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gif"/><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6.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6.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7.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0.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1.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2.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3.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4.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5.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8.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43.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4.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s>

</file>

<file path=ppt/slides/_rels/slide8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jpeg"/></Relationships>

</file>

<file path=ppt/slides/_rels/slide8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s>

</file>

<file path=ppt/slides/_rels/slide8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Identity Access Management"/>
          <p:cNvSpPr txBox="1"/>
          <p:nvPr>
            <p:ph type="ctrTitle"/>
          </p:nvPr>
        </p:nvSpPr>
        <p:spPr>
          <a:prstGeom prst="rect">
            <a:avLst/>
          </a:prstGeom>
        </p:spPr>
        <p:txBody>
          <a:bodyPr/>
          <a:lstStyle/>
          <a:p>
            <a:pPr/>
            <a:r>
              <a:t>Identity Access Management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Question 6"/>
          <p:cNvSpPr txBox="1"/>
          <p:nvPr>
            <p:ph type="title" idx="4294967295"/>
          </p:nvPr>
        </p:nvSpPr>
        <p:spPr>
          <a:xfrm>
            <a:off x="1270000" y="-1246530"/>
            <a:ext cx="10464800" cy="3302001"/>
          </a:xfrm>
          <a:prstGeom prst="rect">
            <a:avLst/>
          </a:prstGeom>
        </p:spPr>
        <p:txBody>
          <a:bodyPr anchor="b"/>
          <a:lstStyle>
            <a:lvl1pPr>
              <a:defRPr sz="6900"/>
            </a:lvl1pPr>
          </a:lstStyle>
          <a:p>
            <a:pPr/>
            <a:r>
              <a:t>Question 6</a:t>
            </a:r>
          </a:p>
        </p:txBody>
      </p:sp>
      <p:sp>
        <p:nvSpPr>
          <p:cNvPr id="177" name="Which is the best way to enable your EC2 instance to read files in an S3…"/>
          <p:cNvSpPr txBox="1"/>
          <p:nvPr/>
        </p:nvSpPr>
        <p:spPr>
          <a:xfrm>
            <a:off x="1507680" y="3052420"/>
            <a:ext cx="105567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is the best way to enable your EC2 instance to read files in an S3</a:t>
            </a:r>
          </a:p>
          <a:p>
            <a:pPr algn="l"/>
            <a:r>
              <a:t>bucket?</a:t>
            </a:r>
          </a:p>
        </p:txBody>
      </p:sp>
      <p:sp>
        <p:nvSpPr>
          <p:cNvPr id="178" name="Create a new IAM user and grant read access to S3. Store the user’s…"/>
          <p:cNvSpPr txBox="1"/>
          <p:nvPr/>
        </p:nvSpPr>
        <p:spPr>
          <a:xfrm>
            <a:off x="1540852" y="4079392"/>
            <a:ext cx="11052354"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new IAM user and grant read access to S3. Store the user’s</a:t>
            </a:r>
          </a:p>
          <a:p>
            <a:pPr algn="l"/>
            <a:r>
              <a:t>    credentials locally on the EC2 instance and configure your application to</a:t>
            </a:r>
          </a:p>
          <a:p>
            <a:pPr algn="l"/>
            <a:r>
              <a:t>    to supply the credentials with each API request</a:t>
            </a:r>
          </a:p>
        </p:txBody>
      </p:sp>
      <p:sp>
        <p:nvSpPr>
          <p:cNvPr id="179" name="Configure a bucket policy which grants read access based on the EC2…"/>
          <p:cNvSpPr txBox="1"/>
          <p:nvPr/>
        </p:nvSpPr>
        <p:spPr>
          <a:xfrm>
            <a:off x="1543443" y="5474664"/>
            <a:ext cx="1071547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Configure a bucket policy which grants read access based on the EC2</a:t>
            </a:r>
          </a:p>
          <a:p>
            <a:pPr algn="l"/>
            <a:r>
              <a:t>    instance name</a:t>
            </a:r>
          </a:p>
        </p:txBody>
      </p:sp>
      <p:sp>
        <p:nvSpPr>
          <p:cNvPr id="180" name="Create an IAM role with read access to S3 and assign the role to the EC2…"/>
          <p:cNvSpPr txBox="1"/>
          <p:nvPr/>
        </p:nvSpPr>
        <p:spPr>
          <a:xfrm>
            <a:off x="1534337" y="6387818"/>
            <a:ext cx="1106538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an IAM role with read access to S3 and assign the role to the EC2</a:t>
            </a:r>
          </a:p>
          <a:p>
            <a:pPr algn="l"/>
            <a:r>
              <a:t>    instance</a:t>
            </a:r>
          </a:p>
        </p:txBody>
      </p:sp>
      <p:sp>
        <p:nvSpPr>
          <p:cNvPr id="181" name="Create a new IAM role and grant read access to S3. Store the role’s…"/>
          <p:cNvSpPr txBox="1"/>
          <p:nvPr/>
        </p:nvSpPr>
        <p:spPr>
          <a:xfrm>
            <a:off x="1540852" y="7300973"/>
            <a:ext cx="11052354"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new IAM role and grant read access to S3. Store the role’s</a:t>
            </a:r>
          </a:p>
          <a:p>
            <a:pPr algn="l"/>
            <a:r>
              <a:t>    credentials locally on the EC2 instance and configure your application to</a:t>
            </a:r>
          </a:p>
          <a:p>
            <a:pPr algn="l"/>
            <a:r>
              <a:t>    supply the credentials with each API request</a:t>
            </a:r>
          </a:p>
        </p:txBody>
      </p:sp>
    </p:spTree>
  </p:cSld>
  <p:clrMapOvr>
    <a:masterClrMapping/>
  </p:clrMapOvr>
  <mc:AlternateContent xmlns:mc="http://schemas.openxmlformats.org/markup-compatibility/2006">
    <mc:Choice xmlns:p14="http://schemas.microsoft.com/office/powerpoint/2010/main" Requires="p14">
      <p:transition spd="fast" advClick="1" p14:dur="750">
        <p:circle/>
      </p:transition>
    </mc:Choice>
    <mc:Fallback>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Question 7"/>
          <p:cNvSpPr txBox="1"/>
          <p:nvPr>
            <p:ph type="title" idx="4294967295"/>
          </p:nvPr>
        </p:nvSpPr>
        <p:spPr>
          <a:xfrm>
            <a:off x="1270000" y="-1246530"/>
            <a:ext cx="10464800" cy="3302001"/>
          </a:xfrm>
          <a:prstGeom prst="rect">
            <a:avLst/>
          </a:prstGeom>
        </p:spPr>
        <p:txBody>
          <a:bodyPr anchor="b"/>
          <a:lstStyle>
            <a:lvl1pPr>
              <a:defRPr sz="6900"/>
            </a:lvl1pPr>
          </a:lstStyle>
          <a:p>
            <a:pPr/>
            <a:r>
              <a:t>Question 7</a:t>
            </a:r>
          </a:p>
        </p:txBody>
      </p:sp>
      <p:sp>
        <p:nvSpPr>
          <p:cNvPr id="184" name="Which statement best describes IAM?"/>
          <p:cNvSpPr txBox="1"/>
          <p:nvPr/>
        </p:nvSpPr>
        <p:spPr>
          <a:xfrm>
            <a:off x="1507680" y="3236570"/>
            <a:ext cx="56220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statement best describes IAM?</a:t>
            </a:r>
          </a:p>
        </p:txBody>
      </p:sp>
      <p:sp>
        <p:nvSpPr>
          <p:cNvPr id="185" name="IAM allows you to manage users, groups, and roles and their…"/>
          <p:cNvSpPr txBox="1"/>
          <p:nvPr/>
        </p:nvSpPr>
        <p:spPr>
          <a:xfrm>
            <a:off x="1508239" y="3859835"/>
            <a:ext cx="931979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IAM allows you to manage users, groups, and roles and their</a:t>
            </a:r>
          </a:p>
          <a:p>
            <a:pPr algn="l"/>
            <a:r>
              <a:t>    corresponding level of access to the AWS Platform</a:t>
            </a:r>
          </a:p>
        </p:txBody>
      </p:sp>
      <p:sp>
        <p:nvSpPr>
          <p:cNvPr id="186" name="IAM allows you to manage users' passwords only. AWS staff must…"/>
          <p:cNvSpPr txBox="1"/>
          <p:nvPr/>
        </p:nvSpPr>
        <p:spPr>
          <a:xfrm>
            <a:off x="1521459" y="4759325"/>
            <a:ext cx="10722256"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IAM allows you to manage users' passwords only. AWS staff must</a:t>
            </a:r>
          </a:p>
          <a:p>
            <a:pPr algn="l"/>
            <a:r>
              <a:t>    create new users for your organisation. This is done by raising a ticket.</a:t>
            </a:r>
          </a:p>
        </p:txBody>
      </p:sp>
      <p:sp>
        <p:nvSpPr>
          <p:cNvPr id="187" name="IAM allows you to manage permissions for AWS resources only."/>
          <p:cNvSpPr txBox="1"/>
          <p:nvPr/>
        </p:nvSpPr>
        <p:spPr>
          <a:xfrm>
            <a:off x="1542681" y="5658814"/>
            <a:ext cx="96782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allows you to manage permissions for AWS resources only.</a:t>
            </a:r>
          </a:p>
        </p:txBody>
      </p:sp>
      <p:sp>
        <p:nvSpPr>
          <p:cNvPr id="188" name="IAM stands for Improvised Application Management, and it allows you…"/>
          <p:cNvSpPr txBox="1"/>
          <p:nvPr/>
        </p:nvSpPr>
        <p:spPr>
          <a:xfrm>
            <a:off x="1540852" y="6291122"/>
            <a:ext cx="1068347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IAM stands for Improvised Application Management, and it allows you</a:t>
            </a:r>
          </a:p>
          <a:p>
            <a:pPr algn="l"/>
            <a:r>
              <a:t>    to deploy and manage applications in the AWS Cloud</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EC2"/>
          <p:cNvSpPr txBox="1"/>
          <p:nvPr>
            <p:ph type="ctrTitle"/>
          </p:nvPr>
        </p:nvSpPr>
        <p:spPr>
          <a:prstGeom prst="rect">
            <a:avLst/>
          </a:prstGeom>
        </p:spPr>
        <p:txBody>
          <a:bodyPr/>
          <a:lstStyle/>
          <a:p>
            <a:pPr/>
            <a:r>
              <a:t>EC2</a:t>
            </a:r>
          </a:p>
        </p:txBody>
      </p:sp>
      <p:sp>
        <p:nvSpPr>
          <p:cNvPr id="191" name="Secure and resizable compute capacity in the cloud. Launch applications when needed without upfront commitments."/>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Secure and resizable compute capacity in the cloud. Launch applications when needed without upfront commitments.</a:t>
            </a:r>
          </a:p>
        </p:txBody>
      </p:sp>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91"/>
                                        </p:tgtEl>
                                        <p:attrNameLst>
                                          <p:attrName>style.visibility</p:attrName>
                                        </p:attrNameLst>
                                      </p:cBhvr>
                                      <p:to>
                                        <p:strVal val="visible"/>
                                      </p:to>
                                    </p:set>
                                    <p:anim calcmode="lin" valueType="num">
                                      <p:cBhvr>
                                        <p:cTn id="7" dur="1000" fill="hold"/>
                                        <p:tgtEl>
                                          <p:spTgt spid="191"/>
                                        </p:tgtEl>
                                        <p:attrNameLst>
                                          <p:attrName>ppt_w</p:attrName>
                                        </p:attrNameLst>
                                      </p:cBhvr>
                                      <p:tavLst>
                                        <p:tav tm="0">
                                          <p:val>
                                            <p:strVal val="4*#ppt_w"/>
                                          </p:val>
                                        </p:tav>
                                        <p:tav tm="100000">
                                          <p:val>
                                            <p:strVal val="#ppt_w"/>
                                          </p:val>
                                        </p:tav>
                                      </p:tavLst>
                                    </p:anim>
                                    <p:anim calcmode="lin" valueType="num">
                                      <p:cBhvr>
                                        <p:cTn id="8" dur="1000" fill="hold"/>
                                        <p:tgtEl>
                                          <p:spTgt spid="19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Amazon EC2’s simple web service interface allows you to obtain and configure capacity with minimal friction. It provides you with complete control of your computing resources and lets you run on Amazon’s proven computing environment. Amazon EC2 reduces the time required to obtain and boot new server instances to minutes, allowing you to quickly scale capacity, both up and down, as your computing requirements change."/>
          <p:cNvSpPr txBox="1"/>
          <p:nvPr>
            <p:ph type="ctrTitle"/>
          </p:nvPr>
        </p:nvSpPr>
        <p:spPr>
          <a:xfrm>
            <a:off x="1270000" y="4914900"/>
            <a:ext cx="10464800" cy="3302000"/>
          </a:xfrm>
          <a:prstGeom prst="rect">
            <a:avLst/>
          </a:prstGeom>
        </p:spPr>
        <p:txBody>
          <a:bodyPr/>
          <a:lstStyle>
            <a:lvl1pPr defTabSz="449833">
              <a:defRPr sz="2849">
                <a:latin typeface="Helvetica Neue"/>
                <a:ea typeface="Helvetica Neue"/>
                <a:cs typeface="Helvetica Neue"/>
                <a:sym typeface="Helvetica Neue"/>
              </a:defRPr>
            </a:lvl1pPr>
          </a:lstStyle>
          <a:p>
            <a:pPr/>
            <a:r>
              <a:t>Amazon EC2’s simple web service interface allows you to obtain and configure capacity with minimal friction. It provides you with complete control of your computing resources and lets you run on Amazon’s proven computing environment. Amazon EC2 reduces the time required to obtain and boot new server instances to minutes, allowing you to quickly scale capacity, both up and down, as your computing requirements change.</a:t>
            </a:r>
          </a:p>
        </p:txBody>
      </p:sp>
      <p:pic>
        <p:nvPicPr>
          <p:cNvPr id="194" name="amazon-ec2.png" descr="amazon-ec2.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ll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Amazon EC2 changes the economies of computing by allowing you to pay only for capacity that you actually use. Amazon EC2 provides developers the tools to build failure resilient applications and isolate themselves from common failure scenarios"/>
          <p:cNvSpPr txBox="1"/>
          <p:nvPr>
            <p:ph type="ctrTitle"/>
          </p:nvPr>
        </p:nvSpPr>
        <p:spPr>
          <a:xfrm>
            <a:off x="1270000" y="4914900"/>
            <a:ext cx="10464800" cy="3302000"/>
          </a:xfrm>
          <a:prstGeom prst="rect">
            <a:avLst/>
          </a:prstGeom>
        </p:spPr>
        <p:txBody>
          <a:bodyPr/>
          <a:lstStyle>
            <a:lvl1pPr defTabSz="560831">
              <a:defRPr sz="3552">
                <a:latin typeface="Helvetica Neue"/>
                <a:ea typeface="Helvetica Neue"/>
                <a:cs typeface="Helvetica Neue"/>
                <a:sym typeface="Helvetica Neue"/>
              </a:defRPr>
            </a:lvl1pPr>
          </a:lstStyle>
          <a:p>
            <a:pPr/>
            <a:r>
              <a:t>Amazon EC2 changes the economies of computing by allowing you to pay only for capacity that you actually use. Amazon EC2 provides developers the tools to build failure resilient applications and isolate themselves from common failure scenarios</a:t>
            </a:r>
          </a:p>
        </p:txBody>
      </p:sp>
      <p:pic>
        <p:nvPicPr>
          <p:cNvPr id="197" name="amazon-ec2.png" descr="amazon-ec2.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C2 Benefits"/>
          <p:cNvSpPr txBox="1"/>
          <p:nvPr>
            <p:ph type="title" idx="4294967295"/>
          </p:nvPr>
        </p:nvSpPr>
        <p:spPr>
          <a:xfrm>
            <a:off x="1158241" y="-1296988"/>
            <a:ext cx="10812067" cy="3302001"/>
          </a:xfrm>
          <a:prstGeom prst="rect">
            <a:avLst/>
          </a:prstGeom>
        </p:spPr>
        <p:txBody>
          <a:bodyPr anchor="b"/>
          <a:lstStyle>
            <a:lvl1pPr>
              <a:defRPr sz="6900"/>
            </a:lvl1pPr>
          </a:lstStyle>
          <a:p>
            <a:pPr/>
            <a:r>
              <a:t>EC2 Benefits</a:t>
            </a:r>
          </a:p>
        </p:txBody>
      </p:sp>
      <p:sp>
        <p:nvSpPr>
          <p:cNvPr id="200" name="Elastic web-scale computing"/>
          <p:cNvSpPr txBox="1"/>
          <p:nvPr/>
        </p:nvSpPr>
        <p:spPr>
          <a:xfrm>
            <a:off x="1507680" y="3236570"/>
            <a:ext cx="46505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web-scale computing</a:t>
            </a:r>
          </a:p>
        </p:txBody>
      </p:sp>
      <p:sp>
        <p:nvSpPr>
          <p:cNvPr id="201" name="Completely controlled"/>
          <p:cNvSpPr txBox="1"/>
          <p:nvPr/>
        </p:nvSpPr>
        <p:spPr>
          <a:xfrm>
            <a:off x="1508239" y="3789020"/>
            <a:ext cx="36465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Completely controlled</a:t>
            </a:r>
          </a:p>
        </p:txBody>
      </p:sp>
      <p:sp>
        <p:nvSpPr>
          <p:cNvPr id="202" name="Flexible cloud hosting services"/>
          <p:cNvSpPr txBox="1"/>
          <p:nvPr/>
        </p:nvSpPr>
        <p:spPr>
          <a:xfrm>
            <a:off x="1518043" y="4341470"/>
            <a:ext cx="49166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Flexible cloud hosting services</a:t>
            </a:r>
          </a:p>
        </p:txBody>
      </p:sp>
      <p:sp>
        <p:nvSpPr>
          <p:cNvPr id="203" name="Integrated"/>
          <p:cNvSpPr txBox="1"/>
          <p:nvPr/>
        </p:nvSpPr>
        <p:spPr>
          <a:xfrm>
            <a:off x="1533487" y="4893920"/>
            <a:ext cx="19488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Integrated</a:t>
            </a:r>
          </a:p>
        </p:txBody>
      </p:sp>
      <p:sp>
        <p:nvSpPr>
          <p:cNvPr id="204" name="Reliable"/>
          <p:cNvSpPr txBox="1"/>
          <p:nvPr/>
        </p:nvSpPr>
        <p:spPr>
          <a:xfrm>
            <a:off x="1534757" y="5446370"/>
            <a:ext cx="16147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Reliable</a:t>
            </a:r>
          </a:p>
        </p:txBody>
      </p:sp>
      <p:sp>
        <p:nvSpPr>
          <p:cNvPr id="205" name="Secure"/>
          <p:cNvSpPr txBox="1"/>
          <p:nvPr/>
        </p:nvSpPr>
        <p:spPr>
          <a:xfrm>
            <a:off x="1546187" y="5998820"/>
            <a:ext cx="14641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Secure</a:t>
            </a:r>
          </a:p>
        </p:txBody>
      </p:sp>
      <p:sp>
        <p:nvSpPr>
          <p:cNvPr id="206" name="Easy to Start"/>
          <p:cNvSpPr txBox="1"/>
          <p:nvPr/>
        </p:nvSpPr>
        <p:spPr>
          <a:xfrm>
            <a:off x="1546187" y="7103720"/>
            <a:ext cx="231091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Easy to Start</a:t>
            </a:r>
          </a:p>
        </p:txBody>
      </p:sp>
      <p:sp>
        <p:nvSpPr>
          <p:cNvPr id="207" name="Inexpensive"/>
          <p:cNvSpPr txBox="1"/>
          <p:nvPr/>
        </p:nvSpPr>
        <p:spPr>
          <a:xfrm>
            <a:off x="1544662" y="6551270"/>
            <a:ext cx="217467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Inexpensive</a:t>
            </a:r>
          </a:p>
        </p:txBody>
      </p:sp>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00"/>
                                        </p:tgtEl>
                                        <p:attrNameLst>
                                          <p:attrName>style.visibility</p:attrName>
                                        </p:attrNameLst>
                                      </p:cBhvr>
                                      <p:to>
                                        <p:strVal val="visible"/>
                                      </p:to>
                                    </p:set>
                                    <p:animEffect filter="dissolve" transition="in">
                                      <p:cBhvr>
                                        <p:cTn id="7" dur="1500"/>
                                        <p:tgtEl>
                                          <p:spTgt spid="2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01"/>
                                        </p:tgtEl>
                                        <p:attrNameLst>
                                          <p:attrName>style.visibility</p:attrName>
                                        </p:attrNameLst>
                                      </p:cBhvr>
                                      <p:to>
                                        <p:strVal val="visible"/>
                                      </p:to>
                                    </p:set>
                                    <p:animEffect filter="dissolve" transition="in">
                                      <p:cBhvr>
                                        <p:cTn id="12" dur="15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02"/>
                                        </p:tgtEl>
                                        <p:attrNameLst>
                                          <p:attrName>style.visibility</p:attrName>
                                        </p:attrNameLst>
                                      </p:cBhvr>
                                      <p:to>
                                        <p:strVal val="visible"/>
                                      </p:to>
                                    </p:set>
                                    <p:animEffect filter="dissolve" transition="in">
                                      <p:cBhvr>
                                        <p:cTn id="17" dur="15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03"/>
                                        </p:tgtEl>
                                        <p:attrNameLst>
                                          <p:attrName>style.visibility</p:attrName>
                                        </p:attrNameLst>
                                      </p:cBhvr>
                                      <p:to>
                                        <p:strVal val="visible"/>
                                      </p:to>
                                    </p:set>
                                    <p:animEffect filter="dissolve" transition="in">
                                      <p:cBhvr>
                                        <p:cTn id="22" dur="1500"/>
                                        <p:tgtEl>
                                          <p:spTgt spid="203"/>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04"/>
                                        </p:tgtEl>
                                        <p:attrNameLst>
                                          <p:attrName>style.visibility</p:attrName>
                                        </p:attrNameLst>
                                      </p:cBhvr>
                                      <p:to>
                                        <p:strVal val="visible"/>
                                      </p:to>
                                    </p:set>
                                    <p:animEffect filter="dissolve" transition="in">
                                      <p:cBhvr>
                                        <p:cTn id="27" dur="1500"/>
                                        <p:tgtEl>
                                          <p:spTgt spid="204"/>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05"/>
                                        </p:tgtEl>
                                        <p:attrNameLst>
                                          <p:attrName>style.visibility</p:attrName>
                                        </p:attrNameLst>
                                      </p:cBhvr>
                                      <p:to>
                                        <p:strVal val="visible"/>
                                      </p:to>
                                    </p:set>
                                    <p:animEffect filter="dissolve" transition="in">
                                      <p:cBhvr>
                                        <p:cTn id="32" dur="1500"/>
                                        <p:tgtEl>
                                          <p:spTgt spid="20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07"/>
                                        </p:tgtEl>
                                        <p:attrNameLst>
                                          <p:attrName>style.visibility</p:attrName>
                                        </p:attrNameLst>
                                      </p:cBhvr>
                                      <p:to>
                                        <p:strVal val="visible"/>
                                      </p:to>
                                    </p:set>
                                    <p:animEffect filter="dissolve" transition="in">
                                      <p:cBhvr>
                                        <p:cTn id="37" dur="1500"/>
                                        <p:tgtEl>
                                          <p:spTgt spid="20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ID="9" grpId="8" fill="hold">
                                  <p:stCondLst>
                                    <p:cond delay="0"/>
                                  </p:stCondLst>
                                  <p:iterate type="el" backwards="0">
                                    <p:tmAbs val="0"/>
                                  </p:iterate>
                                  <p:childTnLst>
                                    <p:set>
                                      <p:cBhvr>
                                        <p:cTn id="41" fill="hold"/>
                                        <p:tgtEl>
                                          <p:spTgt spid="206"/>
                                        </p:tgtEl>
                                        <p:attrNameLst>
                                          <p:attrName>style.visibility</p:attrName>
                                        </p:attrNameLst>
                                      </p:cBhvr>
                                      <p:to>
                                        <p:strVal val="visible"/>
                                      </p:to>
                                    </p:set>
                                    <p:animEffect filter="dissolve" transition="in">
                                      <p:cBhvr>
                                        <p:cTn id="42" dur="15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7" grpId="7"/>
      <p:bldP build="whole" bldLvl="1" animBg="1" rev="0" advAuto="0" spid="201" grpId="2"/>
      <p:bldP build="whole" bldLvl="1" animBg="1" rev="0" advAuto="0" spid="203" grpId="4"/>
      <p:bldP build="whole" bldLvl="1" animBg="1" rev="0" advAuto="0" spid="206" grpId="8"/>
      <p:bldP build="whole" bldLvl="1" animBg="1" rev="0" advAuto="0" spid="204" grpId="5"/>
      <p:bldP build="whole" bldLvl="1" animBg="1" rev="0" advAuto="0" spid="200" grpId="1"/>
      <p:bldP build="whole" bldLvl="1" animBg="1" rev="0" advAuto="0" spid="202" grpId="3"/>
      <p:bldP build="whole" bldLvl="1" animBg="1" rev="0" advAuto="0" spid="205" grpId="6"/>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C2 Featured Customers"/>
          <p:cNvSpPr txBox="1"/>
          <p:nvPr>
            <p:ph type="title" idx="4294967295"/>
          </p:nvPr>
        </p:nvSpPr>
        <p:spPr>
          <a:xfrm>
            <a:off x="1158241" y="-1296988"/>
            <a:ext cx="10812067" cy="3302001"/>
          </a:xfrm>
          <a:prstGeom prst="rect">
            <a:avLst/>
          </a:prstGeom>
        </p:spPr>
        <p:txBody>
          <a:bodyPr anchor="b"/>
          <a:lstStyle>
            <a:lvl1pPr>
              <a:defRPr sz="6900"/>
            </a:lvl1pPr>
          </a:lstStyle>
          <a:p>
            <a:pPr/>
            <a:r>
              <a:t>EC2 Featured Customers</a:t>
            </a:r>
          </a:p>
        </p:txBody>
      </p:sp>
      <p:pic>
        <p:nvPicPr>
          <p:cNvPr id="210" name="df87ee0c-c4ea-11e7-8d40-066b49664af6_cm_800w.png" descr="df87ee0c-c4ea-11e7-8d40-066b49664af6_cm_800w.png"/>
          <p:cNvPicPr>
            <a:picLocks noChangeAspect="1"/>
          </p:cNvPicPr>
          <p:nvPr/>
        </p:nvPicPr>
        <p:blipFill>
          <a:blip r:embed="rId2">
            <a:extLst/>
          </a:blip>
          <a:stretch>
            <a:fillRect/>
          </a:stretch>
        </p:blipFill>
        <p:spPr>
          <a:xfrm>
            <a:off x="-178924" y="1638300"/>
            <a:ext cx="5844248" cy="3302000"/>
          </a:xfrm>
          <a:prstGeom prst="rect">
            <a:avLst/>
          </a:prstGeom>
          <a:ln w="12700">
            <a:miter lim="400000"/>
          </a:ln>
        </p:spPr>
      </p:pic>
      <p:pic>
        <p:nvPicPr>
          <p:cNvPr id="211" name="primary-logo-(no-background).png" descr="primary-logo-(no-background).png"/>
          <p:cNvPicPr>
            <a:picLocks noChangeAspect="1"/>
          </p:cNvPicPr>
          <p:nvPr/>
        </p:nvPicPr>
        <p:blipFill>
          <a:blip r:embed="rId3">
            <a:extLst/>
          </a:blip>
          <a:stretch>
            <a:fillRect/>
          </a:stretch>
        </p:blipFill>
        <p:spPr>
          <a:xfrm>
            <a:off x="2370717" y="3838076"/>
            <a:ext cx="8263366" cy="2077448"/>
          </a:xfrm>
          <a:prstGeom prst="rect">
            <a:avLst/>
          </a:prstGeom>
          <a:ln w="12700">
            <a:miter lim="400000"/>
          </a:ln>
        </p:spPr>
      </p:pic>
      <p:pic>
        <p:nvPicPr>
          <p:cNvPr id="212" name="340028f3e5dc8c336006b3f487ac2f8e.gif" descr="340028f3e5dc8c336006b3f487ac2f8e.gif"/>
          <p:cNvPicPr>
            <a:picLocks noChangeAspect="1"/>
          </p:cNvPicPr>
          <p:nvPr/>
        </p:nvPicPr>
        <p:blipFill>
          <a:blip r:embed="rId4">
            <a:extLst/>
          </a:blip>
          <a:stretch>
            <a:fillRect/>
          </a:stretch>
        </p:blipFill>
        <p:spPr>
          <a:xfrm>
            <a:off x="-8467" y="6440646"/>
            <a:ext cx="5503334" cy="3302001"/>
          </a:xfrm>
          <a:prstGeom prst="rect">
            <a:avLst/>
          </a:prstGeom>
          <a:ln w="12700">
            <a:miter lim="400000"/>
          </a:ln>
        </p:spPr>
      </p:pic>
      <p:pic>
        <p:nvPicPr>
          <p:cNvPr id="213" name="cx_logo_en.png" descr="cx_logo_en.png"/>
          <p:cNvPicPr>
            <a:picLocks noChangeAspect="1"/>
          </p:cNvPicPr>
          <p:nvPr/>
        </p:nvPicPr>
        <p:blipFill>
          <a:blip r:embed="rId5">
            <a:extLst/>
          </a:blip>
          <a:stretch>
            <a:fillRect/>
          </a:stretch>
        </p:blipFill>
        <p:spPr>
          <a:xfrm>
            <a:off x="4301066" y="4307630"/>
            <a:ext cx="4402668" cy="3302001"/>
          </a:xfrm>
          <a:prstGeom prst="rect">
            <a:avLst/>
          </a:prstGeom>
          <a:ln w="12700">
            <a:miter lim="400000"/>
          </a:ln>
        </p:spPr>
      </p:pic>
      <p:pic>
        <p:nvPicPr>
          <p:cNvPr id="214" name="1280px-Expedia_2012_logo.svg.png" descr="1280px-Expedia_2012_logo.svg.png"/>
          <p:cNvPicPr>
            <a:picLocks noChangeAspect="1"/>
          </p:cNvPicPr>
          <p:nvPr/>
        </p:nvPicPr>
        <p:blipFill>
          <a:blip r:embed="rId6">
            <a:extLst/>
          </a:blip>
          <a:stretch>
            <a:fillRect/>
          </a:stretch>
        </p:blipFill>
        <p:spPr>
          <a:xfrm>
            <a:off x="6254950" y="7748587"/>
            <a:ext cx="7072163" cy="2077448"/>
          </a:xfrm>
          <a:prstGeom prst="rect">
            <a:avLst/>
          </a:prstGeom>
          <a:ln w="12700">
            <a:miter lim="400000"/>
          </a:ln>
        </p:spPr>
      </p:pic>
      <p:pic>
        <p:nvPicPr>
          <p:cNvPr id="215" name="logo_airbnb21.png" descr="logo_airbnb21.png"/>
          <p:cNvPicPr>
            <a:picLocks noChangeAspect="1"/>
          </p:cNvPicPr>
          <p:nvPr/>
        </p:nvPicPr>
        <p:blipFill>
          <a:blip r:embed="rId7">
            <a:extLst/>
          </a:blip>
          <a:stretch>
            <a:fillRect/>
          </a:stretch>
        </p:blipFill>
        <p:spPr>
          <a:xfrm>
            <a:off x="6375280" y="5564944"/>
            <a:ext cx="7361387" cy="3302001"/>
          </a:xfrm>
          <a:prstGeom prst="rect">
            <a:avLst/>
          </a:prstGeom>
          <a:ln w="12700">
            <a:miter lim="400000"/>
          </a:ln>
        </p:spPr>
      </p:pic>
      <p:pic>
        <p:nvPicPr>
          <p:cNvPr id="216" name="finra-logo.png" descr="finra-logo.png"/>
          <p:cNvPicPr>
            <a:picLocks noChangeAspect="1"/>
          </p:cNvPicPr>
          <p:nvPr/>
        </p:nvPicPr>
        <p:blipFill>
          <a:blip r:embed="rId8">
            <a:extLst/>
          </a:blip>
          <a:stretch>
            <a:fillRect/>
          </a:stretch>
        </p:blipFill>
        <p:spPr>
          <a:xfrm>
            <a:off x="7149341" y="2250576"/>
            <a:ext cx="5844248" cy="2077448"/>
          </a:xfrm>
          <a:prstGeom prst="rect">
            <a:avLst/>
          </a:prstGeom>
          <a:ln w="12700">
            <a:miter lim="400000"/>
          </a:ln>
        </p:spPr>
      </p:pic>
      <p:pic>
        <p:nvPicPr>
          <p:cNvPr id="217" name="ge-appliances-a-haier-company-logo-vector.png" descr="ge-appliances-a-haier-company-logo-vector.png"/>
          <p:cNvPicPr>
            <a:picLocks noChangeAspect="1"/>
          </p:cNvPicPr>
          <p:nvPr/>
        </p:nvPicPr>
        <p:blipFill>
          <a:blip r:embed="rId9">
            <a:extLst/>
          </a:blip>
          <a:stretch>
            <a:fillRect/>
          </a:stretch>
        </p:blipFill>
        <p:spPr>
          <a:xfrm>
            <a:off x="4851400" y="866674"/>
            <a:ext cx="3302000" cy="3302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17"/>
                                        </p:tgtEl>
                                        <p:attrNameLst>
                                          <p:attrName>style.visibility</p:attrName>
                                        </p:attrNameLst>
                                      </p:cBhvr>
                                      <p:to>
                                        <p:strVal val="visible"/>
                                      </p:to>
                                    </p:set>
                                    <p:anim calcmode="lin" valueType="num">
                                      <p:cBhvr>
                                        <p:cTn id="7" dur="4000" fill="hold"/>
                                        <p:tgtEl>
                                          <p:spTgt spid="217"/>
                                        </p:tgtEl>
                                        <p:attrNameLst>
                                          <p:attrName>ppt_x</p:attrName>
                                        </p:attrNameLst>
                                      </p:cBhvr>
                                      <p:tavLst>
                                        <p:tav tm="0">
                                          <p:val>
                                            <p:strVal val="0-#ppt_w/2"/>
                                          </p:val>
                                        </p:tav>
                                        <p:tav tm="100000">
                                          <p:val>
                                            <p:strVal val="#ppt_x"/>
                                          </p:val>
                                        </p:tav>
                                      </p:tavLst>
                                    </p:anim>
                                    <p:anim calcmode="lin" valueType="num">
                                      <p:cBhvr>
                                        <p:cTn id="8" dur="4000" fill="hold"/>
                                        <p:tgtEl>
                                          <p:spTgt spid="2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10"/>
                                        </p:tgtEl>
                                        <p:attrNameLst>
                                          <p:attrName>style.visibility</p:attrName>
                                        </p:attrNameLst>
                                      </p:cBhvr>
                                      <p:to>
                                        <p:strVal val="visible"/>
                                      </p:to>
                                    </p:set>
                                    <p:anim calcmode="lin" valueType="num">
                                      <p:cBhvr>
                                        <p:cTn id="13" dur="4000" fill="hold"/>
                                        <p:tgtEl>
                                          <p:spTgt spid="210"/>
                                        </p:tgtEl>
                                        <p:attrNameLst>
                                          <p:attrName>ppt_x</p:attrName>
                                        </p:attrNameLst>
                                      </p:cBhvr>
                                      <p:tavLst>
                                        <p:tav tm="0">
                                          <p:val>
                                            <p:strVal val="0-#ppt_w/2"/>
                                          </p:val>
                                        </p:tav>
                                        <p:tav tm="100000">
                                          <p:val>
                                            <p:strVal val="#ppt_x"/>
                                          </p:val>
                                        </p:tav>
                                      </p:tavLst>
                                    </p:anim>
                                    <p:anim calcmode="lin" valueType="num">
                                      <p:cBhvr>
                                        <p:cTn id="14" dur="4000" fill="hold"/>
                                        <p:tgtEl>
                                          <p:spTgt spid="2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16"/>
                                        </p:tgtEl>
                                        <p:attrNameLst>
                                          <p:attrName>style.visibility</p:attrName>
                                        </p:attrNameLst>
                                      </p:cBhvr>
                                      <p:to>
                                        <p:strVal val="visible"/>
                                      </p:to>
                                    </p:set>
                                    <p:anim calcmode="lin" valueType="num">
                                      <p:cBhvr>
                                        <p:cTn id="19" dur="4000" fill="hold"/>
                                        <p:tgtEl>
                                          <p:spTgt spid="216"/>
                                        </p:tgtEl>
                                        <p:attrNameLst>
                                          <p:attrName>ppt_x</p:attrName>
                                        </p:attrNameLst>
                                      </p:cBhvr>
                                      <p:tavLst>
                                        <p:tav tm="0">
                                          <p:val>
                                            <p:strVal val="0-#ppt_w/2"/>
                                          </p:val>
                                        </p:tav>
                                        <p:tav tm="100000">
                                          <p:val>
                                            <p:strVal val="#ppt_x"/>
                                          </p:val>
                                        </p:tav>
                                      </p:tavLst>
                                    </p:anim>
                                    <p:anim calcmode="lin" valueType="num">
                                      <p:cBhvr>
                                        <p:cTn id="20" dur="4000" fill="hold"/>
                                        <p:tgtEl>
                                          <p:spTgt spid="21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11"/>
                                        </p:tgtEl>
                                        <p:attrNameLst>
                                          <p:attrName>style.visibility</p:attrName>
                                        </p:attrNameLst>
                                      </p:cBhvr>
                                      <p:to>
                                        <p:strVal val="visible"/>
                                      </p:to>
                                    </p:set>
                                    <p:anim calcmode="lin" valueType="num">
                                      <p:cBhvr>
                                        <p:cTn id="25" dur="4000" fill="hold"/>
                                        <p:tgtEl>
                                          <p:spTgt spid="211"/>
                                        </p:tgtEl>
                                        <p:attrNameLst>
                                          <p:attrName>ppt_x</p:attrName>
                                        </p:attrNameLst>
                                      </p:cBhvr>
                                      <p:tavLst>
                                        <p:tav tm="0">
                                          <p:val>
                                            <p:strVal val="0-#ppt_w/2"/>
                                          </p:val>
                                        </p:tav>
                                        <p:tav tm="100000">
                                          <p:val>
                                            <p:strVal val="#ppt_x"/>
                                          </p:val>
                                        </p:tav>
                                      </p:tavLst>
                                    </p:anim>
                                    <p:anim calcmode="lin" valueType="num">
                                      <p:cBhvr>
                                        <p:cTn id="26" dur="4000" fill="hold"/>
                                        <p:tgtEl>
                                          <p:spTgt spid="2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213"/>
                                        </p:tgtEl>
                                        <p:attrNameLst>
                                          <p:attrName>style.visibility</p:attrName>
                                        </p:attrNameLst>
                                      </p:cBhvr>
                                      <p:to>
                                        <p:strVal val="visible"/>
                                      </p:to>
                                    </p:set>
                                    <p:anim calcmode="lin" valueType="num">
                                      <p:cBhvr>
                                        <p:cTn id="31" dur="4000" fill="hold"/>
                                        <p:tgtEl>
                                          <p:spTgt spid="213"/>
                                        </p:tgtEl>
                                        <p:attrNameLst>
                                          <p:attrName>ppt_x</p:attrName>
                                        </p:attrNameLst>
                                      </p:cBhvr>
                                      <p:tavLst>
                                        <p:tav tm="0">
                                          <p:val>
                                            <p:strVal val="0-#ppt_w/2"/>
                                          </p:val>
                                        </p:tav>
                                        <p:tav tm="100000">
                                          <p:val>
                                            <p:strVal val="#ppt_x"/>
                                          </p:val>
                                        </p:tav>
                                      </p:tavLst>
                                    </p:anim>
                                    <p:anim calcmode="lin" valueType="num">
                                      <p:cBhvr>
                                        <p:cTn id="32" dur="4000" fill="hold"/>
                                        <p:tgtEl>
                                          <p:spTgt spid="21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215"/>
                                        </p:tgtEl>
                                        <p:attrNameLst>
                                          <p:attrName>style.visibility</p:attrName>
                                        </p:attrNameLst>
                                      </p:cBhvr>
                                      <p:to>
                                        <p:strVal val="visible"/>
                                      </p:to>
                                    </p:set>
                                    <p:anim calcmode="lin" valueType="num">
                                      <p:cBhvr>
                                        <p:cTn id="37" dur="4000" fill="hold"/>
                                        <p:tgtEl>
                                          <p:spTgt spid="215"/>
                                        </p:tgtEl>
                                        <p:attrNameLst>
                                          <p:attrName>ppt_x</p:attrName>
                                        </p:attrNameLst>
                                      </p:cBhvr>
                                      <p:tavLst>
                                        <p:tav tm="0">
                                          <p:val>
                                            <p:strVal val="0-#ppt_w/2"/>
                                          </p:val>
                                        </p:tav>
                                        <p:tav tm="100000">
                                          <p:val>
                                            <p:strVal val="#ppt_x"/>
                                          </p:val>
                                        </p:tav>
                                      </p:tavLst>
                                    </p:anim>
                                    <p:anim calcmode="lin" valueType="num">
                                      <p:cBhvr>
                                        <p:cTn id="38" dur="4000" fill="hold"/>
                                        <p:tgtEl>
                                          <p:spTgt spid="21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 grpId="7" fill="hold">
                                  <p:stCondLst>
                                    <p:cond delay="0"/>
                                  </p:stCondLst>
                                  <p:iterate type="el" backwards="0">
                                    <p:tmAbs val="0"/>
                                  </p:iterate>
                                  <p:childTnLst>
                                    <p:set>
                                      <p:cBhvr>
                                        <p:cTn id="42" fill="hold"/>
                                        <p:tgtEl>
                                          <p:spTgt spid="212"/>
                                        </p:tgtEl>
                                        <p:attrNameLst>
                                          <p:attrName>style.visibility</p:attrName>
                                        </p:attrNameLst>
                                      </p:cBhvr>
                                      <p:to>
                                        <p:strVal val="visible"/>
                                      </p:to>
                                    </p:set>
                                    <p:anim calcmode="lin" valueType="num">
                                      <p:cBhvr>
                                        <p:cTn id="43" dur="4000" fill="hold"/>
                                        <p:tgtEl>
                                          <p:spTgt spid="212"/>
                                        </p:tgtEl>
                                        <p:attrNameLst>
                                          <p:attrName>ppt_x</p:attrName>
                                        </p:attrNameLst>
                                      </p:cBhvr>
                                      <p:tavLst>
                                        <p:tav tm="0">
                                          <p:val>
                                            <p:strVal val="0-#ppt_w/2"/>
                                          </p:val>
                                        </p:tav>
                                        <p:tav tm="100000">
                                          <p:val>
                                            <p:strVal val="#ppt_x"/>
                                          </p:val>
                                        </p:tav>
                                      </p:tavLst>
                                    </p:anim>
                                    <p:anim calcmode="lin" valueType="num">
                                      <p:cBhvr>
                                        <p:cTn id="44" dur="40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 grpId="8" fill="hold">
                                  <p:stCondLst>
                                    <p:cond delay="0"/>
                                  </p:stCondLst>
                                  <p:iterate type="el" backwards="0">
                                    <p:tmAbs val="0"/>
                                  </p:iterate>
                                  <p:childTnLst>
                                    <p:set>
                                      <p:cBhvr>
                                        <p:cTn id="48" fill="hold"/>
                                        <p:tgtEl>
                                          <p:spTgt spid="214"/>
                                        </p:tgtEl>
                                        <p:attrNameLst>
                                          <p:attrName>style.visibility</p:attrName>
                                        </p:attrNameLst>
                                      </p:cBhvr>
                                      <p:to>
                                        <p:strVal val="visible"/>
                                      </p:to>
                                    </p:set>
                                    <p:anim calcmode="lin" valueType="num">
                                      <p:cBhvr>
                                        <p:cTn id="49" dur="4000" fill="hold"/>
                                        <p:tgtEl>
                                          <p:spTgt spid="214"/>
                                        </p:tgtEl>
                                        <p:attrNameLst>
                                          <p:attrName>ppt_x</p:attrName>
                                        </p:attrNameLst>
                                      </p:cBhvr>
                                      <p:tavLst>
                                        <p:tav tm="0">
                                          <p:val>
                                            <p:strVal val="0-#ppt_w/2"/>
                                          </p:val>
                                        </p:tav>
                                        <p:tav tm="100000">
                                          <p:val>
                                            <p:strVal val="#ppt_x"/>
                                          </p:val>
                                        </p:tav>
                                      </p:tavLst>
                                    </p:anim>
                                    <p:anim calcmode="lin" valueType="num">
                                      <p:cBhvr>
                                        <p:cTn id="50" dur="4000" fill="hold"/>
                                        <p:tgtEl>
                                          <p:spTgt spid="2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2" grpId="7"/>
      <p:bldP build="whole" bldLvl="1" animBg="1" rev="0" advAuto="0" spid="217" grpId="1"/>
      <p:bldP build="whole" bldLvl="1" animBg="1" rev="0" advAuto="0" spid="215" grpId="6"/>
      <p:bldP build="whole" bldLvl="1" animBg="1" rev="0" advAuto="0" spid="216" grpId="3"/>
      <p:bldP build="whole" bldLvl="1" animBg="1" rev="0" advAuto="0" spid="213" grpId="5"/>
      <p:bldP build="whole" bldLvl="1" animBg="1" rev="0" advAuto="0" spid="214" grpId="8"/>
      <p:bldP build="whole" bldLvl="1" animBg="1" rev="0" advAuto="0" spid="210" grpId="2"/>
      <p:bldP build="whole" bldLvl="1" animBg="1" rev="0" advAuto="0" spid="211" grpId="4"/>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EC2 Options"/>
          <p:cNvSpPr txBox="1"/>
          <p:nvPr>
            <p:ph type="title" idx="4294967295"/>
          </p:nvPr>
        </p:nvSpPr>
        <p:spPr>
          <a:xfrm>
            <a:off x="1270000" y="-1296988"/>
            <a:ext cx="10464800" cy="3302001"/>
          </a:xfrm>
          <a:prstGeom prst="rect">
            <a:avLst/>
          </a:prstGeom>
        </p:spPr>
        <p:txBody>
          <a:bodyPr anchor="b"/>
          <a:lstStyle>
            <a:lvl1pPr>
              <a:defRPr sz="6900"/>
            </a:lvl1pPr>
          </a:lstStyle>
          <a:p>
            <a:pPr/>
            <a:r>
              <a:t>EC2 Options</a:t>
            </a:r>
          </a:p>
        </p:txBody>
      </p:sp>
      <p:sp>
        <p:nvSpPr>
          <p:cNvPr id="220" name="On Demand - Allows you to pay a fixed rate by the hour (or by the second)…"/>
          <p:cNvSpPr txBox="1"/>
          <p:nvPr/>
        </p:nvSpPr>
        <p:spPr>
          <a:xfrm>
            <a:off x="1507680" y="3052420"/>
            <a:ext cx="1124613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On Demand - Allows you to pay a fixed rate by the hour (or by the second)</a:t>
            </a:r>
          </a:p>
          <a:p>
            <a:pPr algn="l"/>
            <a:r>
              <a:t>    with no commitment</a:t>
            </a:r>
          </a:p>
        </p:txBody>
      </p:sp>
      <p:sp>
        <p:nvSpPr>
          <p:cNvPr id="221" name="Reserved - Provides you with a capacity reservation, and offer a significant…"/>
          <p:cNvSpPr txBox="1"/>
          <p:nvPr/>
        </p:nvSpPr>
        <p:spPr>
          <a:xfrm>
            <a:off x="1533639" y="3964610"/>
            <a:ext cx="113890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Reserved - Provides you with a capacity reservation, and offer a significant</a:t>
            </a:r>
          </a:p>
          <a:p>
            <a:pPr algn="l"/>
            <a:r>
              <a:t>    discount on the hourly charge for an instance. 1 year or 3 year terms.</a:t>
            </a:r>
          </a:p>
        </p:txBody>
      </p:sp>
      <p:sp>
        <p:nvSpPr>
          <p:cNvPr id="222" name="Spot - Enables you to bid whatever price you want for instance capacity,…"/>
          <p:cNvSpPr txBox="1"/>
          <p:nvPr/>
        </p:nvSpPr>
        <p:spPr>
          <a:xfrm>
            <a:off x="1518043" y="4929187"/>
            <a:ext cx="11019664"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Spot - Enables you to bid whatever price you want for instance capacity,</a:t>
            </a:r>
          </a:p>
          <a:p>
            <a:pPr algn="l"/>
            <a:r>
              <a:t>    providing for even greater savings if your applications have flexible start</a:t>
            </a:r>
          </a:p>
          <a:p>
            <a:pPr algn="l"/>
            <a:r>
              <a:t>    and end times.</a:t>
            </a:r>
          </a:p>
        </p:txBody>
      </p:sp>
      <p:sp>
        <p:nvSpPr>
          <p:cNvPr id="223" name="Dedicated Hosts - Physical EC2 servers dedicated for your use. Dedicated…"/>
          <p:cNvSpPr txBox="1"/>
          <p:nvPr/>
        </p:nvSpPr>
        <p:spPr>
          <a:xfrm>
            <a:off x="1495387" y="6262065"/>
            <a:ext cx="11296117"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Dedicated Hosts - Physical EC2 servers dedicated for your use. Dedicated</a:t>
            </a:r>
          </a:p>
          <a:p>
            <a:pPr algn="l"/>
            <a:r>
              <a:t>    Hosts can help you reduce costs by allowing you to use your existing</a:t>
            </a:r>
          </a:p>
          <a:p>
            <a:pPr algn="l"/>
            <a:r>
              <a:t>    server-bound software licenses.</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20"/>
                                        </p:tgtEl>
                                        <p:attrNameLst>
                                          <p:attrName>style.visibility</p:attrName>
                                        </p:attrNameLst>
                                      </p:cBhvr>
                                      <p:to>
                                        <p:strVal val="visible"/>
                                      </p:to>
                                    </p:set>
                                    <p:anim calcmode="lin" valueType="num">
                                      <p:cBhvr>
                                        <p:cTn id="7" dur="1500" fill="hold"/>
                                        <p:tgtEl>
                                          <p:spTgt spid="220"/>
                                        </p:tgtEl>
                                        <p:attrNameLst>
                                          <p:attrName>ppt_x</p:attrName>
                                        </p:attrNameLst>
                                      </p:cBhvr>
                                      <p:tavLst>
                                        <p:tav tm="0">
                                          <p:val>
                                            <p:strVal val="#ppt_x"/>
                                          </p:val>
                                        </p:tav>
                                        <p:tav tm="100000">
                                          <p:val>
                                            <p:strVal val="#ppt_x"/>
                                          </p:val>
                                        </p:tav>
                                      </p:tavLst>
                                    </p:anim>
                                    <p:anim calcmode="lin" valueType="num">
                                      <p:cBhvr>
                                        <p:cTn id="8" dur="1500" fill="hold"/>
                                        <p:tgtEl>
                                          <p:spTgt spid="22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221"/>
                                        </p:tgtEl>
                                        <p:attrNameLst>
                                          <p:attrName>style.visibility</p:attrName>
                                        </p:attrNameLst>
                                      </p:cBhvr>
                                      <p:to>
                                        <p:strVal val="visible"/>
                                      </p:to>
                                    </p:set>
                                    <p:anim calcmode="lin" valueType="num">
                                      <p:cBhvr>
                                        <p:cTn id="13" dur="1500" fill="hold"/>
                                        <p:tgtEl>
                                          <p:spTgt spid="221"/>
                                        </p:tgtEl>
                                        <p:attrNameLst>
                                          <p:attrName>ppt_x</p:attrName>
                                        </p:attrNameLst>
                                      </p:cBhvr>
                                      <p:tavLst>
                                        <p:tav tm="0">
                                          <p:val>
                                            <p:strVal val="#ppt_x"/>
                                          </p:val>
                                        </p:tav>
                                        <p:tav tm="100000">
                                          <p:val>
                                            <p:strVal val="#ppt_x"/>
                                          </p:val>
                                        </p:tav>
                                      </p:tavLst>
                                    </p:anim>
                                    <p:anim calcmode="lin" valueType="num">
                                      <p:cBhvr>
                                        <p:cTn id="14" dur="1500" fill="hold"/>
                                        <p:tgtEl>
                                          <p:spTgt spid="2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222"/>
                                        </p:tgtEl>
                                        <p:attrNameLst>
                                          <p:attrName>style.visibility</p:attrName>
                                        </p:attrNameLst>
                                      </p:cBhvr>
                                      <p:to>
                                        <p:strVal val="visible"/>
                                      </p:to>
                                    </p:set>
                                    <p:anim calcmode="lin" valueType="num">
                                      <p:cBhvr>
                                        <p:cTn id="19" dur="1500" fill="hold"/>
                                        <p:tgtEl>
                                          <p:spTgt spid="222"/>
                                        </p:tgtEl>
                                        <p:attrNameLst>
                                          <p:attrName>ppt_x</p:attrName>
                                        </p:attrNameLst>
                                      </p:cBhvr>
                                      <p:tavLst>
                                        <p:tav tm="0">
                                          <p:val>
                                            <p:strVal val="#ppt_x"/>
                                          </p:val>
                                        </p:tav>
                                        <p:tav tm="100000">
                                          <p:val>
                                            <p:strVal val="#ppt_x"/>
                                          </p:val>
                                        </p:tav>
                                      </p:tavLst>
                                    </p:anim>
                                    <p:anim calcmode="lin" valueType="num">
                                      <p:cBhvr>
                                        <p:cTn id="20" dur="1500" fill="hold"/>
                                        <p:tgtEl>
                                          <p:spTgt spid="22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223"/>
                                        </p:tgtEl>
                                        <p:attrNameLst>
                                          <p:attrName>style.visibility</p:attrName>
                                        </p:attrNameLst>
                                      </p:cBhvr>
                                      <p:to>
                                        <p:strVal val="visible"/>
                                      </p:to>
                                    </p:set>
                                    <p:anim calcmode="lin" valueType="num">
                                      <p:cBhvr>
                                        <p:cTn id="25" dur="1500" fill="hold"/>
                                        <p:tgtEl>
                                          <p:spTgt spid="223"/>
                                        </p:tgtEl>
                                        <p:attrNameLst>
                                          <p:attrName>ppt_x</p:attrName>
                                        </p:attrNameLst>
                                      </p:cBhvr>
                                      <p:tavLst>
                                        <p:tav tm="0">
                                          <p:val>
                                            <p:strVal val="#ppt_x"/>
                                          </p:val>
                                        </p:tav>
                                        <p:tav tm="100000">
                                          <p:val>
                                            <p:strVal val="#ppt_x"/>
                                          </p:val>
                                        </p:tav>
                                      </p:tavLst>
                                    </p:anim>
                                    <p:anim calcmode="lin" valueType="num">
                                      <p:cBhvr>
                                        <p:cTn id="26" dur="1500" fill="hold"/>
                                        <p:tgtEl>
                                          <p:spTgt spid="2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4"/>
      <p:bldP build="whole" bldLvl="1" animBg="1" rev="0" advAuto="0" spid="222" grpId="3"/>
      <p:bldP build="whole" bldLvl="1" animBg="1" rev="0" advAuto="0" spid="220" grpId="1"/>
      <p:bldP build="whole" bldLvl="1" animBg="1" rev="0" advAuto="0" spid="221"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On Demand"/>
          <p:cNvSpPr txBox="1"/>
          <p:nvPr>
            <p:ph type="title" idx="4294967295"/>
          </p:nvPr>
        </p:nvSpPr>
        <p:spPr>
          <a:xfrm>
            <a:off x="1270000" y="-1296988"/>
            <a:ext cx="10464800" cy="3302001"/>
          </a:xfrm>
          <a:prstGeom prst="rect">
            <a:avLst/>
          </a:prstGeom>
        </p:spPr>
        <p:txBody>
          <a:bodyPr anchor="b"/>
          <a:lstStyle>
            <a:lvl1pPr>
              <a:defRPr sz="6900"/>
            </a:lvl1pPr>
          </a:lstStyle>
          <a:p>
            <a:pPr/>
            <a:r>
              <a:t>On Demand</a:t>
            </a:r>
          </a:p>
        </p:txBody>
      </p:sp>
      <p:sp>
        <p:nvSpPr>
          <p:cNvPr id="226" name="Perfect for users that want the low cost and flexibility of Amazon EC2…"/>
          <p:cNvSpPr txBox="1"/>
          <p:nvPr/>
        </p:nvSpPr>
        <p:spPr>
          <a:xfrm>
            <a:off x="1507680" y="3052420"/>
            <a:ext cx="1060086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Perfect for users that want the low cost and flexibility of Amazon EC2</a:t>
            </a:r>
          </a:p>
          <a:p>
            <a:pPr algn="l"/>
            <a:r>
              <a:t>    without any up-front payment or long-term commitment</a:t>
            </a:r>
          </a:p>
        </p:txBody>
      </p:sp>
      <p:sp>
        <p:nvSpPr>
          <p:cNvPr id="227" name="Applications with short term, spiky, or unpredictable workloads that…"/>
          <p:cNvSpPr txBox="1"/>
          <p:nvPr/>
        </p:nvSpPr>
        <p:spPr>
          <a:xfrm>
            <a:off x="1533639" y="4174954"/>
            <a:ext cx="10362515"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Applications with short term, spiky, or unpredictable workloads that</a:t>
            </a:r>
          </a:p>
          <a:p>
            <a:pPr algn="l"/>
            <a:r>
              <a:t>    cannot be interrupted</a:t>
            </a:r>
          </a:p>
        </p:txBody>
      </p:sp>
      <p:sp>
        <p:nvSpPr>
          <p:cNvPr id="228" name="Applications being developed or tested on Amazon EC2 for the first time"/>
          <p:cNvSpPr txBox="1"/>
          <p:nvPr/>
        </p:nvSpPr>
        <p:spPr>
          <a:xfrm>
            <a:off x="1518043" y="5297487"/>
            <a:ext cx="109446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being developed or tested on Amazon EC2 for the first time</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6"/>
                                        </p:tgtEl>
                                        <p:attrNameLst>
                                          <p:attrName>style.visibility</p:attrName>
                                        </p:attrNameLst>
                                      </p:cBhvr>
                                      <p:to>
                                        <p:strVal val="visible"/>
                                      </p:to>
                                    </p:set>
                                    <p:anim calcmode="lin" valueType="num">
                                      <p:cBhvr>
                                        <p:cTn id="7" dur="1000" fill="hold"/>
                                        <p:tgtEl>
                                          <p:spTgt spid="226"/>
                                        </p:tgtEl>
                                        <p:attrNameLst>
                                          <p:attrName>ppt_x</p:attrName>
                                        </p:attrNameLst>
                                      </p:cBhvr>
                                      <p:tavLst>
                                        <p:tav tm="0">
                                          <p:val>
                                            <p:strVal val="0-#ppt_w/2"/>
                                          </p:val>
                                        </p:tav>
                                        <p:tav tm="100000">
                                          <p:val>
                                            <p:strVal val="#ppt_x"/>
                                          </p:val>
                                        </p:tav>
                                      </p:tavLst>
                                    </p:anim>
                                    <p:anim calcmode="lin" valueType="num">
                                      <p:cBhvr>
                                        <p:cTn id="8" dur="1000" fill="hold"/>
                                        <p:tgtEl>
                                          <p:spTgt spid="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7"/>
                                        </p:tgtEl>
                                        <p:attrNameLst>
                                          <p:attrName>style.visibility</p:attrName>
                                        </p:attrNameLst>
                                      </p:cBhvr>
                                      <p:to>
                                        <p:strVal val="visible"/>
                                      </p:to>
                                    </p:set>
                                    <p:anim calcmode="lin" valueType="num">
                                      <p:cBhvr>
                                        <p:cTn id="13" dur="1000" fill="hold"/>
                                        <p:tgtEl>
                                          <p:spTgt spid="227"/>
                                        </p:tgtEl>
                                        <p:attrNameLst>
                                          <p:attrName>ppt_x</p:attrName>
                                        </p:attrNameLst>
                                      </p:cBhvr>
                                      <p:tavLst>
                                        <p:tav tm="0">
                                          <p:val>
                                            <p:strVal val="0-#ppt_w/2"/>
                                          </p:val>
                                        </p:tav>
                                        <p:tav tm="100000">
                                          <p:val>
                                            <p:strVal val="#ppt_x"/>
                                          </p:val>
                                        </p:tav>
                                      </p:tavLst>
                                    </p:anim>
                                    <p:anim calcmode="lin" valueType="num">
                                      <p:cBhvr>
                                        <p:cTn id="14" dur="1000" fill="hold"/>
                                        <p:tgtEl>
                                          <p:spTgt spid="2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28"/>
                                        </p:tgtEl>
                                        <p:attrNameLst>
                                          <p:attrName>style.visibility</p:attrName>
                                        </p:attrNameLst>
                                      </p:cBhvr>
                                      <p:to>
                                        <p:strVal val="visible"/>
                                      </p:to>
                                    </p:set>
                                    <p:anim calcmode="lin" valueType="num">
                                      <p:cBhvr>
                                        <p:cTn id="19" dur="1000" fill="hold"/>
                                        <p:tgtEl>
                                          <p:spTgt spid="228"/>
                                        </p:tgtEl>
                                        <p:attrNameLst>
                                          <p:attrName>ppt_x</p:attrName>
                                        </p:attrNameLst>
                                      </p:cBhvr>
                                      <p:tavLst>
                                        <p:tav tm="0">
                                          <p:val>
                                            <p:strVal val="0-#ppt_w/2"/>
                                          </p:val>
                                        </p:tav>
                                        <p:tav tm="100000">
                                          <p:val>
                                            <p:strVal val="#ppt_x"/>
                                          </p:val>
                                        </p:tav>
                                      </p:tavLst>
                                    </p:anim>
                                    <p:anim calcmode="lin" valueType="num">
                                      <p:cBhvr>
                                        <p:cTn id="20" dur="100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8" grpId="3"/>
      <p:bldP build="whole" bldLvl="1" animBg="1" rev="0" advAuto="0" spid="226" grpId="1"/>
      <p:bldP build="whole" bldLvl="1" animBg="1" rev="0" advAuto="0" spid="227"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Reserved Instances"/>
          <p:cNvSpPr txBox="1"/>
          <p:nvPr>
            <p:ph type="title" idx="4294967295"/>
          </p:nvPr>
        </p:nvSpPr>
        <p:spPr>
          <a:xfrm>
            <a:off x="1270000" y="-1296988"/>
            <a:ext cx="10464800" cy="3302001"/>
          </a:xfrm>
          <a:prstGeom prst="rect">
            <a:avLst/>
          </a:prstGeom>
        </p:spPr>
        <p:txBody>
          <a:bodyPr anchor="b"/>
          <a:lstStyle>
            <a:lvl1pPr>
              <a:defRPr sz="6900"/>
            </a:lvl1pPr>
          </a:lstStyle>
          <a:p>
            <a:pPr/>
            <a:r>
              <a:t>Reserved Instances</a:t>
            </a:r>
          </a:p>
        </p:txBody>
      </p:sp>
      <p:sp>
        <p:nvSpPr>
          <p:cNvPr id="231" name="Applications with steady state or predictable usage"/>
          <p:cNvSpPr txBox="1"/>
          <p:nvPr/>
        </p:nvSpPr>
        <p:spPr>
          <a:xfrm>
            <a:off x="1507680" y="3236570"/>
            <a:ext cx="78908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with steady state or predictable usage</a:t>
            </a:r>
          </a:p>
        </p:txBody>
      </p:sp>
      <p:sp>
        <p:nvSpPr>
          <p:cNvPr id="232" name="Applications that require reserved capacity"/>
          <p:cNvSpPr txBox="1"/>
          <p:nvPr/>
        </p:nvSpPr>
        <p:spPr>
          <a:xfrm>
            <a:off x="1533639" y="4082879"/>
            <a:ext cx="667870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that require reserved capacity</a:t>
            </a:r>
          </a:p>
        </p:txBody>
      </p:sp>
      <p:sp>
        <p:nvSpPr>
          <p:cNvPr id="233" name="Users can make up-front payments to reduce their total computing costs…"/>
          <p:cNvSpPr txBox="1"/>
          <p:nvPr/>
        </p:nvSpPr>
        <p:spPr>
          <a:xfrm>
            <a:off x="1543443" y="4929187"/>
            <a:ext cx="1112634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Users can make up-front payments to reduce their total computing costs</a:t>
            </a:r>
          </a:p>
          <a:p>
            <a:pPr algn="l"/>
            <a:r>
              <a:t>    even further</a:t>
            </a:r>
          </a:p>
        </p:txBody>
      </p:sp>
      <p:sp>
        <p:nvSpPr>
          <p:cNvPr id="234" name="Standard RIs (up to 75% off On-Demand)"/>
          <p:cNvSpPr txBox="1"/>
          <p:nvPr/>
        </p:nvSpPr>
        <p:spPr>
          <a:xfrm>
            <a:off x="2096655" y="6143795"/>
            <a:ext cx="63766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Standard RIs (up to 75% off On-Demand)</a:t>
            </a:r>
          </a:p>
        </p:txBody>
      </p:sp>
      <p:sp>
        <p:nvSpPr>
          <p:cNvPr id="235" name="Convertible RIs (up to 54% off on-demand) feature the capability to…"/>
          <p:cNvSpPr txBox="1"/>
          <p:nvPr/>
        </p:nvSpPr>
        <p:spPr>
          <a:xfrm>
            <a:off x="1633168" y="6621804"/>
            <a:ext cx="10946893"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Convertible RIs (up to 54% off on-demand) feature the capability to</a:t>
            </a:r>
          </a:p>
          <a:p>
            <a:pPr algn="l"/>
            <a:r>
              <a:t>         change the attributes of the RI as long as the exchange results in the</a:t>
            </a:r>
          </a:p>
          <a:p>
            <a:pPr algn="l"/>
            <a:r>
              <a:t>         creation of Reserved Instances of equal or greater value</a:t>
            </a:r>
          </a:p>
        </p:txBody>
      </p:sp>
      <p:sp>
        <p:nvSpPr>
          <p:cNvPr id="236" name="Scheduled RIs are available to launch within the time window you…"/>
          <p:cNvSpPr txBox="1"/>
          <p:nvPr/>
        </p:nvSpPr>
        <p:spPr>
          <a:xfrm>
            <a:off x="1629854" y="7836413"/>
            <a:ext cx="11228833"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Scheduled RIs are available to launch within the time window you</a:t>
            </a:r>
          </a:p>
          <a:p>
            <a:pPr lvl="1" indent="0" algn="l"/>
            <a:r>
              <a:t>         reserve. This option allows you to match your capacity reservation to a</a:t>
            </a:r>
          </a:p>
          <a:p>
            <a:pPr lvl="1" indent="0" algn="l"/>
            <a:r>
              <a:t>         predictable recurring schedule that only requires a fraction of a day,</a:t>
            </a:r>
          </a:p>
          <a:p>
            <a:pPr lvl="1" indent="0" algn="l"/>
            <a:r>
              <a:t>         a week, or a month</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231"/>
                                        </p:tgtEl>
                                        <p:attrNameLst>
                                          <p:attrName>style.visibility</p:attrName>
                                        </p:attrNameLst>
                                      </p:cBhvr>
                                      <p:to>
                                        <p:strVal val="visible"/>
                                      </p:to>
                                    </p:set>
                                    <p:anim calcmode="lin" valueType="num">
                                      <p:cBhvr>
                                        <p:cTn id="7" dur="1500" fill="hold"/>
                                        <p:tgtEl>
                                          <p:spTgt spid="231"/>
                                        </p:tgtEl>
                                        <p:attrNameLst>
                                          <p:attrName>ppt_w</p:attrName>
                                        </p:attrNameLst>
                                      </p:cBhvr>
                                      <p:tavLst>
                                        <p:tav tm="0">
                                          <p:val>
                                            <p:fltVal val="0"/>
                                          </p:val>
                                        </p:tav>
                                        <p:tav tm="100000">
                                          <p:val>
                                            <p:strVal val="#ppt_w"/>
                                          </p:val>
                                        </p:tav>
                                      </p:tavLst>
                                    </p:anim>
                                    <p:anim calcmode="lin" valueType="num">
                                      <p:cBhvr>
                                        <p:cTn id="8" dur="1500" fill="hold"/>
                                        <p:tgtEl>
                                          <p:spTgt spid="23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232"/>
                                        </p:tgtEl>
                                        <p:attrNameLst>
                                          <p:attrName>style.visibility</p:attrName>
                                        </p:attrNameLst>
                                      </p:cBhvr>
                                      <p:to>
                                        <p:strVal val="visible"/>
                                      </p:to>
                                    </p:set>
                                    <p:anim calcmode="lin" valueType="num">
                                      <p:cBhvr>
                                        <p:cTn id="13" dur="1500" fill="hold"/>
                                        <p:tgtEl>
                                          <p:spTgt spid="232"/>
                                        </p:tgtEl>
                                        <p:attrNameLst>
                                          <p:attrName>ppt_w</p:attrName>
                                        </p:attrNameLst>
                                      </p:cBhvr>
                                      <p:tavLst>
                                        <p:tav tm="0">
                                          <p:val>
                                            <p:fltVal val="0"/>
                                          </p:val>
                                        </p:tav>
                                        <p:tav tm="100000">
                                          <p:val>
                                            <p:strVal val="#ppt_w"/>
                                          </p:val>
                                        </p:tav>
                                      </p:tavLst>
                                    </p:anim>
                                    <p:anim calcmode="lin" valueType="num">
                                      <p:cBhvr>
                                        <p:cTn id="14" dur="1500" fill="hold"/>
                                        <p:tgtEl>
                                          <p:spTgt spid="23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233"/>
                                        </p:tgtEl>
                                        <p:attrNameLst>
                                          <p:attrName>style.visibility</p:attrName>
                                        </p:attrNameLst>
                                      </p:cBhvr>
                                      <p:to>
                                        <p:strVal val="visible"/>
                                      </p:to>
                                    </p:set>
                                    <p:anim calcmode="lin" valueType="num">
                                      <p:cBhvr>
                                        <p:cTn id="19" dur="1500" fill="hold"/>
                                        <p:tgtEl>
                                          <p:spTgt spid="233"/>
                                        </p:tgtEl>
                                        <p:attrNameLst>
                                          <p:attrName>ppt_w</p:attrName>
                                        </p:attrNameLst>
                                      </p:cBhvr>
                                      <p:tavLst>
                                        <p:tav tm="0">
                                          <p:val>
                                            <p:fltVal val="0"/>
                                          </p:val>
                                        </p:tav>
                                        <p:tav tm="100000">
                                          <p:val>
                                            <p:strVal val="#ppt_w"/>
                                          </p:val>
                                        </p:tav>
                                      </p:tavLst>
                                    </p:anim>
                                    <p:anim calcmode="lin" valueType="num">
                                      <p:cBhvr>
                                        <p:cTn id="20" dur="1500" fill="hold"/>
                                        <p:tgtEl>
                                          <p:spTgt spid="23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234"/>
                                        </p:tgtEl>
                                        <p:attrNameLst>
                                          <p:attrName>style.visibility</p:attrName>
                                        </p:attrNameLst>
                                      </p:cBhvr>
                                      <p:to>
                                        <p:strVal val="visible"/>
                                      </p:to>
                                    </p:set>
                                    <p:anim calcmode="lin" valueType="num">
                                      <p:cBhvr>
                                        <p:cTn id="25" dur="1500" fill="hold"/>
                                        <p:tgtEl>
                                          <p:spTgt spid="234"/>
                                        </p:tgtEl>
                                        <p:attrNameLst>
                                          <p:attrName>ppt_w</p:attrName>
                                        </p:attrNameLst>
                                      </p:cBhvr>
                                      <p:tavLst>
                                        <p:tav tm="0">
                                          <p:val>
                                            <p:fltVal val="0"/>
                                          </p:val>
                                        </p:tav>
                                        <p:tav tm="100000">
                                          <p:val>
                                            <p:strVal val="#ppt_w"/>
                                          </p:val>
                                        </p:tav>
                                      </p:tavLst>
                                    </p:anim>
                                    <p:anim calcmode="lin" valueType="num">
                                      <p:cBhvr>
                                        <p:cTn id="26" dur="1500" fill="hold"/>
                                        <p:tgtEl>
                                          <p:spTgt spid="23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235"/>
                                        </p:tgtEl>
                                        <p:attrNameLst>
                                          <p:attrName>style.visibility</p:attrName>
                                        </p:attrNameLst>
                                      </p:cBhvr>
                                      <p:to>
                                        <p:strVal val="visible"/>
                                      </p:to>
                                    </p:set>
                                    <p:anim calcmode="lin" valueType="num">
                                      <p:cBhvr>
                                        <p:cTn id="31" dur="1500" fill="hold"/>
                                        <p:tgtEl>
                                          <p:spTgt spid="235"/>
                                        </p:tgtEl>
                                        <p:attrNameLst>
                                          <p:attrName>ppt_w</p:attrName>
                                        </p:attrNameLst>
                                      </p:cBhvr>
                                      <p:tavLst>
                                        <p:tav tm="0">
                                          <p:val>
                                            <p:fltVal val="0"/>
                                          </p:val>
                                        </p:tav>
                                        <p:tav tm="100000">
                                          <p:val>
                                            <p:strVal val="#ppt_w"/>
                                          </p:val>
                                        </p:tav>
                                      </p:tavLst>
                                    </p:anim>
                                    <p:anim calcmode="lin" valueType="num">
                                      <p:cBhvr>
                                        <p:cTn id="32" dur="1500" fill="hold"/>
                                        <p:tgtEl>
                                          <p:spTgt spid="23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236"/>
                                        </p:tgtEl>
                                        <p:attrNameLst>
                                          <p:attrName>style.visibility</p:attrName>
                                        </p:attrNameLst>
                                      </p:cBhvr>
                                      <p:to>
                                        <p:strVal val="visible"/>
                                      </p:to>
                                    </p:set>
                                    <p:anim calcmode="lin" valueType="num">
                                      <p:cBhvr>
                                        <p:cTn id="37" dur="1500" fill="hold"/>
                                        <p:tgtEl>
                                          <p:spTgt spid="236"/>
                                        </p:tgtEl>
                                        <p:attrNameLst>
                                          <p:attrName>ppt_w</p:attrName>
                                        </p:attrNameLst>
                                      </p:cBhvr>
                                      <p:tavLst>
                                        <p:tav tm="0">
                                          <p:val>
                                            <p:fltVal val="0"/>
                                          </p:val>
                                        </p:tav>
                                        <p:tav tm="100000">
                                          <p:val>
                                            <p:strVal val="#ppt_w"/>
                                          </p:val>
                                        </p:tav>
                                      </p:tavLst>
                                    </p:anim>
                                    <p:anim calcmode="lin" valueType="num">
                                      <p:cBhvr>
                                        <p:cTn id="38" dur="1500" fill="hold"/>
                                        <p:tgtEl>
                                          <p:spTgt spid="2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2"/>
      <p:bldP build="whole" bldLvl="1" animBg="1" rev="0" advAuto="0" spid="231" grpId="1"/>
      <p:bldP build="whole" bldLvl="1" animBg="1" rev="0" advAuto="0" spid="234" grpId="4"/>
      <p:bldP build="whole" bldLvl="1" animBg="1" rev="0" advAuto="0" spid="233" grpId="3"/>
      <p:bldP build="whole" bldLvl="1" animBg="1" rev="0" advAuto="0" spid="235" grpId="5"/>
      <p:bldP build="whole" bldLvl="1" animBg="1" rev="0" advAuto="0" spid="236" grpId="6"/>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IAM allows you to manage users and their level of access to the AWS console. It is important to understand IAM and how it works, both for the exam and for administrating an AWS account in real life."/>
          <p:cNvSpPr txBox="1"/>
          <p:nvPr>
            <p:ph type="ctrTitle"/>
          </p:nvPr>
        </p:nvSpPr>
        <p:spPr>
          <a:xfrm>
            <a:off x="1270000" y="4914900"/>
            <a:ext cx="10464800" cy="3302000"/>
          </a:xfrm>
          <a:prstGeom prst="rect">
            <a:avLst/>
          </a:prstGeom>
        </p:spPr>
        <p:txBody>
          <a:bodyPr/>
          <a:lstStyle>
            <a:lvl1pPr>
              <a:defRPr sz="3700">
                <a:latin typeface="Helvetica Neue"/>
                <a:ea typeface="Helvetica Neue"/>
                <a:cs typeface="Helvetica Neue"/>
                <a:sym typeface="Helvetica Neue"/>
              </a:defRPr>
            </a:lvl1pPr>
          </a:lstStyle>
          <a:p>
            <a:pPr/>
            <a:r>
              <a:t>IAM allows you to manage users and their level of access to the AWS console. It is important to understand IAM and how it works, both for the exam and for administrating an AWS account in real life.</a:t>
            </a:r>
          </a:p>
        </p:txBody>
      </p:sp>
      <p:pic>
        <p:nvPicPr>
          <p:cNvPr id="122" name="aws-iam-logo-png-transparent.png" descr="aws-iam-logo-png-transparent.png"/>
          <p:cNvPicPr>
            <a:picLocks noChangeAspect="1"/>
          </p:cNvPicPr>
          <p:nvPr/>
        </p:nvPicPr>
        <p:blipFill>
          <a:blip r:embed="rId2">
            <a:extLst/>
          </a:blip>
          <a:stretch>
            <a:fillRect/>
          </a:stretch>
        </p:blipFill>
        <p:spPr>
          <a:xfrm>
            <a:off x="5639883" y="1638300"/>
            <a:ext cx="1725034"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pot Instances"/>
          <p:cNvSpPr txBox="1"/>
          <p:nvPr>
            <p:ph type="title" idx="4294967295"/>
          </p:nvPr>
        </p:nvSpPr>
        <p:spPr>
          <a:xfrm>
            <a:off x="1270000" y="-1296988"/>
            <a:ext cx="10464800" cy="3302001"/>
          </a:xfrm>
          <a:prstGeom prst="rect">
            <a:avLst/>
          </a:prstGeom>
        </p:spPr>
        <p:txBody>
          <a:bodyPr anchor="b"/>
          <a:lstStyle>
            <a:lvl1pPr>
              <a:defRPr sz="6900"/>
            </a:lvl1pPr>
          </a:lstStyle>
          <a:p>
            <a:pPr/>
            <a:r>
              <a:t>Spot Instances</a:t>
            </a:r>
          </a:p>
        </p:txBody>
      </p:sp>
      <p:sp>
        <p:nvSpPr>
          <p:cNvPr id="239" name="Applications that have flexible start and end times"/>
          <p:cNvSpPr txBox="1"/>
          <p:nvPr/>
        </p:nvSpPr>
        <p:spPr>
          <a:xfrm>
            <a:off x="1507680" y="3236570"/>
            <a:ext cx="770496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that have flexible start and end times</a:t>
            </a:r>
          </a:p>
        </p:txBody>
      </p:sp>
      <p:sp>
        <p:nvSpPr>
          <p:cNvPr id="240" name="Applications that are only feasible at very low compute prices"/>
          <p:cNvSpPr txBox="1"/>
          <p:nvPr/>
        </p:nvSpPr>
        <p:spPr>
          <a:xfrm>
            <a:off x="1533639" y="4082879"/>
            <a:ext cx="937496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Applications that are only feasible at very low compute prices</a:t>
            </a:r>
          </a:p>
        </p:txBody>
      </p:sp>
      <p:sp>
        <p:nvSpPr>
          <p:cNvPr id="241" name="Users with an urgent need for large amounts of additional computing…"/>
          <p:cNvSpPr txBox="1"/>
          <p:nvPr/>
        </p:nvSpPr>
        <p:spPr>
          <a:xfrm>
            <a:off x="1530743" y="4929187"/>
            <a:ext cx="1053228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Users with an urgent need for large amounts of additional computing</a:t>
            </a:r>
          </a:p>
          <a:p>
            <a:pPr algn="l"/>
            <a:r>
              <a:t>    capacity</a:t>
            </a:r>
          </a:p>
        </p:txBody>
      </p:sp>
      <p:sp>
        <p:nvSpPr>
          <p:cNvPr id="242" name="If a Spot instance is terminated by Amazon EC2, you will not be charged…"/>
          <p:cNvSpPr txBox="1"/>
          <p:nvPr/>
        </p:nvSpPr>
        <p:spPr>
          <a:xfrm>
            <a:off x="1518043" y="5959645"/>
            <a:ext cx="1136355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If a Spot instance is terminated by Amazon EC2, you will not be charged</a:t>
            </a:r>
          </a:p>
          <a:p>
            <a:pPr algn="l"/>
            <a:r>
              <a:t>    for a partial hour of usage. However, if you terminate the instance yourself,</a:t>
            </a:r>
          </a:p>
          <a:p>
            <a:pPr algn="l"/>
            <a:r>
              <a:t>    you will be charged for the complete hour in which the instance ran.</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lt" backwards="0">
                                    <p:tmAbs val="0"/>
                                  </p:iterate>
                                  <p:childTnLst>
                                    <p:set>
                                      <p:cBhvr>
                                        <p:cTn id="6" fill="hold"/>
                                        <p:tgtEl>
                                          <p:spTgt spid="239"/>
                                        </p:tgtEl>
                                        <p:attrNameLst>
                                          <p:attrName>style.visibility</p:attrName>
                                        </p:attrNameLst>
                                      </p:cBhvr>
                                      <p:to>
                                        <p:strVal val="visible"/>
                                      </p:to>
                                    </p:set>
                                    <p:anim calcmode="lin" valueType="num">
                                      <p:cBhvr>
                                        <p:cTn id="7" dur="1500" fill="hold"/>
                                        <p:tgtEl>
                                          <p:spTgt spid="239"/>
                                        </p:tgtEl>
                                        <p:attrNameLst>
                                          <p:attrName>ppt_x</p:attrName>
                                        </p:attrNameLst>
                                      </p:cBhvr>
                                      <p:tavLst>
                                        <p:tav tm="0">
                                          <p:val>
                                            <p:strVal val="1+#ppt_w/2"/>
                                          </p:val>
                                        </p:tav>
                                        <p:tav tm="100000">
                                          <p:val>
                                            <p:strVal val="#ppt_x"/>
                                          </p:val>
                                        </p:tav>
                                      </p:tavLst>
                                    </p:anim>
                                    <p:anim calcmode="lin" valueType="num">
                                      <p:cBhvr>
                                        <p:cTn id="8" dur="1500" fill="hold"/>
                                        <p:tgtEl>
                                          <p:spTgt spid="2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 grpId="2" fill="hold">
                                  <p:stCondLst>
                                    <p:cond delay="0"/>
                                  </p:stCondLst>
                                  <p:iterate type="lt" backwards="0">
                                    <p:tmAbs val="0"/>
                                  </p:iterate>
                                  <p:childTnLst>
                                    <p:set>
                                      <p:cBhvr>
                                        <p:cTn id="12" fill="hold"/>
                                        <p:tgtEl>
                                          <p:spTgt spid="240"/>
                                        </p:tgtEl>
                                        <p:attrNameLst>
                                          <p:attrName>style.visibility</p:attrName>
                                        </p:attrNameLst>
                                      </p:cBhvr>
                                      <p:to>
                                        <p:strVal val="visible"/>
                                      </p:to>
                                    </p:set>
                                    <p:anim calcmode="lin" valueType="num">
                                      <p:cBhvr>
                                        <p:cTn id="13" dur="1500" fill="hold"/>
                                        <p:tgtEl>
                                          <p:spTgt spid="240"/>
                                        </p:tgtEl>
                                        <p:attrNameLst>
                                          <p:attrName>ppt_x</p:attrName>
                                        </p:attrNameLst>
                                      </p:cBhvr>
                                      <p:tavLst>
                                        <p:tav tm="0">
                                          <p:val>
                                            <p:strVal val="1+#ppt_w/2"/>
                                          </p:val>
                                        </p:tav>
                                        <p:tav tm="100000">
                                          <p:val>
                                            <p:strVal val="#ppt_x"/>
                                          </p:val>
                                        </p:tav>
                                      </p:tavLst>
                                    </p:anim>
                                    <p:anim calcmode="lin" valueType="num">
                                      <p:cBhvr>
                                        <p:cTn id="14" dur="1500" fill="hold"/>
                                        <p:tgtEl>
                                          <p:spTgt spid="24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2" presetID="2" grpId="3" fill="hold">
                                  <p:stCondLst>
                                    <p:cond delay="0"/>
                                  </p:stCondLst>
                                  <p:iterate type="lt" backwards="0">
                                    <p:tmAbs val="0"/>
                                  </p:iterate>
                                  <p:childTnLst>
                                    <p:set>
                                      <p:cBhvr>
                                        <p:cTn id="18" fill="hold"/>
                                        <p:tgtEl>
                                          <p:spTgt spid="241"/>
                                        </p:tgtEl>
                                        <p:attrNameLst>
                                          <p:attrName>style.visibility</p:attrName>
                                        </p:attrNameLst>
                                      </p:cBhvr>
                                      <p:to>
                                        <p:strVal val="visible"/>
                                      </p:to>
                                    </p:set>
                                    <p:anim calcmode="lin" valueType="num">
                                      <p:cBhvr>
                                        <p:cTn id="19" dur="1500" fill="hold"/>
                                        <p:tgtEl>
                                          <p:spTgt spid="241"/>
                                        </p:tgtEl>
                                        <p:attrNameLst>
                                          <p:attrName>ppt_x</p:attrName>
                                        </p:attrNameLst>
                                      </p:cBhvr>
                                      <p:tavLst>
                                        <p:tav tm="0">
                                          <p:val>
                                            <p:strVal val="1+#ppt_w/2"/>
                                          </p:val>
                                        </p:tav>
                                        <p:tav tm="100000">
                                          <p:val>
                                            <p:strVal val="#ppt_x"/>
                                          </p:val>
                                        </p:tav>
                                      </p:tavLst>
                                    </p:anim>
                                    <p:anim calcmode="lin" valueType="num">
                                      <p:cBhvr>
                                        <p:cTn id="20" dur="1500" fill="hold"/>
                                        <p:tgtEl>
                                          <p:spTgt spid="2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2" presetID="2" grpId="4" fill="hold">
                                  <p:stCondLst>
                                    <p:cond delay="0"/>
                                  </p:stCondLst>
                                  <p:iterate type="lt" backwards="0">
                                    <p:tmAbs val="0"/>
                                  </p:iterate>
                                  <p:childTnLst>
                                    <p:set>
                                      <p:cBhvr>
                                        <p:cTn id="24" fill="hold"/>
                                        <p:tgtEl>
                                          <p:spTgt spid="242"/>
                                        </p:tgtEl>
                                        <p:attrNameLst>
                                          <p:attrName>style.visibility</p:attrName>
                                        </p:attrNameLst>
                                      </p:cBhvr>
                                      <p:to>
                                        <p:strVal val="visible"/>
                                      </p:to>
                                    </p:set>
                                    <p:anim calcmode="lin" valueType="num">
                                      <p:cBhvr>
                                        <p:cTn id="25" dur="1500" fill="hold"/>
                                        <p:tgtEl>
                                          <p:spTgt spid="242"/>
                                        </p:tgtEl>
                                        <p:attrNameLst>
                                          <p:attrName>ppt_x</p:attrName>
                                        </p:attrNameLst>
                                      </p:cBhvr>
                                      <p:tavLst>
                                        <p:tav tm="0">
                                          <p:val>
                                            <p:strVal val="1+#ppt_w/2"/>
                                          </p:val>
                                        </p:tav>
                                        <p:tav tm="100000">
                                          <p:val>
                                            <p:strVal val="#ppt_x"/>
                                          </p:val>
                                        </p:tav>
                                      </p:tavLst>
                                    </p:anim>
                                    <p:anim calcmode="lin" valueType="num">
                                      <p:cBhvr>
                                        <p:cTn id="26" dur="1500" fill="hold"/>
                                        <p:tgtEl>
                                          <p:spTgt spid="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9" grpId="1"/>
      <p:bldP build="whole" bldLvl="1" animBg="1" rev="0" advAuto="0" spid="240" grpId="2"/>
      <p:bldP build="whole" bldLvl="1" animBg="1" rev="0" advAuto="0" spid="241" grpId="3"/>
      <p:bldP build="whole" bldLvl="1" animBg="1" rev="0" advAuto="0" spid="242" grpId="4"/>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Dedicated Hosts"/>
          <p:cNvSpPr txBox="1"/>
          <p:nvPr>
            <p:ph type="title" idx="4294967295"/>
          </p:nvPr>
        </p:nvSpPr>
        <p:spPr>
          <a:xfrm>
            <a:off x="1270000" y="-1296988"/>
            <a:ext cx="10464800" cy="3302001"/>
          </a:xfrm>
          <a:prstGeom prst="rect">
            <a:avLst/>
          </a:prstGeom>
        </p:spPr>
        <p:txBody>
          <a:bodyPr anchor="b"/>
          <a:lstStyle>
            <a:lvl1pPr>
              <a:defRPr sz="6900"/>
            </a:lvl1pPr>
          </a:lstStyle>
          <a:p>
            <a:pPr/>
            <a:r>
              <a:t>Dedicated Hosts</a:t>
            </a:r>
          </a:p>
        </p:txBody>
      </p:sp>
      <p:sp>
        <p:nvSpPr>
          <p:cNvPr id="245" name="Useful for regulatory requirements that may not support multi-tenant…"/>
          <p:cNvSpPr txBox="1"/>
          <p:nvPr/>
        </p:nvSpPr>
        <p:spPr>
          <a:xfrm>
            <a:off x="1507680" y="3052420"/>
            <a:ext cx="1049967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Useful for regulatory requirements that may not support multi-tenant</a:t>
            </a:r>
          </a:p>
          <a:p>
            <a:pPr algn="l"/>
            <a:r>
              <a:t>    virtualisation</a:t>
            </a:r>
          </a:p>
        </p:txBody>
      </p:sp>
      <p:sp>
        <p:nvSpPr>
          <p:cNvPr id="246" name="Great for licensing which does not support multi-tenancy or cloud…"/>
          <p:cNvSpPr txBox="1"/>
          <p:nvPr/>
        </p:nvSpPr>
        <p:spPr>
          <a:xfrm>
            <a:off x="1520939" y="4267029"/>
            <a:ext cx="10086671"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Great for licensing which does not support multi-tenancy or cloud</a:t>
            </a:r>
          </a:p>
          <a:p>
            <a:pPr algn="l"/>
            <a:r>
              <a:t>    deployments</a:t>
            </a:r>
          </a:p>
        </p:txBody>
      </p:sp>
      <p:sp>
        <p:nvSpPr>
          <p:cNvPr id="247" name="Can be purchased On-Demand (hourly)"/>
          <p:cNvSpPr txBox="1"/>
          <p:nvPr/>
        </p:nvSpPr>
        <p:spPr>
          <a:xfrm>
            <a:off x="1518043" y="5481637"/>
            <a:ext cx="61093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Can be purchased On-Demand (hourly)</a:t>
            </a:r>
          </a:p>
        </p:txBody>
      </p:sp>
      <p:sp>
        <p:nvSpPr>
          <p:cNvPr id="248" name="Can be purchased as a Reservation for up to 70% off the On-Demand price"/>
          <p:cNvSpPr txBox="1"/>
          <p:nvPr/>
        </p:nvSpPr>
        <p:spPr>
          <a:xfrm>
            <a:off x="1520787" y="6327946"/>
            <a:ext cx="1132751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Can be purchased as a Reservation for up to 70% off the On-Demand price</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245"/>
                                        </p:tgtEl>
                                        <p:attrNameLst>
                                          <p:attrName>style.visibility</p:attrName>
                                        </p:attrNameLst>
                                      </p:cBhvr>
                                      <p:to>
                                        <p:strVal val="visible"/>
                                      </p:to>
                                    </p:set>
                                    <p:animEffect filter="box(out)" transition="in">
                                      <p:cBhvr>
                                        <p:cTn id="7" dur="1500"/>
                                        <p:tgtEl>
                                          <p:spTgt spid="24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246"/>
                                        </p:tgtEl>
                                        <p:attrNameLst>
                                          <p:attrName>style.visibility</p:attrName>
                                        </p:attrNameLst>
                                      </p:cBhvr>
                                      <p:to>
                                        <p:strVal val="visible"/>
                                      </p:to>
                                    </p:set>
                                    <p:animEffect filter="box(out)" transition="in">
                                      <p:cBhvr>
                                        <p:cTn id="12" dur="1500"/>
                                        <p:tgtEl>
                                          <p:spTgt spid="24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247"/>
                                        </p:tgtEl>
                                        <p:attrNameLst>
                                          <p:attrName>style.visibility</p:attrName>
                                        </p:attrNameLst>
                                      </p:cBhvr>
                                      <p:to>
                                        <p:strVal val="visible"/>
                                      </p:to>
                                    </p:set>
                                    <p:animEffect filter="box(out)" transition="in">
                                      <p:cBhvr>
                                        <p:cTn id="17" dur="1500"/>
                                        <p:tgtEl>
                                          <p:spTgt spid="24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248"/>
                                        </p:tgtEl>
                                        <p:attrNameLst>
                                          <p:attrName>style.visibility</p:attrName>
                                        </p:attrNameLst>
                                      </p:cBhvr>
                                      <p:to>
                                        <p:strVal val="visible"/>
                                      </p:to>
                                    </p:set>
                                    <p:animEffect filter="box(out)" transition="in">
                                      <p:cBhvr>
                                        <p:cTn id="22" dur="15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8" grpId="4"/>
      <p:bldP build="whole" bldLvl="1" animBg="1" rev="0" advAuto="0" spid="245" grpId="1"/>
      <p:bldP build="whole" bldLvl="1" animBg="1" rev="0" advAuto="0" spid="246" grpId="2"/>
      <p:bldP build="whole" bldLvl="1" animBg="1" rev="0" advAuto="0" spid="247" grpId="3"/>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EC2 Instance Types"/>
          <p:cNvSpPr txBox="1"/>
          <p:nvPr>
            <p:ph type="title" idx="4294967295"/>
          </p:nvPr>
        </p:nvSpPr>
        <p:spPr>
          <a:xfrm>
            <a:off x="1270000" y="-1296988"/>
            <a:ext cx="10464800" cy="3302001"/>
          </a:xfrm>
          <a:prstGeom prst="rect">
            <a:avLst/>
          </a:prstGeom>
        </p:spPr>
        <p:txBody>
          <a:bodyPr anchor="b"/>
          <a:lstStyle>
            <a:lvl1pPr>
              <a:defRPr sz="6900"/>
            </a:lvl1pPr>
          </a:lstStyle>
          <a:p>
            <a:pPr/>
            <a:r>
              <a:t>EC2 Instance Types</a:t>
            </a:r>
          </a:p>
        </p:txBody>
      </p:sp>
      <p:pic>
        <p:nvPicPr>
          <p:cNvPr id="251" name="Screenshot 2019-06-10 at 12.46.27 AM.png" descr="Screenshot 2019-06-10 at 12.46.27 AM.png"/>
          <p:cNvPicPr>
            <a:picLocks noChangeAspect="1"/>
          </p:cNvPicPr>
          <p:nvPr/>
        </p:nvPicPr>
        <p:blipFill>
          <a:blip r:embed="rId2">
            <a:extLst/>
          </a:blip>
          <a:stretch>
            <a:fillRect/>
          </a:stretch>
        </p:blipFill>
        <p:spPr>
          <a:xfrm>
            <a:off x="2851150" y="2235200"/>
            <a:ext cx="7302500" cy="528320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ageCurlDouble"/>
      </p:transition>
    </mc:Choice>
    <mc:Choice xmlns:p14="http://schemas.microsoft.com/office/powerpoint/2010/main" Requires="p14">
      <p:transition spd="slow" advClick="1" p14:dur="1500">
        <p14:prism dir="d"/>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EC2 Instance Types (2017)"/>
          <p:cNvSpPr txBox="1"/>
          <p:nvPr>
            <p:ph type="title" idx="4294967295"/>
          </p:nvPr>
        </p:nvSpPr>
        <p:spPr>
          <a:xfrm>
            <a:off x="1158241" y="-1296988"/>
            <a:ext cx="10812067" cy="3302001"/>
          </a:xfrm>
          <a:prstGeom prst="rect">
            <a:avLst/>
          </a:prstGeom>
        </p:spPr>
        <p:txBody>
          <a:bodyPr anchor="b"/>
          <a:lstStyle>
            <a:lvl1pPr>
              <a:defRPr sz="6900"/>
            </a:lvl1pPr>
          </a:lstStyle>
          <a:p>
            <a:pPr/>
            <a:r>
              <a:t>EC2 Instance Types (2017)</a:t>
            </a:r>
          </a:p>
        </p:txBody>
      </p:sp>
      <p:sp>
        <p:nvSpPr>
          <p:cNvPr id="254" name="D - Density"/>
          <p:cNvSpPr txBox="1"/>
          <p:nvPr/>
        </p:nvSpPr>
        <p:spPr>
          <a:xfrm>
            <a:off x="1507680" y="3236570"/>
            <a:ext cx="20564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 - Density</a:t>
            </a:r>
          </a:p>
        </p:txBody>
      </p:sp>
      <p:sp>
        <p:nvSpPr>
          <p:cNvPr id="255" name="R - RAM"/>
          <p:cNvSpPr txBox="1"/>
          <p:nvPr/>
        </p:nvSpPr>
        <p:spPr>
          <a:xfrm>
            <a:off x="1508239" y="3789020"/>
            <a:ext cx="1666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 - RAM</a:t>
            </a:r>
          </a:p>
        </p:txBody>
      </p:sp>
      <p:sp>
        <p:nvSpPr>
          <p:cNvPr id="256" name="M - Main choice for general purpose apps"/>
          <p:cNvSpPr txBox="1"/>
          <p:nvPr/>
        </p:nvSpPr>
        <p:spPr>
          <a:xfrm>
            <a:off x="1518043" y="4341470"/>
            <a:ext cx="652569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 - Main choice for general purpose apps</a:t>
            </a:r>
          </a:p>
        </p:txBody>
      </p:sp>
      <p:sp>
        <p:nvSpPr>
          <p:cNvPr id="257" name="C - Compute"/>
          <p:cNvSpPr txBox="1"/>
          <p:nvPr/>
        </p:nvSpPr>
        <p:spPr>
          <a:xfrm>
            <a:off x="1533487" y="4893920"/>
            <a:ext cx="23045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 - Compute</a:t>
            </a:r>
          </a:p>
        </p:txBody>
      </p:sp>
      <p:sp>
        <p:nvSpPr>
          <p:cNvPr id="258" name="G - Graphics"/>
          <p:cNvSpPr txBox="1"/>
          <p:nvPr/>
        </p:nvSpPr>
        <p:spPr>
          <a:xfrm>
            <a:off x="1534757" y="5446370"/>
            <a:ext cx="22816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 - Graphics</a:t>
            </a:r>
          </a:p>
        </p:txBody>
      </p:sp>
      <p:sp>
        <p:nvSpPr>
          <p:cNvPr id="259" name="I - IOPS"/>
          <p:cNvSpPr txBox="1"/>
          <p:nvPr/>
        </p:nvSpPr>
        <p:spPr>
          <a:xfrm>
            <a:off x="1546187" y="5998820"/>
            <a:ext cx="15592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 - IOPS</a:t>
            </a:r>
          </a:p>
        </p:txBody>
      </p:sp>
      <p:sp>
        <p:nvSpPr>
          <p:cNvPr id="260" name="X - Extreme memory"/>
          <p:cNvSpPr txBox="1"/>
          <p:nvPr/>
        </p:nvSpPr>
        <p:spPr>
          <a:xfrm>
            <a:off x="1546187" y="8208620"/>
            <a:ext cx="342709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X - Extreme memory</a:t>
            </a:r>
          </a:p>
        </p:txBody>
      </p:sp>
      <p:sp>
        <p:nvSpPr>
          <p:cNvPr id="261" name="T - Cheap general purpose (think T2 Micro)"/>
          <p:cNvSpPr txBox="1"/>
          <p:nvPr/>
        </p:nvSpPr>
        <p:spPr>
          <a:xfrm>
            <a:off x="1546187" y="7103720"/>
            <a:ext cx="66674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 - Cheap general purpose (think T2 Micro)</a:t>
            </a:r>
          </a:p>
        </p:txBody>
      </p:sp>
      <p:sp>
        <p:nvSpPr>
          <p:cNvPr id="262" name="P - Graphics (think Pictures)"/>
          <p:cNvSpPr txBox="1"/>
          <p:nvPr/>
        </p:nvSpPr>
        <p:spPr>
          <a:xfrm>
            <a:off x="1546187" y="7656170"/>
            <a:ext cx="45225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 - Graphics (think Pictures)</a:t>
            </a:r>
          </a:p>
        </p:txBody>
      </p:sp>
      <p:sp>
        <p:nvSpPr>
          <p:cNvPr id="263" name="F - FPGA"/>
          <p:cNvSpPr txBox="1"/>
          <p:nvPr/>
        </p:nvSpPr>
        <p:spPr>
          <a:xfrm>
            <a:off x="1544662" y="6551270"/>
            <a:ext cx="17461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 - FPGA</a:t>
            </a:r>
          </a:p>
        </p:txBody>
      </p:sp>
    </p:spTree>
  </p:cSld>
  <p:clrMapOvr>
    <a:masterClrMapping/>
  </p:clrMapOvr>
  <mc:AlternateContent xmlns:mc="http://schemas.openxmlformats.org/markup-compatibility/2006">
    <mc:Choice xmlns:p14="http://schemas.microsoft.com/office/powerpoint/2010/main" Requires="p14">
      <p:transition spd="slow" advClick="1" p14:dur="15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4"/>
                                        </p:tgtEl>
                                        <p:attrNameLst>
                                          <p:attrName>style.visibility</p:attrName>
                                        </p:attrNameLst>
                                      </p:cBhvr>
                                      <p:to>
                                        <p:strVal val="visible"/>
                                      </p:to>
                                    </p:set>
                                    <p:anim calcmode="lin" valueType="num">
                                      <p:cBhvr>
                                        <p:cTn id="7" dur="1500" fill="hold"/>
                                        <p:tgtEl>
                                          <p:spTgt spid="254"/>
                                        </p:tgtEl>
                                        <p:attrNameLst>
                                          <p:attrName>ppt_x</p:attrName>
                                        </p:attrNameLst>
                                      </p:cBhvr>
                                      <p:tavLst>
                                        <p:tav tm="0">
                                          <p:val>
                                            <p:strVal val="0-#ppt_w/2"/>
                                          </p:val>
                                        </p:tav>
                                        <p:tav tm="100000">
                                          <p:val>
                                            <p:strVal val="#ppt_x"/>
                                          </p:val>
                                        </p:tav>
                                      </p:tavLst>
                                    </p:anim>
                                    <p:anim calcmode="lin" valueType="num">
                                      <p:cBhvr>
                                        <p:cTn id="8" dur="1500" fill="hold"/>
                                        <p:tgtEl>
                                          <p:spTgt spid="2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55"/>
                                        </p:tgtEl>
                                        <p:attrNameLst>
                                          <p:attrName>style.visibility</p:attrName>
                                        </p:attrNameLst>
                                      </p:cBhvr>
                                      <p:to>
                                        <p:strVal val="visible"/>
                                      </p:to>
                                    </p:set>
                                    <p:anim calcmode="lin" valueType="num">
                                      <p:cBhvr>
                                        <p:cTn id="13" dur="1500" fill="hold"/>
                                        <p:tgtEl>
                                          <p:spTgt spid="255"/>
                                        </p:tgtEl>
                                        <p:attrNameLst>
                                          <p:attrName>ppt_x</p:attrName>
                                        </p:attrNameLst>
                                      </p:cBhvr>
                                      <p:tavLst>
                                        <p:tav tm="0">
                                          <p:val>
                                            <p:strVal val="0-#ppt_w/2"/>
                                          </p:val>
                                        </p:tav>
                                        <p:tav tm="100000">
                                          <p:val>
                                            <p:strVal val="#ppt_x"/>
                                          </p:val>
                                        </p:tav>
                                      </p:tavLst>
                                    </p:anim>
                                    <p:anim calcmode="lin" valueType="num">
                                      <p:cBhvr>
                                        <p:cTn id="14" dur="1500" fill="hold"/>
                                        <p:tgtEl>
                                          <p:spTgt spid="2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56"/>
                                        </p:tgtEl>
                                        <p:attrNameLst>
                                          <p:attrName>style.visibility</p:attrName>
                                        </p:attrNameLst>
                                      </p:cBhvr>
                                      <p:to>
                                        <p:strVal val="visible"/>
                                      </p:to>
                                    </p:set>
                                    <p:anim calcmode="lin" valueType="num">
                                      <p:cBhvr>
                                        <p:cTn id="19" dur="1500" fill="hold"/>
                                        <p:tgtEl>
                                          <p:spTgt spid="256"/>
                                        </p:tgtEl>
                                        <p:attrNameLst>
                                          <p:attrName>ppt_x</p:attrName>
                                        </p:attrNameLst>
                                      </p:cBhvr>
                                      <p:tavLst>
                                        <p:tav tm="0">
                                          <p:val>
                                            <p:strVal val="0-#ppt_w/2"/>
                                          </p:val>
                                        </p:tav>
                                        <p:tav tm="100000">
                                          <p:val>
                                            <p:strVal val="#ppt_x"/>
                                          </p:val>
                                        </p:tav>
                                      </p:tavLst>
                                    </p:anim>
                                    <p:anim calcmode="lin" valueType="num">
                                      <p:cBhvr>
                                        <p:cTn id="20" dur="1500" fill="hold"/>
                                        <p:tgtEl>
                                          <p:spTgt spid="25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57"/>
                                        </p:tgtEl>
                                        <p:attrNameLst>
                                          <p:attrName>style.visibility</p:attrName>
                                        </p:attrNameLst>
                                      </p:cBhvr>
                                      <p:to>
                                        <p:strVal val="visible"/>
                                      </p:to>
                                    </p:set>
                                    <p:anim calcmode="lin" valueType="num">
                                      <p:cBhvr>
                                        <p:cTn id="25" dur="1500" fill="hold"/>
                                        <p:tgtEl>
                                          <p:spTgt spid="257"/>
                                        </p:tgtEl>
                                        <p:attrNameLst>
                                          <p:attrName>ppt_x</p:attrName>
                                        </p:attrNameLst>
                                      </p:cBhvr>
                                      <p:tavLst>
                                        <p:tav tm="0">
                                          <p:val>
                                            <p:strVal val="0-#ppt_w/2"/>
                                          </p:val>
                                        </p:tav>
                                        <p:tav tm="100000">
                                          <p:val>
                                            <p:strVal val="#ppt_x"/>
                                          </p:val>
                                        </p:tav>
                                      </p:tavLst>
                                    </p:anim>
                                    <p:anim calcmode="lin" valueType="num">
                                      <p:cBhvr>
                                        <p:cTn id="26" dur="1500" fill="hold"/>
                                        <p:tgtEl>
                                          <p:spTgt spid="25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258"/>
                                        </p:tgtEl>
                                        <p:attrNameLst>
                                          <p:attrName>style.visibility</p:attrName>
                                        </p:attrNameLst>
                                      </p:cBhvr>
                                      <p:to>
                                        <p:strVal val="visible"/>
                                      </p:to>
                                    </p:set>
                                    <p:anim calcmode="lin" valueType="num">
                                      <p:cBhvr>
                                        <p:cTn id="31" dur="1500" fill="hold"/>
                                        <p:tgtEl>
                                          <p:spTgt spid="258"/>
                                        </p:tgtEl>
                                        <p:attrNameLst>
                                          <p:attrName>ppt_x</p:attrName>
                                        </p:attrNameLst>
                                      </p:cBhvr>
                                      <p:tavLst>
                                        <p:tav tm="0">
                                          <p:val>
                                            <p:strVal val="0-#ppt_w/2"/>
                                          </p:val>
                                        </p:tav>
                                        <p:tav tm="100000">
                                          <p:val>
                                            <p:strVal val="#ppt_x"/>
                                          </p:val>
                                        </p:tav>
                                      </p:tavLst>
                                    </p:anim>
                                    <p:anim calcmode="lin" valueType="num">
                                      <p:cBhvr>
                                        <p:cTn id="32" dur="1500" fill="hold"/>
                                        <p:tgtEl>
                                          <p:spTgt spid="25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259"/>
                                        </p:tgtEl>
                                        <p:attrNameLst>
                                          <p:attrName>style.visibility</p:attrName>
                                        </p:attrNameLst>
                                      </p:cBhvr>
                                      <p:to>
                                        <p:strVal val="visible"/>
                                      </p:to>
                                    </p:set>
                                    <p:anim calcmode="lin" valueType="num">
                                      <p:cBhvr>
                                        <p:cTn id="37" dur="1500" fill="hold"/>
                                        <p:tgtEl>
                                          <p:spTgt spid="259"/>
                                        </p:tgtEl>
                                        <p:attrNameLst>
                                          <p:attrName>ppt_x</p:attrName>
                                        </p:attrNameLst>
                                      </p:cBhvr>
                                      <p:tavLst>
                                        <p:tav tm="0">
                                          <p:val>
                                            <p:strVal val="0-#ppt_w/2"/>
                                          </p:val>
                                        </p:tav>
                                        <p:tav tm="100000">
                                          <p:val>
                                            <p:strVal val="#ppt_x"/>
                                          </p:val>
                                        </p:tav>
                                      </p:tavLst>
                                    </p:anim>
                                    <p:anim calcmode="lin" valueType="num">
                                      <p:cBhvr>
                                        <p:cTn id="38" dur="1500" fill="hold"/>
                                        <p:tgtEl>
                                          <p:spTgt spid="25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 grpId="7" fill="hold">
                                  <p:stCondLst>
                                    <p:cond delay="0"/>
                                  </p:stCondLst>
                                  <p:iterate type="el" backwards="0">
                                    <p:tmAbs val="0"/>
                                  </p:iterate>
                                  <p:childTnLst>
                                    <p:set>
                                      <p:cBhvr>
                                        <p:cTn id="42" fill="hold"/>
                                        <p:tgtEl>
                                          <p:spTgt spid="263"/>
                                        </p:tgtEl>
                                        <p:attrNameLst>
                                          <p:attrName>style.visibility</p:attrName>
                                        </p:attrNameLst>
                                      </p:cBhvr>
                                      <p:to>
                                        <p:strVal val="visible"/>
                                      </p:to>
                                    </p:set>
                                    <p:anim calcmode="lin" valueType="num">
                                      <p:cBhvr>
                                        <p:cTn id="43" dur="1500" fill="hold"/>
                                        <p:tgtEl>
                                          <p:spTgt spid="263"/>
                                        </p:tgtEl>
                                        <p:attrNameLst>
                                          <p:attrName>ppt_x</p:attrName>
                                        </p:attrNameLst>
                                      </p:cBhvr>
                                      <p:tavLst>
                                        <p:tav tm="0">
                                          <p:val>
                                            <p:strVal val="0-#ppt_w/2"/>
                                          </p:val>
                                        </p:tav>
                                        <p:tav tm="100000">
                                          <p:val>
                                            <p:strVal val="#ppt_x"/>
                                          </p:val>
                                        </p:tav>
                                      </p:tavLst>
                                    </p:anim>
                                    <p:anim calcmode="lin" valueType="num">
                                      <p:cBhvr>
                                        <p:cTn id="44" dur="1500" fill="hold"/>
                                        <p:tgtEl>
                                          <p:spTgt spid="2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8" presetID="2" grpId="8" fill="hold">
                                  <p:stCondLst>
                                    <p:cond delay="0"/>
                                  </p:stCondLst>
                                  <p:iterate type="el" backwards="0">
                                    <p:tmAbs val="0"/>
                                  </p:iterate>
                                  <p:childTnLst>
                                    <p:set>
                                      <p:cBhvr>
                                        <p:cTn id="48" fill="hold"/>
                                        <p:tgtEl>
                                          <p:spTgt spid="261"/>
                                        </p:tgtEl>
                                        <p:attrNameLst>
                                          <p:attrName>style.visibility</p:attrName>
                                        </p:attrNameLst>
                                      </p:cBhvr>
                                      <p:to>
                                        <p:strVal val="visible"/>
                                      </p:to>
                                    </p:set>
                                    <p:anim calcmode="lin" valueType="num">
                                      <p:cBhvr>
                                        <p:cTn id="49" dur="1500" fill="hold"/>
                                        <p:tgtEl>
                                          <p:spTgt spid="261"/>
                                        </p:tgtEl>
                                        <p:attrNameLst>
                                          <p:attrName>ppt_x</p:attrName>
                                        </p:attrNameLst>
                                      </p:cBhvr>
                                      <p:tavLst>
                                        <p:tav tm="0">
                                          <p:val>
                                            <p:strVal val="0-#ppt_w/2"/>
                                          </p:val>
                                        </p:tav>
                                        <p:tav tm="100000">
                                          <p:val>
                                            <p:strVal val="#ppt_x"/>
                                          </p:val>
                                        </p:tav>
                                      </p:tavLst>
                                    </p:anim>
                                    <p:anim calcmode="lin" valueType="num">
                                      <p:cBhvr>
                                        <p:cTn id="50" dur="1500" fill="hold"/>
                                        <p:tgtEl>
                                          <p:spTgt spid="26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2" grpId="9" fill="hold">
                                  <p:stCondLst>
                                    <p:cond delay="0"/>
                                  </p:stCondLst>
                                  <p:iterate type="el" backwards="0">
                                    <p:tmAbs val="0"/>
                                  </p:iterate>
                                  <p:childTnLst>
                                    <p:set>
                                      <p:cBhvr>
                                        <p:cTn id="54" fill="hold"/>
                                        <p:tgtEl>
                                          <p:spTgt spid="262"/>
                                        </p:tgtEl>
                                        <p:attrNameLst>
                                          <p:attrName>style.visibility</p:attrName>
                                        </p:attrNameLst>
                                      </p:cBhvr>
                                      <p:to>
                                        <p:strVal val="visible"/>
                                      </p:to>
                                    </p:set>
                                    <p:anim calcmode="lin" valueType="num">
                                      <p:cBhvr>
                                        <p:cTn id="55" dur="1500" fill="hold"/>
                                        <p:tgtEl>
                                          <p:spTgt spid="262"/>
                                        </p:tgtEl>
                                        <p:attrNameLst>
                                          <p:attrName>ppt_x</p:attrName>
                                        </p:attrNameLst>
                                      </p:cBhvr>
                                      <p:tavLst>
                                        <p:tav tm="0">
                                          <p:val>
                                            <p:strVal val="0-#ppt_w/2"/>
                                          </p:val>
                                        </p:tav>
                                        <p:tav tm="100000">
                                          <p:val>
                                            <p:strVal val="#ppt_x"/>
                                          </p:val>
                                        </p:tav>
                                      </p:tavLst>
                                    </p:anim>
                                    <p:anim calcmode="lin" valueType="num">
                                      <p:cBhvr>
                                        <p:cTn id="56" dur="1500" fill="hold"/>
                                        <p:tgtEl>
                                          <p:spTgt spid="262"/>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8" presetID="2" grpId="10" fill="hold">
                                  <p:stCondLst>
                                    <p:cond delay="0"/>
                                  </p:stCondLst>
                                  <p:iterate type="el" backwards="0">
                                    <p:tmAbs val="0"/>
                                  </p:iterate>
                                  <p:childTnLst>
                                    <p:set>
                                      <p:cBhvr>
                                        <p:cTn id="60" fill="hold"/>
                                        <p:tgtEl>
                                          <p:spTgt spid="260"/>
                                        </p:tgtEl>
                                        <p:attrNameLst>
                                          <p:attrName>style.visibility</p:attrName>
                                        </p:attrNameLst>
                                      </p:cBhvr>
                                      <p:to>
                                        <p:strVal val="visible"/>
                                      </p:to>
                                    </p:set>
                                    <p:anim calcmode="lin" valueType="num">
                                      <p:cBhvr>
                                        <p:cTn id="61" dur="1500" fill="hold"/>
                                        <p:tgtEl>
                                          <p:spTgt spid="260"/>
                                        </p:tgtEl>
                                        <p:attrNameLst>
                                          <p:attrName>ppt_x</p:attrName>
                                        </p:attrNameLst>
                                      </p:cBhvr>
                                      <p:tavLst>
                                        <p:tav tm="0">
                                          <p:val>
                                            <p:strVal val="0-#ppt_w/2"/>
                                          </p:val>
                                        </p:tav>
                                        <p:tav tm="100000">
                                          <p:val>
                                            <p:strVal val="#ppt_x"/>
                                          </p:val>
                                        </p:tav>
                                      </p:tavLst>
                                    </p:anim>
                                    <p:anim calcmode="lin" valueType="num">
                                      <p:cBhvr>
                                        <p:cTn id="62" dur="1500" fill="hold"/>
                                        <p:tgtEl>
                                          <p:spTgt spid="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0"/>
      <p:bldP build="whole" bldLvl="1" animBg="1" rev="0" advAuto="0" spid="254" grpId="1"/>
      <p:bldP build="whole" bldLvl="1" animBg="1" rev="0" advAuto="0" spid="257" grpId="4"/>
      <p:bldP build="whole" bldLvl="1" animBg="1" rev="0" advAuto="0" spid="262" grpId="9"/>
      <p:bldP build="whole" bldLvl="1" animBg="1" rev="0" advAuto="0" spid="258" grpId="5"/>
      <p:bldP build="whole" bldLvl="1" animBg="1" rev="0" advAuto="0" spid="263" grpId="7"/>
      <p:bldP build="whole" bldLvl="1" animBg="1" rev="0" advAuto="0" spid="261" grpId="8"/>
      <p:bldP build="whole" bldLvl="1" animBg="1" rev="0" advAuto="0" spid="255" grpId="2"/>
      <p:bldP build="whole" bldLvl="1" animBg="1" rev="0" advAuto="0" spid="259" grpId="6"/>
      <p:bldP build="whole" bldLvl="1" animBg="1" rev="0" advAuto="0" spid="256" grpId="3"/>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EC2 Instance Types (2018)"/>
          <p:cNvSpPr txBox="1"/>
          <p:nvPr>
            <p:ph type="title" idx="4294967295"/>
          </p:nvPr>
        </p:nvSpPr>
        <p:spPr>
          <a:xfrm>
            <a:off x="1158241" y="-1296988"/>
            <a:ext cx="10812067" cy="3302001"/>
          </a:xfrm>
          <a:prstGeom prst="rect">
            <a:avLst/>
          </a:prstGeom>
        </p:spPr>
        <p:txBody>
          <a:bodyPr anchor="b"/>
          <a:lstStyle>
            <a:lvl1pPr>
              <a:defRPr sz="6900"/>
            </a:lvl1pPr>
          </a:lstStyle>
          <a:p>
            <a:pPr/>
            <a:r>
              <a:t>EC2 Instance Types (2018)</a:t>
            </a:r>
          </a:p>
        </p:txBody>
      </p:sp>
      <p:sp>
        <p:nvSpPr>
          <p:cNvPr id="266" name="D - Density"/>
          <p:cNvSpPr txBox="1"/>
          <p:nvPr/>
        </p:nvSpPr>
        <p:spPr>
          <a:xfrm>
            <a:off x="1479740" y="4804141"/>
            <a:ext cx="20564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 - Density</a:t>
            </a:r>
          </a:p>
        </p:txBody>
      </p:sp>
      <p:sp>
        <p:nvSpPr>
          <p:cNvPr id="267" name="R - RAM"/>
          <p:cNvSpPr txBox="1"/>
          <p:nvPr/>
        </p:nvSpPr>
        <p:spPr>
          <a:xfrm>
            <a:off x="1479842" y="5338957"/>
            <a:ext cx="1666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 - RAM</a:t>
            </a:r>
          </a:p>
        </p:txBody>
      </p:sp>
      <p:sp>
        <p:nvSpPr>
          <p:cNvPr id="268" name="M - Main choice for general purpose apps"/>
          <p:cNvSpPr txBox="1"/>
          <p:nvPr/>
        </p:nvSpPr>
        <p:spPr>
          <a:xfrm>
            <a:off x="1477352" y="5872162"/>
            <a:ext cx="652569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 - Main choice for general purpose apps</a:t>
            </a:r>
          </a:p>
        </p:txBody>
      </p:sp>
      <p:sp>
        <p:nvSpPr>
          <p:cNvPr id="269" name="C - Compute"/>
          <p:cNvSpPr txBox="1"/>
          <p:nvPr/>
        </p:nvSpPr>
        <p:spPr>
          <a:xfrm>
            <a:off x="1468666" y="6405367"/>
            <a:ext cx="230451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 - Compute</a:t>
            </a:r>
          </a:p>
        </p:txBody>
      </p:sp>
      <p:sp>
        <p:nvSpPr>
          <p:cNvPr id="270" name="G - Graphics"/>
          <p:cNvSpPr txBox="1"/>
          <p:nvPr/>
        </p:nvSpPr>
        <p:spPr>
          <a:xfrm>
            <a:off x="1471257" y="3201303"/>
            <a:ext cx="22816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 - Graphics</a:t>
            </a:r>
          </a:p>
        </p:txBody>
      </p:sp>
      <p:sp>
        <p:nvSpPr>
          <p:cNvPr id="271" name="I - IOPS"/>
          <p:cNvSpPr txBox="1"/>
          <p:nvPr/>
        </p:nvSpPr>
        <p:spPr>
          <a:xfrm>
            <a:off x="1469987" y="2666487"/>
            <a:ext cx="155928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 - IOPS</a:t>
            </a:r>
          </a:p>
        </p:txBody>
      </p:sp>
      <p:sp>
        <p:nvSpPr>
          <p:cNvPr id="272" name="X - Extreme Memory"/>
          <p:cNvSpPr txBox="1"/>
          <p:nvPr/>
        </p:nvSpPr>
        <p:spPr>
          <a:xfrm>
            <a:off x="1462824" y="7473388"/>
            <a:ext cx="342740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X - Extreme Memory</a:t>
            </a:r>
          </a:p>
        </p:txBody>
      </p:sp>
      <p:sp>
        <p:nvSpPr>
          <p:cNvPr id="273" name="T - Cheap general purpose (think T2 Micro)"/>
          <p:cNvSpPr txBox="1"/>
          <p:nvPr/>
        </p:nvSpPr>
        <p:spPr>
          <a:xfrm>
            <a:off x="1482687" y="4269324"/>
            <a:ext cx="66674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 - Cheap general purpose (think T2 Micro)</a:t>
            </a:r>
          </a:p>
        </p:txBody>
      </p:sp>
      <p:sp>
        <p:nvSpPr>
          <p:cNvPr id="274" name="P - Graphics (think Pics)"/>
          <p:cNvSpPr txBox="1"/>
          <p:nvPr/>
        </p:nvSpPr>
        <p:spPr>
          <a:xfrm>
            <a:off x="1469987" y="6940183"/>
            <a:ext cx="39464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 - Graphics (think Pics)</a:t>
            </a:r>
          </a:p>
        </p:txBody>
      </p:sp>
      <p:sp>
        <p:nvSpPr>
          <p:cNvPr id="275" name="F - FPGA"/>
          <p:cNvSpPr txBox="1"/>
          <p:nvPr/>
        </p:nvSpPr>
        <p:spPr>
          <a:xfrm>
            <a:off x="1468462" y="2131670"/>
            <a:ext cx="17461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 - FPGA</a:t>
            </a:r>
          </a:p>
        </p:txBody>
      </p:sp>
      <p:sp>
        <p:nvSpPr>
          <p:cNvPr id="276" name="H - High Disk Throughput"/>
          <p:cNvSpPr txBox="1"/>
          <p:nvPr/>
        </p:nvSpPr>
        <p:spPr>
          <a:xfrm>
            <a:off x="1479842" y="3734508"/>
            <a:ext cx="42241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 - High Disk Throughput </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eelOff" invX="1"/>
      </p:transition>
    </mc:Choice>
    <mc:Choice xmlns:p14="http://schemas.microsoft.com/office/powerpoint/2010/main" Requires="p14">
      <p:transition spd="slow" advClick="1" p14:dur="1500">
        <p:wipe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EBS"/>
          <p:cNvSpPr txBox="1"/>
          <p:nvPr>
            <p:ph type="ctrTitle"/>
          </p:nvPr>
        </p:nvSpPr>
        <p:spPr>
          <a:prstGeom prst="rect">
            <a:avLst/>
          </a:prstGeom>
        </p:spPr>
        <p:txBody>
          <a:bodyPr/>
          <a:lstStyle/>
          <a:p>
            <a:pPr/>
            <a:r>
              <a:t>EBS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Amazon EBS allows you to create storage volumes and attach them to Amazon EC2 instances. Once attached, you can create a file system on top of these volumes, run a database, or use them in any other way you would use a block device. Amazon EBS volumes are placed in a specific Availability Zone, where they are automatically replicated to protect you from the failure of a single component."/>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Amazon EBS allows you to create storage volumes and attach them to Amazon EC2 instances. Once attached, you can create a file system on top of these volumes, run a database, or use them in any other way you would use a block device. Amazon EBS volumes are placed in a specific Availability Zone, where they are automatically replicated to protect you from the failure of a single component.</a:t>
            </a:r>
          </a:p>
        </p:txBody>
      </p:sp>
      <p:pic>
        <p:nvPicPr>
          <p:cNvPr id="281" name="AWS_Simple_Icons_Storage_Amazon_EBS.svg.png" descr="AWS_Simple_Icons_Storage_Amazon_EBS.svg.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prism dir="r" isContent="0" isInverted="1"/>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284" name="General Purpose SSD - Balances price and performance for a wide variety…"/>
          <p:cNvSpPr txBox="1"/>
          <p:nvPr/>
        </p:nvSpPr>
        <p:spPr>
          <a:xfrm>
            <a:off x="1507680" y="3052420"/>
            <a:ext cx="1127874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General Purpose SSD - Balances price and performance for a wide variety</a:t>
            </a:r>
          </a:p>
          <a:p>
            <a:pPr algn="l"/>
            <a:r>
              <a:t>    of workloads</a:t>
            </a:r>
          </a:p>
        </p:txBody>
      </p:sp>
      <p:sp>
        <p:nvSpPr>
          <p:cNvPr id="285" name="Provisioned IOPS SSD - Highest-performance SSD volume for mission-…"/>
          <p:cNvSpPr txBox="1"/>
          <p:nvPr/>
        </p:nvSpPr>
        <p:spPr>
          <a:xfrm>
            <a:off x="1520939" y="4082879"/>
            <a:ext cx="10838308"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Provisioned IOPS SSD - Highest-performance SSD volume for mission-</a:t>
            </a:r>
          </a:p>
          <a:p>
            <a:pPr algn="l"/>
            <a:r>
              <a:t>    critical low-latency or high-throughput workloads</a:t>
            </a:r>
          </a:p>
        </p:txBody>
      </p:sp>
      <p:sp>
        <p:nvSpPr>
          <p:cNvPr id="286" name="Throughput Optimised HDD - Low cost HDD volume designed for…"/>
          <p:cNvSpPr txBox="1"/>
          <p:nvPr/>
        </p:nvSpPr>
        <p:spPr>
          <a:xfrm>
            <a:off x="1518043" y="5113337"/>
            <a:ext cx="999187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Throughput Optimised HDD - Low cost HDD volume designed for</a:t>
            </a:r>
          </a:p>
          <a:p>
            <a:pPr algn="l"/>
            <a:r>
              <a:t>    frequently accessed, throughput-intensive workloads</a:t>
            </a:r>
          </a:p>
        </p:txBody>
      </p:sp>
      <p:sp>
        <p:nvSpPr>
          <p:cNvPr id="287" name="Cold HDD - Lowest cost HDD volume designed for less frequently…"/>
          <p:cNvSpPr txBox="1"/>
          <p:nvPr/>
        </p:nvSpPr>
        <p:spPr>
          <a:xfrm>
            <a:off x="1522311" y="6143796"/>
            <a:ext cx="1005954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Cold HDD - Lowest cost HDD volume designed for less frequently</a:t>
            </a:r>
          </a:p>
          <a:p>
            <a:pPr algn="l"/>
            <a:r>
              <a:t>    accessed workloads</a:t>
            </a:r>
          </a:p>
        </p:txBody>
      </p:sp>
      <p:sp>
        <p:nvSpPr>
          <p:cNvPr id="288" name="Magnetic - Previous generation. Can be a boot volume."/>
          <p:cNvSpPr txBox="1"/>
          <p:nvPr/>
        </p:nvSpPr>
        <p:spPr>
          <a:xfrm>
            <a:off x="1508087" y="7174254"/>
            <a:ext cx="84346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Magnetic - Previous generation. Can be a boot volume.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lt" backwards="0">
                                    <p:tmAbs val="100"/>
                                  </p:iterate>
                                  <p:childTnLst>
                                    <p:set>
                                      <p:cBhvr>
                                        <p:cTn id="6" fill="hold"/>
                                        <p:tgtEl>
                                          <p:spTgt spid="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lt" backwards="0">
                                    <p:tmAbs val="100"/>
                                  </p:iterate>
                                  <p:childTnLst>
                                    <p:set>
                                      <p:cBhvr>
                                        <p:cTn id="10" fill="hold"/>
                                        <p:tgtEl>
                                          <p:spTgt spid="2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lt" backwards="0">
                                    <p:tmAbs val="100"/>
                                  </p:iterate>
                                  <p:childTnLst>
                                    <p:set>
                                      <p:cBhvr>
                                        <p:cTn id="14" fill="hold"/>
                                        <p:tgtEl>
                                          <p:spTgt spid="2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lt" backwards="0">
                                    <p:tmAbs val="100"/>
                                  </p:iterate>
                                  <p:childTnLst>
                                    <p:set>
                                      <p:cBhvr>
                                        <p:cTn id="18" fill="hold"/>
                                        <p:tgtEl>
                                          <p:spTgt spid="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lt" backwards="0">
                                    <p:tmAbs val="100"/>
                                  </p:iterate>
                                  <p:childTnLst>
                                    <p:set>
                                      <p:cBhvr>
                                        <p:cTn id="22" fill="hold"/>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4" grpId="1"/>
      <p:bldP build="whole" bldLvl="1" animBg="1" rev="0" advAuto="0" spid="286" grpId="3"/>
      <p:bldP build="whole" bldLvl="1" animBg="1" rev="0" advAuto="0" spid="287" grpId="4"/>
      <p:bldP build="whole" bldLvl="1" animBg="1" rev="0" advAuto="0" spid="285" grpId="2"/>
      <p:bldP build="whole" bldLvl="1" animBg="1" rev="0" advAuto="0" spid="288" grpId="5"/>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291" name="General Purpose SSD (GP2)"/>
          <p:cNvSpPr txBox="1"/>
          <p:nvPr/>
        </p:nvSpPr>
        <p:spPr>
          <a:xfrm>
            <a:off x="1507680" y="3236570"/>
            <a:ext cx="445579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General Purpose SSD (GP2)</a:t>
            </a:r>
          </a:p>
        </p:txBody>
      </p:sp>
      <p:sp>
        <p:nvSpPr>
          <p:cNvPr id="292" name="General purpose, balances both price and performance"/>
          <p:cNvSpPr txBox="1"/>
          <p:nvPr/>
        </p:nvSpPr>
        <p:spPr>
          <a:xfrm>
            <a:off x="2105139" y="3990804"/>
            <a:ext cx="848433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General purpose, balances both price and performance</a:t>
            </a:r>
          </a:p>
        </p:txBody>
      </p:sp>
      <p:sp>
        <p:nvSpPr>
          <p:cNvPr id="293" name="Ratio of 3 IOPS per GB with up to 10,000 IOPS for volumes at 3334…"/>
          <p:cNvSpPr txBox="1"/>
          <p:nvPr/>
        </p:nvSpPr>
        <p:spPr>
          <a:xfrm>
            <a:off x="2102243" y="4745037"/>
            <a:ext cx="1032632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Ratio of 3 IOPS per GB with up to 10,000 IOPS for volumes at 3334</a:t>
            </a:r>
          </a:p>
          <a:p>
            <a:pPr algn="l"/>
            <a:r>
              <a:t>    GiB and above and the ability to burst up to 3000 IOPS for extended</a:t>
            </a:r>
          </a:p>
          <a:p>
            <a:pPr algn="l"/>
            <a:r>
              <a:t>    periods of time</a:t>
            </a:r>
          </a:p>
        </p:txBody>
      </p:sp>
      <p:sp>
        <p:nvSpPr>
          <p:cNvPr id="294" name="Provisioned IOPS SSD (IO1)"/>
          <p:cNvSpPr txBox="1"/>
          <p:nvPr/>
        </p:nvSpPr>
        <p:spPr>
          <a:xfrm>
            <a:off x="1499755" y="6143795"/>
            <a:ext cx="443872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Provisioned IOPS SSD (IO1)</a:t>
            </a:r>
          </a:p>
        </p:txBody>
      </p:sp>
      <p:sp>
        <p:nvSpPr>
          <p:cNvPr id="295" name="Designed for I/O intensive applications such as large relational or…"/>
          <p:cNvSpPr txBox="1"/>
          <p:nvPr/>
        </p:nvSpPr>
        <p:spPr>
          <a:xfrm>
            <a:off x="1633168" y="6805954"/>
            <a:ext cx="1044308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Designed for I/O intensive applications such as large relational or</a:t>
            </a:r>
          </a:p>
          <a:p>
            <a:pPr algn="l"/>
            <a:r>
              <a:t>         NoSQL databases</a:t>
            </a:r>
          </a:p>
        </p:txBody>
      </p:sp>
      <p:sp>
        <p:nvSpPr>
          <p:cNvPr id="296" name="Use if you need more than 10,000 IOPS"/>
          <p:cNvSpPr txBox="1"/>
          <p:nvPr/>
        </p:nvSpPr>
        <p:spPr>
          <a:xfrm>
            <a:off x="1629854" y="7928487"/>
            <a:ext cx="65264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Use if you need more than 10,000 IOPS</a:t>
            </a:r>
          </a:p>
        </p:txBody>
      </p:sp>
      <p:sp>
        <p:nvSpPr>
          <p:cNvPr id="297" name="Can provision up to 20,000 IOPS per volume"/>
          <p:cNvSpPr txBox="1"/>
          <p:nvPr/>
        </p:nvSpPr>
        <p:spPr>
          <a:xfrm>
            <a:off x="1629854" y="8682721"/>
            <a:ext cx="725457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Can provision up to 20,000 IOPS per volume</a:t>
            </a:r>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91"/>
                                        </p:tgtEl>
                                        <p:attrNameLst>
                                          <p:attrName>style.visibility</p:attrName>
                                        </p:attrNameLst>
                                      </p:cBhvr>
                                      <p:to>
                                        <p:strVal val="visible"/>
                                      </p:to>
                                    </p:set>
                                    <p:animEffect filter="wipe(left)" transition="in">
                                      <p:cBhvr>
                                        <p:cTn id="7" dur="1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92"/>
                                        </p:tgtEl>
                                        <p:attrNameLst>
                                          <p:attrName>style.visibility</p:attrName>
                                        </p:attrNameLst>
                                      </p:cBhvr>
                                      <p:to>
                                        <p:strVal val="visible"/>
                                      </p:to>
                                    </p:set>
                                    <p:animEffect filter="wipe(left)" transition="in">
                                      <p:cBhvr>
                                        <p:cTn id="12" dur="15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293"/>
                                        </p:tgtEl>
                                        <p:attrNameLst>
                                          <p:attrName>style.visibility</p:attrName>
                                        </p:attrNameLst>
                                      </p:cBhvr>
                                      <p:to>
                                        <p:strVal val="visible"/>
                                      </p:to>
                                    </p:set>
                                    <p:animEffect filter="wipe(left)" transition="in">
                                      <p:cBhvr>
                                        <p:cTn id="17" dur="1500"/>
                                        <p:tgtEl>
                                          <p:spTgt spid="29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294"/>
                                        </p:tgtEl>
                                        <p:attrNameLst>
                                          <p:attrName>style.visibility</p:attrName>
                                        </p:attrNameLst>
                                      </p:cBhvr>
                                      <p:to>
                                        <p:strVal val="visible"/>
                                      </p:to>
                                    </p:set>
                                    <p:animEffect filter="wipe(left)" transition="in">
                                      <p:cBhvr>
                                        <p:cTn id="22" dur="15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295"/>
                                        </p:tgtEl>
                                        <p:attrNameLst>
                                          <p:attrName>style.visibility</p:attrName>
                                        </p:attrNameLst>
                                      </p:cBhvr>
                                      <p:to>
                                        <p:strVal val="visible"/>
                                      </p:to>
                                    </p:set>
                                    <p:animEffect filter="wipe(left)" transition="in">
                                      <p:cBhvr>
                                        <p:cTn id="27" dur="1500"/>
                                        <p:tgtEl>
                                          <p:spTgt spid="29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296"/>
                                        </p:tgtEl>
                                        <p:attrNameLst>
                                          <p:attrName>style.visibility</p:attrName>
                                        </p:attrNameLst>
                                      </p:cBhvr>
                                      <p:to>
                                        <p:strVal val="visible"/>
                                      </p:to>
                                    </p:set>
                                    <p:animEffect filter="wipe(left)" transition="in">
                                      <p:cBhvr>
                                        <p:cTn id="32" dur="1500"/>
                                        <p:tgtEl>
                                          <p:spTgt spid="29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297"/>
                                        </p:tgtEl>
                                        <p:attrNameLst>
                                          <p:attrName>style.visibility</p:attrName>
                                        </p:attrNameLst>
                                      </p:cBhvr>
                                      <p:to>
                                        <p:strVal val="visible"/>
                                      </p:to>
                                    </p:set>
                                    <p:animEffect filter="wipe(left)" transition="in">
                                      <p:cBhvr>
                                        <p:cTn id="37" dur="15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5" grpId="5"/>
      <p:bldP build="whole" bldLvl="1" animBg="1" rev="0" advAuto="0" spid="297" grpId="7"/>
      <p:bldP build="whole" bldLvl="1" animBg="1" rev="0" advAuto="0" spid="292" grpId="2"/>
      <p:bldP build="whole" bldLvl="1" animBg="1" rev="0" advAuto="0" spid="293" grpId="3"/>
      <p:bldP build="whole" bldLvl="1" animBg="1" rev="0" advAuto="0" spid="296" grpId="6"/>
      <p:bldP build="whole" bldLvl="1" animBg="1" rev="0" advAuto="0" spid="291" grpId="1"/>
      <p:bldP build="whole" bldLvl="1" animBg="1" rev="0" advAuto="0" spid="294" grpId="4"/>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300" name="Throughput Optimised HDD (ST1)"/>
          <p:cNvSpPr txBox="1"/>
          <p:nvPr/>
        </p:nvSpPr>
        <p:spPr>
          <a:xfrm>
            <a:off x="1507680" y="3236570"/>
            <a:ext cx="52906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Throughput Optimised HDD (ST1)</a:t>
            </a:r>
          </a:p>
        </p:txBody>
      </p:sp>
      <p:sp>
        <p:nvSpPr>
          <p:cNvPr id="301" name="Big Data"/>
          <p:cNvSpPr txBox="1"/>
          <p:nvPr/>
        </p:nvSpPr>
        <p:spPr>
          <a:xfrm>
            <a:off x="2105139" y="3990804"/>
            <a:ext cx="169491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Big Data</a:t>
            </a:r>
          </a:p>
        </p:txBody>
      </p:sp>
      <p:sp>
        <p:nvSpPr>
          <p:cNvPr id="302" name="Data warehouses"/>
          <p:cNvSpPr txBox="1"/>
          <p:nvPr/>
        </p:nvSpPr>
        <p:spPr>
          <a:xfrm>
            <a:off x="2102243" y="4359104"/>
            <a:ext cx="29766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warehouses</a:t>
            </a:r>
          </a:p>
        </p:txBody>
      </p:sp>
      <p:sp>
        <p:nvSpPr>
          <p:cNvPr id="303" name="Cold HDD (SC1)"/>
          <p:cNvSpPr txBox="1"/>
          <p:nvPr/>
        </p:nvSpPr>
        <p:spPr>
          <a:xfrm>
            <a:off x="1499755" y="6143795"/>
            <a:ext cx="27452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Cold HDD (SC1)</a:t>
            </a:r>
          </a:p>
        </p:txBody>
      </p:sp>
      <p:sp>
        <p:nvSpPr>
          <p:cNvPr id="304" name="Lowest Cost Storage for infrequently accessed workloads"/>
          <p:cNvSpPr txBox="1"/>
          <p:nvPr/>
        </p:nvSpPr>
        <p:spPr>
          <a:xfrm>
            <a:off x="1633168" y="6990104"/>
            <a:ext cx="93186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Lowest Cost Storage for infrequently accessed workloads</a:t>
            </a:r>
          </a:p>
        </p:txBody>
      </p:sp>
      <p:sp>
        <p:nvSpPr>
          <p:cNvPr id="305" name="File Server"/>
          <p:cNvSpPr txBox="1"/>
          <p:nvPr/>
        </p:nvSpPr>
        <p:spPr>
          <a:xfrm>
            <a:off x="1630362" y="7413258"/>
            <a:ext cx="243324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File Server</a:t>
            </a:r>
          </a:p>
        </p:txBody>
      </p:sp>
      <p:sp>
        <p:nvSpPr>
          <p:cNvPr id="306" name="Cannot be a boot volume"/>
          <p:cNvSpPr txBox="1"/>
          <p:nvPr/>
        </p:nvSpPr>
        <p:spPr>
          <a:xfrm>
            <a:off x="1629854" y="7836412"/>
            <a:ext cx="454428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Cannot be a boot volume</a:t>
            </a:r>
          </a:p>
        </p:txBody>
      </p:sp>
      <p:sp>
        <p:nvSpPr>
          <p:cNvPr id="307" name="Log processing"/>
          <p:cNvSpPr txBox="1"/>
          <p:nvPr/>
        </p:nvSpPr>
        <p:spPr>
          <a:xfrm>
            <a:off x="2103818" y="4736220"/>
            <a:ext cx="26940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Log processing</a:t>
            </a:r>
          </a:p>
        </p:txBody>
      </p:sp>
      <p:sp>
        <p:nvSpPr>
          <p:cNvPr id="308" name="Cannot be a boot volume"/>
          <p:cNvSpPr txBox="1"/>
          <p:nvPr/>
        </p:nvSpPr>
        <p:spPr>
          <a:xfrm>
            <a:off x="2113165" y="5113337"/>
            <a:ext cx="40997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Cannot be a boot volume</a:t>
            </a:r>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300"/>
                                        </p:tgtEl>
                                        <p:attrNameLst>
                                          <p:attrName>style.visibility</p:attrName>
                                        </p:attrNameLst>
                                      </p:cBhvr>
                                      <p:to>
                                        <p:strVal val="visible"/>
                                      </p:to>
                                    </p:set>
                                    <p:animEffect filter="blinds(vertical)" transition="in">
                                      <p:cBhvr>
                                        <p:cTn id="7" dur="1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301"/>
                                        </p:tgtEl>
                                        <p:attrNameLst>
                                          <p:attrName>style.visibility</p:attrName>
                                        </p:attrNameLst>
                                      </p:cBhvr>
                                      <p:to>
                                        <p:strVal val="visible"/>
                                      </p:to>
                                    </p:set>
                                    <p:animEffect filter="blinds(vertical)" transition="in">
                                      <p:cBhvr>
                                        <p:cTn id="12" dur="1500"/>
                                        <p:tgtEl>
                                          <p:spTgt spid="301"/>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5" presetID="3" grpId="3" fill="hold">
                                  <p:stCondLst>
                                    <p:cond delay="0"/>
                                  </p:stCondLst>
                                  <p:iterate type="el" backwards="0">
                                    <p:tmAbs val="0"/>
                                  </p:iterate>
                                  <p:childTnLst>
                                    <p:set>
                                      <p:cBhvr>
                                        <p:cTn id="16" fill="hold"/>
                                        <p:tgtEl>
                                          <p:spTgt spid="302"/>
                                        </p:tgtEl>
                                        <p:attrNameLst>
                                          <p:attrName>style.visibility</p:attrName>
                                        </p:attrNameLst>
                                      </p:cBhvr>
                                      <p:to>
                                        <p:strVal val="visible"/>
                                      </p:to>
                                    </p:set>
                                    <p:animEffect filter="blinds(vertical)" transition="in">
                                      <p:cBhvr>
                                        <p:cTn id="17" dur="1500"/>
                                        <p:tgtEl>
                                          <p:spTgt spid="302"/>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5" presetID="3" grpId="4" fill="hold">
                                  <p:stCondLst>
                                    <p:cond delay="0"/>
                                  </p:stCondLst>
                                  <p:iterate type="el" backwards="0">
                                    <p:tmAbs val="0"/>
                                  </p:iterate>
                                  <p:childTnLst>
                                    <p:set>
                                      <p:cBhvr>
                                        <p:cTn id="21" fill="hold"/>
                                        <p:tgtEl>
                                          <p:spTgt spid="307"/>
                                        </p:tgtEl>
                                        <p:attrNameLst>
                                          <p:attrName>style.visibility</p:attrName>
                                        </p:attrNameLst>
                                      </p:cBhvr>
                                      <p:to>
                                        <p:strVal val="visible"/>
                                      </p:to>
                                    </p:set>
                                    <p:animEffect filter="blinds(vertical)" transition="in">
                                      <p:cBhvr>
                                        <p:cTn id="22" dur="15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5" presetID="3" grpId="5" fill="hold">
                                  <p:stCondLst>
                                    <p:cond delay="0"/>
                                  </p:stCondLst>
                                  <p:iterate type="el" backwards="0">
                                    <p:tmAbs val="0"/>
                                  </p:iterate>
                                  <p:childTnLst>
                                    <p:set>
                                      <p:cBhvr>
                                        <p:cTn id="26" fill="hold"/>
                                        <p:tgtEl>
                                          <p:spTgt spid="308"/>
                                        </p:tgtEl>
                                        <p:attrNameLst>
                                          <p:attrName>style.visibility</p:attrName>
                                        </p:attrNameLst>
                                      </p:cBhvr>
                                      <p:to>
                                        <p:strVal val="visible"/>
                                      </p:to>
                                    </p:set>
                                    <p:animEffect filter="blinds(vertical)" transition="in">
                                      <p:cBhvr>
                                        <p:cTn id="27" dur="1500"/>
                                        <p:tgtEl>
                                          <p:spTgt spid="30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5" presetID="3" grpId="6" fill="hold">
                                  <p:stCondLst>
                                    <p:cond delay="0"/>
                                  </p:stCondLst>
                                  <p:iterate type="el" backwards="0">
                                    <p:tmAbs val="0"/>
                                  </p:iterate>
                                  <p:childTnLst>
                                    <p:set>
                                      <p:cBhvr>
                                        <p:cTn id="31" fill="hold"/>
                                        <p:tgtEl>
                                          <p:spTgt spid="303"/>
                                        </p:tgtEl>
                                        <p:attrNameLst>
                                          <p:attrName>style.visibility</p:attrName>
                                        </p:attrNameLst>
                                      </p:cBhvr>
                                      <p:to>
                                        <p:strVal val="visible"/>
                                      </p:to>
                                    </p:set>
                                    <p:animEffect filter="blinds(vertical)" transition="in">
                                      <p:cBhvr>
                                        <p:cTn id="32" dur="1500"/>
                                        <p:tgtEl>
                                          <p:spTgt spid="30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5" presetID="3" grpId="7" fill="hold">
                                  <p:stCondLst>
                                    <p:cond delay="0"/>
                                  </p:stCondLst>
                                  <p:iterate type="el" backwards="0">
                                    <p:tmAbs val="0"/>
                                  </p:iterate>
                                  <p:childTnLst>
                                    <p:set>
                                      <p:cBhvr>
                                        <p:cTn id="36" fill="hold"/>
                                        <p:tgtEl>
                                          <p:spTgt spid="304"/>
                                        </p:tgtEl>
                                        <p:attrNameLst>
                                          <p:attrName>style.visibility</p:attrName>
                                        </p:attrNameLst>
                                      </p:cBhvr>
                                      <p:to>
                                        <p:strVal val="visible"/>
                                      </p:to>
                                    </p:set>
                                    <p:animEffect filter="blinds(vertical)" transition="in">
                                      <p:cBhvr>
                                        <p:cTn id="37" dur="1500"/>
                                        <p:tgtEl>
                                          <p:spTgt spid="304"/>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5" presetID="3" grpId="8" fill="hold">
                                  <p:stCondLst>
                                    <p:cond delay="0"/>
                                  </p:stCondLst>
                                  <p:iterate type="el" backwards="0">
                                    <p:tmAbs val="0"/>
                                  </p:iterate>
                                  <p:childTnLst>
                                    <p:set>
                                      <p:cBhvr>
                                        <p:cTn id="41" fill="hold"/>
                                        <p:tgtEl>
                                          <p:spTgt spid="305"/>
                                        </p:tgtEl>
                                        <p:attrNameLst>
                                          <p:attrName>style.visibility</p:attrName>
                                        </p:attrNameLst>
                                      </p:cBhvr>
                                      <p:to>
                                        <p:strVal val="visible"/>
                                      </p:to>
                                    </p:set>
                                    <p:animEffect filter="blinds(vertical)" transition="in">
                                      <p:cBhvr>
                                        <p:cTn id="42" dur="1500"/>
                                        <p:tgtEl>
                                          <p:spTgt spid="305"/>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5" presetID="3" grpId="9" fill="hold">
                                  <p:stCondLst>
                                    <p:cond delay="0"/>
                                  </p:stCondLst>
                                  <p:iterate type="el" backwards="0">
                                    <p:tmAbs val="0"/>
                                  </p:iterate>
                                  <p:childTnLst>
                                    <p:set>
                                      <p:cBhvr>
                                        <p:cTn id="46" fill="hold"/>
                                        <p:tgtEl>
                                          <p:spTgt spid="306"/>
                                        </p:tgtEl>
                                        <p:attrNameLst>
                                          <p:attrName>style.visibility</p:attrName>
                                        </p:attrNameLst>
                                      </p:cBhvr>
                                      <p:to>
                                        <p:strVal val="visible"/>
                                      </p:to>
                                    </p:set>
                                    <p:animEffect filter="blinds(vertical)" transition="in">
                                      <p:cBhvr>
                                        <p:cTn id="47" dur="1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5" grpId="8"/>
      <p:bldP build="whole" bldLvl="1" animBg="1" rev="0" advAuto="0" spid="301" grpId="2"/>
      <p:bldP build="whole" bldLvl="1" animBg="1" rev="0" advAuto="0" spid="304" grpId="7"/>
      <p:bldP build="whole" bldLvl="1" animBg="1" rev="0" advAuto="0" spid="302" grpId="3"/>
      <p:bldP build="whole" bldLvl="1" animBg="1" rev="0" advAuto="0" spid="306" grpId="9"/>
      <p:bldP build="whole" bldLvl="1" animBg="1" rev="0" advAuto="0" spid="307" grpId="4"/>
      <p:bldP build="whole" bldLvl="1" animBg="1" rev="0" advAuto="0" spid="308" grpId="5"/>
      <p:bldP build="whole" bldLvl="1" animBg="1" rev="0" advAuto="0" spid="303" grpId="6"/>
      <p:bldP build="whole" bldLvl="1" animBg="1" rev="0" advAuto="0" spid="30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What does IAM give you?"/>
          <p:cNvSpPr txBox="1"/>
          <p:nvPr>
            <p:ph type="title" idx="4294967295"/>
          </p:nvPr>
        </p:nvSpPr>
        <p:spPr>
          <a:xfrm>
            <a:off x="1270000" y="-1246530"/>
            <a:ext cx="10464800" cy="3302001"/>
          </a:xfrm>
          <a:prstGeom prst="rect">
            <a:avLst/>
          </a:prstGeom>
        </p:spPr>
        <p:txBody>
          <a:bodyPr anchor="b"/>
          <a:lstStyle>
            <a:lvl1pPr>
              <a:defRPr sz="6900"/>
            </a:lvl1pPr>
          </a:lstStyle>
          <a:p>
            <a:pPr/>
            <a:r>
              <a:t>What does IAM give you?</a:t>
            </a:r>
          </a:p>
        </p:txBody>
      </p:sp>
      <p:sp>
        <p:nvSpPr>
          <p:cNvPr id="125" name="Centralised control of your AWS account"/>
          <p:cNvSpPr txBox="1"/>
          <p:nvPr/>
        </p:nvSpPr>
        <p:spPr>
          <a:xfrm>
            <a:off x="1507680" y="3236570"/>
            <a:ext cx="636140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Centralised control of your AWS account</a:t>
            </a:r>
          </a:p>
        </p:txBody>
      </p:sp>
      <p:sp>
        <p:nvSpPr>
          <p:cNvPr id="126" name="Shared access to your AWS account"/>
          <p:cNvSpPr txBox="1"/>
          <p:nvPr/>
        </p:nvSpPr>
        <p:spPr>
          <a:xfrm>
            <a:off x="1509915" y="3626613"/>
            <a:ext cx="57304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Shared access to your AWS account</a:t>
            </a:r>
          </a:p>
        </p:txBody>
      </p:sp>
      <p:sp>
        <p:nvSpPr>
          <p:cNvPr id="127" name="Granular permissions"/>
          <p:cNvSpPr txBox="1"/>
          <p:nvPr/>
        </p:nvSpPr>
        <p:spPr>
          <a:xfrm>
            <a:off x="1508239" y="4043985"/>
            <a:ext cx="35621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Granular permissions</a:t>
            </a:r>
          </a:p>
        </p:txBody>
      </p:sp>
      <p:sp>
        <p:nvSpPr>
          <p:cNvPr id="128" name="Identity Federation (including Active Directory, Facebook, LinkedIn, etc.)"/>
          <p:cNvSpPr txBox="1"/>
          <p:nvPr/>
        </p:nvSpPr>
        <p:spPr>
          <a:xfrm>
            <a:off x="1525257" y="4443070"/>
            <a:ext cx="1089408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Identity Federation (including Active Directory, Facebook, LinkedIn, etc.)</a:t>
            </a:r>
          </a:p>
        </p:txBody>
      </p:sp>
      <p:sp>
        <p:nvSpPr>
          <p:cNvPr id="129" name="Multi-factor authentication"/>
          <p:cNvSpPr txBox="1"/>
          <p:nvPr/>
        </p:nvSpPr>
        <p:spPr>
          <a:xfrm>
            <a:off x="1518043" y="4851399"/>
            <a:ext cx="43299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Multi-factor authentication</a:t>
            </a:r>
          </a:p>
        </p:txBody>
      </p:sp>
      <p:sp>
        <p:nvSpPr>
          <p:cNvPr id="130" name="Provides temporary access for users/devices and services"/>
          <p:cNvSpPr txBox="1"/>
          <p:nvPr/>
        </p:nvSpPr>
        <p:spPr>
          <a:xfrm>
            <a:off x="1541208" y="5259528"/>
            <a:ext cx="893178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Provides temporary access for users/devices and services</a:t>
            </a:r>
          </a:p>
        </p:txBody>
      </p:sp>
      <p:sp>
        <p:nvSpPr>
          <p:cNvPr id="131" name="Allows you to set up your own password rotation policy"/>
          <p:cNvSpPr txBox="1"/>
          <p:nvPr/>
        </p:nvSpPr>
        <p:spPr>
          <a:xfrm>
            <a:off x="1542681" y="5658814"/>
            <a:ext cx="84843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Allows you to set up your own password rotation policy</a:t>
            </a:r>
          </a:p>
        </p:txBody>
      </p:sp>
      <p:sp>
        <p:nvSpPr>
          <p:cNvPr id="132" name="Integrates with many different AWS services"/>
          <p:cNvSpPr txBox="1"/>
          <p:nvPr/>
        </p:nvSpPr>
        <p:spPr>
          <a:xfrm>
            <a:off x="1542326" y="6076186"/>
            <a:ext cx="68594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Integrates with many different AWS services</a:t>
            </a:r>
          </a:p>
        </p:txBody>
      </p:sp>
      <p:sp>
        <p:nvSpPr>
          <p:cNvPr id="133" name="Supports PCI DSS Compliance"/>
          <p:cNvSpPr txBox="1"/>
          <p:nvPr/>
        </p:nvSpPr>
        <p:spPr>
          <a:xfrm>
            <a:off x="1540852" y="6475272"/>
            <a:ext cx="490659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Supports PCI DSS Compliance</a:t>
            </a:r>
          </a:p>
        </p:txBody>
      </p:sp>
      <p:sp>
        <p:nvSpPr>
          <p:cNvPr id="134" name="IAM is universal. It does not apply to regions at this time."/>
          <p:cNvSpPr txBox="1"/>
          <p:nvPr/>
        </p:nvSpPr>
        <p:spPr>
          <a:xfrm>
            <a:off x="1549285" y="6892442"/>
            <a:ext cx="86696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is universal. It does not apply to regions at this time.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7" fill="hold">
                                  <p:stCondLst>
                                    <p:cond delay="0"/>
                                  </p:stCondLst>
                                  <p:iterate type="el" backwards="0">
                                    <p:tmAbs val="0"/>
                                  </p:iterate>
                                  <p:childTnLst>
                                    <p:set>
                                      <p:cBhvr>
                                        <p:cTn id="30" fill="hold"/>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1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10" fill="hold">
                                  <p:stCondLst>
                                    <p:cond delay="0"/>
                                  </p:stCondLst>
                                  <p:iterate type="el" backwards="0">
                                    <p:tmAbs val="0"/>
                                  </p:iterate>
                                  <p:childTnLst>
                                    <p:set>
                                      <p:cBhvr>
                                        <p:cTn id="42" fill="hold"/>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4" grpId="10"/>
      <p:bldP build="whole" bldLvl="1" animBg="1" rev="0" advAuto="0" spid="133" grpId="9"/>
      <p:bldP build="whole" bldLvl="1" animBg="1" rev="0" advAuto="0" spid="127" grpId="3"/>
      <p:bldP build="whole" bldLvl="1" animBg="1" rev="0" advAuto="0" spid="125" grpId="1"/>
      <p:bldP build="whole" bldLvl="1" animBg="1" rev="0" advAuto="0" spid="130" grpId="6"/>
      <p:bldP build="whole" bldLvl="1" animBg="1" rev="0" advAuto="0" spid="131" grpId="7"/>
      <p:bldP build="whole" bldLvl="1" animBg="1" rev="0" advAuto="0" spid="132" grpId="8"/>
      <p:bldP build="whole" bldLvl="1" animBg="1" rev="0" advAuto="0" spid="129" grpId="5"/>
      <p:bldP build="whole" bldLvl="1" animBg="1" rev="0" advAuto="0" spid="126" grpId="2"/>
      <p:bldP build="whole" bldLvl="1" animBg="1" rev="0" advAuto="0" spid="128" grpId="4"/>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EBS Volume Types"/>
          <p:cNvSpPr txBox="1"/>
          <p:nvPr>
            <p:ph type="title" idx="4294967295"/>
          </p:nvPr>
        </p:nvSpPr>
        <p:spPr>
          <a:xfrm>
            <a:off x="1270000" y="-1296988"/>
            <a:ext cx="10464800" cy="3302001"/>
          </a:xfrm>
          <a:prstGeom prst="rect">
            <a:avLst/>
          </a:prstGeom>
        </p:spPr>
        <p:txBody>
          <a:bodyPr anchor="b"/>
          <a:lstStyle>
            <a:lvl1pPr>
              <a:defRPr sz="6900"/>
            </a:lvl1pPr>
          </a:lstStyle>
          <a:p>
            <a:pPr/>
            <a:r>
              <a:t>EBS Volume Types</a:t>
            </a:r>
          </a:p>
        </p:txBody>
      </p:sp>
      <p:sp>
        <p:nvSpPr>
          <p:cNvPr id="311" name="Magnetic (Standard)"/>
          <p:cNvSpPr txBox="1"/>
          <p:nvPr/>
        </p:nvSpPr>
        <p:spPr>
          <a:xfrm>
            <a:off x="1507680" y="3236570"/>
            <a:ext cx="338838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Magnetic (Standard)</a:t>
            </a:r>
          </a:p>
        </p:txBody>
      </p:sp>
      <p:sp>
        <p:nvSpPr>
          <p:cNvPr id="312" name="Lowest cost per gigabyte of all EBS volume types that is bootable.…"/>
          <p:cNvSpPr txBox="1"/>
          <p:nvPr/>
        </p:nvSpPr>
        <p:spPr>
          <a:xfrm>
            <a:off x="2117839" y="4093820"/>
            <a:ext cx="10143669"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Lowest cost per gigabyte of all EBS volume types that is bootable.</a:t>
            </a:r>
          </a:p>
          <a:p>
            <a:pPr algn="l"/>
            <a:r>
              <a:t>    Magnetic volumes are ideal for workloads where data is accessed</a:t>
            </a:r>
          </a:p>
          <a:p>
            <a:pPr algn="l"/>
            <a:r>
              <a:t>    infrequently, and applications where the lowest storage cost is</a:t>
            </a:r>
          </a:p>
          <a:p>
            <a:pPr algn="l"/>
            <a:r>
              <a:t>    important.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11"/>
                                        </p:tgtEl>
                                        <p:attrNameLst>
                                          <p:attrName>style.visibility</p:attrName>
                                        </p:attrNameLst>
                                      </p:cBhvr>
                                      <p:to>
                                        <p:strVal val="visible"/>
                                      </p:to>
                                    </p:set>
                                    <p:anim calcmode="lin" valueType="num">
                                      <p:cBhvr>
                                        <p:cTn id="7" dur="1500" fill="hold"/>
                                        <p:tgtEl>
                                          <p:spTgt spid="311"/>
                                        </p:tgtEl>
                                        <p:attrNameLst>
                                          <p:attrName>ppt_x</p:attrName>
                                        </p:attrNameLst>
                                      </p:cBhvr>
                                      <p:tavLst>
                                        <p:tav tm="0">
                                          <p:val>
                                            <p:strVal val="0-#ppt_w/2"/>
                                          </p:val>
                                        </p:tav>
                                        <p:tav tm="100000">
                                          <p:val>
                                            <p:strVal val="#ppt_x"/>
                                          </p:val>
                                        </p:tav>
                                      </p:tavLst>
                                    </p:anim>
                                    <p:anim calcmode="lin" valueType="num">
                                      <p:cBhvr>
                                        <p:cTn id="8" dur="1500" fill="hold"/>
                                        <p:tgtEl>
                                          <p:spTgt spid="3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312"/>
                                        </p:tgtEl>
                                        <p:attrNameLst>
                                          <p:attrName>style.visibility</p:attrName>
                                        </p:attrNameLst>
                                      </p:cBhvr>
                                      <p:to>
                                        <p:strVal val="visible"/>
                                      </p:to>
                                    </p:set>
                                    <p:anim calcmode="lin" valueType="num">
                                      <p:cBhvr>
                                        <p:cTn id="13" dur="1500" fill="hold"/>
                                        <p:tgtEl>
                                          <p:spTgt spid="312"/>
                                        </p:tgtEl>
                                        <p:attrNameLst>
                                          <p:attrName>ppt_x</p:attrName>
                                        </p:attrNameLst>
                                      </p:cBhvr>
                                      <p:tavLst>
                                        <p:tav tm="0">
                                          <p:val>
                                            <p:strVal val="0-#ppt_w/2"/>
                                          </p:val>
                                        </p:tav>
                                        <p:tav tm="100000">
                                          <p:val>
                                            <p:strVal val="#ppt_x"/>
                                          </p:val>
                                        </p:tav>
                                      </p:tavLst>
                                    </p:anim>
                                    <p:anim calcmode="lin" valueType="num">
                                      <p:cBhvr>
                                        <p:cTn id="14" dur="1500" fill="hold"/>
                                        <p:tgtEl>
                                          <p:spTgt spid="3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1" grpId="1"/>
      <p:bldP build="whole" bldLvl="1" animBg="1" rev="0" advAuto="0" spid="312" grpId="2"/>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4" name="Screenshot 2019-06-10 at 2.38.05 PM.png" descr="Screenshot 2019-06-10 at 2.38.05 PM.png"/>
          <p:cNvPicPr>
            <a:picLocks noChangeAspect="1"/>
          </p:cNvPicPr>
          <p:nvPr/>
        </p:nvPicPr>
        <p:blipFill>
          <a:blip r:embed="rId2">
            <a:extLst/>
          </a:blip>
          <a:stretch>
            <a:fillRect/>
          </a:stretch>
        </p:blipFill>
        <p:spPr>
          <a:xfrm>
            <a:off x="4400550" y="2863850"/>
            <a:ext cx="4203700" cy="4025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6" name="Screenshot 2019-06-10 at 2.38.28 PM.png" descr="Screenshot 2019-06-10 at 2.38.28 PM.png"/>
          <p:cNvPicPr>
            <a:picLocks noChangeAspect="1"/>
          </p:cNvPicPr>
          <p:nvPr/>
        </p:nvPicPr>
        <p:blipFill>
          <a:blip r:embed="rId2">
            <a:extLst/>
          </a:blip>
          <a:stretch>
            <a:fillRect/>
          </a:stretch>
        </p:blipFill>
        <p:spPr>
          <a:xfrm>
            <a:off x="3562350" y="2813050"/>
            <a:ext cx="58801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8" name="Screenshot 2019-06-10 at 2.38.50 PM.png" descr="Screenshot 2019-06-10 at 2.38.50 PM.png"/>
          <p:cNvPicPr>
            <a:picLocks noChangeAspect="1"/>
          </p:cNvPicPr>
          <p:nvPr/>
        </p:nvPicPr>
        <p:blipFill>
          <a:blip r:embed="rId2">
            <a:extLst/>
          </a:blip>
          <a:stretch>
            <a:fillRect/>
          </a:stretch>
        </p:blipFill>
        <p:spPr>
          <a:xfrm>
            <a:off x="3562350" y="2813050"/>
            <a:ext cx="58801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prism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0" name="Screenshot 2019-06-10 at 2.39.19 PM.png" descr="Screenshot 2019-06-10 at 2.39.19 PM.png"/>
          <p:cNvPicPr>
            <a:picLocks noChangeAspect="1"/>
          </p:cNvPicPr>
          <p:nvPr/>
        </p:nvPicPr>
        <p:blipFill>
          <a:blip r:embed="rId2">
            <a:extLst/>
          </a:blip>
          <a:stretch>
            <a:fillRect/>
          </a:stretch>
        </p:blipFill>
        <p:spPr>
          <a:xfrm>
            <a:off x="4400550" y="2813050"/>
            <a:ext cx="4203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2" name="Screenshot 2019-06-10 at 2.39.27 PM.png" descr="Screenshot 2019-06-10 at 2.39.27 PM.png"/>
          <p:cNvPicPr>
            <a:picLocks noChangeAspect="1"/>
          </p:cNvPicPr>
          <p:nvPr/>
        </p:nvPicPr>
        <p:blipFill>
          <a:blip r:embed="rId2">
            <a:extLst/>
          </a:blip>
          <a:stretch>
            <a:fillRect/>
          </a:stretch>
        </p:blipFill>
        <p:spPr>
          <a:xfrm>
            <a:off x="4400550" y="2813050"/>
            <a:ext cx="4203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4" name="Screenshot 2019-06-10 at 2.41.11 PM.png" descr="Screenshot 2019-06-10 at 2.41.11 PM.png"/>
          <p:cNvPicPr>
            <a:picLocks noChangeAspect="1"/>
          </p:cNvPicPr>
          <p:nvPr/>
        </p:nvPicPr>
        <p:blipFill>
          <a:blip r:embed="rId2">
            <a:extLst/>
          </a:blip>
          <a:stretch>
            <a:fillRect/>
          </a:stretch>
        </p:blipFill>
        <p:spPr>
          <a:xfrm>
            <a:off x="4400550" y="2813050"/>
            <a:ext cx="4203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sh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6" name="Screenshot 2019-06-10 at 2.42.50 PM.png" descr="Screenshot 2019-06-10 at 2.42.50 PM.png"/>
          <p:cNvPicPr>
            <a:picLocks noChangeAspect="1"/>
          </p:cNvPicPr>
          <p:nvPr/>
        </p:nvPicPr>
        <p:blipFill>
          <a:blip r:embed="rId2">
            <a:extLst/>
          </a:blip>
          <a:stretch>
            <a:fillRect/>
          </a:stretch>
        </p:blipFill>
        <p:spPr>
          <a:xfrm>
            <a:off x="3575050" y="2813050"/>
            <a:ext cx="5854700" cy="4127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28" name="Screenshot 2019-06-10 at 2.43.25 PM.png" descr="Screenshot 2019-06-10 at 2.43.25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0" name="Screenshot 2019-06-10 at 2.44.11 PM.png" descr="Screenshot 2019-06-10 at 2.44.11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Critical Terms"/>
          <p:cNvSpPr txBox="1"/>
          <p:nvPr>
            <p:ph type="title" idx="4294967295"/>
          </p:nvPr>
        </p:nvSpPr>
        <p:spPr>
          <a:xfrm>
            <a:off x="1270000" y="-1246530"/>
            <a:ext cx="10464800" cy="3302001"/>
          </a:xfrm>
          <a:prstGeom prst="rect">
            <a:avLst/>
          </a:prstGeom>
        </p:spPr>
        <p:txBody>
          <a:bodyPr anchor="b"/>
          <a:lstStyle>
            <a:lvl1pPr>
              <a:defRPr sz="6900"/>
            </a:lvl1pPr>
          </a:lstStyle>
          <a:p>
            <a:pPr/>
            <a:r>
              <a:t>Critical Terms</a:t>
            </a:r>
          </a:p>
        </p:txBody>
      </p:sp>
      <p:sp>
        <p:nvSpPr>
          <p:cNvPr id="137" name="Users - End users"/>
          <p:cNvSpPr txBox="1"/>
          <p:nvPr/>
        </p:nvSpPr>
        <p:spPr>
          <a:xfrm>
            <a:off x="1507680" y="3236570"/>
            <a:ext cx="30387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Users - End users</a:t>
            </a:r>
          </a:p>
        </p:txBody>
      </p:sp>
      <p:sp>
        <p:nvSpPr>
          <p:cNvPr id="138" name="Groups - A collection of users under one set of permissions"/>
          <p:cNvSpPr txBox="1"/>
          <p:nvPr/>
        </p:nvSpPr>
        <p:spPr>
          <a:xfrm>
            <a:off x="1508239" y="4043985"/>
            <a:ext cx="908784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Groups - A collection of users under one set of permissions</a:t>
            </a:r>
          </a:p>
        </p:txBody>
      </p:sp>
      <p:sp>
        <p:nvSpPr>
          <p:cNvPr id="139" name="Roles - You create roles and can then assign them to AWS resources"/>
          <p:cNvSpPr txBox="1"/>
          <p:nvPr/>
        </p:nvSpPr>
        <p:spPr>
          <a:xfrm>
            <a:off x="1518043" y="4851399"/>
            <a:ext cx="104146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Roles - You create roles and can then assign them to AWS resources</a:t>
            </a:r>
          </a:p>
        </p:txBody>
      </p:sp>
      <p:sp>
        <p:nvSpPr>
          <p:cNvPr id="140" name="Policies - A document that defines one (or more) permissions"/>
          <p:cNvSpPr txBox="1"/>
          <p:nvPr/>
        </p:nvSpPr>
        <p:spPr>
          <a:xfrm>
            <a:off x="1542681" y="5658814"/>
            <a:ext cx="93353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Policies - A document that defines one (or more) permissions</a:t>
            </a:r>
          </a:p>
        </p:txBody>
      </p:sp>
      <p:sp>
        <p:nvSpPr>
          <p:cNvPr id="141" name="Root Account - The account created when you first setup your AWS…"/>
          <p:cNvSpPr txBox="1"/>
          <p:nvPr/>
        </p:nvSpPr>
        <p:spPr>
          <a:xfrm>
            <a:off x="1540852" y="6291122"/>
            <a:ext cx="10359468"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Root Account - The account created when you first setup your AWS</a:t>
            </a:r>
          </a:p>
          <a:p>
            <a:pPr algn="l"/>
            <a:r>
              <a:t>    account. It has complete Admin access.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7"/>
                                        </p:tgtEl>
                                        <p:attrNameLst>
                                          <p:attrName>style.visibility</p:attrName>
                                        </p:attrNameLst>
                                      </p:cBhvr>
                                      <p:to>
                                        <p:strVal val="visible"/>
                                      </p:to>
                                    </p:set>
                                    <p:animEffect filter="dissolve" transition="in">
                                      <p:cBhvr>
                                        <p:cTn id="7" dur="1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38"/>
                                        </p:tgtEl>
                                        <p:attrNameLst>
                                          <p:attrName>style.visibility</p:attrName>
                                        </p:attrNameLst>
                                      </p:cBhvr>
                                      <p:to>
                                        <p:strVal val="visible"/>
                                      </p:to>
                                    </p:set>
                                    <p:animEffect filter="dissolve" transition="in">
                                      <p:cBhvr>
                                        <p:cTn id="12" dur="1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39"/>
                                        </p:tgtEl>
                                        <p:attrNameLst>
                                          <p:attrName>style.visibility</p:attrName>
                                        </p:attrNameLst>
                                      </p:cBhvr>
                                      <p:to>
                                        <p:strVal val="visible"/>
                                      </p:to>
                                    </p:set>
                                    <p:animEffect filter="dissolve" transition="in">
                                      <p:cBhvr>
                                        <p:cTn id="17" dur="15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40"/>
                                        </p:tgtEl>
                                        <p:attrNameLst>
                                          <p:attrName>style.visibility</p:attrName>
                                        </p:attrNameLst>
                                      </p:cBhvr>
                                      <p:to>
                                        <p:strVal val="visible"/>
                                      </p:to>
                                    </p:set>
                                    <p:animEffect filter="dissolve" transition="in">
                                      <p:cBhvr>
                                        <p:cTn id="22" dur="1500"/>
                                        <p:tgtEl>
                                          <p:spTgt spid="140"/>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41"/>
                                        </p:tgtEl>
                                        <p:attrNameLst>
                                          <p:attrName>style.visibility</p:attrName>
                                        </p:attrNameLst>
                                      </p:cBhvr>
                                      <p:to>
                                        <p:strVal val="visible"/>
                                      </p:to>
                                    </p:set>
                                    <p:animEffect filter="dissolve" transition="in">
                                      <p:cBhvr>
                                        <p:cTn id="27" dur="1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 grpId="5"/>
      <p:bldP build="whole" bldLvl="1" animBg="1" rev="0" advAuto="0" spid="140" grpId="4"/>
      <p:bldP build="whole" bldLvl="1" animBg="1" rev="0" advAuto="0" spid="138" grpId="2"/>
      <p:bldP build="whole" bldLvl="1" animBg="1" rev="0" advAuto="0" spid="137" grpId="1"/>
      <p:bldP build="whole" bldLvl="1" animBg="1" rev="0" advAuto="0" spid="139" grpId="3"/>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2" name="Screenshot 2019-06-10 at 2.44.51 PM.png" descr="Screenshot 2019-06-10 at 2.44.51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4" name="Screenshot 2019-06-10 at 2.45.00 PM.png" descr="Screenshot 2019-06-10 at 2.45.00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6" name="Screenshot 2019-06-10 at 2.45.08 PM.png" descr="Screenshot 2019-06-10 at 2.45.08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8" name="Screenshot 2019-06-10 at 2.45.19 PM.png" descr="Screenshot 2019-06-10 at 2.45.19 PM.png"/>
          <p:cNvPicPr>
            <a:picLocks noChangeAspect="1"/>
          </p:cNvPicPr>
          <p:nvPr/>
        </p:nvPicPr>
        <p:blipFill>
          <a:blip r:embed="rId2">
            <a:extLst/>
          </a:blip>
          <a:stretch>
            <a:fillRect/>
          </a:stretch>
        </p:blipFill>
        <p:spPr>
          <a:xfrm>
            <a:off x="4502150" y="2946400"/>
            <a:ext cx="4000500" cy="38608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0" name="Screenshot 2019-06-10 at 2.45.36 PM.png" descr="Screenshot 2019-06-10 at 2.45.36 PM.png"/>
          <p:cNvPicPr>
            <a:picLocks noChangeAspect="1"/>
          </p:cNvPicPr>
          <p:nvPr/>
        </p:nvPicPr>
        <p:blipFill>
          <a:blip r:embed="rId2">
            <a:extLst/>
          </a:blip>
          <a:stretch>
            <a:fillRect/>
          </a:stretch>
        </p:blipFill>
        <p:spPr>
          <a:xfrm>
            <a:off x="3575050" y="2825750"/>
            <a:ext cx="5854700" cy="4102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2" name="Screenshot 2019-06-10 at 2.46.14 PM.png" descr="Screenshot 2019-06-10 at 2.46.14 PM.png"/>
          <p:cNvPicPr>
            <a:picLocks noChangeAspect="1"/>
          </p:cNvPicPr>
          <p:nvPr/>
        </p:nvPicPr>
        <p:blipFill>
          <a:blip r:embed="rId2">
            <a:extLst/>
          </a:blip>
          <a:stretch>
            <a:fillRect/>
          </a:stretch>
        </p:blipFill>
        <p:spPr>
          <a:xfrm>
            <a:off x="4508500" y="2952750"/>
            <a:ext cx="3987800" cy="3848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4" name="Screenshot 2019-06-10 at 2.46.31 PM.png" descr="Screenshot 2019-06-10 at 2.46.31 PM.png"/>
          <p:cNvPicPr>
            <a:picLocks noChangeAspect="1"/>
          </p:cNvPicPr>
          <p:nvPr/>
        </p:nvPicPr>
        <p:blipFill>
          <a:blip r:embed="rId2">
            <a:extLst/>
          </a:blip>
          <a:stretch>
            <a:fillRect/>
          </a:stretch>
        </p:blipFill>
        <p:spPr>
          <a:xfrm>
            <a:off x="4508500" y="2952750"/>
            <a:ext cx="3987800" cy="3848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6" name="Screenshot 2019-06-10 at 2.47.04 PM.png" descr="Screenshot 2019-06-10 at 2.47.04 PM.png"/>
          <p:cNvPicPr>
            <a:picLocks noChangeAspect="1"/>
          </p:cNvPicPr>
          <p:nvPr/>
        </p:nvPicPr>
        <p:blipFill>
          <a:blip r:embed="rId2">
            <a:extLst/>
          </a:blip>
          <a:stretch>
            <a:fillRect/>
          </a:stretch>
        </p:blipFill>
        <p:spPr>
          <a:xfrm>
            <a:off x="4508500" y="2952750"/>
            <a:ext cx="3987800" cy="3848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8" name="Screenshot 2019-06-10 at 2.47.49 PM.png" descr="Screenshot 2019-06-10 at 2.47.49 PM.png"/>
          <p:cNvPicPr>
            <a:picLocks noChangeAspect="1"/>
          </p:cNvPicPr>
          <p:nvPr/>
        </p:nvPicPr>
        <p:blipFill>
          <a:blip r:embed="rId2">
            <a:extLst/>
          </a:blip>
          <a:stretch>
            <a:fillRect/>
          </a:stretch>
        </p:blipFill>
        <p:spPr>
          <a:xfrm>
            <a:off x="3067050" y="3035300"/>
            <a:ext cx="6870700" cy="3683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0" name="Screenshot 2019-06-10 at 2.48.11 PM.png" descr="Screenshot 2019-06-10 at 2.48.11 PM.png"/>
          <p:cNvPicPr>
            <a:picLocks noChangeAspect="1"/>
          </p:cNvPicPr>
          <p:nvPr/>
        </p:nvPicPr>
        <p:blipFill>
          <a:blip r:embed="rId2">
            <a:extLst/>
          </a:blip>
          <a:stretch>
            <a:fillRect/>
          </a:stretch>
        </p:blipFill>
        <p:spPr>
          <a:xfrm>
            <a:off x="3606800" y="3035300"/>
            <a:ext cx="5791200" cy="3683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144" name="Which of the following is NOT a feature of IAM?"/>
          <p:cNvSpPr txBox="1"/>
          <p:nvPr/>
        </p:nvSpPr>
        <p:spPr>
          <a:xfrm>
            <a:off x="1507680" y="3236570"/>
            <a:ext cx="698175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of the following is NOT a feature of IAM?</a:t>
            </a:r>
          </a:p>
        </p:txBody>
      </p:sp>
      <p:sp>
        <p:nvSpPr>
          <p:cNvPr id="145" name="Centralised control of your AWS account"/>
          <p:cNvSpPr txBox="1"/>
          <p:nvPr/>
        </p:nvSpPr>
        <p:spPr>
          <a:xfrm>
            <a:off x="1508239" y="4043985"/>
            <a:ext cx="63614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Centralised control of your AWS account</a:t>
            </a:r>
          </a:p>
        </p:txBody>
      </p:sp>
      <p:sp>
        <p:nvSpPr>
          <p:cNvPr id="146" name="Integrates with existing active directory account allowing single sign on"/>
          <p:cNvSpPr txBox="1"/>
          <p:nvPr/>
        </p:nvSpPr>
        <p:spPr>
          <a:xfrm>
            <a:off x="1518043" y="4851399"/>
            <a:ext cx="108361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Integrates with existing active directory account allowing single sign on</a:t>
            </a:r>
          </a:p>
        </p:txBody>
      </p:sp>
      <p:sp>
        <p:nvSpPr>
          <p:cNvPr id="147" name="Fine-grained access control to AWS resources"/>
          <p:cNvSpPr txBox="1"/>
          <p:nvPr/>
        </p:nvSpPr>
        <p:spPr>
          <a:xfrm>
            <a:off x="1542681" y="5658814"/>
            <a:ext cx="71910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Fine-grained access control to AWS resources</a:t>
            </a:r>
          </a:p>
        </p:txBody>
      </p:sp>
      <p:sp>
        <p:nvSpPr>
          <p:cNvPr id="148" name="Allows you to setup biometric authentication, so that no passwords are…"/>
          <p:cNvSpPr txBox="1"/>
          <p:nvPr/>
        </p:nvSpPr>
        <p:spPr>
          <a:xfrm>
            <a:off x="1540852" y="6291122"/>
            <a:ext cx="10866045"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Allows you to setup biometric authentication, so that no passwords are</a:t>
            </a:r>
          </a:p>
          <a:p>
            <a:pPr algn="l"/>
            <a:r>
              <a:t>    required</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2" name="Screenshot 2019-06-10 at 2.49.31 PM.png" descr="Screenshot 2019-06-10 at 2.49.31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4" name="Screenshot 2019-06-10 at 2.49.41 PM.png" descr="Screenshot 2019-06-10 at 2.49.41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circle/>
      </p:transition>
    </mc:Choice>
    <mc:Fallback>
      <p:transition spd="fast">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6" name="Screenshot 2019-06-10 at 2.49.49 PM.png" descr="Screenshot 2019-06-10 at 2.49.49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58" name="Screenshot 2019-06-10 at 2.49.54 PM.png" descr="Screenshot 2019-06-10 at 2.49.54 PM.png"/>
          <p:cNvPicPr>
            <a:picLocks noChangeAspect="1"/>
          </p:cNvPicPr>
          <p:nvPr/>
        </p:nvPicPr>
        <p:blipFill>
          <a:blip r:embed="rId2">
            <a:extLst/>
          </a:blip>
          <a:stretch>
            <a:fillRect/>
          </a:stretch>
        </p:blipFill>
        <p:spPr>
          <a:xfrm>
            <a:off x="4508500" y="2984500"/>
            <a:ext cx="3987800" cy="3784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sh dir="l"/>
      </p:transition>
    </mc:Choice>
    <mc:Fallback>
      <p:transition spd="fast">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0" name="Screenshot 2019-06-10 at 2.51.02 PM.png" descr="Screenshot 2019-06-10 at 2.51.02 PM.png"/>
          <p:cNvPicPr>
            <a:picLocks noChangeAspect="1"/>
          </p:cNvPicPr>
          <p:nvPr/>
        </p:nvPicPr>
        <p:blipFill>
          <a:blip r:embed="rId2">
            <a:extLst/>
          </a:blip>
          <a:stretch>
            <a:fillRect/>
          </a:stretch>
        </p:blipFill>
        <p:spPr>
          <a:xfrm>
            <a:off x="4629150" y="2844800"/>
            <a:ext cx="3746500" cy="4064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pull dir="l"/>
      </p:transition>
    </mc:Choice>
    <mc:Fallback>
      <p:transition spd="fast">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2" name="Screenshot 2019-06-10 at 2.51.36 PM.png" descr="Screenshot 2019-06-10 at 2.51.36 PM.png"/>
          <p:cNvPicPr>
            <a:picLocks noChangeAspect="1"/>
          </p:cNvPicPr>
          <p:nvPr/>
        </p:nvPicPr>
        <p:blipFill>
          <a:blip r:embed="rId2">
            <a:extLst/>
          </a:blip>
          <a:stretch>
            <a:fillRect/>
          </a:stretch>
        </p:blipFill>
        <p:spPr>
          <a:xfrm>
            <a:off x="4540250" y="2959100"/>
            <a:ext cx="3924300" cy="38354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4" name="Screenshot 2019-06-10 at 2.51.59 PM.png" descr="Screenshot 2019-06-10 at 2.51.59 PM.png"/>
          <p:cNvPicPr>
            <a:picLocks noChangeAspect="1"/>
          </p:cNvPicPr>
          <p:nvPr/>
        </p:nvPicPr>
        <p:blipFill>
          <a:blip r:embed="rId2">
            <a:extLst/>
          </a:blip>
          <a:stretch>
            <a:fillRect/>
          </a:stretch>
        </p:blipFill>
        <p:spPr>
          <a:xfrm>
            <a:off x="4540250" y="2959100"/>
            <a:ext cx="3924300" cy="38354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750">
        <p:wipe dir="r"/>
      </p:transition>
    </mc:Choice>
    <mc:Fallback>
      <p:transition spd="fast">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6" name="Screenshot 2019-06-10 at 2.52.12 PM.png" descr="Screenshot 2019-06-10 at 2.52.12 PM.png"/>
          <p:cNvPicPr>
            <a:picLocks noChangeAspect="1"/>
          </p:cNvPicPr>
          <p:nvPr/>
        </p:nvPicPr>
        <p:blipFill>
          <a:blip r:embed="rId2">
            <a:extLst/>
          </a:blip>
          <a:stretch>
            <a:fillRect/>
          </a:stretch>
        </p:blipFill>
        <p:spPr>
          <a:xfrm>
            <a:off x="793750" y="1809750"/>
            <a:ext cx="11417300" cy="6134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blinds dir="vert"/>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Elastic Load Balancing"/>
          <p:cNvSpPr txBox="1"/>
          <p:nvPr>
            <p:ph type="ctrTitle"/>
          </p:nvPr>
        </p:nvSpPr>
        <p:spPr>
          <a:prstGeom prst="rect">
            <a:avLst/>
          </a:prstGeom>
        </p:spPr>
        <p:txBody>
          <a:bodyPr/>
          <a:lstStyle/>
          <a:p>
            <a:pPr/>
            <a:r>
              <a:t>Elastic Load Balancing</a:t>
            </a:r>
          </a:p>
        </p:txBody>
      </p:sp>
      <p:sp>
        <p:nvSpPr>
          <p:cNvPr id="369" name="Achieve fault tolerance for any application by ensuring scalability, performance, and security"/>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Achieve fault tolerance for any application by ensuring scalability, performance, and security</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369"/>
                                        </p:tgtEl>
                                        <p:attrNameLst>
                                          <p:attrName>style.visibility</p:attrName>
                                        </p:attrNameLst>
                                      </p:cBhvr>
                                      <p:to>
                                        <p:strVal val="visible"/>
                                      </p:to>
                                    </p:set>
                                    <p:anim calcmode="lin" valueType="num">
                                      <p:cBhvr>
                                        <p:cTn id="7" dur="1000" fill="hold"/>
                                        <p:tgtEl>
                                          <p:spTgt spid="369"/>
                                        </p:tgtEl>
                                        <p:attrNameLst>
                                          <p:attrName>ppt_w</p:attrName>
                                        </p:attrNameLst>
                                      </p:cBhvr>
                                      <p:tavLst>
                                        <p:tav tm="0" fmla="#ppt_w*sin(2.5*pi*$)">
                                          <p:val>
                                            <p:fltVal val="0"/>
                                          </p:val>
                                        </p:tav>
                                        <p:tav tm="100000">
                                          <p:val>
                                            <p:fltVal val="1"/>
                                          </p:val>
                                        </p:tav>
                                      </p:tavLst>
                                    </p:anim>
                                    <p:anim calcmode="lin" valueType="num">
                                      <p:cBhvr>
                                        <p:cTn id="8" dur="1000" fill="hold"/>
                                        <p:tgtEl>
                                          <p:spTgt spid="3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9" grpId="1"/>
    </p:bld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Elastic Load Balancing automatically distributes incoming application traffic across multiple targets, such as Amazon EC2 instances, containers, IP addresses, and Lambda functions. It can handle the varying load of your application traffic in a single Availability Zone or across multiple Availability Zones. Elastic Load Balancing offers three types of load balancers that all feature the high availability, automatic scaling, and robust security necessary to make your applications fault tolerant."/>
          <p:cNvSpPr txBox="1"/>
          <p:nvPr>
            <p:ph type="ctrTitle"/>
          </p:nvPr>
        </p:nvSpPr>
        <p:spPr>
          <a:xfrm>
            <a:off x="1270000" y="4914900"/>
            <a:ext cx="10464800" cy="3302000"/>
          </a:xfrm>
          <a:prstGeom prst="rect">
            <a:avLst/>
          </a:prstGeom>
        </p:spPr>
        <p:txBody>
          <a:bodyPr/>
          <a:lstStyle>
            <a:lvl1pPr defTabSz="403097">
              <a:defRPr sz="2553">
                <a:latin typeface="Helvetica Neue"/>
                <a:ea typeface="Helvetica Neue"/>
                <a:cs typeface="Helvetica Neue"/>
                <a:sym typeface="Helvetica Neue"/>
              </a:defRPr>
            </a:lvl1pPr>
          </a:lstStyle>
          <a:p>
            <a:pPr/>
            <a:r>
              <a:t>Elastic Load Balancing automatically distributes incoming application traffic across multiple targets, such as Amazon EC2 instances, containers, IP addresses, and Lambda functions. It can handle the varying load of your application traffic in a single Availability Zone or across multiple Availability Zones. Elastic Load Balancing offers three types of load balancers that all feature the high availability, automatic scaling, and robust security necessary to make your applications fault tolerant.</a:t>
            </a:r>
          </a:p>
        </p:txBody>
      </p:sp>
      <p:pic>
        <p:nvPicPr>
          <p:cNvPr id="372" name="alb.png" descr="alb.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prism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151" name="AWS recommends that EC2 instances have credentials stored on them so…"/>
          <p:cNvSpPr txBox="1"/>
          <p:nvPr/>
        </p:nvSpPr>
        <p:spPr>
          <a:xfrm>
            <a:off x="1507680" y="3052420"/>
            <a:ext cx="1088806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AWS recommends that EC2 instances have credentials stored on them so</a:t>
            </a:r>
          </a:p>
          <a:p>
            <a:pPr algn="l"/>
            <a:r>
              <a:t>that the instances can access other resources (such as S3 buckets).</a:t>
            </a:r>
          </a:p>
        </p:txBody>
      </p:sp>
      <p:sp>
        <p:nvSpPr>
          <p:cNvPr id="152"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53"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ELB Benefits"/>
          <p:cNvSpPr txBox="1"/>
          <p:nvPr>
            <p:ph type="title" idx="4294967295"/>
          </p:nvPr>
        </p:nvSpPr>
        <p:spPr>
          <a:xfrm>
            <a:off x="1158241" y="-1296988"/>
            <a:ext cx="10812067" cy="3302001"/>
          </a:xfrm>
          <a:prstGeom prst="rect">
            <a:avLst/>
          </a:prstGeom>
        </p:spPr>
        <p:txBody>
          <a:bodyPr anchor="b"/>
          <a:lstStyle>
            <a:lvl1pPr>
              <a:defRPr sz="6900"/>
            </a:lvl1pPr>
          </a:lstStyle>
          <a:p>
            <a:pPr/>
            <a:r>
              <a:t>ELB Benefits</a:t>
            </a:r>
          </a:p>
        </p:txBody>
      </p:sp>
      <p:sp>
        <p:nvSpPr>
          <p:cNvPr id="375" name="Highly available"/>
          <p:cNvSpPr txBox="1"/>
          <p:nvPr/>
        </p:nvSpPr>
        <p:spPr>
          <a:xfrm>
            <a:off x="1507680" y="3236570"/>
            <a:ext cx="272117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Highly available</a:t>
            </a:r>
          </a:p>
        </p:txBody>
      </p:sp>
      <p:sp>
        <p:nvSpPr>
          <p:cNvPr id="376" name="Secure"/>
          <p:cNvSpPr txBox="1"/>
          <p:nvPr/>
        </p:nvSpPr>
        <p:spPr>
          <a:xfrm>
            <a:off x="1508239" y="3789020"/>
            <a:ext cx="14641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Secure</a:t>
            </a:r>
          </a:p>
        </p:txBody>
      </p:sp>
      <p:sp>
        <p:nvSpPr>
          <p:cNvPr id="377" name="Elastic"/>
          <p:cNvSpPr txBox="1"/>
          <p:nvPr/>
        </p:nvSpPr>
        <p:spPr>
          <a:xfrm>
            <a:off x="1518043" y="4341470"/>
            <a:ext cx="142334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a:t>
            </a:r>
          </a:p>
        </p:txBody>
      </p:sp>
      <p:sp>
        <p:nvSpPr>
          <p:cNvPr id="378" name="Flexible"/>
          <p:cNvSpPr txBox="1"/>
          <p:nvPr/>
        </p:nvSpPr>
        <p:spPr>
          <a:xfrm>
            <a:off x="1533487" y="4893920"/>
            <a:ext cx="15641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Flexible</a:t>
            </a:r>
          </a:p>
        </p:txBody>
      </p:sp>
      <p:sp>
        <p:nvSpPr>
          <p:cNvPr id="379" name="Robust monitoring &amp; auditing"/>
          <p:cNvSpPr txBox="1"/>
          <p:nvPr/>
        </p:nvSpPr>
        <p:spPr>
          <a:xfrm>
            <a:off x="1534757" y="5446370"/>
            <a:ext cx="470786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Robust monitoring &amp; auditing</a:t>
            </a:r>
          </a:p>
        </p:txBody>
      </p:sp>
      <p:sp>
        <p:nvSpPr>
          <p:cNvPr id="380" name="Hybrid load balancing"/>
          <p:cNvSpPr txBox="1"/>
          <p:nvPr/>
        </p:nvSpPr>
        <p:spPr>
          <a:xfrm>
            <a:off x="1546187" y="5998820"/>
            <a:ext cx="36130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Hybrid load balancing</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lt" backwards="0">
                                    <p:tmAbs val="0"/>
                                  </p:iterate>
                                  <p:childTnLst>
                                    <p:set>
                                      <p:cBhvr>
                                        <p:cTn id="6" fill="hold"/>
                                        <p:tgtEl>
                                          <p:spTgt spid="375"/>
                                        </p:tgtEl>
                                        <p:attrNameLst>
                                          <p:attrName>style.visibility</p:attrName>
                                        </p:attrNameLst>
                                      </p:cBhvr>
                                      <p:to>
                                        <p:strVal val="visible"/>
                                      </p:to>
                                    </p:set>
                                    <p:animEffect filter="fade" transition="in">
                                      <p:cBhvr>
                                        <p:cTn id="7" dur="1500"/>
                                        <p:tgtEl>
                                          <p:spTgt spid="37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10" grpId="2" fill="hold">
                                  <p:stCondLst>
                                    <p:cond delay="0"/>
                                  </p:stCondLst>
                                  <p:iterate type="lt" backwards="0">
                                    <p:tmAbs val="0"/>
                                  </p:iterate>
                                  <p:childTnLst>
                                    <p:set>
                                      <p:cBhvr>
                                        <p:cTn id="11" fill="hold"/>
                                        <p:tgtEl>
                                          <p:spTgt spid="376"/>
                                        </p:tgtEl>
                                        <p:attrNameLst>
                                          <p:attrName>style.visibility</p:attrName>
                                        </p:attrNameLst>
                                      </p:cBhvr>
                                      <p:to>
                                        <p:strVal val="visible"/>
                                      </p:to>
                                    </p:set>
                                    <p:animEffect filter="fade" transition="in">
                                      <p:cBhvr>
                                        <p:cTn id="12" dur="1500"/>
                                        <p:tgtEl>
                                          <p:spTgt spid="37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10" grpId="3" fill="hold">
                                  <p:stCondLst>
                                    <p:cond delay="0"/>
                                  </p:stCondLst>
                                  <p:iterate type="lt" backwards="0">
                                    <p:tmAbs val="0"/>
                                  </p:iterate>
                                  <p:childTnLst>
                                    <p:set>
                                      <p:cBhvr>
                                        <p:cTn id="16" fill="hold"/>
                                        <p:tgtEl>
                                          <p:spTgt spid="377"/>
                                        </p:tgtEl>
                                        <p:attrNameLst>
                                          <p:attrName>style.visibility</p:attrName>
                                        </p:attrNameLst>
                                      </p:cBhvr>
                                      <p:to>
                                        <p:strVal val="visible"/>
                                      </p:to>
                                    </p:set>
                                    <p:animEffect filter="fade" transition="in">
                                      <p:cBhvr>
                                        <p:cTn id="17" dur="1500"/>
                                        <p:tgtEl>
                                          <p:spTgt spid="377"/>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10" grpId="4" fill="hold">
                                  <p:stCondLst>
                                    <p:cond delay="0"/>
                                  </p:stCondLst>
                                  <p:iterate type="lt" backwards="0">
                                    <p:tmAbs val="0"/>
                                  </p:iterate>
                                  <p:childTnLst>
                                    <p:set>
                                      <p:cBhvr>
                                        <p:cTn id="21" fill="hold"/>
                                        <p:tgtEl>
                                          <p:spTgt spid="378"/>
                                        </p:tgtEl>
                                        <p:attrNameLst>
                                          <p:attrName>style.visibility</p:attrName>
                                        </p:attrNameLst>
                                      </p:cBhvr>
                                      <p:to>
                                        <p:strVal val="visible"/>
                                      </p:to>
                                    </p:set>
                                    <p:animEffect filter="fade" transition="in">
                                      <p:cBhvr>
                                        <p:cTn id="22" dur="1500"/>
                                        <p:tgtEl>
                                          <p:spTgt spid="378"/>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10" grpId="5" fill="hold">
                                  <p:stCondLst>
                                    <p:cond delay="0"/>
                                  </p:stCondLst>
                                  <p:iterate type="lt" backwards="0">
                                    <p:tmAbs val="0"/>
                                  </p:iterate>
                                  <p:childTnLst>
                                    <p:set>
                                      <p:cBhvr>
                                        <p:cTn id="26" fill="hold"/>
                                        <p:tgtEl>
                                          <p:spTgt spid="379"/>
                                        </p:tgtEl>
                                        <p:attrNameLst>
                                          <p:attrName>style.visibility</p:attrName>
                                        </p:attrNameLst>
                                      </p:cBhvr>
                                      <p:to>
                                        <p:strVal val="visible"/>
                                      </p:to>
                                    </p:set>
                                    <p:animEffect filter="fade" transition="in">
                                      <p:cBhvr>
                                        <p:cTn id="27" dur="1500"/>
                                        <p:tgtEl>
                                          <p:spTgt spid="379"/>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10" grpId="6" fill="hold">
                                  <p:stCondLst>
                                    <p:cond delay="0"/>
                                  </p:stCondLst>
                                  <p:iterate type="lt" backwards="0">
                                    <p:tmAbs val="0"/>
                                  </p:iterate>
                                  <p:childTnLst>
                                    <p:set>
                                      <p:cBhvr>
                                        <p:cTn id="31" fill="hold"/>
                                        <p:tgtEl>
                                          <p:spTgt spid="380"/>
                                        </p:tgtEl>
                                        <p:attrNameLst>
                                          <p:attrName>style.visibility</p:attrName>
                                        </p:attrNameLst>
                                      </p:cBhvr>
                                      <p:to>
                                        <p:strVal val="visible"/>
                                      </p:to>
                                    </p:set>
                                    <p:animEffect filter="fade" transition="in">
                                      <p:cBhvr>
                                        <p:cTn id="32" dur="1500"/>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7" grpId="3"/>
      <p:bldP build="whole" bldLvl="1" animBg="1" rev="0" advAuto="0" spid="379" grpId="5"/>
      <p:bldP build="whole" bldLvl="1" animBg="1" rev="0" advAuto="0" spid="376" grpId="2"/>
      <p:bldP build="whole" bldLvl="1" animBg="1" rev="0" advAuto="0" spid="378" grpId="4"/>
      <p:bldP build="whole" bldLvl="1" animBg="1" rev="0" advAuto="0" spid="375" grpId="1"/>
      <p:bldP build="whole" bldLvl="1" animBg="1" rev="0" advAuto="0" spid="380" grpId="6"/>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ELB Use Cases"/>
          <p:cNvSpPr txBox="1"/>
          <p:nvPr>
            <p:ph type="title" idx="4294967295"/>
          </p:nvPr>
        </p:nvSpPr>
        <p:spPr>
          <a:xfrm>
            <a:off x="1158241" y="-1296988"/>
            <a:ext cx="10812067" cy="3302001"/>
          </a:xfrm>
          <a:prstGeom prst="rect">
            <a:avLst/>
          </a:prstGeom>
        </p:spPr>
        <p:txBody>
          <a:bodyPr anchor="b"/>
          <a:lstStyle>
            <a:lvl1pPr>
              <a:defRPr sz="6900"/>
            </a:lvl1pPr>
          </a:lstStyle>
          <a:p>
            <a:pPr/>
            <a:r>
              <a:t>ELB Use Cases</a:t>
            </a:r>
          </a:p>
        </p:txBody>
      </p:sp>
      <p:sp>
        <p:nvSpPr>
          <p:cNvPr id="383" name="Achieve better fault tolerance for your applications"/>
          <p:cNvSpPr txBox="1"/>
          <p:nvPr/>
        </p:nvSpPr>
        <p:spPr>
          <a:xfrm>
            <a:off x="1507680" y="3236570"/>
            <a:ext cx="78125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Achieve better fault tolerance for your applications</a:t>
            </a:r>
          </a:p>
        </p:txBody>
      </p:sp>
      <p:sp>
        <p:nvSpPr>
          <p:cNvPr id="384" name="Automatically load balance your containerised applications"/>
          <p:cNvSpPr txBox="1"/>
          <p:nvPr/>
        </p:nvSpPr>
        <p:spPr>
          <a:xfrm>
            <a:off x="1508239" y="3789020"/>
            <a:ext cx="90238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Automatically load balance your containerised applications</a:t>
            </a:r>
          </a:p>
        </p:txBody>
      </p:sp>
      <p:sp>
        <p:nvSpPr>
          <p:cNvPr id="385" name="Automatically scale your applications"/>
          <p:cNvSpPr txBox="1"/>
          <p:nvPr/>
        </p:nvSpPr>
        <p:spPr>
          <a:xfrm>
            <a:off x="1518043" y="4341470"/>
            <a:ext cx="58694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Automatically scale your applications</a:t>
            </a:r>
          </a:p>
        </p:txBody>
      </p:sp>
      <p:sp>
        <p:nvSpPr>
          <p:cNvPr id="386" name="Using Elastic Load Balancing in your Amazon Virtual Private Cloud (VPC)"/>
          <p:cNvSpPr txBox="1"/>
          <p:nvPr/>
        </p:nvSpPr>
        <p:spPr>
          <a:xfrm>
            <a:off x="1533487" y="4893920"/>
            <a:ext cx="109675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Using Elastic Load Balancing in your Amazon Virtual Private Cloud (VPC)</a:t>
            </a:r>
          </a:p>
        </p:txBody>
      </p:sp>
      <p:sp>
        <p:nvSpPr>
          <p:cNvPr id="387" name="Hybrid load balancing with Elastic Load Balancing"/>
          <p:cNvSpPr txBox="1"/>
          <p:nvPr/>
        </p:nvSpPr>
        <p:spPr>
          <a:xfrm>
            <a:off x="1534757" y="5446370"/>
            <a:ext cx="77150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Hybrid load balancing with Elastic Load Balancing</a:t>
            </a:r>
          </a:p>
        </p:txBody>
      </p:sp>
      <p:sp>
        <p:nvSpPr>
          <p:cNvPr id="388" name="Invoking Lambda functions over HTTP(S)"/>
          <p:cNvSpPr txBox="1"/>
          <p:nvPr/>
        </p:nvSpPr>
        <p:spPr>
          <a:xfrm>
            <a:off x="1546187" y="5998820"/>
            <a:ext cx="63745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Invoking Lambda functions over HTTP(S)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383"/>
                                        </p:tgtEl>
                                        <p:attrNameLst>
                                          <p:attrName>style.visibility</p:attrName>
                                        </p:attrNameLst>
                                      </p:cBhvr>
                                      <p:to>
                                        <p:strVal val="visible"/>
                                      </p:to>
                                    </p:set>
                                    <p:anim calcmode="lin" valueType="num">
                                      <p:cBhvr>
                                        <p:cTn id="7" dur="1500" fill="hold"/>
                                        <p:tgtEl>
                                          <p:spTgt spid="383"/>
                                        </p:tgtEl>
                                        <p:attrNameLst>
                                          <p:attrName>ppt_w</p:attrName>
                                        </p:attrNameLst>
                                      </p:cBhvr>
                                      <p:tavLst>
                                        <p:tav tm="0">
                                          <p:val>
                                            <p:fltVal val="0"/>
                                          </p:val>
                                        </p:tav>
                                        <p:tav tm="100000">
                                          <p:val>
                                            <p:strVal val="#ppt_w"/>
                                          </p:val>
                                        </p:tav>
                                      </p:tavLst>
                                    </p:anim>
                                    <p:anim calcmode="lin" valueType="num">
                                      <p:cBhvr>
                                        <p:cTn id="8" dur="1500" fill="hold"/>
                                        <p:tgtEl>
                                          <p:spTgt spid="383"/>
                                        </p:tgtEl>
                                        <p:attrNameLst>
                                          <p:attrName>ppt_h</p:attrName>
                                        </p:attrNameLst>
                                      </p:cBhvr>
                                      <p:tavLst>
                                        <p:tav tm="0">
                                          <p:val>
                                            <p:fltVal val="0"/>
                                          </p:val>
                                        </p:tav>
                                        <p:tav tm="100000">
                                          <p:val>
                                            <p:strVal val="#ppt_h"/>
                                          </p:val>
                                        </p:tav>
                                      </p:tavLst>
                                    </p:anim>
                                    <p:anim calcmode="lin" valueType="num">
                                      <p:cBhvr>
                                        <p:cTn id="9" dur="1500" fill="hold"/>
                                        <p:tgtEl>
                                          <p:spTgt spid="383"/>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3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9" presetID="15" grpId="2" fill="hold">
                                  <p:stCondLst>
                                    <p:cond delay="0"/>
                                  </p:stCondLst>
                                  <p:iterate type="el" backwards="0">
                                    <p:tmAbs val="0"/>
                                  </p:iterate>
                                  <p:childTnLst>
                                    <p:set>
                                      <p:cBhvr>
                                        <p:cTn id="14" fill="hold"/>
                                        <p:tgtEl>
                                          <p:spTgt spid="384"/>
                                        </p:tgtEl>
                                        <p:attrNameLst>
                                          <p:attrName>style.visibility</p:attrName>
                                        </p:attrNameLst>
                                      </p:cBhvr>
                                      <p:to>
                                        <p:strVal val="visible"/>
                                      </p:to>
                                    </p:set>
                                    <p:anim calcmode="lin" valueType="num">
                                      <p:cBhvr>
                                        <p:cTn id="15" dur="1500" fill="hold"/>
                                        <p:tgtEl>
                                          <p:spTgt spid="384"/>
                                        </p:tgtEl>
                                        <p:attrNameLst>
                                          <p:attrName>ppt_w</p:attrName>
                                        </p:attrNameLst>
                                      </p:cBhvr>
                                      <p:tavLst>
                                        <p:tav tm="0">
                                          <p:val>
                                            <p:fltVal val="0"/>
                                          </p:val>
                                        </p:tav>
                                        <p:tav tm="100000">
                                          <p:val>
                                            <p:strVal val="#ppt_w"/>
                                          </p:val>
                                        </p:tav>
                                      </p:tavLst>
                                    </p:anim>
                                    <p:anim calcmode="lin" valueType="num">
                                      <p:cBhvr>
                                        <p:cTn id="16" dur="1500" fill="hold"/>
                                        <p:tgtEl>
                                          <p:spTgt spid="384"/>
                                        </p:tgtEl>
                                        <p:attrNameLst>
                                          <p:attrName>ppt_h</p:attrName>
                                        </p:attrNameLst>
                                      </p:cBhvr>
                                      <p:tavLst>
                                        <p:tav tm="0">
                                          <p:val>
                                            <p:fltVal val="0"/>
                                          </p:val>
                                        </p:tav>
                                        <p:tav tm="100000">
                                          <p:val>
                                            <p:strVal val="#ppt_h"/>
                                          </p:val>
                                        </p:tav>
                                      </p:tavLst>
                                    </p:anim>
                                    <p:anim calcmode="lin" valueType="num">
                                      <p:cBhvr>
                                        <p:cTn id="17" dur="1500" fill="hold"/>
                                        <p:tgtEl>
                                          <p:spTgt spid="384"/>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38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9" presetID="15" grpId="3" fill="hold">
                                  <p:stCondLst>
                                    <p:cond delay="0"/>
                                  </p:stCondLst>
                                  <p:iterate type="el" backwards="0">
                                    <p:tmAbs val="0"/>
                                  </p:iterate>
                                  <p:childTnLst>
                                    <p:set>
                                      <p:cBhvr>
                                        <p:cTn id="22" fill="hold"/>
                                        <p:tgtEl>
                                          <p:spTgt spid="385"/>
                                        </p:tgtEl>
                                        <p:attrNameLst>
                                          <p:attrName>style.visibility</p:attrName>
                                        </p:attrNameLst>
                                      </p:cBhvr>
                                      <p:to>
                                        <p:strVal val="visible"/>
                                      </p:to>
                                    </p:set>
                                    <p:anim calcmode="lin" valueType="num">
                                      <p:cBhvr>
                                        <p:cTn id="23" dur="1500" fill="hold"/>
                                        <p:tgtEl>
                                          <p:spTgt spid="385"/>
                                        </p:tgtEl>
                                        <p:attrNameLst>
                                          <p:attrName>ppt_w</p:attrName>
                                        </p:attrNameLst>
                                      </p:cBhvr>
                                      <p:tavLst>
                                        <p:tav tm="0">
                                          <p:val>
                                            <p:fltVal val="0"/>
                                          </p:val>
                                        </p:tav>
                                        <p:tav tm="100000">
                                          <p:val>
                                            <p:strVal val="#ppt_w"/>
                                          </p:val>
                                        </p:tav>
                                      </p:tavLst>
                                    </p:anim>
                                    <p:anim calcmode="lin" valueType="num">
                                      <p:cBhvr>
                                        <p:cTn id="24" dur="1500" fill="hold"/>
                                        <p:tgtEl>
                                          <p:spTgt spid="385"/>
                                        </p:tgtEl>
                                        <p:attrNameLst>
                                          <p:attrName>ppt_h</p:attrName>
                                        </p:attrNameLst>
                                      </p:cBhvr>
                                      <p:tavLst>
                                        <p:tav tm="0">
                                          <p:val>
                                            <p:fltVal val="0"/>
                                          </p:val>
                                        </p:tav>
                                        <p:tav tm="100000">
                                          <p:val>
                                            <p:strVal val="#ppt_h"/>
                                          </p:val>
                                        </p:tav>
                                      </p:tavLst>
                                    </p:anim>
                                    <p:anim calcmode="lin" valueType="num">
                                      <p:cBhvr>
                                        <p:cTn id="25" dur="1500" fill="hold"/>
                                        <p:tgtEl>
                                          <p:spTgt spid="385"/>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38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9" presetID="15" grpId="4" fill="hold">
                                  <p:stCondLst>
                                    <p:cond delay="0"/>
                                  </p:stCondLst>
                                  <p:iterate type="el" backwards="0">
                                    <p:tmAbs val="0"/>
                                  </p:iterate>
                                  <p:childTnLst>
                                    <p:set>
                                      <p:cBhvr>
                                        <p:cTn id="30" fill="hold"/>
                                        <p:tgtEl>
                                          <p:spTgt spid="386"/>
                                        </p:tgtEl>
                                        <p:attrNameLst>
                                          <p:attrName>style.visibility</p:attrName>
                                        </p:attrNameLst>
                                      </p:cBhvr>
                                      <p:to>
                                        <p:strVal val="visible"/>
                                      </p:to>
                                    </p:set>
                                    <p:anim calcmode="lin" valueType="num">
                                      <p:cBhvr>
                                        <p:cTn id="31" dur="1500" fill="hold"/>
                                        <p:tgtEl>
                                          <p:spTgt spid="386"/>
                                        </p:tgtEl>
                                        <p:attrNameLst>
                                          <p:attrName>ppt_w</p:attrName>
                                        </p:attrNameLst>
                                      </p:cBhvr>
                                      <p:tavLst>
                                        <p:tav tm="0">
                                          <p:val>
                                            <p:fltVal val="0"/>
                                          </p:val>
                                        </p:tav>
                                        <p:tav tm="100000">
                                          <p:val>
                                            <p:strVal val="#ppt_w"/>
                                          </p:val>
                                        </p:tav>
                                      </p:tavLst>
                                    </p:anim>
                                    <p:anim calcmode="lin" valueType="num">
                                      <p:cBhvr>
                                        <p:cTn id="32" dur="1500" fill="hold"/>
                                        <p:tgtEl>
                                          <p:spTgt spid="386"/>
                                        </p:tgtEl>
                                        <p:attrNameLst>
                                          <p:attrName>ppt_h</p:attrName>
                                        </p:attrNameLst>
                                      </p:cBhvr>
                                      <p:tavLst>
                                        <p:tav tm="0">
                                          <p:val>
                                            <p:fltVal val="0"/>
                                          </p:val>
                                        </p:tav>
                                        <p:tav tm="100000">
                                          <p:val>
                                            <p:strVal val="#ppt_h"/>
                                          </p:val>
                                        </p:tav>
                                      </p:tavLst>
                                    </p:anim>
                                    <p:anim calcmode="lin" valueType="num">
                                      <p:cBhvr>
                                        <p:cTn id="33" dur="1500" fill="hold"/>
                                        <p:tgtEl>
                                          <p:spTgt spid="386"/>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38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9" presetID="15" grpId="5" fill="hold">
                                  <p:stCondLst>
                                    <p:cond delay="0"/>
                                  </p:stCondLst>
                                  <p:iterate type="el" backwards="0">
                                    <p:tmAbs val="0"/>
                                  </p:iterate>
                                  <p:childTnLst>
                                    <p:set>
                                      <p:cBhvr>
                                        <p:cTn id="38" fill="hold"/>
                                        <p:tgtEl>
                                          <p:spTgt spid="387"/>
                                        </p:tgtEl>
                                        <p:attrNameLst>
                                          <p:attrName>style.visibility</p:attrName>
                                        </p:attrNameLst>
                                      </p:cBhvr>
                                      <p:to>
                                        <p:strVal val="visible"/>
                                      </p:to>
                                    </p:set>
                                    <p:anim calcmode="lin" valueType="num">
                                      <p:cBhvr>
                                        <p:cTn id="39" dur="1500" fill="hold"/>
                                        <p:tgtEl>
                                          <p:spTgt spid="387"/>
                                        </p:tgtEl>
                                        <p:attrNameLst>
                                          <p:attrName>ppt_w</p:attrName>
                                        </p:attrNameLst>
                                      </p:cBhvr>
                                      <p:tavLst>
                                        <p:tav tm="0">
                                          <p:val>
                                            <p:fltVal val="0"/>
                                          </p:val>
                                        </p:tav>
                                        <p:tav tm="100000">
                                          <p:val>
                                            <p:strVal val="#ppt_w"/>
                                          </p:val>
                                        </p:tav>
                                      </p:tavLst>
                                    </p:anim>
                                    <p:anim calcmode="lin" valueType="num">
                                      <p:cBhvr>
                                        <p:cTn id="40" dur="1500" fill="hold"/>
                                        <p:tgtEl>
                                          <p:spTgt spid="387"/>
                                        </p:tgtEl>
                                        <p:attrNameLst>
                                          <p:attrName>ppt_h</p:attrName>
                                        </p:attrNameLst>
                                      </p:cBhvr>
                                      <p:tavLst>
                                        <p:tav tm="0">
                                          <p:val>
                                            <p:fltVal val="0"/>
                                          </p:val>
                                        </p:tav>
                                        <p:tav tm="100000">
                                          <p:val>
                                            <p:strVal val="#ppt_h"/>
                                          </p:val>
                                        </p:tav>
                                      </p:tavLst>
                                    </p:anim>
                                    <p:anim calcmode="lin" valueType="num">
                                      <p:cBhvr>
                                        <p:cTn id="41" dur="1500" fill="hold"/>
                                        <p:tgtEl>
                                          <p:spTgt spid="387"/>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38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9" presetID="15" grpId="6" fill="hold">
                                  <p:stCondLst>
                                    <p:cond delay="0"/>
                                  </p:stCondLst>
                                  <p:iterate type="el" backwards="0">
                                    <p:tmAbs val="0"/>
                                  </p:iterate>
                                  <p:childTnLst>
                                    <p:set>
                                      <p:cBhvr>
                                        <p:cTn id="46" fill="hold"/>
                                        <p:tgtEl>
                                          <p:spTgt spid="388"/>
                                        </p:tgtEl>
                                        <p:attrNameLst>
                                          <p:attrName>style.visibility</p:attrName>
                                        </p:attrNameLst>
                                      </p:cBhvr>
                                      <p:to>
                                        <p:strVal val="visible"/>
                                      </p:to>
                                    </p:set>
                                    <p:anim calcmode="lin" valueType="num">
                                      <p:cBhvr>
                                        <p:cTn id="47" dur="1500" fill="hold"/>
                                        <p:tgtEl>
                                          <p:spTgt spid="388"/>
                                        </p:tgtEl>
                                        <p:attrNameLst>
                                          <p:attrName>ppt_w</p:attrName>
                                        </p:attrNameLst>
                                      </p:cBhvr>
                                      <p:tavLst>
                                        <p:tav tm="0">
                                          <p:val>
                                            <p:fltVal val="0"/>
                                          </p:val>
                                        </p:tav>
                                        <p:tav tm="100000">
                                          <p:val>
                                            <p:strVal val="#ppt_w"/>
                                          </p:val>
                                        </p:tav>
                                      </p:tavLst>
                                    </p:anim>
                                    <p:anim calcmode="lin" valueType="num">
                                      <p:cBhvr>
                                        <p:cTn id="48" dur="1500" fill="hold"/>
                                        <p:tgtEl>
                                          <p:spTgt spid="388"/>
                                        </p:tgtEl>
                                        <p:attrNameLst>
                                          <p:attrName>ppt_h</p:attrName>
                                        </p:attrNameLst>
                                      </p:cBhvr>
                                      <p:tavLst>
                                        <p:tav tm="0">
                                          <p:val>
                                            <p:fltVal val="0"/>
                                          </p:val>
                                        </p:tav>
                                        <p:tav tm="100000">
                                          <p:val>
                                            <p:strVal val="#ppt_h"/>
                                          </p:val>
                                        </p:tav>
                                      </p:tavLst>
                                    </p:anim>
                                    <p:anim calcmode="lin" valueType="num">
                                      <p:cBhvr>
                                        <p:cTn id="49" dur="1500" fill="hold"/>
                                        <p:tgtEl>
                                          <p:spTgt spid="388"/>
                                        </p:tgtEl>
                                        <p:attrNameLst>
                                          <p:attrName>ppt_x</p:attrName>
                                        </p:attrNameLst>
                                      </p:cBhvr>
                                      <p:tavLst>
                                        <p:tav tm="0" fmla="#ppt_x+(cos(-2*pi*(1-$))*-#ppt_x-sin(-2*pi*(1-$))*(1-#ppt_y))*(1-$)">
                                          <p:val>
                                            <p:fltVal val="0"/>
                                          </p:val>
                                        </p:tav>
                                        <p:tav tm="100000">
                                          <p:val>
                                            <p:fltVal val="1"/>
                                          </p:val>
                                        </p:tav>
                                      </p:tavLst>
                                    </p:anim>
                                    <p:anim calcmode="lin" valueType="num">
                                      <p:cBhvr>
                                        <p:cTn id="50" dur="1500" fill="hold"/>
                                        <p:tgtEl>
                                          <p:spTgt spid="38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4" grpId="2"/>
      <p:bldP build="whole" bldLvl="1" animBg="1" rev="0" advAuto="0" spid="383" grpId="1"/>
      <p:bldP build="whole" bldLvl="1" animBg="1" rev="0" advAuto="0" spid="386" grpId="4"/>
      <p:bldP build="whole" bldLvl="1" animBg="1" rev="0" advAuto="0" spid="387" grpId="5"/>
      <p:bldP build="whole" bldLvl="1" animBg="1" rev="0" advAuto="0" spid="388" grpId="6"/>
      <p:bldP build="whole" bldLvl="1" animBg="1" rev="0" advAuto="0" spid="385" grpId="3"/>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 name="ELB Features"/>
          <p:cNvSpPr txBox="1"/>
          <p:nvPr>
            <p:ph type="title" idx="4294967295"/>
          </p:nvPr>
        </p:nvSpPr>
        <p:spPr>
          <a:xfrm>
            <a:off x="1158241" y="-1296988"/>
            <a:ext cx="10812067" cy="3302001"/>
          </a:xfrm>
          <a:prstGeom prst="rect">
            <a:avLst/>
          </a:prstGeom>
        </p:spPr>
        <p:txBody>
          <a:bodyPr anchor="b"/>
          <a:lstStyle>
            <a:lvl1pPr>
              <a:defRPr sz="6900"/>
            </a:lvl1pPr>
          </a:lstStyle>
          <a:p>
            <a:pPr/>
            <a:r>
              <a:t>ELB Features</a:t>
            </a:r>
          </a:p>
        </p:txBody>
      </p:sp>
      <p:sp>
        <p:nvSpPr>
          <p:cNvPr id="391" name="High availability"/>
          <p:cNvSpPr txBox="1"/>
          <p:nvPr/>
        </p:nvSpPr>
        <p:spPr>
          <a:xfrm>
            <a:off x="1507680" y="3236570"/>
            <a:ext cx="27321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392" name="Health checks"/>
          <p:cNvSpPr txBox="1"/>
          <p:nvPr/>
        </p:nvSpPr>
        <p:spPr>
          <a:xfrm>
            <a:off x="1508239" y="3789020"/>
            <a:ext cx="251909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
        <p:nvSpPr>
          <p:cNvPr id="393" name="Security features"/>
          <p:cNvSpPr txBox="1"/>
          <p:nvPr/>
        </p:nvSpPr>
        <p:spPr>
          <a:xfrm>
            <a:off x="1518043" y="4341470"/>
            <a:ext cx="291472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Security features</a:t>
            </a:r>
          </a:p>
        </p:txBody>
      </p:sp>
      <p:sp>
        <p:nvSpPr>
          <p:cNvPr id="394" name="TLS termination"/>
          <p:cNvSpPr txBox="1"/>
          <p:nvPr/>
        </p:nvSpPr>
        <p:spPr>
          <a:xfrm>
            <a:off x="1533487" y="4893920"/>
            <a:ext cx="27614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TLS termination</a:t>
            </a:r>
          </a:p>
        </p:txBody>
      </p:sp>
      <p:sp>
        <p:nvSpPr>
          <p:cNvPr id="395" name="Layer 4 or Layer 7 load balancing"/>
          <p:cNvSpPr txBox="1"/>
          <p:nvPr/>
        </p:nvSpPr>
        <p:spPr>
          <a:xfrm>
            <a:off x="1534757" y="5446370"/>
            <a:ext cx="525681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Layer 4 or Layer 7 load balancing</a:t>
            </a:r>
          </a:p>
        </p:txBody>
      </p:sp>
      <p:sp>
        <p:nvSpPr>
          <p:cNvPr id="396" name="Operational monitoring"/>
          <p:cNvSpPr txBox="1"/>
          <p:nvPr/>
        </p:nvSpPr>
        <p:spPr>
          <a:xfrm>
            <a:off x="1546187" y="5998820"/>
            <a:ext cx="38102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Operational monitoring</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1"/>
                                        </p:tgtEl>
                                        <p:attrNameLst>
                                          <p:attrName>style.visibility</p:attrName>
                                        </p:attrNameLst>
                                      </p:cBhvr>
                                      <p:to>
                                        <p:strVal val="visible"/>
                                      </p:to>
                                    </p:set>
                                    <p:anim calcmode="lin" valueType="num">
                                      <p:cBhvr>
                                        <p:cTn id="7" dur="1500" fill="hold"/>
                                        <p:tgtEl>
                                          <p:spTgt spid="391"/>
                                        </p:tgtEl>
                                        <p:attrNameLst>
                                          <p:attrName>ppt_w</p:attrName>
                                        </p:attrNameLst>
                                      </p:cBhvr>
                                      <p:tavLst>
                                        <p:tav tm="0">
                                          <p:val>
                                            <p:fltVal val="0"/>
                                          </p:val>
                                        </p:tav>
                                        <p:tav tm="100000">
                                          <p:val>
                                            <p:strVal val="#ppt_w"/>
                                          </p:val>
                                        </p:tav>
                                      </p:tavLst>
                                    </p:anim>
                                    <p:anim calcmode="lin" valueType="num">
                                      <p:cBhvr>
                                        <p:cTn id="8" dur="1500" fill="hold"/>
                                        <p:tgtEl>
                                          <p:spTgt spid="39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392"/>
                                        </p:tgtEl>
                                        <p:attrNameLst>
                                          <p:attrName>style.visibility</p:attrName>
                                        </p:attrNameLst>
                                      </p:cBhvr>
                                      <p:to>
                                        <p:strVal val="visible"/>
                                      </p:to>
                                    </p:set>
                                    <p:anim calcmode="lin" valueType="num">
                                      <p:cBhvr>
                                        <p:cTn id="13" dur="1500" fill="hold"/>
                                        <p:tgtEl>
                                          <p:spTgt spid="392"/>
                                        </p:tgtEl>
                                        <p:attrNameLst>
                                          <p:attrName>ppt_w</p:attrName>
                                        </p:attrNameLst>
                                      </p:cBhvr>
                                      <p:tavLst>
                                        <p:tav tm="0">
                                          <p:val>
                                            <p:fltVal val="0"/>
                                          </p:val>
                                        </p:tav>
                                        <p:tav tm="100000">
                                          <p:val>
                                            <p:strVal val="#ppt_w"/>
                                          </p:val>
                                        </p:tav>
                                      </p:tavLst>
                                    </p:anim>
                                    <p:anim calcmode="lin" valueType="num">
                                      <p:cBhvr>
                                        <p:cTn id="14" dur="1500" fill="hold"/>
                                        <p:tgtEl>
                                          <p:spTgt spid="392"/>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393"/>
                                        </p:tgtEl>
                                        <p:attrNameLst>
                                          <p:attrName>style.visibility</p:attrName>
                                        </p:attrNameLst>
                                      </p:cBhvr>
                                      <p:to>
                                        <p:strVal val="visible"/>
                                      </p:to>
                                    </p:set>
                                    <p:anim calcmode="lin" valueType="num">
                                      <p:cBhvr>
                                        <p:cTn id="19" dur="1500" fill="hold"/>
                                        <p:tgtEl>
                                          <p:spTgt spid="393"/>
                                        </p:tgtEl>
                                        <p:attrNameLst>
                                          <p:attrName>ppt_w</p:attrName>
                                        </p:attrNameLst>
                                      </p:cBhvr>
                                      <p:tavLst>
                                        <p:tav tm="0">
                                          <p:val>
                                            <p:fltVal val="0"/>
                                          </p:val>
                                        </p:tav>
                                        <p:tav tm="100000">
                                          <p:val>
                                            <p:strVal val="#ppt_w"/>
                                          </p:val>
                                        </p:tav>
                                      </p:tavLst>
                                    </p:anim>
                                    <p:anim calcmode="lin" valueType="num">
                                      <p:cBhvr>
                                        <p:cTn id="20" dur="1500" fill="hold"/>
                                        <p:tgtEl>
                                          <p:spTgt spid="39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394"/>
                                        </p:tgtEl>
                                        <p:attrNameLst>
                                          <p:attrName>style.visibility</p:attrName>
                                        </p:attrNameLst>
                                      </p:cBhvr>
                                      <p:to>
                                        <p:strVal val="visible"/>
                                      </p:to>
                                    </p:set>
                                    <p:anim calcmode="lin" valueType="num">
                                      <p:cBhvr>
                                        <p:cTn id="25" dur="1500" fill="hold"/>
                                        <p:tgtEl>
                                          <p:spTgt spid="394"/>
                                        </p:tgtEl>
                                        <p:attrNameLst>
                                          <p:attrName>ppt_w</p:attrName>
                                        </p:attrNameLst>
                                      </p:cBhvr>
                                      <p:tavLst>
                                        <p:tav tm="0">
                                          <p:val>
                                            <p:fltVal val="0"/>
                                          </p:val>
                                        </p:tav>
                                        <p:tav tm="100000">
                                          <p:val>
                                            <p:strVal val="#ppt_w"/>
                                          </p:val>
                                        </p:tav>
                                      </p:tavLst>
                                    </p:anim>
                                    <p:anim calcmode="lin" valueType="num">
                                      <p:cBhvr>
                                        <p:cTn id="26" dur="1500" fill="hold"/>
                                        <p:tgtEl>
                                          <p:spTgt spid="39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395"/>
                                        </p:tgtEl>
                                        <p:attrNameLst>
                                          <p:attrName>style.visibility</p:attrName>
                                        </p:attrNameLst>
                                      </p:cBhvr>
                                      <p:to>
                                        <p:strVal val="visible"/>
                                      </p:to>
                                    </p:set>
                                    <p:anim calcmode="lin" valueType="num">
                                      <p:cBhvr>
                                        <p:cTn id="31" dur="1500" fill="hold"/>
                                        <p:tgtEl>
                                          <p:spTgt spid="395"/>
                                        </p:tgtEl>
                                        <p:attrNameLst>
                                          <p:attrName>ppt_w</p:attrName>
                                        </p:attrNameLst>
                                      </p:cBhvr>
                                      <p:tavLst>
                                        <p:tav tm="0">
                                          <p:val>
                                            <p:fltVal val="0"/>
                                          </p:val>
                                        </p:tav>
                                        <p:tav tm="100000">
                                          <p:val>
                                            <p:strVal val="#ppt_w"/>
                                          </p:val>
                                        </p:tav>
                                      </p:tavLst>
                                    </p:anim>
                                    <p:anim calcmode="lin" valueType="num">
                                      <p:cBhvr>
                                        <p:cTn id="32" dur="1500" fill="hold"/>
                                        <p:tgtEl>
                                          <p:spTgt spid="395"/>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396"/>
                                        </p:tgtEl>
                                        <p:attrNameLst>
                                          <p:attrName>style.visibility</p:attrName>
                                        </p:attrNameLst>
                                      </p:cBhvr>
                                      <p:to>
                                        <p:strVal val="visible"/>
                                      </p:to>
                                    </p:set>
                                    <p:anim calcmode="lin" valueType="num">
                                      <p:cBhvr>
                                        <p:cTn id="37" dur="1500" fill="hold"/>
                                        <p:tgtEl>
                                          <p:spTgt spid="396"/>
                                        </p:tgtEl>
                                        <p:attrNameLst>
                                          <p:attrName>ppt_w</p:attrName>
                                        </p:attrNameLst>
                                      </p:cBhvr>
                                      <p:tavLst>
                                        <p:tav tm="0">
                                          <p:val>
                                            <p:fltVal val="0"/>
                                          </p:val>
                                        </p:tav>
                                        <p:tav tm="100000">
                                          <p:val>
                                            <p:strVal val="#ppt_w"/>
                                          </p:val>
                                        </p:tav>
                                      </p:tavLst>
                                    </p:anim>
                                    <p:anim calcmode="lin" valueType="num">
                                      <p:cBhvr>
                                        <p:cTn id="38" dur="1500" fill="hold"/>
                                        <p:tgtEl>
                                          <p:spTgt spid="39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4" grpId="4"/>
      <p:bldP build="whole" bldLvl="1" animBg="1" rev="0" advAuto="0" spid="392" grpId="2"/>
      <p:bldP build="whole" bldLvl="1" animBg="1" rev="0" advAuto="0" spid="393" grpId="3"/>
      <p:bldP build="whole" bldLvl="1" animBg="1" rev="0" advAuto="0" spid="391" grpId="1"/>
      <p:bldP build="whole" bldLvl="1" animBg="1" rev="0" advAuto="0" spid="395" grpId="5"/>
      <p:bldP build="whole" bldLvl="1" animBg="1" rev="0" advAuto="0" spid="396" grpId="6"/>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Types of Load Balancers"/>
          <p:cNvSpPr txBox="1"/>
          <p:nvPr>
            <p:ph type="title" idx="4294967295"/>
          </p:nvPr>
        </p:nvSpPr>
        <p:spPr>
          <a:xfrm>
            <a:off x="1270000" y="-1296988"/>
            <a:ext cx="10464800" cy="3302001"/>
          </a:xfrm>
          <a:prstGeom prst="rect">
            <a:avLst/>
          </a:prstGeom>
        </p:spPr>
        <p:txBody>
          <a:bodyPr anchor="b"/>
          <a:lstStyle>
            <a:lvl1pPr>
              <a:defRPr sz="6900"/>
            </a:lvl1pPr>
          </a:lstStyle>
          <a:p>
            <a:pPr/>
            <a:r>
              <a:t>Types of Load Balancers</a:t>
            </a:r>
          </a:p>
        </p:txBody>
      </p:sp>
      <p:sp>
        <p:nvSpPr>
          <p:cNvPr id="399" name="Application Load Balancer"/>
          <p:cNvSpPr txBox="1"/>
          <p:nvPr/>
        </p:nvSpPr>
        <p:spPr>
          <a:xfrm>
            <a:off x="1507680" y="3236570"/>
            <a:ext cx="42790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Load Balancer</a:t>
            </a:r>
          </a:p>
        </p:txBody>
      </p:sp>
      <p:sp>
        <p:nvSpPr>
          <p:cNvPr id="400" name="Network Load Balancer"/>
          <p:cNvSpPr txBox="1"/>
          <p:nvPr/>
        </p:nvSpPr>
        <p:spPr>
          <a:xfrm>
            <a:off x="1520939" y="4267029"/>
            <a:ext cx="387362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Network Load Balancer</a:t>
            </a:r>
          </a:p>
        </p:txBody>
      </p:sp>
      <p:sp>
        <p:nvSpPr>
          <p:cNvPr id="401" name="Classic Load Balancer"/>
          <p:cNvSpPr txBox="1"/>
          <p:nvPr/>
        </p:nvSpPr>
        <p:spPr>
          <a:xfrm>
            <a:off x="1518043" y="5297487"/>
            <a:ext cx="36980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Classic Load Balancer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9"/>
                                        </p:tgtEl>
                                        <p:attrNameLst>
                                          <p:attrName>style.visibility</p:attrName>
                                        </p:attrNameLst>
                                      </p:cBhvr>
                                      <p:to>
                                        <p:strVal val="visible"/>
                                      </p:to>
                                    </p:set>
                                    <p:anim calcmode="lin" valueType="num">
                                      <p:cBhvr>
                                        <p:cTn id="7" dur="1500" fill="hold"/>
                                        <p:tgtEl>
                                          <p:spTgt spid="399"/>
                                        </p:tgtEl>
                                        <p:attrNameLst>
                                          <p:attrName>ppt_w</p:attrName>
                                        </p:attrNameLst>
                                      </p:cBhvr>
                                      <p:tavLst>
                                        <p:tav tm="0">
                                          <p:val>
                                            <p:fltVal val="0"/>
                                          </p:val>
                                        </p:tav>
                                        <p:tav tm="100000">
                                          <p:val>
                                            <p:strVal val="#ppt_w"/>
                                          </p:val>
                                        </p:tav>
                                      </p:tavLst>
                                    </p:anim>
                                    <p:anim calcmode="lin" valueType="num">
                                      <p:cBhvr>
                                        <p:cTn id="8" dur="1500" fill="hold"/>
                                        <p:tgtEl>
                                          <p:spTgt spid="39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400"/>
                                        </p:tgtEl>
                                        <p:attrNameLst>
                                          <p:attrName>style.visibility</p:attrName>
                                        </p:attrNameLst>
                                      </p:cBhvr>
                                      <p:to>
                                        <p:strVal val="visible"/>
                                      </p:to>
                                    </p:set>
                                    <p:anim calcmode="lin" valueType="num">
                                      <p:cBhvr>
                                        <p:cTn id="13" dur="1500" fill="hold"/>
                                        <p:tgtEl>
                                          <p:spTgt spid="400"/>
                                        </p:tgtEl>
                                        <p:attrNameLst>
                                          <p:attrName>ppt_w</p:attrName>
                                        </p:attrNameLst>
                                      </p:cBhvr>
                                      <p:tavLst>
                                        <p:tav tm="0">
                                          <p:val>
                                            <p:fltVal val="0"/>
                                          </p:val>
                                        </p:tav>
                                        <p:tav tm="100000">
                                          <p:val>
                                            <p:strVal val="#ppt_w"/>
                                          </p:val>
                                        </p:tav>
                                      </p:tavLst>
                                    </p:anim>
                                    <p:anim calcmode="lin" valueType="num">
                                      <p:cBhvr>
                                        <p:cTn id="14" dur="1500" fill="hold"/>
                                        <p:tgtEl>
                                          <p:spTgt spid="400"/>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401"/>
                                        </p:tgtEl>
                                        <p:attrNameLst>
                                          <p:attrName>style.visibility</p:attrName>
                                        </p:attrNameLst>
                                      </p:cBhvr>
                                      <p:to>
                                        <p:strVal val="visible"/>
                                      </p:to>
                                    </p:set>
                                    <p:anim calcmode="lin" valueType="num">
                                      <p:cBhvr>
                                        <p:cTn id="19" dur="1500" fill="hold"/>
                                        <p:tgtEl>
                                          <p:spTgt spid="401"/>
                                        </p:tgtEl>
                                        <p:attrNameLst>
                                          <p:attrName>ppt_w</p:attrName>
                                        </p:attrNameLst>
                                      </p:cBhvr>
                                      <p:tavLst>
                                        <p:tav tm="0">
                                          <p:val>
                                            <p:fltVal val="0"/>
                                          </p:val>
                                        </p:tav>
                                        <p:tav tm="100000">
                                          <p:val>
                                            <p:strVal val="#ppt_w"/>
                                          </p:val>
                                        </p:tav>
                                      </p:tavLst>
                                    </p:anim>
                                    <p:anim calcmode="lin" valueType="num">
                                      <p:cBhvr>
                                        <p:cTn id="20" dur="1500" fill="hold"/>
                                        <p:tgtEl>
                                          <p:spTgt spid="4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1" grpId="3"/>
      <p:bldP build="whole" bldLvl="1" animBg="1" rev="0" advAuto="0" spid="400" grpId="2"/>
      <p:bldP build="whole" bldLvl="1" animBg="1" rev="0" advAuto="0" spid="399" grpId="1"/>
    </p:bldLst>
  </p:timing>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Application Load Balancers"/>
          <p:cNvSpPr txBox="1"/>
          <p:nvPr>
            <p:ph type="title" idx="4294967295"/>
          </p:nvPr>
        </p:nvSpPr>
        <p:spPr>
          <a:xfrm>
            <a:off x="777155" y="-1309688"/>
            <a:ext cx="11450490" cy="3302001"/>
          </a:xfrm>
          <a:prstGeom prst="rect">
            <a:avLst/>
          </a:prstGeom>
        </p:spPr>
        <p:txBody>
          <a:bodyPr anchor="b"/>
          <a:lstStyle>
            <a:lvl1pPr>
              <a:defRPr sz="6900"/>
            </a:lvl1pPr>
          </a:lstStyle>
          <a:p>
            <a:pPr/>
            <a:r>
              <a:t>Application Load Balancers</a:t>
            </a:r>
          </a:p>
        </p:txBody>
      </p:sp>
      <p:sp>
        <p:nvSpPr>
          <p:cNvPr id="404" name="Application Load Balancer operates at the request level (layer 7), routing traffic to targets – EC2 instances, containers, IP addresses and Lambda functions based on…"/>
          <p:cNvSpPr txBox="1"/>
          <p:nvPr/>
        </p:nvSpPr>
        <p:spPr>
          <a:xfrm>
            <a:off x="589279" y="3357220"/>
            <a:ext cx="12337391" cy="30391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Application Load Balancer operates at the request level (layer 7), routing traffic to targets – EC2 instances, containers, IP addresses and Lambda functions based on</a:t>
            </a:r>
          </a:p>
          <a:p>
            <a:pPr algn="l"/>
            <a:r>
              <a:t>the content of the request. Ideal for advanced load balancing of HTTP and HTTPS</a:t>
            </a:r>
          </a:p>
          <a:p>
            <a:pPr algn="l"/>
            <a:r>
              <a:t>traffic, Application Load Balancer provides advanced request routing targeted at delivery of modern application architectures, including microservices and container-based applications. Application Load Balancer simplifies and improves the security</a:t>
            </a:r>
          </a:p>
          <a:p>
            <a:pPr algn="l"/>
            <a:r>
              <a:t>of your application, by ensuring that the latest SSL/TLS ciphers and protocols are</a:t>
            </a:r>
          </a:p>
          <a:p>
            <a:pPr algn="l"/>
            <a:r>
              <a:t>used at all times.</a:t>
            </a:r>
          </a:p>
        </p:txBody>
      </p:sp>
    </p:spTree>
  </p:cSld>
  <p:clrMapOvr>
    <a:masterClrMapping/>
  </p:clrMapOvr>
  <mc:AlternateContent xmlns:mc="http://schemas.openxmlformats.org/markup-compatibility/2006">
    <mc:Choice xmlns:p14="http://schemas.microsoft.com/office/powerpoint/2010/main" Requires="p14">
      <p:transition spd="slow" advClick="1" p14:dur="1500">
        <p:checker dir="horz"/>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404"/>
                                        </p:tgtEl>
                                        <p:attrNameLst>
                                          <p:attrName>style.visibility</p:attrName>
                                        </p:attrNameLst>
                                      </p:cBhvr>
                                      <p:to>
                                        <p:strVal val="visible"/>
                                      </p:to>
                                    </p:set>
                                    <p:anim calcmode="lin" valueType="num">
                                      <p:cBhvr>
                                        <p:cTn id="7" dur="1500" fill="hold"/>
                                        <p:tgtEl>
                                          <p:spTgt spid="404"/>
                                        </p:tgtEl>
                                        <p:attrNameLst>
                                          <p:attrName>ppt_w</p:attrName>
                                        </p:attrNameLst>
                                      </p:cBhvr>
                                      <p:tavLst>
                                        <p:tav tm="0">
                                          <p:val>
                                            <p:strVal val="4*#ppt_w"/>
                                          </p:val>
                                        </p:tav>
                                        <p:tav tm="100000">
                                          <p:val>
                                            <p:strVal val="#ppt_w"/>
                                          </p:val>
                                        </p:tav>
                                      </p:tavLst>
                                    </p:anim>
                                    <p:anim calcmode="lin" valueType="num">
                                      <p:cBhvr>
                                        <p:cTn id="8" dur="1500" fill="hold"/>
                                        <p:tgtEl>
                                          <p:spTgt spid="40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4" grpId="1"/>
    </p:bldLst>
  </p:timing>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Application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Application ELB Key Features</a:t>
            </a:r>
          </a:p>
        </p:txBody>
      </p:sp>
      <p:sp>
        <p:nvSpPr>
          <p:cNvPr id="407" name="Layer-7 Load Balancing"/>
          <p:cNvSpPr txBox="1"/>
          <p:nvPr/>
        </p:nvSpPr>
        <p:spPr>
          <a:xfrm>
            <a:off x="1507680" y="3236570"/>
            <a:ext cx="38739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Layer-7 Load Balancing</a:t>
            </a:r>
          </a:p>
        </p:txBody>
      </p:sp>
      <p:sp>
        <p:nvSpPr>
          <p:cNvPr id="408" name="HTTPS Support"/>
          <p:cNvSpPr txBox="1"/>
          <p:nvPr/>
        </p:nvSpPr>
        <p:spPr>
          <a:xfrm>
            <a:off x="1508239" y="3789020"/>
            <a:ext cx="269496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 Support</a:t>
            </a:r>
          </a:p>
        </p:txBody>
      </p:sp>
      <p:sp>
        <p:nvSpPr>
          <p:cNvPr id="409" name="Server Name Indication (SNI)"/>
          <p:cNvSpPr txBox="1"/>
          <p:nvPr/>
        </p:nvSpPr>
        <p:spPr>
          <a:xfrm>
            <a:off x="1518043" y="4341470"/>
            <a:ext cx="462953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Server Name Indication (SNI)</a:t>
            </a:r>
          </a:p>
        </p:txBody>
      </p:sp>
      <p:sp>
        <p:nvSpPr>
          <p:cNvPr id="410" name="IP addresses as Targets"/>
          <p:cNvSpPr txBox="1"/>
          <p:nvPr/>
        </p:nvSpPr>
        <p:spPr>
          <a:xfrm>
            <a:off x="1533487" y="4893920"/>
            <a:ext cx="39047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IP addresses as Targets</a:t>
            </a:r>
          </a:p>
        </p:txBody>
      </p:sp>
      <p:sp>
        <p:nvSpPr>
          <p:cNvPr id="411" name="Lambda functions as Targets"/>
          <p:cNvSpPr txBox="1"/>
          <p:nvPr/>
        </p:nvSpPr>
        <p:spPr>
          <a:xfrm>
            <a:off x="1534757" y="5446370"/>
            <a:ext cx="464385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Lambda functions as Targets</a:t>
            </a:r>
          </a:p>
        </p:txBody>
      </p:sp>
      <p:sp>
        <p:nvSpPr>
          <p:cNvPr id="412" name="High Availability"/>
          <p:cNvSpPr txBox="1"/>
          <p:nvPr/>
        </p:nvSpPr>
        <p:spPr>
          <a:xfrm>
            <a:off x="1546187" y="5998820"/>
            <a:ext cx="27604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413" name="Security Features"/>
          <p:cNvSpPr txBox="1"/>
          <p:nvPr/>
        </p:nvSpPr>
        <p:spPr>
          <a:xfrm>
            <a:off x="1546187" y="6551270"/>
            <a:ext cx="29939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Security Features</a:t>
            </a:r>
          </a:p>
        </p:txBody>
      </p:sp>
      <p:sp>
        <p:nvSpPr>
          <p:cNvPr id="414" name="Content-based Routing - Host-based, Path-based, HTTP header-based,…"/>
          <p:cNvSpPr txBox="1"/>
          <p:nvPr/>
        </p:nvSpPr>
        <p:spPr>
          <a:xfrm>
            <a:off x="1546187" y="7103720"/>
            <a:ext cx="1090719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Content-based Routing - Host-based, Path-based, HTTP header-based,</a:t>
            </a:r>
          </a:p>
          <a:p>
            <a:pPr algn="l"/>
            <a:r>
              <a:t>    HTTP method-based, Query string parameter-based, Source IP-based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peelOff" invX="1"/>
      </p:transition>
    </mc:Choice>
    <mc:Choice xmlns:p14="http://schemas.microsoft.com/office/powerpoint/2010/main" Requires="p14">
      <p:transition spd="slow" advClick="1" p14:dur="1500">
        <p:wipe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407"/>
                                        </p:tgtEl>
                                        <p:attrNameLst>
                                          <p:attrName>style.visibility</p:attrName>
                                        </p:attrNameLst>
                                      </p:cBhvr>
                                      <p:to>
                                        <p:strVal val="visible"/>
                                      </p:to>
                                    </p:set>
                                    <p:anim calcmode="lin" valueType="num">
                                      <p:cBhvr>
                                        <p:cTn id="7" dur="1500" fill="hold"/>
                                        <p:tgtEl>
                                          <p:spTgt spid="407"/>
                                        </p:tgtEl>
                                        <p:attrNameLst>
                                          <p:attrName>ppt_w</p:attrName>
                                        </p:attrNameLst>
                                      </p:cBhvr>
                                      <p:tavLst>
                                        <p:tav tm="0" fmla="#ppt_w*sin(2.5*pi*$)">
                                          <p:val>
                                            <p:fltVal val="0"/>
                                          </p:val>
                                        </p:tav>
                                        <p:tav tm="100000">
                                          <p:val>
                                            <p:fltVal val="1"/>
                                          </p:val>
                                        </p:tav>
                                      </p:tavLst>
                                    </p:anim>
                                    <p:anim calcmode="lin" valueType="num">
                                      <p:cBhvr>
                                        <p:cTn id="8" dur="1500" fill="hold"/>
                                        <p:tgtEl>
                                          <p:spTgt spid="40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408"/>
                                        </p:tgtEl>
                                        <p:attrNameLst>
                                          <p:attrName>style.visibility</p:attrName>
                                        </p:attrNameLst>
                                      </p:cBhvr>
                                      <p:to>
                                        <p:strVal val="visible"/>
                                      </p:to>
                                    </p:set>
                                    <p:anim calcmode="lin" valueType="num">
                                      <p:cBhvr>
                                        <p:cTn id="13" dur="1500" fill="hold"/>
                                        <p:tgtEl>
                                          <p:spTgt spid="408"/>
                                        </p:tgtEl>
                                        <p:attrNameLst>
                                          <p:attrName>ppt_w</p:attrName>
                                        </p:attrNameLst>
                                      </p:cBhvr>
                                      <p:tavLst>
                                        <p:tav tm="0" fmla="#ppt_w*sin(2.5*pi*$)">
                                          <p:val>
                                            <p:fltVal val="0"/>
                                          </p:val>
                                        </p:tav>
                                        <p:tav tm="100000">
                                          <p:val>
                                            <p:fltVal val="1"/>
                                          </p:val>
                                        </p:tav>
                                      </p:tavLst>
                                    </p:anim>
                                    <p:anim calcmode="lin" valueType="num">
                                      <p:cBhvr>
                                        <p:cTn id="14" dur="1500" fill="hold"/>
                                        <p:tgtEl>
                                          <p:spTgt spid="40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409"/>
                                        </p:tgtEl>
                                        <p:attrNameLst>
                                          <p:attrName>style.visibility</p:attrName>
                                        </p:attrNameLst>
                                      </p:cBhvr>
                                      <p:to>
                                        <p:strVal val="visible"/>
                                      </p:to>
                                    </p:set>
                                    <p:anim calcmode="lin" valueType="num">
                                      <p:cBhvr>
                                        <p:cTn id="19" dur="1500" fill="hold"/>
                                        <p:tgtEl>
                                          <p:spTgt spid="409"/>
                                        </p:tgtEl>
                                        <p:attrNameLst>
                                          <p:attrName>ppt_w</p:attrName>
                                        </p:attrNameLst>
                                      </p:cBhvr>
                                      <p:tavLst>
                                        <p:tav tm="0" fmla="#ppt_w*sin(2.5*pi*$)">
                                          <p:val>
                                            <p:fltVal val="0"/>
                                          </p:val>
                                        </p:tav>
                                        <p:tav tm="100000">
                                          <p:val>
                                            <p:fltVal val="1"/>
                                          </p:val>
                                        </p:tav>
                                      </p:tavLst>
                                    </p:anim>
                                    <p:anim calcmode="lin" valueType="num">
                                      <p:cBhvr>
                                        <p:cTn id="20" dur="1500" fill="hold"/>
                                        <p:tgtEl>
                                          <p:spTgt spid="40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el" backwards="0">
                                    <p:tmAbs val="0"/>
                                  </p:iterate>
                                  <p:childTnLst>
                                    <p:set>
                                      <p:cBhvr>
                                        <p:cTn id="24" fill="hold"/>
                                        <p:tgtEl>
                                          <p:spTgt spid="410"/>
                                        </p:tgtEl>
                                        <p:attrNameLst>
                                          <p:attrName>style.visibility</p:attrName>
                                        </p:attrNameLst>
                                      </p:cBhvr>
                                      <p:to>
                                        <p:strVal val="visible"/>
                                      </p:to>
                                    </p:set>
                                    <p:anim calcmode="lin" valueType="num">
                                      <p:cBhvr>
                                        <p:cTn id="25" dur="1500" fill="hold"/>
                                        <p:tgtEl>
                                          <p:spTgt spid="410"/>
                                        </p:tgtEl>
                                        <p:attrNameLst>
                                          <p:attrName>ppt_w</p:attrName>
                                        </p:attrNameLst>
                                      </p:cBhvr>
                                      <p:tavLst>
                                        <p:tav tm="0" fmla="#ppt_w*sin(2.5*pi*$)">
                                          <p:val>
                                            <p:fltVal val="0"/>
                                          </p:val>
                                        </p:tav>
                                        <p:tav tm="100000">
                                          <p:val>
                                            <p:fltVal val="1"/>
                                          </p:val>
                                        </p:tav>
                                      </p:tavLst>
                                    </p:anim>
                                    <p:anim calcmode="lin" valueType="num">
                                      <p:cBhvr>
                                        <p:cTn id="26" dur="1500" fill="hold"/>
                                        <p:tgtEl>
                                          <p:spTgt spid="410"/>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19" grpId="5" fill="hold">
                                  <p:stCondLst>
                                    <p:cond delay="0"/>
                                  </p:stCondLst>
                                  <p:iterate type="el" backwards="0">
                                    <p:tmAbs val="0"/>
                                  </p:iterate>
                                  <p:childTnLst>
                                    <p:set>
                                      <p:cBhvr>
                                        <p:cTn id="30" fill="hold"/>
                                        <p:tgtEl>
                                          <p:spTgt spid="411"/>
                                        </p:tgtEl>
                                        <p:attrNameLst>
                                          <p:attrName>style.visibility</p:attrName>
                                        </p:attrNameLst>
                                      </p:cBhvr>
                                      <p:to>
                                        <p:strVal val="visible"/>
                                      </p:to>
                                    </p:set>
                                    <p:anim calcmode="lin" valueType="num">
                                      <p:cBhvr>
                                        <p:cTn id="31" dur="1500" fill="hold"/>
                                        <p:tgtEl>
                                          <p:spTgt spid="411"/>
                                        </p:tgtEl>
                                        <p:attrNameLst>
                                          <p:attrName>ppt_w</p:attrName>
                                        </p:attrNameLst>
                                      </p:cBhvr>
                                      <p:tavLst>
                                        <p:tav tm="0" fmla="#ppt_w*sin(2.5*pi*$)">
                                          <p:val>
                                            <p:fltVal val="0"/>
                                          </p:val>
                                        </p:tav>
                                        <p:tav tm="100000">
                                          <p:val>
                                            <p:fltVal val="1"/>
                                          </p:val>
                                        </p:tav>
                                      </p:tavLst>
                                    </p:anim>
                                    <p:anim calcmode="lin" valueType="num">
                                      <p:cBhvr>
                                        <p:cTn id="32" dur="1500" fill="hold"/>
                                        <p:tgtEl>
                                          <p:spTgt spid="411"/>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19" grpId="6" fill="hold">
                                  <p:stCondLst>
                                    <p:cond delay="0"/>
                                  </p:stCondLst>
                                  <p:iterate type="el" backwards="0">
                                    <p:tmAbs val="0"/>
                                  </p:iterate>
                                  <p:childTnLst>
                                    <p:set>
                                      <p:cBhvr>
                                        <p:cTn id="36" fill="hold"/>
                                        <p:tgtEl>
                                          <p:spTgt spid="412"/>
                                        </p:tgtEl>
                                        <p:attrNameLst>
                                          <p:attrName>style.visibility</p:attrName>
                                        </p:attrNameLst>
                                      </p:cBhvr>
                                      <p:to>
                                        <p:strVal val="visible"/>
                                      </p:to>
                                    </p:set>
                                    <p:anim calcmode="lin" valueType="num">
                                      <p:cBhvr>
                                        <p:cTn id="37" dur="1500" fill="hold"/>
                                        <p:tgtEl>
                                          <p:spTgt spid="412"/>
                                        </p:tgtEl>
                                        <p:attrNameLst>
                                          <p:attrName>ppt_w</p:attrName>
                                        </p:attrNameLst>
                                      </p:cBhvr>
                                      <p:tavLst>
                                        <p:tav tm="0" fmla="#ppt_w*sin(2.5*pi*$)">
                                          <p:val>
                                            <p:fltVal val="0"/>
                                          </p:val>
                                        </p:tav>
                                        <p:tav tm="100000">
                                          <p:val>
                                            <p:fltVal val="1"/>
                                          </p:val>
                                        </p:tav>
                                      </p:tavLst>
                                    </p:anim>
                                    <p:anim calcmode="lin" valueType="num">
                                      <p:cBhvr>
                                        <p:cTn id="38" dur="1500" fill="hold"/>
                                        <p:tgtEl>
                                          <p:spTgt spid="41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0" presetID="19" grpId="7" fill="hold">
                                  <p:stCondLst>
                                    <p:cond delay="0"/>
                                  </p:stCondLst>
                                  <p:iterate type="el" backwards="0">
                                    <p:tmAbs val="0"/>
                                  </p:iterate>
                                  <p:childTnLst>
                                    <p:set>
                                      <p:cBhvr>
                                        <p:cTn id="42" fill="hold"/>
                                        <p:tgtEl>
                                          <p:spTgt spid="413"/>
                                        </p:tgtEl>
                                        <p:attrNameLst>
                                          <p:attrName>style.visibility</p:attrName>
                                        </p:attrNameLst>
                                      </p:cBhvr>
                                      <p:to>
                                        <p:strVal val="visible"/>
                                      </p:to>
                                    </p:set>
                                    <p:anim calcmode="lin" valueType="num">
                                      <p:cBhvr>
                                        <p:cTn id="43" dur="1500" fill="hold"/>
                                        <p:tgtEl>
                                          <p:spTgt spid="413"/>
                                        </p:tgtEl>
                                        <p:attrNameLst>
                                          <p:attrName>ppt_w</p:attrName>
                                        </p:attrNameLst>
                                      </p:cBhvr>
                                      <p:tavLst>
                                        <p:tav tm="0" fmla="#ppt_w*sin(2.5*pi*$)">
                                          <p:val>
                                            <p:fltVal val="0"/>
                                          </p:val>
                                        </p:tav>
                                        <p:tav tm="100000">
                                          <p:val>
                                            <p:fltVal val="1"/>
                                          </p:val>
                                        </p:tav>
                                      </p:tavLst>
                                    </p:anim>
                                    <p:anim calcmode="lin" valueType="num">
                                      <p:cBhvr>
                                        <p:cTn id="44" dur="1500" fill="hold"/>
                                        <p:tgtEl>
                                          <p:spTgt spid="413"/>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0" presetID="19" grpId="8" fill="hold">
                                  <p:stCondLst>
                                    <p:cond delay="0"/>
                                  </p:stCondLst>
                                  <p:iterate type="el" backwards="0">
                                    <p:tmAbs val="0"/>
                                  </p:iterate>
                                  <p:childTnLst>
                                    <p:set>
                                      <p:cBhvr>
                                        <p:cTn id="48" fill="hold"/>
                                        <p:tgtEl>
                                          <p:spTgt spid="414"/>
                                        </p:tgtEl>
                                        <p:attrNameLst>
                                          <p:attrName>style.visibility</p:attrName>
                                        </p:attrNameLst>
                                      </p:cBhvr>
                                      <p:to>
                                        <p:strVal val="visible"/>
                                      </p:to>
                                    </p:set>
                                    <p:anim calcmode="lin" valueType="num">
                                      <p:cBhvr>
                                        <p:cTn id="49" dur="1500" fill="hold"/>
                                        <p:tgtEl>
                                          <p:spTgt spid="414"/>
                                        </p:tgtEl>
                                        <p:attrNameLst>
                                          <p:attrName>ppt_w</p:attrName>
                                        </p:attrNameLst>
                                      </p:cBhvr>
                                      <p:tavLst>
                                        <p:tav tm="0" fmla="#ppt_w*sin(2.5*pi*$)">
                                          <p:val>
                                            <p:fltVal val="0"/>
                                          </p:val>
                                        </p:tav>
                                        <p:tav tm="100000">
                                          <p:val>
                                            <p:fltVal val="1"/>
                                          </p:val>
                                        </p:tav>
                                      </p:tavLst>
                                    </p:anim>
                                    <p:anim calcmode="lin" valueType="num">
                                      <p:cBhvr>
                                        <p:cTn id="50" dur="1500" fill="hold"/>
                                        <p:tgtEl>
                                          <p:spTgt spid="4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0" grpId="4"/>
      <p:bldP build="whole" bldLvl="1" animBg="1" rev="0" advAuto="0" spid="413" grpId="7"/>
      <p:bldP build="whole" bldLvl="1" animBg="1" rev="0" advAuto="0" spid="411" grpId="5"/>
      <p:bldP build="whole" bldLvl="1" animBg="1" rev="0" advAuto="0" spid="412" grpId="6"/>
      <p:bldP build="whole" bldLvl="1" animBg="1" rev="0" advAuto="0" spid="408" grpId="2"/>
      <p:bldP build="whole" bldLvl="1" animBg="1" rev="0" advAuto="0" spid="409" grpId="3"/>
      <p:bldP build="whole" bldLvl="1" animBg="1" rev="0" advAuto="0" spid="414" grpId="8"/>
      <p:bldP build="whole" bldLvl="1" animBg="1" rev="0" advAuto="0" spid="407" grpId="1"/>
    </p:bldLst>
  </p:timing>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Application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Application ELB Key Features</a:t>
            </a:r>
          </a:p>
        </p:txBody>
      </p:sp>
      <p:sp>
        <p:nvSpPr>
          <p:cNvPr id="417" name="Containerised Application Support"/>
          <p:cNvSpPr txBox="1"/>
          <p:nvPr/>
        </p:nvSpPr>
        <p:spPr>
          <a:xfrm>
            <a:off x="1507680" y="3236570"/>
            <a:ext cx="54531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Containerised Application Support</a:t>
            </a:r>
          </a:p>
        </p:txBody>
      </p:sp>
      <p:sp>
        <p:nvSpPr>
          <p:cNvPr id="418" name="HTTP/2 Support"/>
          <p:cNvSpPr txBox="1"/>
          <p:nvPr/>
        </p:nvSpPr>
        <p:spPr>
          <a:xfrm>
            <a:off x="1508239" y="3789020"/>
            <a:ext cx="27797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HTTP/2 Support</a:t>
            </a:r>
          </a:p>
        </p:txBody>
      </p:sp>
      <p:sp>
        <p:nvSpPr>
          <p:cNvPr id="419" name="WebSockets Support"/>
          <p:cNvSpPr txBox="1"/>
          <p:nvPr/>
        </p:nvSpPr>
        <p:spPr>
          <a:xfrm>
            <a:off x="1518043" y="4341470"/>
            <a:ext cx="35069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WebSockets Support</a:t>
            </a:r>
          </a:p>
        </p:txBody>
      </p:sp>
      <p:sp>
        <p:nvSpPr>
          <p:cNvPr id="420" name="Native IPv6 Support"/>
          <p:cNvSpPr txBox="1"/>
          <p:nvPr/>
        </p:nvSpPr>
        <p:spPr>
          <a:xfrm>
            <a:off x="1533487" y="4893920"/>
            <a:ext cx="3321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Native IPv6 Support</a:t>
            </a:r>
          </a:p>
        </p:txBody>
      </p:sp>
      <p:sp>
        <p:nvSpPr>
          <p:cNvPr id="421" name="Sticky Sessions"/>
          <p:cNvSpPr txBox="1"/>
          <p:nvPr/>
        </p:nvSpPr>
        <p:spPr>
          <a:xfrm>
            <a:off x="1534757" y="5446370"/>
            <a:ext cx="27336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Sticky Sessions</a:t>
            </a:r>
          </a:p>
        </p:txBody>
      </p:sp>
      <p:sp>
        <p:nvSpPr>
          <p:cNvPr id="422" name="Health Checks"/>
          <p:cNvSpPr txBox="1"/>
          <p:nvPr/>
        </p:nvSpPr>
        <p:spPr>
          <a:xfrm>
            <a:off x="1546187" y="5998820"/>
            <a:ext cx="25699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
        <p:nvSpPr>
          <p:cNvPr id="423" name="Operational Monitoring"/>
          <p:cNvSpPr txBox="1"/>
          <p:nvPr/>
        </p:nvSpPr>
        <p:spPr>
          <a:xfrm>
            <a:off x="1546187" y="6551270"/>
            <a:ext cx="38105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Operational Monitoring</a:t>
            </a:r>
          </a:p>
        </p:txBody>
      </p:sp>
      <p:sp>
        <p:nvSpPr>
          <p:cNvPr id="424" name="Logging"/>
          <p:cNvSpPr txBox="1"/>
          <p:nvPr/>
        </p:nvSpPr>
        <p:spPr>
          <a:xfrm>
            <a:off x="1546187" y="7103720"/>
            <a:ext cx="16327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Logging</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15" grpId="1" fill="hold">
                                  <p:stCondLst>
                                    <p:cond delay="0"/>
                                  </p:stCondLst>
                                  <p:iterate type="el" backwards="0">
                                    <p:tmAbs val="0"/>
                                  </p:iterate>
                                  <p:childTnLst>
                                    <p:set>
                                      <p:cBhvr>
                                        <p:cTn id="6" fill="hold"/>
                                        <p:tgtEl>
                                          <p:spTgt spid="417"/>
                                        </p:tgtEl>
                                        <p:attrNameLst>
                                          <p:attrName>style.visibility</p:attrName>
                                        </p:attrNameLst>
                                      </p:cBhvr>
                                      <p:to>
                                        <p:strVal val="visible"/>
                                      </p:to>
                                    </p:set>
                                    <p:anim calcmode="lin" valueType="num">
                                      <p:cBhvr>
                                        <p:cTn id="7" dur="1500" fill="hold"/>
                                        <p:tgtEl>
                                          <p:spTgt spid="417"/>
                                        </p:tgtEl>
                                        <p:attrNameLst>
                                          <p:attrName>ppt_w</p:attrName>
                                        </p:attrNameLst>
                                      </p:cBhvr>
                                      <p:tavLst>
                                        <p:tav tm="0">
                                          <p:val>
                                            <p:fltVal val="0"/>
                                          </p:val>
                                        </p:tav>
                                        <p:tav tm="100000">
                                          <p:val>
                                            <p:strVal val="#ppt_w"/>
                                          </p:val>
                                        </p:tav>
                                      </p:tavLst>
                                    </p:anim>
                                    <p:anim calcmode="lin" valueType="num">
                                      <p:cBhvr>
                                        <p:cTn id="8" dur="1500" fill="hold"/>
                                        <p:tgtEl>
                                          <p:spTgt spid="417"/>
                                        </p:tgtEl>
                                        <p:attrNameLst>
                                          <p:attrName>ppt_h</p:attrName>
                                        </p:attrNameLst>
                                      </p:cBhvr>
                                      <p:tavLst>
                                        <p:tav tm="0">
                                          <p:val>
                                            <p:fltVal val="0"/>
                                          </p:val>
                                        </p:tav>
                                        <p:tav tm="100000">
                                          <p:val>
                                            <p:strVal val="#ppt_h"/>
                                          </p:val>
                                        </p:tav>
                                      </p:tavLst>
                                    </p:anim>
                                    <p:anim calcmode="lin" valueType="num">
                                      <p:cBhvr>
                                        <p:cTn id="9" dur="1500" fill="hold"/>
                                        <p:tgtEl>
                                          <p:spTgt spid="417"/>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41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15" grpId="2" fill="hold">
                                  <p:stCondLst>
                                    <p:cond delay="0"/>
                                  </p:stCondLst>
                                  <p:iterate type="el" backwards="0">
                                    <p:tmAbs val="0"/>
                                  </p:iterate>
                                  <p:childTnLst>
                                    <p:set>
                                      <p:cBhvr>
                                        <p:cTn id="14" fill="hold"/>
                                        <p:tgtEl>
                                          <p:spTgt spid="418"/>
                                        </p:tgtEl>
                                        <p:attrNameLst>
                                          <p:attrName>style.visibility</p:attrName>
                                        </p:attrNameLst>
                                      </p:cBhvr>
                                      <p:to>
                                        <p:strVal val="visible"/>
                                      </p:to>
                                    </p:set>
                                    <p:anim calcmode="lin" valueType="num">
                                      <p:cBhvr>
                                        <p:cTn id="15" dur="1500" fill="hold"/>
                                        <p:tgtEl>
                                          <p:spTgt spid="418"/>
                                        </p:tgtEl>
                                        <p:attrNameLst>
                                          <p:attrName>ppt_w</p:attrName>
                                        </p:attrNameLst>
                                      </p:cBhvr>
                                      <p:tavLst>
                                        <p:tav tm="0">
                                          <p:val>
                                            <p:fltVal val="0"/>
                                          </p:val>
                                        </p:tav>
                                        <p:tav tm="100000">
                                          <p:val>
                                            <p:strVal val="#ppt_w"/>
                                          </p:val>
                                        </p:tav>
                                      </p:tavLst>
                                    </p:anim>
                                    <p:anim calcmode="lin" valueType="num">
                                      <p:cBhvr>
                                        <p:cTn id="16" dur="1500" fill="hold"/>
                                        <p:tgtEl>
                                          <p:spTgt spid="418"/>
                                        </p:tgtEl>
                                        <p:attrNameLst>
                                          <p:attrName>ppt_h</p:attrName>
                                        </p:attrNameLst>
                                      </p:cBhvr>
                                      <p:tavLst>
                                        <p:tav tm="0">
                                          <p:val>
                                            <p:fltVal val="0"/>
                                          </p:val>
                                        </p:tav>
                                        <p:tav tm="100000">
                                          <p:val>
                                            <p:strVal val="#ppt_h"/>
                                          </p:val>
                                        </p:tav>
                                      </p:tavLst>
                                    </p:anim>
                                    <p:anim calcmode="lin" valueType="num">
                                      <p:cBhvr>
                                        <p:cTn id="17" dur="1500" fill="hold"/>
                                        <p:tgtEl>
                                          <p:spTgt spid="418"/>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4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15" grpId="3" fill="hold">
                                  <p:stCondLst>
                                    <p:cond delay="0"/>
                                  </p:stCondLst>
                                  <p:iterate type="el" backwards="0">
                                    <p:tmAbs val="0"/>
                                  </p:iterate>
                                  <p:childTnLst>
                                    <p:set>
                                      <p:cBhvr>
                                        <p:cTn id="22" fill="hold"/>
                                        <p:tgtEl>
                                          <p:spTgt spid="419"/>
                                        </p:tgtEl>
                                        <p:attrNameLst>
                                          <p:attrName>style.visibility</p:attrName>
                                        </p:attrNameLst>
                                      </p:cBhvr>
                                      <p:to>
                                        <p:strVal val="visible"/>
                                      </p:to>
                                    </p:set>
                                    <p:anim calcmode="lin" valueType="num">
                                      <p:cBhvr>
                                        <p:cTn id="23" dur="1500" fill="hold"/>
                                        <p:tgtEl>
                                          <p:spTgt spid="419"/>
                                        </p:tgtEl>
                                        <p:attrNameLst>
                                          <p:attrName>ppt_w</p:attrName>
                                        </p:attrNameLst>
                                      </p:cBhvr>
                                      <p:tavLst>
                                        <p:tav tm="0">
                                          <p:val>
                                            <p:fltVal val="0"/>
                                          </p:val>
                                        </p:tav>
                                        <p:tav tm="100000">
                                          <p:val>
                                            <p:strVal val="#ppt_w"/>
                                          </p:val>
                                        </p:tav>
                                      </p:tavLst>
                                    </p:anim>
                                    <p:anim calcmode="lin" valueType="num">
                                      <p:cBhvr>
                                        <p:cTn id="24" dur="1500" fill="hold"/>
                                        <p:tgtEl>
                                          <p:spTgt spid="419"/>
                                        </p:tgtEl>
                                        <p:attrNameLst>
                                          <p:attrName>ppt_h</p:attrName>
                                        </p:attrNameLst>
                                      </p:cBhvr>
                                      <p:tavLst>
                                        <p:tav tm="0">
                                          <p:val>
                                            <p:fltVal val="0"/>
                                          </p:val>
                                        </p:tav>
                                        <p:tav tm="100000">
                                          <p:val>
                                            <p:strVal val="#ppt_h"/>
                                          </p:val>
                                        </p:tav>
                                      </p:tavLst>
                                    </p:anim>
                                    <p:anim calcmode="lin" valueType="num">
                                      <p:cBhvr>
                                        <p:cTn id="25" dur="1500" fill="hold"/>
                                        <p:tgtEl>
                                          <p:spTgt spid="419"/>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4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15" grpId="4" fill="hold">
                                  <p:stCondLst>
                                    <p:cond delay="0"/>
                                  </p:stCondLst>
                                  <p:iterate type="el" backwards="0">
                                    <p:tmAbs val="0"/>
                                  </p:iterate>
                                  <p:childTnLst>
                                    <p:set>
                                      <p:cBhvr>
                                        <p:cTn id="30" fill="hold"/>
                                        <p:tgtEl>
                                          <p:spTgt spid="420"/>
                                        </p:tgtEl>
                                        <p:attrNameLst>
                                          <p:attrName>style.visibility</p:attrName>
                                        </p:attrNameLst>
                                      </p:cBhvr>
                                      <p:to>
                                        <p:strVal val="visible"/>
                                      </p:to>
                                    </p:set>
                                    <p:anim calcmode="lin" valueType="num">
                                      <p:cBhvr>
                                        <p:cTn id="31" dur="1500" fill="hold"/>
                                        <p:tgtEl>
                                          <p:spTgt spid="420"/>
                                        </p:tgtEl>
                                        <p:attrNameLst>
                                          <p:attrName>ppt_w</p:attrName>
                                        </p:attrNameLst>
                                      </p:cBhvr>
                                      <p:tavLst>
                                        <p:tav tm="0">
                                          <p:val>
                                            <p:fltVal val="0"/>
                                          </p:val>
                                        </p:tav>
                                        <p:tav tm="100000">
                                          <p:val>
                                            <p:strVal val="#ppt_w"/>
                                          </p:val>
                                        </p:tav>
                                      </p:tavLst>
                                    </p:anim>
                                    <p:anim calcmode="lin" valueType="num">
                                      <p:cBhvr>
                                        <p:cTn id="32" dur="1500" fill="hold"/>
                                        <p:tgtEl>
                                          <p:spTgt spid="420"/>
                                        </p:tgtEl>
                                        <p:attrNameLst>
                                          <p:attrName>ppt_h</p:attrName>
                                        </p:attrNameLst>
                                      </p:cBhvr>
                                      <p:tavLst>
                                        <p:tav tm="0">
                                          <p:val>
                                            <p:fltVal val="0"/>
                                          </p:val>
                                        </p:tav>
                                        <p:tav tm="100000">
                                          <p:val>
                                            <p:strVal val="#ppt_h"/>
                                          </p:val>
                                        </p:tav>
                                      </p:tavLst>
                                    </p:anim>
                                    <p:anim calcmode="lin" valueType="num">
                                      <p:cBhvr>
                                        <p:cTn id="33" dur="1500" fill="hold"/>
                                        <p:tgtEl>
                                          <p:spTgt spid="420"/>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4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8" presetID="15" grpId="5" fill="hold">
                                  <p:stCondLst>
                                    <p:cond delay="0"/>
                                  </p:stCondLst>
                                  <p:iterate type="el" backwards="0">
                                    <p:tmAbs val="0"/>
                                  </p:iterate>
                                  <p:childTnLst>
                                    <p:set>
                                      <p:cBhvr>
                                        <p:cTn id="38" fill="hold"/>
                                        <p:tgtEl>
                                          <p:spTgt spid="421"/>
                                        </p:tgtEl>
                                        <p:attrNameLst>
                                          <p:attrName>style.visibility</p:attrName>
                                        </p:attrNameLst>
                                      </p:cBhvr>
                                      <p:to>
                                        <p:strVal val="visible"/>
                                      </p:to>
                                    </p:set>
                                    <p:anim calcmode="lin" valueType="num">
                                      <p:cBhvr>
                                        <p:cTn id="39" dur="1500" fill="hold"/>
                                        <p:tgtEl>
                                          <p:spTgt spid="421"/>
                                        </p:tgtEl>
                                        <p:attrNameLst>
                                          <p:attrName>ppt_w</p:attrName>
                                        </p:attrNameLst>
                                      </p:cBhvr>
                                      <p:tavLst>
                                        <p:tav tm="0">
                                          <p:val>
                                            <p:fltVal val="0"/>
                                          </p:val>
                                        </p:tav>
                                        <p:tav tm="100000">
                                          <p:val>
                                            <p:strVal val="#ppt_w"/>
                                          </p:val>
                                        </p:tav>
                                      </p:tavLst>
                                    </p:anim>
                                    <p:anim calcmode="lin" valueType="num">
                                      <p:cBhvr>
                                        <p:cTn id="40" dur="1500" fill="hold"/>
                                        <p:tgtEl>
                                          <p:spTgt spid="421"/>
                                        </p:tgtEl>
                                        <p:attrNameLst>
                                          <p:attrName>ppt_h</p:attrName>
                                        </p:attrNameLst>
                                      </p:cBhvr>
                                      <p:tavLst>
                                        <p:tav tm="0">
                                          <p:val>
                                            <p:fltVal val="0"/>
                                          </p:val>
                                        </p:tav>
                                        <p:tav tm="100000">
                                          <p:val>
                                            <p:strVal val="#ppt_h"/>
                                          </p:val>
                                        </p:tav>
                                      </p:tavLst>
                                    </p:anim>
                                    <p:anim calcmode="lin" valueType="num">
                                      <p:cBhvr>
                                        <p:cTn id="41" dur="1500" fill="hold"/>
                                        <p:tgtEl>
                                          <p:spTgt spid="421"/>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4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15" grpId="6" fill="hold">
                                  <p:stCondLst>
                                    <p:cond delay="0"/>
                                  </p:stCondLst>
                                  <p:iterate type="el" backwards="0">
                                    <p:tmAbs val="0"/>
                                  </p:iterate>
                                  <p:childTnLst>
                                    <p:set>
                                      <p:cBhvr>
                                        <p:cTn id="46" fill="hold"/>
                                        <p:tgtEl>
                                          <p:spTgt spid="422"/>
                                        </p:tgtEl>
                                        <p:attrNameLst>
                                          <p:attrName>style.visibility</p:attrName>
                                        </p:attrNameLst>
                                      </p:cBhvr>
                                      <p:to>
                                        <p:strVal val="visible"/>
                                      </p:to>
                                    </p:set>
                                    <p:anim calcmode="lin" valueType="num">
                                      <p:cBhvr>
                                        <p:cTn id="47" dur="1500" fill="hold"/>
                                        <p:tgtEl>
                                          <p:spTgt spid="422"/>
                                        </p:tgtEl>
                                        <p:attrNameLst>
                                          <p:attrName>ppt_w</p:attrName>
                                        </p:attrNameLst>
                                      </p:cBhvr>
                                      <p:tavLst>
                                        <p:tav tm="0">
                                          <p:val>
                                            <p:fltVal val="0"/>
                                          </p:val>
                                        </p:tav>
                                        <p:tav tm="100000">
                                          <p:val>
                                            <p:strVal val="#ppt_w"/>
                                          </p:val>
                                        </p:tav>
                                      </p:tavLst>
                                    </p:anim>
                                    <p:anim calcmode="lin" valueType="num">
                                      <p:cBhvr>
                                        <p:cTn id="48" dur="1500" fill="hold"/>
                                        <p:tgtEl>
                                          <p:spTgt spid="422"/>
                                        </p:tgtEl>
                                        <p:attrNameLst>
                                          <p:attrName>ppt_h</p:attrName>
                                        </p:attrNameLst>
                                      </p:cBhvr>
                                      <p:tavLst>
                                        <p:tav tm="0">
                                          <p:val>
                                            <p:fltVal val="0"/>
                                          </p:val>
                                        </p:tav>
                                        <p:tav tm="100000">
                                          <p:val>
                                            <p:strVal val="#ppt_h"/>
                                          </p:val>
                                        </p:tav>
                                      </p:tavLst>
                                    </p:anim>
                                    <p:anim calcmode="lin" valueType="num">
                                      <p:cBhvr>
                                        <p:cTn id="49" dur="1500" fill="hold"/>
                                        <p:tgtEl>
                                          <p:spTgt spid="422"/>
                                        </p:tgtEl>
                                        <p:attrNameLst>
                                          <p:attrName>ppt_x</p:attrName>
                                        </p:attrNameLst>
                                      </p:cBhvr>
                                      <p:tavLst>
                                        <p:tav tm="0" fmla="#ppt_x+(cos(-2*pi*(1-$))*-#ppt_x-sin(-2*pi*(1-$))*(1-#ppt_y))*(1-$)">
                                          <p:val>
                                            <p:fltVal val="0"/>
                                          </p:val>
                                        </p:tav>
                                        <p:tav tm="100000">
                                          <p:val>
                                            <p:fltVal val="1"/>
                                          </p:val>
                                        </p:tav>
                                      </p:tavLst>
                                    </p:anim>
                                    <p:anim calcmode="lin" valueType="num">
                                      <p:cBhvr>
                                        <p:cTn id="50" dur="1500" fill="hold"/>
                                        <p:tgtEl>
                                          <p:spTgt spid="4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8" presetID="15" grpId="7" fill="hold">
                                  <p:stCondLst>
                                    <p:cond delay="0"/>
                                  </p:stCondLst>
                                  <p:iterate type="el" backwards="0">
                                    <p:tmAbs val="0"/>
                                  </p:iterate>
                                  <p:childTnLst>
                                    <p:set>
                                      <p:cBhvr>
                                        <p:cTn id="54" fill="hold"/>
                                        <p:tgtEl>
                                          <p:spTgt spid="423"/>
                                        </p:tgtEl>
                                        <p:attrNameLst>
                                          <p:attrName>style.visibility</p:attrName>
                                        </p:attrNameLst>
                                      </p:cBhvr>
                                      <p:to>
                                        <p:strVal val="visible"/>
                                      </p:to>
                                    </p:set>
                                    <p:anim calcmode="lin" valueType="num">
                                      <p:cBhvr>
                                        <p:cTn id="55" dur="1500" fill="hold"/>
                                        <p:tgtEl>
                                          <p:spTgt spid="423"/>
                                        </p:tgtEl>
                                        <p:attrNameLst>
                                          <p:attrName>ppt_w</p:attrName>
                                        </p:attrNameLst>
                                      </p:cBhvr>
                                      <p:tavLst>
                                        <p:tav tm="0">
                                          <p:val>
                                            <p:fltVal val="0"/>
                                          </p:val>
                                        </p:tav>
                                        <p:tav tm="100000">
                                          <p:val>
                                            <p:strVal val="#ppt_w"/>
                                          </p:val>
                                        </p:tav>
                                      </p:tavLst>
                                    </p:anim>
                                    <p:anim calcmode="lin" valueType="num">
                                      <p:cBhvr>
                                        <p:cTn id="56" dur="1500" fill="hold"/>
                                        <p:tgtEl>
                                          <p:spTgt spid="423"/>
                                        </p:tgtEl>
                                        <p:attrNameLst>
                                          <p:attrName>ppt_h</p:attrName>
                                        </p:attrNameLst>
                                      </p:cBhvr>
                                      <p:tavLst>
                                        <p:tav tm="0">
                                          <p:val>
                                            <p:fltVal val="0"/>
                                          </p:val>
                                        </p:tav>
                                        <p:tav tm="100000">
                                          <p:val>
                                            <p:strVal val="#ppt_h"/>
                                          </p:val>
                                        </p:tav>
                                      </p:tavLst>
                                    </p:anim>
                                    <p:anim calcmode="lin" valueType="num">
                                      <p:cBhvr>
                                        <p:cTn id="57" dur="1500" fill="hold"/>
                                        <p:tgtEl>
                                          <p:spTgt spid="423"/>
                                        </p:tgtEl>
                                        <p:attrNameLst>
                                          <p:attrName>ppt_x</p:attrName>
                                        </p:attrNameLst>
                                      </p:cBhvr>
                                      <p:tavLst>
                                        <p:tav tm="0" fmla="#ppt_x+(cos(-2*pi*(1-$))*-#ppt_x-sin(-2*pi*(1-$))*(1-#ppt_y))*(1-$)">
                                          <p:val>
                                            <p:fltVal val="0"/>
                                          </p:val>
                                        </p:tav>
                                        <p:tav tm="100000">
                                          <p:val>
                                            <p:fltVal val="1"/>
                                          </p:val>
                                        </p:tav>
                                      </p:tavLst>
                                    </p:anim>
                                    <p:anim calcmode="lin" valueType="num">
                                      <p:cBhvr>
                                        <p:cTn id="58" dur="1500" fill="hold"/>
                                        <p:tgtEl>
                                          <p:spTgt spid="4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15" grpId="8" fill="hold">
                                  <p:stCondLst>
                                    <p:cond delay="0"/>
                                  </p:stCondLst>
                                  <p:iterate type="el" backwards="0">
                                    <p:tmAbs val="0"/>
                                  </p:iterate>
                                  <p:childTnLst>
                                    <p:set>
                                      <p:cBhvr>
                                        <p:cTn id="62" fill="hold"/>
                                        <p:tgtEl>
                                          <p:spTgt spid="424"/>
                                        </p:tgtEl>
                                        <p:attrNameLst>
                                          <p:attrName>style.visibility</p:attrName>
                                        </p:attrNameLst>
                                      </p:cBhvr>
                                      <p:to>
                                        <p:strVal val="visible"/>
                                      </p:to>
                                    </p:set>
                                    <p:anim calcmode="lin" valueType="num">
                                      <p:cBhvr>
                                        <p:cTn id="63" dur="1500" fill="hold"/>
                                        <p:tgtEl>
                                          <p:spTgt spid="424"/>
                                        </p:tgtEl>
                                        <p:attrNameLst>
                                          <p:attrName>ppt_w</p:attrName>
                                        </p:attrNameLst>
                                      </p:cBhvr>
                                      <p:tavLst>
                                        <p:tav tm="0">
                                          <p:val>
                                            <p:fltVal val="0"/>
                                          </p:val>
                                        </p:tav>
                                        <p:tav tm="100000">
                                          <p:val>
                                            <p:strVal val="#ppt_w"/>
                                          </p:val>
                                        </p:tav>
                                      </p:tavLst>
                                    </p:anim>
                                    <p:anim calcmode="lin" valueType="num">
                                      <p:cBhvr>
                                        <p:cTn id="64" dur="1500" fill="hold"/>
                                        <p:tgtEl>
                                          <p:spTgt spid="424"/>
                                        </p:tgtEl>
                                        <p:attrNameLst>
                                          <p:attrName>ppt_h</p:attrName>
                                        </p:attrNameLst>
                                      </p:cBhvr>
                                      <p:tavLst>
                                        <p:tav tm="0">
                                          <p:val>
                                            <p:fltVal val="0"/>
                                          </p:val>
                                        </p:tav>
                                        <p:tav tm="100000">
                                          <p:val>
                                            <p:strVal val="#ppt_h"/>
                                          </p:val>
                                        </p:tav>
                                      </p:tavLst>
                                    </p:anim>
                                    <p:anim calcmode="lin" valueType="num">
                                      <p:cBhvr>
                                        <p:cTn id="65" dur="1500" fill="hold"/>
                                        <p:tgtEl>
                                          <p:spTgt spid="424"/>
                                        </p:tgtEl>
                                        <p:attrNameLst>
                                          <p:attrName>ppt_x</p:attrName>
                                        </p:attrNameLst>
                                      </p:cBhvr>
                                      <p:tavLst>
                                        <p:tav tm="0" fmla="#ppt_x+(cos(-2*pi*(1-$))*-#ppt_x-sin(-2*pi*(1-$))*(1-#ppt_y))*(1-$)">
                                          <p:val>
                                            <p:fltVal val="0"/>
                                          </p:val>
                                        </p:tav>
                                        <p:tav tm="100000">
                                          <p:val>
                                            <p:fltVal val="1"/>
                                          </p:val>
                                        </p:tav>
                                      </p:tavLst>
                                    </p:anim>
                                    <p:anim calcmode="lin" valueType="num">
                                      <p:cBhvr>
                                        <p:cTn id="66" dur="1500" fill="hold"/>
                                        <p:tgtEl>
                                          <p:spTgt spid="4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3" grpId="7"/>
      <p:bldP build="whole" bldLvl="1" animBg="1" rev="0" advAuto="0" spid="422" grpId="6"/>
      <p:bldP build="whole" bldLvl="1" animBg="1" rev="0" advAuto="0" spid="418" grpId="2"/>
      <p:bldP build="whole" bldLvl="1" animBg="1" rev="0" advAuto="0" spid="417" grpId="1"/>
      <p:bldP build="whole" bldLvl="1" animBg="1" rev="0" advAuto="0" spid="420" grpId="4"/>
      <p:bldP build="whole" bldLvl="1" animBg="1" rev="0" advAuto="0" spid="419" grpId="3"/>
      <p:bldP build="whole" bldLvl="1" animBg="1" rev="0" advAuto="0" spid="424" grpId="8"/>
      <p:bldP build="whole" bldLvl="1" animBg="1" rev="0" advAuto="0" spid="421" grpId="5"/>
    </p:bld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Application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Application ELB Key Features</a:t>
            </a:r>
          </a:p>
        </p:txBody>
      </p:sp>
      <p:sp>
        <p:nvSpPr>
          <p:cNvPr id="427" name="Delete Protection"/>
          <p:cNvSpPr txBox="1"/>
          <p:nvPr/>
        </p:nvSpPr>
        <p:spPr>
          <a:xfrm>
            <a:off x="1507680" y="3236570"/>
            <a:ext cx="29817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Delete Protection</a:t>
            </a:r>
          </a:p>
        </p:txBody>
      </p:sp>
      <p:sp>
        <p:nvSpPr>
          <p:cNvPr id="428" name="Request Tracing"/>
          <p:cNvSpPr txBox="1"/>
          <p:nvPr/>
        </p:nvSpPr>
        <p:spPr>
          <a:xfrm>
            <a:off x="1508239" y="3789020"/>
            <a:ext cx="281261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Request Tracing</a:t>
            </a:r>
          </a:p>
        </p:txBody>
      </p:sp>
      <p:sp>
        <p:nvSpPr>
          <p:cNvPr id="429" name="Web Application Firewall"/>
          <p:cNvSpPr txBox="1"/>
          <p:nvPr/>
        </p:nvSpPr>
        <p:spPr>
          <a:xfrm>
            <a:off x="1518043" y="4341470"/>
            <a:ext cx="401779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Web Application Firewall</a:t>
            </a:r>
          </a:p>
        </p:txBody>
      </p:sp>
      <p:sp>
        <p:nvSpPr>
          <p:cNvPr id="430" name="Slow Start mode with Load-Balancing Algorithm"/>
          <p:cNvSpPr txBox="1"/>
          <p:nvPr/>
        </p:nvSpPr>
        <p:spPr>
          <a:xfrm>
            <a:off x="1533487" y="4893920"/>
            <a:ext cx="74443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Slow Start mode with Load-Balancing Algorithm</a:t>
            </a:r>
          </a:p>
        </p:txBody>
      </p:sp>
      <p:sp>
        <p:nvSpPr>
          <p:cNvPr id="431" name="User Authentication"/>
          <p:cNvSpPr txBox="1"/>
          <p:nvPr/>
        </p:nvSpPr>
        <p:spPr>
          <a:xfrm>
            <a:off x="1534757" y="5446370"/>
            <a:ext cx="33374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User Authentication</a:t>
            </a:r>
          </a:p>
        </p:txBody>
      </p:sp>
      <p:sp>
        <p:nvSpPr>
          <p:cNvPr id="432" name="Redirects"/>
          <p:cNvSpPr txBox="1"/>
          <p:nvPr/>
        </p:nvSpPr>
        <p:spPr>
          <a:xfrm>
            <a:off x="1546187" y="5998820"/>
            <a:ext cx="184152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Redirects</a:t>
            </a:r>
          </a:p>
        </p:txBody>
      </p:sp>
      <p:sp>
        <p:nvSpPr>
          <p:cNvPr id="433" name="Fixed Response"/>
          <p:cNvSpPr txBox="1"/>
          <p:nvPr/>
        </p:nvSpPr>
        <p:spPr>
          <a:xfrm>
            <a:off x="1546187" y="6551270"/>
            <a:ext cx="27672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Fixed Response</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5" grpId="1" fill="hold">
                                  <p:stCondLst>
                                    <p:cond delay="0"/>
                                  </p:stCondLst>
                                  <p:iterate type="el" backwards="0">
                                    <p:tmAbs val="0"/>
                                  </p:iterate>
                                  <p:childTnLst>
                                    <p:set>
                                      <p:cBhvr>
                                        <p:cTn id="6" fill="hold"/>
                                        <p:tgtEl>
                                          <p:spTgt spid="427"/>
                                        </p:tgtEl>
                                        <p:attrNameLst>
                                          <p:attrName>style.visibility</p:attrName>
                                        </p:attrNameLst>
                                      </p:cBhvr>
                                      <p:to>
                                        <p:strVal val="visible"/>
                                      </p:to>
                                    </p:set>
                                    <p:anim calcmode="lin" valueType="num">
                                      <p:cBhvr>
                                        <p:cTn id="7" dur="1500" fill="hold"/>
                                        <p:tgtEl>
                                          <p:spTgt spid="427"/>
                                        </p:tgtEl>
                                        <p:attrNameLst>
                                          <p:attrName>ppt_w</p:attrName>
                                        </p:attrNameLst>
                                      </p:cBhvr>
                                      <p:tavLst>
                                        <p:tav tm="0">
                                          <p:val>
                                            <p:fltVal val="0"/>
                                          </p:val>
                                        </p:tav>
                                        <p:tav tm="100000">
                                          <p:val>
                                            <p:strVal val="#ppt_w"/>
                                          </p:val>
                                        </p:tav>
                                      </p:tavLst>
                                    </p:anim>
                                    <p:anim calcmode="lin" valueType="num">
                                      <p:cBhvr>
                                        <p:cTn id="8" dur="1500" fill="hold"/>
                                        <p:tgtEl>
                                          <p:spTgt spid="427"/>
                                        </p:tgtEl>
                                        <p:attrNameLst>
                                          <p:attrName>ppt_h</p:attrName>
                                        </p:attrNameLst>
                                      </p:cBhvr>
                                      <p:tavLst>
                                        <p:tav tm="0">
                                          <p:val>
                                            <p:fltVal val="0"/>
                                          </p:val>
                                        </p:tav>
                                        <p:tav tm="100000">
                                          <p:val>
                                            <p:strVal val="#ppt_h"/>
                                          </p:val>
                                        </p:tav>
                                      </p:tavLst>
                                    </p:anim>
                                    <p:anim calcmode="lin" valueType="num">
                                      <p:cBhvr>
                                        <p:cTn id="9" dur="1500" fill="hold"/>
                                        <p:tgtEl>
                                          <p:spTgt spid="427"/>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4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5" grpId="2" fill="hold">
                                  <p:stCondLst>
                                    <p:cond delay="0"/>
                                  </p:stCondLst>
                                  <p:iterate type="el" backwards="0">
                                    <p:tmAbs val="0"/>
                                  </p:iterate>
                                  <p:childTnLst>
                                    <p:set>
                                      <p:cBhvr>
                                        <p:cTn id="14" fill="hold"/>
                                        <p:tgtEl>
                                          <p:spTgt spid="428"/>
                                        </p:tgtEl>
                                        <p:attrNameLst>
                                          <p:attrName>style.visibility</p:attrName>
                                        </p:attrNameLst>
                                      </p:cBhvr>
                                      <p:to>
                                        <p:strVal val="visible"/>
                                      </p:to>
                                    </p:set>
                                    <p:anim calcmode="lin" valueType="num">
                                      <p:cBhvr>
                                        <p:cTn id="15" dur="1500" fill="hold"/>
                                        <p:tgtEl>
                                          <p:spTgt spid="428"/>
                                        </p:tgtEl>
                                        <p:attrNameLst>
                                          <p:attrName>ppt_w</p:attrName>
                                        </p:attrNameLst>
                                      </p:cBhvr>
                                      <p:tavLst>
                                        <p:tav tm="0">
                                          <p:val>
                                            <p:fltVal val="0"/>
                                          </p:val>
                                        </p:tav>
                                        <p:tav tm="100000">
                                          <p:val>
                                            <p:strVal val="#ppt_w"/>
                                          </p:val>
                                        </p:tav>
                                      </p:tavLst>
                                    </p:anim>
                                    <p:anim calcmode="lin" valueType="num">
                                      <p:cBhvr>
                                        <p:cTn id="16" dur="1500" fill="hold"/>
                                        <p:tgtEl>
                                          <p:spTgt spid="428"/>
                                        </p:tgtEl>
                                        <p:attrNameLst>
                                          <p:attrName>ppt_h</p:attrName>
                                        </p:attrNameLst>
                                      </p:cBhvr>
                                      <p:tavLst>
                                        <p:tav tm="0">
                                          <p:val>
                                            <p:fltVal val="0"/>
                                          </p:val>
                                        </p:tav>
                                        <p:tav tm="100000">
                                          <p:val>
                                            <p:strVal val="#ppt_h"/>
                                          </p:val>
                                        </p:tav>
                                      </p:tavLst>
                                    </p:anim>
                                    <p:anim calcmode="lin" valueType="num">
                                      <p:cBhvr>
                                        <p:cTn id="17" dur="1500" fill="hold"/>
                                        <p:tgtEl>
                                          <p:spTgt spid="428"/>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4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5" grpId="3" fill="hold">
                                  <p:stCondLst>
                                    <p:cond delay="0"/>
                                  </p:stCondLst>
                                  <p:iterate type="el" backwards="0">
                                    <p:tmAbs val="0"/>
                                  </p:iterate>
                                  <p:childTnLst>
                                    <p:set>
                                      <p:cBhvr>
                                        <p:cTn id="22" fill="hold"/>
                                        <p:tgtEl>
                                          <p:spTgt spid="429"/>
                                        </p:tgtEl>
                                        <p:attrNameLst>
                                          <p:attrName>style.visibility</p:attrName>
                                        </p:attrNameLst>
                                      </p:cBhvr>
                                      <p:to>
                                        <p:strVal val="visible"/>
                                      </p:to>
                                    </p:set>
                                    <p:anim calcmode="lin" valueType="num">
                                      <p:cBhvr>
                                        <p:cTn id="23" dur="1500" fill="hold"/>
                                        <p:tgtEl>
                                          <p:spTgt spid="429"/>
                                        </p:tgtEl>
                                        <p:attrNameLst>
                                          <p:attrName>ppt_w</p:attrName>
                                        </p:attrNameLst>
                                      </p:cBhvr>
                                      <p:tavLst>
                                        <p:tav tm="0">
                                          <p:val>
                                            <p:fltVal val="0"/>
                                          </p:val>
                                        </p:tav>
                                        <p:tav tm="100000">
                                          <p:val>
                                            <p:strVal val="#ppt_w"/>
                                          </p:val>
                                        </p:tav>
                                      </p:tavLst>
                                    </p:anim>
                                    <p:anim calcmode="lin" valueType="num">
                                      <p:cBhvr>
                                        <p:cTn id="24" dur="1500" fill="hold"/>
                                        <p:tgtEl>
                                          <p:spTgt spid="429"/>
                                        </p:tgtEl>
                                        <p:attrNameLst>
                                          <p:attrName>ppt_h</p:attrName>
                                        </p:attrNameLst>
                                      </p:cBhvr>
                                      <p:tavLst>
                                        <p:tav tm="0">
                                          <p:val>
                                            <p:fltVal val="0"/>
                                          </p:val>
                                        </p:tav>
                                        <p:tav tm="100000">
                                          <p:val>
                                            <p:strVal val="#ppt_h"/>
                                          </p:val>
                                        </p:tav>
                                      </p:tavLst>
                                    </p:anim>
                                    <p:anim calcmode="lin" valueType="num">
                                      <p:cBhvr>
                                        <p:cTn id="25" dur="1500" fill="hold"/>
                                        <p:tgtEl>
                                          <p:spTgt spid="429"/>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4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5" grpId="4" fill="hold">
                                  <p:stCondLst>
                                    <p:cond delay="0"/>
                                  </p:stCondLst>
                                  <p:iterate type="el" backwards="0">
                                    <p:tmAbs val="0"/>
                                  </p:iterate>
                                  <p:childTnLst>
                                    <p:set>
                                      <p:cBhvr>
                                        <p:cTn id="30" fill="hold"/>
                                        <p:tgtEl>
                                          <p:spTgt spid="430"/>
                                        </p:tgtEl>
                                        <p:attrNameLst>
                                          <p:attrName>style.visibility</p:attrName>
                                        </p:attrNameLst>
                                      </p:cBhvr>
                                      <p:to>
                                        <p:strVal val="visible"/>
                                      </p:to>
                                    </p:set>
                                    <p:anim calcmode="lin" valueType="num">
                                      <p:cBhvr>
                                        <p:cTn id="31" dur="1500" fill="hold"/>
                                        <p:tgtEl>
                                          <p:spTgt spid="430"/>
                                        </p:tgtEl>
                                        <p:attrNameLst>
                                          <p:attrName>ppt_w</p:attrName>
                                        </p:attrNameLst>
                                      </p:cBhvr>
                                      <p:tavLst>
                                        <p:tav tm="0">
                                          <p:val>
                                            <p:fltVal val="0"/>
                                          </p:val>
                                        </p:tav>
                                        <p:tav tm="100000">
                                          <p:val>
                                            <p:strVal val="#ppt_w"/>
                                          </p:val>
                                        </p:tav>
                                      </p:tavLst>
                                    </p:anim>
                                    <p:anim calcmode="lin" valueType="num">
                                      <p:cBhvr>
                                        <p:cTn id="32" dur="1500" fill="hold"/>
                                        <p:tgtEl>
                                          <p:spTgt spid="430"/>
                                        </p:tgtEl>
                                        <p:attrNameLst>
                                          <p:attrName>ppt_h</p:attrName>
                                        </p:attrNameLst>
                                      </p:cBhvr>
                                      <p:tavLst>
                                        <p:tav tm="0">
                                          <p:val>
                                            <p:fltVal val="0"/>
                                          </p:val>
                                        </p:tav>
                                        <p:tav tm="100000">
                                          <p:val>
                                            <p:strVal val="#ppt_h"/>
                                          </p:val>
                                        </p:tav>
                                      </p:tavLst>
                                    </p:anim>
                                    <p:anim calcmode="lin" valueType="num">
                                      <p:cBhvr>
                                        <p:cTn id="33" dur="1500" fill="hold"/>
                                        <p:tgtEl>
                                          <p:spTgt spid="430"/>
                                        </p:tgtEl>
                                        <p:attrNameLst>
                                          <p:attrName>ppt_x</p:attrName>
                                        </p:attrNameLst>
                                      </p:cBhvr>
                                      <p:tavLst>
                                        <p:tav tm="0" fmla="#ppt_x+(cos(-2*pi*(1-$))*-#ppt_x-sin(-2*pi*(1-$))*(1-#ppt_y))*(1-$)">
                                          <p:val>
                                            <p:fltVal val="0"/>
                                          </p:val>
                                        </p:tav>
                                        <p:tav tm="100000">
                                          <p:val>
                                            <p:fltVal val="1"/>
                                          </p:val>
                                        </p:tav>
                                      </p:tavLst>
                                    </p:anim>
                                    <p:anim calcmode="lin" valueType="num">
                                      <p:cBhvr>
                                        <p:cTn id="34" dur="1500" fill="hold"/>
                                        <p:tgtEl>
                                          <p:spTgt spid="43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5" grpId="5" fill="hold">
                                  <p:stCondLst>
                                    <p:cond delay="0"/>
                                  </p:stCondLst>
                                  <p:iterate type="el" backwards="0">
                                    <p:tmAbs val="0"/>
                                  </p:iterate>
                                  <p:childTnLst>
                                    <p:set>
                                      <p:cBhvr>
                                        <p:cTn id="38" fill="hold"/>
                                        <p:tgtEl>
                                          <p:spTgt spid="431"/>
                                        </p:tgtEl>
                                        <p:attrNameLst>
                                          <p:attrName>style.visibility</p:attrName>
                                        </p:attrNameLst>
                                      </p:cBhvr>
                                      <p:to>
                                        <p:strVal val="visible"/>
                                      </p:to>
                                    </p:set>
                                    <p:anim calcmode="lin" valueType="num">
                                      <p:cBhvr>
                                        <p:cTn id="39" dur="1500" fill="hold"/>
                                        <p:tgtEl>
                                          <p:spTgt spid="431"/>
                                        </p:tgtEl>
                                        <p:attrNameLst>
                                          <p:attrName>ppt_w</p:attrName>
                                        </p:attrNameLst>
                                      </p:cBhvr>
                                      <p:tavLst>
                                        <p:tav tm="0">
                                          <p:val>
                                            <p:fltVal val="0"/>
                                          </p:val>
                                        </p:tav>
                                        <p:tav tm="100000">
                                          <p:val>
                                            <p:strVal val="#ppt_w"/>
                                          </p:val>
                                        </p:tav>
                                      </p:tavLst>
                                    </p:anim>
                                    <p:anim calcmode="lin" valueType="num">
                                      <p:cBhvr>
                                        <p:cTn id="40" dur="1500" fill="hold"/>
                                        <p:tgtEl>
                                          <p:spTgt spid="431"/>
                                        </p:tgtEl>
                                        <p:attrNameLst>
                                          <p:attrName>ppt_h</p:attrName>
                                        </p:attrNameLst>
                                      </p:cBhvr>
                                      <p:tavLst>
                                        <p:tav tm="0">
                                          <p:val>
                                            <p:fltVal val="0"/>
                                          </p:val>
                                        </p:tav>
                                        <p:tav tm="100000">
                                          <p:val>
                                            <p:strVal val="#ppt_h"/>
                                          </p:val>
                                        </p:tav>
                                      </p:tavLst>
                                    </p:anim>
                                    <p:anim calcmode="lin" valueType="num">
                                      <p:cBhvr>
                                        <p:cTn id="41" dur="1500" fill="hold"/>
                                        <p:tgtEl>
                                          <p:spTgt spid="431"/>
                                        </p:tgtEl>
                                        <p:attrNameLst>
                                          <p:attrName>ppt_x</p:attrName>
                                        </p:attrNameLst>
                                      </p:cBhvr>
                                      <p:tavLst>
                                        <p:tav tm="0" fmla="#ppt_x+(cos(-2*pi*(1-$))*-#ppt_x-sin(-2*pi*(1-$))*(1-#ppt_y))*(1-$)">
                                          <p:val>
                                            <p:fltVal val="0"/>
                                          </p:val>
                                        </p:tav>
                                        <p:tav tm="100000">
                                          <p:val>
                                            <p:fltVal val="1"/>
                                          </p:val>
                                        </p:tav>
                                      </p:tavLst>
                                    </p:anim>
                                    <p:anim calcmode="lin" valueType="num">
                                      <p:cBhvr>
                                        <p:cTn id="42" dur="1500" fill="hold"/>
                                        <p:tgtEl>
                                          <p:spTgt spid="43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5" grpId="6" fill="hold">
                                  <p:stCondLst>
                                    <p:cond delay="0"/>
                                  </p:stCondLst>
                                  <p:iterate type="el" backwards="0">
                                    <p:tmAbs val="0"/>
                                  </p:iterate>
                                  <p:childTnLst>
                                    <p:set>
                                      <p:cBhvr>
                                        <p:cTn id="46" fill="hold"/>
                                        <p:tgtEl>
                                          <p:spTgt spid="432"/>
                                        </p:tgtEl>
                                        <p:attrNameLst>
                                          <p:attrName>style.visibility</p:attrName>
                                        </p:attrNameLst>
                                      </p:cBhvr>
                                      <p:to>
                                        <p:strVal val="visible"/>
                                      </p:to>
                                    </p:set>
                                    <p:anim calcmode="lin" valueType="num">
                                      <p:cBhvr>
                                        <p:cTn id="47" dur="1500" fill="hold"/>
                                        <p:tgtEl>
                                          <p:spTgt spid="432"/>
                                        </p:tgtEl>
                                        <p:attrNameLst>
                                          <p:attrName>ppt_w</p:attrName>
                                        </p:attrNameLst>
                                      </p:cBhvr>
                                      <p:tavLst>
                                        <p:tav tm="0">
                                          <p:val>
                                            <p:fltVal val="0"/>
                                          </p:val>
                                        </p:tav>
                                        <p:tav tm="100000">
                                          <p:val>
                                            <p:strVal val="#ppt_w"/>
                                          </p:val>
                                        </p:tav>
                                      </p:tavLst>
                                    </p:anim>
                                    <p:anim calcmode="lin" valueType="num">
                                      <p:cBhvr>
                                        <p:cTn id="48" dur="1500" fill="hold"/>
                                        <p:tgtEl>
                                          <p:spTgt spid="432"/>
                                        </p:tgtEl>
                                        <p:attrNameLst>
                                          <p:attrName>ppt_h</p:attrName>
                                        </p:attrNameLst>
                                      </p:cBhvr>
                                      <p:tavLst>
                                        <p:tav tm="0">
                                          <p:val>
                                            <p:fltVal val="0"/>
                                          </p:val>
                                        </p:tav>
                                        <p:tav tm="100000">
                                          <p:val>
                                            <p:strVal val="#ppt_h"/>
                                          </p:val>
                                        </p:tav>
                                      </p:tavLst>
                                    </p:anim>
                                    <p:anim calcmode="lin" valueType="num">
                                      <p:cBhvr>
                                        <p:cTn id="49" dur="1500" fill="hold"/>
                                        <p:tgtEl>
                                          <p:spTgt spid="432"/>
                                        </p:tgtEl>
                                        <p:attrNameLst>
                                          <p:attrName>ppt_x</p:attrName>
                                        </p:attrNameLst>
                                      </p:cBhvr>
                                      <p:tavLst>
                                        <p:tav tm="0" fmla="#ppt_x+(cos(-2*pi*(1-$))*-#ppt_x-sin(-2*pi*(1-$))*(1-#ppt_y))*(1-$)">
                                          <p:val>
                                            <p:fltVal val="0"/>
                                          </p:val>
                                        </p:tav>
                                        <p:tav tm="100000">
                                          <p:val>
                                            <p:fltVal val="1"/>
                                          </p:val>
                                        </p:tav>
                                      </p:tavLst>
                                    </p:anim>
                                    <p:anim calcmode="lin" valueType="num">
                                      <p:cBhvr>
                                        <p:cTn id="50" dur="1500" fill="hold"/>
                                        <p:tgtEl>
                                          <p:spTgt spid="4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5" grpId="7" fill="hold">
                                  <p:stCondLst>
                                    <p:cond delay="0"/>
                                  </p:stCondLst>
                                  <p:iterate type="el" backwards="0">
                                    <p:tmAbs val="0"/>
                                  </p:iterate>
                                  <p:childTnLst>
                                    <p:set>
                                      <p:cBhvr>
                                        <p:cTn id="54" fill="hold"/>
                                        <p:tgtEl>
                                          <p:spTgt spid="433"/>
                                        </p:tgtEl>
                                        <p:attrNameLst>
                                          <p:attrName>style.visibility</p:attrName>
                                        </p:attrNameLst>
                                      </p:cBhvr>
                                      <p:to>
                                        <p:strVal val="visible"/>
                                      </p:to>
                                    </p:set>
                                    <p:anim calcmode="lin" valueType="num">
                                      <p:cBhvr>
                                        <p:cTn id="55" dur="1500" fill="hold"/>
                                        <p:tgtEl>
                                          <p:spTgt spid="433"/>
                                        </p:tgtEl>
                                        <p:attrNameLst>
                                          <p:attrName>ppt_w</p:attrName>
                                        </p:attrNameLst>
                                      </p:cBhvr>
                                      <p:tavLst>
                                        <p:tav tm="0">
                                          <p:val>
                                            <p:fltVal val="0"/>
                                          </p:val>
                                        </p:tav>
                                        <p:tav tm="100000">
                                          <p:val>
                                            <p:strVal val="#ppt_w"/>
                                          </p:val>
                                        </p:tav>
                                      </p:tavLst>
                                    </p:anim>
                                    <p:anim calcmode="lin" valueType="num">
                                      <p:cBhvr>
                                        <p:cTn id="56" dur="1500" fill="hold"/>
                                        <p:tgtEl>
                                          <p:spTgt spid="433"/>
                                        </p:tgtEl>
                                        <p:attrNameLst>
                                          <p:attrName>ppt_h</p:attrName>
                                        </p:attrNameLst>
                                      </p:cBhvr>
                                      <p:tavLst>
                                        <p:tav tm="0">
                                          <p:val>
                                            <p:fltVal val="0"/>
                                          </p:val>
                                        </p:tav>
                                        <p:tav tm="100000">
                                          <p:val>
                                            <p:strVal val="#ppt_h"/>
                                          </p:val>
                                        </p:tav>
                                      </p:tavLst>
                                    </p:anim>
                                    <p:anim calcmode="lin" valueType="num">
                                      <p:cBhvr>
                                        <p:cTn id="57" dur="1500" fill="hold"/>
                                        <p:tgtEl>
                                          <p:spTgt spid="433"/>
                                        </p:tgtEl>
                                        <p:attrNameLst>
                                          <p:attrName>ppt_x</p:attrName>
                                        </p:attrNameLst>
                                      </p:cBhvr>
                                      <p:tavLst>
                                        <p:tav tm="0" fmla="#ppt_x+(cos(-2*pi*(1-$))*-#ppt_x-sin(-2*pi*(1-$))*(1-#ppt_y))*(1-$)">
                                          <p:val>
                                            <p:fltVal val="0"/>
                                          </p:val>
                                        </p:tav>
                                        <p:tav tm="100000">
                                          <p:val>
                                            <p:fltVal val="1"/>
                                          </p:val>
                                        </p:tav>
                                      </p:tavLst>
                                    </p:anim>
                                    <p:anim calcmode="lin" valueType="num">
                                      <p:cBhvr>
                                        <p:cTn id="58" dur="1500" fill="hold"/>
                                        <p:tgtEl>
                                          <p:spTgt spid="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 grpId="3"/>
      <p:bldP build="whole" bldLvl="1" animBg="1" rev="0" advAuto="0" spid="432" grpId="6"/>
      <p:bldP build="whole" bldLvl="1" animBg="1" rev="0" advAuto="0" spid="433" grpId="7"/>
      <p:bldP build="whole" bldLvl="1" animBg="1" rev="0" advAuto="0" spid="427" grpId="1"/>
      <p:bldP build="whole" bldLvl="1" animBg="1" rev="0" advAuto="0" spid="428" grpId="2"/>
      <p:bldP build="whole" bldLvl="1" animBg="1" rev="0" advAuto="0" spid="430" grpId="4"/>
      <p:bldP build="whole" bldLvl="1" animBg="1" rev="0" advAuto="0" spid="431" grpId="5"/>
    </p:bld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5" name="Network Load Balancers"/>
          <p:cNvSpPr txBox="1"/>
          <p:nvPr>
            <p:ph type="title" idx="4294967295"/>
          </p:nvPr>
        </p:nvSpPr>
        <p:spPr>
          <a:xfrm>
            <a:off x="777155" y="-1309688"/>
            <a:ext cx="11450490" cy="3302001"/>
          </a:xfrm>
          <a:prstGeom prst="rect">
            <a:avLst/>
          </a:prstGeom>
        </p:spPr>
        <p:txBody>
          <a:bodyPr anchor="b"/>
          <a:lstStyle>
            <a:lvl1pPr>
              <a:defRPr sz="6900"/>
            </a:lvl1pPr>
          </a:lstStyle>
          <a:p>
            <a:pPr/>
            <a:r>
              <a:t>Network Load Balancers</a:t>
            </a:r>
          </a:p>
        </p:txBody>
      </p:sp>
      <p:sp>
        <p:nvSpPr>
          <p:cNvPr id="436" name="Network Load Balancer is best suited for load balancing of Transmission Control Protocol (TCP) and Transport Layer Security (TLS) traffic where extreme…"/>
          <p:cNvSpPr txBox="1"/>
          <p:nvPr/>
        </p:nvSpPr>
        <p:spPr>
          <a:xfrm>
            <a:off x="589279" y="3541370"/>
            <a:ext cx="12360861"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Network Load Balancer is best suited for load balancing of Transmission Control Protocol (TCP) and Transport Layer Security (TLS) traffic where extreme</a:t>
            </a:r>
          </a:p>
          <a:p>
            <a:pPr algn="l"/>
            <a:r>
              <a:t>performance is required. Operating at the connection level (Layer 4), Network Load Balancer routes traffic to targets within Amazon Virtual Private Cloud (Amazon VPC)</a:t>
            </a:r>
          </a:p>
          <a:p>
            <a:pPr algn="l"/>
            <a:r>
              <a:t>and is capable of handling millions of requests per second while maintaining</a:t>
            </a:r>
          </a:p>
          <a:p>
            <a:pPr algn="l"/>
            <a:r>
              <a:t>ultra-low latencies. Network Load Balancer is also optimised to handle sudden and volatile traffic patterns.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436"/>
                                        </p:tgtEl>
                                        <p:attrNameLst>
                                          <p:attrName>style.visibility</p:attrName>
                                        </p:attrNameLst>
                                      </p:cBhvr>
                                      <p:to>
                                        <p:strVal val="visible"/>
                                      </p:to>
                                    </p:set>
                                    <p:anim calcmode="lin" valueType="num">
                                      <p:cBhvr>
                                        <p:cTn id="7" dur="1500" fill="hold"/>
                                        <p:tgtEl>
                                          <p:spTgt spid="436"/>
                                        </p:tgtEl>
                                        <p:attrNameLst>
                                          <p:attrName>ppt_w</p:attrName>
                                        </p:attrNameLst>
                                      </p:cBhvr>
                                      <p:tavLst>
                                        <p:tav tm="0">
                                          <p:val>
                                            <p:strVal val="4*#ppt_w"/>
                                          </p:val>
                                        </p:tav>
                                        <p:tav tm="100000">
                                          <p:val>
                                            <p:strVal val="#ppt_w"/>
                                          </p:val>
                                        </p:tav>
                                      </p:tavLst>
                                    </p:anim>
                                    <p:anim calcmode="lin" valueType="num">
                                      <p:cBhvr>
                                        <p:cTn id="8" dur="1500" fill="hold"/>
                                        <p:tgtEl>
                                          <p:spTgt spid="43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6" grpId="1"/>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Network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Network ELB Key Features</a:t>
            </a:r>
          </a:p>
        </p:txBody>
      </p:sp>
      <p:sp>
        <p:nvSpPr>
          <p:cNvPr id="439" name="Connection-based Load Balancing"/>
          <p:cNvSpPr txBox="1"/>
          <p:nvPr/>
        </p:nvSpPr>
        <p:spPr>
          <a:xfrm>
            <a:off x="1507680" y="3236570"/>
            <a:ext cx="54762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Connection-based Load Balancing</a:t>
            </a:r>
          </a:p>
        </p:txBody>
      </p:sp>
      <p:sp>
        <p:nvSpPr>
          <p:cNvPr id="440" name="High Availability"/>
          <p:cNvSpPr txBox="1"/>
          <p:nvPr/>
        </p:nvSpPr>
        <p:spPr>
          <a:xfrm>
            <a:off x="1508239" y="3789020"/>
            <a:ext cx="27604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441" name="High Throughput"/>
          <p:cNvSpPr txBox="1"/>
          <p:nvPr/>
        </p:nvSpPr>
        <p:spPr>
          <a:xfrm>
            <a:off x="1518043" y="4341470"/>
            <a:ext cx="28921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Throughput</a:t>
            </a:r>
          </a:p>
        </p:txBody>
      </p:sp>
      <p:sp>
        <p:nvSpPr>
          <p:cNvPr id="442" name="Low Latency"/>
          <p:cNvSpPr txBox="1"/>
          <p:nvPr/>
        </p:nvSpPr>
        <p:spPr>
          <a:xfrm>
            <a:off x="1533487" y="4893920"/>
            <a:ext cx="22993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Low Latency</a:t>
            </a:r>
          </a:p>
        </p:txBody>
      </p:sp>
      <p:sp>
        <p:nvSpPr>
          <p:cNvPr id="443" name="Preserve source IP address"/>
          <p:cNvSpPr txBox="1"/>
          <p:nvPr/>
        </p:nvSpPr>
        <p:spPr>
          <a:xfrm>
            <a:off x="1534757" y="5446370"/>
            <a:ext cx="443354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Preserve source IP address</a:t>
            </a:r>
          </a:p>
        </p:txBody>
      </p:sp>
      <p:sp>
        <p:nvSpPr>
          <p:cNvPr id="444" name="Static IP support"/>
          <p:cNvSpPr txBox="1"/>
          <p:nvPr/>
        </p:nvSpPr>
        <p:spPr>
          <a:xfrm>
            <a:off x="1546187" y="5998820"/>
            <a:ext cx="28802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Static IP support</a:t>
            </a:r>
          </a:p>
        </p:txBody>
      </p:sp>
      <p:sp>
        <p:nvSpPr>
          <p:cNvPr id="445" name="Elastic IP support"/>
          <p:cNvSpPr txBox="1"/>
          <p:nvPr/>
        </p:nvSpPr>
        <p:spPr>
          <a:xfrm>
            <a:off x="1546187" y="6551270"/>
            <a:ext cx="301500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IP support</a:t>
            </a:r>
          </a:p>
        </p:txBody>
      </p:sp>
      <p:sp>
        <p:nvSpPr>
          <p:cNvPr id="446" name="TLS Offloading"/>
          <p:cNvSpPr txBox="1"/>
          <p:nvPr/>
        </p:nvSpPr>
        <p:spPr>
          <a:xfrm>
            <a:off x="1546187" y="7103720"/>
            <a:ext cx="259986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TLS Offloading</a:t>
            </a:r>
          </a:p>
        </p:txBody>
      </p:sp>
      <p:sp>
        <p:nvSpPr>
          <p:cNvPr id="447" name="Health Checks"/>
          <p:cNvSpPr txBox="1"/>
          <p:nvPr/>
        </p:nvSpPr>
        <p:spPr>
          <a:xfrm>
            <a:off x="1546187" y="7656170"/>
            <a:ext cx="25699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439"/>
                                        </p:tgtEl>
                                        <p:attrNameLst>
                                          <p:attrName>style.visibility</p:attrName>
                                        </p:attrNameLst>
                                      </p:cBhvr>
                                      <p:to>
                                        <p:strVal val="visible"/>
                                      </p:to>
                                    </p:set>
                                    <p:anim calcmode="lin" valueType="num">
                                      <p:cBhvr>
                                        <p:cTn id="7" dur="1500" fill="hold"/>
                                        <p:tgtEl>
                                          <p:spTgt spid="439"/>
                                        </p:tgtEl>
                                        <p:attrNameLst>
                                          <p:attrName>ppt_x</p:attrName>
                                        </p:attrNameLst>
                                      </p:cBhvr>
                                      <p:tavLst>
                                        <p:tav tm="0">
                                          <p:val>
                                            <p:strVal val="#ppt_x"/>
                                          </p:val>
                                        </p:tav>
                                        <p:tav tm="100000">
                                          <p:val>
                                            <p:strVal val="#ppt_x"/>
                                          </p:val>
                                        </p:tav>
                                      </p:tavLst>
                                    </p:anim>
                                    <p:anim calcmode="lin" valueType="num">
                                      <p:cBhvr>
                                        <p:cTn id="8" dur="1500" fill="hold"/>
                                        <p:tgtEl>
                                          <p:spTgt spid="43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440"/>
                                        </p:tgtEl>
                                        <p:attrNameLst>
                                          <p:attrName>style.visibility</p:attrName>
                                        </p:attrNameLst>
                                      </p:cBhvr>
                                      <p:to>
                                        <p:strVal val="visible"/>
                                      </p:to>
                                    </p:set>
                                    <p:anim calcmode="lin" valueType="num">
                                      <p:cBhvr>
                                        <p:cTn id="13" dur="1500" fill="hold"/>
                                        <p:tgtEl>
                                          <p:spTgt spid="440"/>
                                        </p:tgtEl>
                                        <p:attrNameLst>
                                          <p:attrName>ppt_x</p:attrName>
                                        </p:attrNameLst>
                                      </p:cBhvr>
                                      <p:tavLst>
                                        <p:tav tm="0">
                                          <p:val>
                                            <p:strVal val="#ppt_x"/>
                                          </p:val>
                                        </p:tav>
                                        <p:tav tm="100000">
                                          <p:val>
                                            <p:strVal val="#ppt_x"/>
                                          </p:val>
                                        </p:tav>
                                      </p:tavLst>
                                    </p:anim>
                                    <p:anim calcmode="lin" valueType="num">
                                      <p:cBhvr>
                                        <p:cTn id="14" dur="1500" fill="hold"/>
                                        <p:tgtEl>
                                          <p:spTgt spid="440"/>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441"/>
                                        </p:tgtEl>
                                        <p:attrNameLst>
                                          <p:attrName>style.visibility</p:attrName>
                                        </p:attrNameLst>
                                      </p:cBhvr>
                                      <p:to>
                                        <p:strVal val="visible"/>
                                      </p:to>
                                    </p:set>
                                    <p:anim calcmode="lin" valueType="num">
                                      <p:cBhvr>
                                        <p:cTn id="19" dur="1500" fill="hold"/>
                                        <p:tgtEl>
                                          <p:spTgt spid="441"/>
                                        </p:tgtEl>
                                        <p:attrNameLst>
                                          <p:attrName>ppt_x</p:attrName>
                                        </p:attrNameLst>
                                      </p:cBhvr>
                                      <p:tavLst>
                                        <p:tav tm="0">
                                          <p:val>
                                            <p:strVal val="#ppt_x"/>
                                          </p:val>
                                        </p:tav>
                                        <p:tav tm="100000">
                                          <p:val>
                                            <p:strVal val="#ppt_x"/>
                                          </p:val>
                                        </p:tav>
                                      </p:tavLst>
                                    </p:anim>
                                    <p:anim calcmode="lin" valueType="num">
                                      <p:cBhvr>
                                        <p:cTn id="20" dur="1500" fill="hold"/>
                                        <p:tgtEl>
                                          <p:spTgt spid="44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442"/>
                                        </p:tgtEl>
                                        <p:attrNameLst>
                                          <p:attrName>style.visibility</p:attrName>
                                        </p:attrNameLst>
                                      </p:cBhvr>
                                      <p:to>
                                        <p:strVal val="visible"/>
                                      </p:to>
                                    </p:set>
                                    <p:anim calcmode="lin" valueType="num">
                                      <p:cBhvr>
                                        <p:cTn id="25" dur="1500" fill="hold"/>
                                        <p:tgtEl>
                                          <p:spTgt spid="442"/>
                                        </p:tgtEl>
                                        <p:attrNameLst>
                                          <p:attrName>ppt_x</p:attrName>
                                        </p:attrNameLst>
                                      </p:cBhvr>
                                      <p:tavLst>
                                        <p:tav tm="0">
                                          <p:val>
                                            <p:strVal val="#ppt_x"/>
                                          </p:val>
                                        </p:tav>
                                        <p:tav tm="100000">
                                          <p:val>
                                            <p:strVal val="#ppt_x"/>
                                          </p:val>
                                        </p:tav>
                                      </p:tavLst>
                                    </p:anim>
                                    <p:anim calcmode="lin" valueType="num">
                                      <p:cBhvr>
                                        <p:cTn id="26" dur="1500" fill="hold"/>
                                        <p:tgtEl>
                                          <p:spTgt spid="442"/>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443"/>
                                        </p:tgtEl>
                                        <p:attrNameLst>
                                          <p:attrName>style.visibility</p:attrName>
                                        </p:attrNameLst>
                                      </p:cBhvr>
                                      <p:to>
                                        <p:strVal val="visible"/>
                                      </p:to>
                                    </p:set>
                                    <p:anim calcmode="lin" valueType="num">
                                      <p:cBhvr>
                                        <p:cTn id="31" dur="1500" fill="hold"/>
                                        <p:tgtEl>
                                          <p:spTgt spid="443"/>
                                        </p:tgtEl>
                                        <p:attrNameLst>
                                          <p:attrName>ppt_x</p:attrName>
                                        </p:attrNameLst>
                                      </p:cBhvr>
                                      <p:tavLst>
                                        <p:tav tm="0">
                                          <p:val>
                                            <p:strVal val="#ppt_x"/>
                                          </p:val>
                                        </p:tav>
                                        <p:tav tm="100000">
                                          <p:val>
                                            <p:strVal val="#ppt_x"/>
                                          </p:val>
                                        </p:tav>
                                      </p:tavLst>
                                    </p:anim>
                                    <p:anim calcmode="lin" valueType="num">
                                      <p:cBhvr>
                                        <p:cTn id="32" dur="1500" fill="hold"/>
                                        <p:tgtEl>
                                          <p:spTgt spid="443"/>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444"/>
                                        </p:tgtEl>
                                        <p:attrNameLst>
                                          <p:attrName>style.visibility</p:attrName>
                                        </p:attrNameLst>
                                      </p:cBhvr>
                                      <p:to>
                                        <p:strVal val="visible"/>
                                      </p:to>
                                    </p:set>
                                    <p:anim calcmode="lin" valueType="num">
                                      <p:cBhvr>
                                        <p:cTn id="37" dur="1500" fill="hold"/>
                                        <p:tgtEl>
                                          <p:spTgt spid="444"/>
                                        </p:tgtEl>
                                        <p:attrNameLst>
                                          <p:attrName>ppt_x</p:attrName>
                                        </p:attrNameLst>
                                      </p:cBhvr>
                                      <p:tavLst>
                                        <p:tav tm="0">
                                          <p:val>
                                            <p:strVal val="#ppt_x"/>
                                          </p:val>
                                        </p:tav>
                                        <p:tav tm="100000">
                                          <p:val>
                                            <p:strVal val="#ppt_x"/>
                                          </p:val>
                                        </p:tav>
                                      </p:tavLst>
                                    </p:anim>
                                    <p:anim calcmode="lin" valueType="num">
                                      <p:cBhvr>
                                        <p:cTn id="38" dur="1500" fill="hold"/>
                                        <p:tgtEl>
                                          <p:spTgt spid="444"/>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 presetID="2" grpId="7" fill="hold">
                                  <p:stCondLst>
                                    <p:cond delay="0"/>
                                  </p:stCondLst>
                                  <p:iterate type="el" backwards="0">
                                    <p:tmAbs val="0"/>
                                  </p:iterate>
                                  <p:childTnLst>
                                    <p:set>
                                      <p:cBhvr>
                                        <p:cTn id="42" fill="hold"/>
                                        <p:tgtEl>
                                          <p:spTgt spid="445"/>
                                        </p:tgtEl>
                                        <p:attrNameLst>
                                          <p:attrName>style.visibility</p:attrName>
                                        </p:attrNameLst>
                                      </p:cBhvr>
                                      <p:to>
                                        <p:strVal val="visible"/>
                                      </p:to>
                                    </p:set>
                                    <p:anim calcmode="lin" valueType="num">
                                      <p:cBhvr>
                                        <p:cTn id="43" dur="1500" fill="hold"/>
                                        <p:tgtEl>
                                          <p:spTgt spid="445"/>
                                        </p:tgtEl>
                                        <p:attrNameLst>
                                          <p:attrName>ppt_x</p:attrName>
                                        </p:attrNameLst>
                                      </p:cBhvr>
                                      <p:tavLst>
                                        <p:tav tm="0">
                                          <p:val>
                                            <p:strVal val="#ppt_x"/>
                                          </p:val>
                                        </p:tav>
                                        <p:tav tm="100000">
                                          <p:val>
                                            <p:strVal val="#ppt_x"/>
                                          </p:val>
                                        </p:tav>
                                      </p:tavLst>
                                    </p:anim>
                                    <p:anim calcmode="lin" valueType="num">
                                      <p:cBhvr>
                                        <p:cTn id="44" dur="1500" fill="hold"/>
                                        <p:tgtEl>
                                          <p:spTgt spid="445"/>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 presetID="2" grpId="8" fill="hold">
                                  <p:stCondLst>
                                    <p:cond delay="0"/>
                                  </p:stCondLst>
                                  <p:iterate type="el" backwards="0">
                                    <p:tmAbs val="0"/>
                                  </p:iterate>
                                  <p:childTnLst>
                                    <p:set>
                                      <p:cBhvr>
                                        <p:cTn id="48" fill="hold"/>
                                        <p:tgtEl>
                                          <p:spTgt spid="446"/>
                                        </p:tgtEl>
                                        <p:attrNameLst>
                                          <p:attrName>style.visibility</p:attrName>
                                        </p:attrNameLst>
                                      </p:cBhvr>
                                      <p:to>
                                        <p:strVal val="visible"/>
                                      </p:to>
                                    </p:set>
                                    <p:anim calcmode="lin" valueType="num">
                                      <p:cBhvr>
                                        <p:cTn id="49" dur="1500" fill="hold"/>
                                        <p:tgtEl>
                                          <p:spTgt spid="446"/>
                                        </p:tgtEl>
                                        <p:attrNameLst>
                                          <p:attrName>ppt_x</p:attrName>
                                        </p:attrNameLst>
                                      </p:cBhvr>
                                      <p:tavLst>
                                        <p:tav tm="0">
                                          <p:val>
                                            <p:strVal val="#ppt_x"/>
                                          </p:val>
                                        </p:tav>
                                        <p:tav tm="100000">
                                          <p:val>
                                            <p:strVal val="#ppt_x"/>
                                          </p:val>
                                        </p:tav>
                                      </p:tavLst>
                                    </p:anim>
                                    <p:anim calcmode="lin" valueType="num">
                                      <p:cBhvr>
                                        <p:cTn id="50" dur="1500" fill="hold"/>
                                        <p:tgtEl>
                                          <p:spTgt spid="446"/>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 presetID="2" grpId="9" fill="hold">
                                  <p:stCondLst>
                                    <p:cond delay="0"/>
                                  </p:stCondLst>
                                  <p:iterate type="el" backwards="0">
                                    <p:tmAbs val="0"/>
                                  </p:iterate>
                                  <p:childTnLst>
                                    <p:set>
                                      <p:cBhvr>
                                        <p:cTn id="54" fill="hold"/>
                                        <p:tgtEl>
                                          <p:spTgt spid="447"/>
                                        </p:tgtEl>
                                        <p:attrNameLst>
                                          <p:attrName>style.visibility</p:attrName>
                                        </p:attrNameLst>
                                      </p:cBhvr>
                                      <p:to>
                                        <p:strVal val="visible"/>
                                      </p:to>
                                    </p:set>
                                    <p:anim calcmode="lin" valueType="num">
                                      <p:cBhvr>
                                        <p:cTn id="55" dur="1500" fill="hold"/>
                                        <p:tgtEl>
                                          <p:spTgt spid="447"/>
                                        </p:tgtEl>
                                        <p:attrNameLst>
                                          <p:attrName>ppt_x</p:attrName>
                                        </p:attrNameLst>
                                      </p:cBhvr>
                                      <p:tavLst>
                                        <p:tav tm="0">
                                          <p:val>
                                            <p:strVal val="#ppt_x"/>
                                          </p:val>
                                        </p:tav>
                                        <p:tav tm="100000">
                                          <p:val>
                                            <p:strVal val="#ppt_x"/>
                                          </p:val>
                                        </p:tav>
                                      </p:tavLst>
                                    </p:anim>
                                    <p:anim calcmode="lin" valueType="num">
                                      <p:cBhvr>
                                        <p:cTn id="56" dur="1500" fill="hold"/>
                                        <p:tgtEl>
                                          <p:spTgt spid="44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2" grpId="4"/>
      <p:bldP build="whole" bldLvl="1" animBg="1" rev="0" advAuto="0" spid="439" grpId="1"/>
      <p:bldP build="whole" bldLvl="1" animBg="1" rev="0" advAuto="0" spid="440" grpId="2"/>
      <p:bldP build="whole" bldLvl="1" animBg="1" rev="0" advAuto="0" spid="443" grpId="5"/>
      <p:bldP build="whole" bldLvl="1" animBg="1" rev="0" advAuto="0" spid="444" grpId="6"/>
      <p:bldP build="whole" bldLvl="1" animBg="1" rev="0" advAuto="0" spid="441" grpId="3"/>
      <p:bldP build="whole" bldLvl="1" animBg="1" rev="0" advAuto="0" spid="445" grpId="7"/>
      <p:bldP build="whole" bldLvl="1" animBg="1" rev="0" advAuto="0" spid="446" grpId="8"/>
      <p:bldP build="whole" bldLvl="1" animBg="1" rev="0" advAuto="0" spid="447" grpId="9"/>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156" name="Which IAM entity can you use to delegate access to your AWS resources to…"/>
          <p:cNvSpPr txBox="1"/>
          <p:nvPr/>
        </p:nvSpPr>
        <p:spPr>
          <a:xfrm>
            <a:off x="1507680" y="3052420"/>
            <a:ext cx="1110295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IAM entity can you use to delegate access to your AWS resources to</a:t>
            </a:r>
          </a:p>
          <a:p>
            <a:pPr algn="l"/>
            <a:r>
              <a:t>users, groups or services?</a:t>
            </a:r>
          </a:p>
        </p:txBody>
      </p:sp>
      <p:sp>
        <p:nvSpPr>
          <p:cNvPr id="157" name="IAM User"/>
          <p:cNvSpPr txBox="1"/>
          <p:nvPr/>
        </p:nvSpPr>
        <p:spPr>
          <a:xfrm>
            <a:off x="1508239" y="4043985"/>
            <a:ext cx="179062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User</a:t>
            </a:r>
          </a:p>
        </p:txBody>
      </p:sp>
      <p:sp>
        <p:nvSpPr>
          <p:cNvPr id="158" name="IAM Web Identity Federation"/>
          <p:cNvSpPr txBox="1"/>
          <p:nvPr/>
        </p:nvSpPr>
        <p:spPr>
          <a:xfrm>
            <a:off x="1518043" y="4851399"/>
            <a:ext cx="455516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Web Identity Federation</a:t>
            </a:r>
          </a:p>
        </p:txBody>
      </p:sp>
      <p:sp>
        <p:nvSpPr>
          <p:cNvPr id="159" name="IAM Role"/>
          <p:cNvSpPr txBox="1"/>
          <p:nvPr/>
        </p:nvSpPr>
        <p:spPr>
          <a:xfrm>
            <a:off x="1542681" y="5658814"/>
            <a:ext cx="17674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Role</a:t>
            </a:r>
          </a:p>
        </p:txBody>
      </p:sp>
      <p:sp>
        <p:nvSpPr>
          <p:cNvPr id="160" name="IAM Group"/>
          <p:cNvSpPr txBox="1"/>
          <p:nvPr/>
        </p:nvSpPr>
        <p:spPr>
          <a:xfrm>
            <a:off x="1540852" y="6475272"/>
            <a:ext cx="200520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Group</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 name="Network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Network ELB Key Features</a:t>
            </a:r>
          </a:p>
        </p:txBody>
      </p:sp>
      <p:sp>
        <p:nvSpPr>
          <p:cNvPr id="450" name="DNS Fail-over"/>
          <p:cNvSpPr txBox="1"/>
          <p:nvPr/>
        </p:nvSpPr>
        <p:spPr>
          <a:xfrm>
            <a:off x="1507680" y="3236570"/>
            <a:ext cx="245722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DNS Fail-over</a:t>
            </a:r>
          </a:p>
        </p:txBody>
      </p:sp>
      <p:sp>
        <p:nvSpPr>
          <p:cNvPr id="451" name="Integration with Amazon Route 53"/>
          <p:cNvSpPr txBox="1"/>
          <p:nvPr/>
        </p:nvSpPr>
        <p:spPr>
          <a:xfrm>
            <a:off x="1508239" y="3789020"/>
            <a:ext cx="53802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Integration with Amazon Route 53</a:t>
            </a:r>
          </a:p>
        </p:txBody>
      </p:sp>
      <p:sp>
        <p:nvSpPr>
          <p:cNvPr id="452" name="Integration with AWS services"/>
          <p:cNvSpPr txBox="1"/>
          <p:nvPr/>
        </p:nvSpPr>
        <p:spPr>
          <a:xfrm>
            <a:off x="1518043" y="4341470"/>
            <a:ext cx="47971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Integration with AWS services</a:t>
            </a:r>
          </a:p>
        </p:txBody>
      </p:sp>
      <p:sp>
        <p:nvSpPr>
          <p:cNvPr id="453" name="Long-lived TCP Connections"/>
          <p:cNvSpPr txBox="1"/>
          <p:nvPr/>
        </p:nvSpPr>
        <p:spPr>
          <a:xfrm>
            <a:off x="1533487" y="4893920"/>
            <a:ext cx="460758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Long-lived TCP Connections</a:t>
            </a:r>
          </a:p>
        </p:txBody>
      </p:sp>
      <p:sp>
        <p:nvSpPr>
          <p:cNvPr id="454" name="Central API Support"/>
          <p:cNvSpPr txBox="1"/>
          <p:nvPr/>
        </p:nvSpPr>
        <p:spPr>
          <a:xfrm>
            <a:off x="1534757" y="5446370"/>
            <a:ext cx="33432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Central API Support</a:t>
            </a:r>
          </a:p>
        </p:txBody>
      </p:sp>
      <p:sp>
        <p:nvSpPr>
          <p:cNvPr id="455" name="Robust Monitoring and Auditing"/>
          <p:cNvSpPr txBox="1"/>
          <p:nvPr/>
        </p:nvSpPr>
        <p:spPr>
          <a:xfrm>
            <a:off x="1546187" y="5998820"/>
            <a:ext cx="50751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Robust Monitoring and Auditing</a:t>
            </a:r>
          </a:p>
        </p:txBody>
      </p:sp>
      <p:sp>
        <p:nvSpPr>
          <p:cNvPr id="456" name="Enhanced Logging"/>
          <p:cNvSpPr txBox="1"/>
          <p:nvPr/>
        </p:nvSpPr>
        <p:spPr>
          <a:xfrm>
            <a:off x="1546187" y="6551270"/>
            <a:ext cx="31683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Enhanced Logging</a:t>
            </a:r>
          </a:p>
        </p:txBody>
      </p:sp>
      <p:sp>
        <p:nvSpPr>
          <p:cNvPr id="457" name="Zonal Isolation"/>
          <p:cNvSpPr txBox="1"/>
          <p:nvPr/>
        </p:nvSpPr>
        <p:spPr>
          <a:xfrm>
            <a:off x="1546187" y="7103720"/>
            <a:ext cx="25968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Zonal Isolation</a:t>
            </a:r>
          </a:p>
        </p:txBody>
      </p:sp>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lt" backwards="0">
                                    <p:tmAbs val="0"/>
                                  </p:iterate>
                                  <p:childTnLst>
                                    <p:set>
                                      <p:cBhvr>
                                        <p:cTn id="6" fill="hold"/>
                                        <p:tgtEl>
                                          <p:spTgt spid="450"/>
                                        </p:tgtEl>
                                        <p:attrNameLst>
                                          <p:attrName>style.visibility</p:attrName>
                                        </p:attrNameLst>
                                      </p:cBhvr>
                                      <p:to>
                                        <p:strVal val="visible"/>
                                      </p:to>
                                    </p:set>
                                    <p:anim calcmode="lin" valueType="num">
                                      <p:cBhvr>
                                        <p:cTn id="7" dur="1500" fill="hold"/>
                                        <p:tgtEl>
                                          <p:spTgt spid="450"/>
                                        </p:tgtEl>
                                        <p:attrNameLst>
                                          <p:attrName>ppt_w</p:attrName>
                                        </p:attrNameLst>
                                      </p:cBhvr>
                                      <p:tavLst>
                                        <p:tav tm="0" fmla="#ppt_w*sin(2.5*pi*$)">
                                          <p:val>
                                            <p:fltVal val="0"/>
                                          </p:val>
                                        </p:tav>
                                        <p:tav tm="100000">
                                          <p:val>
                                            <p:fltVal val="1"/>
                                          </p:val>
                                        </p:tav>
                                      </p:tavLst>
                                    </p:anim>
                                    <p:anim calcmode="lin" valueType="num">
                                      <p:cBhvr>
                                        <p:cTn id="8" dur="1500" fill="hold"/>
                                        <p:tgtEl>
                                          <p:spTgt spid="45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lt" backwards="0">
                                    <p:tmAbs val="0"/>
                                  </p:iterate>
                                  <p:childTnLst>
                                    <p:set>
                                      <p:cBhvr>
                                        <p:cTn id="12" fill="hold"/>
                                        <p:tgtEl>
                                          <p:spTgt spid="451"/>
                                        </p:tgtEl>
                                        <p:attrNameLst>
                                          <p:attrName>style.visibility</p:attrName>
                                        </p:attrNameLst>
                                      </p:cBhvr>
                                      <p:to>
                                        <p:strVal val="visible"/>
                                      </p:to>
                                    </p:set>
                                    <p:anim calcmode="lin" valueType="num">
                                      <p:cBhvr>
                                        <p:cTn id="13" dur="1500" fill="hold"/>
                                        <p:tgtEl>
                                          <p:spTgt spid="451"/>
                                        </p:tgtEl>
                                        <p:attrNameLst>
                                          <p:attrName>ppt_w</p:attrName>
                                        </p:attrNameLst>
                                      </p:cBhvr>
                                      <p:tavLst>
                                        <p:tav tm="0" fmla="#ppt_w*sin(2.5*pi*$)">
                                          <p:val>
                                            <p:fltVal val="0"/>
                                          </p:val>
                                        </p:tav>
                                        <p:tav tm="100000">
                                          <p:val>
                                            <p:fltVal val="1"/>
                                          </p:val>
                                        </p:tav>
                                      </p:tavLst>
                                    </p:anim>
                                    <p:anim calcmode="lin" valueType="num">
                                      <p:cBhvr>
                                        <p:cTn id="14" dur="1500" fill="hold"/>
                                        <p:tgtEl>
                                          <p:spTgt spid="451"/>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lt" backwards="0">
                                    <p:tmAbs val="0"/>
                                  </p:iterate>
                                  <p:childTnLst>
                                    <p:set>
                                      <p:cBhvr>
                                        <p:cTn id="18" fill="hold"/>
                                        <p:tgtEl>
                                          <p:spTgt spid="452"/>
                                        </p:tgtEl>
                                        <p:attrNameLst>
                                          <p:attrName>style.visibility</p:attrName>
                                        </p:attrNameLst>
                                      </p:cBhvr>
                                      <p:to>
                                        <p:strVal val="visible"/>
                                      </p:to>
                                    </p:set>
                                    <p:anim calcmode="lin" valueType="num">
                                      <p:cBhvr>
                                        <p:cTn id="19" dur="1500" fill="hold"/>
                                        <p:tgtEl>
                                          <p:spTgt spid="452"/>
                                        </p:tgtEl>
                                        <p:attrNameLst>
                                          <p:attrName>ppt_w</p:attrName>
                                        </p:attrNameLst>
                                      </p:cBhvr>
                                      <p:tavLst>
                                        <p:tav tm="0" fmla="#ppt_w*sin(2.5*pi*$)">
                                          <p:val>
                                            <p:fltVal val="0"/>
                                          </p:val>
                                        </p:tav>
                                        <p:tav tm="100000">
                                          <p:val>
                                            <p:fltVal val="1"/>
                                          </p:val>
                                        </p:tav>
                                      </p:tavLst>
                                    </p:anim>
                                    <p:anim calcmode="lin" valueType="num">
                                      <p:cBhvr>
                                        <p:cTn id="20" dur="1500" fill="hold"/>
                                        <p:tgtEl>
                                          <p:spTgt spid="45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lt" backwards="0">
                                    <p:tmAbs val="0"/>
                                  </p:iterate>
                                  <p:childTnLst>
                                    <p:set>
                                      <p:cBhvr>
                                        <p:cTn id="24" fill="hold"/>
                                        <p:tgtEl>
                                          <p:spTgt spid="453"/>
                                        </p:tgtEl>
                                        <p:attrNameLst>
                                          <p:attrName>style.visibility</p:attrName>
                                        </p:attrNameLst>
                                      </p:cBhvr>
                                      <p:to>
                                        <p:strVal val="visible"/>
                                      </p:to>
                                    </p:set>
                                    <p:anim calcmode="lin" valueType="num">
                                      <p:cBhvr>
                                        <p:cTn id="25" dur="1500" fill="hold"/>
                                        <p:tgtEl>
                                          <p:spTgt spid="453"/>
                                        </p:tgtEl>
                                        <p:attrNameLst>
                                          <p:attrName>ppt_w</p:attrName>
                                        </p:attrNameLst>
                                      </p:cBhvr>
                                      <p:tavLst>
                                        <p:tav tm="0" fmla="#ppt_w*sin(2.5*pi*$)">
                                          <p:val>
                                            <p:fltVal val="0"/>
                                          </p:val>
                                        </p:tav>
                                        <p:tav tm="100000">
                                          <p:val>
                                            <p:fltVal val="1"/>
                                          </p:val>
                                        </p:tav>
                                      </p:tavLst>
                                    </p:anim>
                                    <p:anim calcmode="lin" valueType="num">
                                      <p:cBhvr>
                                        <p:cTn id="26" dur="1500" fill="hold"/>
                                        <p:tgtEl>
                                          <p:spTgt spid="45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19" grpId="5" fill="hold">
                                  <p:stCondLst>
                                    <p:cond delay="0"/>
                                  </p:stCondLst>
                                  <p:iterate type="lt" backwards="0">
                                    <p:tmAbs val="0"/>
                                  </p:iterate>
                                  <p:childTnLst>
                                    <p:set>
                                      <p:cBhvr>
                                        <p:cTn id="30" fill="hold"/>
                                        <p:tgtEl>
                                          <p:spTgt spid="454"/>
                                        </p:tgtEl>
                                        <p:attrNameLst>
                                          <p:attrName>style.visibility</p:attrName>
                                        </p:attrNameLst>
                                      </p:cBhvr>
                                      <p:to>
                                        <p:strVal val="visible"/>
                                      </p:to>
                                    </p:set>
                                    <p:anim calcmode="lin" valueType="num">
                                      <p:cBhvr>
                                        <p:cTn id="31" dur="1500" fill="hold"/>
                                        <p:tgtEl>
                                          <p:spTgt spid="454"/>
                                        </p:tgtEl>
                                        <p:attrNameLst>
                                          <p:attrName>ppt_w</p:attrName>
                                        </p:attrNameLst>
                                      </p:cBhvr>
                                      <p:tavLst>
                                        <p:tav tm="0" fmla="#ppt_w*sin(2.5*pi*$)">
                                          <p:val>
                                            <p:fltVal val="0"/>
                                          </p:val>
                                        </p:tav>
                                        <p:tav tm="100000">
                                          <p:val>
                                            <p:fltVal val="1"/>
                                          </p:val>
                                        </p:tav>
                                      </p:tavLst>
                                    </p:anim>
                                    <p:anim calcmode="lin" valueType="num">
                                      <p:cBhvr>
                                        <p:cTn id="32" dur="1500" fill="hold"/>
                                        <p:tgtEl>
                                          <p:spTgt spid="45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19" grpId="6" fill="hold">
                                  <p:stCondLst>
                                    <p:cond delay="0"/>
                                  </p:stCondLst>
                                  <p:iterate type="lt" backwards="0">
                                    <p:tmAbs val="0"/>
                                  </p:iterate>
                                  <p:childTnLst>
                                    <p:set>
                                      <p:cBhvr>
                                        <p:cTn id="36" fill="hold"/>
                                        <p:tgtEl>
                                          <p:spTgt spid="455"/>
                                        </p:tgtEl>
                                        <p:attrNameLst>
                                          <p:attrName>style.visibility</p:attrName>
                                        </p:attrNameLst>
                                      </p:cBhvr>
                                      <p:to>
                                        <p:strVal val="visible"/>
                                      </p:to>
                                    </p:set>
                                    <p:anim calcmode="lin" valueType="num">
                                      <p:cBhvr>
                                        <p:cTn id="37" dur="1500" fill="hold"/>
                                        <p:tgtEl>
                                          <p:spTgt spid="455"/>
                                        </p:tgtEl>
                                        <p:attrNameLst>
                                          <p:attrName>ppt_w</p:attrName>
                                        </p:attrNameLst>
                                      </p:cBhvr>
                                      <p:tavLst>
                                        <p:tav tm="0" fmla="#ppt_w*sin(2.5*pi*$)">
                                          <p:val>
                                            <p:fltVal val="0"/>
                                          </p:val>
                                        </p:tav>
                                        <p:tav tm="100000">
                                          <p:val>
                                            <p:fltVal val="1"/>
                                          </p:val>
                                        </p:tav>
                                      </p:tavLst>
                                    </p:anim>
                                    <p:anim calcmode="lin" valueType="num">
                                      <p:cBhvr>
                                        <p:cTn id="38" dur="1500" fill="hold"/>
                                        <p:tgtEl>
                                          <p:spTgt spid="455"/>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0" presetID="19" grpId="7" fill="hold">
                                  <p:stCondLst>
                                    <p:cond delay="0"/>
                                  </p:stCondLst>
                                  <p:iterate type="lt" backwards="0">
                                    <p:tmAbs val="0"/>
                                  </p:iterate>
                                  <p:childTnLst>
                                    <p:set>
                                      <p:cBhvr>
                                        <p:cTn id="42" fill="hold"/>
                                        <p:tgtEl>
                                          <p:spTgt spid="456"/>
                                        </p:tgtEl>
                                        <p:attrNameLst>
                                          <p:attrName>style.visibility</p:attrName>
                                        </p:attrNameLst>
                                      </p:cBhvr>
                                      <p:to>
                                        <p:strVal val="visible"/>
                                      </p:to>
                                    </p:set>
                                    <p:anim calcmode="lin" valueType="num">
                                      <p:cBhvr>
                                        <p:cTn id="43" dur="1500" fill="hold"/>
                                        <p:tgtEl>
                                          <p:spTgt spid="456"/>
                                        </p:tgtEl>
                                        <p:attrNameLst>
                                          <p:attrName>ppt_w</p:attrName>
                                        </p:attrNameLst>
                                      </p:cBhvr>
                                      <p:tavLst>
                                        <p:tav tm="0" fmla="#ppt_w*sin(2.5*pi*$)">
                                          <p:val>
                                            <p:fltVal val="0"/>
                                          </p:val>
                                        </p:tav>
                                        <p:tav tm="100000">
                                          <p:val>
                                            <p:fltVal val="1"/>
                                          </p:val>
                                        </p:tav>
                                      </p:tavLst>
                                    </p:anim>
                                    <p:anim calcmode="lin" valueType="num">
                                      <p:cBhvr>
                                        <p:cTn id="44" dur="1500" fill="hold"/>
                                        <p:tgtEl>
                                          <p:spTgt spid="456"/>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10" presetID="19" grpId="8" fill="hold">
                                  <p:stCondLst>
                                    <p:cond delay="0"/>
                                  </p:stCondLst>
                                  <p:iterate type="lt" backwards="0">
                                    <p:tmAbs val="0"/>
                                  </p:iterate>
                                  <p:childTnLst>
                                    <p:set>
                                      <p:cBhvr>
                                        <p:cTn id="48" fill="hold"/>
                                        <p:tgtEl>
                                          <p:spTgt spid="457"/>
                                        </p:tgtEl>
                                        <p:attrNameLst>
                                          <p:attrName>style.visibility</p:attrName>
                                        </p:attrNameLst>
                                      </p:cBhvr>
                                      <p:to>
                                        <p:strVal val="visible"/>
                                      </p:to>
                                    </p:set>
                                    <p:anim calcmode="lin" valueType="num">
                                      <p:cBhvr>
                                        <p:cTn id="49" dur="1500" fill="hold"/>
                                        <p:tgtEl>
                                          <p:spTgt spid="457"/>
                                        </p:tgtEl>
                                        <p:attrNameLst>
                                          <p:attrName>ppt_w</p:attrName>
                                        </p:attrNameLst>
                                      </p:cBhvr>
                                      <p:tavLst>
                                        <p:tav tm="0" fmla="#ppt_w*sin(2.5*pi*$)">
                                          <p:val>
                                            <p:fltVal val="0"/>
                                          </p:val>
                                        </p:tav>
                                        <p:tav tm="100000">
                                          <p:val>
                                            <p:fltVal val="1"/>
                                          </p:val>
                                        </p:tav>
                                      </p:tavLst>
                                    </p:anim>
                                    <p:anim calcmode="lin" valueType="num">
                                      <p:cBhvr>
                                        <p:cTn id="50" dur="1500" fill="hold"/>
                                        <p:tgtEl>
                                          <p:spTgt spid="45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0" grpId="1"/>
      <p:bldP build="whole" bldLvl="1" animBg="1" rev="0" advAuto="0" spid="457" grpId="8"/>
      <p:bldP build="whole" bldLvl="1" animBg="1" rev="0" advAuto="0" spid="452" grpId="3"/>
      <p:bldP build="whole" bldLvl="1" animBg="1" rev="0" advAuto="0" spid="451" grpId="2"/>
      <p:bldP build="whole" bldLvl="1" animBg="1" rev="0" advAuto="0" spid="455" grpId="6"/>
      <p:bldP build="whole" bldLvl="1" animBg="1" rev="0" advAuto="0" spid="456" grpId="7"/>
      <p:bldP build="whole" bldLvl="1" animBg="1" rev="0" advAuto="0" spid="453" grpId="4"/>
      <p:bldP build="whole" bldLvl="1" animBg="1" rev="0" advAuto="0" spid="454" grpId="5"/>
    </p:bldLst>
  </p:timing>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Classic Load Balancers"/>
          <p:cNvSpPr txBox="1"/>
          <p:nvPr>
            <p:ph type="title" idx="4294967295"/>
          </p:nvPr>
        </p:nvSpPr>
        <p:spPr>
          <a:xfrm>
            <a:off x="777155" y="-1309688"/>
            <a:ext cx="11450490" cy="3302001"/>
          </a:xfrm>
          <a:prstGeom prst="rect">
            <a:avLst/>
          </a:prstGeom>
        </p:spPr>
        <p:txBody>
          <a:bodyPr anchor="b"/>
          <a:lstStyle>
            <a:lvl1pPr>
              <a:defRPr sz="6900"/>
            </a:lvl1pPr>
          </a:lstStyle>
          <a:p>
            <a:pPr/>
            <a:r>
              <a:t>Classic Load Balancers</a:t>
            </a:r>
          </a:p>
        </p:txBody>
      </p:sp>
      <p:sp>
        <p:nvSpPr>
          <p:cNvPr id="460" name="Classic Load Balancers are the legacy Elastic Load Balancers. You can load…"/>
          <p:cNvSpPr txBox="1"/>
          <p:nvPr/>
        </p:nvSpPr>
        <p:spPr>
          <a:xfrm>
            <a:off x="776427" y="2734920"/>
            <a:ext cx="1183142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Classic Load Balancers are the legacy Elastic Load Balancers. You can load</a:t>
            </a:r>
          </a:p>
          <a:p>
            <a:pPr algn="l"/>
            <a:r>
              <a:t>balance HTTP/HTTPS applications and use Layer-7 specific features, such as</a:t>
            </a:r>
          </a:p>
          <a:p>
            <a:pPr algn="l"/>
            <a:r>
              <a:t>X-Forwarded and sticky sessions. You can also use strict Layer 4 load balancing</a:t>
            </a:r>
          </a:p>
          <a:p>
            <a:pPr algn="l"/>
            <a:r>
              <a:t>for applications that rely purely on the TCP protocol.</a:t>
            </a:r>
          </a:p>
        </p:txBody>
      </p:sp>
      <p:sp>
        <p:nvSpPr>
          <p:cNvPr id="461" name="If your application stops responding, the ELB (Classic Load Balancer) responds…"/>
          <p:cNvSpPr txBox="1"/>
          <p:nvPr/>
        </p:nvSpPr>
        <p:spPr>
          <a:xfrm>
            <a:off x="781443" y="4560887"/>
            <a:ext cx="11689691" cy="1934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If your application stops responding, the ELB (Classic Load Balancer) responds</a:t>
            </a:r>
          </a:p>
          <a:p>
            <a:pPr algn="l"/>
            <a:r>
              <a:t>with a 504 error.</a:t>
            </a:r>
          </a:p>
          <a:p>
            <a:pPr algn="l"/>
            <a:r>
              <a:t>This means that the application is having issues. This could be</a:t>
            </a:r>
          </a:p>
          <a:p>
            <a:pPr algn="l"/>
            <a:r>
              <a:t>either at the Web Server layer or at the Database Layer.</a:t>
            </a:r>
          </a:p>
          <a:p>
            <a:pPr algn="l"/>
            <a:r>
              <a:t>Identify where the application is failing, and scale it up or out where possible.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6" grpId="1" fill="hold">
                                  <p:stCondLst>
                                    <p:cond delay="0"/>
                                  </p:stCondLst>
                                  <p:iterate type="lt" backwards="0">
                                    <p:tmAbs val="0"/>
                                  </p:iterate>
                                  <p:childTnLst>
                                    <p:set>
                                      <p:cBhvr>
                                        <p:cTn id="6" fill="hold"/>
                                        <p:tgtEl>
                                          <p:spTgt spid="460"/>
                                        </p:tgtEl>
                                        <p:attrNameLst>
                                          <p:attrName>style.visibility</p:attrName>
                                        </p:attrNameLst>
                                      </p:cBhvr>
                                      <p:to>
                                        <p:strVal val="visible"/>
                                      </p:to>
                                    </p:set>
                                    <p:animEffect filter="wipe(down)" transition="in">
                                      <p:cBhvr>
                                        <p:cTn id="7" dur="435">
                                          <p:stCondLst>
                                            <p:cond delay="0"/>
                                          </p:stCondLst>
                                        </p:cTn>
                                        <p:tgtEl>
                                          <p:spTgt spid="460"/>
                                        </p:tgtEl>
                                      </p:cBhvr>
                                    </p:animEffect>
                                    <p:anim calcmode="lin" valueType="num">
                                      <p:cBhvr>
                                        <p:cTn id="8" dur="1367" fill="hold" tmFilter="0,0; 0.14,0.36; 0.43,0.73; 0.71,0.91; 1.0,1.0">
                                          <p:stCondLst>
                                            <p:cond delay="0"/>
                                          </p:stCondLst>
                                        </p:cTn>
                                        <p:tgtEl>
                                          <p:spTgt spid="460"/>
                                        </p:tgtEl>
                                        <p:attrNameLst>
                                          <p:attrName>ppt_x</p:attrName>
                                        </p:attrNameLst>
                                      </p:cBhvr>
                                      <p:tavLst>
                                        <p:tav tm="0">
                                          <p:val>
                                            <p:strVal val="#ppt_x-0.25"/>
                                          </p:val>
                                        </p:tav>
                                        <p:tav tm="100000">
                                          <p:val>
                                            <p:strVal val="#ppt_x"/>
                                          </p:val>
                                        </p:tav>
                                      </p:tavLst>
                                    </p:anim>
                                    <p:anim calcmode="lin" valueType="num">
                                      <p:cBhvr>
                                        <p:cTn id="9" dur="498" fill="hold" tmFilter="0.0,0.0; 0.25,0.07; 0.50,0.2; 0.75,0.467; 1.0,1.0">
                                          <p:stCondLst>
                                            <p:cond delay="0"/>
                                          </p:stCondLst>
                                        </p:cTn>
                                        <p:tgtEl>
                                          <p:spTgt spid="460"/>
                                        </p:tgtEl>
                                        <p:attrNameLst>
                                          <p:attrName>ppt_y</p:attrName>
                                        </p:attrNameLst>
                                      </p:cBhvr>
                                      <p:tavLst>
                                        <p:tav tm="0" fmla="#ppt_y-sin(pi*$)/3">
                                          <p:val>
                                            <p:fltVal val="0.5"/>
                                          </p:val>
                                        </p:tav>
                                        <p:tav tm="100000">
                                          <p:val>
                                            <p:fltVal val="1"/>
                                          </p:val>
                                        </p:tav>
                                      </p:tavLst>
                                    </p:anim>
                                    <p:anim calcmode="lin" valueType="num">
                                      <p:cBhvr>
                                        <p:cTn id="10" dur="498" fill="hold" tmFilter="0, 0; 0.125,0.2665; 0.25,0.4; 0.375,0.465; 0.5,0.5;  0.625,0.535; 0.75,0.6; 0.875,0.7335; 1,1">
                                          <p:stCondLst>
                                            <p:cond delay="498"/>
                                          </p:stCondLst>
                                        </p:cTn>
                                        <p:tgtEl>
                                          <p:spTgt spid="460"/>
                                        </p:tgtEl>
                                        <p:attrNameLst>
                                          <p:attrName>ppt_y</p:attrName>
                                        </p:attrNameLst>
                                      </p:cBhvr>
                                      <p:tavLst>
                                        <p:tav tm="0" fmla="#ppt_y-sin(pi*$)/9">
                                          <p:val>
                                            <p:fltVal val="0"/>
                                          </p:val>
                                        </p:tav>
                                        <p:tav tm="100000">
                                          <p:val>
                                            <p:fltVal val="1"/>
                                          </p:val>
                                        </p:tav>
                                      </p:tavLst>
                                    </p:anim>
                                    <p:anim calcmode="lin" valueType="num">
                                      <p:cBhvr>
                                        <p:cTn id="11" dur="249" fill="hold" tmFilter="0, 0; 0.125,0.2665; 0.25,0.4; 0.375,0.465; 0.5,0.5;  0.625,0.535; 0.75,0.6; 0.875,0.7335; 1,1">
                                          <p:stCondLst>
                                            <p:cond delay="993"/>
                                          </p:stCondLst>
                                        </p:cTn>
                                        <p:tgtEl>
                                          <p:spTgt spid="460"/>
                                        </p:tgtEl>
                                        <p:attrNameLst>
                                          <p:attrName>ppt_y</p:attrName>
                                        </p:attrNameLst>
                                      </p:cBhvr>
                                      <p:tavLst>
                                        <p:tav tm="0" fmla="#ppt_y-sin(pi*$)/27">
                                          <p:val>
                                            <p:fltVal val="0"/>
                                          </p:val>
                                        </p:tav>
                                        <p:tav tm="100000">
                                          <p:val>
                                            <p:fltVal val="1"/>
                                          </p:val>
                                        </p:tav>
                                      </p:tavLst>
                                    </p:anim>
                                    <p:anim calcmode="lin" valueType="num">
                                      <p:cBhvr>
                                        <p:cTn id="12" dur="123" fill="hold" tmFilter="0, 0; 0.125,0.2665; 0.25,0.4; 0.375,0.465; 0.5,0.5;  0.625,0.535; 0.75,0.6; 0.875,0.7335; 1,1">
                                          <p:stCondLst>
                                            <p:cond delay="1242"/>
                                          </p:stCondLst>
                                        </p:cTn>
                                        <p:tgtEl>
                                          <p:spTgt spid="460"/>
                                        </p:tgtEl>
                                        <p:attrNameLst>
                                          <p:attrName>ppt_y</p:attrName>
                                        </p:attrNameLst>
                                      </p:cBhvr>
                                      <p:tavLst>
                                        <p:tav tm="0" fmla="#ppt_y-sin(pi*$)/81">
                                          <p:val>
                                            <p:fltVal val="0"/>
                                          </p:val>
                                        </p:tav>
                                        <p:tav tm="100000">
                                          <p:val>
                                            <p:fltVal val="1"/>
                                          </p:val>
                                        </p:tav>
                                      </p:tavLst>
                                    </p:anim>
                                    <p:animScale>
                                      <p:cBhvr>
                                        <p:cTn id="13" dur="20" fill="hold">
                                          <p:stCondLst>
                                            <p:cond delay="488"/>
                                          </p:stCondLst>
                                        </p:cTn>
                                        <p:tgtEl>
                                          <p:spTgt spid="460"/>
                                        </p:tgtEl>
                                      </p:cBhvr>
                                      <p:to x="100000" y="60000"/>
                                    </p:animScale>
                                    <p:animScale>
                                      <p:cBhvr>
                                        <p:cTn id="14" dur="125" decel="50000" fill="hold">
                                          <p:stCondLst>
                                            <p:cond delay="507"/>
                                          </p:stCondLst>
                                        </p:cTn>
                                        <p:tgtEl>
                                          <p:spTgt spid="460"/>
                                        </p:tgtEl>
                                      </p:cBhvr>
                                      <p:to x="100000" y="100000"/>
                                    </p:animScale>
                                    <p:animScale>
                                      <p:cBhvr>
                                        <p:cTn id="15" dur="20" decel="50000" fill="hold">
                                          <p:stCondLst>
                                            <p:cond delay="984"/>
                                          </p:stCondLst>
                                        </p:cTn>
                                        <p:tgtEl>
                                          <p:spTgt spid="460"/>
                                        </p:tgtEl>
                                      </p:cBhvr>
                                      <p:to x="100000" y="80000"/>
                                    </p:animScale>
                                    <p:animScale>
                                      <p:cBhvr>
                                        <p:cTn id="16" dur="125" decel="50000" fill="hold">
                                          <p:stCondLst>
                                            <p:cond delay="1004"/>
                                          </p:stCondLst>
                                        </p:cTn>
                                        <p:tgtEl>
                                          <p:spTgt spid="460"/>
                                        </p:tgtEl>
                                      </p:cBhvr>
                                      <p:to x="100000" y="100000"/>
                                    </p:animScale>
                                    <p:animScale>
                                      <p:cBhvr>
                                        <p:cTn id="17" dur="20" decel="50000" fill="hold">
                                          <p:stCondLst>
                                            <p:cond delay="1232"/>
                                          </p:stCondLst>
                                        </p:cTn>
                                        <p:tgtEl>
                                          <p:spTgt spid="460"/>
                                        </p:tgtEl>
                                      </p:cBhvr>
                                      <p:to x="100000" y="90000"/>
                                    </p:animScale>
                                    <p:animScale>
                                      <p:cBhvr>
                                        <p:cTn id="18" dur="125" decel="50000" fill="hold">
                                          <p:stCondLst>
                                            <p:cond delay="1251"/>
                                          </p:stCondLst>
                                        </p:cTn>
                                        <p:tgtEl>
                                          <p:spTgt spid="460"/>
                                        </p:tgtEl>
                                      </p:cBhvr>
                                      <p:to x="100000" y="100000"/>
                                    </p:animScale>
                                    <p:animScale>
                                      <p:cBhvr>
                                        <p:cTn id="19" dur="20" decel="50000" fill="hold">
                                          <p:stCondLst>
                                            <p:cond delay="1356"/>
                                          </p:stCondLst>
                                        </p:cTn>
                                        <p:tgtEl>
                                          <p:spTgt spid="460"/>
                                        </p:tgtEl>
                                      </p:cBhvr>
                                      <p:to x="100000" y="95000"/>
                                    </p:animScale>
                                    <p:animScale>
                                      <p:cBhvr>
                                        <p:cTn id="20" dur="125" decel="50000" fill="hold">
                                          <p:stCondLst>
                                            <p:cond delay="1376"/>
                                          </p:stCondLst>
                                        </p:cTn>
                                        <p:tgtEl>
                                          <p:spTgt spid="46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6" grpId="2" fill="hold">
                                  <p:stCondLst>
                                    <p:cond delay="0"/>
                                  </p:stCondLst>
                                  <p:iterate type="lt" backwards="0">
                                    <p:tmAbs val="0"/>
                                  </p:iterate>
                                  <p:childTnLst>
                                    <p:set>
                                      <p:cBhvr>
                                        <p:cTn id="24" fill="hold"/>
                                        <p:tgtEl>
                                          <p:spTgt spid="461"/>
                                        </p:tgtEl>
                                        <p:attrNameLst>
                                          <p:attrName>style.visibility</p:attrName>
                                        </p:attrNameLst>
                                      </p:cBhvr>
                                      <p:to>
                                        <p:strVal val="visible"/>
                                      </p:to>
                                    </p:set>
                                    <p:animEffect filter="wipe(down)" transition="in">
                                      <p:cBhvr>
                                        <p:cTn id="25" dur="435">
                                          <p:stCondLst>
                                            <p:cond delay="0"/>
                                          </p:stCondLst>
                                        </p:cTn>
                                        <p:tgtEl>
                                          <p:spTgt spid="461"/>
                                        </p:tgtEl>
                                      </p:cBhvr>
                                    </p:animEffect>
                                    <p:anim calcmode="lin" valueType="num">
                                      <p:cBhvr>
                                        <p:cTn id="26" dur="1367" fill="hold" tmFilter="0,0; 0.14,0.36; 0.43,0.73; 0.71,0.91; 1.0,1.0">
                                          <p:stCondLst>
                                            <p:cond delay="0"/>
                                          </p:stCondLst>
                                        </p:cTn>
                                        <p:tgtEl>
                                          <p:spTgt spid="461"/>
                                        </p:tgtEl>
                                        <p:attrNameLst>
                                          <p:attrName>ppt_x</p:attrName>
                                        </p:attrNameLst>
                                      </p:cBhvr>
                                      <p:tavLst>
                                        <p:tav tm="0">
                                          <p:val>
                                            <p:strVal val="#ppt_x-0.25"/>
                                          </p:val>
                                        </p:tav>
                                        <p:tav tm="100000">
                                          <p:val>
                                            <p:strVal val="#ppt_x"/>
                                          </p:val>
                                        </p:tav>
                                      </p:tavLst>
                                    </p:anim>
                                    <p:anim calcmode="lin" valueType="num">
                                      <p:cBhvr>
                                        <p:cTn id="27" dur="498" fill="hold" tmFilter="0.0,0.0; 0.25,0.07; 0.50,0.2; 0.75,0.467; 1.0,1.0">
                                          <p:stCondLst>
                                            <p:cond delay="0"/>
                                          </p:stCondLst>
                                        </p:cTn>
                                        <p:tgtEl>
                                          <p:spTgt spid="461"/>
                                        </p:tgtEl>
                                        <p:attrNameLst>
                                          <p:attrName>ppt_y</p:attrName>
                                        </p:attrNameLst>
                                      </p:cBhvr>
                                      <p:tavLst>
                                        <p:tav tm="0" fmla="#ppt_y-sin(pi*$)/3">
                                          <p:val>
                                            <p:fltVal val="0.5"/>
                                          </p:val>
                                        </p:tav>
                                        <p:tav tm="100000">
                                          <p:val>
                                            <p:fltVal val="1"/>
                                          </p:val>
                                        </p:tav>
                                      </p:tavLst>
                                    </p:anim>
                                    <p:anim calcmode="lin" valueType="num">
                                      <p:cBhvr>
                                        <p:cTn id="28" dur="498" fill="hold" tmFilter="0, 0; 0.125,0.2665; 0.25,0.4; 0.375,0.465; 0.5,0.5;  0.625,0.535; 0.75,0.6; 0.875,0.7335; 1,1">
                                          <p:stCondLst>
                                            <p:cond delay="498"/>
                                          </p:stCondLst>
                                        </p:cTn>
                                        <p:tgtEl>
                                          <p:spTgt spid="461"/>
                                        </p:tgtEl>
                                        <p:attrNameLst>
                                          <p:attrName>ppt_y</p:attrName>
                                        </p:attrNameLst>
                                      </p:cBhvr>
                                      <p:tavLst>
                                        <p:tav tm="0" fmla="#ppt_y-sin(pi*$)/9">
                                          <p:val>
                                            <p:fltVal val="0"/>
                                          </p:val>
                                        </p:tav>
                                        <p:tav tm="100000">
                                          <p:val>
                                            <p:fltVal val="1"/>
                                          </p:val>
                                        </p:tav>
                                      </p:tavLst>
                                    </p:anim>
                                    <p:anim calcmode="lin" valueType="num">
                                      <p:cBhvr>
                                        <p:cTn id="29" dur="249" fill="hold" tmFilter="0, 0; 0.125,0.2665; 0.25,0.4; 0.375,0.465; 0.5,0.5;  0.625,0.535; 0.75,0.6; 0.875,0.7335; 1,1">
                                          <p:stCondLst>
                                            <p:cond delay="993"/>
                                          </p:stCondLst>
                                        </p:cTn>
                                        <p:tgtEl>
                                          <p:spTgt spid="461"/>
                                        </p:tgtEl>
                                        <p:attrNameLst>
                                          <p:attrName>ppt_y</p:attrName>
                                        </p:attrNameLst>
                                      </p:cBhvr>
                                      <p:tavLst>
                                        <p:tav tm="0" fmla="#ppt_y-sin(pi*$)/27">
                                          <p:val>
                                            <p:fltVal val="0"/>
                                          </p:val>
                                        </p:tav>
                                        <p:tav tm="100000">
                                          <p:val>
                                            <p:fltVal val="1"/>
                                          </p:val>
                                        </p:tav>
                                      </p:tavLst>
                                    </p:anim>
                                    <p:anim calcmode="lin" valueType="num">
                                      <p:cBhvr>
                                        <p:cTn id="30" dur="123" fill="hold" tmFilter="0, 0; 0.125,0.2665; 0.25,0.4; 0.375,0.465; 0.5,0.5;  0.625,0.535; 0.75,0.6; 0.875,0.7335; 1,1">
                                          <p:stCondLst>
                                            <p:cond delay="1242"/>
                                          </p:stCondLst>
                                        </p:cTn>
                                        <p:tgtEl>
                                          <p:spTgt spid="461"/>
                                        </p:tgtEl>
                                        <p:attrNameLst>
                                          <p:attrName>ppt_y</p:attrName>
                                        </p:attrNameLst>
                                      </p:cBhvr>
                                      <p:tavLst>
                                        <p:tav tm="0" fmla="#ppt_y-sin(pi*$)/81">
                                          <p:val>
                                            <p:fltVal val="0"/>
                                          </p:val>
                                        </p:tav>
                                        <p:tav tm="100000">
                                          <p:val>
                                            <p:fltVal val="1"/>
                                          </p:val>
                                        </p:tav>
                                      </p:tavLst>
                                    </p:anim>
                                    <p:animScale>
                                      <p:cBhvr>
                                        <p:cTn id="31" dur="20" fill="hold">
                                          <p:stCondLst>
                                            <p:cond delay="488"/>
                                          </p:stCondLst>
                                        </p:cTn>
                                        <p:tgtEl>
                                          <p:spTgt spid="461"/>
                                        </p:tgtEl>
                                      </p:cBhvr>
                                      <p:to x="100000" y="60000"/>
                                    </p:animScale>
                                    <p:animScale>
                                      <p:cBhvr>
                                        <p:cTn id="32" dur="125" decel="50000" fill="hold">
                                          <p:stCondLst>
                                            <p:cond delay="507"/>
                                          </p:stCondLst>
                                        </p:cTn>
                                        <p:tgtEl>
                                          <p:spTgt spid="461"/>
                                        </p:tgtEl>
                                      </p:cBhvr>
                                      <p:to x="100000" y="100000"/>
                                    </p:animScale>
                                    <p:animScale>
                                      <p:cBhvr>
                                        <p:cTn id="33" dur="20" decel="50000" fill="hold">
                                          <p:stCondLst>
                                            <p:cond delay="984"/>
                                          </p:stCondLst>
                                        </p:cTn>
                                        <p:tgtEl>
                                          <p:spTgt spid="461"/>
                                        </p:tgtEl>
                                      </p:cBhvr>
                                      <p:to x="100000" y="80000"/>
                                    </p:animScale>
                                    <p:animScale>
                                      <p:cBhvr>
                                        <p:cTn id="34" dur="125" decel="50000" fill="hold">
                                          <p:stCondLst>
                                            <p:cond delay="1004"/>
                                          </p:stCondLst>
                                        </p:cTn>
                                        <p:tgtEl>
                                          <p:spTgt spid="461"/>
                                        </p:tgtEl>
                                      </p:cBhvr>
                                      <p:to x="100000" y="100000"/>
                                    </p:animScale>
                                    <p:animScale>
                                      <p:cBhvr>
                                        <p:cTn id="35" dur="20" decel="50000" fill="hold">
                                          <p:stCondLst>
                                            <p:cond delay="1232"/>
                                          </p:stCondLst>
                                        </p:cTn>
                                        <p:tgtEl>
                                          <p:spTgt spid="461"/>
                                        </p:tgtEl>
                                      </p:cBhvr>
                                      <p:to x="100000" y="90000"/>
                                    </p:animScale>
                                    <p:animScale>
                                      <p:cBhvr>
                                        <p:cTn id="36" dur="125" decel="50000" fill="hold">
                                          <p:stCondLst>
                                            <p:cond delay="1251"/>
                                          </p:stCondLst>
                                        </p:cTn>
                                        <p:tgtEl>
                                          <p:spTgt spid="461"/>
                                        </p:tgtEl>
                                      </p:cBhvr>
                                      <p:to x="100000" y="100000"/>
                                    </p:animScale>
                                    <p:animScale>
                                      <p:cBhvr>
                                        <p:cTn id="37" dur="20" decel="50000" fill="hold">
                                          <p:stCondLst>
                                            <p:cond delay="1356"/>
                                          </p:stCondLst>
                                        </p:cTn>
                                        <p:tgtEl>
                                          <p:spTgt spid="461"/>
                                        </p:tgtEl>
                                      </p:cBhvr>
                                      <p:to x="100000" y="95000"/>
                                    </p:animScale>
                                    <p:animScale>
                                      <p:cBhvr>
                                        <p:cTn id="38" dur="125" decel="50000" fill="hold">
                                          <p:stCondLst>
                                            <p:cond delay="1376"/>
                                          </p:stCondLst>
                                        </p:cTn>
                                        <p:tgtEl>
                                          <p:spTgt spid="461"/>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1" grpId="2"/>
      <p:bldP build="whole" bldLvl="1" animBg="1" rev="0" advAuto="0" spid="460" grpId="1"/>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Classic ELB Key Features"/>
          <p:cNvSpPr txBox="1"/>
          <p:nvPr>
            <p:ph type="title" idx="4294967295"/>
          </p:nvPr>
        </p:nvSpPr>
        <p:spPr>
          <a:xfrm>
            <a:off x="407937" y="-1261721"/>
            <a:ext cx="12188926" cy="3302001"/>
          </a:xfrm>
          <a:prstGeom prst="rect">
            <a:avLst/>
          </a:prstGeom>
        </p:spPr>
        <p:txBody>
          <a:bodyPr anchor="b"/>
          <a:lstStyle>
            <a:lvl1pPr>
              <a:defRPr sz="6900"/>
            </a:lvl1pPr>
          </a:lstStyle>
          <a:p>
            <a:pPr/>
            <a:r>
              <a:t>Classic ELB Key Features</a:t>
            </a:r>
          </a:p>
        </p:txBody>
      </p:sp>
      <p:sp>
        <p:nvSpPr>
          <p:cNvPr id="464" name="High Availability"/>
          <p:cNvSpPr txBox="1"/>
          <p:nvPr/>
        </p:nvSpPr>
        <p:spPr>
          <a:xfrm>
            <a:off x="1507680" y="3236570"/>
            <a:ext cx="276049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Availability</a:t>
            </a:r>
          </a:p>
        </p:txBody>
      </p:sp>
      <p:sp>
        <p:nvSpPr>
          <p:cNvPr id="465" name="Health Checks"/>
          <p:cNvSpPr txBox="1"/>
          <p:nvPr/>
        </p:nvSpPr>
        <p:spPr>
          <a:xfrm>
            <a:off x="1508239" y="3789020"/>
            <a:ext cx="256999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Health Checks</a:t>
            </a:r>
          </a:p>
        </p:txBody>
      </p:sp>
      <p:sp>
        <p:nvSpPr>
          <p:cNvPr id="466" name="Security Features"/>
          <p:cNvSpPr txBox="1"/>
          <p:nvPr/>
        </p:nvSpPr>
        <p:spPr>
          <a:xfrm>
            <a:off x="1518043" y="4341470"/>
            <a:ext cx="29939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Security Features</a:t>
            </a:r>
          </a:p>
        </p:txBody>
      </p:sp>
      <p:sp>
        <p:nvSpPr>
          <p:cNvPr id="467" name="SSL Offloading"/>
          <p:cNvSpPr txBox="1"/>
          <p:nvPr/>
        </p:nvSpPr>
        <p:spPr>
          <a:xfrm>
            <a:off x="1533487" y="4893920"/>
            <a:ext cx="261145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SSL Offloading</a:t>
            </a:r>
          </a:p>
        </p:txBody>
      </p:sp>
      <p:sp>
        <p:nvSpPr>
          <p:cNvPr id="468" name="Sticky Sessions"/>
          <p:cNvSpPr txBox="1"/>
          <p:nvPr/>
        </p:nvSpPr>
        <p:spPr>
          <a:xfrm>
            <a:off x="1534757" y="5446370"/>
            <a:ext cx="27336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Sticky Sessions</a:t>
            </a:r>
          </a:p>
        </p:txBody>
      </p:sp>
      <p:sp>
        <p:nvSpPr>
          <p:cNvPr id="469" name="IPv6 Support"/>
          <p:cNvSpPr txBox="1"/>
          <p:nvPr/>
        </p:nvSpPr>
        <p:spPr>
          <a:xfrm>
            <a:off x="1546187" y="5998820"/>
            <a:ext cx="23167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IPv6 Support</a:t>
            </a:r>
          </a:p>
        </p:txBody>
      </p:sp>
      <p:sp>
        <p:nvSpPr>
          <p:cNvPr id="470" name="Layer 4 or Layer 7 Load Balancing"/>
          <p:cNvSpPr txBox="1"/>
          <p:nvPr/>
        </p:nvSpPr>
        <p:spPr>
          <a:xfrm>
            <a:off x="1546187" y="6551270"/>
            <a:ext cx="538726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Layer 4 or Layer 7 Load Balancing</a:t>
            </a:r>
          </a:p>
        </p:txBody>
      </p:sp>
      <p:sp>
        <p:nvSpPr>
          <p:cNvPr id="471" name="Operational Monitoring"/>
          <p:cNvSpPr txBox="1"/>
          <p:nvPr/>
        </p:nvSpPr>
        <p:spPr>
          <a:xfrm>
            <a:off x="1546187" y="7103720"/>
            <a:ext cx="38105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Operational Monitoring</a:t>
            </a:r>
          </a:p>
        </p:txBody>
      </p:sp>
      <p:sp>
        <p:nvSpPr>
          <p:cNvPr id="472" name="Logging"/>
          <p:cNvSpPr txBox="1"/>
          <p:nvPr/>
        </p:nvSpPr>
        <p:spPr>
          <a:xfrm>
            <a:off x="1546187" y="7656170"/>
            <a:ext cx="163273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Logging</a:t>
            </a:r>
          </a:p>
        </p:txBody>
      </p:sp>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64"/>
                                        </p:tgtEl>
                                        <p:attrNameLst>
                                          <p:attrName>style.visibility</p:attrName>
                                        </p:attrNameLst>
                                      </p:cBhvr>
                                      <p:to>
                                        <p:strVal val="visible"/>
                                      </p:to>
                                    </p:set>
                                    <p:animEffect filter="wipe(left)" transition="in">
                                      <p:cBhvr>
                                        <p:cTn id="7" dur="15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65"/>
                                        </p:tgtEl>
                                        <p:attrNameLst>
                                          <p:attrName>style.visibility</p:attrName>
                                        </p:attrNameLst>
                                      </p:cBhvr>
                                      <p:to>
                                        <p:strVal val="visible"/>
                                      </p:to>
                                    </p:set>
                                    <p:animEffect filter="wipe(left)" transition="in">
                                      <p:cBhvr>
                                        <p:cTn id="12" dur="1500"/>
                                        <p:tgtEl>
                                          <p:spTgt spid="46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66"/>
                                        </p:tgtEl>
                                        <p:attrNameLst>
                                          <p:attrName>style.visibility</p:attrName>
                                        </p:attrNameLst>
                                      </p:cBhvr>
                                      <p:to>
                                        <p:strVal val="visible"/>
                                      </p:to>
                                    </p:set>
                                    <p:animEffect filter="wipe(left)" transition="in">
                                      <p:cBhvr>
                                        <p:cTn id="17" dur="1500"/>
                                        <p:tgtEl>
                                          <p:spTgt spid="466"/>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67"/>
                                        </p:tgtEl>
                                        <p:attrNameLst>
                                          <p:attrName>style.visibility</p:attrName>
                                        </p:attrNameLst>
                                      </p:cBhvr>
                                      <p:to>
                                        <p:strVal val="visible"/>
                                      </p:to>
                                    </p:set>
                                    <p:animEffect filter="wipe(left)" transition="in">
                                      <p:cBhvr>
                                        <p:cTn id="22" dur="1500"/>
                                        <p:tgtEl>
                                          <p:spTgt spid="467"/>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468"/>
                                        </p:tgtEl>
                                        <p:attrNameLst>
                                          <p:attrName>style.visibility</p:attrName>
                                        </p:attrNameLst>
                                      </p:cBhvr>
                                      <p:to>
                                        <p:strVal val="visible"/>
                                      </p:to>
                                    </p:set>
                                    <p:animEffect filter="wipe(left)" transition="in">
                                      <p:cBhvr>
                                        <p:cTn id="27" dur="1500"/>
                                        <p:tgtEl>
                                          <p:spTgt spid="468"/>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469"/>
                                        </p:tgtEl>
                                        <p:attrNameLst>
                                          <p:attrName>style.visibility</p:attrName>
                                        </p:attrNameLst>
                                      </p:cBhvr>
                                      <p:to>
                                        <p:strVal val="visible"/>
                                      </p:to>
                                    </p:set>
                                    <p:animEffect filter="wipe(left)" transition="in">
                                      <p:cBhvr>
                                        <p:cTn id="32" dur="1500"/>
                                        <p:tgtEl>
                                          <p:spTgt spid="469"/>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470"/>
                                        </p:tgtEl>
                                        <p:attrNameLst>
                                          <p:attrName>style.visibility</p:attrName>
                                        </p:attrNameLst>
                                      </p:cBhvr>
                                      <p:to>
                                        <p:strVal val="visible"/>
                                      </p:to>
                                    </p:set>
                                    <p:animEffect filter="wipe(left)" transition="in">
                                      <p:cBhvr>
                                        <p:cTn id="37" dur="1500"/>
                                        <p:tgtEl>
                                          <p:spTgt spid="47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471"/>
                                        </p:tgtEl>
                                        <p:attrNameLst>
                                          <p:attrName>style.visibility</p:attrName>
                                        </p:attrNameLst>
                                      </p:cBhvr>
                                      <p:to>
                                        <p:strVal val="visible"/>
                                      </p:to>
                                    </p:set>
                                    <p:animEffect filter="wipe(left)" transition="in">
                                      <p:cBhvr>
                                        <p:cTn id="42" dur="1500"/>
                                        <p:tgtEl>
                                          <p:spTgt spid="471"/>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8" presetID="22" grpId="9" fill="hold">
                                  <p:stCondLst>
                                    <p:cond delay="0"/>
                                  </p:stCondLst>
                                  <p:iterate type="el" backwards="0">
                                    <p:tmAbs val="0"/>
                                  </p:iterate>
                                  <p:childTnLst>
                                    <p:set>
                                      <p:cBhvr>
                                        <p:cTn id="46" fill="hold"/>
                                        <p:tgtEl>
                                          <p:spTgt spid="472"/>
                                        </p:tgtEl>
                                        <p:attrNameLst>
                                          <p:attrName>style.visibility</p:attrName>
                                        </p:attrNameLst>
                                      </p:cBhvr>
                                      <p:to>
                                        <p:strVal val="visible"/>
                                      </p:to>
                                    </p:set>
                                    <p:animEffect filter="wipe(left)" transition="in">
                                      <p:cBhvr>
                                        <p:cTn id="47" dur="1500"/>
                                        <p:tgtEl>
                                          <p:spTgt spid="4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6" grpId="3"/>
      <p:bldP build="whole" bldLvl="1" animBg="1" rev="0" advAuto="0" spid="469" grpId="6"/>
      <p:bldP build="whole" bldLvl="1" animBg="1" rev="0" advAuto="0" spid="470" grpId="7"/>
      <p:bldP build="whole" bldLvl="1" animBg="1" rev="0" advAuto="0" spid="467" grpId="4"/>
      <p:bldP build="whole" bldLvl="1" animBg="1" rev="0" advAuto="0" spid="468" grpId="5"/>
      <p:bldP build="whole" bldLvl="1" animBg="1" rev="0" advAuto="0" spid="472" grpId="9"/>
      <p:bldP build="whole" bldLvl="1" animBg="1" rev="0" advAuto="0" spid="464" grpId="1"/>
      <p:bldP build="whole" bldLvl="1" animBg="1" rev="0" advAuto="0" spid="465" grpId="2"/>
      <p:bldP build="whole" bldLvl="1" animBg="1" rev="0" advAuto="0" spid="471" grpId="8"/>
    </p:bldLst>
  </p:timing>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74" name="imageedit_1_9706140544.png" descr="imageedit_1_9706140544.png"/>
          <p:cNvPicPr>
            <a:picLocks noChangeAspect="1"/>
          </p:cNvPicPr>
          <p:nvPr/>
        </p:nvPicPr>
        <p:blipFill>
          <a:blip r:embed="rId2">
            <a:extLst/>
          </a:blip>
          <a:stretch>
            <a:fillRect/>
          </a:stretch>
        </p:blipFill>
        <p:spPr>
          <a:xfrm>
            <a:off x="1323925" y="2730500"/>
            <a:ext cx="2286001" cy="4292600"/>
          </a:xfrm>
          <a:prstGeom prst="rect">
            <a:avLst/>
          </a:prstGeom>
          <a:ln w="12700">
            <a:miter lim="400000"/>
          </a:ln>
        </p:spPr>
      </p:pic>
      <p:pic>
        <p:nvPicPr>
          <p:cNvPr id="475" name="imageedit_1_9717385411.png" descr="imageedit_1_9717385411.png"/>
          <p:cNvPicPr>
            <a:picLocks noChangeAspect="1"/>
          </p:cNvPicPr>
          <p:nvPr/>
        </p:nvPicPr>
        <p:blipFill>
          <a:blip r:embed="rId3">
            <a:extLst/>
          </a:blip>
          <a:stretch>
            <a:fillRect/>
          </a:stretch>
        </p:blipFill>
        <p:spPr>
          <a:xfrm>
            <a:off x="5695950" y="2730500"/>
            <a:ext cx="1612900" cy="4292600"/>
          </a:xfrm>
          <a:prstGeom prst="rect">
            <a:avLst/>
          </a:prstGeom>
          <a:ln w="12700">
            <a:miter lim="400000"/>
          </a:ln>
        </p:spPr>
      </p:pic>
      <p:pic>
        <p:nvPicPr>
          <p:cNvPr id="476" name="imageedit_1_2860189948.png" descr="imageedit_1_2860189948.png"/>
          <p:cNvPicPr>
            <a:picLocks noChangeAspect="1"/>
          </p:cNvPicPr>
          <p:nvPr/>
        </p:nvPicPr>
        <p:blipFill>
          <a:blip r:embed="rId4">
            <a:extLst/>
          </a:blip>
          <a:stretch>
            <a:fillRect/>
          </a:stretch>
        </p:blipFill>
        <p:spPr>
          <a:xfrm>
            <a:off x="9394874" y="3149600"/>
            <a:ext cx="1689101" cy="3454400"/>
          </a:xfrm>
          <a:prstGeom prst="rect">
            <a:avLst/>
          </a:prstGeom>
          <a:ln w="12700">
            <a:miter lim="400000"/>
          </a:ln>
        </p:spPr>
      </p:pic>
      <p:pic>
        <p:nvPicPr>
          <p:cNvPr id="477" name="imageedit_1_5377175297.png" descr="imageedit_1_5377175297.png"/>
          <p:cNvPicPr>
            <a:picLocks noChangeAspect="1"/>
          </p:cNvPicPr>
          <p:nvPr/>
        </p:nvPicPr>
        <p:blipFill>
          <a:blip r:embed="rId5">
            <a:extLst/>
          </a:blip>
          <a:stretch>
            <a:fillRect/>
          </a:stretch>
        </p:blipFill>
        <p:spPr>
          <a:xfrm>
            <a:off x="8759874" y="6609407"/>
            <a:ext cx="2959101" cy="1066801"/>
          </a:xfrm>
          <a:prstGeom prst="rect">
            <a:avLst/>
          </a:prstGeom>
          <a:ln w="12700">
            <a:miter lim="400000"/>
          </a:ln>
        </p:spPr>
      </p:pic>
      <p:sp>
        <p:nvSpPr>
          <p:cNvPr id="478" name="Arrow"/>
          <p:cNvSpPr/>
          <p:nvPr/>
        </p:nvSpPr>
        <p:spPr>
          <a:xfrm>
            <a:off x="4017937" y="5183584"/>
            <a:ext cx="1270001" cy="328216"/>
          </a:xfrm>
          <a:prstGeom prst="rightArrow">
            <a:avLst>
              <a:gd name="adj1" fmla="val 22901"/>
              <a:gd name="adj2" fmla="val 129610"/>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79" name="Arrow"/>
          <p:cNvSpPr/>
          <p:nvPr/>
        </p:nvSpPr>
        <p:spPr>
          <a:xfrm>
            <a:off x="7716862" y="5183584"/>
            <a:ext cx="1270001" cy="328216"/>
          </a:xfrm>
          <a:prstGeom prst="rightArrow">
            <a:avLst>
              <a:gd name="adj1" fmla="val 22901"/>
              <a:gd name="adj2" fmla="val 129610"/>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80" name="X-Forwarded-For Header"/>
          <p:cNvSpPr txBox="1"/>
          <p:nvPr>
            <p:ph type="title" idx="4294967295"/>
          </p:nvPr>
        </p:nvSpPr>
        <p:spPr>
          <a:xfrm>
            <a:off x="777155" y="-1309688"/>
            <a:ext cx="11450490" cy="3302001"/>
          </a:xfrm>
          <a:prstGeom prst="rect">
            <a:avLst/>
          </a:prstGeom>
        </p:spPr>
        <p:txBody>
          <a:bodyPr anchor="b"/>
          <a:lstStyle>
            <a:lvl1pPr>
              <a:defRPr sz="6900"/>
            </a:lvl1pPr>
          </a:lstStyle>
          <a:p>
            <a:pPr/>
            <a:r>
              <a:t>X-Forwarded-For Header</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74"/>
                                        </p:tgtEl>
                                        <p:attrNameLst>
                                          <p:attrName>style.visibility</p:attrName>
                                        </p:attrNameLst>
                                      </p:cBhvr>
                                      <p:to>
                                        <p:strVal val="visible"/>
                                      </p:to>
                                    </p:set>
                                    <p:animEffect filter="dissolve" transition="in">
                                      <p:cBhvr>
                                        <p:cTn id="7" dur="1000"/>
                                        <p:tgtEl>
                                          <p:spTgt spid="47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78"/>
                                        </p:tgtEl>
                                        <p:attrNameLst>
                                          <p:attrName>style.visibility</p:attrName>
                                        </p:attrNameLst>
                                      </p:cBhvr>
                                      <p:to>
                                        <p:strVal val="visible"/>
                                      </p:to>
                                    </p:set>
                                    <p:animEffect filter="dissolve" transition="in">
                                      <p:cBhvr>
                                        <p:cTn id="12" dur="1000"/>
                                        <p:tgtEl>
                                          <p:spTgt spid="47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75"/>
                                        </p:tgtEl>
                                        <p:attrNameLst>
                                          <p:attrName>style.visibility</p:attrName>
                                        </p:attrNameLst>
                                      </p:cBhvr>
                                      <p:to>
                                        <p:strVal val="visible"/>
                                      </p:to>
                                    </p:set>
                                    <p:animEffect filter="dissolve" transition="in">
                                      <p:cBhvr>
                                        <p:cTn id="17" dur="1000"/>
                                        <p:tgtEl>
                                          <p:spTgt spid="47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479"/>
                                        </p:tgtEl>
                                        <p:attrNameLst>
                                          <p:attrName>style.visibility</p:attrName>
                                        </p:attrNameLst>
                                      </p:cBhvr>
                                      <p:to>
                                        <p:strVal val="visible"/>
                                      </p:to>
                                    </p:set>
                                    <p:animEffect filter="dissolve" transition="in">
                                      <p:cBhvr>
                                        <p:cTn id="22" dur="1000"/>
                                        <p:tgtEl>
                                          <p:spTgt spid="479"/>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476"/>
                                        </p:tgtEl>
                                        <p:attrNameLst>
                                          <p:attrName>style.visibility</p:attrName>
                                        </p:attrNameLst>
                                      </p:cBhvr>
                                      <p:to>
                                        <p:strVal val="visible"/>
                                      </p:to>
                                    </p:set>
                                    <p:animEffect filter="dissolve" transition="in">
                                      <p:cBhvr>
                                        <p:cTn id="27" dur="1000"/>
                                        <p:tgtEl>
                                          <p:spTgt spid="476"/>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477"/>
                                        </p:tgtEl>
                                        <p:attrNameLst>
                                          <p:attrName>style.visibility</p:attrName>
                                        </p:attrNameLst>
                                      </p:cBhvr>
                                      <p:to>
                                        <p:strVal val="visible"/>
                                      </p:to>
                                    </p:set>
                                    <p:animEffect filter="dissolve" transition="in">
                                      <p:cBhvr>
                                        <p:cTn id="32" dur="1000"/>
                                        <p:tgtEl>
                                          <p:spTgt spid="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6" grpId="5"/>
      <p:bldP build="whole" bldLvl="1" animBg="1" rev="0" advAuto="0" spid="478" grpId="2"/>
      <p:bldP build="whole" bldLvl="1" animBg="1" rev="0" advAuto="0" spid="474" grpId="1"/>
      <p:bldP build="whole" bldLvl="1" animBg="1" rev="0" advAuto="0" spid="479" grpId="4"/>
      <p:bldP build="whole" bldLvl="1" animBg="1" rev="0" advAuto="0" spid="477" grpId="6"/>
      <p:bldP build="whole" bldLvl="1" animBg="1" rev="0" advAuto="0" spid="475" grpId="3"/>
    </p:bldLst>
  </p:timing>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2" name="ELB Comparisons"/>
          <p:cNvSpPr txBox="1"/>
          <p:nvPr>
            <p:ph type="title" idx="4294967295"/>
          </p:nvPr>
        </p:nvSpPr>
        <p:spPr>
          <a:xfrm>
            <a:off x="1158241" y="-1296988"/>
            <a:ext cx="10812067" cy="3302001"/>
          </a:xfrm>
          <a:prstGeom prst="rect">
            <a:avLst/>
          </a:prstGeom>
        </p:spPr>
        <p:txBody>
          <a:bodyPr anchor="b"/>
          <a:lstStyle>
            <a:lvl1pPr>
              <a:defRPr sz="6900"/>
            </a:lvl1pPr>
          </a:lstStyle>
          <a:p>
            <a:pPr/>
            <a:r>
              <a:t>ELB Comparisons</a:t>
            </a:r>
          </a:p>
        </p:txBody>
      </p:sp>
      <p:pic>
        <p:nvPicPr>
          <p:cNvPr id="483" name="Screenshot 2019-06-12 at 11.10.24 AM.png" descr="Screenshot 2019-06-12 at 11.10.24 AM.png"/>
          <p:cNvPicPr>
            <a:picLocks noChangeAspect="1"/>
          </p:cNvPicPr>
          <p:nvPr/>
        </p:nvPicPr>
        <p:blipFill>
          <a:blip r:embed="rId2">
            <a:extLst/>
          </a:blip>
          <a:stretch>
            <a:fillRect/>
          </a:stretch>
        </p:blipFill>
        <p:spPr>
          <a:xfrm>
            <a:off x="2574973" y="982"/>
            <a:ext cx="7854854" cy="278618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83"/>
                                        </p:tgtEl>
                                        <p:attrNameLst>
                                          <p:attrName>style.visibility</p:attrName>
                                        </p:attrNameLst>
                                      </p:cBhvr>
                                      <p:to>
                                        <p:strVal val="visible"/>
                                      </p:to>
                                    </p:set>
                                    <p:animEffect filter="fade" transition="in">
                                      <p:cBhvr>
                                        <p:cTn id="7" dur="1500"/>
                                        <p:tgtEl>
                                          <p:spTgt spid="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1"/>
    </p:bldLst>
  </p:timing>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5" name="Route 53"/>
          <p:cNvSpPr txBox="1"/>
          <p:nvPr>
            <p:ph type="ctrTitle"/>
          </p:nvPr>
        </p:nvSpPr>
        <p:spPr>
          <a:prstGeom prst="rect">
            <a:avLst/>
          </a:prstGeom>
        </p:spPr>
        <p:txBody>
          <a:bodyPr/>
          <a:lstStyle/>
          <a:p>
            <a:pPr/>
            <a:r>
              <a:t>Route 53</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Amazon Route 53 is a highly available and scalable Domain Name System (DNS) web service. You can use Route 53 to perform three main functions in any combination: domain registration, DNS routing, and health checking."/>
          <p:cNvSpPr txBox="1"/>
          <p:nvPr>
            <p:ph type="ctrTitle"/>
          </p:nvPr>
        </p:nvSpPr>
        <p:spPr>
          <a:xfrm>
            <a:off x="1270000" y="4914900"/>
            <a:ext cx="10464800" cy="3302000"/>
          </a:xfrm>
          <a:prstGeom prst="rect">
            <a:avLst/>
          </a:prstGeom>
        </p:spPr>
        <p:txBody>
          <a:bodyPr/>
          <a:lstStyle>
            <a:lvl1pPr>
              <a:defRPr sz="3700">
                <a:latin typeface="Helvetica Neue"/>
                <a:ea typeface="Helvetica Neue"/>
                <a:cs typeface="Helvetica Neue"/>
                <a:sym typeface="Helvetica Neue"/>
              </a:defRPr>
            </a:lvl1pPr>
          </a:lstStyle>
          <a:p>
            <a:pPr/>
            <a:r>
              <a:t>Amazon Route 53 is a highly available and scalable Domain Name System (DNS) web service. You can use Route 53 to perform three main functions in any combination: domain registration, DNS routing, and health checking.</a:t>
            </a:r>
          </a:p>
        </p:txBody>
      </p:sp>
      <p:pic>
        <p:nvPicPr>
          <p:cNvPr id="488" name="aws-route53 (2).png" descr="aws-route53 (2).png"/>
          <p:cNvPicPr>
            <a:picLocks noChangeAspect="1"/>
          </p:cNvPicPr>
          <p:nvPr/>
        </p:nvPicPr>
        <p:blipFill>
          <a:blip r:embed="rId2">
            <a:extLst/>
          </a:blip>
          <a:stretch>
            <a:fillRect/>
          </a:stretch>
        </p:blipFill>
        <p:spPr>
          <a:xfrm>
            <a:off x="5138743" y="1638300"/>
            <a:ext cx="2727313"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fade/>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Route 53"/>
          <p:cNvSpPr txBox="1"/>
          <p:nvPr>
            <p:ph type="title" idx="4294967295"/>
          </p:nvPr>
        </p:nvSpPr>
        <p:spPr>
          <a:xfrm>
            <a:off x="1270000" y="-1296988"/>
            <a:ext cx="10464800" cy="3302001"/>
          </a:xfrm>
          <a:prstGeom prst="rect">
            <a:avLst/>
          </a:prstGeom>
        </p:spPr>
        <p:txBody>
          <a:bodyPr anchor="b"/>
          <a:lstStyle>
            <a:lvl1pPr>
              <a:defRPr sz="6900"/>
            </a:lvl1pPr>
          </a:lstStyle>
          <a:p>
            <a:pPr/>
            <a:r>
              <a:t>Route 53</a:t>
            </a:r>
          </a:p>
        </p:txBody>
      </p:sp>
      <p:sp>
        <p:nvSpPr>
          <p:cNvPr id="491" name="Allows you to map your domain names to -"/>
          <p:cNvSpPr txBox="1"/>
          <p:nvPr/>
        </p:nvSpPr>
        <p:spPr>
          <a:xfrm>
            <a:off x="1507680" y="3236570"/>
            <a:ext cx="67451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Allows you to map your domain names to - </a:t>
            </a:r>
          </a:p>
        </p:txBody>
      </p:sp>
      <p:sp>
        <p:nvSpPr>
          <p:cNvPr id="492" name="EC2 Instances"/>
          <p:cNvSpPr txBox="1"/>
          <p:nvPr/>
        </p:nvSpPr>
        <p:spPr>
          <a:xfrm>
            <a:off x="2105139" y="3990804"/>
            <a:ext cx="253616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EC2 Instances</a:t>
            </a:r>
          </a:p>
        </p:txBody>
      </p:sp>
      <p:sp>
        <p:nvSpPr>
          <p:cNvPr id="493" name="Load Balancers"/>
          <p:cNvSpPr txBox="1"/>
          <p:nvPr/>
        </p:nvSpPr>
        <p:spPr>
          <a:xfrm>
            <a:off x="2102243" y="4359104"/>
            <a:ext cx="27166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Load Balancers</a:t>
            </a:r>
          </a:p>
        </p:txBody>
      </p:sp>
      <p:sp>
        <p:nvSpPr>
          <p:cNvPr id="494" name="S3 Buckets"/>
          <p:cNvSpPr txBox="1"/>
          <p:nvPr/>
        </p:nvSpPr>
        <p:spPr>
          <a:xfrm>
            <a:off x="2103818" y="4736220"/>
            <a:ext cx="209085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S3 Buckets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91"/>
                                        </p:tgtEl>
                                        <p:attrNameLst>
                                          <p:attrName>style.visibility</p:attrName>
                                        </p:attrNameLst>
                                      </p:cBhvr>
                                      <p:to>
                                        <p:strVal val="visible"/>
                                      </p:to>
                                    </p:set>
                                    <p:animEffect filter="wipe(left)" transition="in">
                                      <p:cBhvr>
                                        <p:cTn id="7" dur="1500"/>
                                        <p:tgtEl>
                                          <p:spTgt spid="49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92"/>
                                        </p:tgtEl>
                                        <p:attrNameLst>
                                          <p:attrName>style.visibility</p:attrName>
                                        </p:attrNameLst>
                                      </p:cBhvr>
                                      <p:to>
                                        <p:strVal val="visible"/>
                                      </p:to>
                                    </p:set>
                                    <p:animEffect filter="wipe(left)" transition="in">
                                      <p:cBhvr>
                                        <p:cTn id="12" dur="1500"/>
                                        <p:tgtEl>
                                          <p:spTgt spid="49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93"/>
                                        </p:tgtEl>
                                        <p:attrNameLst>
                                          <p:attrName>style.visibility</p:attrName>
                                        </p:attrNameLst>
                                      </p:cBhvr>
                                      <p:to>
                                        <p:strVal val="visible"/>
                                      </p:to>
                                    </p:set>
                                    <p:animEffect filter="wipe(left)" transition="in">
                                      <p:cBhvr>
                                        <p:cTn id="17" dur="1500"/>
                                        <p:tgtEl>
                                          <p:spTgt spid="49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94"/>
                                        </p:tgtEl>
                                        <p:attrNameLst>
                                          <p:attrName>style.visibility</p:attrName>
                                        </p:attrNameLst>
                                      </p:cBhvr>
                                      <p:to>
                                        <p:strVal val="visible"/>
                                      </p:to>
                                    </p:set>
                                    <p:animEffect filter="wipe(left)" transition="in">
                                      <p:cBhvr>
                                        <p:cTn id="22" dur="15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1" grpId="1"/>
      <p:bldP build="whole" bldLvl="1" animBg="1" rev="0" advAuto="0" spid="493" grpId="3"/>
      <p:bldP build="whole" bldLvl="1" animBg="1" rev="0" advAuto="0" spid="492" grpId="2"/>
      <p:bldP build="whole" bldLvl="1" animBg="1" rev="0" advAuto="0" spid="494" grpId="4"/>
    </p:bldLst>
  </p:timing>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6" name="Amazon Simple Storage Service"/>
          <p:cNvSpPr txBox="1"/>
          <p:nvPr>
            <p:ph type="ctrTitle"/>
          </p:nvPr>
        </p:nvSpPr>
        <p:spPr>
          <a:prstGeom prst="rect">
            <a:avLst/>
          </a:prstGeom>
        </p:spPr>
        <p:txBody>
          <a:bodyPr/>
          <a:lstStyle/>
          <a:p>
            <a:pPr/>
            <a:r>
              <a:t>Amazon Simple Storage Service</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Amazon Simple Storage Service (Amazon S3) is storage for the internet. You can use Amazon S3 to store and retrieve any amount of data at any time, from anywhere on the web."/>
          <p:cNvSpPr txBox="1"/>
          <p:nvPr>
            <p:ph type="ctrTitle"/>
          </p:nvPr>
        </p:nvSpPr>
        <p:spPr>
          <a:xfrm>
            <a:off x="1270000" y="4914900"/>
            <a:ext cx="10464800" cy="3302000"/>
          </a:xfrm>
          <a:prstGeom prst="rect">
            <a:avLst/>
          </a:prstGeom>
        </p:spPr>
        <p:txBody>
          <a:bodyPr/>
          <a:lstStyle>
            <a:lvl1pPr>
              <a:defRPr sz="3700">
                <a:latin typeface="Helvetica Neue"/>
                <a:ea typeface="Helvetica Neue"/>
                <a:cs typeface="Helvetica Neue"/>
                <a:sym typeface="Helvetica Neue"/>
              </a:defRPr>
            </a:lvl1pPr>
          </a:lstStyle>
          <a:p>
            <a:pPr/>
            <a:r>
              <a:t>Amazon Simple Storage Service (Amazon S3) is storage for the internet. You can use Amazon S3 to store and retrieve any amount of data at any time, from anywhere on the web.</a:t>
            </a:r>
          </a:p>
        </p:txBody>
      </p:sp>
      <p:pic>
        <p:nvPicPr>
          <p:cNvPr id="499"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Question 4"/>
          <p:cNvSpPr txBox="1"/>
          <p:nvPr>
            <p:ph type="title" idx="4294967295"/>
          </p:nvPr>
        </p:nvSpPr>
        <p:spPr>
          <a:xfrm>
            <a:off x="1270000" y="-1246530"/>
            <a:ext cx="10464800" cy="3302001"/>
          </a:xfrm>
          <a:prstGeom prst="rect">
            <a:avLst/>
          </a:prstGeom>
        </p:spPr>
        <p:txBody>
          <a:bodyPr anchor="b"/>
          <a:lstStyle>
            <a:lvl1pPr>
              <a:defRPr sz="6900"/>
            </a:lvl1pPr>
          </a:lstStyle>
          <a:p>
            <a:pPr/>
            <a:r>
              <a:t>Question 4</a:t>
            </a:r>
          </a:p>
        </p:txBody>
      </p:sp>
      <p:sp>
        <p:nvSpPr>
          <p:cNvPr id="163" name="In AWS, what is IAM used for?"/>
          <p:cNvSpPr txBox="1"/>
          <p:nvPr/>
        </p:nvSpPr>
        <p:spPr>
          <a:xfrm>
            <a:off x="1507680" y="3236570"/>
            <a:ext cx="447507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In AWS, what is IAM used for?</a:t>
            </a:r>
          </a:p>
        </p:txBody>
      </p:sp>
      <p:sp>
        <p:nvSpPr>
          <p:cNvPr id="164" name="Secure VPN access to AWS"/>
          <p:cNvSpPr txBox="1"/>
          <p:nvPr/>
        </p:nvSpPr>
        <p:spPr>
          <a:xfrm>
            <a:off x="1529207" y="3859835"/>
            <a:ext cx="44320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Secure VPN access to AWS</a:t>
            </a:r>
          </a:p>
        </p:txBody>
      </p:sp>
      <p:sp>
        <p:nvSpPr>
          <p:cNvPr id="165" name="Creating and managing users and groups, managing access to AWS…"/>
          <p:cNvSpPr txBox="1"/>
          <p:nvPr/>
        </p:nvSpPr>
        <p:spPr>
          <a:xfrm>
            <a:off x="1518043" y="4483099"/>
            <a:ext cx="1040823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Creating and managing users and groups, managing access to AWS</a:t>
            </a:r>
          </a:p>
          <a:p>
            <a:pPr algn="l"/>
            <a:r>
              <a:t>    services &amp; assigning permissions to allow and deny access to AWS</a:t>
            </a:r>
          </a:p>
          <a:p>
            <a:pPr algn="l"/>
            <a:r>
              <a:t>    resources</a:t>
            </a:r>
          </a:p>
        </p:txBody>
      </p:sp>
      <p:sp>
        <p:nvSpPr>
          <p:cNvPr id="166" name="To move large amounts of data (Terrabytes) in to AWS"/>
          <p:cNvSpPr txBox="1"/>
          <p:nvPr/>
        </p:nvSpPr>
        <p:spPr>
          <a:xfrm>
            <a:off x="1542681" y="5842964"/>
            <a:ext cx="822068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To move large amounts of data (Terrabytes) in to AWS</a:t>
            </a:r>
          </a:p>
        </p:txBody>
      </p:sp>
      <p:sp>
        <p:nvSpPr>
          <p:cNvPr id="167" name="IAM is a serverless compute platform"/>
          <p:cNvSpPr txBox="1"/>
          <p:nvPr/>
        </p:nvSpPr>
        <p:spPr>
          <a:xfrm>
            <a:off x="1540852" y="6475272"/>
            <a:ext cx="587006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is a serverless compute platform</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Amazon Relational Database Service (RDS)"/>
          <p:cNvSpPr txBox="1"/>
          <p:nvPr>
            <p:ph type="ctrTitle"/>
          </p:nvPr>
        </p:nvSpPr>
        <p:spPr>
          <a:prstGeom prst="rect">
            <a:avLst/>
          </a:prstGeom>
        </p:spPr>
        <p:txBody>
          <a:bodyPr/>
          <a:lstStyle>
            <a:lvl1pPr defTabSz="537463">
              <a:defRPr sz="7360"/>
            </a:lvl1pPr>
          </a:lstStyle>
          <a:p>
            <a:pPr/>
            <a:r>
              <a:t>Amazon Relational Database Service (RDS)</a:t>
            </a:r>
          </a:p>
        </p:txBody>
      </p:sp>
      <p:sp>
        <p:nvSpPr>
          <p:cNvPr id="502" name="Set up, operate, and scale a relational database in the cloud with just a few clicks"/>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Set up, operate, and scale a relational database in the cloud with just a few clicks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502"/>
                                        </p:tgtEl>
                                        <p:attrNameLst>
                                          <p:attrName>style.visibility</p:attrName>
                                        </p:attrNameLst>
                                      </p:cBhvr>
                                      <p:to>
                                        <p:strVal val="visible"/>
                                      </p:to>
                                    </p:set>
                                    <p:anim calcmode="lin" valueType="num">
                                      <p:cBhvr>
                                        <p:cTn id="7" dur="1000" fill="hold"/>
                                        <p:tgtEl>
                                          <p:spTgt spid="502"/>
                                        </p:tgtEl>
                                        <p:attrNameLst>
                                          <p:attrName>ppt_w</p:attrName>
                                        </p:attrNameLst>
                                      </p:cBhvr>
                                      <p:tavLst>
                                        <p:tav tm="0" fmla="#ppt_w*sin(2.5*pi*$)">
                                          <p:val>
                                            <p:fltVal val="0"/>
                                          </p:val>
                                        </p:tav>
                                        <p:tav tm="100000">
                                          <p:val>
                                            <p:fltVal val="1"/>
                                          </p:val>
                                        </p:tav>
                                      </p:tavLst>
                                    </p:anim>
                                    <p:anim calcmode="lin" valueType="num">
                                      <p:cBhvr>
                                        <p:cTn id="8" dur="1000" fill="hold"/>
                                        <p:tgtEl>
                                          <p:spTgt spid="50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2" grpId="1"/>
    </p:bldLst>
  </p:timing>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04" name="AWS_Simple_Icons_Database_AmazonRDS.svg_-20160325070440.png" descr="AWS_Simple_Icons_Database_AmazonRDS.svg_-20160325070440.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
        <p:nvSpPr>
          <p:cNvPr id="505" name="Amazon Relational Database Service (Amazon RDS) makes it easy to set up, operate, and scale a relational database in the cloud. It provides cost-efficient and resizable capacity while automating time-consuming administration tasks such as hardware provisioning, database setup, patching and backups. It frees you to focus on your applications so you can give them the fast performance, high availability, security and compatibility they need."/>
          <p:cNvSpPr txBox="1"/>
          <p:nvPr>
            <p:ph type="ctrTitle"/>
          </p:nvPr>
        </p:nvSpPr>
        <p:spPr>
          <a:xfrm>
            <a:off x="1270000" y="4914900"/>
            <a:ext cx="10464800" cy="3302000"/>
          </a:xfrm>
          <a:prstGeom prst="rect">
            <a:avLst/>
          </a:prstGeom>
        </p:spPr>
        <p:txBody>
          <a:bodyPr/>
          <a:lstStyle>
            <a:lvl1pPr defTabSz="426466">
              <a:defRPr sz="2701">
                <a:latin typeface="Helvetica Neue"/>
                <a:ea typeface="Helvetica Neue"/>
                <a:cs typeface="Helvetica Neue"/>
                <a:sym typeface="Helvetica Neue"/>
              </a:defRPr>
            </a:lvl1pPr>
          </a:lstStyle>
          <a:p>
            <a:pPr/>
            <a:r>
              <a:t>Amazon Relational Database Service (Amazon RDS) makes it easy to set up, operate, and scale a relational database in the cloud. It provides cost-efficient and resizable capacity while automating time-consuming administration tasks such as hardware provisioning, database setup, patching and backups. It frees you to focus on your applications so you can give them the fast performance, high availability, security and compatibility they need.</a:t>
            </a:r>
          </a:p>
        </p:txBody>
      </p:sp>
    </p:spTree>
  </p:cSld>
  <p:clrMapOvr>
    <a:masterClrMapping/>
  </p:clrMapOvr>
  <mc:AlternateContent xmlns:mc="http://schemas.openxmlformats.org/markup-compatibility/2006">
    <mc:Choice xmlns:p14="http://schemas.microsoft.com/office/powerpoint/2010/main" Requires="p14">
      <p:transition spd="slow" advClick="1" p14:dur="3000">
        <p:dissolve/>
      </p:transition>
    </mc:Choice>
    <mc:Fallback>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07" name="AWS_Simple_Icons_Database_AmazonRDS.svg_-20160325070440.png" descr="AWS_Simple_Icons_Database_AmazonRDS.svg_-20160325070440.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
        <p:nvSpPr>
          <p:cNvPr id="508" name="Amazon RDS is available on several database instance types - optimised for memory, performance or I/O - and provides you with six familiar database engines to choose from, including Amazon Aurora, PostgreSQL, MySQL, MariaDB, Oracle Database, and SQL Server. You can use the AWS Database Migration Service to easily migrate or replicate your existing databases to Amazon RDS."/>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Amazon RDS is available on several database instance types - optimised for memory, performance or I/O - and provides you with six familiar database engines to choose from, including Amazon Aurora, PostgreSQL, MySQL, MariaDB, Oracle Database, and SQL Server. You can use the AWS Database Migration Service to easily migrate or replicate your existing databases to Amazon RDS.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0" name="Northwind-Relational-Model.jpg" descr="Northwind-Relational-Model.jpg"/>
          <p:cNvPicPr>
            <a:picLocks noChangeAspect="1"/>
          </p:cNvPicPr>
          <p:nvPr/>
        </p:nvPicPr>
        <p:blipFill>
          <a:blip r:embed="rId2">
            <a:extLst/>
          </a:blip>
          <a:stretch>
            <a:fillRect/>
          </a:stretch>
        </p:blipFill>
        <p:spPr>
          <a:xfrm>
            <a:off x="669984" y="0"/>
            <a:ext cx="11664832" cy="9753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510"/>
                                        </p:tgtEl>
                                        <p:attrNameLst>
                                          <p:attrName>style.visibility</p:attrName>
                                        </p:attrNameLst>
                                      </p:cBhvr>
                                      <p:to>
                                        <p:strVal val="visible"/>
                                      </p:to>
                                    </p:set>
                                    <p:animEffect filter="fade" transition="in">
                                      <p:cBhvr>
                                        <p:cTn id="7" dur="15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0" grpId="1"/>
    </p:bldLst>
  </p:timing>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2" name="Relational Database Types"/>
          <p:cNvSpPr txBox="1"/>
          <p:nvPr>
            <p:ph type="title" idx="4294967295"/>
          </p:nvPr>
        </p:nvSpPr>
        <p:spPr>
          <a:xfrm>
            <a:off x="1075084" y="-1296988"/>
            <a:ext cx="10854632" cy="3302001"/>
          </a:xfrm>
          <a:prstGeom prst="rect">
            <a:avLst/>
          </a:prstGeom>
        </p:spPr>
        <p:txBody>
          <a:bodyPr anchor="b"/>
          <a:lstStyle>
            <a:lvl1pPr>
              <a:defRPr sz="6900"/>
            </a:lvl1pPr>
          </a:lstStyle>
          <a:p>
            <a:pPr/>
            <a:r>
              <a:t>Relational Database Types</a:t>
            </a:r>
          </a:p>
        </p:txBody>
      </p:sp>
      <p:pic>
        <p:nvPicPr>
          <p:cNvPr id="513" name="oracle-logo_0.png" descr="oracle-logo_0.png"/>
          <p:cNvPicPr>
            <a:picLocks noChangeAspect="1"/>
          </p:cNvPicPr>
          <p:nvPr/>
        </p:nvPicPr>
        <p:blipFill>
          <a:blip r:embed="rId2">
            <a:extLst/>
          </a:blip>
          <a:stretch>
            <a:fillRect/>
          </a:stretch>
        </p:blipFill>
        <p:spPr>
          <a:xfrm>
            <a:off x="6682375" y="2660729"/>
            <a:ext cx="6217314" cy="3124201"/>
          </a:xfrm>
          <a:prstGeom prst="rect">
            <a:avLst/>
          </a:prstGeom>
          <a:ln w="12700">
            <a:miter lim="400000"/>
          </a:ln>
        </p:spPr>
      </p:pic>
      <p:pic>
        <p:nvPicPr>
          <p:cNvPr id="514" name="1200px-MySQL.svg.png" descr="1200px-MySQL.svg.png"/>
          <p:cNvPicPr>
            <a:picLocks noChangeAspect="1"/>
          </p:cNvPicPr>
          <p:nvPr/>
        </p:nvPicPr>
        <p:blipFill>
          <a:blip r:embed="rId3">
            <a:extLst/>
          </a:blip>
          <a:stretch>
            <a:fillRect/>
          </a:stretch>
        </p:blipFill>
        <p:spPr>
          <a:xfrm>
            <a:off x="3474096" y="5653844"/>
            <a:ext cx="6056608" cy="3124201"/>
          </a:xfrm>
          <a:prstGeom prst="rect">
            <a:avLst/>
          </a:prstGeom>
          <a:ln w="12700">
            <a:miter lim="400000"/>
          </a:ln>
        </p:spPr>
      </p:pic>
      <p:pic>
        <p:nvPicPr>
          <p:cNvPr id="515" name="SQL-Server-2008-Management-Studio-Express.png" descr="SQL-Server-2008-Management-Studio-Express.png"/>
          <p:cNvPicPr>
            <a:picLocks noChangeAspect="1"/>
          </p:cNvPicPr>
          <p:nvPr/>
        </p:nvPicPr>
        <p:blipFill>
          <a:blip r:embed="rId4">
            <a:extLst/>
          </a:blip>
          <a:stretch>
            <a:fillRect/>
          </a:stretch>
        </p:blipFill>
        <p:spPr>
          <a:xfrm>
            <a:off x="250072" y="2660729"/>
            <a:ext cx="4986256" cy="3124201"/>
          </a:xfrm>
          <a:prstGeom prst="rect">
            <a:avLst/>
          </a:prstGeom>
          <a:ln w="12700">
            <a:miter lim="400000"/>
          </a:ln>
        </p:spPr>
      </p:pic>
      <p:pic>
        <p:nvPicPr>
          <p:cNvPr id="516" name="postgresql.png" descr="postgresql.png"/>
          <p:cNvPicPr>
            <a:picLocks noChangeAspect="1"/>
          </p:cNvPicPr>
          <p:nvPr/>
        </p:nvPicPr>
        <p:blipFill>
          <a:blip r:embed="rId5">
            <a:extLst/>
          </a:blip>
          <a:stretch>
            <a:fillRect/>
          </a:stretch>
        </p:blipFill>
        <p:spPr>
          <a:xfrm>
            <a:off x="4787900" y="2038350"/>
            <a:ext cx="3429000" cy="1765300"/>
          </a:xfrm>
          <a:prstGeom prst="rect">
            <a:avLst/>
          </a:prstGeom>
          <a:ln w="12700">
            <a:miter lim="400000"/>
          </a:ln>
        </p:spPr>
      </p:pic>
      <p:pic>
        <p:nvPicPr>
          <p:cNvPr id="517" name="AWS-Aurora.png" descr="AWS-Aurora.png"/>
          <p:cNvPicPr>
            <a:picLocks noChangeAspect="1"/>
          </p:cNvPicPr>
          <p:nvPr/>
        </p:nvPicPr>
        <p:blipFill>
          <a:blip r:embed="rId6">
            <a:extLst/>
          </a:blip>
          <a:stretch>
            <a:fillRect/>
          </a:stretch>
        </p:blipFill>
        <p:spPr>
          <a:xfrm>
            <a:off x="698500" y="5717344"/>
            <a:ext cx="4089400" cy="1905001"/>
          </a:xfrm>
          <a:prstGeom prst="rect">
            <a:avLst/>
          </a:prstGeom>
          <a:ln w="12700">
            <a:miter lim="400000"/>
          </a:ln>
        </p:spPr>
      </p:pic>
      <p:pic>
        <p:nvPicPr>
          <p:cNvPr id="518" name="mariadb-usa-inc.png" descr="mariadb-usa-inc.png"/>
          <p:cNvPicPr>
            <a:picLocks noChangeAspect="1"/>
          </p:cNvPicPr>
          <p:nvPr/>
        </p:nvPicPr>
        <p:blipFill>
          <a:blip r:embed="rId7">
            <a:extLst/>
          </a:blip>
          <a:stretch>
            <a:fillRect/>
          </a:stretch>
        </p:blipFill>
        <p:spPr>
          <a:xfrm>
            <a:off x="8419431" y="4575323"/>
            <a:ext cx="4318001" cy="2222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med" advClick="1" p14:dur="1000">
        <p:push dir="l"/>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515"/>
                                        </p:tgtEl>
                                        <p:attrNameLst>
                                          <p:attrName>style.visibility</p:attrName>
                                        </p:attrNameLst>
                                      </p:cBhvr>
                                      <p:to>
                                        <p:strVal val="visible"/>
                                      </p:to>
                                    </p:set>
                                    <p:anim calcmode="lin" valueType="num">
                                      <p:cBhvr>
                                        <p:cTn id="7" dur="1250" fill="hold"/>
                                        <p:tgtEl>
                                          <p:spTgt spid="515"/>
                                        </p:tgtEl>
                                        <p:attrNameLst>
                                          <p:attrName>ppt_x</p:attrName>
                                        </p:attrNameLst>
                                      </p:cBhvr>
                                      <p:tavLst>
                                        <p:tav tm="0">
                                          <p:val>
                                            <p:strVal val="0-#ppt_w/2"/>
                                          </p:val>
                                        </p:tav>
                                        <p:tav tm="100000">
                                          <p:val>
                                            <p:strVal val="#ppt_x"/>
                                          </p:val>
                                        </p:tav>
                                      </p:tavLst>
                                    </p:anim>
                                    <p:anim calcmode="lin" valueType="num">
                                      <p:cBhvr>
                                        <p:cTn id="8" dur="1250" fill="hold"/>
                                        <p:tgtEl>
                                          <p:spTgt spid="5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513"/>
                                        </p:tgtEl>
                                        <p:attrNameLst>
                                          <p:attrName>style.visibility</p:attrName>
                                        </p:attrNameLst>
                                      </p:cBhvr>
                                      <p:to>
                                        <p:strVal val="visible"/>
                                      </p:to>
                                    </p:set>
                                    <p:anim calcmode="lin" valueType="num">
                                      <p:cBhvr>
                                        <p:cTn id="13" dur="1250" fill="hold"/>
                                        <p:tgtEl>
                                          <p:spTgt spid="513"/>
                                        </p:tgtEl>
                                        <p:attrNameLst>
                                          <p:attrName>ppt_x</p:attrName>
                                        </p:attrNameLst>
                                      </p:cBhvr>
                                      <p:tavLst>
                                        <p:tav tm="0">
                                          <p:val>
                                            <p:strVal val="0-#ppt_w/2"/>
                                          </p:val>
                                        </p:tav>
                                        <p:tav tm="100000">
                                          <p:val>
                                            <p:strVal val="#ppt_x"/>
                                          </p:val>
                                        </p:tav>
                                      </p:tavLst>
                                    </p:anim>
                                    <p:anim calcmode="lin" valueType="num">
                                      <p:cBhvr>
                                        <p:cTn id="14" dur="1250" fill="hold"/>
                                        <p:tgtEl>
                                          <p:spTgt spid="5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514"/>
                                        </p:tgtEl>
                                        <p:attrNameLst>
                                          <p:attrName>style.visibility</p:attrName>
                                        </p:attrNameLst>
                                      </p:cBhvr>
                                      <p:to>
                                        <p:strVal val="visible"/>
                                      </p:to>
                                    </p:set>
                                    <p:anim calcmode="lin" valueType="num">
                                      <p:cBhvr>
                                        <p:cTn id="19" dur="1250" fill="hold"/>
                                        <p:tgtEl>
                                          <p:spTgt spid="514"/>
                                        </p:tgtEl>
                                        <p:attrNameLst>
                                          <p:attrName>ppt_x</p:attrName>
                                        </p:attrNameLst>
                                      </p:cBhvr>
                                      <p:tavLst>
                                        <p:tav tm="0">
                                          <p:val>
                                            <p:strVal val="0-#ppt_w/2"/>
                                          </p:val>
                                        </p:tav>
                                        <p:tav tm="100000">
                                          <p:val>
                                            <p:strVal val="#ppt_x"/>
                                          </p:val>
                                        </p:tav>
                                      </p:tavLst>
                                    </p:anim>
                                    <p:anim calcmode="lin" valueType="num">
                                      <p:cBhvr>
                                        <p:cTn id="20" dur="1250" fill="hold"/>
                                        <p:tgtEl>
                                          <p:spTgt spid="5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516"/>
                                        </p:tgtEl>
                                        <p:attrNameLst>
                                          <p:attrName>style.visibility</p:attrName>
                                        </p:attrNameLst>
                                      </p:cBhvr>
                                      <p:to>
                                        <p:strVal val="visible"/>
                                      </p:to>
                                    </p:set>
                                    <p:anim calcmode="lin" valueType="num">
                                      <p:cBhvr>
                                        <p:cTn id="25" dur="1250" fill="hold"/>
                                        <p:tgtEl>
                                          <p:spTgt spid="516"/>
                                        </p:tgtEl>
                                        <p:attrNameLst>
                                          <p:attrName>ppt_x</p:attrName>
                                        </p:attrNameLst>
                                      </p:cBhvr>
                                      <p:tavLst>
                                        <p:tav tm="0">
                                          <p:val>
                                            <p:strVal val="0-#ppt_w/2"/>
                                          </p:val>
                                        </p:tav>
                                        <p:tav tm="100000">
                                          <p:val>
                                            <p:strVal val="#ppt_x"/>
                                          </p:val>
                                        </p:tav>
                                      </p:tavLst>
                                    </p:anim>
                                    <p:anim calcmode="lin" valueType="num">
                                      <p:cBhvr>
                                        <p:cTn id="26" dur="1250" fill="hold"/>
                                        <p:tgtEl>
                                          <p:spTgt spid="516"/>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8" presetID="2" grpId="5" fill="hold">
                                  <p:stCondLst>
                                    <p:cond delay="0"/>
                                  </p:stCondLst>
                                  <p:iterate type="el" backwards="0">
                                    <p:tmAbs val="0"/>
                                  </p:iterate>
                                  <p:childTnLst>
                                    <p:set>
                                      <p:cBhvr>
                                        <p:cTn id="30" fill="hold"/>
                                        <p:tgtEl>
                                          <p:spTgt spid="517"/>
                                        </p:tgtEl>
                                        <p:attrNameLst>
                                          <p:attrName>style.visibility</p:attrName>
                                        </p:attrNameLst>
                                      </p:cBhvr>
                                      <p:to>
                                        <p:strVal val="visible"/>
                                      </p:to>
                                    </p:set>
                                    <p:anim calcmode="lin" valueType="num">
                                      <p:cBhvr>
                                        <p:cTn id="31" dur="1250" fill="hold"/>
                                        <p:tgtEl>
                                          <p:spTgt spid="517"/>
                                        </p:tgtEl>
                                        <p:attrNameLst>
                                          <p:attrName>ppt_x</p:attrName>
                                        </p:attrNameLst>
                                      </p:cBhvr>
                                      <p:tavLst>
                                        <p:tav tm="0">
                                          <p:val>
                                            <p:strVal val="0-#ppt_w/2"/>
                                          </p:val>
                                        </p:tav>
                                        <p:tav tm="100000">
                                          <p:val>
                                            <p:strVal val="#ppt_x"/>
                                          </p:val>
                                        </p:tav>
                                      </p:tavLst>
                                    </p:anim>
                                    <p:anim calcmode="lin" valueType="num">
                                      <p:cBhvr>
                                        <p:cTn id="32" dur="1250" fill="hold"/>
                                        <p:tgtEl>
                                          <p:spTgt spid="51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 grpId="6" fill="hold">
                                  <p:stCondLst>
                                    <p:cond delay="0"/>
                                  </p:stCondLst>
                                  <p:iterate type="el" backwards="0">
                                    <p:tmAbs val="0"/>
                                  </p:iterate>
                                  <p:childTnLst>
                                    <p:set>
                                      <p:cBhvr>
                                        <p:cTn id="36" fill="hold"/>
                                        <p:tgtEl>
                                          <p:spTgt spid="518"/>
                                        </p:tgtEl>
                                        <p:attrNameLst>
                                          <p:attrName>style.visibility</p:attrName>
                                        </p:attrNameLst>
                                      </p:cBhvr>
                                      <p:to>
                                        <p:strVal val="visible"/>
                                      </p:to>
                                    </p:set>
                                    <p:anim calcmode="lin" valueType="num">
                                      <p:cBhvr>
                                        <p:cTn id="37" dur="1250" fill="hold"/>
                                        <p:tgtEl>
                                          <p:spTgt spid="518"/>
                                        </p:tgtEl>
                                        <p:attrNameLst>
                                          <p:attrName>ppt_x</p:attrName>
                                        </p:attrNameLst>
                                      </p:cBhvr>
                                      <p:tavLst>
                                        <p:tav tm="0">
                                          <p:val>
                                            <p:strVal val="0-#ppt_w/2"/>
                                          </p:val>
                                        </p:tav>
                                        <p:tav tm="100000">
                                          <p:val>
                                            <p:strVal val="#ppt_x"/>
                                          </p:val>
                                        </p:tav>
                                      </p:tavLst>
                                    </p:anim>
                                    <p:anim calcmode="lin" valueType="num">
                                      <p:cBhvr>
                                        <p:cTn id="38" dur="1250" fill="hold"/>
                                        <p:tgtEl>
                                          <p:spTgt spid="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17" grpId="5"/>
      <p:bldP build="whole" bldLvl="1" animBg="1" rev="0" advAuto="0" spid="518" grpId="6"/>
      <p:bldP build="whole" bldLvl="1" animBg="1" rev="0" advAuto="0" spid="515" grpId="1"/>
      <p:bldP build="whole" bldLvl="1" animBg="1" rev="0" advAuto="0" spid="514" grpId="3"/>
      <p:bldP build="whole" bldLvl="1" animBg="1" rev="0" advAuto="0" spid="513" grpId="2"/>
      <p:bldP build="whole" bldLvl="1" animBg="1" rev="0" advAuto="0" spid="516" grpId="4"/>
    </p:bldLst>
  </p:timing>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Non Relational Databases"/>
          <p:cNvSpPr txBox="1"/>
          <p:nvPr>
            <p:ph type="title" idx="4294967295"/>
          </p:nvPr>
        </p:nvSpPr>
        <p:spPr>
          <a:xfrm>
            <a:off x="1191071" y="-1296988"/>
            <a:ext cx="10622658" cy="3302001"/>
          </a:xfrm>
          <a:prstGeom prst="rect">
            <a:avLst/>
          </a:prstGeom>
        </p:spPr>
        <p:txBody>
          <a:bodyPr anchor="b"/>
          <a:lstStyle>
            <a:lvl1pPr>
              <a:defRPr sz="6900"/>
            </a:lvl1pPr>
          </a:lstStyle>
          <a:p>
            <a:pPr/>
            <a:r>
              <a:t>Non Relational Databases</a:t>
            </a:r>
          </a:p>
        </p:txBody>
      </p:sp>
      <p:sp>
        <p:nvSpPr>
          <p:cNvPr id="521" name="Database"/>
          <p:cNvSpPr txBox="1"/>
          <p:nvPr/>
        </p:nvSpPr>
        <p:spPr>
          <a:xfrm>
            <a:off x="1507680" y="3236570"/>
            <a:ext cx="183055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Database</a:t>
            </a:r>
          </a:p>
        </p:txBody>
      </p:sp>
      <p:sp>
        <p:nvSpPr>
          <p:cNvPr id="522" name="Collection           = Table"/>
          <p:cNvSpPr txBox="1"/>
          <p:nvPr/>
        </p:nvSpPr>
        <p:spPr>
          <a:xfrm>
            <a:off x="2105139" y="3990804"/>
            <a:ext cx="388673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Collection           = Table</a:t>
            </a:r>
          </a:p>
        </p:txBody>
      </p:sp>
      <p:sp>
        <p:nvSpPr>
          <p:cNvPr id="523" name="Document           = Row"/>
          <p:cNvSpPr txBox="1"/>
          <p:nvPr/>
        </p:nvSpPr>
        <p:spPr>
          <a:xfrm>
            <a:off x="2102243" y="4359104"/>
            <a:ext cx="38087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Document           = Row</a:t>
            </a:r>
          </a:p>
        </p:txBody>
      </p:sp>
      <p:sp>
        <p:nvSpPr>
          <p:cNvPr id="524" name="Key Value Pairs  = Fields"/>
          <p:cNvSpPr txBox="1"/>
          <p:nvPr/>
        </p:nvSpPr>
        <p:spPr>
          <a:xfrm>
            <a:off x="2103818" y="4736220"/>
            <a:ext cx="399402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Key Value Pairs  = Fields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521"/>
                                        </p:tgtEl>
                                        <p:attrNameLst>
                                          <p:attrName>style.visibility</p:attrName>
                                        </p:attrNameLst>
                                      </p:cBhvr>
                                      <p:to>
                                        <p:strVal val="visible"/>
                                      </p:to>
                                    </p:set>
                                    <p:animEffect filter="wipe(left)" transition="in">
                                      <p:cBhvr>
                                        <p:cTn id="7" dur="1500"/>
                                        <p:tgtEl>
                                          <p:spTgt spid="52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522"/>
                                        </p:tgtEl>
                                        <p:attrNameLst>
                                          <p:attrName>style.visibility</p:attrName>
                                        </p:attrNameLst>
                                      </p:cBhvr>
                                      <p:to>
                                        <p:strVal val="visible"/>
                                      </p:to>
                                    </p:set>
                                    <p:animEffect filter="wipe(left)" transition="in">
                                      <p:cBhvr>
                                        <p:cTn id="12" dur="1500"/>
                                        <p:tgtEl>
                                          <p:spTgt spid="52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523"/>
                                        </p:tgtEl>
                                        <p:attrNameLst>
                                          <p:attrName>style.visibility</p:attrName>
                                        </p:attrNameLst>
                                      </p:cBhvr>
                                      <p:to>
                                        <p:strVal val="visible"/>
                                      </p:to>
                                    </p:set>
                                    <p:animEffect filter="wipe(left)" transition="in">
                                      <p:cBhvr>
                                        <p:cTn id="17" dur="1500"/>
                                        <p:tgtEl>
                                          <p:spTgt spid="52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524"/>
                                        </p:tgtEl>
                                        <p:attrNameLst>
                                          <p:attrName>style.visibility</p:attrName>
                                        </p:attrNameLst>
                                      </p:cBhvr>
                                      <p:to>
                                        <p:strVal val="visible"/>
                                      </p:to>
                                    </p:set>
                                    <p:animEffect filter="wipe(left)" transition="in">
                                      <p:cBhvr>
                                        <p:cTn id="22" dur="1500"/>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3" grpId="3"/>
      <p:bldP build="whole" bldLvl="1" animBg="1" rev="0" advAuto="0" spid="524" grpId="4"/>
      <p:bldP build="whole" bldLvl="1" animBg="1" rev="0" advAuto="0" spid="521" grpId="1"/>
      <p:bldP build="whole" bldLvl="1" animBg="1" rev="0" advAuto="0" spid="522"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Question 5"/>
          <p:cNvSpPr txBox="1"/>
          <p:nvPr>
            <p:ph type="title" idx="4294967295"/>
          </p:nvPr>
        </p:nvSpPr>
        <p:spPr>
          <a:xfrm>
            <a:off x="1270000" y="-1246530"/>
            <a:ext cx="10464800" cy="3302001"/>
          </a:xfrm>
          <a:prstGeom prst="rect">
            <a:avLst/>
          </a:prstGeom>
        </p:spPr>
        <p:txBody>
          <a:bodyPr anchor="b"/>
          <a:lstStyle>
            <a:lvl1pPr>
              <a:defRPr sz="6900"/>
            </a:lvl1pPr>
          </a:lstStyle>
          <a:p>
            <a:pPr/>
            <a:r>
              <a:t>Question 5</a:t>
            </a:r>
          </a:p>
        </p:txBody>
      </p:sp>
      <p:sp>
        <p:nvSpPr>
          <p:cNvPr id="170" name="What is an IAM Policy?"/>
          <p:cNvSpPr txBox="1"/>
          <p:nvPr/>
        </p:nvSpPr>
        <p:spPr>
          <a:xfrm>
            <a:off x="1507680" y="3236570"/>
            <a:ext cx="34265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What is an IAM Policy?</a:t>
            </a:r>
          </a:p>
        </p:txBody>
      </p:sp>
      <p:sp>
        <p:nvSpPr>
          <p:cNvPr id="171" name="A csv file which contains a user’s Access Key and Secret Access Key"/>
          <p:cNvSpPr txBox="1"/>
          <p:nvPr/>
        </p:nvSpPr>
        <p:spPr>
          <a:xfrm>
            <a:off x="1508239" y="4043985"/>
            <a:ext cx="1047285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 csv file which contains a user’s Access Key and Secret Access Key</a:t>
            </a:r>
          </a:p>
        </p:txBody>
      </p:sp>
      <p:sp>
        <p:nvSpPr>
          <p:cNvPr id="172" name="A JSON document which defines one or more permissions"/>
          <p:cNvSpPr txBox="1"/>
          <p:nvPr/>
        </p:nvSpPr>
        <p:spPr>
          <a:xfrm>
            <a:off x="1518043" y="4851399"/>
            <a:ext cx="89302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 JSON document which defines one or more permissions</a:t>
            </a:r>
          </a:p>
        </p:txBody>
      </p:sp>
      <p:sp>
        <p:nvSpPr>
          <p:cNvPr id="173" name="A file containing a user’s private ssh key"/>
          <p:cNvSpPr txBox="1"/>
          <p:nvPr/>
        </p:nvSpPr>
        <p:spPr>
          <a:xfrm>
            <a:off x="1542681" y="5658814"/>
            <a:ext cx="62727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 file containing a user’s private ssh key</a:t>
            </a:r>
          </a:p>
        </p:txBody>
      </p:sp>
      <p:sp>
        <p:nvSpPr>
          <p:cNvPr id="174" name="The policy which determines how your AWS bill will be paid"/>
          <p:cNvSpPr txBox="1"/>
          <p:nvPr/>
        </p:nvSpPr>
        <p:spPr>
          <a:xfrm>
            <a:off x="1540852" y="6475272"/>
            <a:ext cx="903846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policy which determines how your AWS bill will be paid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