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C7B018BB-80A7-4F77-B60F-C8B233D01FF8}" styleName="">
    <a:tblBg/>
    <a:wholeTbl>
      <a:tcTxStyle b="off" i="off">
        <a:font>
          <a:latin typeface="Helvetica Neue"/>
          <a:ea typeface="Helvetica Neue"/>
          <a:cs typeface="Helvetica Neue"/>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84E00"/>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firstRow>
  </a:tblStyle>
  <a:tblStyle styleId="{EEE7283C-3CF3-47DC-8721-378D4A62B228}" styleName="">
    <a:tblBg/>
    <a:wholeTbl>
      <a:tcTxStyle b="off" i="off">
        <a:font>
          <a:latin typeface="Helvetica Neue"/>
          <a:ea typeface="Helvetica Neue"/>
          <a:cs typeface="Helvetica Neue"/>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firstRow>
  </a:tblStyle>
  <a:tblStyle styleId="{CF821DB8-F4EB-4A41-A1BA-3FCAFE7338EE}"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19728"/>
              <a:satOff val="5580"/>
              <a:lumOff val="-12961"/>
            </a:schemeClr>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firstRow>
  </a:tblStyle>
  <a:tblStyle styleId="{33BA23B1-9221-436E-865A-0063620EA4FD}" styleName="">
    <a:tblBg/>
    <a:wholeTbl>
      <a:tcTxStyle b="off" i="off">
        <a:font>
          <a:latin typeface="Helvetica Neue"/>
          <a:ea typeface="Helvetica Neue"/>
          <a:cs typeface="Helvetica Neue"/>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98089"/>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firstRow>
  </a:tblStyle>
  <a:tblStyle styleId="{2708684C-4D16-4618-839F-0558EEFCDFE6}" styleName="">
    <a:tblBg/>
    <a:wholeTbl>
      <a:tcTxStyle b="off" i="off">
        <a:font>
          <a:latin typeface="Helvetica Neue"/>
          <a:ea typeface="Helvetica Neue"/>
          <a:cs typeface="Helvetica Neue"/>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ff"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29200"/>
            <a:ext cx="10464800" cy="11303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ClrTx/>
              <a:buSzTx/>
              <a:buNone/>
              <a:defRPr i="1" sz="2400"/>
            </a:lvl1pPr>
          </a:lstStyle>
          <a:p>
            <a:pPr/>
            <a:r>
              <a:t>–Johnny Appleseed</a:t>
            </a:r>
          </a:p>
        </p:txBody>
      </p:sp>
      <p:sp>
        <p:nvSpPr>
          <p:cNvPr id="94" name="“Type a quote here.”"/>
          <p:cNvSpPr txBox="1"/>
          <p:nvPr>
            <p:ph type="body" sz="quarter" idx="14"/>
          </p:nvPr>
        </p:nvSpPr>
        <p:spPr>
          <a:xfrm>
            <a:off x="1270000" y="4308599"/>
            <a:ext cx="10464800" cy="609776"/>
          </a:xfrm>
          <a:prstGeom prst="rect">
            <a:avLst/>
          </a:prstGeom>
        </p:spPr>
        <p:txBody>
          <a:bodyPr>
            <a:spAutoFit/>
          </a:bodyPr>
          <a:lstStyle>
            <a:lvl1pPr marL="0" indent="0" algn="ctr">
              <a:spcBef>
                <a:spcPts val="0"/>
              </a:spcBef>
              <a:buClrTx/>
              <a:buSzTx/>
              <a:buNone/>
              <a:defRPr sz="34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19250" y="673100"/>
            <a:ext cx="9758016" cy="59055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638919"/>
            <a:ext cx="5334001" cy="8216901"/>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lvl1pPr>
              <a:buClrTx/>
            </a:lvl1pPr>
            <a:lvl2pPr>
              <a:buClrTx/>
            </a:lvl2pPr>
            <a:lvl3pPr>
              <a:buClrTx/>
            </a:lvl3pPr>
            <a:lvl4pPr>
              <a:buClrTx/>
            </a:lvl4pPr>
            <a:lvl5pPr>
              <a:buClrTx/>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buClrTx/>
              <a:defRPr sz="2800"/>
            </a:lvl1pPr>
            <a:lvl2pPr marL="685800" indent="-342900">
              <a:spcBef>
                <a:spcPts val="3200"/>
              </a:spcBef>
              <a:buClrTx/>
              <a:defRPr sz="2800"/>
            </a:lvl2pPr>
            <a:lvl3pPr marL="1028700" indent="-342900">
              <a:spcBef>
                <a:spcPts val="3200"/>
              </a:spcBef>
              <a:buClrTx/>
              <a:defRPr sz="2800"/>
            </a:lvl3pPr>
            <a:lvl4pPr marL="1371600" indent="-342900">
              <a:spcBef>
                <a:spcPts val="3200"/>
              </a:spcBef>
              <a:buClrTx/>
              <a:defRPr sz="2800"/>
            </a:lvl4pPr>
            <a:lvl5pPr marL="1714500" indent="-342900">
              <a:spcBef>
                <a:spcPts val="3200"/>
              </a:spcBef>
              <a:buClrTx/>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lvl1pPr>
              <a:buClrTx/>
            </a:lvl1pPr>
            <a:lvl2pPr>
              <a:buClrTx/>
            </a:lvl2pPr>
            <a:lvl3pPr>
              <a:buClrTx/>
            </a:lvl3pPr>
            <a:lvl4pPr>
              <a:buClrTx/>
            </a:lvl4pPr>
            <a:lvl5pPr>
              <a:buClrTx/>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31000" y="4965700"/>
            <a:ext cx="5334000" cy="3898900"/>
          </a:xfrm>
          <a:prstGeom prst="rect">
            <a:avLst/>
          </a:prstGeom>
        </p:spPr>
        <p:txBody>
          <a:bodyPr lIns="91439" tIns="45719" rIns="91439" bIns="45719" anchor="t">
            <a:noAutofit/>
          </a:bodyPr>
          <a:lstStyle/>
          <a:p>
            <a:pPr/>
          </a:p>
        </p:txBody>
      </p:sp>
      <p:sp>
        <p:nvSpPr>
          <p:cNvPr id="84" name="Image"/>
          <p:cNvSpPr/>
          <p:nvPr>
            <p:ph type="pic" sz="quarter" idx="14"/>
          </p:nvPr>
        </p:nvSpPr>
        <p:spPr>
          <a:xfrm>
            <a:off x="6731000" y="635000"/>
            <a:ext cx="5334000" cy="3898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635000"/>
            <a:ext cx="5334000" cy="8229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0000"/>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png"/><Relationship Id="rId3" Type="http://schemas.openxmlformats.org/officeDocument/2006/relationships/image" Target="../media/image9.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s>

</file>

<file path=ppt/slides/_rels/slide3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3.png"/><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s>

</file>

<file path=ppt/slides/_rels/slide3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s>

</file>

<file path=ppt/slides/_rels/slide3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7.png"/><Relationship Id="rId3" Type="http://schemas.openxmlformats.org/officeDocument/2006/relationships/image" Target="../media/image13.png"/><Relationship Id="rId4" Type="http://schemas.openxmlformats.org/officeDocument/2006/relationships/image" Target="../media/image18.png"/><Relationship Id="rId5" Type="http://schemas.openxmlformats.org/officeDocument/2006/relationships/image" Target="../media/image10.png"/><Relationship Id="rId6" Type="http://schemas.openxmlformats.org/officeDocument/2006/relationships/image" Target="../media/image23.png"/><Relationship Id="rId7" Type="http://schemas.openxmlformats.org/officeDocument/2006/relationships/image" Target="../media/image16.png"/></Relationships>

</file>

<file path=ppt/slides/_rels/slide3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5.png"/></Relationships>

</file>

<file path=ppt/slides/_rels/slide3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7.png"/><Relationship Id="rId3" Type="http://schemas.openxmlformats.org/officeDocument/2006/relationships/image" Target="../media/image13.png"/><Relationship Id="rId4" Type="http://schemas.openxmlformats.org/officeDocument/2006/relationships/image" Target="../media/image18.png"/><Relationship Id="rId5" Type="http://schemas.openxmlformats.org/officeDocument/2006/relationships/image" Target="../media/image16.png"/><Relationship Id="rId6" Type="http://schemas.openxmlformats.org/officeDocument/2006/relationships/image" Target="../media/image15.png"/></Relationships>

</file>

<file path=ppt/slides/_rels/slide3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0.png"/></Relationships>

</file>

<file path=ppt/slides/_rels/slide3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4.png"/><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s>

</file>

<file path=ppt/slides/_rels/slide3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8.png"/><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image" Target="../media/image32.png"/><Relationship Id="rId7" Type="http://schemas.openxmlformats.org/officeDocument/2006/relationships/image" Target="../media/image33.png"/><Relationship Id="rId8" Type="http://schemas.openxmlformats.org/officeDocument/2006/relationships/image" Target="../media/image34.png"/></Relationships>

</file>

<file path=ppt/slides/_rels/slide3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1.png"/><Relationship Id="rId3" Type="http://schemas.openxmlformats.org/officeDocument/2006/relationships/image" Target="../media/image35.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6.png"/></Relationships>

</file>

<file path=ppt/slides/_rels/slide43.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7.png"/><Relationship Id="rId3" Type="http://schemas.openxmlformats.org/officeDocument/2006/relationships/image" Target="../media/image38.png"/><Relationship Id="rId4" Type="http://schemas.openxmlformats.org/officeDocument/2006/relationships/image" Target="../media/image1.jpeg"/><Relationship Id="rId5" Type="http://schemas.openxmlformats.org/officeDocument/2006/relationships/image" Target="../media/image10.png"/><Relationship Id="rId6" Type="http://schemas.openxmlformats.org/officeDocument/2006/relationships/image" Target="../media/image2.jpeg"/></Relationships>

</file>

<file path=ppt/slides/_rels/slide4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7.png"/><Relationship Id="rId3" Type="http://schemas.openxmlformats.org/officeDocument/2006/relationships/image" Target="../media/image10.png"/><Relationship Id="rId4" Type="http://schemas.openxmlformats.org/officeDocument/2006/relationships/image" Target="../media/image39.png"/></Relationships>

</file>

<file path=ppt/slides/_rels/slide46.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0.png"/></Relationships>

</file>

<file path=ppt/slides/_rels/slide4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S3 Performance Update"/>
          <p:cNvSpPr txBox="1"/>
          <p:nvPr>
            <p:ph type="title" idx="4294967295"/>
          </p:nvPr>
        </p:nvSpPr>
        <p:spPr>
          <a:xfrm>
            <a:off x="407937" y="-1261721"/>
            <a:ext cx="12188926" cy="3302001"/>
          </a:xfrm>
          <a:prstGeom prst="rect">
            <a:avLst/>
          </a:prstGeom>
        </p:spPr>
        <p:txBody>
          <a:bodyPr anchor="b"/>
          <a:lstStyle>
            <a:lvl1pPr>
              <a:defRPr sz="6900"/>
            </a:lvl1pPr>
          </a:lstStyle>
          <a:p>
            <a:pPr/>
            <a:r>
              <a:t>S3 Performance Update</a:t>
            </a:r>
          </a:p>
        </p:txBody>
      </p:sp>
      <p:sp>
        <p:nvSpPr>
          <p:cNvPr id="120" name="In July 2018, Amazon announced a massive increase in S3 performance"/>
          <p:cNvSpPr txBox="1"/>
          <p:nvPr/>
        </p:nvSpPr>
        <p:spPr>
          <a:xfrm>
            <a:off x="1494980" y="3236570"/>
            <a:ext cx="1081666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In July 2018, Amazon announced a massive increase in S3 performance</a:t>
            </a:r>
          </a:p>
        </p:txBody>
      </p:sp>
      <p:sp>
        <p:nvSpPr>
          <p:cNvPr id="121" name="3,500 PUT requests per second"/>
          <p:cNvSpPr txBox="1"/>
          <p:nvPr/>
        </p:nvSpPr>
        <p:spPr>
          <a:xfrm>
            <a:off x="1051917" y="3849345"/>
            <a:ext cx="542028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1" marL="777875" indent="-333375" algn="l">
              <a:buSzPct val="145000"/>
              <a:buChar char="•"/>
            </a:pPr>
            <a:r>
              <a:t>3,500 PUT requests per second</a:t>
            </a:r>
          </a:p>
        </p:txBody>
      </p:sp>
      <p:sp>
        <p:nvSpPr>
          <p:cNvPr id="122" name="5,500 GET requests"/>
          <p:cNvSpPr txBox="1"/>
          <p:nvPr/>
        </p:nvSpPr>
        <p:spPr>
          <a:xfrm>
            <a:off x="1062732" y="4462120"/>
            <a:ext cx="3703956"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1" marL="777875" indent="-333375" algn="l">
              <a:buSzPct val="145000"/>
              <a:buChar char="•"/>
            </a:pPr>
            <a:r>
              <a:t>5,500 GET requests</a:t>
            </a:r>
          </a:p>
        </p:txBody>
      </p:sp>
      <p:sp>
        <p:nvSpPr>
          <p:cNvPr id="123" name="This new increased performance negates the previous guidance to…"/>
          <p:cNvSpPr txBox="1"/>
          <p:nvPr/>
        </p:nvSpPr>
        <p:spPr>
          <a:xfrm>
            <a:off x="1511225" y="5074895"/>
            <a:ext cx="10212249"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This new increased performance negates the previous guidance to</a:t>
            </a:r>
          </a:p>
          <a:p>
            <a:pPr algn="l"/>
            <a:r>
              <a:t>    randomise your object keynames to achieve faster performance</a:t>
            </a:r>
          </a:p>
        </p:txBody>
      </p:sp>
      <p:sp>
        <p:nvSpPr>
          <p:cNvPr id="124" name="This means logical and sequential naming patterns can now be used…"/>
          <p:cNvSpPr txBox="1"/>
          <p:nvPr/>
        </p:nvSpPr>
        <p:spPr>
          <a:xfrm>
            <a:off x="1518529" y="6055970"/>
            <a:ext cx="10469805"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This means logical and sequential naming patterns can now be used</a:t>
            </a:r>
          </a:p>
          <a:p>
            <a:pPr algn="l"/>
            <a:r>
              <a:t>    without any performance implication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1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1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5" fill="hold">
                                  <p:stCondLst>
                                    <p:cond delay="0"/>
                                  </p:stCondLst>
                                  <p:iterate type="el" backwards="0">
                                    <p:tmAbs val="0"/>
                                  </p:iterate>
                                  <p:childTnLst>
                                    <p:set>
                                      <p:cBhvr>
                                        <p:cTn id="22" fill="hold"/>
                                        <p:tgtEl>
                                          <p:spTgt spid="12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4" grpId="5"/>
      <p:bldP build="whole" bldLvl="1" animBg="1" rev="0" advAuto="0" spid="120" grpId="1"/>
      <p:bldP build="whole" bldLvl="1" animBg="1" rev="0" advAuto="0" spid="122" grpId="3"/>
      <p:bldP build="whole" bldLvl="1" animBg="1" rev="0" advAuto="0" spid="121" grpId="2"/>
      <p:bldP build="whole" bldLvl="1" animBg="1" rev="0" advAuto="0" spid="123" grpId="4"/>
    </p:bldLst>
  </p:timing>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Question 9"/>
          <p:cNvSpPr txBox="1"/>
          <p:nvPr>
            <p:ph type="title" idx="4294967295"/>
          </p:nvPr>
        </p:nvSpPr>
        <p:spPr>
          <a:xfrm>
            <a:off x="1270000" y="-1246530"/>
            <a:ext cx="10464800" cy="3302001"/>
          </a:xfrm>
          <a:prstGeom prst="rect">
            <a:avLst/>
          </a:prstGeom>
        </p:spPr>
        <p:txBody>
          <a:bodyPr anchor="b"/>
          <a:lstStyle>
            <a:lvl1pPr>
              <a:defRPr sz="6900"/>
            </a:lvl1pPr>
          </a:lstStyle>
          <a:p>
            <a:pPr/>
            <a:r>
              <a:t>Question 9</a:t>
            </a:r>
          </a:p>
        </p:txBody>
      </p:sp>
      <p:sp>
        <p:nvSpPr>
          <p:cNvPr id="175" name="Your application is consistently reading and writing 100s of objects per second to S3 and your workload is steadily rising. What can you do to to achieve the best performance from S3?"/>
          <p:cNvSpPr txBox="1"/>
          <p:nvPr/>
        </p:nvSpPr>
        <p:spPr>
          <a:xfrm>
            <a:off x="1507680" y="2868270"/>
            <a:ext cx="12440718" cy="11976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Your application is consistently reading and writing 100s of objects per second to S3 and your workload is steadily rising. What can you do to to achieve the best performance from S3?</a:t>
            </a:r>
          </a:p>
        </p:txBody>
      </p:sp>
      <p:sp>
        <p:nvSpPr>
          <p:cNvPr id="176" name="Add a hex hash prefix to the objects key name"/>
          <p:cNvSpPr txBox="1"/>
          <p:nvPr/>
        </p:nvSpPr>
        <p:spPr>
          <a:xfrm>
            <a:off x="1521401" y="4228135"/>
            <a:ext cx="715967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Add a hex hash prefix to the objects key name</a:t>
            </a:r>
          </a:p>
        </p:txBody>
      </p:sp>
      <p:sp>
        <p:nvSpPr>
          <p:cNvPr id="177" name="Configure a CloudFront CDN and use the S3 bucket as the origin"/>
          <p:cNvSpPr txBox="1"/>
          <p:nvPr/>
        </p:nvSpPr>
        <p:spPr>
          <a:xfrm>
            <a:off x="1518043" y="4851399"/>
            <a:ext cx="9813571"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Configure a CloudFront CDN and use the S3 bucket as the origin</a:t>
            </a:r>
          </a:p>
        </p:txBody>
      </p:sp>
      <p:sp>
        <p:nvSpPr>
          <p:cNvPr id="178" name="Add a hex hash suffix to the objects key name"/>
          <p:cNvSpPr txBox="1"/>
          <p:nvPr/>
        </p:nvSpPr>
        <p:spPr>
          <a:xfrm>
            <a:off x="1513979" y="5474664"/>
            <a:ext cx="7116091"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Add a hex hash suffix to the objects key name</a:t>
            </a:r>
          </a:p>
        </p:txBody>
      </p:sp>
      <p:sp>
        <p:nvSpPr>
          <p:cNvPr id="179" name="Configure an additional bucket and distribute the files evenly between the…"/>
          <p:cNvSpPr txBox="1"/>
          <p:nvPr/>
        </p:nvSpPr>
        <p:spPr>
          <a:xfrm>
            <a:off x="1517287" y="6097929"/>
            <a:ext cx="11312881"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Configure an additional bucket and distribute the files evenly between the </a:t>
            </a:r>
          </a:p>
          <a:p>
            <a:pPr algn="l"/>
            <a:r>
              <a:t>    two buckets</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Question 10"/>
          <p:cNvSpPr txBox="1"/>
          <p:nvPr>
            <p:ph type="title" idx="4294967295"/>
          </p:nvPr>
        </p:nvSpPr>
        <p:spPr>
          <a:xfrm>
            <a:off x="1270000" y="-1246530"/>
            <a:ext cx="10464800" cy="3302001"/>
          </a:xfrm>
          <a:prstGeom prst="rect">
            <a:avLst/>
          </a:prstGeom>
        </p:spPr>
        <p:txBody>
          <a:bodyPr anchor="b"/>
          <a:lstStyle>
            <a:lvl1pPr>
              <a:defRPr sz="6900"/>
            </a:lvl1pPr>
          </a:lstStyle>
          <a:p>
            <a:pPr/>
            <a:r>
              <a:t>Question 10</a:t>
            </a:r>
          </a:p>
        </p:txBody>
      </p:sp>
      <p:sp>
        <p:nvSpPr>
          <p:cNvPr id="182" name="How does S3 determine which partition to use to store files?"/>
          <p:cNvSpPr txBox="1"/>
          <p:nvPr/>
        </p:nvSpPr>
        <p:spPr>
          <a:xfrm>
            <a:off x="1507680" y="3236570"/>
            <a:ext cx="887913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How does S3 determine which partition to use to store files?</a:t>
            </a:r>
          </a:p>
        </p:txBody>
      </p:sp>
      <p:sp>
        <p:nvSpPr>
          <p:cNvPr id="183" name="S3 automatically stores your files on a random partition"/>
          <p:cNvSpPr txBox="1"/>
          <p:nvPr/>
        </p:nvSpPr>
        <p:spPr>
          <a:xfrm>
            <a:off x="1521401" y="4228135"/>
            <a:ext cx="8484033"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S3 automatically stores your files on a random partition</a:t>
            </a:r>
          </a:p>
        </p:txBody>
      </p:sp>
      <p:sp>
        <p:nvSpPr>
          <p:cNvPr id="184" name="The bucket name determines which partition the file is stored in"/>
          <p:cNvSpPr txBox="1"/>
          <p:nvPr/>
        </p:nvSpPr>
        <p:spPr>
          <a:xfrm>
            <a:off x="1518043" y="4851399"/>
            <a:ext cx="969683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The bucket name determines which partition the file is stored in</a:t>
            </a:r>
          </a:p>
        </p:txBody>
      </p:sp>
      <p:sp>
        <p:nvSpPr>
          <p:cNvPr id="185" name="By default, all files in the same bucket are stored on the same partition"/>
          <p:cNvSpPr txBox="1"/>
          <p:nvPr/>
        </p:nvSpPr>
        <p:spPr>
          <a:xfrm>
            <a:off x="1513979" y="5474664"/>
            <a:ext cx="1069078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By default, all files in the same bucket are stored on the same partition</a:t>
            </a:r>
          </a:p>
        </p:txBody>
      </p:sp>
      <p:sp>
        <p:nvSpPr>
          <p:cNvPr id="186" name="The key name determines which partition the file is stored in"/>
          <p:cNvSpPr txBox="1"/>
          <p:nvPr/>
        </p:nvSpPr>
        <p:spPr>
          <a:xfrm>
            <a:off x="1517749" y="6097929"/>
            <a:ext cx="920580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The key name determines which partition the file is stored in</a:t>
            </a:r>
          </a:p>
        </p:txBody>
      </p:sp>
    </p:spTree>
  </p:cSld>
  <p:clrMapOvr>
    <a:masterClrMapping/>
  </p:clrMapOvr>
  <mc:AlternateContent xmlns:mc="http://schemas.openxmlformats.org/markup-compatibility/2006">
    <mc:Choice xmlns:p14="http://schemas.microsoft.com/office/powerpoint/2010/main" Requires="p14">
      <p:transition spd="slow" advClick="1" p14:dur="1500">
        <p:circl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Question 11"/>
          <p:cNvSpPr txBox="1"/>
          <p:nvPr>
            <p:ph type="title" idx="4294967295"/>
          </p:nvPr>
        </p:nvSpPr>
        <p:spPr>
          <a:xfrm>
            <a:off x="1270000" y="-1246530"/>
            <a:ext cx="10464800" cy="3302001"/>
          </a:xfrm>
          <a:prstGeom prst="rect">
            <a:avLst/>
          </a:prstGeom>
        </p:spPr>
        <p:txBody>
          <a:bodyPr anchor="b"/>
          <a:lstStyle>
            <a:lvl1pPr>
              <a:defRPr sz="6900"/>
            </a:lvl1pPr>
          </a:lstStyle>
          <a:p>
            <a:pPr/>
            <a:r>
              <a:t>Question 11</a:t>
            </a:r>
          </a:p>
        </p:txBody>
      </p:sp>
      <p:sp>
        <p:nvSpPr>
          <p:cNvPr id="189" name="Which of the following encryption methods are supported in S3?"/>
          <p:cNvSpPr txBox="1"/>
          <p:nvPr/>
        </p:nvSpPr>
        <p:spPr>
          <a:xfrm>
            <a:off x="1507680" y="3236570"/>
            <a:ext cx="951128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Which of the following encryption methods are supported in S3? </a:t>
            </a:r>
          </a:p>
        </p:txBody>
      </p:sp>
      <p:sp>
        <p:nvSpPr>
          <p:cNvPr id="190" name="SSE-S3, SSE-AES, SSE-KMS"/>
          <p:cNvSpPr txBox="1"/>
          <p:nvPr/>
        </p:nvSpPr>
        <p:spPr>
          <a:xfrm>
            <a:off x="1521401" y="4228135"/>
            <a:ext cx="460392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SSE-S3, SSE-AES, SSE-KMS</a:t>
            </a:r>
          </a:p>
        </p:txBody>
      </p:sp>
      <p:sp>
        <p:nvSpPr>
          <p:cNvPr id="191" name="SSE-S3, SSE-KMS, SSE-C"/>
          <p:cNvSpPr txBox="1"/>
          <p:nvPr/>
        </p:nvSpPr>
        <p:spPr>
          <a:xfrm>
            <a:off x="1518043" y="4851399"/>
            <a:ext cx="422567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SSE-S3, SSE-KMS, SSE-C</a:t>
            </a:r>
          </a:p>
        </p:txBody>
      </p:sp>
      <p:sp>
        <p:nvSpPr>
          <p:cNvPr id="192" name="SSE-C, SSE-AES, SSE-KMS"/>
          <p:cNvSpPr txBox="1"/>
          <p:nvPr/>
        </p:nvSpPr>
        <p:spPr>
          <a:xfrm>
            <a:off x="1513979" y="5474664"/>
            <a:ext cx="446250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SSE-C, SSE-AES, SSE-KMS</a:t>
            </a:r>
          </a:p>
        </p:txBody>
      </p:sp>
      <p:sp>
        <p:nvSpPr>
          <p:cNvPr id="193" name="SSE-S3, SSE-AES, SSE-C"/>
          <p:cNvSpPr txBox="1"/>
          <p:nvPr/>
        </p:nvSpPr>
        <p:spPr>
          <a:xfrm>
            <a:off x="1517749" y="6097929"/>
            <a:ext cx="413545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SSE-S3, SSE-AES, SSE-C</a:t>
            </a:r>
          </a:p>
        </p:txBody>
      </p:sp>
    </p:spTree>
  </p:cSld>
  <p:clrMapOvr>
    <a:masterClrMapping/>
  </p:clrMapOvr>
  <mc:AlternateContent xmlns:mc="http://schemas.openxmlformats.org/markup-compatibility/2006">
    <mc:Choice xmlns:p14="http://schemas.microsoft.com/office/powerpoint/2010/main" Requires="p14">
      <p:transition spd="slow" advClick="1" p14:dur="1500">
        <p:cover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Question 12"/>
          <p:cNvSpPr txBox="1"/>
          <p:nvPr>
            <p:ph type="title" idx="4294967295"/>
          </p:nvPr>
        </p:nvSpPr>
        <p:spPr>
          <a:xfrm>
            <a:off x="1270000" y="-1246530"/>
            <a:ext cx="10464800" cy="3302001"/>
          </a:xfrm>
          <a:prstGeom prst="rect">
            <a:avLst/>
          </a:prstGeom>
        </p:spPr>
        <p:txBody>
          <a:bodyPr anchor="b"/>
          <a:lstStyle>
            <a:lvl1pPr>
              <a:defRPr sz="6900"/>
            </a:lvl1pPr>
          </a:lstStyle>
          <a:p>
            <a:pPr/>
            <a:r>
              <a:t>Question 12</a:t>
            </a:r>
          </a:p>
        </p:txBody>
      </p:sp>
      <p:sp>
        <p:nvSpPr>
          <p:cNvPr id="196" name="Which feature of AWS can you use to configure S3 to allow one S3 bucket…"/>
          <p:cNvSpPr txBox="1"/>
          <p:nvPr/>
        </p:nvSpPr>
        <p:spPr>
          <a:xfrm>
            <a:off x="1507680" y="3052420"/>
            <a:ext cx="10878008"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Which feature of AWS can you use to configure S3 to allow one S3 bucket</a:t>
            </a:r>
          </a:p>
          <a:p>
            <a:pPr algn="l"/>
            <a:r>
              <a:t>to access files in another S3 bucket? </a:t>
            </a:r>
          </a:p>
        </p:txBody>
      </p:sp>
      <p:sp>
        <p:nvSpPr>
          <p:cNvPr id="197" name="Bucket ACL"/>
          <p:cNvSpPr txBox="1"/>
          <p:nvPr/>
        </p:nvSpPr>
        <p:spPr>
          <a:xfrm>
            <a:off x="1521401" y="4228135"/>
            <a:ext cx="2175283"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Bucket ACL</a:t>
            </a:r>
          </a:p>
        </p:txBody>
      </p:sp>
      <p:sp>
        <p:nvSpPr>
          <p:cNvPr id="198" name="Bucket Policy"/>
          <p:cNvSpPr txBox="1"/>
          <p:nvPr/>
        </p:nvSpPr>
        <p:spPr>
          <a:xfrm>
            <a:off x="1518043" y="4851399"/>
            <a:ext cx="243984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Bucket Policy</a:t>
            </a:r>
          </a:p>
        </p:txBody>
      </p:sp>
      <p:sp>
        <p:nvSpPr>
          <p:cNvPr id="199" name="IAM Role"/>
          <p:cNvSpPr txBox="1"/>
          <p:nvPr/>
        </p:nvSpPr>
        <p:spPr>
          <a:xfrm>
            <a:off x="1513979" y="5474664"/>
            <a:ext cx="176746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IAM Role</a:t>
            </a:r>
          </a:p>
        </p:txBody>
      </p:sp>
      <p:sp>
        <p:nvSpPr>
          <p:cNvPr id="200" name="CORS"/>
          <p:cNvSpPr txBox="1"/>
          <p:nvPr/>
        </p:nvSpPr>
        <p:spPr>
          <a:xfrm>
            <a:off x="1517749" y="6097929"/>
            <a:ext cx="1328548"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CORS</a:t>
            </a:r>
          </a:p>
        </p:txBody>
      </p:sp>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Question 13"/>
          <p:cNvSpPr txBox="1"/>
          <p:nvPr>
            <p:ph type="title" idx="4294967295"/>
          </p:nvPr>
        </p:nvSpPr>
        <p:spPr>
          <a:xfrm>
            <a:off x="1270000" y="-1246530"/>
            <a:ext cx="10464800" cy="3302001"/>
          </a:xfrm>
          <a:prstGeom prst="rect">
            <a:avLst/>
          </a:prstGeom>
        </p:spPr>
        <p:txBody>
          <a:bodyPr anchor="b"/>
          <a:lstStyle>
            <a:lvl1pPr>
              <a:defRPr sz="6900"/>
            </a:lvl1pPr>
          </a:lstStyle>
          <a:p>
            <a:pPr/>
            <a:r>
              <a:t>Question 13</a:t>
            </a:r>
          </a:p>
        </p:txBody>
      </p:sp>
      <p:sp>
        <p:nvSpPr>
          <p:cNvPr id="203" name="What is the HTTP code you would see once you successfully place a file…"/>
          <p:cNvSpPr txBox="1"/>
          <p:nvPr/>
        </p:nvSpPr>
        <p:spPr>
          <a:xfrm>
            <a:off x="1507680" y="3052420"/>
            <a:ext cx="10640264"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What is the HTTP code you would see once you successfully place a file</a:t>
            </a:r>
          </a:p>
          <a:p>
            <a:pPr algn="l"/>
            <a:r>
              <a:t>in an S3 bucket?</a:t>
            </a:r>
          </a:p>
        </p:txBody>
      </p:sp>
      <p:sp>
        <p:nvSpPr>
          <p:cNvPr id="204" name="404"/>
          <p:cNvSpPr txBox="1"/>
          <p:nvPr/>
        </p:nvSpPr>
        <p:spPr>
          <a:xfrm>
            <a:off x="1521401" y="4228135"/>
            <a:ext cx="956083"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404</a:t>
            </a:r>
          </a:p>
        </p:txBody>
      </p:sp>
      <p:sp>
        <p:nvSpPr>
          <p:cNvPr id="205" name="300"/>
          <p:cNvSpPr txBox="1"/>
          <p:nvPr/>
        </p:nvSpPr>
        <p:spPr>
          <a:xfrm>
            <a:off x="1518043" y="4851399"/>
            <a:ext cx="956083"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300</a:t>
            </a:r>
          </a:p>
        </p:txBody>
      </p:sp>
      <p:sp>
        <p:nvSpPr>
          <p:cNvPr id="206" name="200"/>
          <p:cNvSpPr txBox="1"/>
          <p:nvPr/>
        </p:nvSpPr>
        <p:spPr>
          <a:xfrm>
            <a:off x="1513979" y="5474664"/>
            <a:ext cx="956083"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200</a:t>
            </a:r>
          </a:p>
        </p:txBody>
      </p:sp>
      <p:sp>
        <p:nvSpPr>
          <p:cNvPr id="207" name="512"/>
          <p:cNvSpPr txBox="1"/>
          <p:nvPr/>
        </p:nvSpPr>
        <p:spPr>
          <a:xfrm>
            <a:off x="1517749" y="6097929"/>
            <a:ext cx="956083"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512</a:t>
            </a:r>
          </a:p>
        </p:txBody>
      </p:sp>
    </p:spTree>
  </p:cSld>
  <p:clrMapOvr>
    <a:masterClrMapping/>
  </p:clrMapOvr>
  <mc:AlternateContent xmlns:mc="http://schemas.openxmlformats.org/markup-compatibility/2006">
    <mc:Choice xmlns:p14="http://schemas.microsoft.com/office/powerpoint/2010/main" Requires="p14">
      <p:transition spd="slow" advClick="1" p14:dur="1500">
        <p:pull dir="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A Brief History of Cloud"/>
          <p:cNvSpPr txBox="1"/>
          <p:nvPr>
            <p:ph type="title" idx="4294967295"/>
          </p:nvPr>
        </p:nvSpPr>
        <p:spPr>
          <a:xfrm>
            <a:off x="1270000" y="-1246530"/>
            <a:ext cx="10464800" cy="3302001"/>
          </a:xfrm>
          <a:prstGeom prst="rect">
            <a:avLst/>
          </a:prstGeom>
        </p:spPr>
        <p:txBody>
          <a:bodyPr anchor="b"/>
          <a:lstStyle>
            <a:lvl1pPr>
              <a:defRPr sz="6900"/>
            </a:lvl1pPr>
          </a:lstStyle>
          <a:p>
            <a:pPr/>
            <a:r>
              <a:t>A Brief History of Cloud</a:t>
            </a:r>
          </a:p>
        </p:txBody>
      </p:sp>
      <p:pic>
        <p:nvPicPr>
          <p:cNvPr id="210" name="Screenshot 2019-08-21 at 11.57.47 AM.png" descr="Screenshot 2019-08-21 at 11.57.47 AM.png"/>
          <p:cNvPicPr>
            <a:picLocks noChangeAspect="1"/>
          </p:cNvPicPr>
          <p:nvPr/>
        </p:nvPicPr>
        <p:blipFill>
          <a:blip r:embed="rId2">
            <a:extLst/>
          </a:blip>
          <a:stretch>
            <a:fillRect/>
          </a:stretch>
        </p:blipFill>
        <p:spPr>
          <a:xfrm>
            <a:off x="2660650" y="3084583"/>
            <a:ext cx="7683500" cy="66675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14:switch dir="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Serverless — the future of software architecture"/>
          <p:cNvSpPr txBox="1"/>
          <p:nvPr>
            <p:ph type="title" idx="4294967295"/>
          </p:nvPr>
        </p:nvSpPr>
        <p:spPr>
          <a:xfrm>
            <a:off x="1270000" y="-1246530"/>
            <a:ext cx="10464800" cy="3302001"/>
          </a:xfrm>
          <a:prstGeom prst="rect">
            <a:avLst/>
          </a:prstGeom>
        </p:spPr>
        <p:txBody>
          <a:bodyPr anchor="b"/>
          <a:lstStyle>
            <a:lvl1pPr>
              <a:defRPr sz="6900"/>
            </a:lvl1pPr>
          </a:lstStyle>
          <a:p>
            <a:pPr/>
            <a:r>
              <a:t>Serverless — the future of software architecture</a:t>
            </a:r>
          </a:p>
        </p:txBody>
      </p:sp>
      <p:pic>
        <p:nvPicPr>
          <p:cNvPr id="213" name="Screenshot 2019-08-21 at 1.33.04 PM.png" descr="Screenshot 2019-08-21 at 1.33.04 PM.png"/>
          <p:cNvPicPr>
            <a:picLocks noChangeAspect="1"/>
          </p:cNvPicPr>
          <p:nvPr/>
        </p:nvPicPr>
        <p:blipFill>
          <a:blip r:embed="rId2">
            <a:extLst/>
          </a:blip>
          <a:stretch>
            <a:fillRect/>
          </a:stretch>
        </p:blipFill>
        <p:spPr>
          <a:xfrm>
            <a:off x="565150" y="2475651"/>
            <a:ext cx="11874500" cy="72771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wipe dir="r"/>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5" name="Screenshot 2019-08-21 at 1.34.26 PM.png" descr="Screenshot 2019-08-21 at 1.34.26 PM.png"/>
          <p:cNvPicPr>
            <a:picLocks noChangeAspect="1"/>
          </p:cNvPicPr>
          <p:nvPr/>
        </p:nvPicPr>
        <p:blipFill>
          <a:blip r:embed="rId2">
            <a:extLst/>
          </a:blip>
          <a:srcRect l="1535" t="0" r="0" b="0"/>
          <a:stretch>
            <a:fillRect/>
          </a:stretch>
        </p:blipFill>
        <p:spPr>
          <a:xfrm>
            <a:off x="2682081" y="381000"/>
            <a:ext cx="7640516" cy="89916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blinds dir="ver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Serverless — the future of software architecture"/>
          <p:cNvSpPr txBox="1"/>
          <p:nvPr>
            <p:ph type="title" idx="4294967295"/>
          </p:nvPr>
        </p:nvSpPr>
        <p:spPr>
          <a:xfrm>
            <a:off x="1270000" y="-1246530"/>
            <a:ext cx="10464800" cy="3302001"/>
          </a:xfrm>
          <a:prstGeom prst="rect">
            <a:avLst/>
          </a:prstGeom>
        </p:spPr>
        <p:txBody>
          <a:bodyPr anchor="b"/>
          <a:lstStyle>
            <a:lvl1pPr>
              <a:defRPr sz="6900"/>
            </a:lvl1pPr>
          </a:lstStyle>
          <a:p>
            <a:pPr/>
            <a:r>
              <a:t>Serverless — the future of software architecture</a:t>
            </a:r>
          </a:p>
        </p:txBody>
      </p:sp>
      <p:pic>
        <p:nvPicPr>
          <p:cNvPr id="218" name="Screenshot 2019-08-21 at 1.34.51 PM.png" descr="Screenshot 2019-08-21 at 1.34.51 PM.png"/>
          <p:cNvPicPr>
            <a:picLocks noChangeAspect="1"/>
          </p:cNvPicPr>
          <p:nvPr/>
        </p:nvPicPr>
        <p:blipFill>
          <a:blip r:embed="rId2">
            <a:extLst/>
          </a:blip>
          <a:stretch>
            <a:fillRect/>
          </a:stretch>
        </p:blipFill>
        <p:spPr>
          <a:xfrm>
            <a:off x="1149350" y="3196697"/>
            <a:ext cx="10706100" cy="65532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14:flip dir="r"/>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Serverless — the future of software architecture"/>
          <p:cNvSpPr txBox="1"/>
          <p:nvPr>
            <p:ph type="title" idx="4294967295"/>
          </p:nvPr>
        </p:nvSpPr>
        <p:spPr>
          <a:xfrm>
            <a:off x="1270000" y="-1246530"/>
            <a:ext cx="10464800" cy="3302001"/>
          </a:xfrm>
          <a:prstGeom prst="rect">
            <a:avLst/>
          </a:prstGeom>
        </p:spPr>
        <p:txBody>
          <a:bodyPr anchor="b"/>
          <a:lstStyle>
            <a:lvl1pPr>
              <a:defRPr sz="6900"/>
            </a:lvl1pPr>
          </a:lstStyle>
          <a:p>
            <a:pPr/>
            <a:r>
              <a:t>Serverless — the future of software architecture</a:t>
            </a:r>
          </a:p>
        </p:txBody>
      </p:sp>
      <p:pic>
        <p:nvPicPr>
          <p:cNvPr id="221" name="Screenshot 2019-08-21 at 1.35.19 PM.png" descr="Screenshot 2019-08-21 at 1.35.19 PM.png"/>
          <p:cNvPicPr>
            <a:picLocks noChangeAspect="1"/>
          </p:cNvPicPr>
          <p:nvPr/>
        </p:nvPicPr>
        <p:blipFill>
          <a:blip r:embed="rId2">
            <a:extLst/>
          </a:blip>
          <a:stretch>
            <a:fillRect/>
          </a:stretch>
        </p:blipFill>
        <p:spPr>
          <a:xfrm>
            <a:off x="2628900" y="2393950"/>
            <a:ext cx="7747000" cy="4965700"/>
          </a:xfrm>
          <a:prstGeom prst="rect">
            <a:avLst/>
          </a:prstGeom>
          <a:ln w="12700">
            <a:miter lim="400000"/>
          </a:ln>
        </p:spPr>
      </p:pic>
      <p:sp>
        <p:nvSpPr>
          <p:cNvPr id="222" name="The future is transitioning from 3-tiered architectures to thick-client apps connected to cloud-based micro-service functions"/>
          <p:cNvSpPr txBox="1"/>
          <p:nvPr/>
        </p:nvSpPr>
        <p:spPr>
          <a:xfrm>
            <a:off x="1270000" y="6442190"/>
            <a:ext cx="10464800" cy="3302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The future is transitioning from 3-tiered architectures to thick-client apps connected to cloud-based micro-service functions</a:t>
            </a:r>
          </a:p>
        </p:txBody>
      </p:sp>
    </p:spTree>
  </p:cSld>
  <p:clrMapOvr>
    <a:masterClrMapping/>
  </p:clrMapOvr>
  <mc:AlternateContent xmlns:mc="http://schemas.openxmlformats.org/markup-compatibility/2006">
    <mc:Choice xmlns:p14="http://schemas.microsoft.com/office/powerpoint/2010/main" Requires="p14">
      <p:transition spd="slow" advClick="1" p14:dur="1500">
        <p14:prism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Question 1"/>
          <p:cNvSpPr txBox="1"/>
          <p:nvPr>
            <p:ph type="title" idx="4294967295"/>
          </p:nvPr>
        </p:nvSpPr>
        <p:spPr>
          <a:xfrm>
            <a:off x="1270000" y="-1246530"/>
            <a:ext cx="10464800" cy="3302001"/>
          </a:xfrm>
          <a:prstGeom prst="rect">
            <a:avLst/>
          </a:prstGeom>
        </p:spPr>
        <p:txBody>
          <a:bodyPr anchor="b"/>
          <a:lstStyle>
            <a:lvl1pPr>
              <a:defRPr sz="6900"/>
            </a:lvl1pPr>
          </a:lstStyle>
          <a:p>
            <a:pPr/>
            <a:r>
              <a:t>Question 1</a:t>
            </a:r>
          </a:p>
        </p:txBody>
      </p:sp>
      <p:sp>
        <p:nvSpPr>
          <p:cNvPr id="127" name="If you encrypt a bucket on S3, what type of encryption does AWS use?"/>
          <p:cNvSpPr txBox="1"/>
          <p:nvPr/>
        </p:nvSpPr>
        <p:spPr>
          <a:xfrm>
            <a:off x="1507680" y="3236570"/>
            <a:ext cx="1028547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If you encrypt a bucket on S3, what type of encryption does AWS use?</a:t>
            </a:r>
          </a:p>
        </p:txBody>
      </p:sp>
      <p:sp>
        <p:nvSpPr>
          <p:cNvPr id="128" name="Data Encryption Standard (DES)"/>
          <p:cNvSpPr txBox="1"/>
          <p:nvPr/>
        </p:nvSpPr>
        <p:spPr>
          <a:xfrm>
            <a:off x="1508239" y="4043985"/>
            <a:ext cx="5076978"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Data Encryption Standard (DES)</a:t>
            </a:r>
          </a:p>
        </p:txBody>
      </p:sp>
      <p:sp>
        <p:nvSpPr>
          <p:cNvPr id="129" name="International Data Encryption Algorithm (IDEA)."/>
          <p:cNvSpPr txBox="1"/>
          <p:nvPr/>
        </p:nvSpPr>
        <p:spPr>
          <a:xfrm>
            <a:off x="1518043" y="4851399"/>
            <a:ext cx="7286474"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International Data Encryption Algorithm (IDEA).</a:t>
            </a:r>
          </a:p>
        </p:txBody>
      </p:sp>
      <p:sp>
        <p:nvSpPr>
          <p:cNvPr id="130" name="Advanced Encryption Standard (AES) 128"/>
          <p:cNvSpPr txBox="1"/>
          <p:nvPr/>
        </p:nvSpPr>
        <p:spPr>
          <a:xfrm>
            <a:off x="1542681" y="5658814"/>
            <a:ext cx="641535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Advanced Encryption Standard (AES) 128</a:t>
            </a:r>
          </a:p>
        </p:txBody>
      </p:sp>
      <p:sp>
        <p:nvSpPr>
          <p:cNvPr id="131" name="Advanced Encryption Standard (AES) 256"/>
          <p:cNvSpPr txBox="1"/>
          <p:nvPr/>
        </p:nvSpPr>
        <p:spPr>
          <a:xfrm>
            <a:off x="1540852" y="6475272"/>
            <a:ext cx="6415356"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Advanced Encryption Standard (AES) 256</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Serverless — the future of software architecture"/>
          <p:cNvSpPr txBox="1"/>
          <p:nvPr>
            <p:ph type="title" idx="4294967295"/>
          </p:nvPr>
        </p:nvSpPr>
        <p:spPr>
          <a:xfrm>
            <a:off x="1270000" y="-1246530"/>
            <a:ext cx="10464800" cy="3302001"/>
          </a:xfrm>
          <a:prstGeom prst="rect">
            <a:avLst/>
          </a:prstGeom>
        </p:spPr>
        <p:txBody>
          <a:bodyPr anchor="b"/>
          <a:lstStyle>
            <a:lvl1pPr>
              <a:defRPr sz="6900"/>
            </a:lvl1pPr>
          </a:lstStyle>
          <a:p>
            <a:pPr/>
            <a:r>
              <a:t>Serverless — the future of software architecture</a:t>
            </a:r>
          </a:p>
        </p:txBody>
      </p:sp>
      <p:pic>
        <p:nvPicPr>
          <p:cNvPr id="225" name="Screenshot 2019-08-21 at 1.35.38 PM.png" descr="Screenshot 2019-08-21 at 1.35.38 PM.png"/>
          <p:cNvPicPr>
            <a:picLocks noChangeAspect="1"/>
          </p:cNvPicPr>
          <p:nvPr/>
        </p:nvPicPr>
        <p:blipFill>
          <a:blip r:embed="rId2">
            <a:extLst/>
          </a:blip>
          <a:stretch>
            <a:fillRect/>
          </a:stretch>
        </p:blipFill>
        <p:spPr>
          <a:xfrm>
            <a:off x="1054100" y="3214359"/>
            <a:ext cx="10896600" cy="65405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14:doors dir="ver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Serverless Computing"/>
          <p:cNvSpPr txBox="1"/>
          <p:nvPr>
            <p:ph type="title" idx="4294967295"/>
          </p:nvPr>
        </p:nvSpPr>
        <p:spPr>
          <a:xfrm>
            <a:off x="407937" y="-1261721"/>
            <a:ext cx="12188926" cy="3302001"/>
          </a:xfrm>
          <a:prstGeom prst="rect">
            <a:avLst/>
          </a:prstGeom>
        </p:spPr>
        <p:txBody>
          <a:bodyPr anchor="b"/>
          <a:lstStyle>
            <a:lvl1pPr>
              <a:defRPr sz="6900"/>
            </a:lvl1pPr>
          </a:lstStyle>
          <a:p>
            <a:pPr/>
            <a:r>
              <a:t>Serverless Computing</a:t>
            </a:r>
          </a:p>
        </p:txBody>
      </p:sp>
      <p:sp>
        <p:nvSpPr>
          <p:cNvPr id="228" name="Serverless computing is a cloud computing model which aims to abstract server management and low-level infrastructure decisions away from developers. In this model, allocation of resources is managed by the cloud provider instead of the application architect, which can bring some serious benefits. In other words, serverless aims to do exactly what it sounds like — allow applications to be developed without concerns for implementing, tweaking, or scaling a server (at least, to the perspective of a user)."/>
          <p:cNvSpPr txBox="1"/>
          <p:nvPr/>
        </p:nvSpPr>
        <p:spPr>
          <a:xfrm>
            <a:off x="56642" y="3541370"/>
            <a:ext cx="12891517" cy="26708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Serverless computing is a cloud computing model which aims to abstract server management and low-level infrastructure decisions away from developers. In this model, allocation of resources is managed by the cloud provider instead of the application architect, which can bring some serious benefits. In other words, serverless aims to do exactly what it sounds like — allow applications to be developed without concerns for implementing, tweaking, or scaling a server (at least, to the perspective of a user).</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advClick="1" p14:dur="1500">
        <p15:prstTrans prst="fallOver"/>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0" name="Functions as a Service"/>
          <p:cNvSpPr txBox="1"/>
          <p:nvPr>
            <p:ph type="title" idx="4294967295"/>
          </p:nvPr>
        </p:nvSpPr>
        <p:spPr>
          <a:xfrm>
            <a:off x="407937" y="-1261721"/>
            <a:ext cx="12188926" cy="3302001"/>
          </a:xfrm>
          <a:prstGeom prst="rect">
            <a:avLst/>
          </a:prstGeom>
        </p:spPr>
        <p:txBody>
          <a:bodyPr anchor="b"/>
          <a:lstStyle>
            <a:lvl1pPr>
              <a:defRPr sz="6900"/>
            </a:lvl1pPr>
          </a:lstStyle>
          <a:p>
            <a:pPr/>
            <a:r>
              <a:t>Functions as a Service</a:t>
            </a:r>
          </a:p>
        </p:txBody>
      </p:sp>
      <p:sp>
        <p:nvSpPr>
          <p:cNvPr id="231" name="FaaS is a relatively new concept that was first made available in 2014 by hook.io and is now implemented in services such as AWS Lambda, Google Cloud Functions, IBM OpenWhisk and Microsoft Azure Functions. It provides a means to achieve the serverless dream allowing developers to execute code in response to events without building out or maintaining a complex infrastructure. What this means is that you can simply upload modular chunks of functionality into the cloud that are executed independently. Imagine the possibilities! Instead of scaling a monolithic REST server to handle potential load, you can now split the server into a bunch of functions which can be scaled automatically and independently."/>
          <p:cNvSpPr txBox="1"/>
          <p:nvPr/>
        </p:nvSpPr>
        <p:spPr>
          <a:xfrm>
            <a:off x="108762" y="3173070"/>
            <a:ext cx="12787276" cy="34074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FaaS is a relatively new concept that was first made available in 2014 by hook.io and is now implemented in services such as AWS Lambda, Google Cloud Functions, IBM OpenWhisk and Microsoft Azure Functions. It provides a means to achieve the serverless dream allowing developers to execute code in response to events without building out or maintaining a complex infrastructure. What this means is that you can simply upload modular chunks of functionality into the cloud that are executed independently. Imagine the possibilities! Instead of scaling a monolithic REST server to handle potential load, you can now split the server into a bunch of functions which can be scaled automatically and independently.</a:t>
            </a:r>
          </a:p>
        </p:txBody>
      </p:sp>
      <p:pic>
        <p:nvPicPr>
          <p:cNvPr id="232" name="Screenshot 2019-08-21 at 1.59.12 PM.png" descr="Screenshot 2019-08-21 at 1.59.12 PM.png"/>
          <p:cNvPicPr>
            <a:picLocks noChangeAspect="1"/>
          </p:cNvPicPr>
          <p:nvPr/>
        </p:nvPicPr>
        <p:blipFill>
          <a:blip r:embed="rId2">
            <a:extLst/>
          </a:blip>
          <a:stretch>
            <a:fillRect/>
          </a:stretch>
        </p:blipFill>
        <p:spPr>
          <a:xfrm>
            <a:off x="4610100" y="7713320"/>
            <a:ext cx="3784600" cy="20701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2000">
        <p14:flip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232"/>
                                        </p:tgtEl>
                                        <p:attrNameLst>
                                          <p:attrName>style.visibility</p:attrName>
                                        </p:attrNameLst>
                                      </p:cBhvr>
                                      <p:to>
                                        <p:strVal val="visible"/>
                                      </p:to>
                                    </p:set>
                                    <p:animEffect filter="dissolve" transition="in">
                                      <p:cBhvr>
                                        <p:cTn id="7" dur="1500"/>
                                        <p:tgtEl>
                                          <p:spTgt spid="2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32" grpId="1"/>
    </p:bldLst>
  </p:timing>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4" name="So what defines serverless architecture?"/>
          <p:cNvSpPr txBox="1"/>
          <p:nvPr>
            <p:ph type="title" idx="4294967295"/>
          </p:nvPr>
        </p:nvSpPr>
        <p:spPr>
          <a:xfrm>
            <a:off x="407937" y="-1261721"/>
            <a:ext cx="12188926" cy="3302001"/>
          </a:xfrm>
          <a:prstGeom prst="rect">
            <a:avLst/>
          </a:prstGeom>
        </p:spPr>
        <p:txBody>
          <a:bodyPr anchor="b"/>
          <a:lstStyle>
            <a:lvl1pPr>
              <a:defRPr sz="6900"/>
            </a:lvl1pPr>
          </a:lstStyle>
          <a:p>
            <a:pPr/>
            <a:r>
              <a:t>So what defines serverless architecture?</a:t>
            </a:r>
          </a:p>
        </p:txBody>
      </p:sp>
      <p:sp>
        <p:nvSpPr>
          <p:cNvPr id="235" name="Operators do not need to run and maintain back-end servers themselves"/>
          <p:cNvSpPr txBox="1"/>
          <p:nvPr/>
        </p:nvSpPr>
        <p:spPr>
          <a:xfrm>
            <a:off x="1494980" y="3236570"/>
            <a:ext cx="10997414"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Operators do not need to run and maintain back-end servers themselves</a:t>
            </a:r>
          </a:p>
        </p:txBody>
      </p:sp>
      <p:sp>
        <p:nvSpPr>
          <p:cNvPr id="236" name="The vast majority (~ 95% +) of the code-base resides in the front-end"/>
          <p:cNvSpPr txBox="1"/>
          <p:nvPr/>
        </p:nvSpPr>
        <p:spPr>
          <a:xfrm>
            <a:off x="1483483" y="3725520"/>
            <a:ext cx="1041494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The vast majority (~ 95% +) of the code-base resides in the front-end</a:t>
            </a:r>
          </a:p>
        </p:txBody>
      </p:sp>
      <p:sp>
        <p:nvSpPr>
          <p:cNvPr id="237" name="The code that resides in the cloud is only the code that absolutely must —…"/>
          <p:cNvSpPr txBox="1"/>
          <p:nvPr/>
        </p:nvSpPr>
        <p:spPr>
          <a:xfrm>
            <a:off x="1496352" y="4214470"/>
            <a:ext cx="11475111" cy="11976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The code that resides in the cloud is only the code that absolutely must —</a:t>
            </a:r>
          </a:p>
          <a:p>
            <a:pPr algn="l"/>
            <a:r>
              <a:t>    as an example, for security purposes some work must be done with access</a:t>
            </a:r>
          </a:p>
          <a:p>
            <a:pPr algn="l"/>
            <a:r>
              <a:t>    to secrets that the user’s browser cannot be trusted with</a:t>
            </a:r>
          </a:p>
        </p:txBody>
      </p:sp>
      <p:sp>
        <p:nvSpPr>
          <p:cNvPr id="238" name="The front end acts as the orchestrator calling a rich array of cloud-based…"/>
          <p:cNvSpPr txBox="1"/>
          <p:nvPr/>
        </p:nvSpPr>
        <p:spPr>
          <a:xfrm>
            <a:off x="1497571" y="5440020"/>
            <a:ext cx="11472673" cy="15659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The front end acts as the orchestrator calling a rich array of cloud-based</a:t>
            </a:r>
          </a:p>
          <a:p>
            <a:pPr algn="l"/>
            <a:r>
              <a:t>    services to perform specific functions — such as taking a credit card </a:t>
            </a:r>
          </a:p>
          <a:p>
            <a:pPr algn="l"/>
            <a:r>
              <a:t>    payment, giving access to protected resources, shooting off emails or push</a:t>
            </a:r>
          </a:p>
          <a:p>
            <a:pPr algn="l"/>
            <a:r>
              <a:t>    notifications in response to events</a:t>
            </a:r>
          </a:p>
        </p:txBody>
      </p:sp>
      <p:sp>
        <p:nvSpPr>
          <p:cNvPr id="239" name="It’s important to note that this doesn’t mean there aren’t any servers.…"/>
          <p:cNvSpPr txBox="1"/>
          <p:nvPr/>
        </p:nvSpPr>
        <p:spPr>
          <a:xfrm>
            <a:off x="1509808" y="7033870"/>
            <a:ext cx="11237977" cy="15659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It’s important to note that this doesn’t mean there aren’t any servers. </a:t>
            </a:r>
          </a:p>
          <a:p>
            <a:pPr algn="l"/>
            <a:r>
              <a:t>    Of course there are, but someone else is managing, securing, maintaining</a:t>
            </a:r>
          </a:p>
          <a:p>
            <a:pPr algn="l"/>
            <a:r>
              <a:t>    and patching them, taking the load and responsibility off your shoulders </a:t>
            </a:r>
          </a:p>
          <a:p>
            <a:pPr algn="l"/>
            <a:r>
              <a:t>    and freeing you up to focus on building your unique product.</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advClick="1" p14:dur="2000">
        <p15:prstTrans prst="pageCurlDouble"/>
      </p:transition>
    </mc:Choice>
    <mc:Choice xmlns:p14="http://schemas.microsoft.com/office/powerpoint/2010/main" Requires="p14">
      <p:transition spd="slow" advClick="1" p14:dur="2000">
        <p14:prism dir="d"/>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32" presetID="23" grpId="1" fill="hold">
                                  <p:stCondLst>
                                    <p:cond delay="0"/>
                                  </p:stCondLst>
                                  <p:iterate type="el" backwards="0">
                                    <p:tmAbs val="0"/>
                                  </p:iterate>
                                  <p:childTnLst>
                                    <p:set>
                                      <p:cBhvr>
                                        <p:cTn id="6" fill="hold"/>
                                        <p:tgtEl>
                                          <p:spTgt spid="235"/>
                                        </p:tgtEl>
                                        <p:attrNameLst>
                                          <p:attrName>style.visibility</p:attrName>
                                        </p:attrNameLst>
                                      </p:cBhvr>
                                      <p:to>
                                        <p:strVal val="visible"/>
                                      </p:to>
                                    </p:set>
                                    <p:anim calcmode="lin" valueType="num">
                                      <p:cBhvr>
                                        <p:cTn id="7" dur="1500" fill="hold"/>
                                        <p:tgtEl>
                                          <p:spTgt spid="235"/>
                                        </p:tgtEl>
                                        <p:attrNameLst>
                                          <p:attrName>ppt_w</p:attrName>
                                        </p:attrNameLst>
                                      </p:cBhvr>
                                      <p:tavLst>
                                        <p:tav tm="0">
                                          <p:val>
                                            <p:strVal val="4*#ppt_w"/>
                                          </p:val>
                                        </p:tav>
                                        <p:tav tm="100000">
                                          <p:val>
                                            <p:strVal val="#ppt_w"/>
                                          </p:val>
                                        </p:tav>
                                      </p:tavLst>
                                    </p:anim>
                                    <p:anim calcmode="lin" valueType="num">
                                      <p:cBhvr>
                                        <p:cTn id="8" dur="1500" fill="hold"/>
                                        <p:tgtEl>
                                          <p:spTgt spid="235"/>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32" presetID="23" grpId="2" fill="hold">
                                  <p:stCondLst>
                                    <p:cond delay="0"/>
                                  </p:stCondLst>
                                  <p:iterate type="el" backwards="0">
                                    <p:tmAbs val="0"/>
                                  </p:iterate>
                                  <p:childTnLst>
                                    <p:set>
                                      <p:cBhvr>
                                        <p:cTn id="12" fill="hold"/>
                                        <p:tgtEl>
                                          <p:spTgt spid="236"/>
                                        </p:tgtEl>
                                        <p:attrNameLst>
                                          <p:attrName>style.visibility</p:attrName>
                                        </p:attrNameLst>
                                      </p:cBhvr>
                                      <p:to>
                                        <p:strVal val="visible"/>
                                      </p:to>
                                    </p:set>
                                    <p:anim calcmode="lin" valueType="num">
                                      <p:cBhvr>
                                        <p:cTn id="13" dur="1500" fill="hold"/>
                                        <p:tgtEl>
                                          <p:spTgt spid="236"/>
                                        </p:tgtEl>
                                        <p:attrNameLst>
                                          <p:attrName>ppt_w</p:attrName>
                                        </p:attrNameLst>
                                      </p:cBhvr>
                                      <p:tavLst>
                                        <p:tav tm="0">
                                          <p:val>
                                            <p:strVal val="4*#ppt_w"/>
                                          </p:val>
                                        </p:tav>
                                        <p:tav tm="100000">
                                          <p:val>
                                            <p:strVal val="#ppt_w"/>
                                          </p:val>
                                        </p:tav>
                                      </p:tavLst>
                                    </p:anim>
                                    <p:anim calcmode="lin" valueType="num">
                                      <p:cBhvr>
                                        <p:cTn id="14" dur="1500" fill="hold"/>
                                        <p:tgtEl>
                                          <p:spTgt spid="236"/>
                                        </p:tgtEl>
                                        <p:attrNameLst>
                                          <p:attrName>ppt_h</p:attrName>
                                        </p:attrNameLst>
                                      </p:cBhvr>
                                      <p:tavLst>
                                        <p:tav tm="0">
                                          <p:val>
                                            <p:strVal val="4*#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32" presetID="23" grpId="3" fill="hold">
                                  <p:stCondLst>
                                    <p:cond delay="0"/>
                                  </p:stCondLst>
                                  <p:iterate type="el" backwards="0">
                                    <p:tmAbs val="0"/>
                                  </p:iterate>
                                  <p:childTnLst>
                                    <p:set>
                                      <p:cBhvr>
                                        <p:cTn id="18" fill="hold"/>
                                        <p:tgtEl>
                                          <p:spTgt spid="237"/>
                                        </p:tgtEl>
                                        <p:attrNameLst>
                                          <p:attrName>style.visibility</p:attrName>
                                        </p:attrNameLst>
                                      </p:cBhvr>
                                      <p:to>
                                        <p:strVal val="visible"/>
                                      </p:to>
                                    </p:set>
                                    <p:anim calcmode="lin" valueType="num">
                                      <p:cBhvr>
                                        <p:cTn id="19" dur="1500" fill="hold"/>
                                        <p:tgtEl>
                                          <p:spTgt spid="237"/>
                                        </p:tgtEl>
                                        <p:attrNameLst>
                                          <p:attrName>ppt_w</p:attrName>
                                        </p:attrNameLst>
                                      </p:cBhvr>
                                      <p:tavLst>
                                        <p:tav tm="0">
                                          <p:val>
                                            <p:strVal val="4*#ppt_w"/>
                                          </p:val>
                                        </p:tav>
                                        <p:tav tm="100000">
                                          <p:val>
                                            <p:strVal val="#ppt_w"/>
                                          </p:val>
                                        </p:tav>
                                      </p:tavLst>
                                    </p:anim>
                                    <p:anim calcmode="lin" valueType="num">
                                      <p:cBhvr>
                                        <p:cTn id="20" dur="1500" fill="hold"/>
                                        <p:tgtEl>
                                          <p:spTgt spid="237"/>
                                        </p:tgtEl>
                                        <p:attrNameLst>
                                          <p:attrName>ppt_h</p:attrName>
                                        </p:attrNameLst>
                                      </p:cBhvr>
                                      <p:tavLst>
                                        <p:tav tm="0">
                                          <p:val>
                                            <p:strVal val="4*#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32" presetID="23" grpId="4" fill="hold">
                                  <p:stCondLst>
                                    <p:cond delay="0"/>
                                  </p:stCondLst>
                                  <p:iterate type="el" backwards="0">
                                    <p:tmAbs val="0"/>
                                  </p:iterate>
                                  <p:childTnLst>
                                    <p:set>
                                      <p:cBhvr>
                                        <p:cTn id="24" fill="hold"/>
                                        <p:tgtEl>
                                          <p:spTgt spid="238"/>
                                        </p:tgtEl>
                                        <p:attrNameLst>
                                          <p:attrName>style.visibility</p:attrName>
                                        </p:attrNameLst>
                                      </p:cBhvr>
                                      <p:to>
                                        <p:strVal val="visible"/>
                                      </p:to>
                                    </p:set>
                                    <p:anim calcmode="lin" valueType="num">
                                      <p:cBhvr>
                                        <p:cTn id="25" dur="1500" fill="hold"/>
                                        <p:tgtEl>
                                          <p:spTgt spid="238"/>
                                        </p:tgtEl>
                                        <p:attrNameLst>
                                          <p:attrName>ppt_w</p:attrName>
                                        </p:attrNameLst>
                                      </p:cBhvr>
                                      <p:tavLst>
                                        <p:tav tm="0">
                                          <p:val>
                                            <p:strVal val="4*#ppt_w"/>
                                          </p:val>
                                        </p:tav>
                                        <p:tav tm="100000">
                                          <p:val>
                                            <p:strVal val="#ppt_w"/>
                                          </p:val>
                                        </p:tav>
                                      </p:tavLst>
                                    </p:anim>
                                    <p:anim calcmode="lin" valueType="num">
                                      <p:cBhvr>
                                        <p:cTn id="26" dur="1500" fill="hold"/>
                                        <p:tgtEl>
                                          <p:spTgt spid="238"/>
                                        </p:tgtEl>
                                        <p:attrNameLst>
                                          <p:attrName>ppt_h</p:attrName>
                                        </p:attrNameLst>
                                      </p:cBhvr>
                                      <p:tavLst>
                                        <p:tav tm="0">
                                          <p:val>
                                            <p:strVal val="4*#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32" presetID="23" grpId="5" fill="hold">
                                  <p:stCondLst>
                                    <p:cond delay="0"/>
                                  </p:stCondLst>
                                  <p:iterate type="el" backwards="0">
                                    <p:tmAbs val="0"/>
                                  </p:iterate>
                                  <p:childTnLst>
                                    <p:set>
                                      <p:cBhvr>
                                        <p:cTn id="30" fill="hold"/>
                                        <p:tgtEl>
                                          <p:spTgt spid="239"/>
                                        </p:tgtEl>
                                        <p:attrNameLst>
                                          <p:attrName>style.visibility</p:attrName>
                                        </p:attrNameLst>
                                      </p:cBhvr>
                                      <p:to>
                                        <p:strVal val="visible"/>
                                      </p:to>
                                    </p:set>
                                    <p:anim calcmode="lin" valueType="num">
                                      <p:cBhvr>
                                        <p:cTn id="31" dur="1500" fill="hold"/>
                                        <p:tgtEl>
                                          <p:spTgt spid="239"/>
                                        </p:tgtEl>
                                        <p:attrNameLst>
                                          <p:attrName>ppt_w</p:attrName>
                                        </p:attrNameLst>
                                      </p:cBhvr>
                                      <p:tavLst>
                                        <p:tav tm="0">
                                          <p:val>
                                            <p:strVal val="4*#ppt_w"/>
                                          </p:val>
                                        </p:tav>
                                        <p:tav tm="100000">
                                          <p:val>
                                            <p:strVal val="#ppt_w"/>
                                          </p:val>
                                        </p:tav>
                                      </p:tavLst>
                                    </p:anim>
                                    <p:anim calcmode="lin" valueType="num">
                                      <p:cBhvr>
                                        <p:cTn id="32" dur="1500" fill="hold"/>
                                        <p:tgtEl>
                                          <p:spTgt spid="239"/>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39" grpId="5"/>
      <p:bldP build="whole" bldLvl="1" animBg="1" rev="0" advAuto="0" spid="238" grpId="4"/>
      <p:bldP build="whole" bldLvl="1" animBg="1" rev="0" advAuto="0" spid="237" grpId="3"/>
      <p:bldP build="whole" bldLvl="1" animBg="1" rev="0" advAuto="0" spid="235" grpId="1"/>
      <p:bldP build="whole" bldLvl="1" animBg="1" rev="0" advAuto="0" spid="236" grpId="2"/>
    </p:bldLst>
  </p:timing>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1" name="Functions as a Service"/>
          <p:cNvSpPr txBox="1"/>
          <p:nvPr>
            <p:ph type="title" idx="4294967295"/>
          </p:nvPr>
        </p:nvSpPr>
        <p:spPr>
          <a:xfrm>
            <a:off x="407937" y="-1261721"/>
            <a:ext cx="12188926" cy="3302001"/>
          </a:xfrm>
          <a:prstGeom prst="rect">
            <a:avLst/>
          </a:prstGeom>
        </p:spPr>
        <p:txBody>
          <a:bodyPr anchor="b"/>
          <a:lstStyle>
            <a:lvl1pPr>
              <a:defRPr sz="6900"/>
            </a:lvl1pPr>
          </a:lstStyle>
          <a:p>
            <a:pPr/>
            <a:r>
              <a:t>Functions as a Service</a:t>
            </a:r>
          </a:p>
        </p:txBody>
      </p:sp>
      <p:sp>
        <p:nvSpPr>
          <p:cNvPr id="242" name="As an illustration, here’s all the code you would need to deploy a fully scalable and useable function to the cloud. This is a simple HTTP request written in NodeJS that displays “Hello World” or “Hello (name)” if you pass in a parameter."/>
          <p:cNvSpPr txBox="1"/>
          <p:nvPr/>
        </p:nvSpPr>
        <p:spPr>
          <a:xfrm>
            <a:off x="249580" y="7529170"/>
            <a:ext cx="12231625" cy="11976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As an illustration, here’s all the code you would need to deploy a fully scalable and useable function to the cloud. This is a simple HTTP request written in NodeJS that displays “Hello World” or “Hello (name)” if you pass in a parameter.</a:t>
            </a:r>
          </a:p>
        </p:txBody>
      </p:sp>
      <p:pic>
        <p:nvPicPr>
          <p:cNvPr id="243" name="Screenshot 2019-08-21 at 4.59.17 PM.png" descr="Screenshot 2019-08-21 at 4.59.17 PM.png"/>
          <p:cNvPicPr>
            <a:picLocks noChangeAspect="1"/>
          </p:cNvPicPr>
          <p:nvPr/>
        </p:nvPicPr>
        <p:blipFill>
          <a:blip r:embed="rId2">
            <a:extLst/>
          </a:blip>
          <a:stretch>
            <a:fillRect/>
          </a:stretch>
        </p:blipFill>
        <p:spPr>
          <a:xfrm>
            <a:off x="3092450" y="3613150"/>
            <a:ext cx="6819900" cy="25273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2000">
        <p:checker dir="horz"/>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5" name="Functions as a Service"/>
          <p:cNvSpPr txBox="1"/>
          <p:nvPr>
            <p:ph type="title" idx="4294967295"/>
          </p:nvPr>
        </p:nvSpPr>
        <p:spPr>
          <a:xfrm>
            <a:off x="407937" y="-1261721"/>
            <a:ext cx="12188926" cy="3302001"/>
          </a:xfrm>
          <a:prstGeom prst="rect">
            <a:avLst/>
          </a:prstGeom>
        </p:spPr>
        <p:txBody>
          <a:bodyPr anchor="b"/>
          <a:lstStyle>
            <a:lvl1pPr>
              <a:defRPr sz="6900"/>
            </a:lvl1pPr>
          </a:lstStyle>
          <a:p>
            <a:pPr/>
            <a:r>
              <a:t>Functions as a Service</a:t>
            </a:r>
          </a:p>
        </p:txBody>
      </p:sp>
      <p:sp>
        <p:nvSpPr>
          <p:cNvPr id="246" name="This is an example of a function that can react to changes in a Google Cloud Storage bucket (i.e. file upload, deletion and metadata changes). It’s pretty damn cool that we can simply write and deploy a JavaScript function and be confident in its availability, scalability AND cost-efficiency!"/>
          <p:cNvSpPr txBox="1"/>
          <p:nvPr/>
        </p:nvSpPr>
        <p:spPr>
          <a:xfrm>
            <a:off x="234492" y="7713320"/>
            <a:ext cx="12535816" cy="15659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This is an example of a function that can react to changes in a Google Cloud Storage bucket (i.e. file upload, deletion and metadata changes). It’s pretty damn cool that we can simply write and deploy a JavaScript function and be confident in its availability, scalability AND cost-efficiency!</a:t>
            </a:r>
          </a:p>
        </p:txBody>
      </p:sp>
      <p:pic>
        <p:nvPicPr>
          <p:cNvPr id="247" name="Screenshot 2019-08-21 at 4.59.17 PM.png" descr="Screenshot 2019-08-21 at 4.59.17 PM.png"/>
          <p:cNvPicPr>
            <a:picLocks noChangeAspect="1"/>
          </p:cNvPicPr>
          <p:nvPr/>
        </p:nvPicPr>
        <p:blipFill>
          <a:blip r:embed="rId2">
            <a:extLst/>
          </a:blip>
          <a:stretch>
            <a:fillRect/>
          </a:stretch>
        </p:blipFill>
        <p:spPr>
          <a:xfrm>
            <a:off x="3092450" y="3613150"/>
            <a:ext cx="6819900" cy="2527300"/>
          </a:xfrm>
          <a:prstGeom prst="rect">
            <a:avLst/>
          </a:prstGeom>
          <a:ln w="12700">
            <a:miter lim="400000"/>
          </a:ln>
        </p:spPr>
      </p:pic>
      <p:pic>
        <p:nvPicPr>
          <p:cNvPr id="248" name="Screenshot 2019-08-21 at 5.02.56 PM.png" descr="Screenshot 2019-08-21 at 5.02.56 PM.png"/>
          <p:cNvPicPr>
            <a:picLocks noChangeAspect="1"/>
          </p:cNvPicPr>
          <p:nvPr/>
        </p:nvPicPr>
        <p:blipFill>
          <a:blip r:embed="rId3">
            <a:extLst/>
          </a:blip>
          <a:stretch>
            <a:fillRect/>
          </a:stretch>
        </p:blipFill>
        <p:spPr>
          <a:xfrm>
            <a:off x="2178050" y="2076450"/>
            <a:ext cx="8648700" cy="5600700"/>
          </a:xfrm>
          <a:prstGeom prst="rect">
            <a:avLst/>
          </a:prstGeom>
          <a:ln w="12700">
            <a:miter lim="400000"/>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advClick="1" p14:dur="2000">
        <p15:prstTrans prst="peelOff" invX="1"/>
      </p:transition>
    </mc:Choice>
    <mc:Choice xmlns:p14="http://schemas.microsoft.com/office/powerpoint/2010/main" Requires="p14">
      <p:transition spd="slow" advClick="1" p14:dur="2000">
        <p:wipe dir="l"/>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0" name="FaaS Advantages"/>
          <p:cNvSpPr txBox="1"/>
          <p:nvPr>
            <p:ph type="title" idx="4294967295"/>
          </p:nvPr>
        </p:nvSpPr>
        <p:spPr>
          <a:xfrm>
            <a:off x="407937" y="-1261721"/>
            <a:ext cx="12188926" cy="3302001"/>
          </a:xfrm>
          <a:prstGeom prst="rect">
            <a:avLst/>
          </a:prstGeom>
        </p:spPr>
        <p:txBody>
          <a:bodyPr anchor="b"/>
          <a:lstStyle>
            <a:lvl1pPr>
              <a:defRPr sz="6900"/>
            </a:lvl1pPr>
          </a:lstStyle>
          <a:p>
            <a:pPr/>
            <a:r>
              <a:t>FaaS Advantages</a:t>
            </a:r>
          </a:p>
        </p:txBody>
      </p:sp>
      <p:sp>
        <p:nvSpPr>
          <p:cNvPr id="251" name="Fewer developer logistics — server infrastructure management is handled…"/>
          <p:cNvSpPr txBox="1"/>
          <p:nvPr/>
        </p:nvSpPr>
        <p:spPr>
          <a:xfrm>
            <a:off x="1494980" y="3052420"/>
            <a:ext cx="11266552"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Fewer developer logistics — server infrastructure management is handled</a:t>
            </a:r>
          </a:p>
          <a:p>
            <a:pPr algn="l"/>
            <a:r>
              <a:t>    by someone else.</a:t>
            </a:r>
          </a:p>
        </p:txBody>
      </p:sp>
      <p:sp>
        <p:nvSpPr>
          <p:cNvPr id="252" name="More time focused on writing code / app specific logic — higher developer…"/>
          <p:cNvSpPr txBox="1"/>
          <p:nvPr/>
        </p:nvSpPr>
        <p:spPr>
          <a:xfrm>
            <a:off x="1498231" y="3933483"/>
            <a:ext cx="11361650" cy="8293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More time focused on writing code / app specific logic — higher developer</a:t>
            </a:r>
          </a:p>
          <a:p>
            <a:pPr algn="l"/>
            <a:r>
              <a:t>    velocity.</a:t>
            </a:r>
          </a:p>
        </p:txBody>
      </p:sp>
      <p:sp>
        <p:nvSpPr>
          <p:cNvPr id="253" name="Inherently scalable. Rather than scaling your entire application you can…"/>
          <p:cNvSpPr txBox="1"/>
          <p:nvPr/>
        </p:nvSpPr>
        <p:spPr>
          <a:xfrm>
            <a:off x="1510271" y="4814545"/>
            <a:ext cx="10820934"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Inherently scalable. Rather than scaling your entire application you can</a:t>
            </a:r>
          </a:p>
          <a:p>
            <a:pPr algn="l"/>
            <a:r>
              <a:t>    scale your functions automatically and independently with usage.</a:t>
            </a:r>
          </a:p>
        </p:txBody>
      </p:sp>
      <p:sp>
        <p:nvSpPr>
          <p:cNvPr id="254" name="Never pay for idle resources."/>
          <p:cNvSpPr txBox="1"/>
          <p:nvPr/>
        </p:nvSpPr>
        <p:spPr>
          <a:xfrm>
            <a:off x="1523428" y="5695608"/>
            <a:ext cx="4613683"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Never pay for idle resources.</a:t>
            </a:r>
          </a:p>
        </p:txBody>
      </p:sp>
      <p:sp>
        <p:nvSpPr>
          <p:cNvPr id="255" name="Built in availability and fault tolerance."/>
          <p:cNvSpPr txBox="1"/>
          <p:nvPr/>
        </p:nvSpPr>
        <p:spPr>
          <a:xfrm>
            <a:off x="1523428" y="6208370"/>
            <a:ext cx="5959984"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Built in availability and fault tolerance.</a:t>
            </a:r>
          </a:p>
        </p:txBody>
      </p:sp>
      <p:sp>
        <p:nvSpPr>
          <p:cNvPr id="256" name="Business logic is necessarily modular and conform to minimal shippable…"/>
          <p:cNvSpPr txBox="1"/>
          <p:nvPr/>
        </p:nvSpPr>
        <p:spPr>
          <a:xfrm>
            <a:off x="1523428" y="6721133"/>
            <a:ext cx="11020274" cy="8293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Business logic is necessarily modular and conform to minimal shippable</a:t>
            </a:r>
          </a:p>
          <a:p>
            <a:pPr algn="l"/>
            <a:r>
              <a:t>    unit sizes.</a:t>
            </a:r>
          </a:p>
        </p:txBody>
      </p:sp>
      <p:sp>
        <p:nvSpPr>
          <p:cNvPr id="257" name="Faas Use Cases - Web apps, Backends, Data/stream processing, Chatbots,…"/>
          <p:cNvSpPr txBox="1"/>
          <p:nvPr/>
        </p:nvSpPr>
        <p:spPr>
          <a:xfrm>
            <a:off x="1523428" y="7602195"/>
            <a:ext cx="11454614"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Faas Use Cases - Web apps, Backends, Data/stream processing, Chatbots,</a:t>
            </a:r>
          </a:p>
          <a:p>
            <a:pPr algn="l"/>
            <a:r>
              <a:t>    Scheduled tasks, IT Automation</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251"/>
                                        </p:tgtEl>
                                        <p:attrNameLst>
                                          <p:attrName>style.visibility</p:attrName>
                                        </p:attrNameLst>
                                      </p:cBhvr>
                                      <p:to>
                                        <p:strVal val="visible"/>
                                      </p:to>
                                    </p:set>
                                    <p:animEffect filter="dissolve" transition="in">
                                      <p:cBhvr>
                                        <p:cTn id="7" dur="1500"/>
                                        <p:tgtEl>
                                          <p:spTgt spid="251"/>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252"/>
                                        </p:tgtEl>
                                        <p:attrNameLst>
                                          <p:attrName>style.visibility</p:attrName>
                                        </p:attrNameLst>
                                      </p:cBhvr>
                                      <p:to>
                                        <p:strVal val="visible"/>
                                      </p:to>
                                    </p:set>
                                    <p:animEffect filter="dissolve" transition="in">
                                      <p:cBhvr>
                                        <p:cTn id="12" dur="1500"/>
                                        <p:tgtEl>
                                          <p:spTgt spid="252"/>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9" grpId="3" fill="hold">
                                  <p:stCondLst>
                                    <p:cond delay="0"/>
                                  </p:stCondLst>
                                  <p:iterate type="el" backwards="0">
                                    <p:tmAbs val="0"/>
                                  </p:iterate>
                                  <p:childTnLst>
                                    <p:set>
                                      <p:cBhvr>
                                        <p:cTn id="16" fill="hold"/>
                                        <p:tgtEl>
                                          <p:spTgt spid="253"/>
                                        </p:tgtEl>
                                        <p:attrNameLst>
                                          <p:attrName>style.visibility</p:attrName>
                                        </p:attrNameLst>
                                      </p:cBhvr>
                                      <p:to>
                                        <p:strVal val="visible"/>
                                      </p:to>
                                    </p:set>
                                    <p:animEffect filter="dissolve" transition="in">
                                      <p:cBhvr>
                                        <p:cTn id="17" dur="1500"/>
                                        <p:tgtEl>
                                          <p:spTgt spid="253"/>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ID="9" grpId="4" fill="hold">
                                  <p:stCondLst>
                                    <p:cond delay="0"/>
                                  </p:stCondLst>
                                  <p:iterate type="el" backwards="0">
                                    <p:tmAbs val="0"/>
                                  </p:iterate>
                                  <p:childTnLst>
                                    <p:set>
                                      <p:cBhvr>
                                        <p:cTn id="21" fill="hold"/>
                                        <p:tgtEl>
                                          <p:spTgt spid="254"/>
                                        </p:tgtEl>
                                        <p:attrNameLst>
                                          <p:attrName>style.visibility</p:attrName>
                                        </p:attrNameLst>
                                      </p:cBhvr>
                                      <p:to>
                                        <p:strVal val="visible"/>
                                      </p:to>
                                    </p:set>
                                    <p:animEffect filter="dissolve" transition="in">
                                      <p:cBhvr>
                                        <p:cTn id="22" dur="1500"/>
                                        <p:tgtEl>
                                          <p:spTgt spid="254"/>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ID="9" grpId="5" fill="hold">
                                  <p:stCondLst>
                                    <p:cond delay="0"/>
                                  </p:stCondLst>
                                  <p:iterate type="el" backwards="0">
                                    <p:tmAbs val="0"/>
                                  </p:iterate>
                                  <p:childTnLst>
                                    <p:set>
                                      <p:cBhvr>
                                        <p:cTn id="26" fill="hold"/>
                                        <p:tgtEl>
                                          <p:spTgt spid="255"/>
                                        </p:tgtEl>
                                        <p:attrNameLst>
                                          <p:attrName>style.visibility</p:attrName>
                                        </p:attrNameLst>
                                      </p:cBhvr>
                                      <p:to>
                                        <p:strVal val="visible"/>
                                      </p:to>
                                    </p:set>
                                    <p:animEffect filter="dissolve" transition="in">
                                      <p:cBhvr>
                                        <p:cTn id="27" dur="1500"/>
                                        <p:tgtEl>
                                          <p:spTgt spid="255"/>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ID="9" grpId="6" fill="hold">
                                  <p:stCondLst>
                                    <p:cond delay="0"/>
                                  </p:stCondLst>
                                  <p:iterate type="el" backwards="0">
                                    <p:tmAbs val="0"/>
                                  </p:iterate>
                                  <p:childTnLst>
                                    <p:set>
                                      <p:cBhvr>
                                        <p:cTn id="31" fill="hold"/>
                                        <p:tgtEl>
                                          <p:spTgt spid="256"/>
                                        </p:tgtEl>
                                        <p:attrNameLst>
                                          <p:attrName>style.visibility</p:attrName>
                                        </p:attrNameLst>
                                      </p:cBhvr>
                                      <p:to>
                                        <p:strVal val="visible"/>
                                      </p:to>
                                    </p:set>
                                    <p:animEffect filter="dissolve" transition="in">
                                      <p:cBhvr>
                                        <p:cTn id="32" dur="1500"/>
                                        <p:tgtEl>
                                          <p:spTgt spid="256"/>
                                        </p:tgtEl>
                                      </p:cBhvr>
                                    </p:animEffect>
                                  </p:childTnLst>
                                </p:cTn>
                              </p:par>
                            </p:childTnLst>
                          </p:cTn>
                        </p:par>
                      </p:childTnLst>
                    </p:cTn>
                  </p:par>
                  <p:par>
                    <p:cTn id="33" fill="hold">
                      <p:stCondLst>
                        <p:cond delay="indefinite"/>
                      </p:stCondLst>
                      <p:childTnLst>
                        <p:par>
                          <p:cTn id="34" fill="hold">
                            <p:stCondLst>
                              <p:cond delay="0"/>
                            </p:stCondLst>
                            <p:childTnLst>
                              <p:par>
                                <p:cTn id="35" presetClass="entr" nodeType="clickEffect" presetID="9" grpId="7" fill="hold">
                                  <p:stCondLst>
                                    <p:cond delay="0"/>
                                  </p:stCondLst>
                                  <p:iterate type="el" backwards="0">
                                    <p:tmAbs val="0"/>
                                  </p:iterate>
                                  <p:childTnLst>
                                    <p:set>
                                      <p:cBhvr>
                                        <p:cTn id="36" fill="hold"/>
                                        <p:tgtEl>
                                          <p:spTgt spid="257"/>
                                        </p:tgtEl>
                                        <p:attrNameLst>
                                          <p:attrName>style.visibility</p:attrName>
                                        </p:attrNameLst>
                                      </p:cBhvr>
                                      <p:to>
                                        <p:strVal val="visible"/>
                                      </p:to>
                                    </p:set>
                                    <p:animEffect filter="dissolve" transition="in">
                                      <p:cBhvr>
                                        <p:cTn id="37" dur="1500"/>
                                        <p:tgtEl>
                                          <p:spTgt spid="2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53" grpId="3"/>
      <p:bldP build="whole" bldLvl="1" animBg="1" rev="0" advAuto="0" spid="252" grpId="2"/>
      <p:bldP build="whole" bldLvl="1" animBg="1" rev="0" advAuto="0" spid="257" grpId="7"/>
      <p:bldP build="whole" bldLvl="1" animBg="1" rev="0" advAuto="0" spid="255" grpId="5"/>
      <p:bldP build="whole" bldLvl="1" animBg="1" rev="0" advAuto="0" spid="254" grpId="4"/>
      <p:bldP build="whole" bldLvl="1" animBg="1" rev="0" advAuto="0" spid="251" grpId="1"/>
      <p:bldP build="whole" bldLvl="1" animBg="1" rev="0" advAuto="0" spid="256" grpId="6"/>
    </p:bldLst>
  </p:timing>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9" name="FaaS Disadvantages"/>
          <p:cNvSpPr txBox="1"/>
          <p:nvPr>
            <p:ph type="title" idx="4294967295"/>
          </p:nvPr>
        </p:nvSpPr>
        <p:spPr>
          <a:xfrm>
            <a:off x="407937" y="-1261721"/>
            <a:ext cx="12188926" cy="3302001"/>
          </a:xfrm>
          <a:prstGeom prst="rect">
            <a:avLst/>
          </a:prstGeom>
        </p:spPr>
        <p:txBody>
          <a:bodyPr anchor="b"/>
          <a:lstStyle>
            <a:lvl1pPr>
              <a:defRPr sz="6900"/>
            </a:lvl1pPr>
          </a:lstStyle>
          <a:p>
            <a:pPr/>
            <a:r>
              <a:t>FaaS Disadvantages</a:t>
            </a:r>
          </a:p>
        </p:txBody>
      </p:sp>
      <p:sp>
        <p:nvSpPr>
          <p:cNvPr id="260" name="Decreased transparency. Someone else is managing your infrastructure…"/>
          <p:cNvSpPr txBox="1"/>
          <p:nvPr/>
        </p:nvSpPr>
        <p:spPr>
          <a:xfrm>
            <a:off x="1494980" y="3052420"/>
            <a:ext cx="10929443"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Decreased transparency. Someone else is managing your infrastructure</a:t>
            </a:r>
          </a:p>
          <a:p>
            <a:pPr algn="l"/>
            <a:r>
              <a:t>    so it can be tough to understand the entire system.</a:t>
            </a:r>
          </a:p>
        </p:txBody>
      </p:sp>
      <p:sp>
        <p:nvSpPr>
          <p:cNvPr id="261" name="Potentially tough to debug. There are tools that allow remote debugging…"/>
          <p:cNvSpPr txBox="1"/>
          <p:nvPr/>
        </p:nvSpPr>
        <p:spPr>
          <a:xfrm>
            <a:off x="1507362" y="4036869"/>
            <a:ext cx="11221823" cy="11976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Potentially tough to debug. There are tools that allow remote debugging</a:t>
            </a:r>
          </a:p>
          <a:p>
            <a:pPr algn="l"/>
            <a:r>
              <a:t>    and some services provide a mirrored local development environment but</a:t>
            </a:r>
          </a:p>
          <a:p>
            <a:pPr algn="l"/>
            <a:r>
              <a:t>    there is still a need for improved tooling.</a:t>
            </a:r>
          </a:p>
        </p:txBody>
      </p:sp>
      <p:sp>
        <p:nvSpPr>
          <p:cNvPr id="262" name="Auto-scaling of function calls often means auto-scaling of cost. This can…"/>
          <p:cNvSpPr txBox="1"/>
          <p:nvPr/>
        </p:nvSpPr>
        <p:spPr>
          <a:xfrm>
            <a:off x="1510271" y="5389617"/>
            <a:ext cx="11051058"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Auto-scaling of function calls often means auto-scaling of cost. This can</a:t>
            </a:r>
          </a:p>
          <a:p>
            <a:pPr algn="l"/>
            <a:r>
              <a:t>    make it tough to gauge your business expenses.</a:t>
            </a:r>
          </a:p>
        </p:txBody>
      </p:sp>
      <p:sp>
        <p:nvSpPr>
          <p:cNvPr id="263" name="You now have a ton of functions deployed and it can be tough to keep track…"/>
          <p:cNvSpPr txBox="1"/>
          <p:nvPr/>
        </p:nvSpPr>
        <p:spPr>
          <a:xfrm>
            <a:off x="1520652" y="6374065"/>
            <a:ext cx="11483569" cy="15659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You now have a ton of functions deployed and it can be tough to keep track</a:t>
            </a:r>
          </a:p>
          <a:p>
            <a:pPr algn="l"/>
            <a:r>
              <a:t>    of them. This comes down to a need for better tooling (developmental: </a:t>
            </a:r>
          </a:p>
          <a:p>
            <a:pPr algn="l"/>
            <a:r>
              <a:t>    scripts, frameworks, diagnostic: step-through debugging, local runtimes,</a:t>
            </a:r>
          </a:p>
          <a:p>
            <a:pPr algn="l"/>
            <a:r>
              <a:t>    cloud debugging, and visualisation: user interfaces, analytics, monitoring).</a:t>
            </a:r>
          </a:p>
        </p:txBody>
      </p:sp>
      <p:sp>
        <p:nvSpPr>
          <p:cNvPr id="264" name="Solutions for caching resources between stateless requests"/>
          <p:cNvSpPr txBox="1"/>
          <p:nvPr/>
        </p:nvSpPr>
        <p:spPr>
          <a:xfrm>
            <a:off x="1505638" y="8095114"/>
            <a:ext cx="913996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Solutions for caching resources between stateless requests</a:t>
            </a:r>
          </a:p>
        </p:txBody>
      </p:sp>
      <p:sp>
        <p:nvSpPr>
          <p:cNvPr id="265" name="It’s important to note that FaaS isn’t a hammer that you can use for every…"/>
          <p:cNvSpPr txBox="1"/>
          <p:nvPr/>
        </p:nvSpPr>
        <p:spPr>
          <a:xfrm>
            <a:off x="1527685" y="8711262"/>
            <a:ext cx="11122381"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It’s important to note that FaaS isn’t a hammer that you can use for every</a:t>
            </a:r>
          </a:p>
          <a:p>
            <a:pPr algn="l"/>
            <a:r>
              <a:t>    nail. Many of its disadvantages can be attributed to its infancy.</a:t>
            </a:r>
          </a:p>
        </p:txBody>
      </p:sp>
    </p:spTree>
  </p:cSld>
  <p:clrMapOvr>
    <a:masterClrMapping/>
  </p:clrMapOvr>
  <mc:AlternateContent xmlns:mc="http://schemas.openxmlformats.org/markup-compatibility/2006">
    <mc:Choice xmlns:p14="http://schemas.microsoft.com/office/powerpoint/2010/main" Requires="p14">
      <p:transition spd="slow" advClick="1" p14:dur="2000">
        <p14:prism dir="r" isContent="0" isInverted="1"/>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 presetID="2" grpId="1" fill="hold">
                                  <p:stCondLst>
                                    <p:cond delay="0"/>
                                  </p:stCondLst>
                                  <p:iterate type="el" backwards="0">
                                    <p:tmAbs val="0"/>
                                  </p:iterate>
                                  <p:childTnLst>
                                    <p:set>
                                      <p:cBhvr>
                                        <p:cTn id="6" fill="hold"/>
                                        <p:tgtEl>
                                          <p:spTgt spid="260"/>
                                        </p:tgtEl>
                                        <p:attrNameLst>
                                          <p:attrName>style.visibility</p:attrName>
                                        </p:attrNameLst>
                                      </p:cBhvr>
                                      <p:to>
                                        <p:strVal val="visible"/>
                                      </p:to>
                                    </p:set>
                                    <p:anim calcmode="lin" valueType="num">
                                      <p:cBhvr>
                                        <p:cTn id="7" dur="1500" fill="hold"/>
                                        <p:tgtEl>
                                          <p:spTgt spid="260"/>
                                        </p:tgtEl>
                                        <p:attrNameLst>
                                          <p:attrName>ppt_x</p:attrName>
                                        </p:attrNameLst>
                                      </p:cBhvr>
                                      <p:tavLst>
                                        <p:tav tm="0">
                                          <p:val>
                                            <p:strVal val="#ppt_x"/>
                                          </p:val>
                                        </p:tav>
                                        <p:tav tm="100000">
                                          <p:val>
                                            <p:strVal val="#ppt_x"/>
                                          </p:val>
                                        </p:tav>
                                      </p:tavLst>
                                    </p:anim>
                                    <p:anim calcmode="lin" valueType="num">
                                      <p:cBhvr>
                                        <p:cTn id="8" dur="1500" fill="hold"/>
                                        <p:tgtEl>
                                          <p:spTgt spid="26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1" presetID="2" grpId="2" fill="hold">
                                  <p:stCondLst>
                                    <p:cond delay="0"/>
                                  </p:stCondLst>
                                  <p:iterate type="el" backwards="0">
                                    <p:tmAbs val="0"/>
                                  </p:iterate>
                                  <p:childTnLst>
                                    <p:set>
                                      <p:cBhvr>
                                        <p:cTn id="12" fill="hold"/>
                                        <p:tgtEl>
                                          <p:spTgt spid="261"/>
                                        </p:tgtEl>
                                        <p:attrNameLst>
                                          <p:attrName>style.visibility</p:attrName>
                                        </p:attrNameLst>
                                      </p:cBhvr>
                                      <p:to>
                                        <p:strVal val="visible"/>
                                      </p:to>
                                    </p:set>
                                    <p:anim calcmode="lin" valueType="num">
                                      <p:cBhvr>
                                        <p:cTn id="13" dur="1500" fill="hold"/>
                                        <p:tgtEl>
                                          <p:spTgt spid="261"/>
                                        </p:tgtEl>
                                        <p:attrNameLst>
                                          <p:attrName>ppt_x</p:attrName>
                                        </p:attrNameLst>
                                      </p:cBhvr>
                                      <p:tavLst>
                                        <p:tav tm="0">
                                          <p:val>
                                            <p:strVal val="#ppt_x"/>
                                          </p:val>
                                        </p:tav>
                                        <p:tav tm="100000">
                                          <p:val>
                                            <p:strVal val="#ppt_x"/>
                                          </p:val>
                                        </p:tav>
                                      </p:tavLst>
                                    </p:anim>
                                    <p:anim calcmode="lin" valueType="num">
                                      <p:cBhvr>
                                        <p:cTn id="14" dur="1500" fill="hold"/>
                                        <p:tgtEl>
                                          <p:spTgt spid="261"/>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1" presetID="2" grpId="3" fill="hold">
                                  <p:stCondLst>
                                    <p:cond delay="0"/>
                                  </p:stCondLst>
                                  <p:iterate type="el" backwards="0">
                                    <p:tmAbs val="0"/>
                                  </p:iterate>
                                  <p:childTnLst>
                                    <p:set>
                                      <p:cBhvr>
                                        <p:cTn id="18" fill="hold"/>
                                        <p:tgtEl>
                                          <p:spTgt spid="262"/>
                                        </p:tgtEl>
                                        <p:attrNameLst>
                                          <p:attrName>style.visibility</p:attrName>
                                        </p:attrNameLst>
                                      </p:cBhvr>
                                      <p:to>
                                        <p:strVal val="visible"/>
                                      </p:to>
                                    </p:set>
                                    <p:anim calcmode="lin" valueType="num">
                                      <p:cBhvr>
                                        <p:cTn id="19" dur="1500" fill="hold"/>
                                        <p:tgtEl>
                                          <p:spTgt spid="262"/>
                                        </p:tgtEl>
                                        <p:attrNameLst>
                                          <p:attrName>ppt_x</p:attrName>
                                        </p:attrNameLst>
                                      </p:cBhvr>
                                      <p:tavLst>
                                        <p:tav tm="0">
                                          <p:val>
                                            <p:strVal val="#ppt_x"/>
                                          </p:val>
                                        </p:tav>
                                        <p:tav tm="100000">
                                          <p:val>
                                            <p:strVal val="#ppt_x"/>
                                          </p:val>
                                        </p:tav>
                                      </p:tavLst>
                                    </p:anim>
                                    <p:anim calcmode="lin" valueType="num">
                                      <p:cBhvr>
                                        <p:cTn id="20" dur="1500" fill="hold"/>
                                        <p:tgtEl>
                                          <p:spTgt spid="262"/>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1" presetID="2" grpId="4" fill="hold">
                                  <p:stCondLst>
                                    <p:cond delay="0"/>
                                  </p:stCondLst>
                                  <p:iterate type="el" backwards="0">
                                    <p:tmAbs val="0"/>
                                  </p:iterate>
                                  <p:childTnLst>
                                    <p:set>
                                      <p:cBhvr>
                                        <p:cTn id="24" fill="hold"/>
                                        <p:tgtEl>
                                          <p:spTgt spid="263"/>
                                        </p:tgtEl>
                                        <p:attrNameLst>
                                          <p:attrName>style.visibility</p:attrName>
                                        </p:attrNameLst>
                                      </p:cBhvr>
                                      <p:to>
                                        <p:strVal val="visible"/>
                                      </p:to>
                                    </p:set>
                                    <p:anim calcmode="lin" valueType="num">
                                      <p:cBhvr>
                                        <p:cTn id="25" dur="1500" fill="hold"/>
                                        <p:tgtEl>
                                          <p:spTgt spid="263"/>
                                        </p:tgtEl>
                                        <p:attrNameLst>
                                          <p:attrName>ppt_x</p:attrName>
                                        </p:attrNameLst>
                                      </p:cBhvr>
                                      <p:tavLst>
                                        <p:tav tm="0">
                                          <p:val>
                                            <p:strVal val="#ppt_x"/>
                                          </p:val>
                                        </p:tav>
                                        <p:tav tm="100000">
                                          <p:val>
                                            <p:strVal val="#ppt_x"/>
                                          </p:val>
                                        </p:tav>
                                      </p:tavLst>
                                    </p:anim>
                                    <p:anim calcmode="lin" valueType="num">
                                      <p:cBhvr>
                                        <p:cTn id="26" dur="1500" fill="hold"/>
                                        <p:tgtEl>
                                          <p:spTgt spid="263"/>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1" presetID="2" grpId="5" fill="hold">
                                  <p:stCondLst>
                                    <p:cond delay="0"/>
                                  </p:stCondLst>
                                  <p:iterate type="el" backwards="0">
                                    <p:tmAbs val="0"/>
                                  </p:iterate>
                                  <p:childTnLst>
                                    <p:set>
                                      <p:cBhvr>
                                        <p:cTn id="30" fill="hold"/>
                                        <p:tgtEl>
                                          <p:spTgt spid="264"/>
                                        </p:tgtEl>
                                        <p:attrNameLst>
                                          <p:attrName>style.visibility</p:attrName>
                                        </p:attrNameLst>
                                      </p:cBhvr>
                                      <p:to>
                                        <p:strVal val="visible"/>
                                      </p:to>
                                    </p:set>
                                    <p:anim calcmode="lin" valueType="num">
                                      <p:cBhvr>
                                        <p:cTn id="31" dur="1500" fill="hold"/>
                                        <p:tgtEl>
                                          <p:spTgt spid="264"/>
                                        </p:tgtEl>
                                        <p:attrNameLst>
                                          <p:attrName>ppt_x</p:attrName>
                                        </p:attrNameLst>
                                      </p:cBhvr>
                                      <p:tavLst>
                                        <p:tav tm="0">
                                          <p:val>
                                            <p:strVal val="#ppt_x"/>
                                          </p:val>
                                        </p:tav>
                                        <p:tav tm="100000">
                                          <p:val>
                                            <p:strVal val="#ppt_x"/>
                                          </p:val>
                                        </p:tav>
                                      </p:tavLst>
                                    </p:anim>
                                    <p:anim calcmode="lin" valueType="num">
                                      <p:cBhvr>
                                        <p:cTn id="32" dur="1500" fill="hold"/>
                                        <p:tgtEl>
                                          <p:spTgt spid="264"/>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1" presetID="2" grpId="6" fill="hold">
                                  <p:stCondLst>
                                    <p:cond delay="0"/>
                                  </p:stCondLst>
                                  <p:iterate type="el" backwards="0">
                                    <p:tmAbs val="0"/>
                                  </p:iterate>
                                  <p:childTnLst>
                                    <p:set>
                                      <p:cBhvr>
                                        <p:cTn id="36" fill="hold"/>
                                        <p:tgtEl>
                                          <p:spTgt spid="265"/>
                                        </p:tgtEl>
                                        <p:attrNameLst>
                                          <p:attrName>style.visibility</p:attrName>
                                        </p:attrNameLst>
                                      </p:cBhvr>
                                      <p:to>
                                        <p:strVal val="visible"/>
                                      </p:to>
                                    </p:set>
                                    <p:anim calcmode="lin" valueType="num">
                                      <p:cBhvr>
                                        <p:cTn id="37" dur="1500" fill="hold"/>
                                        <p:tgtEl>
                                          <p:spTgt spid="265"/>
                                        </p:tgtEl>
                                        <p:attrNameLst>
                                          <p:attrName>ppt_x</p:attrName>
                                        </p:attrNameLst>
                                      </p:cBhvr>
                                      <p:tavLst>
                                        <p:tav tm="0">
                                          <p:val>
                                            <p:strVal val="#ppt_x"/>
                                          </p:val>
                                        </p:tav>
                                        <p:tav tm="100000">
                                          <p:val>
                                            <p:strVal val="#ppt_x"/>
                                          </p:val>
                                        </p:tav>
                                      </p:tavLst>
                                    </p:anim>
                                    <p:anim calcmode="lin" valueType="num">
                                      <p:cBhvr>
                                        <p:cTn id="38" dur="1500" fill="hold"/>
                                        <p:tgtEl>
                                          <p:spTgt spid="26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61" grpId="2"/>
      <p:bldP build="whole" bldLvl="1" animBg="1" rev="0" advAuto="0" spid="263" grpId="4"/>
      <p:bldP build="whole" bldLvl="1" animBg="1" rev="0" advAuto="0" spid="264" grpId="5"/>
      <p:bldP build="whole" bldLvl="1" animBg="1" rev="0" advAuto="0" spid="265" grpId="6"/>
      <p:bldP build="whole" bldLvl="1" animBg="1" rev="0" advAuto="0" spid="260" grpId="1"/>
      <p:bldP build="whole" bldLvl="1" animBg="1" rev="0" advAuto="0" spid="262" grpId="3"/>
    </p:bldLst>
  </p:timing>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7" name="AWS Lambda"/>
          <p:cNvSpPr txBox="1"/>
          <p:nvPr>
            <p:ph type="ctrTitle"/>
          </p:nvPr>
        </p:nvSpPr>
        <p:spPr>
          <a:prstGeom prst="rect">
            <a:avLst/>
          </a:prstGeom>
        </p:spPr>
        <p:txBody>
          <a:bodyPr/>
          <a:lstStyle/>
          <a:p>
            <a:pPr/>
            <a:r>
              <a:t>AWS Lambda</a:t>
            </a:r>
          </a:p>
        </p:txBody>
      </p:sp>
      <p:sp>
        <p:nvSpPr>
          <p:cNvPr id="268" name="Run code without thinking about servers.…"/>
          <p:cNvSpPr txBox="1"/>
          <p:nvPr/>
        </p:nvSpPr>
        <p:spPr>
          <a:xfrm>
            <a:off x="1270000" y="49149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defRPr b="0" sz="3700"/>
            </a:pPr>
            <a:r>
              <a:t>Run code without thinking about servers.</a:t>
            </a:r>
          </a:p>
          <a:p>
            <a:pPr>
              <a:defRPr b="0" sz="3700"/>
            </a:pPr>
            <a:r>
              <a:t>Pay only for the compute time you consume.</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0" name="With Lambda, you can run code for virtually any type of application or backend service - all with zero administration. Just upload your code and Lambda takes care of everything required to run and scale your code with high availability. You can set up your code to automatically trigger from other AWS services or call it directly from any web or mobile app."/>
          <p:cNvSpPr txBox="1"/>
          <p:nvPr>
            <p:ph type="ctrTitle"/>
          </p:nvPr>
        </p:nvSpPr>
        <p:spPr>
          <a:xfrm>
            <a:off x="1270000" y="4914900"/>
            <a:ext cx="10464800" cy="3302000"/>
          </a:xfrm>
          <a:prstGeom prst="rect">
            <a:avLst/>
          </a:prstGeom>
        </p:spPr>
        <p:txBody>
          <a:bodyPr/>
          <a:lstStyle>
            <a:lvl1pPr defTabSz="479044">
              <a:defRPr sz="3034">
                <a:latin typeface="Helvetica Neue"/>
                <a:ea typeface="Helvetica Neue"/>
                <a:cs typeface="Helvetica Neue"/>
                <a:sym typeface="Helvetica Neue"/>
              </a:defRPr>
            </a:lvl1pPr>
          </a:lstStyle>
          <a:p>
            <a:pPr/>
            <a:r>
              <a:t>With Lambda, you can run code for virtually any type of application or backend service - all with zero administration. Just upload your code and Lambda takes care of everything required to run and scale your code with high availability. You can set up your code to automatically trigger from other AWS services or call it directly from any web or mobile app.</a:t>
            </a:r>
          </a:p>
        </p:txBody>
      </p:sp>
      <p:pic>
        <p:nvPicPr>
          <p:cNvPr id="271" name="20728984181536298169-512.png" descr="20728984181536298169-512.png"/>
          <p:cNvPicPr>
            <a:picLocks noChangeAspect="1"/>
          </p:cNvPicPr>
          <p:nvPr/>
        </p:nvPicPr>
        <p:blipFill>
          <a:blip r:embed="rId2">
            <a:extLst/>
          </a:blip>
          <a:stretch>
            <a:fillRect/>
          </a:stretch>
        </p:blipFill>
        <p:spPr>
          <a:xfrm>
            <a:off x="4597400" y="1384300"/>
            <a:ext cx="3810000" cy="38100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2000">
        <p14:warp dir="in"/>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Question 2"/>
          <p:cNvSpPr txBox="1"/>
          <p:nvPr>
            <p:ph type="title" idx="4294967295"/>
          </p:nvPr>
        </p:nvSpPr>
        <p:spPr>
          <a:xfrm>
            <a:off x="1270000" y="-1246530"/>
            <a:ext cx="10464800" cy="3302001"/>
          </a:xfrm>
          <a:prstGeom prst="rect">
            <a:avLst/>
          </a:prstGeom>
        </p:spPr>
        <p:txBody>
          <a:bodyPr anchor="b"/>
          <a:lstStyle>
            <a:lvl1pPr>
              <a:defRPr sz="6900"/>
            </a:lvl1pPr>
          </a:lstStyle>
          <a:p>
            <a:pPr/>
            <a:r>
              <a:t>Question 2</a:t>
            </a:r>
          </a:p>
        </p:txBody>
      </p:sp>
      <p:sp>
        <p:nvSpPr>
          <p:cNvPr id="134" name="When you first create an S3 bucket, this bucket is publicly accessible by…"/>
          <p:cNvSpPr txBox="1"/>
          <p:nvPr/>
        </p:nvSpPr>
        <p:spPr>
          <a:xfrm>
            <a:off x="1507680" y="3052420"/>
            <a:ext cx="10736886"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When you first create an S3 bucket, this bucket is publicly accessible by </a:t>
            </a:r>
          </a:p>
          <a:p>
            <a:pPr algn="l"/>
            <a:r>
              <a:t>default.</a:t>
            </a:r>
          </a:p>
        </p:txBody>
      </p:sp>
      <p:sp>
        <p:nvSpPr>
          <p:cNvPr id="135" name="True"/>
          <p:cNvSpPr txBox="1"/>
          <p:nvPr/>
        </p:nvSpPr>
        <p:spPr>
          <a:xfrm>
            <a:off x="1508239" y="4043985"/>
            <a:ext cx="1080136"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True</a:t>
            </a:r>
          </a:p>
        </p:txBody>
      </p:sp>
      <p:sp>
        <p:nvSpPr>
          <p:cNvPr id="136" name="False"/>
          <p:cNvSpPr txBox="1"/>
          <p:nvPr/>
        </p:nvSpPr>
        <p:spPr>
          <a:xfrm>
            <a:off x="1518043" y="4851399"/>
            <a:ext cx="122064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False</a:t>
            </a:r>
          </a:p>
        </p:txBody>
      </p:sp>
    </p:spTree>
  </p:cSld>
  <p:clrMapOvr>
    <a:masterClrMapping/>
  </p:clrMapOvr>
  <mc:AlternateContent xmlns:mc="http://schemas.openxmlformats.org/markup-compatibility/2006">
    <mc:Choice xmlns:p14="http://schemas.microsoft.com/office/powerpoint/2010/main" Requires="p14">
      <p:transition spd="slow" advClick="1" p14:dur="2500">
        <p:push dir="l"/>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3" name="When you’re building applications you want them to deliver a great experience for your users"/>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When you’re building applications you want them to deliver a great experience for your users</a:t>
            </a:r>
          </a:p>
        </p:txBody>
      </p:sp>
      <p:pic>
        <p:nvPicPr>
          <p:cNvPr id="274" name="210-2103806_fileman-looking-man-using-phone-cartoon.png" descr="210-2103806_fileman-looking-man-using-phone-cartoon.png"/>
          <p:cNvPicPr>
            <a:picLocks noChangeAspect="1"/>
          </p:cNvPicPr>
          <p:nvPr/>
        </p:nvPicPr>
        <p:blipFill>
          <a:blip r:embed="rId2">
            <a:extLst/>
          </a:blip>
          <a:stretch>
            <a:fillRect/>
          </a:stretch>
        </p:blipFill>
        <p:spPr>
          <a:xfrm>
            <a:off x="1846461" y="2971800"/>
            <a:ext cx="1555460" cy="3810000"/>
          </a:xfrm>
          <a:prstGeom prst="rect">
            <a:avLst/>
          </a:prstGeom>
          <a:ln w="12700">
            <a:miter lim="400000"/>
          </a:ln>
        </p:spPr>
      </p:pic>
      <p:pic>
        <p:nvPicPr>
          <p:cNvPr id="275" name="816px-Black_Cartoon_Guy_Using_His_Laptop.svg.png" descr="816px-Black_Cartoon_Guy_Using_His_Laptop.svg.png"/>
          <p:cNvPicPr>
            <a:picLocks noChangeAspect="1"/>
          </p:cNvPicPr>
          <p:nvPr/>
        </p:nvPicPr>
        <p:blipFill>
          <a:blip r:embed="rId3">
            <a:extLst/>
          </a:blip>
          <a:stretch>
            <a:fillRect/>
          </a:stretch>
        </p:blipFill>
        <p:spPr>
          <a:xfrm>
            <a:off x="8226884" y="2971800"/>
            <a:ext cx="2944093" cy="3810000"/>
          </a:xfrm>
          <a:prstGeom prst="rect">
            <a:avLst/>
          </a:prstGeom>
          <a:ln w="12700">
            <a:miter lim="400000"/>
          </a:ln>
        </p:spPr>
      </p:pic>
      <p:sp>
        <p:nvSpPr>
          <p:cNvPr id="276" name="Maybe you want your application to generate in-app purchase options during a gaming session"/>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Maybe you want your application to generate in-app purchase options during a gaming session</a:t>
            </a:r>
          </a:p>
        </p:txBody>
      </p:sp>
      <p:sp>
        <p:nvSpPr>
          <p:cNvPr id="277" name="Rapidly validate street address updates"/>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Rapidly validate street address updates</a:t>
            </a:r>
          </a:p>
        </p:txBody>
      </p:sp>
      <p:sp>
        <p:nvSpPr>
          <p:cNvPr id="278" name="Or make image thumbnails available instantly after a user uploads photos"/>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Or make image thumbnails available instantly after a user uploads photos</a:t>
            </a:r>
          </a:p>
        </p:txBody>
      </p:sp>
      <p:pic>
        <p:nvPicPr>
          <p:cNvPr id="279" name="thumbnail_placeholder_256_ai.png" descr="thumbnail_placeholder_256_ai.png"/>
          <p:cNvPicPr>
            <a:picLocks noChangeAspect="1"/>
          </p:cNvPicPr>
          <p:nvPr/>
        </p:nvPicPr>
        <p:blipFill>
          <a:blip r:embed="rId4">
            <a:extLst/>
          </a:blip>
          <a:stretch>
            <a:fillRect/>
          </a:stretch>
        </p:blipFill>
        <p:spPr>
          <a:xfrm>
            <a:off x="8073330" y="-279452"/>
            <a:ext cx="3251201" cy="3251201"/>
          </a:xfrm>
          <a:prstGeom prst="rect">
            <a:avLst/>
          </a:prstGeom>
          <a:ln w="12700">
            <a:miter lim="400000"/>
          </a:ln>
        </p:spPr>
      </p:pic>
      <p:pic>
        <p:nvPicPr>
          <p:cNvPr id="280" name="66959-map-google-icons-maps-computer-systems-navigation.png" descr="66959-map-google-icons-maps-computer-systems-navigation.png"/>
          <p:cNvPicPr>
            <a:picLocks noChangeAspect="1"/>
          </p:cNvPicPr>
          <p:nvPr/>
        </p:nvPicPr>
        <p:blipFill>
          <a:blip r:embed="rId5">
            <a:extLst/>
          </a:blip>
          <a:stretch>
            <a:fillRect/>
          </a:stretch>
        </p:blipFill>
        <p:spPr>
          <a:xfrm>
            <a:off x="998590" y="-279452"/>
            <a:ext cx="3251201" cy="3251201"/>
          </a:xfrm>
          <a:prstGeom prst="rect">
            <a:avLst/>
          </a:prstGeom>
          <a:ln w="12700">
            <a:miter lim="400000"/>
          </a:ln>
        </p:spPr>
      </p:pic>
      <p:pic>
        <p:nvPicPr>
          <p:cNvPr id="281" name="bc8a1c000b5c3e9427569d8b388a1b9c.png" descr="bc8a1c000b5c3e9427569d8b388a1b9c.png"/>
          <p:cNvPicPr>
            <a:picLocks noChangeAspect="1"/>
          </p:cNvPicPr>
          <p:nvPr/>
        </p:nvPicPr>
        <p:blipFill>
          <a:blip r:embed="rId6">
            <a:extLst/>
          </a:blip>
          <a:stretch>
            <a:fillRect/>
          </a:stretch>
        </p:blipFill>
        <p:spPr>
          <a:xfrm>
            <a:off x="5030354" y="3404754"/>
            <a:ext cx="2944092" cy="2944092"/>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14:switch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8" presetID="2" grpId="1" fill="hold">
                                  <p:stCondLst>
                                    <p:cond delay="0"/>
                                  </p:stCondLst>
                                  <p:iterate type="el" backwards="0">
                                    <p:tmAbs val="0"/>
                                  </p:iterate>
                                  <p:childTnLst>
                                    <p:set>
                                      <p:cBhvr>
                                        <p:cTn id="6" fill="hold"/>
                                        <p:tgtEl>
                                          <p:spTgt spid="274"/>
                                        </p:tgtEl>
                                        <p:attrNameLst>
                                          <p:attrName>style.visibility</p:attrName>
                                        </p:attrNameLst>
                                      </p:cBhvr>
                                      <p:to>
                                        <p:strVal val="visible"/>
                                      </p:to>
                                    </p:set>
                                    <p:anim calcmode="lin" valueType="num">
                                      <p:cBhvr>
                                        <p:cTn id="7" dur="1000" fill="hold"/>
                                        <p:tgtEl>
                                          <p:spTgt spid="274"/>
                                        </p:tgtEl>
                                        <p:attrNameLst>
                                          <p:attrName>ppt_x</p:attrName>
                                        </p:attrNameLst>
                                      </p:cBhvr>
                                      <p:tavLst>
                                        <p:tav tm="0">
                                          <p:val>
                                            <p:strVal val="0-#ppt_w/2"/>
                                          </p:val>
                                        </p:tav>
                                        <p:tav tm="100000">
                                          <p:val>
                                            <p:strVal val="#ppt_x"/>
                                          </p:val>
                                        </p:tav>
                                      </p:tavLst>
                                    </p:anim>
                                    <p:anim calcmode="lin" valueType="num">
                                      <p:cBhvr>
                                        <p:cTn id="8" dur="1000" fill="hold"/>
                                        <p:tgtEl>
                                          <p:spTgt spid="274"/>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Class="entr" nodeType="afterEffect" presetSubtype="8" presetID="2" grpId="2" fill="hold">
                                  <p:stCondLst>
                                    <p:cond delay="0"/>
                                  </p:stCondLst>
                                  <p:iterate type="el" backwards="0">
                                    <p:tmAbs val="0"/>
                                  </p:iterate>
                                  <p:childTnLst>
                                    <p:set>
                                      <p:cBhvr>
                                        <p:cTn id="11" fill="hold"/>
                                        <p:tgtEl>
                                          <p:spTgt spid="275"/>
                                        </p:tgtEl>
                                        <p:attrNameLst>
                                          <p:attrName>style.visibility</p:attrName>
                                        </p:attrNameLst>
                                      </p:cBhvr>
                                      <p:to>
                                        <p:strVal val="visible"/>
                                      </p:to>
                                    </p:set>
                                    <p:anim calcmode="lin" valueType="num">
                                      <p:cBhvr>
                                        <p:cTn id="12" dur="1000" fill="hold"/>
                                        <p:tgtEl>
                                          <p:spTgt spid="275"/>
                                        </p:tgtEl>
                                        <p:attrNameLst>
                                          <p:attrName>ppt_x</p:attrName>
                                        </p:attrNameLst>
                                      </p:cBhvr>
                                      <p:tavLst>
                                        <p:tav tm="0">
                                          <p:val>
                                            <p:strVal val="0-#ppt_w/2"/>
                                          </p:val>
                                        </p:tav>
                                        <p:tav tm="100000">
                                          <p:val>
                                            <p:strVal val="#ppt_x"/>
                                          </p:val>
                                        </p:tav>
                                      </p:tavLst>
                                    </p:anim>
                                    <p:anim calcmode="lin" valueType="num">
                                      <p:cBhvr>
                                        <p:cTn id="13" dur="1000" fill="hold"/>
                                        <p:tgtEl>
                                          <p:spTgt spid="27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Class="exit" nodeType="clickEffect" presetID="9" grpId="3" fill="hold">
                                  <p:stCondLst>
                                    <p:cond delay="0"/>
                                  </p:stCondLst>
                                  <p:iterate type="el" backwards="0">
                                    <p:tmAbs val="0"/>
                                  </p:iterate>
                                  <p:childTnLst>
                                    <p:animEffect filter="dissolve" transition="out">
                                      <p:cBhvr>
                                        <p:cTn id="17" dur="1500" fill="hold"/>
                                        <p:tgtEl>
                                          <p:spTgt spid="273"/>
                                        </p:tgtEl>
                                      </p:cBhvr>
                                    </p:animEffect>
                                    <p:set>
                                      <p:cBhvr>
                                        <p:cTn id="18" fill="hold">
                                          <p:stCondLst>
                                            <p:cond delay="1499"/>
                                          </p:stCondLst>
                                        </p:cTn>
                                        <p:tgtEl>
                                          <p:spTgt spid="273"/>
                                        </p:tgtEl>
                                        <p:attrNameLst>
                                          <p:attrName>style.visibility</p:attrName>
                                        </p:attrNameLst>
                                      </p:cBhvr>
                                      <p:to>
                                        <p:strVal val="hidden"/>
                                      </p:to>
                                    </p:set>
                                  </p:childTnLst>
                                </p:cTn>
                              </p:par>
                            </p:childTnLst>
                          </p:cTn>
                        </p:par>
                        <p:par>
                          <p:cTn id="19" fill="hold">
                            <p:stCondLst>
                              <p:cond delay="1500"/>
                            </p:stCondLst>
                            <p:childTnLst>
                              <p:par>
                                <p:cTn id="20" presetClass="entr" nodeType="afterEffect" presetSubtype="8" presetID="2" grpId="4" fill="hold">
                                  <p:stCondLst>
                                    <p:cond delay="0"/>
                                  </p:stCondLst>
                                  <p:iterate type="el" backwards="0">
                                    <p:tmAbs val="0"/>
                                  </p:iterate>
                                  <p:childTnLst>
                                    <p:set>
                                      <p:cBhvr>
                                        <p:cTn id="21" fill="hold"/>
                                        <p:tgtEl>
                                          <p:spTgt spid="276"/>
                                        </p:tgtEl>
                                        <p:attrNameLst>
                                          <p:attrName>style.visibility</p:attrName>
                                        </p:attrNameLst>
                                      </p:cBhvr>
                                      <p:to>
                                        <p:strVal val="visible"/>
                                      </p:to>
                                    </p:set>
                                    <p:anim calcmode="lin" valueType="num">
                                      <p:cBhvr>
                                        <p:cTn id="22" dur="1000" fill="hold"/>
                                        <p:tgtEl>
                                          <p:spTgt spid="276"/>
                                        </p:tgtEl>
                                        <p:attrNameLst>
                                          <p:attrName>ppt_x</p:attrName>
                                        </p:attrNameLst>
                                      </p:cBhvr>
                                      <p:tavLst>
                                        <p:tav tm="0">
                                          <p:val>
                                            <p:strVal val="0-#ppt_w/2"/>
                                          </p:val>
                                        </p:tav>
                                        <p:tav tm="100000">
                                          <p:val>
                                            <p:strVal val="#ppt_x"/>
                                          </p:val>
                                        </p:tav>
                                      </p:tavLst>
                                    </p:anim>
                                    <p:anim calcmode="lin" valueType="num">
                                      <p:cBhvr>
                                        <p:cTn id="23" dur="1000" fill="hold"/>
                                        <p:tgtEl>
                                          <p:spTgt spid="276"/>
                                        </p:tgtEl>
                                        <p:attrNameLst>
                                          <p:attrName>ppt_y</p:attrName>
                                        </p:attrNameLst>
                                      </p:cBhvr>
                                      <p:tavLst>
                                        <p:tav tm="0">
                                          <p:val>
                                            <p:strVal val="#ppt_y"/>
                                          </p:val>
                                        </p:tav>
                                        <p:tav tm="100000">
                                          <p:val>
                                            <p:strVal val="#ppt_y"/>
                                          </p:val>
                                        </p:tav>
                                      </p:tavLst>
                                    </p:anim>
                                  </p:childTnLst>
                                </p:cTn>
                              </p:par>
                            </p:childTnLst>
                          </p:cTn>
                        </p:par>
                        <p:par>
                          <p:cTn id="24" fill="hold">
                            <p:stCondLst>
                              <p:cond delay="2500"/>
                            </p:stCondLst>
                            <p:childTnLst>
                              <p:par>
                                <p:cTn id="25" presetClass="entr" nodeType="afterEffect" presetSubtype="8" presetID="2" grpId="5" fill="hold">
                                  <p:stCondLst>
                                    <p:cond delay="0"/>
                                  </p:stCondLst>
                                  <p:iterate type="el" backwards="0">
                                    <p:tmAbs val="0"/>
                                  </p:iterate>
                                  <p:childTnLst>
                                    <p:set>
                                      <p:cBhvr>
                                        <p:cTn id="26" fill="hold"/>
                                        <p:tgtEl>
                                          <p:spTgt spid="281"/>
                                        </p:tgtEl>
                                        <p:attrNameLst>
                                          <p:attrName>style.visibility</p:attrName>
                                        </p:attrNameLst>
                                      </p:cBhvr>
                                      <p:to>
                                        <p:strVal val="visible"/>
                                      </p:to>
                                    </p:set>
                                    <p:anim calcmode="lin" valueType="num">
                                      <p:cBhvr>
                                        <p:cTn id="27" dur="1000" fill="hold"/>
                                        <p:tgtEl>
                                          <p:spTgt spid="281"/>
                                        </p:tgtEl>
                                        <p:attrNameLst>
                                          <p:attrName>ppt_x</p:attrName>
                                        </p:attrNameLst>
                                      </p:cBhvr>
                                      <p:tavLst>
                                        <p:tav tm="0">
                                          <p:val>
                                            <p:strVal val="0-#ppt_w/2"/>
                                          </p:val>
                                        </p:tav>
                                        <p:tav tm="100000">
                                          <p:val>
                                            <p:strVal val="#ppt_x"/>
                                          </p:val>
                                        </p:tav>
                                      </p:tavLst>
                                    </p:anim>
                                    <p:anim calcmode="lin" valueType="num">
                                      <p:cBhvr>
                                        <p:cTn id="28" dur="1000" fill="hold"/>
                                        <p:tgtEl>
                                          <p:spTgt spid="281"/>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Class="exit" nodeType="clickEffect" presetID="9" grpId="6" fill="hold">
                                  <p:stCondLst>
                                    <p:cond delay="0"/>
                                  </p:stCondLst>
                                  <p:iterate type="el" backwards="0">
                                    <p:tmAbs val="0"/>
                                  </p:iterate>
                                  <p:childTnLst>
                                    <p:animEffect filter="dissolve" transition="out">
                                      <p:cBhvr>
                                        <p:cTn id="32" dur="1500" fill="hold"/>
                                        <p:tgtEl>
                                          <p:spTgt spid="276"/>
                                        </p:tgtEl>
                                      </p:cBhvr>
                                    </p:animEffect>
                                    <p:set>
                                      <p:cBhvr>
                                        <p:cTn id="33" fill="hold">
                                          <p:stCondLst>
                                            <p:cond delay="1499"/>
                                          </p:stCondLst>
                                        </p:cTn>
                                        <p:tgtEl>
                                          <p:spTgt spid="276"/>
                                        </p:tgtEl>
                                        <p:attrNameLst>
                                          <p:attrName>style.visibility</p:attrName>
                                        </p:attrNameLst>
                                      </p:cBhvr>
                                      <p:to>
                                        <p:strVal val="hidden"/>
                                      </p:to>
                                    </p:set>
                                  </p:childTnLst>
                                </p:cTn>
                              </p:par>
                            </p:childTnLst>
                          </p:cTn>
                        </p:par>
                        <p:par>
                          <p:cTn id="34" fill="hold">
                            <p:stCondLst>
                              <p:cond delay="1500"/>
                            </p:stCondLst>
                            <p:childTnLst>
                              <p:par>
                                <p:cTn id="35" presetClass="entr" nodeType="afterEffect" presetSubtype="8" presetID="2" grpId="7" fill="hold">
                                  <p:stCondLst>
                                    <p:cond delay="0"/>
                                  </p:stCondLst>
                                  <p:iterate type="el" backwards="0">
                                    <p:tmAbs val="0"/>
                                  </p:iterate>
                                  <p:childTnLst>
                                    <p:set>
                                      <p:cBhvr>
                                        <p:cTn id="36" fill="hold"/>
                                        <p:tgtEl>
                                          <p:spTgt spid="277"/>
                                        </p:tgtEl>
                                        <p:attrNameLst>
                                          <p:attrName>style.visibility</p:attrName>
                                        </p:attrNameLst>
                                      </p:cBhvr>
                                      <p:to>
                                        <p:strVal val="visible"/>
                                      </p:to>
                                    </p:set>
                                    <p:anim calcmode="lin" valueType="num">
                                      <p:cBhvr>
                                        <p:cTn id="37" dur="1000" fill="hold"/>
                                        <p:tgtEl>
                                          <p:spTgt spid="277"/>
                                        </p:tgtEl>
                                        <p:attrNameLst>
                                          <p:attrName>ppt_x</p:attrName>
                                        </p:attrNameLst>
                                      </p:cBhvr>
                                      <p:tavLst>
                                        <p:tav tm="0">
                                          <p:val>
                                            <p:strVal val="0-#ppt_w/2"/>
                                          </p:val>
                                        </p:tav>
                                        <p:tav tm="100000">
                                          <p:val>
                                            <p:strVal val="#ppt_x"/>
                                          </p:val>
                                        </p:tav>
                                      </p:tavLst>
                                    </p:anim>
                                    <p:anim calcmode="lin" valueType="num">
                                      <p:cBhvr>
                                        <p:cTn id="38" dur="1000" fill="hold"/>
                                        <p:tgtEl>
                                          <p:spTgt spid="277"/>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Class="entr" nodeType="afterEffect" presetSubtype="8" presetID="2" grpId="8" fill="hold">
                                  <p:stCondLst>
                                    <p:cond delay="0"/>
                                  </p:stCondLst>
                                  <p:iterate type="el" backwards="0">
                                    <p:tmAbs val="0"/>
                                  </p:iterate>
                                  <p:childTnLst>
                                    <p:set>
                                      <p:cBhvr>
                                        <p:cTn id="41" fill="hold"/>
                                        <p:tgtEl>
                                          <p:spTgt spid="280"/>
                                        </p:tgtEl>
                                        <p:attrNameLst>
                                          <p:attrName>style.visibility</p:attrName>
                                        </p:attrNameLst>
                                      </p:cBhvr>
                                      <p:to>
                                        <p:strVal val="visible"/>
                                      </p:to>
                                    </p:set>
                                    <p:anim calcmode="lin" valueType="num">
                                      <p:cBhvr>
                                        <p:cTn id="42" dur="1000" fill="hold"/>
                                        <p:tgtEl>
                                          <p:spTgt spid="280"/>
                                        </p:tgtEl>
                                        <p:attrNameLst>
                                          <p:attrName>ppt_x</p:attrName>
                                        </p:attrNameLst>
                                      </p:cBhvr>
                                      <p:tavLst>
                                        <p:tav tm="0">
                                          <p:val>
                                            <p:strVal val="0-#ppt_w/2"/>
                                          </p:val>
                                        </p:tav>
                                        <p:tav tm="100000">
                                          <p:val>
                                            <p:strVal val="#ppt_x"/>
                                          </p:val>
                                        </p:tav>
                                      </p:tavLst>
                                    </p:anim>
                                    <p:anim calcmode="lin" valueType="num">
                                      <p:cBhvr>
                                        <p:cTn id="43" dur="1000" fill="hold"/>
                                        <p:tgtEl>
                                          <p:spTgt spid="280"/>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Class="exit" nodeType="clickEffect" presetID="9" grpId="9" fill="hold">
                                  <p:stCondLst>
                                    <p:cond delay="0"/>
                                  </p:stCondLst>
                                  <p:iterate type="el" backwards="0">
                                    <p:tmAbs val="0"/>
                                  </p:iterate>
                                  <p:childTnLst>
                                    <p:animEffect filter="dissolve" transition="out">
                                      <p:cBhvr>
                                        <p:cTn id="47" dur="1500" fill="hold"/>
                                        <p:tgtEl>
                                          <p:spTgt spid="277"/>
                                        </p:tgtEl>
                                      </p:cBhvr>
                                    </p:animEffect>
                                    <p:set>
                                      <p:cBhvr>
                                        <p:cTn id="48" fill="hold">
                                          <p:stCondLst>
                                            <p:cond delay="1499"/>
                                          </p:stCondLst>
                                        </p:cTn>
                                        <p:tgtEl>
                                          <p:spTgt spid="277"/>
                                        </p:tgtEl>
                                        <p:attrNameLst>
                                          <p:attrName>style.visibility</p:attrName>
                                        </p:attrNameLst>
                                      </p:cBhvr>
                                      <p:to>
                                        <p:strVal val="hidden"/>
                                      </p:to>
                                    </p:set>
                                  </p:childTnLst>
                                </p:cTn>
                              </p:par>
                            </p:childTnLst>
                          </p:cTn>
                        </p:par>
                        <p:par>
                          <p:cTn id="49" fill="hold">
                            <p:stCondLst>
                              <p:cond delay="1500"/>
                            </p:stCondLst>
                            <p:childTnLst>
                              <p:par>
                                <p:cTn id="50" presetClass="entr" nodeType="afterEffect" presetSubtype="8" presetID="2" grpId="10" fill="hold">
                                  <p:stCondLst>
                                    <p:cond delay="0"/>
                                  </p:stCondLst>
                                  <p:iterate type="el" backwards="0">
                                    <p:tmAbs val="0"/>
                                  </p:iterate>
                                  <p:childTnLst>
                                    <p:set>
                                      <p:cBhvr>
                                        <p:cTn id="51" fill="hold"/>
                                        <p:tgtEl>
                                          <p:spTgt spid="278"/>
                                        </p:tgtEl>
                                        <p:attrNameLst>
                                          <p:attrName>style.visibility</p:attrName>
                                        </p:attrNameLst>
                                      </p:cBhvr>
                                      <p:to>
                                        <p:strVal val="visible"/>
                                      </p:to>
                                    </p:set>
                                    <p:anim calcmode="lin" valueType="num">
                                      <p:cBhvr>
                                        <p:cTn id="52" dur="1000" fill="hold"/>
                                        <p:tgtEl>
                                          <p:spTgt spid="278"/>
                                        </p:tgtEl>
                                        <p:attrNameLst>
                                          <p:attrName>ppt_x</p:attrName>
                                        </p:attrNameLst>
                                      </p:cBhvr>
                                      <p:tavLst>
                                        <p:tav tm="0">
                                          <p:val>
                                            <p:strVal val="0-#ppt_w/2"/>
                                          </p:val>
                                        </p:tav>
                                        <p:tav tm="100000">
                                          <p:val>
                                            <p:strVal val="#ppt_x"/>
                                          </p:val>
                                        </p:tav>
                                      </p:tavLst>
                                    </p:anim>
                                    <p:anim calcmode="lin" valueType="num">
                                      <p:cBhvr>
                                        <p:cTn id="53" dur="1000" fill="hold"/>
                                        <p:tgtEl>
                                          <p:spTgt spid="278"/>
                                        </p:tgtEl>
                                        <p:attrNameLst>
                                          <p:attrName>ppt_y</p:attrName>
                                        </p:attrNameLst>
                                      </p:cBhvr>
                                      <p:tavLst>
                                        <p:tav tm="0">
                                          <p:val>
                                            <p:strVal val="#ppt_y"/>
                                          </p:val>
                                        </p:tav>
                                        <p:tav tm="100000">
                                          <p:val>
                                            <p:strVal val="#ppt_y"/>
                                          </p:val>
                                        </p:tav>
                                      </p:tavLst>
                                    </p:anim>
                                  </p:childTnLst>
                                </p:cTn>
                              </p:par>
                            </p:childTnLst>
                          </p:cTn>
                        </p:par>
                        <p:par>
                          <p:cTn id="54" fill="hold">
                            <p:stCondLst>
                              <p:cond delay="2500"/>
                            </p:stCondLst>
                            <p:childTnLst>
                              <p:par>
                                <p:cTn id="55" presetClass="entr" nodeType="afterEffect" presetSubtype="8" presetID="2" grpId="11" fill="hold">
                                  <p:stCondLst>
                                    <p:cond delay="0"/>
                                  </p:stCondLst>
                                  <p:iterate type="el" backwards="0">
                                    <p:tmAbs val="0"/>
                                  </p:iterate>
                                  <p:childTnLst>
                                    <p:set>
                                      <p:cBhvr>
                                        <p:cTn id="56" fill="hold"/>
                                        <p:tgtEl>
                                          <p:spTgt spid="279"/>
                                        </p:tgtEl>
                                        <p:attrNameLst>
                                          <p:attrName>style.visibility</p:attrName>
                                        </p:attrNameLst>
                                      </p:cBhvr>
                                      <p:to>
                                        <p:strVal val="visible"/>
                                      </p:to>
                                    </p:set>
                                    <p:anim calcmode="lin" valueType="num">
                                      <p:cBhvr>
                                        <p:cTn id="57" dur="1000" fill="hold"/>
                                        <p:tgtEl>
                                          <p:spTgt spid="279"/>
                                        </p:tgtEl>
                                        <p:attrNameLst>
                                          <p:attrName>ppt_x</p:attrName>
                                        </p:attrNameLst>
                                      </p:cBhvr>
                                      <p:tavLst>
                                        <p:tav tm="0">
                                          <p:val>
                                            <p:strVal val="0-#ppt_w/2"/>
                                          </p:val>
                                        </p:tav>
                                        <p:tav tm="100000">
                                          <p:val>
                                            <p:strVal val="#ppt_x"/>
                                          </p:val>
                                        </p:tav>
                                      </p:tavLst>
                                    </p:anim>
                                    <p:anim calcmode="lin" valueType="num">
                                      <p:cBhvr>
                                        <p:cTn id="58" dur="1000" fill="hold"/>
                                        <p:tgtEl>
                                          <p:spTgt spid="2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74" grpId="1"/>
      <p:bldP build="whole" bldLvl="1" animBg="1" rev="0" advAuto="0" spid="277" grpId="7"/>
      <p:bldP build="whole" bldLvl="1" animBg="1" rev="0" advAuto="0" spid="280" grpId="8"/>
      <p:bldP build="whole" bldLvl="1" animBg="1" rev="0" advAuto="0" spid="277" grpId="9"/>
      <p:bldP build="whole" bldLvl="1" animBg="1" rev="0" advAuto="0" spid="279" grpId="11"/>
      <p:bldP build="whole" bldLvl="1" animBg="1" rev="0" advAuto="0" spid="278" grpId="10"/>
      <p:bldP build="whole" bldLvl="1" animBg="1" rev="0" advAuto="0" spid="281" grpId="5"/>
      <p:bldP build="whole" bldLvl="1" animBg="1" rev="0" advAuto="0" spid="273" grpId="3"/>
      <p:bldP build="whole" bldLvl="1" animBg="1" rev="0" advAuto="0" spid="276" grpId="4"/>
      <p:bldP build="whole" bldLvl="1" animBg="1" rev="0" advAuto="0" spid="275" grpId="2"/>
      <p:bldP build="whole" bldLvl="1" animBg="1" rev="0" advAuto="0" spid="276" grpId="6"/>
    </p:bldLst>
  </p:timing>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83" name="thumbnail_placeholder_256_ai.png" descr="thumbnail_placeholder_256_ai.png"/>
          <p:cNvPicPr>
            <a:picLocks noChangeAspect="1"/>
          </p:cNvPicPr>
          <p:nvPr/>
        </p:nvPicPr>
        <p:blipFill>
          <a:blip r:embed="rId2">
            <a:extLst/>
          </a:blip>
          <a:stretch>
            <a:fillRect/>
          </a:stretch>
        </p:blipFill>
        <p:spPr>
          <a:xfrm>
            <a:off x="6857175" y="1980324"/>
            <a:ext cx="560449" cy="560449"/>
          </a:xfrm>
          <a:prstGeom prst="rect">
            <a:avLst/>
          </a:prstGeom>
          <a:ln w="12700">
            <a:miter lim="400000"/>
          </a:ln>
        </p:spPr>
      </p:pic>
      <p:pic>
        <p:nvPicPr>
          <p:cNvPr id="284" name="thumbnail_placeholder_256_ai.png" descr="thumbnail_placeholder_256_ai.png"/>
          <p:cNvPicPr>
            <a:picLocks noChangeAspect="1"/>
          </p:cNvPicPr>
          <p:nvPr/>
        </p:nvPicPr>
        <p:blipFill>
          <a:blip r:embed="rId2">
            <a:extLst/>
          </a:blip>
          <a:stretch>
            <a:fillRect/>
          </a:stretch>
        </p:blipFill>
        <p:spPr>
          <a:xfrm>
            <a:off x="6730175" y="1853324"/>
            <a:ext cx="560449" cy="560449"/>
          </a:xfrm>
          <a:prstGeom prst="rect">
            <a:avLst/>
          </a:prstGeom>
          <a:ln w="12700">
            <a:miter lim="400000"/>
          </a:ln>
        </p:spPr>
      </p:pic>
      <p:pic>
        <p:nvPicPr>
          <p:cNvPr id="285" name="thumbnail_placeholder_256_ai.png" descr="thumbnail_placeholder_256_ai.png"/>
          <p:cNvPicPr>
            <a:picLocks noChangeAspect="1"/>
          </p:cNvPicPr>
          <p:nvPr/>
        </p:nvPicPr>
        <p:blipFill>
          <a:blip r:embed="rId2">
            <a:extLst/>
          </a:blip>
          <a:stretch>
            <a:fillRect/>
          </a:stretch>
        </p:blipFill>
        <p:spPr>
          <a:xfrm>
            <a:off x="6603175" y="1726324"/>
            <a:ext cx="560449" cy="560449"/>
          </a:xfrm>
          <a:prstGeom prst="rect">
            <a:avLst/>
          </a:prstGeom>
          <a:ln w="12700">
            <a:miter lim="400000"/>
          </a:ln>
        </p:spPr>
      </p:pic>
      <p:pic>
        <p:nvPicPr>
          <p:cNvPr id="286" name="dc5857c3d0b670c4c0f68da74d3c726e.png" descr="dc5857c3d0b670c4c0f68da74d3c726e.png"/>
          <p:cNvPicPr>
            <a:picLocks noChangeAspect="1"/>
          </p:cNvPicPr>
          <p:nvPr/>
        </p:nvPicPr>
        <p:blipFill>
          <a:blip r:embed="rId3">
            <a:extLst/>
          </a:blip>
          <a:srcRect l="0" t="0" r="0" b="0"/>
          <a:stretch>
            <a:fillRect/>
          </a:stretch>
        </p:blipFill>
        <p:spPr>
          <a:xfrm>
            <a:off x="2781433" y="732944"/>
            <a:ext cx="3251201" cy="3251201"/>
          </a:xfrm>
          <a:prstGeom prst="rect">
            <a:avLst/>
          </a:prstGeom>
          <a:ln w="12700">
            <a:miter lim="400000"/>
          </a:ln>
        </p:spPr>
      </p:pic>
      <p:pic>
        <p:nvPicPr>
          <p:cNvPr id="287" name="dc5857c3d0b670c4c0f68da74d3c726e.png" descr="dc5857c3d0b670c4c0f68da74d3c726e.png"/>
          <p:cNvPicPr>
            <a:picLocks noChangeAspect="1"/>
          </p:cNvPicPr>
          <p:nvPr/>
        </p:nvPicPr>
        <p:blipFill>
          <a:blip r:embed="rId3">
            <a:extLst/>
          </a:blip>
          <a:stretch>
            <a:fillRect/>
          </a:stretch>
        </p:blipFill>
        <p:spPr>
          <a:xfrm>
            <a:off x="341372" y="732944"/>
            <a:ext cx="3251201" cy="3251201"/>
          </a:xfrm>
          <a:prstGeom prst="rect">
            <a:avLst/>
          </a:prstGeom>
          <a:ln w="12700">
            <a:miter lim="400000"/>
          </a:ln>
        </p:spPr>
      </p:pic>
      <p:pic>
        <p:nvPicPr>
          <p:cNvPr id="288" name="thumbnail_placeholder_256_ai.png" descr="thumbnail_placeholder_256_ai.png"/>
          <p:cNvPicPr>
            <a:picLocks noChangeAspect="1"/>
          </p:cNvPicPr>
          <p:nvPr/>
        </p:nvPicPr>
        <p:blipFill>
          <a:blip r:embed="rId2">
            <a:extLst/>
          </a:blip>
          <a:stretch>
            <a:fillRect/>
          </a:stretch>
        </p:blipFill>
        <p:spPr>
          <a:xfrm>
            <a:off x="6476175" y="1599324"/>
            <a:ext cx="560449" cy="560449"/>
          </a:xfrm>
          <a:prstGeom prst="rect">
            <a:avLst/>
          </a:prstGeom>
          <a:ln w="12700">
            <a:miter lim="400000"/>
          </a:ln>
        </p:spPr>
      </p:pic>
      <p:pic>
        <p:nvPicPr>
          <p:cNvPr id="289" name="thumbnail_placeholder_256_ai.png" descr="thumbnail_placeholder_256_ai.png"/>
          <p:cNvPicPr>
            <a:picLocks noChangeAspect="1"/>
          </p:cNvPicPr>
          <p:nvPr/>
        </p:nvPicPr>
        <p:blipFill>
          <a:blip r:embed="rId2">
            <a:extLst/>
          </a:blip>
          <a:stretch>
            <a:fillRect/>
          </a:stretch>
        </p:blipFill>
        <p:spPr>
          <a:xfrm>
            <a:off x="6349175" y="1472324"/>
            <a:ext cx="560449" cy="560449"/>
          </a:xfrm>
          <a:prstGeom prst="rect">
            <a:avLst/>
          </a:prstGeom>
          <a:ln w="12700">
            <a:miter lim="400000"/>
          </a:ln>
        </p:spPr>
      </p:pic>
      <p:pic>
        <p:nvPicPr>
          <p:cNvPr id="290" name="development-512.png" descr="development-512.png"/>
          <p:cNvPicPr>
            <a:picLocks noChangeAspect="1"/>
          </p:cNvPicPr>
          <p:nvPr/>
        </p:nvPicPr>
        <p:blipFill>
          <a:blip r:embed="rId4">
            <a:extLst/>
          </a:blip>
          <a:stretch>
            <a:fillRect/>
          </a:stretch>
        </p:blipFill>
        <p:spPr>
          <a:xfrm>
            <a:off x="1277991" y="3530600"/>
            <a:ext cx="2692400" cy="2692400"/>
          </a:xfrm>
          <a:prstGeom prst="rect">
            <a:avLst/>
          </a:prstGeom>
          <a:ln w="12700">
            <a:miter lim="400000"/>
          </a:ln>
        </p:spPr>
      </p:pic>
      <p:pic>
        <p:nvPicPr>
          <p:cNvPr id="291" name="development-512.png" descr="development-512.png"/>
          <p:cNvPicPr>
            <a:picLocks noChangeAspect="1"/>
          </p:cNvPicPr>
          <p:nvPr/>
        </p:nvPicPr>
        <p:blipFill>
          <a:blip r:embed="rId4">
            <a:extLst/>
          </a:blip>
          <a:stretch>
            <a:fillRect/>
          </a:stretch>
        </p:blipFill>
        <p:spPr>
          <a:xfrm>
            <a:off x="1277991" y="3530600"/>
            <a:ext cx="2692400" cy="2692400"/>
          </a:xfrm>
          <a:prstGeom prst="rect">
            <a:avLst/>
          </a:prstGeom>
          <a:ln w="12700">
            <a:miter lim="400000"/>
          </a:ln>
        </p:spPr>
      </p:pic>
      <p:pic>
        <p:nvPicPr>
          <p:cNvPr id="292" name="dc5857c3d0b670c4c0f68da74d3c726e.png" descr="dc5857c3d0b670c4c0f68da74d3c726e.png"/>
          <p:cNvPicPr>
            <a:picLocks noChangeAspect="1"/>
          </p:cNvPicPr>
          <p:nvPr/>
        </p:nvPicPr>
        <p:blipFill>
          <a:blip r:embed="rId3">
            <a:extLst/>
          </a:blip>
          <a:stretch>
            <a:fillRect/>
          </a:stretch>
        </p:blipFill>
        <p:spPr>
          <a:xfrm>
            <a:off x="719191" y="2971800"/>
            <a:ext cx="3810001" cy="3810000"/>
          </a:xfrm>
          <a:prstGeom prst="rect">
            <a:avLst/>
          </a:prstGeom>
          <a:ln w="12700">
            <a:miter lim="400000"/>
          </a:ln>
        </p:spPr>
      </p:pic>
      <p:pic>
        <p:nvPicPr>
          <p:cNvPr id="293" name="thumbnail_placeholder_256_ai.png" descr="thumbnail_placeholder_256_ai.png"/>
          <p:cNvPicPr>
            <a:picLocks noChangeAspect="1"/>
          </p:cNvPicPr>
          <p:nvPr/>
        </p:nvPicPr>
        <p:blipFill>
          <a:blip r:embed="rId2">
            <a:extLst/>
          </a:blip>
          <a:stretch>
            <a:fillRect/>
          </a:stretch>
        </p:blipFill>
        <p:spPr>
          <a:xfrm>
            <a:off x="6222175" y="1345324"/>
            <a:ext cx="560449" cy="560449"/>
          </a:xfrm>
          <a:prstGeom prst="rect">
            <a:avLst/>
          </a:prstGeom>
          <a:ln w="12700">
            <a:miter lim="400000"/>
          </a:ln>
        </p:spPr>
      </p:pic>
      <p:sp>
        <p:nvSpPr>
          <p:cNvPr id="294" name="To make this magic happen your application needs back-end code that runs in response to events like image uploads, in-app activity, website clicks or sensor outputs"/>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To make this magic happen your application needs back-end code that runs in response to events like image uploads, in-app activity, website clicks or sensor outputs</a:t>
            </a:r>
          </a:p>
        </p:txBody>
      </p:sp>
      <p:sp>
        <p:nvSpPr>
          <p:cNvPr id="295" name="Paint Bucket"/>
          <p:cNvSpPr/>
          <p:nvPr/>
        </p:nvSpPr>
        <p:spPr>
          <a:xfrm>
            <a:off x="8664890" y="-52"/>
            <a:ext cx="2068081" cy="325120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0728" y="1"/>
                </a:moveTo>
                <a:cubicBezTo>
                  <a:pt x="4770" y="22"/>
                  <a:pt x="0" y="3150"/>
                  <a:pt x="0" y="6931"/>
                </a:cubicBezTo>
                <a:lnTo>
                  <a:pt x="0" y="9843"/>
                </a:lnTo>
                <a:cubicBezTo>
                  <a:pt x="0" y="9897"/>
                  <a:pt x="68" y="9946"/>
                  <a:pt x="162" y="9946"/>
                </a:cubicBezTo>
                <a:lnTo>
                  <a:pt x="501" y="9946"/>
                </a:lnTo>
                <a:cubicBezTo>
                  <a:pt x="586" y="9946"/>
                  <a:pt x="660" y="9990"/>
                  <a:pt x="660" y="10049"/>
                </a:cubicBezTo>
                <a:lnTo>
                  <a:pt x="660" y="10297"/>
                </a:lnTo>
                <a:cubicBezTo>
                  <a:pt x="660" y="10351"/>
                  <a:pt x="729" y="10400"/>
                  <a:pt x="822" y="10400"/>
                </a:cubicBezTo>
                <a:lnTo>
                  <a:pt x="1289" y="10400"/>
                </a:lnTo>
                <a:cubicBezTo>
                  <a:pt x="1374" y="10400"/>
                  <a:pt x="1451" y="10441"/>
                  <a:pt x="1451" y="10501"/>
                </a:cubicBezTo>
                <a:lnTo>
                  <a:pt x="1451" y="20382"/>
                </a:lnTo>
                <a:cubicBezTo>
                  <a:pt x="1451" y="20431"/>
                  <a:pt x="1392" y="20468"/>
                  <a:pt x="1316" y="20468"/>
                </a:cubicBezTo>
                <a:cubicBezTo>
                  <a:pt x="1129" y="20468"/>
                  <a:pt x="984" y="20566"/>
                  <a:pt x="984" y="20679"/>
                </a:cubicBezTo>
                <a:lnTo>
                  <a:pt x="984" y="21368"/>
                </a:lnTo>
                <a:cubicBezTo>
                  <a:pt x="984" y="21487"/>
                  <a:pt x="1137" y="21579"/>
                  <a:pt x="1316" y="21579"/>
                </a:cubicBezTo>
                <a:lnTo>
                  <a:pt x="20284" y="21579"/>
                </a:lnTo>
                <a:cubicBezTo>
                  <a:pt x="20471" y="21579"/>
                  <a:pt x="20616" y="21482"/>
                  <a:pt x="20616" y="21368"/>
                </a:cubicBezTo>
                <a:lnTo>
                  <a:pt x="20616" y="20679"/>
                </a:lnTo>
                <a:cubicBezTo>
                  <a:pt x="20616" y="20560"/>
                  <a:pt x="20463" y="20468"/>
                  <a:pt x="20284" y="20468"/>
                </a:cubicBezTo>
                <a:cubicBezTo>
                  <a:pt x="20208" y="20468"/>
                  <a:pt x="20149" y="20431"/>
                  <a:pt x="20149" y="20382"/>
                </a:cubicBezTo>
                <a:lnTo>
                  <a:pt x="20149" y="10496"/>
                </a:lnTo>
                <a:cubicBezTo>
                  <a:pt x="20149" y="10442"/>
                  <a:pt x="20215" y="10393"/>
                  <a:pt x="20308" y="10393"/>
                </a:cubicBezTo>
                <a:lnTo>
                  <a:pt x="20775" y="10393"/>
                </a:lnTo>
                <a:cubicBezTo>
                  <a:pt x="20860" y="10393"/>
                  <a:pt x="20937" y="10351"/>
                  <a:pt x="20937" y="10292"/>
                </a:cubicBezTo>
                <a:lnTo>
                  <a:pt x="20937" y="10042"/>
                </a:lnTo>
                <a:cubicBezTo>
                  <a:pt x="20937" y="9988"/>
                  <a:pt x="21005" y="9941"/>
                  <a:pt x="21099" y="9941"/>
                </a:cubicBezTo>
                <a:lnTo>
                  <a:pt x="21438" y="9941"/>
                </a:lnTo>
                <a:cubicBezTo>
                  <a:pt x="21523" y="9941"/>
                  <a:pt x="21600" y="9898"/>
                  <a:pt x="21600" y="9838"/>
                </a:cubicBezTo>
                <a:lnTo>
                  <a:pt x="21600" y="6850"/>
                </a:lnTo>
                <a:cubicBezTo>
                  <a:pt x="21583" y="3064"/>
                  <a:pt x="16712" y="-21"/>
                  <a:pt x="10728" y="1"/>
                </a:cubicBezTo>
                <a:close/>
                <a:moveTo>
                  <a:pt x="10718" y="459"/>
                </a:moveTo>
                <a:cubicBezTo>
                  <a:pt x="16294" y="437"/>
                  <a:pt x="20844" y="3317"/>
                  <a:pt x="20844" y="6855"/>
                </a:cubicBezTo>
                <a:lnTo>
                  <a:pt x="20844" y="8630"/>
                </a:lnTo>
                <a:lnTo>
                  <a:pt x="20860" y="8630"/>
                </a:lnTo>
                <a:cubicBezTo>
                  <a:pt x="20860" y="8684"/>
                  <a:pt x="20794" y="8733"/>
                  <a:pt x="20701" y="8733"/>
                </a:cubicBezTo>
                <a:lnTo>
                  <a:pt x="20300" y="8733"/>
                </a:lnTo>
                <a:cubicBezTo>
                  <a:pt x="20216" y="8733"/>
                  <a:pt x="20139" y="8689"/>
                  <a:pt x="20139" y="8630"/>
                </a:cubicBezTo>
                <a:lnTo>
                  <a:pt x="20139" y="7384"/>
                </a:lnTo>
                <a:cubicBezTo>
                  <a:pt x="20139" y="7336"/>
                  <a:pt x="20182" y="7293"/>
                  <a:pt x="20250" y="7277"/>
                </a:cubicBezTo>
                <a:cubicBezTo>
                  <a:pt x="20403" y="7233"/>
                  <a:pt x="20513" y="7130"/>
                  <a:pt x="20505" y="7017"/>
                </a:cubicBezTo>
                <a:cubicBezTo>
                  <a:pt x="20496" y="6866"/>
                  <a:pt x="20291" y="6752"/>
                  <a:pt x="20054" y="6752"/>
                </a:cubicBezTo>
                <a:lnTo>
                  <a:pt x="1520" y="6752"/>
                </a:lnTo>
                <a:cubicBezTo>
                  <a:pt x="1282" y="6752"/>
                  <a:pt x="1077" y="6866"/>
                  <a:pt x="1069" y="7017"/>
                </a:cubicBezTo>
                <a:cubicBezTo>
                  <a:pt x="1060" y="7136"/>
                  <a:pt x="1171" y="7233"/>
                  <a:pt x="1323" y="7277"/>
                </a:cubicBezTo>
                <a:cubicBezTo>
                  <a:pt x="1391" y="7293"/>
                  <a:pt x="1435" y="7336"/>
                  <a:pt x="1435" y="7384"/>
                </a:cubicBezTo>
                <a:lnTo>
                  <a:pt x="1435" y="8630"/>
                </a:lnTo>
                <a:cubicBezTo>
                  <a:pt x="1435" y="8684"/>
                  <a:pt x="1366" y="8733"/>
                  <a:pt x="1273" y="8733"/>
                </a:cubicBezTo>
                <a:lnTo>
                  <a:pt x="873" y="8733"/>
                </a:lnTo>
                <a:cubicBezTo>
                  <a:pt x="788" y="8733"/>
                  <a:pt x="713" y="8689"/>
                  <a:pt x="713" y="8630"/>
                </a:cubicBezTo>
                <a:lnTo>
                  <a:pt x="713" y="6926"/>
                </a:lnTo>
                <a:cubicBezTo>
                  <a:pt x="713" y="3399"/>
                  <a:pt x="5167" y="481"/>
                  <a:pt x="10718" y="459"/>
                </a:cubicBezTo>
                <a:close/>
                <a:moveTo>
                  <a:pt x="12458" y="7309"/>
                </a:moveTo>
                <a:cubicBezTo>
                  <a:pt x="14877" y="7309"/>
                  <a:pt x="15650" y="7309"/>
                  <a:pt x="18502" y="7309"/>
                </a:cubicBezTo>
                <a:cubicBezTo>
                  <a:pt x="18511" y="8198"/>
                  <a:pt x="18510" y="11833"/>
                  <a:pt x="18510" y="11984"/>
                </a:cubicBezTo>
                <a:cubicBezTo>
                  <a:pt x="18510" y="12156"/>
                  <a:pt x="18288" y="12297"/>
                  <a:pt x="18017" y="12297"/>
                </a:cubicBezTo>
                <a:cubicBezTo>
                  <a:pt x="17745" y="12297"/>
                  <a:pt x="17526" y="12156"/>
                  <a:pt x="17526" y="11984"/>
                </a:cubicBezTo>
                <a:lnTo>
                  <a:pt x="17526" y="9385"/>
                </a:lnTo>
                <a:cubicBezTo>
                  <a:pt x="17526" y="9175"/>
                  <a:pt x="17263" y="9007"/>
                  <a:pt x="16932" y="9007"/>
                </a:cubicBezTo>
                <a:cubicBezTo>
                  <a:pt x="16601" y="9007"/>
                  <a:pt x="16338" y="9175"/>
                  <a:pt x="16338" y="9385"/>
                </a:cubicBezTo>
                <a:cubicBezTo>
                  <a:pt x="16338" y="10140"/>
                  <a:pt x="16338" y="10738"/>
                  <a:pt x="16338" y="10797"/>
                </a:cubicBezTo>
                <a:cubicBezTo>
                  <a:pt x="16338" y="10970"/>
                  <a:pt x="16116" y="11111"/>
                  <a:pt x="15845" y="11111"/>
                </a:cubicBezTo>
                <a:cubicBezTo>
                  <a:pt x="15573" y="11111"/>
                  <a:pt x="15354" y="10970"/>
                  <a:pt x="15354" y="10797"/>
                </a:cubicBezTo>
                <a:lnTo>
                  <a:pt x="15354" y="9147"/>
                </a:lnTo>
                <a:cubicBezTo>
                  <a:pt x="15354" y="8133"/>
                  <a:pt x="14053" y="7309"/>
                  <a:pt x="12458" y="7309"/>
                </a:cubicBezTo>
                <a:close/>
              </a:path>
            </a:pathLst>
          </a:custGeom>
          <a:solidFill>
            <a:srgbClr val="E05243"/>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296" name="S3"/>
          <p:cNvSpPr txBox="1"/>
          <p:nvPr/>
        </p:nvSpPr>
        <p:spPr>
          <a:xfrm>
            <a:off x="9412227" y="1345324"/>
            <a:ext cx="573406" cy="56044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S3</a:t>
            </a:r>
          </a:p>
        </p:txBody>
      </p:sp>
      <p:pic>
        <p:nvPicPr>
          <p:cNvPr id="297" name="database.png" descr="database.png"/>
          <p:cNvPicPr>
            <a:picLocks noChangeAspect="1"/>
          </p:cNvPicPr>
          <p:nvPr/>
        </p:nvPicPr>
        <p:blipFill>
          <a:blip r:embed="rId5">
            <a:extLst/>
          </a:blip>
          <a:stretch>
            <a:fillRect/>
          </a:stretch>
        </p:blipFill>
        <p:spPr>
          <a:xfrm>
            <a:off x="8559588" y="3441700"/>
            <a:ext cx="2692400" cy="3251200"/>
          </a:xfrm>
          <a:prstGeom prst="rect">
            <a:avLst/>
          </a:prstGeom>
          <a:ln w="12700">
            <a:miter lim="400000"/>
          </a:ln>
        </p:spPr>
      </p:pic>
      <p:sp>
        <p:nvSpPr>
          <p:cNvPr id="298" name="But managing the infrastructure to host and execute back-end code requires you to size, provision and scale a bunch of servers, manage operating system updates, apply security patches and then monitor all this infrastructure for performance and availability"/>
          <p:cNvSpPr txBox="1"/>
          <p:nvPr/>
        </p:nvSpPr>
        <p:spPr>
          <a:xfrm>
            <a:off x="1270000" y="6424400"/>
            <a:ext cx="10464800" cy="3302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defTabSz="554990">
              <a:defRPr b="0" sz="3514"/>
            </a:lvl1pPr>
          </a:lstStyle>
          <a:p>
            <a:pPr/>
            <a:r>
              <a:t>But managing the infrastructure to host and execute back-end code requires you to size, provision and scale a bunch of servers, manage operating system updates, apply security patches and then monitor all this infrastructure for performance and availability</a:t>
            </a:r>
          </a:p>
        </p:txBody>
      </p:sp>
      <p:pic>
        <p:nvPicPr>
          <p:cNvPr id="299" name="database.png" descr="database.png"/>
          <p:cNvPicPr>
            <a:picLocks noChangeAspect="1"/>
          </p:cNvPicPr>
          <p:nvPr/>
        </p:nvPicPr>
        <p:blipFill>
          <a:blip r:embed="rId5">
            <a:extLst/>
          </a:blip>
          <a:stretch>
            <a:fillRect/>
          </a:stretch>
        </p:blipFill>
        <p:spPr>
          <a:xfrm>
            <a:off x="6682782" y="3721100"/>
            <a:ext cx="2229644" cy="2692400"/>
          </a:xfrm>
          <a:prstGeom prst="rect">
            <a:avLst/>
          </a:prstGeom>
          <a:ln w="12700">
            <a:miter lim="400000"/>
          </a:ln>
        </p:spPr>
      </p:pic>
      <p:pic>
        <p:nvPicPr>
          <p:cNvPr id="300" name="database.png" descr="database.png"/>
          <p:cNvPicPr>
            <a:picLocks noChangeAspect="1"/>
          </p:cNvPicPr>
          <p:nvPr/>
        </p:nvPicPr>
        <p:blipFill>
          <a:blip r:embed="rId5">
            <a:extLst/>
          </a:blip>
          <a:stretch>
            <a:fillRect/>
          </a:stretch>
        </p:blipFill>
        <p:spPr>
          <a:xfrm>
            <a:off x="10915670" y="3721100"/>
            <a:ext cx="2229644" cy="2692400"/>
          </a:xfrm>
          <a:prstGeom prst="rect">
            <a:avLst/>
          </a:prstGeom>
          <a:ln w="12700">
            <a:miter lim="400000"/>
          </a:ln>
        </p:spPr>
      </p:pic>
      <p:sp>
        <p:nvSpPr>
          <p:cNvPr id="301" name="Wouldn’t it be nice if you could just focus on building great applications without having to spend lots of time managing servers"/>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Wouldn’t it be nice if you could just focus on building great applications without having to spend lots of time managing servers</a:t>
            </a:r>
          </a:p>
        </p:txBody>
      </p:sp>
      <p:sp>
        <p:nvSpPr>
          <p:cNvPr id="302" name="Line"/>
          <p:cNvSpPr/>
          <p:nvPr/>
        </p:nvSpPr>
        <p:spPr>
          <a:xfrm flipH="1">
            <a:off x="6682782" y="1625548"/>
            <a:ext cx="2060680" cy="1491711"/>
          </a:xfrm>
          <a:prstGeom prst="line">
            <a:avLst/>
          </a:prstGeom>
          <a:ln w="63500">
            <a:solidFill>
              <a:srgbClr val="FFFFFF"/>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sp>
        <p:nvSpPr>
          <p:cNvPr id="303" name="Line"/>
          <p:cNvSpPr/>
          <p:nvPr/>
        </p:nvSpPr>
        <p:spPr>
          <a:xfrm flipH="1">
            <a:off x="6809782" y="1752548"/>
            <a:ext cx="2060680" cy="1491711"/>
          </a:xfrm>
          <a:prstGeom prst="line">
            <a:avLst/>
          </a:prstGeom>
          <a:ln w="63500">
            <a:solidFill>
              <a:srgbClr val="FFFFFF"/>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sp>
        <p:nvSpPr>
          <p:cNvPr id="304" name="Line"/>
          <p:cNvSpPr/>
          <p:nvPr/>
        </p:nvSpPr>
        <p:spPr>
          <a:xfrm flipH="1">
            <a:off x="6936782" y="1879548"/>
            <a:ext cx="2060680" cy="1491711"/>
          </a:xfrm>
          <a:prstGeom prst="line">
            <a:avLst/>
          </a:prstGeom>
          <a:ln w="63500">
            <a:solidFill>
              <a:srgbClr val="FFFFFF"/>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sp>
        <p:nvSpPr>
          <p:cNvPr id="305" name="Line"/>
          <p:cNvSpPr/>
          <p:nvPr/>
        </p:nvSpPr>
        <p:spPr>
          <a:xfrm flipH="1">
            <a:off x="6675208" y="1625548"/>
            <a:ext cx="2060680" cy="1491711"/>
          </a:xfrm>
          <a:prstGeom prst="line">
            <a:avLst/>
          </a:prstGeom>
          <a:ln w="63500">
            <a:solidFill>
              <a:srgbClr val="FFFFFF"/>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sp>
        <p:nvSpPr>
          <p:cNvPr id="306" name="Line"/>
          <p:cNvSpPr/>
          <p:nvPr/>
        </p:nvSpPr>
        <p:spPr>
          <a:xfrm flipH="1">
            <a:off x="6809782" y="1752548"/>
            <a:ext cx="2060680" cy="1491711"/>
          </a:xfrm>
          <a:prstGeom prst="line">
            <a:avLst/>
          </a:prstGeom>
          <a:ln w="63500">
            <a:solidFill>
              <a:srgbClr val="FFFFFF"/>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sp>
        <p:nvSpPr>
          <p:cNvPr id="307" name="Line"/>
          <p:cNvSpPr/>
          <p:nvPr/>
        </p:nvSpPr>
        <p:spPr>
          <a:xfrm flipH="1">
            <a:off x="6936782" y="1879548"/>
            <a:ext cx="2060680" cy="1491711"/>
          </a:xfrm>
          <a:prstGeom prst="line">
            <a:avLst/>
          </a:prstGeom>
          <a:ln w="63500">
            <a:solidFill>
              <a:srgbClr val="FFFFFF"/>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23" grpId="1" fill="hold">
                                  <p:stCondLst>
                                    <p:cond delay="0"/>
                                  </p:stCondLst>
                                  <p:iterate type="el" backwards="0">
                                    <p:tmAbs val="0"/>
                                  </p:iterate>
                                  <p:childTnLst>
                                    <p:set>
                                      <p:cBhvr>
                                        <p:cTn id="6" fill="hold"/>
                                        <p:tgtEl>
                                          <p:spTgt spid="295"/>
                                        </p:tgtEl>
                                        <p:attrNameLst>
                                          <p:attrName>style.visibility</p:attrName>
                                        </p:attrNameLst>
                                      </p:cBhvr>
                                      <p:to>
                                        <p:strVal val="visible"/>
                                      </p:to>
                                    </p:set>
                                    <p:anim calcmode="lin" valueType="num">
                                      <p:cBhvr>
                                        <p:cTn id="7" dur="2500" fill="hold"/>
                                        <p:tgtEl>
                                          <p:spTgt spid="295"/>
                                        </p:tgtEl>
                                        <p:attrNameLst>
                                          <p:attrName>ppt_w</p:attrName>
                                        </p:attrNameLst>
                                      </p:cBhvr>
                                      <p:tavLst>
                                        <p:tav tm="0">
                                          <p:val>
                                            <p:fltVal val="0"/>
                                          </p:val>
                                        </p:tav>
                                        <p:tav tm="100000">
                                          <p:val>
                                            <p:strVal val="#ppt_w"/>
                                          </p:val>
                                        </p:tav>
                                      </p:tavLst>
                                    </p:anim>
                                    <p:anim calcmode="lin" valueType="num">
                                      <p:cBhvr>
                                        <p:cTn id="8" dur="2500" fill="hold"/>
                                        <p:tgtEl>
                                          <p:spTgt spid="295"/>
                                        </p:tgtEl>
                                        <p:attrNameLst>
                                          <p:attrName>ppt_h</p:attrName>
                                        </p:attrNameLst>
                                      </p:cBhvr>
                                      <p:tavLst>
                                        <p:tav tm="0">
                                          <p:val>
                                            <p:fltVal val="0"/>
                                          </p:val>
                                        </p:tav>
                                        <p:tav tm="100000">
                                          <p:val>
                                            <p:strVal val="#ppt_h"/>
                                          </p:val>
                                        </p:tav>
                                      </p:tavLst>
                                    </p:anim>
                                  </p:childTnLst>
                                </p:cTn>
                              </p:par>
                            </p:childTnLst>
                          </p:cTn>
                        </p:par>
                        <p:par>
                          <p:cTn id="9" fill="hold">
                            <p:stCondLst>
                              <p:cond delay="2500"/>
                            </p:stCondLst>
                            <p:childTnLst>
                              <p:par>
                                <p:cTn id="10" presetClass="entr" nodeType="afterEffect" presetSubtype="16" presetID="23" grpId="2" fill="hold">
                                  <p:stCondLst>
                                    <p:cond delay="0"/>
                                  </p:stCondLst>
                                  <p:iterate type="el" backwards="0">
                                    <p:tmAbs val="0"/>
                                  </p:iterate>
                                  <p:childTnLst>
                                    <p:set>
                                      <p:cBhvr>
                                        <p:cTn id="11" fill="hold"/>
                                        <p:tgtEl>
                                          <p:spTgt spid="296"/>
                                        </p:tgtEl>
                                        <p:attrNameLst>
                                          <p:attrName>style.visibility</p:attrName>
                                        </p:attrNameLst>
                                      </p:cBhvr>
                                      <p:to>
                                        <p:strVal val="visible"/>
                                      </p:to>
                                    </p:set>
                                    <p:anim calcmode="lin" valueType="num">
                                      <p:cBhvr>
                                        <p:cTn id="12" dur="2500" fill="hold"/>
                                        <p:tgtEl>
                                          <p:spTgt spid="296"/>
                                        </p:tgtEl>
                                        <p:attrNameLst>
                                          <p:attrName>ppt_w</p:attrName>
                                        </p:attrNameLst>
                                      </p:cBhvr>
                                      <p:tavLst>
                                        <p:tav tm="0">
                                          <p:val>
                                            <p:fltVal val="0"/>
                                          </p:val>
                                        </p:tav>
                                        <p:tav tm="100000">
                                          <p:val>
                                            <p:strVal val="#ppt_w"/>
                                          </p:val>
                                        </p:tav>
                                      </p:tavLst>
                                    </p:anim>
                                    <p:anim calcmode="lin" valueType="num">
                                      <p:cBhvr>
                                        <p:cTn id="13" dur="2500" fill="hold"/>
                                        <p:tgtEl>
                                          <p:spTgt spid="296"/>
                                        </p:tgtEl>
                                        <p:attrNameLst>
                                          <p:attrName>ppt_h</p:attrName>
                                        </p:attrNameLst>
                                      </p:cBhvr>
                                      <p:tavLst>
                                        <p:tav tm="0">
                                          <p:val>
                                            <p:fltVal val="0"/>
                                          </p:val>
                                        </p:tav>
                                        <p:tav tm="100000">
                                          <p:val>
                                            <p:strVal val="#ppt_h"/>
                                          </p:val>
                                        </p:tav>
                                      </p:tavLst>
                                    </p:anim>
                                  </p:childTnLst>
                                </p:cTn>
                              </p:par>
                            </p:childTnLst>
                          </p:cTn>
                        </p:par>
                        <p:par>
                          <p:cTn id="14" fill="hold">
                            <p:stCondLst>
                              <p:cond delay="5000"/>
                            </p:stCondLst>
                            <p:childTnLst>
                              <p:par>
                                <p:cTn id="15" presetClass="entr" nodeType="afterEffect" presetSubtype="16" presetID="23" grpId="3" fill="hold">
                                  <p:stCondLst>
                                    <p:cond delay="0"/>
                                  </p:stCondLst>
                                  <p:iterate type="el" backwards="0">
                                    <p:tmAbs val="0"/>
                                  </p:iterate>
                                  <p:childTnLst>
                                    <p:set>
                                      <p:cBhvr>
                                        <p:cTn id="16" fill="hold"/>
                                        <p:tgtEl>
                                          <p:spTgt spid="292"/>
                                        </p:tgtEl>
                                        <p:attrNameLst>
                                          <p:attrName>style.visibility</p:attrName>
                                        </p:attrNameLst>
                                      </p:cBhvr>
                                      <p:to>
                                        <p:strVal val="visible"/>
                                      </p:to>
                                    </p:set>
                                    <p:anim calcmode="lin" valueType="num">
                                      <p:cBhvr>
                                        <p:cTn id="17" dur="2500" fill="hold"/>
                                        <p:tgtEl>
                                          <p:spTgt spid="292"/>
                                        </p:tgtEl>
                                        <p:attrNameLst>
                                          <p:attrName>ppt_w</p:attrName>
                                        </p:attrNameLst>
                                      </p:cBhvr>
                                      <p:tavLst>
                                        <p:tav tm="0">
                                          <p:val>
                                            <p:fltVal val="0"/>
                                          </p:val>
                                        </p:tav>
                                        <p:tav tm="100000">
                                          <p:val>
                                            <p:strVal val="#ppt_w"/>
                                          </p:val>
                                        </p:tav>
                                      </p:tavLst>
                                    </p:anim>
                                    <p:anim calcmode="lin" valueType="num">
                                      <p:cBhvr>
                                        <p:cTn id="18" dur="2500" fill="hold"/>
                                        <p:tgtEl>
                                          <p:spTgt spid="292"/>
                                        </p:tgtEl>
                                        <p:attrNameLst>
                                          <p:attrName>ppt_h</p:attrName>
                                        </p:attrNameLst>
                                      </p:cBhvr>
                                      <p:tavLst>
                                        <p:tav tm="0">
                                          <p:val>
                                            <p:fltVal val="0"/>
                                          </p:val>
                                        </p:tav>
                                        <p:tav tm="100000">
                                          <p:val>
                                            <p:strVal val="#ppt_h"/>
                                          </p:val>
                                        </p:tav>
                                      </p:tavLst>
                                    </p:anim>
                                  </p:childTnLst>
                                </p:cTn>
                              </p:par>
                            </p:childTnLst>
                          </p:cTn>
                        </p:par>
                        <p:par>
                          <p:cTn id="19" fill="hold">
                            <p:stCondLst>
                              <p:cond delay="7500"/>
                            </p:stCondLst>
                            <p:childTnLst>
                              <p:par>
                                <p:cTn id="20" presetClass="entr" nodeType="afterEffect" presetSubtype="16" presetID="23" grpId="4" fill="hold">
                                  <p:stCondLst>
                                    <p:cond delay="0"/>
                                  </p:stCondLst>
                                  <p:iterate type="el" backwards="0">
                                    <p:tmAbs val="0"/>
                                  </p:iterate>
                                  <p:childTnLst>
                                    <p:set>
                                      <p:cBhvr>
                                        <p:cTn id="21" fill="hold"/>
                                        <p:tgtEl>
                                          <p:spTgt spid="297"/>
                                        </p:tgtEl>
                                        <p:attrNameLst>
                                          <p:attrName>style.visibility</p:attrName>
                                        </p:attrNameLst>
                                      </p:cBhvr>
                                      <p:to>
                                        <p:strVal val="visible"/>
                                      </p:to>
                                    </p:set>
                                    <p:anim calcmode="lin" valueType="num">
                                      <p:cBhvr>
                                        <p:cTn id="22" dur="2500" fill="hold"/>
                                        <p:tgtEl>
                                          <p:spTgt spid="297"/>
                                        </p:tgtEl>
                                        <p:attrNameLst>
                                          <p:attrName>ppt_w</p:attrName>
                                        </p:attrNameLst>
                                      </p:cBhvr>
                                      <p:tavLst>
                                        <p:tav tm="0">
                                          <p:val>
                                            <p:fltVal val="0"/>
                                          </p:val>
                                        </p:tav>
                                        <p:tav tm="100000">
                                          <p:val>
                                            <p:strVal val="#ppt_w"/>
                                          </p:val>
                                        </p:tav>
                                      </p:tavLst>
                                    </p:anim>
                                    <p:anim calcmode="lin" valueType="num">
                                      <p:cBhvr>
                                        <p:cTn id="23" dur="2500" fill="hold"/>
                                        <p:tgtEl>
                                          <p:spTgt spid="297"/>
                                        </p:tgtEl>
                                        <p:attrNameLst>
                                          <p:attrName>ppt_h</p:attrName>
                                        </p:attrNameLst>
                                      </p:cBhvr>
                                      <p:tavLst>
                                        <p:tav tm="0">
                                          <p:val>
                                            <p:flt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Class="entr" nodeType="clickEffect" presetSubtype="16" presetID="23" grpId="5" fill="hold">
                                  <p:stCondLst>
                                    <p:cond delay="0"/>
                                  </p:stCondLst>
                                  <p:iterate type="el" backwards="0">
                                    <p:tmAbs val="0"/>
                                  </p:iterate>
                                  <p:childTnLst>
                                    <p:set>
                                      <p:cBhvr>
                                        <p:cTn id="27" fill="hold"/>
                                        <p:tgtEl>
                                          <p:spTgt spid="293"/>
                                        </p:tgtEl>
                                        <p:attrNameLst>
                                          <p:attrName>style.visibility</p:attrName>
                                        </p:attrNameLst>
                                      </p:cBhvr>
                                      <p:to>
                                        <p:strVal val="visible"/>
                                      </p:to>
                                    </p:set>
                                    <p:anim calcmode="lin" valueType="num">
                                      <p:cBhvr>
                                        <p:cTn id="28" dur="2500" fill="hold"/>
                                        <p:tgtEl>
                                          <p:spTgt spid="293"/>
                                        </p:tgtEl>
                                        <p:attrNameLst>
                                          <p:attrName>ppt_w</p:attrName>
                                        </p:attrNameLst>
                                      </p:cBhvr>
                                      <p:tavLst>
                                        <p:tav tm="0">
                                          <p:val>
                                            <p:fltVal val="0"/>
                                          </p:val>
                                        </p:tav>
                                        <p:tav tm="100000">
                                          <p:val>
                                            <p:strVal val="#ppt_w"/>
                                          </p:val>
                                        </p:tav>
                                      </p:tavLst>
                                    </p:anim>
                                    <p:anim calcmode="lin" valueType="num">
                                      <p:cBhvr>
                                        <p:cTn id="29" dur="2500" fill="hold"/>
                                        <p:tgtEl>
                                          <p:spTgt spid="293"/>
                                        </p:tgtEl>
                                        <p:attrNameLst>
                                          <p:attrName>ppt_h</p:attrName>
                                        </p:attrNameLst>
                                      </p:cBhvr>
                                      <p:tavLst>
                                        <p:tav tm="0">
                                          <p:val>
                                            <p:fltVal val="0"/>
                                          </p:val>
                                        </p:tav>
                                        <p:tav tm="100000">
                                          <p:val>
                                            <p:strVal val="#ppt_h"/>
                                          </p:val>
                                        </p:tav>
                                      </p:tavLst>
                                    </p:anim>
                                  </p:childTnLst>
                                </p:cTn>
                              </p:par>
                            </p:childTnLst>
                          </p:cTn>
                        </p:par>
                        <p:par>
                          <p:cTn id="30" fill="hold">
                            <p:stCondLst>
                              <p:cond delay="0"/>
                            </p:stCondLst>
                            <p:childTnLst>
                              <p:par>
                                <p:cTn id="31" presetClass="path" nodeType="afterEffect" presetSubtype="0" presetID="-1" grpId="6" accel="50000" decel="50000" fill="hold">
                                  <p:stCondLst>
                                    <p:cond delay="0"/>
                                  </p:stCondLst>
                                  <p:childTnLst>
                                    <p:animMotion path="M 0.000000 0.000000 L 0.246197 -0.097134" origin="layout" pathEditMode="relative">
                                      <p:cBhvr>
                                        <p:cTn id="32" dur="1000" fill="hold"/>
                                        <p:tgtEl>
                                          <p:spTgt spid="293"/>
                                        </p:tgtEl>
                                        <p:attrNameLst>
                                          <p:attrName>ppt_x</p:attrName>
                                          <p:attrName>ppt_y</p:attrName>
                                        </p:attrNameLst>
                                      </p:cBhvr>
                                    </p:animMotion>
                                  </p:childTnLst>
                                </p:cTn>
                              </p:par>
                            </p:childTnLst>
                          </p:cTn>
                        </p:par>
                        <p:par>
                          <p:cTn id="33" fill="hold">
                            <p:stCondLst>
                              <p:cond delay="0"/>
                            </p:stCondLst>
                            <p:childTnLst>
                              <p:par>
                                <p:cTn id="34" presetClass="path" nodeType="afterEffect" presetSubtype="0" presetID="-1" grpId="7" accel="50000" decel="50000" fill="hold">
                                  <p:stCondLst>
                                    <p:cond delay="0"/>
                                  </p:stCondLst>
                                  <p:childTnLst>
                                    <p:animMotion path="M 0.246197 -0.097134 L 0.245727 0.001829" origin="layout" pathEditMode="relative">
                                      <p:cBhvr>
                                        <p:cTn id="35" dur="1000" fill="hold"/>
                                        <p:tgtEl>
                                          <p:spTgt spid="293"/>
                                        </p:tgtEl>
                                        <p:attrNameLst>
                                          <p:attrName>ppt_x</p:attrName>
                                          <p:attrName>ppt_y</p:attrName>
                                        </p:attrNameLst>
                                      </p:cBhvr>
                                    </p:animMotion>
                                  </p:childTnLst>
                                </p:cTn>
                              </p:par>
                            </p:childTnLst>
                          </p:cTn>
                        </p:par>
                        <p:par>
                          <p:cTn id="36" fill="hold">
                            <p:stCondLst>
                              <p:cond delay="1000"/>
                            </p:stCondLst>
                            <p:childTnLst>
                              <p:par>
                                <p:cTn id="37" presetClass="entr" nodeType="afterEffect" presetSubtype="16" presetID="23" grpId="8" fill="hold">
                                  <p:stCondLst>
                                    <p:cond delay="0"/>
                                  </p:stCondLst>
                                  <p:iterate type="el" backwards="0">
                                    <p:tmAbs val="0"/>
                                  </p:iterate>
                                  <p:childTnLst>
                                    <p:set>
                                      <p:cBhvr>
                                        <p:cTn id="38" fill="hold"/>
                                        <p:tgtEl>
                                          <p:spTgt spid="302"/>
                                        </p:tgtEl>
                                        <p:attrNameLst>
                                          <p:attrName>style.visibility</p:attrName>
                                        </p:attrNameLst>
                                      </p:cBhvr>
                                      <p:to>
                                        <p:strVal val="visible"/>
                                      </p:to>
                                    </p:set>
                                    <p:anim calcmode="lin" valueType="num">
                                      <p:cBhvr>
                                        <p:cTn id="39" dur="2500" fill="hold"/>
                                        <p:tgtEl>
                                          <p:spTgt spid="302"/>
                                        </p:tgtEl>
                                        <p:attrNameLst>
                                          <p:attrName>ppt_w</p:attrName>
                                        </p:attrNameLst>
                                      </p:cBhvr>
                                      <p:tavLst>
                                        <p:tav tm="0">
                                          <p:val>
                                            <p:fltVal val="0"/>
                                          </p:val>
                                        </p:tav>
                                        <p:tav tm="100000">
                                          <p:val>
                                            <p:strVal val="#ppt_w"/>
                                          </p:val>
                                        </p:tav>
                                      </p:tavLst>
                                    </p:anim>
                                    <p:anim calcmode="lin" valueType="num">
                                      <p:cBhvr>
                                        <p:cTn id="40" dur="2500" fill="hold"/>
                                        <p:tgtEl>
                                          <p:spTgt spid="302"/>
                                        </p:tgtEl>
                                        <p:attrNameLst>
                                          <p:attrName>ppt_h</p:attrName>
                                        </p:attrNameLst>
                                      </p:cBhvr>
                                      <p:tavLst>
                                        <p:tav tm="0">
                                          <p:val>
                                            <p:fltVal val="0"/>
                                          </p:val>
                                        </p:tav>
                                        <p:tav tm="100000">
                                          <p:val>
                                            <p:strVal val="#ppt_h"/>
                                          </p:val>
                                        </p:tav>
                                      </p:tavLst>
                                    </p:anim>
                                  </p:childTnLst>
                                </p:cTn>
                              </p:par>
                            </p:childTnLst>
                          </p:cTn>
                        </p:par>
                        <p:par>
                          <p:cTn id="41" fill="hold">
                            <p:stCondLst>
                              <p:cond delay="0"/>
                            </p:stCondLst>
                            <p:childTnLst>
                              <p:par>
                                <p:cTn id="42" presetClass="path" nodeType="afterEffect" presetSubtype="0" presetID="-1" grpId="9" accel="50000" decel="50000" fill="hold">
                                  <p:stCondLst>
                                    <p:cond delay="0"/>
                                  </p:stCondLst>
                                  <p:childTnLst>
                                    <p:animMotion path="M 0.000000 0.000000 L -0.214320 0.205228" origin="layout" pathEditMode="relative">
                                      <p:cBhvr>
                                        <p:cTn id="43" dur="1000" fill="hold"/>
                                        <p:tgtEl>
                                          <p:spTgt spid="302"/>
                                        </p:tgtEl>
                                        <p:attrNameLst>
                                          <p:attrName>ppt_x</p:attrName>
                                          <p:attrName>ppt_y</p:attrName>
                                        </p:attrNameLst>
                                      </p:cBhvr>
                                    </p:animMotion>
                                  </p:childTnLst>
                                </p:cTn>
                              </p:par>
                            </p:childTnLst>
                          </p:cTn>
                        </p:par>
                        <p:par>
                          <p:cTn id="44" fill="hold">
                            <p:stCondLst>
                              <p:cond delay="1000"/>
                            </p:stCondLst>
                            <p:childTnLst>
                              <p:par>
                                <p:cTn id="45" presetClass="exit" nodeType="afterEffect" presetSubtype="0" presetID="1" grpId="10" fill="hold">
                                  <p:stCondLst>
                                    <p:cond delay="0"/>
                                  </p:stCondLst>
                                  <p:iterate type="el" backwards="0">
                                    <p:tmAbs val="0"/>
                                  </p:iterate>
                                  <p:childTnLst>
                                    <p:set>
                                      <p:cBhvr>
                                        <p:cTn id="46" fill="hold">
                                          <p:stCondLst>
                                            <p:cond delay="0"/>
                                          </p:stCondLst>
                                        </p:cTn>
                                        <p:tgtEl>
                                          <p:spTgt spid="302"/>
                                        </p:tgtEl>
                                        <p:attrNameLst>
                                          <p:attrName>style.visibility</p:attrName>
                                        </p:attrNameLst>
                                      </p:cBhvr>
                                      <p:to>
                                        <p:strVal val="hidden"/>
                                      </p:to>
                                    </p:set>
                                  </p:childTnLst>
                                </p:cTn>
                              </p:par>
                            </p:childTnLst>
                          </p:cTn>
                        </p:par>
                        <p:par>
                          <p:cTn id="47" fill="hold">
                            <p:stCondLst>
                              <p:cond delay="1000"/>
                            </p:stCondLst>
                            <p:childTnLst>
                              <p:par>
                                <p:cTn id="48" presetClass="entr" nodeType="afterEffect" presetSubtype="16" presetID="23" grpId="11" fill="hold">
                                  <p:stCondLst>
                                    <p:cond delay="0"/>
                                  </p:stCondLst>
                                  <p:iterate type="el" backwards="0">
                                    <p:tmAbs val="0"/>
                                  </p:iterate>
                                  <p:childTnLst>
                                    <p:set>
                                      <p:cBhvr>
                                        <p:cTn id="49" fill="hold"/>
                                        <p:tgtEl>
                                          <p:spTgt spid="290"/>
                                        </p:tgtEl>
                                        <p:attrNameLst>
                                          <p:attrName>style.visibility</p:attrName>
                                        </p:attrNameLst>
                                      </p:cBhvr>
                                      <p:to>
                                        <p:strVal val="visible"/>
                                      </p:to>
                                    </p:set>
                                    <p:anim calcmode="lin" valueType="num">
                                      <p:cBhvr>
                                        <p:cTn id="50" dur="2500" fill="hold"/>
                                        <p:tgtEl>
                                          <p:spTgt spid="290"/>
                                        </p:tgtEl>
                                        <p:attrNameLst>
                                          <p:attrName>ppt_w</p:attrName>
                                        </p:attrNameLst>
                                      </p:cBhvr>
                                      <p:tavLst>
                                        <p:tav tm="0">
                                          <p:val>
                                            <p:fltVal val="0"/>
                                          </p:val>
                                        </p:tav>
                                        <p:tav tm="100000">
                                          <p:val>
                                            <p:strVal val="#ppt_w"/>
                                          </p:val>
                                        </p:tav>
                                      </p:tavLst>
                                    </p:anim>
                                    <p:anim calcmode="lin" valueType="num">
                                      <p:cBhvr>
                                        <p:cTn id="51" dur="2500" fill="hold"/>
                                        <p:tgtEl>
                                          <p:spTgt spid="290"/>
                                        </p:tgtEl>
                                        <p:attrNameLst>
                                          <p:attrName>ppt_h</p:attrName>
                                        </p:attrNameLst>
                                      </p:cBhvr>
                                      <p:tavLst>
                                        <p:tav tm="0">
                                          <p:val>
                                            <p:fltVal val="0"/>
                                          </p:val>
                                        </p:tav>
                                        <p:tav tm="100000">
                                          <p:val>
                                            <p:strVal val="#ppt_h"/>
                                          </p:val>
                                        </p:tav>
                                      </p:tavLst>
                                    </p:anim>
                                  </p:childTnLst>
                                </p:cTn>
                              </p:par>
                            </p:childTnLst>
                          </p:cTn>
                        </p:par>
                        <p:par>
                          <p:cTn id="52" fill="hold">
                            <p:stCondLst>
                              <p:cond delay="0"/>
                            </p:stCondLst>
                            <p:childTnLst>
                              <p:par>
                                <p:cTn id="53" presetClass="path" nodeType="afterEffect" presetSubtype="0" presetID="-1" grpId="12" accel="50000" decel="50000" fill="hold">
                                  <p:stCondLst>
                                    <p:cond delay="0"/>
                                  </p:stCondLst>
                                  <p:childTnLst>
                                    <p:animMotion path="M 0.000000 0.000000 L 0.565430 0.000000" origin="layout" pathEditMode="relative">
                                      <p:cBhvr>
                                        <p:cTn id="54" dur="3000" fill="hold"/>
                                        <p:tgtEl>
                                          <p:spTgt spid="290"/>
                                        </p:tgtEl>
                                        <p:attrNameLst>
                                          <p:attrName>ppt_x</p:attrName>
                                          <p:attrName>ppt_y</p:attrName>
                                        </p:attrNameLst>
                                      </p:cBhvr>
                                    </p:animMotion>
                                  </p:childTnLst>
                                </p:cTn>
                              </p:par>
                            </p:childTnLst>
                          </p:cTn>
                        </p:par>
                      </p:childTnLst>
                    </p:cTn>
                  </p:par>
                  <p:par>
                    <p:cTn id="55" fill="hold">
                      <p:stCondLst>
                        <p:cond delay="indefinite"/>
                      </p:stCondLst>
                      <p:childTnLst>
                        <p:par>
                          <p:cTn id="56" fill="hold">
                            <p:stCondLst>
                              <p:cond delay="0"/>
                            </p:stCondLst>
                            <p:childTnLst>
                              <p:par>
                                <p:cTn id="57" presetClass="exit" nodeType="clickEffect" presetSubtype="0" presetID="1" grpId="13" fill="hold">
                                  <p:stCondLst>
                                    <p:cond delay="0"/>
                                  </p:stCondLst>
                                  <p:iterate type="el" backwards="0">
                                    <p:tmAbs val="0"/>
                                  </p:iterate>
                                  <p:childTnLst>
                                    <p:set>
                                      <p:cBhvr>
                                        <p:cTn id="58" fill="hold">
                                          <p:stCondLst>
                                            <p:cond delay="0"/>
                                          </p:stCondLst>
                                        </p:cTn>
                                        <p:tgtEl>
                                          <p:spTgt spid="294"/>
                                        </p:tgtEl>
                                        <p:attrNameLst>
                                          <p:attrName>style.visibility</p:attrName>
                                        </p:attrNameLst>
                                      </p:cBhvr>
                                      <p:to>
                                        <p:strVal val="hidden"/>
                                      </p:to>
                                    </p:set>
                                  </p:childTnLst>
                                </p:cTn>
                              </p:par>
                            </p:childTnLst>
                          </p:cTn>
                        </p:par>
                        <p:par>
                          <p:cTn id="59" fill="hold">
                            <p:stCondLst>
                              <p:cond delay="0"/>
                            </p:stCondLst>
                            <p:childTnLst>
                              <p:par>
                                <p:cTn id="60" presetClass="entr" nodeType="afterEffect" presetSubtype="16" presetID="23" grpId="14" fill="hold">
                                  <p:stCondLst>
                                    <p:cond delay="0"/>
                                  </p:stCondLst>
                                  <p:iterate type="el" backwards="0">
                                    <p:tmAbs val="0"/>
                                  </p:iterate>
                                  <p:childTnLst>
                                    <p:set>
                                      <p:cBhvr>
                                        <p:cTn id="61" fill="hold"/>
                                        <p:tgtEl>
                                          <p:spTgt spid="298"/>
                                        </p:tgtEl>
                                        <p:attrNameLst>
                                          <p:attrName>style.visibility</p:attrName>
                                        </p:attrNameLst>
                                      </p:cBhvr>
                                      <p:to>
                                        <p:strVal val="visible"/>
                                      </p:to>
                                    </p:set>
                                    <p:anim calcmode="lin" valueType="num">
                                      <p:cBhvr>
                                        <p:cTn id="62" dur="2500" fill="hold"/>
                                        <p:tgtEl>
                                          <p:spTgt spid="298"/>
                                        </p:tgtEl>
                                        <p:attrNameLst>
                                          <p:attrName>ppt_w</p:attrName>
                                        </p:attrNameLst>
                                      </p:cBhvr>
                                      <p:tavLst>
                                        <p:tav tm="0">
                                          <p:val>
                                            <p:fltVal val="0"/>
                                          </p:val>
                                        </p:tav>
                                        <p:tav tm="100000">
                                          <p:val>
                                            <p:strVal val="#ppt_w"/>
                                          </p:val>
                                        </p:tav>
                                      </p:tavLst>
                                    </p:anim>
                                    <p:anim calcmode="lin" valueType="num">
                                      <p:cBhvr>
                                        <p:cTn id="63" dur="2500" fill="hold"/>
                                        <p:tgtEl>
                                          <p:spTgt spid="298"/>
                                        </p:tgtEl>
                                        <p:attrNameLst>
                                          <p:attrName>ppt_h</p:attrName>
                                        </p:attrNameLst>
                                      </p:cBhvr>
                                      <p:tavLst>
                                        <p:tav tm="0">
                                          <p:val>
                                            <p:fltVal val="0"/>
                                          </p:val>
                                        </p:tav>
                                        <p:tav tm="100000">
                                          <p:val>
                                            <p:strVal val="#ppt_h"/>
                                          </p:val>
                                        </p:tav>
                                      </p:tavLst>
                                    </p:anim>
                                  </p:childTnLst>
                                </p:cTn>
                              </p:par>
                            </p:childTnLst>
                          </p:cTn>
                        </p:par>
                      </p:childTnLst>
                    </p:cTn>
                  </p:par>
                  <p:par>
                    <p:cTn id="64" fill="hold">
                      <p:stCondLst>
                        <p:cond delay="indefinite"/>
                      </p:stCondLst>
                      <p:childTnLst>
                        <p:par>
                          <p:cTn id="65" fill="hold">
                            <p:stCondLst>
                              <p:cond delay="0"/>
                            </p:stCondLst>
                            <p:childTnLst>
                              <p:par>
                                <p:cTn id="66" presetClass="entr" nodeType="clickEffect" presetSubtype="16" presetID="23" grpId="15" fill="hold">
                                  <p:stCondLst>
                                    <p:cond delay="0"/>
                                  </p:stCondLst>
                                  <p:iterate type="el" backwards="0">
                                    <p:tmAbs val="0"/>
                                  </p:iterate>
                                  <p:childTnLst>
                                    <p:set>
                                      <p:cBhvr>
                                        <p:cTn id="67" fill="hold"/>
                                        <p:tgtEl>
                                          <p:spTgt spid="289"/>
                                        </p:tgtEl>
                                        <p:attrNameLst>
                                          <p:attrName>style.visibility</p:attrName>
                                        </p:attrNameLst>
                                      </p:cBhvr>
                                      <p:to>
                                        <p:strVal val="visible"/>
                                      </p:to>
                                    </p:set>
                                    <p:anim calcmode="lin" valueType="num">
                                      <p:cBhvr>
                                        <p:cTn id="68" dur="2500" fill="hold"/>
                                        <p:tgtEl>
                                          <p:spTgt spid="289"/>
                                        </p:tgtEl>
                                        <p:attrNameLst>
                                          <p:attrName>ppt_w</p:attrName>
                                        </p:attrNameLst>
                                      </p:cBhvr>
                                      <p:tavLst>
                                        <p:tav tm="0">
                                          <p:val>
                                            <p:fltVal val="0"/>
                                          </p:val>
                                        </p:tav>
                                        <p:tav tm="100000">
                                          <p:val>
                                            <p:strVal val="#ppt_w"/>
                                          </p:val>
                                        </p:tav>
                                      </p:tavLst>
                                    </p:anim>
                                    <p:anim calcmode="lin" valueType="num">
                                      <p:cBhvr>
                                        <p:cTn id="69" dur="2500" fill="hold"/>
                                        <p:tgtEl>
                                          <p:spTgt spid="289"/>
                                        </p:tgtEl>
                                        <p:attrNameLst>
                                          <p:attrName>ppt_h</p:attrName>
                                        </p:attrNameLst>
                                      </p:cBhvr>
                                      <p:tavLst>
                                        <p:tav tm="0">
                                          <p:val>
                                            <p:fltVal val="0"/>
                                          </p:val>
                                        </p:tav>
                                        <p:tav tm="100000">
                                          <p:val>
                                            <p:strVal val="#ppt_h"/>
                                          </p:val>
                                        </p:tav>
                                      </p:tavLst>
                                    </p:anim>
                                  </p:childTnLst>
                                </p:cTn>
                              </p:par>
                            </p:childTnLst>
                          </p:cTn>
                        </p:par>
                        <p:par>
                          <p:cTn id="70" fill="hold">
                            <p:stCondLst>
                              <p:cond delay="2500"/>
                            </p:stCondLst>
                            <p:childTnLst>
                              <p:par>
                                <p:cTn id="71" presetClass="entr" nodeType="afterEffect" presetSubtype="16" presetID="23" grpId="16" fill="hold">
                                  <p:stCondLst>
                                    <p:cond delay="0"/>
                                  </p:stCondLst>
                                  <p:iterate type="el" backwards="0">
                                    <p:tmAbs val="0"/>
                                  </p:iterate>
                                  <p:childTnLst>
                                    <p:set>
                                      <p:cBhvr>
                                        <p:cTn id="72" fill="hold"/>
                                        <p:tgtEl>
                                          <p:spTgt spid="288"/>
                                        </p:tgtEl>
                                        <p:attrNameLst>
                                          <p:attrName>style.visibility</p:attrName>
                                        </p:attrNameLst>
                                      </p:cBhvr>
                                      <p:to>
                                        <p:strVal val="visible"/>
                                      </p:to>
                                    </p:set>
                                    <p:anim calcmode="lin" valueType="num">
                                      <p:cBhvr>
                                        <p:cTn id="73" dur="2500" fill="hold"/>
                                        <p:tgtEl>
                                          <p:spTgt spid="288"/>
                                        </p:tgtEl>
                                        <p:attrNameLst>
                                          <p:attrName>ppt_w</p:attrName>
                                        </p:attrNameLst>
                                      </p:cBhvr>
                                      <p:tavLst>
                                        <p:tav tm="0">
                                          <p:val>
                                            <p:fltVal val="0"/>
                                          </p:val>
                                        </p:tav>
                                        <p:tav tm="100000">
                                          <p:val>
                                            <p:strVal val="#ppt_w"/>
                                          </p:val>
                                        </p:tav>
                                      </p:tavLst>
                                    </p:anim>
                                    <p:anim calcmode="lin" valueType="num">
                                      <p:cBhvr>
                                        <p:cTn id="74" dur="2500" fill="hold"/>
                                        <p:tgtEl>
                                          <p:spTgt spid="288"/>
                                        </p:tgtEl>
                                        <p:attrNameLst>
                                          <p:attrName>ppt_h</p:attrName>
                                        </p:attrNameLst>
                                      </p:cBhvr>
                                      <p:tavLst>
                                        <p:tav tm="0">
                                          <p:val>
                                            <p:fltVal val="0"/>
                                          </p:val>
                                        </p:tav>
                                        <p:tav tm="100000">
                                          <p:val>
                                            <p:strVal val="#ppt_h"/>
                                          </p:val>
                                        </p:tav>
                                      </p:tavLst>
                                    </p:anim>
                                  </p:childTnLst>
                                </p:cTn>
                              </p:par>
                            </p:childTnLst>
                          </p:cTn>
                        </p:par>
                        <p:par>
                          <p:cTn id="75" fill="hold">
                            <p:stCondLst>
                              <p:cond delay="0"/>
                            </p:stCondLst>
                            <p:childTnLst>
                              <p:par>
                                <p:cTn id="76" presetClass="path" nodeType="afterEffect" presetSubtype="0" presetID="-1" grpId="17" accel="50000" decel="50000" fill="hold">
                                  <p:stCondLst>
                                    <p:cond delay="0"/>
                                  </p:stCondLst>
                                  <p:childTnLst>
                                    <p:animMotion path="M 0.000000 0.000000 L 0.246197 -0.097134" origin="layout" pathEditMode="relative">
                                      <p:cBhvr>
                                        <p:cTn id="77" dur="1000" fill="hold"/>
                                        <p:tgtEl>
                                          <p:spTgt spid="289"/>
                                        </p:tgtEl>
                                        <p:attrNameLst>
                                          <p:attrName>ppt_x</p:attrName>
                                          <p:attrName>ppt_y</p:attrName>
                                        </p:attrNameLst>
                                      </p:cBhvr>
                                    </p:animMotion>
                                  </p:childTnLst>
                                </p:cTn>
                              </p:par>
                            </p:childTnLst>
                          </p:cTn>
                        </p:par>
                        <p:par>
                          <p:cTn id="78" fill="hold">
                            <p:stCondLst>
                              <p:cond delay="0"/>
                            </p:stCondLst>
                            <p:childTnLst>
                              <p:par>
                                <p:cTn id="79" presetClass="path" nodeType="withEffect" presetSubtype="0" presetID="-1" grpId="18" accel="50000" decel="50000" fill="hold">
                                  <p:stCondLst>
                                    <p:cond delay="0"/>
                                  </p:stCondLst>
                                  <p:childTnLst>
                                    <p:animMotion path="M 0.000000 0.000000 L 0.246197 -0.097134" origin="layout" pathEditMode="relative">
                                      <p:cBhvr>
                                        <p:cTn id="80" dur="1000" fill="hold"/>
                                        <p:tgtEl>
                                          <p:spTgt spid="288"/>
                                        </p:tgtEl>
                                        <p:attrNameLst>
                                          <p:attrName>ppt_x</p:attrName>
                                          <p:attrName>ppt_y</p:attrName>
                                        </p:attrNameLst>
                                      </p:cBhvr>
                                    </p:animMotion>
                                  </p:childTnLst>
                                </p:cTn>
                              </p:par>
                            </p:childTnLst>
                          </p:cTn>
                        </p:par>
                        <p:par>
                          <p:cTn id="81" fill="hold">
                            <p:stCondLst>
                              <p:cond delay="0"/>
                            </p:stCondLst>
                            <p:childTnLst>
                              <p:par>
                                <p:cTn id="82" presetClass="path" nodeType="afterEffect" presetSubtype="0" presetID="-1" grpId="19" accel="50000" decel="50000" fill="hold">
                                  <p:stCondLst>
                                    <p:cond delay="0"/>
                                  </p:stCondLst>
                                  <p:childTnLst>
                                    <p:animMotion path="M 0.246197 -0.097134 L 0.245727 0.001829" origin="layout" pathEditMode="relative">
                                      <p:cBhvr>
                                        <p:cTn id="83" dur="1000" fill="hold"/>
                                        <p:tgtEl>
                                          <p:spTgt spid="289"/>
                                        </p:tgtEl>
                                        <p:attrNameLst>
                                          <p:attrName>ppt_x</p:attrName>
                                          <p:attrName>ppt_y</p:attrName>
                                        </p:attrNameLst>
                                      </p:cBhvr>
                                    </p:animMotion>
                                  </p:childTnLst>
                                </p:cTn>
                              </p:par>
                            </p:childTnLst>
                          </p:cTn>
                        </p:par>
                        <p:par>
                          <p:cTn id="84" fill="hold">
                            <p:stCondLst>
                              <p:cond delay="0"/>
                            </p:stCondLst>
                            <p:childTnLst>
                              <p:par>
                                <p:cTn id="85" presetClass="path" nodeType="withEffect" presetSubtype="0" presetID="-1" grpId="20" accel="50000" decel="50000" fill="hold">
                                  <p:stCondLst>
                                    <p:cond delay="0"/>
                                  </p:stCondLst>
                                  <p:childTnLst>
                                    <p:animMotion path="M 0.246197 -0.097134 L 0.245727 0.001829" origin="layout" pathEditMode="relative">
                                      <p:cBhvr>
                                        <p:cTn id="86" dur="1000" fill="hold"/>
                                        <p:tgtEl>
                                          <p:spTgt spid="288"/>
                                        </p:tgtEl>
                                        <p:attrNameLst>
                                          <p:attrName>ppt_x</p:attrName>
                                          <p:attrName>ppt_y</p:attrName>
                                        </p:attrNameLst>
                                      </p:cBhvr>
                                    </p:animMotion>
                                  </p:childTnLst>
                                </p:cTn>
                              </p:par>
                            </p:childTnLst>
                          </p:cTn>
                        </p:par>
                        <p:par>
                          <p:cTn id="87" fill="hold">
                            <p:stCondLst>
                              <p:cond delay="1000"/>
                            </p:stCondLst>
                            <p:childTnLst>
                              <p:par>
                                <p:cTn id="88" presetClass="entr" nodeType="afterEffect" presetSubtype="16" presetID="23" grpId="21" fill="hold">
                                  <p:stCondLst>
                                    <p:cond delay="0"/>
                                  </p:stCondLst>
                                  <p:iterate type="el" backwards="0">
                                    <p:tmAbs val="0"/>
                                  </p:iterate>
                                  <p:childTnLst>
                                    <p:set>
                                      <p:cBhvr>
                                        <p:cTn id="89" fill="hold"/>
                                        <p:tgtEl>
                                          <p:spTgt spid="303"/>
                                        </p:tgtEl>
                                        <p:attrNameLst>
                                          <p:attrName>style.visibility</p:attrName>
                                        </p:attrNameLst>
                                      </p:cBhvr>
                                      <p:to>
                                        <p:strVal val="visible"/>
                                      </p:to>
                                    </p:set>
                                    <p:anim calcmode="lin" valueType="num">
                                      <p:cBhvr>
                                        <p:cTn id="90" dur="2500" fill="hold"/>
                                        <p:tgtEl>
                                          <p:spTgt spid="303"/>
                                        </p:tgtEl>
                                        <p:attrNameLst>
                                          <p:attrName>ppt_w</p:attrName>
                                        </p:attrNameLst>
                                      </p:cBhvr>
                                      <p:tavLst>
                                        <p:tav tm="0">
                                          <p:val>
                                            <p:fltVal val="0"/>
                                          </p:val>
                                        </p:tav>
                                        <p:tav tm="100000">
                                          <p:val>
                                            <p:strVal val="#ppt_w"/>
                                          </p:val>
                                        </p:tav>
                                      </p:tavLst>
                                    </p:anim>
                                    <p:anim calcmode="lin" valueType="num">
                                      <p:cBhvr>
                                        <p:cTn id="91" dur="2500" fill="hold"/>
                                        <p:tgtEl>
                                          <p:spTgt spid="303"/>
                                        </p:tgtEl>
                                        <p:attrNameLst>
                                          <p:attrName>ppt_h</p:attrName>
                                        </p:attrNameLst>
                                      </p:cBhvr>
                                      <p:tavLst>
                                        <p:tav tm="0">
                                          <p:val>
                                            <p:fltVal val="0"/>
                                          </p:val>
                                        </p:tav>
                                        <p:tav tm="100000">
                                          <p:val>
                                            <p:strVal val="#ppt_h"/>
                                          </p:val>
                                        </p:tav>
                                      </p:tavLst>
                                    </p:anim>
                                  </p:childTnLst>
                                </p:cTn>
                              </p:par>
                            </p:childTnLst>
                          </p:cTn>
                        </p:par>
                        <p:par>
                          <p:cTn id="92" fill="hold">
                            <p:stCondLst>
                              <p:cond delay="3500"/>
                            </p:stCondLst>
                            <p:childTnLst>
                              <p:par>
                                <p:cTn id="93" presetClass="entr" nodeType="afterEffect" presetSubtype="16" presetID="23" grpId="22" fill="hold">
                                  <p:stCondLst>
                                    <p:cond delay="0"/>
                                  </p:stCondLst>
                                  <p:iterate type="el" backwards="0">
                                    <p:tmAbs val="0"/>
                                  </p:iterate>
                                  <p:childTnLst>
                                    <p:set>
                                      <p:cBhvr>
                                        <p:cTn id="94" fill="hold"/>
                                        <p:tgtEl>
                                          <p:spTgt spid="304"/>
                                        </p:tgtEl>
                                        <p:attrNameLst>
                                          <p:attrName>style.visibility</p:attrName>
                                        </p:attrNameLst>
                                      </p:cBhvr>
                                      <p:to>
                                        <p:strVal val="visible"/>
                                      </p:to>
                                    </p:set>
                                    <p:anim calcmode="lin" valueType="num">
                                      <p:cBhvr>
                                        <p:cTn id="95" dur="2500" fill="hold"/>
                                        <p:tgtEl>
                                          <p:spTgt spid="304"/>
                                        </p:tgtEl>
                                        <p:attrNameLst>
                                          <p:attrName>ppt_w</p:attrName>
                                        </p:attrNameLst>
                                      </p:cBhvr>
                                      <p:tavLst>
                                        <p:tav tm="0">
                                          <p:val>
                                            <p:fltVal val="0"/>
                                          </p:val>
                                        </p:tav>
                                        <p:tav tm="100000">
                                          <p:val>
                                            <p:strVal val="#ppt_w"/>
                                          </p:val>
                                        </p:tav>
                                      </p:tavLst>
                                    </p:anim>
                                    <p:anim calcmode="lin" valueType="num">
                                      <p:cBhvr>
                                        <p:cTn id="96" dur="2500" fill="hold"/>
                                        <p:tgtEl>
                                          <p:spTgt spid="304"/>
                                        </p:tgtEl>
                                        <p:attrNameLst>
                                          <p:attrName>ppt_h</p:attrName>
                                        </p:attrNameLst>
                                      </p:cBhvr>
                                      <p:tavLst>
                                        <p:tav tm="0">
                                          <p:val>
                                            <p:fltVal val="0"/>
                                          </p:val>
                                        </p:tav>
                                        <p:tav tm="100000">
                                          <p:val>
                                            <p:strVal val="#ppt_h"/>
                                          </p:val>
                                        </p:tav>
                                      </p:tavLst>
                                    </p:anim>
                                  </p:childTnLst>
                                </p:cTn>
                              </p:par>
                            </p:childTnLst>
                          </p:cTn>
                        </p:par>
                        <p:par>
                          <p:cTn id="97" fill="hold">
                            <p:stCondLst>
                              <p:cond delay="0"/>
                            </p:stCondLst>
                            <p:childTnLst>
                              <p:par>
                                <p:cTn id="98" presetClass="path" nodeType="afterEffect" presetSubtype="0" presetID="-1" grpId="23" accel="50000" decel="50000" fill="hold">
                                  <p:stCondLst>
                                    <p:cond delay="0"/>
                                  </p:stCondLst>
                                  <p:childTnLst>
                                    <p:animMotion path="M 0.000000 0.000000 L -0.214320 0.205228" origin="layout" pathEditMode="relative">
                                      <p:cBhvr>
                                        <p:cTn id="99" dur="1000" fill="hold"/>
                                        <p:tgtEl>
                                          <p:spTgt spid="303"/>
                                        </p:tgtEl>
                                        <p:attrNameLst>
                                          <p:attrName>ppt_x</p:attrName>
                                          <p:attrName>ppt_y</p:attrName>
                                        </p:attrNameLst>
                                      </p:cBhvr>
                                    </p:animMotion>
                                  </p:childTnLst>
                                </p:cTn>
                              </p:par>
                            </p:childTnLst>
                          </p:cTn>
                        </p:par>
                        <p:par>
                          <p:cTn id="100" fill="hold">
                            <p:stCondLst>
                              <p:cond delay="0"/>
                            </p:stCondLst>
                            <p:childTnLst>
                              <p:par>
                                <p:cTn id="101" presetClass="path" nodeType="withEffect" presetSubtype="0" presetID="-1" grpId="24" accel="50000" decel="50000" fill="hold">
                                  <p:stCondLst>
                                    <p:cond delay="0"/>
                                  </p:stCondLst>
                                  <p:childTnLst>
                                    <p:animMotion path="M 0.000000 0.000000 L -0.214320 0.205228" origin="layout" pathEditMode="relative">
                                      <p:cBhvr>
                                        <p:cTn id="102" dur="1000" fill="hold"/>
                                        <p:tgtEl>
                                          <p:spTgt spid="304"/>
                                        </p:tgtEl>
                                        <p:attrNameLst>
                                          <p:attrName>ppt_x</p:attrName>
                                          <p:attrName>ppt_y</p:attrName>
                                        </p:attrNameLst>
                                      </p:cBhvr>
                                    </p:animMotion>
                                  </p:childTnLst>
                                </p:cTn>
                              </p:par>
                            </p:childTnLst>
                          </p:cTn>
                        </p:par>
                        <p:par>
                          <p:cTn id="103" fill="hold">
                            <p:stCondLst>
                              <p:cond delay="1000"/>
                            </p:stCondLst>
                            <p:childTnLst>
                              <p:par>
                                <p:cTn id="104" presetClass="exit" nodeType="afterEffect" presetSubtype="0" presetID="1" grpId="25" fill="hold">
                                  <p:stCondLst>
                                    <p:cond delay="0"/>
                                  </p:stCondLst>
                                  <p:iterate type="el" backwards="0">
                                    <p:tmAbs val="0"/>
                                  </p:iterate>
                                  <p:childTnLst>
                                    <p:set>
                                      <p:cBhvr>
                                        <p:cTn id="105" fill="hold">
                                          <p:stCondLst>
                                            <p:cond delay="0"/>
                                          </p:stCondLst>
                                        </p:cTn>
                                        <p:tgtEl>
                                          <p:spTgt spid="303"/>
                                        </p:tgtEl>
                                        <p:attrNameLst>
                                          <p:attrName>style.visibility</p:attrName>
                                        </p:attrNameLst>
                                      </p:cBhvr>
                                      <p:to>
                                        <p:strVal val="hidden"/>
                                      </p:to>
                                    </p:set>
                                  </p:childTnLst>
                                </p:cTn>
                              </p:par>
                            </p:childTnLst>
                          </p:cTn>
                        </p:par>
                        <p:par>
                          <p:cTn id="106" fill="hold">
                            <p:stCondLst>
                              <p:cond delay="1000"/>
                            </p:stCondLst>
                            <p:childTnLst>
                              <p:par>
                                <p:cTn id="107" presetClass="exit" nodeType="afterEffect" presetSubtype="0" presetID="1" grpId="26" fill="hold">
                                  <p:stCondLst>
                                    <p:cond delay="0"/>
                                  </p:stCondLst>
                                  <p:iterate type="el" backwards="0">
                                    <p:tmAbs val="0"/>
                                  </p:iterate>
                                  <p:childTnLst>
                                    <p:set>
                                      <p:cBhvr>
                                        <p:cTn id="108" fill="hold">
                                          <p:stCondLst>
                                            <p:cond delay="0"/>
                                          </p:stCondLst>
                                        </p:cTn>
                                        <p:tgtEl>
                                          <p:spTgt spid="304"/>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Class="entr" nodeType="clickEffect" presetSubtype="16" presetID="23" grpId="27" fill="hold">
                                  <p:stCondLst>
                                    <p:cond delay="0"/>
                                  </p:stCondLst>
                                  <p:iterate type="el" backwards="0">
                                    <p:tmAbs val="0"/>
                                  </p:iterate>
                                  <p:childTnLst>
                                    <p:set>
                                      <p:cBhvr>
                                        <p:cTn id="112" fill="hold"/>
                                        <p:tgtEl>
                                          <p:spTgt spid="287"/>
                                        </p:tgtEl>
                                        <p:attrNameLst>
                                          <p:attrName>style.visibility</p:attrName>
                                        </p:attrNameLst>
                                      </p:cBhvr>
                                      <p:to>
                                        <p:strVal val="visible"/>
                                      </p:to>
                                    </p:set>
                                    <p:anim calcmode="lin" valueType="num">
                                      <p:cBhvr>
                                        <p:cTn id="113" dur="2500" fill="hold"/>
                                        <p:tgtEl>
                                          <p:spTgt spid="287"/>
                                        </p:tgtEl>
                                        <p:attrNameLst>
                                          <p:attrName>ppt_w</p:attrName>
                                        </p:attrNameLst>
                                      </p:cBhvr>
                                      <p:tavLst>
                                        <p:tav tm="0">
                                          <p:val>
                                            <p:fltVal val="0"/>
                                          </p:val>
                                        </p:tav>
                                        <p:tav tm="100000">
                                          <p:val>
                                            <p:strVal val="#ppt_w"/>
                                          </p:val>
                                        </p:tav>
                                      </p:tavLst>
                                    </p:anim>
                                    <p:anim calcmode="lin" valueType="num">
                                      <p:cBhvr>
                                        <p:cTn id="114" dur="2500" fill="hold"/>
                                        <p:tgtEl>
                                          <p:spTgt spid="287"/>
                                        </p:tgtEl>
                                        <p:attrNameLst>
                                          <p:attrName>ppt_h</p:attrName>
                                        </p:attrNameLst>
                                      </p:cBhvr>
                                      <p:tavLst>
                                        <p:tav tm="0">
                                          <p:val>
                                            <p:fltVal val="0"/>
                                          </p:val>
                                        </p:tav>
                                        <p:tav tm="100000">
                                          <p:val>
                                            <p:strVal val="#ppt_h"/>
                                          </p:val>
                                        </p:tav>
                                      </p:tavLst>
                                    </p:anim>
                                  </p:childTnLst>
                                </p:cTn>
                              </p:par>
                            </p:childTnLst>
                          </p:cTn>
                        </p:par>
                        <p:par>
                          <p:cTn id="115" fill="hold">
                            <p:stCondLst>
                              <p:cond delay="2500"/>
                            </p:stCondLst>
                            <p:childTnLst>
                              <p:par>
                                <p:cTn id="116" presetClass="entr" nodeType="afterEffect" presetSubtype="16" presetID="23" grpId="28" fill="hold">
                                  <p:stCondLst>
                                    <p:cond delay="0"/>
                                  </p:stCondLst>
                                  <p:iterate type="el" backwards="0">
                                    <p:tmAbs val="0"/>
                                  </p:iterate>
                                  <p:childTnLst>
                                    <p:set>
                                      <p:cBhvr>
                                        <p:cTn id="117" fill="hold"/>
                                        <p:tgtEl>
                                          <p:spTgt spid="286"/>
                                        </p:tgtEl>
                                        <p:attrNameLst>
                                          <p:attrName>style.visibility</p:attrName>
                                        </p:attrNameLst>
                                      </p:cBhvr>
                                      <p:to>
                                        <p:strVal val="visible"/>
                                      </p:to>
                                    </p:set>
                                    <p:anim calcmode="lin" valueType="num">
                                      <p:cBhvr>
                                        <p:cTn id="118" dur="2500" fill="hold"/>
                                        <p:tgtEl>
                                          <p:spTgt spid="286"/>
                                        </p:tgtEl>
                                        <p:attrNameLst>
                                          <p:attrName>ppt_w</p:attrName>
                                        </p:attrNameLst>
                                      </p:cBhvr>
                                      <p:tavLst>
                                        <p:tav tm="0">
                                          <p:val>
                                            <p:fltVal val="0"/>
                                          </p:val>
                                        </p:tav>
                                        <p:tav tm="100000">
                                          <p:val>
                                            <p:strVal val="#ppt_w"/>
                                          </p:val>
                                        </p:tav>
                                      </p:tavLst>
                                    </p:anim>
                                    <p:anim calcmode="lin" valueType="num">
                                      <p:cBhvr>
                                        <p:cTn id="119" dur="2500" fill="hold"/>
                                        <p:tgtEl>
                                          <p:spTgt spid="286"/>
                                        </p:tgtEl>
                                        <p:attrNameLst>
                                          <p:attrName>ppt_h</p:attrName>
                                        </p:attrNameLst>
                                      </p:cBhvr>
                                      <p:tavLst>
                                        <p:tav tm="0">
                                          <p:val>
                                            <p:fltVal val="0"/>
                                          </p:val>
                                        </p:tav>
                                        <p:tav tm="100000">
                                          <p:val>
                                            <p:strVal val="#ppt_h"/>
                                          </p:val>
                                        </p:tav>
                                      </p:tavLst>
                                    </p:anim>
                                  </p:childTnLst>
                                </p:cTn>
                              </p:par>
                            </p:childTnLst>
                          </p:cTn>
                        </p:par>
                        <p:par>
                          <p:cTn id="120" fill="hold">
                            <p:stCondLst>
                              <p:cond delay="5000"/>
                            </p:stCondLst>
                            <p:childTnLst>
                              <p:par>
                                <p:cTn id="121" presetClass="entr" nodeType="afterEffect" presetSubtype="16" presetID="23" grpId="29" fill="hold">
                                  <p:stCondLst>
                                    <p:cond delay="0"/>
                                  </p:stCondLst>
                                  <p:iterate type="el" backwards="0">
                                    <p:tmAbs val="0"/>
                                  </p:iterate>
                                  <p:childTnLst>
                                    <p:set>
                                      <p:cBhvr>
                                        <p:cTn id="122" fill="hold"/>
                                        <p:tgtEl>
                                          <p:spTgt spid="291"/>
                                        </p:tgtEl>
                                        <p:attrNameLst>
                                          <p:attrName>style.visibility</p:attrName>
                                        </p:attrNameLst>
                                      </p:cBhvr>
                                      <p:to>
                                        <p:strVal val="visible"/>
                                      </p:to>
                                    </p:set>
                                    <p:anim calcmode="lin" valueType="num">
                                      <p:cBhvr>
                                        <p:cTn id="123" dur="2500" fill="hold"/>
                                        <p:tgtEl>
                                          <p:spTgt spid="291"/>
                                        </p:tgtEl>
                                        <p:attrNameLst>
                                          <p:attrName>ppt_w</p:attrName>
                                        </p:attrNameLst>
                                      </p:cBhvr>
                                      <p:tavLst>
                                        <p:tav tm="0">
                                          <p:val>
                                            <p:fltVal val="0"/>
                                          </p:val>
                                        </p:tav>
                                        <p:tav tm="100000">
                                          <p:val>
                                            <p:strVal val="#ppt_w"/>
                                          </p:val>
                                        </p:tav>
                                      </p:tavLst>
                                    </p:anim>
                                    <p:anim calcmode="lin" valueType="num">
                                      <p:cBhvr>
                                        <p:cTn id="124" dur="2500" fill="hold"/>
                                        <p:tgtEl>
                                          <p:spTgt spid="291"/>
                                        </p:tgtEl>
                                        <p:attrNameLst>
                                          <p:attrName>ppt_h</p:attrName>
                                        </p:attrNameLst>
                                      </p:cBhvr>
                                      <p:tavLst>
                                        <p:tav tm="0">
                                          <p:val>
                                            <p:fltVal val="0"/>
                                          </p:val>
                                        </p:tav>
                                        <p:tav tm="100000">
                                          <p:val>
                                            <p:strVal val="#ppt_h"/>
                                          </p:val>
                                        </p:tav>
                                      </p:tavLst>
                                    </p:anim>
                                  </p:childTnLst>
                                </p:cTn>
                              </p:par>
                            </p:childTnLst>
                          </p:cTn>
                        </p:par>
                        <p:par>
                          <p:cTn id="125" fill="hold">
                            <p:stCondLst>
                              <p:cond delay="0"/>
                            </p:stCondLst>
                            <p:childTnLst>
                              <p:par>
                                <p:cTn id="126" presetClass="path" nodeType="afterEffect" presetSubtype="0" presetID="-1" grpId="30" accel="50000" decel="50000" fill="hold">
                                  <p:stCondLst>
                                    <p:cond delay="0"/>
                                  </p:stCondLst>
                                  <p:childTnLst>
                                    <p:animMotion path="M 0.000000 0.000000 L 0.565430 0.000000" origin="layout" pathEditMode="relative">
                                      <p:cBhvr>
                                        <p:cTn id="127" dur="3000" fill="hold"/>
                                        <p:tgtEl>
                                          <p:spTgt spid="291"/>
                                        </p:tgtEl>
                                        <p:attrNameLst>
                                          <p:attrName>ppt_x</p:attrName>
                                          <p:attrName>ppt_y</p:attrName>
                                        </p:attrNameLst>
                                      </p:cBhvr>
                                    </p:animMotion>
                                  </p:childTnLst>
                                </p:cTn>
                              </p:par>
                            </p:childTnLst>
                          </p:cTn>
                        </p:par>
                      </p:childTnLst>
                    </p:cTn>
                  </p:par>
                  <p:par>
                    <p:cTn id="128" fill="hold">
                      <p:stCondLst>
                        <p:cond delay="indefinite"/>
                      </p:stCondLst>
                      <p:childTnLst>
                        <p:par>
                          <p:cTn id="129" fill="hold">
                            <p:stCondLst>
                              <p:cond delay="0"/>
                            </p:stCondLst>
                            <p:childTnLst>
                              <p:par>
                                <p:cTn id="130" presetClass="entr" nodeType="clickEffect" presetSubtype="16" presetID="23" grpId="31" fill="hold">
                                  <p:stCondLst>
                                    <p:cond delay="0"/>
                                  </p:stCondLst>
                                  <p:iterate type="el" backwards="0">
                                    <p:tmAbs val="0"/>
                                  </p:iterate>
                                  <p:childTnLst>
                                    <p:set>
                                      <p:cBhvr>
                                        <p:cTn id="131" fill="hold"/>
                                        <p:tgtEl>
                                          <p:spTgt spid="299"/>
                                        </p:tgtEl>
                                        <p:attrNameLst>
                                          <p:attrName>style.visibility</p:attrName>
                                        </p:attrNameLst>
                                      </p:cBhvr>
                                      <p:to>
                                        <p:strVal val="visible"/>
                                      </p:to>
                                    </p:set>
                                    <p:anim calcmode="lin" valueType="num">
                                      <p:cBhvr>
                                        <p:cTn id="132" dur="2500" fill="hold"/>
                                        <p:tgtEl>
                                          <p:spTgt spid="299"/>
                                        </p:tgtEl>
                                        <p:attrNameLst>
                                          <p:attrName>ppt_w</p:attrName>
                                        </p:attrNameLst>
                                      </p:cBhvr>
                                      <p:tavLst>
                                        <p:tav tm="0">
                                          <p:val>
                                            <p:fltVal val="0"/>
                                          </p:val>
                                        </p:tav>
                                        <p:tav tm="100000">
                                          <p:val>
                                            <p:strVal val="#ppt_w"/>
                                          </p:val>
                                        </p:tav>
                                      </p:tavLst>
                                    </p:anim>
                                    <p:anim calcmode="lin" valueType="num">
                                      <p:cBhvr>
                                        <p:cTn id="133" dur="2500" fill="hold"/>
                                        <p:tgtEl>
                                          <p:spTgt spid="299"/>
                                        </p:tgtEl>
                                        <p:attrNameLst>
                                          <p:attrName>ppt_h</p:attrName>
                                        </p:attrNameLst>
                                      </p:cBhvr>
                                      <p:tavLst>
                                        <p:tav tm="0">
                                          <p:val>
                                            <p:fltVal val="0"/>
                                          </p:val>
                                        </p:tav>
                                        <p:tav tm="100000">
                                          <p:val>
                                            <p:strVal val="#ppt_h"/>
                                          </p:val>
                                        </p:tav>
                                      </p:tavLst>
                                    </p:anim>
                                  </p:childTnLst>
                                </p:cTn>
                              </p:par>
                            </p:childTnLst>
                          </p:cTn>
                        </p:par>
                        <p:par>
                          <p:cTn id="134" fill="hold">
                            <p:stCondLst>
                              <p:cond delay="2500"/>
                            </p:stCondLst>
                            <p:childTnLst>
                              <p:par>
                                <p:cTn id="135" presetClass="entr" nodeType="afterEffect" presetSubtype="16" presetID="23" grpId="32" fill="hold">
                                  <p:stCondLst>
                                    <p:cond delay="0"/>
                                  </p:stCondLst>
                                  <p:iterate type="el" backwards="0">
                                    <p:tmAbs val="0"/>
                                  </p:iterate>
                                  <p:childTnLst>
                                    <p:set>
                                      <p:cBhvr>
                                        <p:cTn id="136" fill="hold"/>
                                        <p:tgtEl>
                                          <p:spTgt spid="300"/>
                                        </p:tgtEl>
                                        <p:attrNameLst>
                                          <p:attrName>style.visibility</p:attrName>
                                        </p:attrNameLst>
                                      </p:cBhvr>
                                      <p:to>
                                        <p:strVal val="visible"/>
                                      </p:to>
                                    </p:set>
                                    <p:anim calcmode="lin" valueType="num">
                                      <p:cBhvr>
                                        <p:cTn id="137" dur="2500" fill="hold"/>
                                        <p:tgtEl>
                                          <p:spTgt spid="300"/>
                                        </p:tgtEl>
                                        <p:attrNameLst>
                                          <p:attrName>ppt_w</p:attrName>
                                        </p:attrNameLst>
                                      </p:cBhvr>
                                      <p:tavLst>
                                        <p:tav tm="0">
                                          <p:val>
                                            <p:fltVal val="0"/>
                                          </p:val>
                                        </p:tav>
                                        <p:tav tm="100000">
                                          <p:val>
                                            <p:strVal val="#ppt_w"/>
                                          </p:val>
                                        </p:tav>
                                      </p:tavLst>
                                    </p:anim>
                                    <p:anim calcmode="lin" valueType="num">
                                      <p:cBhvr>
                                        <p:cTn id="138" dur="2500" fill="hold"/>
                                        <p:tgtEl>
                                          <p:spTgt spid="300"/>
                                        </p:tgtEl>
                                        <p:attrNameLst>
                                          <p:attrName>ppt_h</p:attrName>
                                        </p:attrNameLst>
                                      </p:cBhvr>
                                      <p:tavLst>
                                        <p:tav tm="0">
                                          <p:val>
                                            <p:fltVal val="0"/>
                                          </p:val>
                                        </p:tav>
                                        <p:tav tm="100000">
                                          <p:val>
                                            <p:strVal val="#ppt_h"/>
                                          </p:val>
                                        </p:tav>
                                      </p:tavLst>
                                    </p:anim>
                                  </p:childTnLst>
                                </p:cTn>
                              </p:par>
                            </p:childTnLst>
                          </p:cTn>
                        </p:par>
                      </p:childTnLst>
                    </p:cTn>
                  </p:par>
                  <p:par>
                    <p:cTn id="139" fill="hold">
                      <p:stCondLst>
                        <p:cond delay="indefinite"/>
                      </p:stCondLst>
                      <p:childTnLst>
                        <p:par>
                          <p:cTn id="140" fill="hold">
                            <p:stCondLst>
                              <p:cond delay="0"/>
                            </p:stCondLst>
                            <p:childTnLst>
                              <p:par>
                                <p:cTn id="141" presetClass="entr" nodeType="clickEffect" presetSubtype="16" presetID="23" grpId="33" fill="hold">
                                  <p:stCondLst>
                                    <p:cond delay="0"/>
                                  </p:stCondLst>
                                  <p:iterate type="el" backwards="0">
                                    <p:tmAbs val="0"/>
                                  </p:iterate>
                                  <p:childTnLst>
                                    <p:set>
                                      <p:cBhvr>
                                        <p:cTn id="142" fill="hold"/>
                                        <p:tgtEl>
                                          <p:spTgt spid="285"/>
                                        </p:tgtEl>
                                        <p:attrNameLst>
                                          <p:attrName>style.visibility</p:attrName>
                                        </p:attrNameLst>
                                      </p:cBhvr>
                                      <p:to>
                                        <p:strVal val="visible"/>
                                      </p:to>
                                    </p:set>
                                    <p:anim calcmode="lin" valueType="num">
                                      <p:cBhvr>
                                        <p:cTn id="143" dur="2500" fill="hold"/>
                                        <p:tgtEl>
                                          <p:spTgt spid="285"/>
                                        </p:tgtEl>
                                        <p:attrNameLst>
                                          <p:attrName>ppt_w</p:attrName>
                                        </p:attrNameLst>
                                      </p:cBhvr>
                                      <p:tavLst>
                                        <p:tav tm="0">
                                          <p:val>
                                            <p:fltVal val="0"/>
                                          </p:val>
                                        </p:tav>
                                        <p:tav tm="100000">
                                          <p:val>
                                            <p:strVal val="#ppt_w"/>
                                          </p:val>
                                        </p:tav>
                                      </p:tavLst>
                                    </p:anim>
                                    <p:anim calcmode="lin" valueType="num">
                                      <p:cBhvr>
                                        <p:cTn id="144" dur="2500" fill="hold"/>
                                        <p:tgtEl>
                                          <p:spTgt spid="285"/>
                                        </p:tgtEl>
                                        <p:attrNameLst>
                                          <p:attrName>ppt_h</p:attrName>
                                        </p:attrNameLst>
                                      </p:cBhvr>
                                      <p:tavLst>
                                        <p:tav tm="0">
                                          <p:val>
                                            <p:fltVal val="0"/>
                                          </p:val>
                                        </p:tav>
                                        <p:tav tm="100000">
                                          <p:val>
                                            <p:strVal val="#ppt_h"/>
                                          </p:val>
                                        </p:tav>
                                      </p:tavLst>
                                    </p:anim>
                                  </p:childTnLst>
                                </p:cTn>
                              </p:par>
                            </p:childTnLst>
                          </p:cTn>
                        </p:par>
                        <p:par>
                          <p:cTn id="145" fill="hold">
                            <p:stCondLst>
                              <p:cond delay="2500"/>
                            </p:stCondLst>
                            <p:childTnLst>
                              <p:par>
                                <p:cTn id="146" presetClass="entr" nodeType="afterEffect" presetSubtype="16" presetID="23" grpId="34" fill="hold">
                                  <p:stCondLst>
                                    <p:cond delay="0"/>
                                  </p:stCondLst>
                                  <p:iterate type="el" backwards="0">
                                    <p:tmAbs val="0"/>
                                  </p:iterate>
                                  <p:childTnLst>
                                    <p:set>
                                      <p:cBhvr>
                                        <p:cTn id="147" fill="hold"/>
                                        <p:tgtEl>
                                          <p:spTgt spid="284"/>
                                        </p:tgtEl>
                                        <p:attrNameLst>
                                          <p:attrName>style.visibility</p:attrName>
                                        </p:attrNameLst>
                                      </p:cBhvr>
                                      <p:to>
                                        <p:strVal val="visible"/>
                                      </p:to>
                                    </p:set>
                                    <p:anim calcmode="lin" valueType="num">
                                      <p:cBhvr>
                                        <p:cTn id="148" dur="2500" fill="hold"/>
                                        <p:tgtEl>
                                          <p:spTgt spid="284"/>
                                        </p:tgtEl>
                                        <p:attrNameLst>
                                          <p:attrName>ppt_w</p:attrName>
                                        </p:attrNameLst>
                                      </p:cBhvr>
                                      <p:tavLst>
                                        <p:tav tm="0">
                                          <p:val>
                                            <p:fltVal val="0"/>
                                          </p:val>
                                        </p:tav>
                                        <p:tav tm="100000">
                                          <p:val>
                                            <p:strVal val="#ppt_w"/>
                                          </p:val>
                                        </p:tav>
                                      </p:tavLst>
                                    </p:anim>
                                    <p:anim calcmode="lin" valueType="num">
                                      <p:cBhvr>
                                        <p:cTn id="149" dur="2500" fill="hold"/>
                                        <p:tgtEl>
                                          <p:spTgt spid="284"/>
                                        </p:tgtEl>
                                        <p:attrNameLst>
                                          <p:attrName>ppt_h</p:attrName>
                                        </p:attrNameLst>
                                      </p:cBhvr>
                                      <p:tavLst>
                                        <p:tav tm="0">
                                          <p:val>
                                            <p:fltVal val="0"/>
                                          </p:val>
                                        </p:tav>
                                        <p:tav tm="100000">
                                          <p:val>
                                            <p:strVal val="#ppt_h"/>
                                          </p:val>
                                        </p:tav>
                                      </p:tavLst>
                                    </p:anim>
                                  </p:childTnLst>
                                </p:cTn>
                              </p:par>
                            </p:childTnLst>
                          </p:cTn>
                        </p:par>
                        <p:par>
                          <p:cTn id="150" fill="hold">
                            <p:stCondLst>
                              <p:cond delay="5000"/>
                            </p:stCondLst>
                            <p:childTnLst>
                              <p:par>
                                <p:cTn id="151" presetClass="entr" nodeType="afterEffect" presetSubtype="16" presetID="23" grpId="35" fill="hold">
                                  <p:stCondLst>
                                    <p:cond delay="0"/>
                                  </p:stCondLst>
                                  <p:iterate type="el" backwards="0">
                                    <p:tmAbs val="0"/>
                                  </p:iterate>
                                  <p:childTnLst>
                                    <p:set>
                                      <p:cBhvr>
                                        <p:cTn id="152" fill="hold"/>
                                        <p:tgtEl>
                                          <p:spTgt spid="283"/>
                                        </p:tgtEl>
                                        <p:attrNameLst>
                                          <p:attrName>style.visibility</p:attrName>
                                        </p:attrNameLst>
                                      </p:cBhvr>
                                      <p:to>
                                        <p:strVal val="visible"/>
                                      </p:to>
                                    </p:set>
                                    <p:anim calcmode="lin" valueType="num">
                                      <p:cBhvr>
                                        <p:cTn id="153" dur="2500" fill="hold"/>
                                        <p:tgtEl>
                                          <p:spTgt spid="283"/>
                                        </p:tgtEl>
                                        <p:attrNameLst>
                                          <p:attrName>ppt_w</p:attrName>
                                        </p:attrNameLst>
                                      </p:cBhvr>
                                      <p:tavLst>
                                        <p:tav tm="0">
                                          <p:val>
                                            <p:fltVal val="0"/>
                                          </p:val>
                                        </p:tav>
                                        <p:tav tm="100000">
                                          <p:val>
                                            <p:strVal val="#ppt_w"/>
                                          </p:val>
                                        </p:tav>
                                      </p:tavLst>
                                    </p:anim>
                                    <p:anim calcmode="lin" valueType="num">
                                      <p:cBhvr>
                                        <p:cTn id="154" dur="2500" fill="hold"/>
                                        <p:tgtEl>
                                          <p:spTgt spid="283"/>
                                        </p:tgtEl>
                                        <p:attrNameLst>
                                          <p:attrName>ppt_h</p:attrName>
                                        </p:attrNameLst>
                                      </p:cBhvr>
                                      <p:tavLst>
                                        <p:tav tm="0">
                                          <p:val>
                                            <p:fltVal val="0"/>
                                          </p:val>
                                        </p:tav>
                                        <p:tav tm="100000">
                                          <p:val>
                                            <p:strVal val="#ppt_h"/>
                                          </p:val>
                                        </p:tav>
                                      </p:tavLst>
                                    </p:anim>
                                  </p:childTnLst>
                                </p:cTn>
                              </p:par>
                            </p:childTnLst>
                          </p:cTn>
                        </p:par>
                        <p:par>
                          <p:cTn id="155" fill="hold">
                            <p:stCondLst>
                              <p:cond delay="0"/>
                            </p:stCondLst>
                            <p:childTnLst>
                              <p:par>
                                <p:cTn id="156" presetClass="path" nodeType="afterEffect" presetSubtype="0" presetID="-1" grpId="36" accel="50000" decel="50000" fill="hold">
                                  <p:stCondLst>
                                    <p:cond delay="0"/>
                                  </p:stCondLst>
                                  <p:childTnLst>
                                    <p:animMotion path="M 0.000000 0.000000 L 0.246197 -0.097134" origin="layout" pathEditMode="relative">
                                      <p:cBhvr>
                                        <p:cTn id="157" dur="1000" fill="hold"/>
                                        <p:tgtEl>
                                          <p:spTgt spid="285"/>
                                        </p:tgtEl>
                                        <p:attrNameLst>
                                          <p:attrName>ppt_x</p:attrName>
                                          <p:attrName>ppt_y</p:attrName>
                                        </p:attrNameLst>
                                      </p:cBhvr>
                                    </p:animMotion>
                                  </p:childTnLst>
                                </p:cTn>
                              </p:par>
                            </p:childTnLst>
                          </p:cTn>
                        </p:par>
                        <p:par>
                          <p:cTn id="158" fill="hold">
                            <p:stCondLst>
                              <p:cond delay="0"/>
                            </p:stCondLst>
                            <p:childTnLst>
                              <p:par>
                                <p:cTn id="159" presetClass="path" nodeType="withEffect" presetSubtype="0" presetID="-1" grpId="37" accel="50000" decel="50000" fill="hold">
                                  <p:stCondLst>
                                    <p:cond delay="0"/>
                                  </p:stCondLst>
                                  <p:childTnLst>
                                    <p:animMotion path="M 0.000000 0.000000 L 0.246197 -0.097134" origin="layout" pathEditMode="relative">
                                      <p:cBhvr>
                                        <p:cTn id="160" dur="1000" fill="hold"/>
                                        <p:tgtEl>
                                          <p:spTgt spid="284"/>
                                        </p:tgtEl>
                                        <p:attrNameLst>
                                          <p:attrName>ppt_x</p:attrName>
                                          <p:attrName>ppt_y</p:attrName>
                                        </p:attrNameLst>
                                      </p:cBhvr>
                                    </p:animMotion>
                                  </p:childTnLst>
                                </p:cTn>
                              </p:par>
                            </p:childTnLst>
                          </p:cTn>
                        </p:par>
                        <p:par>
                          <p:cTn id="161" fill="hold">
                            <p:stCondLst>
                              <p:cond delay="0"/>
                            </p:stCondLst>
                            <p:childTnLst>
                              <p:par>
                                <p:cTn id="162" presetClass="path" nodeType="withEffect" presetSubtype="0" presetID="-1" grpId="38" accel="50000" decel="50000" fill="hold">
                                  <p:stCondLst>
                                    <p:cond delay="0"/>
                                  </p:stCondLst>
                                  <p:childTnLst>
                                    <p:animMotion path="M 0.000000 0.000000 L 0.246197 -0.097134" origin="layout" pathEditMode="relative">
                                      <p:cBhvr>
                                        <p:cTn id="163" dur="1000" fill="hold"/>
                                        <p:tgtEl>
                                          <p:spTgt spid="283"/>
                                        </p:tgtEl>
                                        <p:attrNameLst>
                                          <p:attrName>ppt_x</p:attrName>
                                          <p:attrName>ppt_y</p:attrName>
                                        </p:attrNameLst>
                                      </p:cBhvr>
                                    </p:animMotion>
                                  </p:childTnLst>
                                </p:cTn>
                              </p:par>
                            </p:childTnLst>
                          </p:cTn>
                        </p:par>
                        <p:par>
                          <p:cTn id="164" fill="hold">
                            <p:stCondLst>
                              <p:cond delay="0"/>
                            </p:stCondLst>
                            <p:childTnLst>
                              <p:par>
                                <p:cTn id="165" presetClass="path" nodeType="afterEffect" presetSubtype="0" presetID="-1" grpId="39" accel="50000" decel="50000" fill="hold">
                                  <p:stCondLst>
                                    <p:cond delay="0"/>
                                  </p:stCondLst>
                                  <p:childTnLst>
                                    <p:animMotion path="M 0.246197 -0.097134 L 0.245727 0.001829" origin="layout" pathEditMode="relative">
                                      <p:cBhvr>
                                        <p:cTn id="166" dur="1000" fill="hold"/>
                                        <p:tgtEl>
                                          <p:spTgt spid="285"/>
                                        </p:tgtEl>
                                        <p:attrNameLst>
                                          <p:attrName>ppt_x</p:attrName>
                                          <p:attrName>ppt_y</p:attrName>
                                        </p:attrNameLst>
                                      </p:cBhvr>
                                    </p:animMotion>
                                  </p:childTnLst>
                                </p:cTn>
                              </p:par>
                            </p:childTnLst>
                          </p:cTn>
                        </p:par>
                        <p:par>
                          <p:cTn id="167" fill="hold">
                            <p:stCondLst>
                              <p:cond delay="0"/>
                            </p:stCondLst>
                            <p:childTnLst>
                              <p:par>
                                <p:cTn id="168" presetClass="path" nodeType="withEffect" presetSubtype="0" presetID="-1" grpId="40" accel="50000" decel="50000" fill="hold">
                                  <p:stCondLst>
                                    <p:cond delay="0"/>
                                  </p:stCondLst>
                                  <p:childTnLst>
                                    <p:animMotion path="M 0.246197 -0.097134 L 0.245727 0.001829" origin="layout" pathEditMode="relative">
                                      <p:cBhvr>
                                        <p:cTn id="169" dur="1000" fill="hold"/>
                                        <p:tgtEl>
                                          <p:spTgt spid="284"/>
                                        </p:tgtEl>
                                        <p:attrNameLst>
                                          <p:attrName>ppt_x</p:attrName>
                                          <p:attrName>ppt_y</p:attrName>
                                        </p:attrNameLst>
                                      </p:cBhvr>
                                    </p:animMotion>
                                  </p:childTnLst>
                                </p:cTn>
                              </p:par>
                            </p:childTnLst>
                          </p:cTn>
                        </p:par>
                        <p:par>
                          <p:cTn id="170" fill="hold">
                            <p:stCondLst>
                              <p:cond delay="0"/>
                            </p:stCondLst>
                            <p:childTnLst>
                              <p:par>
                                <p:cTn id="171" presetClass="path" nodeType="withEffect" presetSubtype="0" presetID="-1" grpId="41" accel="50000" decel="50000" fill="hold">
                                  <p:stCondLst>
                                    <p:cond delay="0"/>
                                  </p:stCondLst>
                                  <p:childTnLst>
                                    <p:animMotion path="M 0.246197 -0.097134 L 0.245727 0.001829" origin="layout" pathEditMode="relative">
                                      <p:cBhvr>
                                        <p:cTn id="172" dur="1000" fill="hold"/>
                                        <p:tgtEl>
                                          <p:spTgt spid="283"/>
                                        </p:tgtEl>
                                        <p:attrNameLst>
                                          <p:attrName>ppt_x</p:attrName>
                                          <p:attrName>ppt_y</p:attrName>
                                        </p:attrNameLst>
                                      </p:cBhvr>
                                    </p:animMotion>
                                  </p:childTnLst>
                                </p:cTn>
                              </p:par>
                            </p:childTnLst>
                          </p:cTn>
                        </p:par>
                        <p:par>
                          <p:cTn id="173" fill="hold">
                            <p:stCondLst>
                              <p:cond delay="1000"/>
                            </p:stCondLst>
                            <p:childTnLst>
                              <p:par>
                                <p:cTn id="174" presetClass="entr" nodeType="afterEffect" presetSubtype="16" presetID="23" grpId="42" fill="hold">
                                  <p:stCondLst>
                                    <p:cond delay="0"/>
                                  </p:stCondLst>
                                  <p:iterate type="el" backwards="0">
                                    <p:tmAbs val="0"/>
                                  </p:iterate>
                                  <p:childTnLst>
                                    <p:set>
                                      <p:cBhvr>
                                        <p:cTn id="175" fill="hold"/>
                                        <p:tgtEl>
                                          <p:spTgt spid="305"/>
                                        </p:tgtEl>
                                        <p:attrNameLst>
                                          <p:attrName>style.visibility</p:attrName>
                                        </p:attrNameLst>
                                      </p:cBhvr>
                                      <p:to>
                                        <p:strVal val="visible"/>
                                      </p:to>
                                    </p:set>
                                    <p:anim calcmode="lin" valueType="num">
                                      <p:cBhvr>
                                        <p:cTn id="176" dur="2500" fill="hold"/>
                                        <p:tgtEl>
                                          <p:spTgt spid="305"/>
                                        </p:tgtEl>
                                        <p:attrNameLst>
                                          <p:attrName>ppt_w</p:attrName>
                                        </p:attrNameLst>
                                      </p:cBhvr>
                                      <p:tavLst>
                                        <p:tav tm="0">
                                          <p:val>
                                            <p:fltVal val="0"/>
                                          </p:val>
                                        </p:tav>
                                        <p:tav tm="100000">
                                          <p:val>
                                            <p:strVal val="#ppt_w"/>
                                          </p:val>
                                        </p:tav>
                                      </p:tavLst>
                                    </p:anim>
                                    <p:anim calcmode="lin" valueType="num">
                                      <p:cBhvr>
                                        <p:cTn id="177" dur="2500" fill="hold"/>
                                        <p:tgtEl>
                                          <p:spTgt spid="305"/>
                                        </p:tgtEl>
                                        <p:attrNameLst>
                                          <p:attrName>ppt_h</p:attrName>
                                        </p:attrNameLst>
                                      </p:cBhvr>
                                      <p:tavLst>
                                        <p:tav tm="0">
                                          <p:val>
                                            <p:fltVal val="0"/>
                                          </p:val>
                                        </p:tav>
                                        <p:tav tm="100000">
                                          <p:val>
                                            <p:strVal val="#ppt_h"/>
                                          </p:val>
                                        </p:tav>
                                      </p:tavLst>
                                    </p:anim>
                                  </p:childTnLst>
                                </p:cTn>
                              </p:par>
                            </p:childTnLst>
                          </p:cTn>
                        </p:par>
                        <p:par>
                          <p:cTn id="178" fill="hold">
                            <p:stCondLst>
                              <p:cond delay="3500"/>
                            </p:stCondLst>
                            <p:childTnLst>
                              <p:par>
                                <p:cTn id="179" presetClass="entr" nodeType="afterEffect" presetSubtype="16" presetID="23" grpId="43" fill="hold">
                                  <p:stCondLst>
                                    <p:cond delay="0"/>
                                  </p:stCondLst>
                                  <p:iterate type="el" backwards="0">
                                    <p:tmAbs val="0"/>
                                  </p:iterate>
                                  <p:childTnLst>
                                    <p:set>
                                      <p:cBhvr>
                                        <p:cTn id="180" fill="hold"/>
                                        <p:tgtEl>
                                          <p:spTgt spid="306"/>
                                        </p:tgtEl>
                                        <p:attrNameLst>
                                          <p:attrName>style.visibility</p:attrName>
                                        </p:attrNameLst>
                                      </p:cBhvr>
                                      <p:to>
                                        <p:strVal val="visible"/>
                                      </p:to>
                                    </p:set>
                                    <p:anim calcmode="lin" valueType="num">
                                      <p:cBhvr>
                                        <p:cTn id="181" dur="2500" fill="hold"/>
                                        <p:tgtEl>
                                          <p:spTgt spid="306"/>
                                        </p:tgtEl>
                                        <p:attrNameLst>
                                          <p:attrName>ppt_w</p:attrName>
                                        </p:attrNameLst>
                                      </p:cBhvr>
                                      <p:tavLst>
                                        <p:tav tm="0">
                                          <p:val>
                                            <p:fltVal val="0"/>
                                          </p:val>
                                        </p:tav>
                                        <p:tav tm="100000">
                                          <p:val>
                                            <p:strVal val="#ppt_w"/>
                                          </p:val>
                                        </p:tav>
                                      </p:tavLst>
                                    </p:anim>
                                    <p:anim calcmode="lin" valueType="num">
                                      <p:cBhvr>
                                        <p:cTn id="182" dur="2500" fill="hold"/>
                                        <p:tgtEl>
                                          <p:spTgt spid="306"/>
                                        </p:tgtEl>
                                        <p:attrNameLst>
                                          <p:attrName>ppt_h</p:attrName>
                                        </p:attrNameLst>
                                      </p:cBhvr>
                                      <p:tavLst>
                                        <p:tav tm="0">
                                          <p:val>
                                            <p:fltVal val="0"/>
                                          </p:val>
                                        </p:tav>
                                        <p:tav tm="100000">
                                          <p:val>
                                            <p:strVal val="#ppt_h"/>
                                          </p:val>
                                        </p:tav>
                                      </p:tavLst>
                                    </p:anim>
                                  </p:childTnLst>
                                </p:cTn>
                              </p:par>
                            </p:childTnLst>
                          </p:cTn>
                        </p:par>
                        <p:par>
                          <p:cTn id="183" fill="hold">
                            <p:stCondLst>
                              <p:cond delay="6000"/>
                            </p:stCondLst>
                            <p:childTnLst>
                              <p:par>
                                <p:cTn id="184" presetClass="entr" nodeType="afterEffect" presetSubtype="16" presetID="23" grpId="44" fill="hold">
                                  <p:stCondLst>
                                    <p:cond delay="0"/>
                                  </p:stCondLst>
                                  <p:iterate type="el" backwards="0">
                                    <p:tmAbs val="0"/>
                                  </p:iterate>
                                  <p:childTnLst>
                                    <p:set>
                                      <p:cBhvr>
                                        <p:cTn id="185" fill="hold"/>
                                        <p:tgtEl>
                                          <p:spTgt spid="307"/>
                                        </p:tgtEl>
                                        <p:attrNameLst>
                                          <p:attrName>style.visibility</p:attrName>
                                        </p:attrNameLst>
                                      </p:cBhvr>
                                      <p:to>
                                        <p:strVal val="visible"/>
                                      </p:to>
                                    </p:set>
                                    <p:anim calcmode="lin" valueType="num">
                                      <p:cBhvr>
                                        <p:cTn id="186" dur="2500" fill="hold"/>
                                        <p:tgtEl>
                                          <p:spTgt spid="307"/>
                                        </p:tgtEl>
                                        <p:attrNameLst>
                                          <p:attrName>ppt_w</p:attrName>
                                        </p:attrNameLst>
                                      </p:cBhvr>
                                      <p:tavLst>
                                        <p:tav tm="0">
                                          <p:val>
                                            <p:fltVal val="0"/>
                                          </p:val>
                                        </p:tav>
                                        <p:tav tm="100000">
                                          <p:val>
                                            <p:strVal val="#ppt_w"/>
                                          </p:val>
                                        </p:tav>
                                      </p:tavLst>
                                    </p:anim>
                                    <p:anim calcmode="lin" valueType="num">
                                      <p:cBhvr>
                                        <p:cTn id="187" dur="2500" fill="hold"/>
                                        <p:tgtEl>
                                          <p:spTgt spid="307"/>
                                        </p:tgtEl>
                                        <p:attrNameLst>
                                          <p:attrName>ppt_h</p:attrName>
                                        </p:attrNameLst>
                                      </p:cBhvr>
                                      <p:tavLst>
                                        <p:tav tm="0">
                                          <p:val>
                                            <p:fltVal val="0"/>
                                          </p:val>
                                        </p:tav>
                                        <p:tav tm="100000">
                                          <p:val>
                                            <p:strVal val="#ppt_h"/>
                                          </p:val>
                                        </p:tav>
                                      </p:tavLst>
                                    </p:anim>
                                  </p:childTnLst>
                                </p:cTn>
                              </p:par>
                            </p:childTnLst>
                          </p:cTn>
                        </p:par>
                        <p:par>
                          <p:cTn id="188" fill="hold">
                            <p:stCondLst>
                              <p:cond delay="0"/>
                            </p:stCondLst>
                            <p:childTnLst>
                              <p:par>
                                <p:cTn id="189" presetClass="path" nodeType="afterEffect" presetSubtype="0" presetID="-1" grpId="45" accel="50000" decel="50000" fill="hold">
                                  <p:stCondLst>
                                    <p:cond delay="0"/>
                                  </p:stCondLst>
                                  <p:childTnLst>
                                    <p:animMotion path="M 0.000000 0.000000 L -0.214320 0.205228" origin="layout" pathEditMode="relative">
                                      <p:cBhvr>
                                        <p:cTn id="190" dur="1000" fill="hold"/>
                                        <p:tgtEl>
                                          <p:spTgt spid="305"/>
                                        </p:tgtEl>
                                        <p:attrNameLst>
                                          <p:attrName>ppt_x</p:attrName>
                                          <p:attrName>ppt_y</p:attrName>
                                        </p:attrNameLst>
                                      </p:cBhvr>
                                    </p:animMotion>
                                  </p:childTnLst>
                                </p:cTn>
                              </p:par>
                            </p:childTnLst>
                          </p:cTn>
                        </p:par>
                        <p:par>
                          <p:cTn id="191" fill="hold">
                            <p:stCondLst>
                              <p:cond delay="0"/>
                            </p:stCondLst>
                            <p:childTnLst>
                              <p:par>
                                <p:cTn id="192" presetClass="path" nodeType="withEffect" presetSubtype="0" presetID="-1" grpId="46" accel="50000" decel="50000" fill="hold">
                                  <p:stCondLst>
                                    <p:cond delay="0"/>
                                  </p:stCondLst>
                                  <p:childTnLst>
                                    <p:animMotion path="M 0.000000 0.000000 L -0.214320 0.205228" origin="layout" pathEditMode="relative">
                                      <p:cBhvr>
                                        <p:cTn id="193" dur="1000" fill="hold"/>
                                        <p:tgtEl>
                                          <p:spTgt spid="306"/>
                                        </p:tgtEl>
                                        <p:attrNameLst>
                                          <p:attrName>ppt_x</p:attrName>
                                          <p:attrName>ppt_y</p:attrName>
                                        </p:attrNameLst>
                                      </p:cBhvr>
                                    </p:animMotion>
                                  </p:childTnLst>
                                </p:cTn>
                              </p:par>
                            </p:childTnLst>
                          </p:cTn>
                        </p:par>
                        <p:par>
                          <p:cTn id="194" fill="hold">
                            <p:stCondLst>
                              <p:cond delay="0"/>
                            </p:stCondLst>
                            <p:childTnLst>
                              <p:par>
                                <p:cTn id="195" presetClass="path" nodeType="withEffect" presetSubtype="0" presetID="-1" grpId="47" accel="50000" decel="50000" fill="hold">
                                  <p:stCondLst>
                                    <p:cond delay="0"/>
                                  </p:stCondLst>
                                  <p:childTnLst>
                                    <p:animMotion path="M 0.000000 0.000000 L -0.214320 0.205228" origin="layout" pathEditMode="relative">
                                      <p:cBhvr>
                                        <p:cTn id="196" dur="1000" fill="hold"/>
                                        <p:tgtEl>
                                          <p:spTgt spid="307"/>
                                        </p:tgtEl>
                                        <p:attrNameLst>
                                          <p:attrName>ppt_x</p:attrName>
                                          <p:attrName>ppt_y</p:attrName>
                                        </p:attrNameLst>
                                      </p:cBhvr>
                                    </p:animMotion>
                                  </p:childTnLst>
                                </p:cTn>
                              </p:par>
                            </p:childTnLst>
                          </p:cTn>
                        </p:par>
                        <p:par>
                          <p:cTn id="197" fill="hold">
                            <p:stCondLst>
                              <p:cond delay="1000"/>
                            </p:stCondLst>
                            <p:childTnLst>
                              <p:par>
                                <p:cTn id="198" presetClass="exit" nodeType="afterEffect" presetSubtype="0" presetID="1" grpId="48" fill="hold">
                                  <p:stCondLst>
                                    <p:cond delay="0"/>
                                  </p:stCondLst>
                                  <p:iterate type="el" backwards="0">
                                    <p:tmAbs val="0"/>
                                  </p:iterate>
                                  <p:childTnLst>
                                    <p:set>
                                      <p:cBhvr>
                                        <p:cTn id="199" fill="hold">
                                          <p:stCondLst>
                                            <p:cond delay="0"/>
                                          </p:stCondLst>
                                        </p:cTn>
                                        <p:tgtEl>
                                          <p:spTgt spid="305"/>
                                        </p:tgtEl>
                                        <p:attrNameLst>
                                          <p:attrName>style.visibility</p:attrName>
                                        </p:attrNameLst>
                                      </p:cBhvr>
                                      <p:to>
                                        <p:strVal val="hidden"/>
                                      </p:to>
                                    </p:set>
                                  </p:childTnLst>
                                </p:cTn>
                              </p:par>
                            </p:childTnLst>
                          </p:cTn>
                        </p:par>
                        <p:par>
                          <p:cTn id="200" fill="hold">
                            <p:stCondLst>
                              <p:cond delay="1000"/>
                            </p:stCondLst>
                            <p:childTnLst>
                              <p:par>
                                <p:cTn id="201" presetClass="exit" nodeType="afterEffect" presetSubtype="0" presetID="1" grpId="49" fill="hold">
                                  <p:stCondLst>
                                    <p:cond delay="0"/>
                                  </p:stCondLst>
                                  <p:iterate type="el" backwards="0">
                                    <p:tmAbs val="0"/>
                                  </p:iterate>
                                  <p:childTnLst>
                                    <p:set>
                                      <p:cBhvr>
                                        <p:cTn id="202" fill="hold">
                                          <p:stCondLst>
                                            <p:cond delay="0"/>
                                          </p:stCondLst>
                                        </p:cTn>
                                        <p:tgtEl>
                                          <p:spTgt spid="306"/>
                                        </p:tgtEl>
                                        <p:attrNameLst>
                                          <p:attrName>style.visibility</p:attrName>
                                        </p:attrNameLst>
                                      </p:cBhvr>
                                      <p:to>
                                        <p:strVal val="hidden"/>
                                      </p:to>
                                    </p:set>
                                  </p:childTnLst>
                                </p:cTn>
                              </p:par>
                            </p:childTnLst>
                          </p:cTn>
                        </p:par>
                        <p:par>
                          <p:cTn id="203" fill="hold">
                            <p:stCondLst>
                              <p:cond delay="1000"/>
                            </p:stCondLst>
                            <p:childTnLst>
                              <p:par>
                                <p:cTn id="204" presetClass="exit" nodeType="afterEffect" presetSubtype="0" presetID="1" grpId="50" fill="hold">
                                  <p:stCondLst>
                                    <p:cond delay="0"/>
                                  </p:stCondLst>
                                  <p:iterate type="el" backwards="0">
                                    <p:tmAbs val="0"/>
                                  </p:iterate>
                                  <p:childTnLst>
                                    <p:set>
                                      <p:cBhvr>
                                        <p:cTn id="205" fill="hold">
                                          <p:stCondLst>
                                            <p:cond delay="0"/>
                                          </p:stCondLst>
                                        </p:cTn>
                                        <p:tgtEl>
                                          <p:spTgt spid="307"/>
                                        </p:tgtEl>
                                        <p:attrNameLst>
                                          <p:attrName>style.visibility</p:attrName>
                                        </p:attrNameLst>
                                      </p:cBhvr>
                                      <p:to>
                                        <p:strVal val="hidden"/>
                                      </p:to>
                                    </p:set>
                                  </p:childTnLst>
                                </p:cTn>
                              </p:par>
                            </p:childTnLst>
                          </p:cTn>
                        </p:par>
                        <p:par>
                          <p:cTn id="206" fill="hold">
                            <p:stCondLst>
                              <p:cond delay="1000"/>
                            </p:stCondLst>
                            <p:childTnLst>
                              <p:par>
                                <p:cTn id="207" presetClass="exit" nodeType="afterEffect" presetSubtype="4" presetID="22" grpId="51" fill="hold">
                                  <p:stCondLst>
                                    <p:cond delay="0"/>
                                  </p:stCondLst>
                                  <p:iterate type="el" backwards="0">
                                    <p:tmAbs val="0"/>
                                  </p:iterate>
                                  <p:childTnLst>
                                    <p:animEffect filter="wipe(down)" transition="out">
                                      <p:cBhvr>
                                        <p:cTn id="208" dur="2500" fill="hold"/>
                                        <p:tgtEl>
                                          <p:spTgt spid="292"/>
                                        </p:tgtEl>
                                      </p:cBhvr>
                                    </p:animEffect>
                                    <p:set>
                                      <p:cBhvr>
                                        <p:cTn id="209" fill="hold">
                                          <p:stCondLst>
                                            <p:cond delay="2499"/>
                                          </p:stCondLst>
                                        </p:cTn>
                                        <p:tgtEl>
                                          <p:spTgt spid="292"/>
                                        </p:tgtEl>
                                        <p:attrNameLst>
                                          <p:attrName>style.visibility</p:attrName>
                                        </p:attrNameLst>
                                      </p:cBhvr>
                                      <p:to>
                                        <p:strVal val="hidden"/>
                                      </p:to>
                                    </p:set>
                                  </p:childTnLst>
                                </p:cTn>
                              </p:par>
                            </p:childTnLst>
                          </p:cTn>
                        </p:par>
                        <p:par>
                          <p:cTn id="210" fill="hold">
                            <p:stCondLst>
                              <p:cond delay="3500"/>
                            </p:stCondLst>
                            <p:childTnLst>
                              <p:par>
                                <p:cTn id="211" presetClass="exit" nodeType="afterEffect" presetSubtype="4" presetID="22" grpId="52" fill="hold">
                                  <p:stCondLst>
                                    <p:cond delay="100"/>
                                  </p:stCondLst>
                                  <p:iterate type="el" backwards="0">
                                    <p:tmAbs val="0"/>
                                  </p:iterate>
                                  <p:childTnLst>
                                    <p:animEffect filter="wipe(down)" transition="out">
                                      <p:cBhvr>
                                        <p:cTn id="212" dur="2500" fill="hold"/>
                                        <p:tgtEl>
                                          <p:spTgt spid="286"/>
                                        </p:tgtEl>
                                      </p:cBhvr>
                                    </p:animEffect>
                                    <p:set>
                                      <p:cBhvr>
                                        <p:cTn id="213" fill="hold">
                                          <p:stCondLst>
                                            <p:cond delay="2499"/>
                                          </p:stCondLst>
                                        </p:cTn>
                                        <p:tgtEl>
                                          <p:spTgt spid="286"/>
                                        </p:tgtEl>
                                        <p:attrNameLst>
                                          <p:attrName>style.visibility</p:attrName>
                                        </p:attrNameLst>
                                      </p:cBhvr>
                                      <p:to>
                                        <p:strVal val="hidden"/>
                                      </p:to>
                                    </p:set>
                                  </p:childTnLst>
                                </p:cTn>
                              </p:par>
                            </p:childTnLst>
                          </p:cTn>
                        </p:par>
                        <p:par>
                          <p:cTn id="214" fill="hold">
                            <p:stCondLst>
                              <p:cond delay="6100"/>
                            </p:stCondLst>
                            <p:childTnLst>
                              <p:par>
                                <p:cTn id="215" presetClass="exit" nodeType="afterEffect" presetSubtype="4" presetID="22" grpId="53" fill="hold">
                                  <p:stCondLst>
                                    <p:cond delay="100"/>
                                  </p:stCondLst>
                                  <p:iterate type="el" backwards="0">
                                    <p:tmAbs val="0"/>
                                  </p:iterate>
                                  <p:childTnLst>
                                    <p:animEffect filter="wipe(down)" transition="out">
                                      <p:cBhvr>
                                        <p:cTn id="216" dur="2500" fill="hold"/>
                                        <p:tgtEl>
                                          <p:spTgt spid="287"/>
                                        </p:tgtEl>
                                      </p:cBhvr>
                                    </p:animEffect>
                                    <p:set>
                                      <p:cBhvr>
                                        <p:cTn id="217" fill="hold">
                                          <p:stCondLst>
                                            <p:cond delay="2499"/>
                                          </p:stCondLst>
                                        </p:cTn>
                                        <p:tgtEl>
                                          <p:spTgt spid="287"/>
                                        </p:tgtEl>
                                        <p:attrNameLst>
                                          <p:attrName>style.visibility</p:attrName>
                                        </p:attrNameLst>
                                      </p:cBhvr>
                                      <p:to>
                                        <p:strVal val="hidden"/>
                                      </p:to>
                                    </p:set>
                                  </p:childTnLst>
                                </p:cTn>
                              </p:par>
                            </p:childTnLst>
                          </p:cTn>
                        </p:par>
                      </p:childTnLst>
                    </p:cTn>
                  </p:par>
                  <p:par>
                    <p:cTn id="218" fill="hold">
                      <p:stCondLst>
                        <p:cond delay="indefinite"/>
                      </p:stCondLst>
                      <p:childTnLst>
                        <p:par>
                          <p:cTn id="219" fill="hold">
                            <p:stCondLst>
                              <p:cond delay="0"/>
                            </p:stCondLst>
                            <p:childTnLst>
                              <p:par>
                                <p:cTn id="220" presetClass="exit" nodeType="clickEffect" presetSubtype="4" presetID="22" grpId="54" fill="hold">
                                  <p:stCondLst>
                                    <p:cond delay="0"/>
                                  </p:stCondLst>
                                  <p:iterate type="el" backwards="0">
                                    <p:tmAbs val="0"/>
                                  </p:iterate>
                                  <p:childTnLst>
                                    <p:animEffect filter="wipe(down)" transition="out">
                                      <p:cBhvr>
                                        <p:cTn id="221" dur="2500" fill="hold"/>
                                        <p:tgtEl>
                                          <p:spTgt spid="298"/>
                                        </p:tgtEl>
                                      </p:cBhvr>
                                    </p:animEffect>
                                    <p:set>
                                      <p:cBhvr>
                                        <p:cTn id="222" fill="hold">
                                          <p:stCondLst>
                                            <p:cond delay="2499"/>
                                          </p:stCondLst>
                                        </p:cTn>
                                        <p:tgtEl>
                                          <p:spTgt spid="298"/>
                                        </p:tgtEl>
                                        <p:attrNameLst>
                                          <p:attrName>style.visibility</p:attrName>
                                        </p:attrNameLst>
                                      </p:cBhvr>
                                      <p:to>
                                        <p:strVal val="hidden"/>
                                      </p:to>
                                    </p:set>
                                  </p:childTnLst>
                                </p:cTn>
                              </p:par>
                            </p:childTnLst>
                          </p:cTn>
                        </p:par>
                        <p:par>
                          <p:cTn id="223" fill="hold">
                            <p:stCondLst>
                              <p:cond delay="2500"/>
                            </p:stCondLst>
                            <p:childTnLst>
                              <p:par>
                                <p:cTn id="224" presetClass="entr" nodeType="afterEffect" presetSubtype="16" presetID="23" grpId="55" fill="hold">
                                  <p:stCondLst>
                                    <p:cond delay="0"/>
                                  </p:stCondLst>
                                  <p:iterate type="el" backwards="0">
                                    <p:tmAbs val="0"/>
                                  </p:iterate>
                                  <p:childTnLst>
                                    <p:set>
                                      <p:cBhvr>
                                        <p:cTn id="225" fill="hold"/>
                                        <p:tgtEl>
                                          <p:spTgt spid="301"/>
                                        </p:tgtEl>
                                        <p:attrNameLst>
                                          <p:attrName>style.visibility</p:attrName>
                                        </p:attrNameLst>
                                      </p:cBhvr>
                                      <p:to>
                                        <p:strVal val="visible"/>
                                      </p:to>
                                    </p:set>
                                    <p:anim calcmode="lin" valueType="num">
                                      <p:cBhvr>
                                        <p:cTn id="226" dur="2500" fill="hold"/>
                                        <p:tgtEl>
                                          <p:spTgt spid="301"/>
                                        </p:tgtEl>
                                        <p:attrNameLst>
                                          <p:attrName>ppt_w</p:attrName>
                                        </p:attrNameLst>
                                      </p:cBhvr>
                                      <p:tavLst>
                                        <p:tav tm="0">
                                          <p:val>
                                            <p:fltVal val="0"/>
                                          </p:val>
                                        </p:tav>
                                        <p:tav tm="100000">
                                          <p:val>
                                            <p:strVal val="#ppt_w"/>
                                          </p:val>
                                        </p:tav>
                                      </p:tavLst>
                                    </p:anim>
                                    <p:anim calcmode="lin" valueType="num">
                                      <p:cBhvr>
                                        <p:cTn id="227" dur="2500" fill="hold"/>
                                        <p:tgtEl>
                                          <p:spTgt spid="30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06" grpId="49"/>
      <p:bldP build="whole" bldLvl="1" animBg="1" rev="0" advAuto="0" spid="293" grpId="5"/>
      <p:bldP build="whole" bldLvl="1" animBg="1" rev="0" advAuto="0" spid="285" grpId="33"/>
      <p:bldP build="whole" bldLvl="1" animBg="1" rev="0" advAuto="0" spid="304" grpId="22"/>
      <p:bldP build="whole" bldLvl="1" animBg="1" rev="0" advAuto="0" spid="295" grpId="1"/>
      <p:bldP build="whole" bldLvl="1" animBg="1" rev="0" advAuto="0" spid="291" grpId="29"/>
      <p:bldP build="whole" bldLvl="1" animBg="1" rev="0" advAuto="0" spid="304" grpId="26"/>
      <p:bldP build="whole" bldLvl="1" animBg="1" rev="0" advAuto="0" spid="307" grpId="44"/>
      <p:bldP build="whole" bldLvl="1" animBg="1" rev="0" advAuto="0" spid="298" grpId="14"/>
      <p:bldP build="whole" bldLvl="1" animBg="1" rev="0" advAuto="0" spid="287" grpId="27"/>
      <p:bldP build="whole" bldLvl="1" animBg="1" rev="0" advAuto="0" spid="307" grpId="50"/>
      <p:bldP build="whole" bldLvl="1" animBg="1" rev="0" advAuto="0" spid="292" grpId="51"/>
      <p:bldP build="whole" bldLvl="1" animBg="1" rev="0" advAuto="0" spid="301" grpId="55"/>
      <p:bldP build="whole" bldLvl="1" animBg="1" rev="0" advAuto="0" spid="284" grpId="34"/>
      <p:bldP build="whole" bldLvl="1" animBg="1" rev="0" advAuto="0" spid="296" grpId="2"/>
      <p:bldP build="whole" bldLvl="1" animBg="1" rev="0" advAuto="0" spid="294" grpId="13"/>
      <p:bldP build="whole" bldLvl="1" animBg="1" rev="0" advAuto="0" spid="302" grpId="8"/>
      <p:bldP build="whole" bldLvl="1" animBg="1" rev="0" advAuto="0" spid="299" grpId="31"/>
      <p:bldP build="whole" bldLvl="1" animBg="1" rev="0" advAuto="0" spid="302" grpId="10"/>
      <p:bldP build="whole" bldLvl="1" animBg="1" rev="0" advAuto="0" spid="288" grpId="16"/>
      <p:bldP build="whole" bldLvl="1" animBg="1" rev="0" advAuto="0" spid="297" grpId="4"/>
      <p:bldP build="whole" bldLvl="1" animBg="1" rev="0" advAuto="0" spid="290" grpId="11"/>
      <p:bldP build="whole" bldLvl="1" animBg="1" rev="0" advAuto="0" spid="292" grpId="3"/>
      <p:bldP build="whole" bldLvl="1" animBg="1" rev="0" advAuto="0" spid="286" grpId="28"/>
      <p:bldP build="whole" bldLvl="1" animBg="1" rev="0" advAuto="0" spid="305" grpId="42"/>
      <p:bldP build="whole" bldLvl="1" animBg="1" rev="0" advAuto="0" spid="287" grpId="53"/>
      <p:bldP build="whole" bldLvl="1" animBg="1" rev="0" advAuto="0" spid="300" grpId="32"/>
      <p:bldP build="whole" bldLvl="1" animBg="1" rev="0" advAuto="0" spid="305" grpId="48"/>
      <p:bldP build="whole" bldLvl="1" animBg="1" rev="0" advAuto="0" spid="298" grpId="54"/>
      <p:bldP build="whole" bldLvl="1" animBg="1" rev="0" advAuto="0" spid="303" grpId="21"/>
      <p:bldP build="whole" bldLvl="1" animBg="1" rev="0" advAuto="0" spid="283" grpId="35"/>
      <p:bldP build="whole" bldLvl="1" animBg="1" rev="0" advAuto="0" spid="303" grpId="25"/>
      <p:bldP build="whole" bldLvl="1" animBg="1" rev="0" advAuto="0" spid="306" grpId="43"/>
      <p:bldP build="whole" bldLvl="1" animBg="1" rev="0" advAuto="0" spid="289" grpId="15"/>
      <p:bldP build="whole" bldLvl="1" animBg="1" rev="0" advAuto="0" spid="286" grpId="52"/>
    </p:bldLst>
  </p:timing>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9" name="AWS Lambda is a compute service that runs your backend code in response to events like -"/>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AWS Lambda is a compute service that runs your backend code in response to events like -</a:t>
            </a:r>
          </a:p>
        </p:txBody>
      </p:sp>
      <p:sp>
        <p:nvSpPr>
          <p:cNvPr id="310" name="Object uploads to Amazon S3 buckets"/>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Object uploads to Amazon S3 buckets</a:t>
            </a:r>
          </a:p>
        </p:txBody>
      </p:sp>
      <p:sp>
        <p:nvSpPr>
          <p:cNvPr id="311" name="Updates to Amazon DynamoDB tables"/>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Updates to Amazon DynamoDB tables</a:t>
            </a:r>
          </a:p>
        </p:txBody>
      </p:sp>
      <p:sp>
        <p:nvSpPr>
          <p:cNvPr id="312" name="Data in Amazon Kinesis streams"/>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Data in Amazon Kinesis streams</a:t>
            </a:r>
          </a:p>
        </p:txBody>
      </p:sp>
      <p:sp>
        <p:nvSpPr>
          <p:cNvPr id="313" name="Or in-app activity"/>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Or in-app activity</a:t>
            </a:r>
          </a:p>
        </p:txBody>
      </p:sp>
      <p:pic>
        <p:nvPicPr>
          <p:cNvPr id="314" name="kinesis.png" descr="kinesis.png"/>
          <p:cNvPicPr>
            <a:picLocks noChangeAspect="1"/>
          </p:cNvPicPr>
          <p:nvPr/>
        </p:nvPicPr>
        <p:blipFill>
          <a:blip r:embed="rId2">
            <a:extLst/>
          </a:blip>
          <a:stretch>
            <a:fillRect/>
          </a:stretch>
        </p:blipFill>
        <p:spPr>
          <a:xfrm>
            <a:off x="8073330" y="2971800"/>
            <a:ext cx="3810001" cy="3810000"/>
          </a:xfrm>
          <a:prstGeom prst="rect">
            <a:avLst/>
          </a:prstGeom>
          <a:ln w="12700">
            <a:miter lim="400000"/>
          </a:ln>
        </p:spPr>
      </p:pic>
      <p:pic>
        <p:nvPicPr>
          <p:cNvPr id="315" name="AWS_Simple_Icons_Database_AmazonRDS.svg_-20160325070440.png" descr="AWS_Simple_Icons_Database_AmazonRDS.svg_-20160325070440.png"/>
          <p:cNvPicPr>
            <a:picLocks noChangeAspect="1"/>
          </p:cNvPicPr>
          <p:nvPr/>
        </p:nvPicPr>
        <p:blipFill>
          <a:blip r:embed="rId3">
            <a:extLst/>
          </a:blip>
          <a:stretch>
            <a:fillRect/>
          </a:stretch>
        </p:blipFill>
        <p:spPr>
          <a:xfrm>
            <a:off x="1100190" y="2971800"/>
            <a:ext cx="3810001" cy="3810000"/>
          </a:xfrm>
          <a:prstGeom prst="rect">
            <a:avLst/>
          </a:prstGeom>
          <a:ln w="12700">
            <a:miter lim="400000"/>
          </a:ln>
        </p:spPr>
      </p:pic>
      <p:pic>
        <p:nvPicPr>
          <p:cNvPr id="316" name="s3.png" descr="s3.png"/>
          <p:cNvPicPr>
            <a:picLocks noChangeAspect="1"/>
          </p:cNvPicPr>
          <p:nvPr/>
        </p:nvPicPr>
        <p:blipFill>
          <a:blip r:embed="rId4">
            <a:extLst/>
          </a:blip>
          <a:stretch>
            <a:fillRect/>
          </a:stretch>
        </p:blipFill>
        <p:spPr>
          <a:xfrm>
            <a:off x="4927206" y="-59696"/>
            <a:ext cx="3150388" cy="3810001"/>
          </a:xfrm>
          <a:prstGeom prst="rect">
            <a:avLst/>
          </a:prstGeom>
          <a:ln w="12700">
            <a:miter lim="400000"/>
          </a:ln>
        </p:spPr>
      </p:pic>
      <p:pic>
        <p:nvPicPr>
          <p:cNvPr id="317" name="Activity-Data-in-Apple-Health.png" descr="Activity-Data-in-Apple-Health.png"/>
          <p:cNvPicPr>
            <a:picLocks noChangeAspect="1"/>
          </p:cNvPicPr>
          <p:nvPr/>
        </p:nvPicPr>
        <p:blipFill>
          <a:blip r:embed="rId5">
            <a:extLst/>
          </a:blip>
          <a:stretch>
            <a:fillRect/>
          </a:stretch>
        </p:blipFill>
        <p:spPr>
          <a:xfrm>
            <a:off x="5369697" y="3492500"/>
            <a:ext cx="2265406" cy="38100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14:warp/>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xit" nodeType="clickEffect" presetSubtype="8" presetID="22" grpId="1" fill="hold">
                                  <p:stCondLst>
                                    <p:cond delay="0"/>
                                  </p:stCondLst>
                                  <p:iterate type="el" backwards="0">
                                    <p:tmAbs val="0"/>
                                  </p:iterate>
                                  <p:childTnLst>
                                    <p:animEffect filter="wipe(left)" transition="out">
                                      <p:cBhvr>
                                        <p:cTn id="6" dur="1500" fill="hold"/>
                                        <p:tgtEl>
                                          <p:spTgt spid="309"/>
                                        </p:tgtEl>
                                      </p:cBhvr>
                                    </p:animEffect>
                                    <p:set>
                                      <p:cBhvr>
                                        <p:cTn id="7" fill="hold">
                                          <p:stCondLst>
                                            <p:cond delay="1499"/>
                                          </p:stCondLst>
                                        </p:cTn>
                                        <p:tgtEl>
                                          <p:spTgt spid="309"/>
                                        </p:tgtEl>
                                        <p:attrNameLst>
                                          <p:attrName>style.visibility</p:attrName>
                                        </p:attrNameLst>
                                      </p:cBhvr>
                                      <p:to>
                                        <p:strVal val="hidden"/>
                                      </p:to>
                                    </p:set>
                                  </p:childTnLst>
                                </p:cTn>
                              </p:par>
                            </p:childTnLst>
                          </p:cTn>
                        </p:par>
                        <p:par>
                          <p:cTn id="8" fill="hold">
                            <p:stCondLst>
                              <p:cond delay="1500"/>
                            </p:stCondLst>
                            <p:childTnLst>
                              <p:par>
                                <p:cTn id="9" presetClass="entr" nodeType="afterEffect" presetSubtype="32" presetID="4" grpId="2" fill="hold">
                                  <p:stCondLst>
                                    <p:cond delay="0"/>
                                  </p:stCondLst>
                                  <p:iterate type="el" backwards="0">
                                    <p:tmAbs val="0"/>
                                  </p:iterate>
                                  <p:childTnLst>
                                    <p:set>
                                      <p:cBhvr>
                                        <p:cTn id="10" fill="hold"/>
                                        <p:tgtEl>
                                          <p:spTgt spid="310"/>
                                        </p:tgtEl>
                                        <p:attrNameLst>
                                          <p:attrName>style.visibility</p:attrName>
                                        </p:attrNameLst>
                                      </p:cBhvr>
                                      <p:to>
                                        <p:strVal val="visible"/>
                                      </p:to>
                                    </p:set>
                                    <p:animEffect filter="box(out)" transition="in">
                                      <p:cBhvr>
                                        <p:cTn id="11" dur="1500"/>
                                        <p:tgtEl>
                                          <p:spTgt spid="310"/>
                                        </p:tgtEl>
                                      </p:cBhvr>
                                    </p:animEffect>
                                  </p:childTnLst>
                                </p:cTn>
                              </p:par>
                            </p:childTnLst>
                          </p:cTn>
                        </p:par>
                        <p:par>
                          <p:cTn id="12" fill="hold">
                            <p:stCondLst>
                              <p:cond delay="3000"/>
                            </p:stCondLst>
                            <p:childTnLst>
                              <p:par>
                                <p:cTn id="13" presetClass="entr" nodeType="afterEffect" presetSubtype="32" presetID="4" grpId="3" fill="hold">
                                  <p:stCondLst>
                                    <p:cond delay="0"/>
                                  </p:stCondLst>
                                  <p:iterate type="el" backwards="0">
                                    <p:tmAbs val="0"/>
                                  </p:iterate>
                                  <p:childTnLst>
                                    <p:set>
                                      <p:cBhvr>
                                        <p:cTn id="14" fill="hold"/>
                                        <p:tgtEl>
                                          <p:spTgt spid="316"/>
                                        </p:tgtEl>
                                        <p:attrNameLst>
                                          <p:attrName>style.visibility</p:attrName>
                                        </p:attrNameLst>
                                      </p:cBhvr>
                                      <p:to>
                                        <p:strVal val="visible"/>
                                      </p:to>
                                    </p:set>
                                    <p:animEffect filter="box(out)" transition="in">
                                      <p:cBhvr>
                                        <p:cTn id="15" dur="1500"/>
                                        <p:tgtEl>
                                          <p:spTgt spid="316"/>
                                        </p:tgtEl>
                                      </p:cBhvr>
                                    </p:animEffect>
                                  </p:childTnLst>
                                </p:cTn>
                              </p:par>
                            </p:childTnLst>
                          </p:cTn>
                        </p:par>
                      </p:childTnLst>
                    </p:cTn>
                  </p:par>
                  <p:par>
                    <p:cTn id="16" fill="hold">
                      <p:stCondLst>
                        <p:cond delay="indefinite"/>
                      </p:stCondLst>
                      <p:childTnLst>
                        <p:par>
                          <p:cTn id="17" fill="hold">
                            <p:stCondLst>
                              <p:cond delay="0"/>
                            </p:stCondLst>
                            <p:childTnLst>
                              <p:par>
                                <p:cTn id="18" presetClass="exit" nodeType="clickEffect" presetSubtype="8" presetID="22" grpId="4" fill="hold">
                                  <p:stCondLst>
                                    <p:cond delay="0"/>
                                  </p:stCondLst>
                                  <p:iterate type="el" backwards="0">
                                    <p:tmAbs val="0"/>
                                  </p:iterate>
                                  <p:childTnLst>
                                    <p:animEffect filter="wipe(left)" transition="out">
                                      <p:cBhvr>
                                        <p:cTn id="19" dur="1500" fill="hold"/>
                                        <p:tgtEl>
                                          <p:spTgt spid="310"/>
                                        </p:tgtEl>
                                      </p:cBhvr>
                                    </p:animEffect>
                                    <p:set>
                                      <p:cBhvr>
                                        <p:cTn id="20" fill="hold">
                                          <p:stCondLst>
                                            <p:cond delay="1499"/>
                                          </p:stCondLst>
                                        </p:cTn>
                                        <p:tgtEl>
                                          <p:spTgt spid="310"/>
                                        </p:tgtEl>
                                        <p:attrNameLst>
                                          <p:attrName>style.visibility</p:attrName>
                                        </p:attrNameLst>
                                      </p:cBhvr>
                                      <p:to>
                                        <p:strVal val="hidden"/>
                                      </p:to>
                                    </p:set>
                                  </p:childTnLst>
                                </p:cTn>
                              </p:par>
                            </p:childTnLst>
                          </p:cTn>
                        </p:par>
                        <p:par>
                          <p:cTn id="21" fill="hold">
                            <p:stCondLst>
                              <p:cond delay="1500"/>
                            </p:stCondLst>
                            <p:childTnLst>
                              <p:par>
                                <p:cTn id="22" presetClass="entr" nodeType="afterEffect" presetSubtype="32" presetID="4" grpId="5" fill="hold">
                                  <p:stCondLst>
                                    <p:cond delay="0"/>
                                  </p:stCondLst>
                                  <p:iterate type="el" backwards="0">
                                    <p:tmAbs val="0"/>
                                  </p:iterate>
                                  <p:childTnLst>
                                    <p:set>
                                      <p:cBhvr>
                                        <p:cTn id="23" fill="hold"/>
                                        <p:tgtEl>
                                          <p:spTgt spid="311"/>
                                        </p:tgtEl>
                                        <p:attrNameLst>
                                          <p:attrName>style.visibility</p:attrName>
                                        </p:attrNameLst>
                                      </p:cBhvr>
                                      <p:to>
                                        <p:strVal val="visible"/>
                                      </p:to>
                                    </p:set>
                                    <p:animEffect filter="box(out)" transition="in">
                                      <p:cBhvr>
                                        <p:cTn id="24" dur="1500"/>
                                        <p:tgtEl>
                                          <p:spTgt spid="311"/>
                                        </p:tgtEl>
                                      </p:cBhvr>
                                    </p:animEffect>
                                  </p:childTnLst>
                                </p:cTn>
                              </p:par>
                            </p:childTnLst>
                          </p:cTn>
                        </p:par>
                        <p:par>
                          <p:cTn id="25" fill="hold">
                            <p:stCondLst>
                              <p:cond delay="3000"/>
                            </p:stCondLst>
                            <p:childTnLst>
                              <p:par>
                                <p:cTn id="26" presetClass="entr" nodeType="afterEffect" presetSubtype="32" presetID="4" grpId="6" fill="hold">
                                  <p:stCondLst>
                                    <p:cond delay="0"/>
                                  </p:stCondLst>
                                  <p:iterate type="el" backwards="0">
                                    <p:tmAbs val="0"/>
                                  </p:iterate>
                                  <p:childTnLst>
                                    <p:set>
                                      <p:cBhvr>
                                        <p:cTn id="27" fill="hold"/>
                                        <p:tgtEl>
                                          <p:spTgt spid="315"/>
                                        </p:tgtEl>
                                        <p:attrNameLst>
                                          <p:attrName>style.visibility</p:attrName>
                                        </p:attrNameLst>
                                      </p:cBhvr>
                                      <p:to>
                                        <p:strVal val="visible"/>
                                      </p:to>
                                    </p:set>
                                    <p:animEffect filter="box(out)" transition="in">
                                      <p:cBhvr>
                                        <p:cTn id="28" dur="1500"/>
                                        <p:tgtEl>
                                          <p:spTgt spid="315"/>
                                        </p:tgtEl>
                                      </p:cBhvr>
                                    </p:animEffect>
                                  </p:childTnLst>
                                </p:cTn>
                              </p:par>
                            </p:childTnLst>
                          </p:cTn>
                        </p:par>
                      </p:childTnLst>
                    </p:cTn>
                  </p:par>
                  <p:par>
                    <p:cTn id="29" fill="hold">
                      <p:stCondLst>
                        <p:cond delay="indefinite"/>
                      </p:stCondLst>
                      <p:childTnLst>
                        <p:par>
                          <p:cTn id="30" fill="hold">
                            <p:stCondLst>
                              <p:cond delay="0"/>
                            </p:stCondLst>
                            <p:childTnLst>
                              <p:par>
                                <p:cTn id="31" presetClass="exit" nodeType="clickEffect" presetSubtype="8" presetID="22" grpId="7" fill="hold">
                                  <p:stCondLst>
                                    <p:cond delay="0"/>
                                  </p:stCondLst>
                                  <p:iterate type="el" backwards="0">
                                    <p:tmAbs val="0"/>
                                  </p:iterate>
                                  <p:childTnLst>
                                    <p:animEffect filter="wipe(left)" transition="out">
                                      <p:cBhvr>
                                        <p:cTn id="32" dur="1500" fill="hold"/>
                                        <p:tgtEl>
                                          <p:spTgt spid="311"/>
                                        </p:tgtEl>
                                      </p:cBhvr>
                                    </p:animEffect>
                                    <p:set>
                                      <p:cBhvr>
                                        <p:cTn id="33" fill="hold">
                                          <p:stCondLst>
                                            <p:cond delay="1499"/>
                                          </p:stCondLst>
                                        </p:cTn>
                                        <p:tgtEl>
                                          <p:spTgt spid="311"/>
                                        </p:tgtEl>
                                        <p:attrNameLst>
                                          <p:attrName>style.visibility</p:attrName>
                                        </p:attrNameLst>
                                      </p:cBhvr>
                                      <p:to>
                                        <p:strVal val="hidden"/>
                                      </p:to>
                                    </p:set>
                                  </p:childTnLst>
                                </p:cTn>
                              </p:par>
                            </p:childTnLst>
                          </p:cTn>
                        </p:par>
                        <p:par>
                          <p:cTn id="34" fill="hold">
                            <p:stCondLst>
                              <p:cond delay="1500"/>
                            </p:stCondLst>
                            <p:childTnLst>
                              <p:par>
                                <p:cTn id="35" presetClass="entr" nodeType="afterEffect" presetSubtype="32" presetID="4" grpId="8" fill="hold">
                                  <p:stCondLst>
                                    <p:cond delay="0"/>
                                  </p:stCondLst>
                                  <p:iterate type="el" backwards="0">
                                    <p:tmAbs val="0"/>
                                  </p:iterate>
                                  <p:childTnLst>
                                    <p:set>
                                      <p:cBhvr>
                                        <p:cTn id="36" fill="hold"/>
                                        <p:tgtEl>
                                          <p:spTgt spid="312"/>
                                        </p:tgtEl>
                                        <p:attrNameLst>
                                          <p:attrName>style.visibility</p:attrName>
                                        </p:attrNameLst>
                                      </p:cBhvr>
                                      <p:to>
                                        <p:strVal val="visible"/>
                                      </p:to>
                                    </p:set>
                                    <p:animEffect filter="box(out)" transition="in">
                                      <p:cBhvr>
                                        <p:cTn id="37" dur="1500"/>
                                        <p:tgtEl>
                                          <p:spTgt spid="312"/>
                                        </p:tgtEl>
                                      </p:cBhvr>
                                    </p:animEffect>
                                  </p:childTnLst>
                                </p:cTn>
                              </p:par>
                            </p:childTnLst>
                          </p:cTn>
                        </p:par>
                        <p:par>
                          <p:cTn id="38" fill="hold">
                            <p:stCondLst>
                              <p:cond delay="3000"/>
                            </p:stCondLst>
                            <p:childTnLst>
                              <p:par>
                                <p:cTn id="39" presetClass="entr" nodeType="afterEffect" presetSubtype="32" presetID="4" grpId="9" fill="hold">
                                  <p:stCondLst>
                                    <p:cond delay="0"/>
                                  </p:stCondLst>
                                  <p:iterate type="el" backwards="0">
                                    <p:tmAbs val="0"/>
                                  </p:iterate>
                                  <p:childTnLst>
                                    <p:set>
                                      <p:cBhvr>
                                        <p:cTn id="40" fill="hold"/>
                                        <p:tgtEl>
                                          <p:spTgt spid="314"/>
                                        </p:tgtEl>
                                        <p:attrNameLst>
                                          <p:attrName>style.visibility</p:attrName>
                                        </p:attrNameLst>
                                      </p:cBhvr>
                                      <p:to>
                                        <p:strVal val="visible"/>
                                      </p:to>
                                    </p:set>
                                    <p:animEffect filter="box(out)" transition="in">
                                      <p:cBhvr>
                                        <p:cTn id="41" dur="1500"/>
                                        <p:tgtEl>
                                          <p:spTgt spid="314"/>
                                        </p:tgtEl>
                                      </p:cBhvr>
                                    </p:animEffect>
                                  </p:childTnLst>
                                </p:cTn>
                              </p:par>
                            </p:childTnLst>
                          </p:cTn>
                        </p:par>
                      </p:childTnLst>
                    </p:cTn>
                  </p:par>
                  <p:par>
                    <p:cTn id="42" fill="hold">
                      <p:stCondLst>
                        <p:cond delay="indefinite"/>
                      </p:stCondLst>
                      <p:childTnLst>
                        <p:par>
                          <p:cTn id="43" fill="hold">
                            <p:stCondLst>
                              <p:cond delay="0"/>
                            </p:stCondLst>
                            <p:childTnLst>
                              <p:par>
                                <p:cTn id="44" presetClass="exit" nodeType="clickEffect" presetSubtype="8" presetID="22" grpId="10" fill="hold">
                                  <p:stCondLst>
                                    <p:cond delay="0"/>
                                  </p:stCondLst>
                                  <p:iterate type="el" backwards="0">
                                    <p:tmAbs val="0"/>
                                  </p:iterate>
                                  <p:childTnLst>
                                    <p:animEffect filter="wipe(left)" transition="out">
                                      <p:cBhvr>
                                        <p:cTn id="45" dur="1500" fill="hold"/>
                                        <p:tgtEl>
                                          <p:spTgt spid="312"/>
                                        </p:tgtEl>
                                      </p:cBhvr>
                                    </p:animEffect>
                                    <p:set>
                                      <p:cBhvr>
                                        <p:cTn id="46" fill="hold">
                                          <p:stCondLst>
                                            <p:cond delay="1499"/>
                                          </p:stCondLst>
                                        </p:cTn>
                                        <p:tgtEl>
                                          <p:spTgt spid="312"/>
                                        </p:tgtEl>
                                        <p:attrNameLst>
                                          <p:attrName>style.visibility</p:attrName>
                                        </p:attrNameLst>
                                      </p:cBhvr>
                                      <p:to>
                                        <p:strVal val="hidden"/>
                                      </p:to>
                                    </p:set>
                                  </p:childTnLst>
                                </p:cTn>
                              </p:par>
                            </p:childTnLst>
                          </p:cTn>
                        </p:par>
                        <p:par>
                          <p:cTn id="47" fill="hold">
                            <p:stCondLst>
                              <p:cond delay="1500"/>
                            </p:stCondLst>
                            <p:childTnLst>
                              <p:par>
                                <p:cTn id="48" presetClass="entr" nodeType="afterEffect" presetSubtype="32" presetID="4" grpId="11" fill="hold">
                                  <p:stCondLst>
                                    <p:cond delay="0"/>
                                  </p:stCondLst>
                                  <p:iterate type="el" backwards="0">
                                    <p:tmAbs val="0"/>
                                  </p:iterate>
                                  <p:childTnLst>
                                    <p:set>
                                      <p:cBhvr>
                                        <p:cTn id="49" fill="hold"/>
                                        <p:tgtEl>
                                          <p:spTgt spid="313"/>
                                        </p:tgtEl>
                                        <p:attrNameLst>
                                          <p:attrName>style.visibility</p:attrName>
                                        </p:attrNameLst>
                                      </p:cBhvr>
                                      <p:to>
                                        <p:strVal val="visible"/>
                                      </p:to>
                                    </p:set>
                                    <p:animEffect filter="box(out)" transition="in">
                                      <p:cBhvr>
                                        <p:cTn id="50" dur="1500"/>
                                        <p:tgtEl>
                                          <p:spTgt spid="313"/>
                                        </p:tgtEl>
                                      </p:cBhvr>
                                    </p:animEffect>
                                  </p:childTnLst>
                                </p:cTn>
                              </p:par>
                            </p:childTnLst>
                          </p:cTn>
                        </p:par>
                        <p:par>
                          <p:cTn id="51" fill="hold">
                            <p:stCondLst>
                              <p:cond delay="3000"/>
                            </p:stCondLst>
                            <p:childTnLst>
                              <p:par>
                                <p:cTn id="52" presetClass="entr" nodeType="afterEffect" presetSubtype="32" presetID="4" grpId="12" fill="hold">
                                  <p:stCondLst>
                                    <p:cond delay="0"/>
                                  </p:stCondLst>
                                  <p:iterate type="el" backwards="0">
                                    <p:tmAbs val="0"/>
                                  </p:iterate>
                                  <p:childTnLst>
                                    <p:set>
                                      <p:cBhvr>
                                        <p:cTn id="53" fill="hold"/>
                                        <p:tgtEl>
                                          <p:spTgt spid="317"/>
                                        </p:tgtEl>
                                        <p:attrNameLst>
                                          <p:attrName>style.visibility</p:attrName>
                                        </p:attrNameLst>
                                      </p:cBhvr>
                                      <p:to>
                                        <p:strVal val="visible"/>
                                      </p:to>
                                    </p:set>
                                    <p:animEffect filter="box(out)" transition="in">
                                      <p:cBhvr>
                                        <p:cTn id="54" dur="1000"/>
                                        <p:tgtEl>
                                          <p:spTgt spid="3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10" grpId="4"/>
      <p:bldP build="whole" bldLvl="1" animBg="1" rev="0" advAuto="0" spid="314" grpId="9"/>
      <p:bldP build="whole" bldLvl="1" animBg="1" rev="0" advAuto="0" spid="312" grpId="8"/>
      <p:bldP build="whole" bldLvl="1" animBg="1" rev="0" advAuto="0" spid="312" grpId="10"/>
      <p:bldP build="whole" bldLvl="1" animBg="1" rev="0" advAuto="0" spid="311" grpId="5"/>
      <p:bldP build="whole" bldLvl="1" animBg="1" rev="0" advAuto="0" spid="311" grpId="7"/>
      <p:bldP build="whole" bldLvl="1" animBg="1" rev="0" advAuto="0" spid="313" grpId="11"/>
      <p:bldP build="whole" bldLvl="1" animBg="1" rev="0" advAuto="0" spid="317" grpId="12"/>
      <p:bldP build="whole" bldLvl="1" animBg="1" rev="0" advAuto="0" spid="316" grpId="3"/>
      <p:bldP build="whole" bldLvl="1" animBg="1" rev="0" advAuto="0" spid="309" grpId="1"/>
      <p:bldP build="whole" bldLvl="1" animBg="1" rev="0" advAuto="0" spid="315" grpId="6"/>
      <p:bldP build="whole" bldLvl="1" animBg="1" rev="0" advAuto="0" spid="310" grpId="2"/>
    </p:bldLst>
  </p:timing>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19" name="development-512.png" descr="development-512.png"/>
          <p:cNvPicPr>
            <a:picLocks noChangeAspect="1"/>
          </p:cNvPicPr>
          <p:nvPr/>
        </p:nvPicPr>
        <p:blipFill>
          <a:blip r:embed="rId2">
            <a:extLst/>
          </a:blip>
          <a:stretch>
            <a:fillRect/>
          </a:stretch>
        </p:blipFill>
        <p:spPr>
          <a:xfrm>
            <a:off x="452491" y="3530600"/>
            <a:ext cx="2692400" cy="2692400"/>
          </a:xfrm>
          <a:prstGeom prst="rect">
            <a:avLst/>
          </a:prstGeom>
          <a:ln w="12700">
            <a:miter lim="400000"/>
          </a:ln>
        </p:spPr>
      </p:pic>
      <p:sp>
        <p:nvSpPr>
          <p:cNvPr id="320" name="Once you upload your code to Lambda the service handles all the capacity, scaling, patching and administration of the infrastructure to run your code"/>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Once you upload your code to Lambda the service handles all the capacity, scaling, patching and administration of the infrastructure to run your code</a:t>
            </a:r>
          </a:p>
        </p:txBody>
      </p:sp>
      <p:pic>
        <p:nvPicPr>
          <p:cNvPr id="321" name="thumbnail_placeholder_256_ai.png" descr="thumbnail_placeholder_256_ai.png"/>
          <p:cNvPicPr>
            <a:picLocks noChangeAspect="1"/>
          </p:cNvPicPr>
          <p:nvPr/>
        </p:nvPicPr>
        <p:blipFill>
          <a:blip r:embed="rId3">
            <a:extLst/>
          </a:blip>
          <a:stretch>
            <a:fillRect/>
          </a:stretch>
        </p:blipFill>
        <p:spPr>
          <a:xfrm>
            <a:off x="6857175" y="1980324"/>
            <a:ext cx="560449" cy="560449"/>
          </a:xfrm>
          <a:prstGeom prst="rect">
            <a:avLst/>
          </a:prstGeom>
          <a:ln w="12700">
            <a:miter lim="400000"/>
          </a:ln>
        </p:spPr>
      </p:pic>
      <p:pic>
        <p:nvPicPr>
          <p:cNvPr id="322" name="thumbnail_placeholder_256_ai.png" descr="thumbnail_placeholder_256_ai.png"/>
          <p:cNvPicPr>
            <a:picLocks noChangeAspect="1"/>
          </p:cNvPicPr>
          <p:nvPr/>
        </p:nvPicPr>
        <p:blipFill>
          <a:blip r:embed="rId3">
            <a:extLst/>
          </a:blip>
          <a:stretch>
            <a:fillRect/>
          </a:stretch>
        </p:blipFill>
        <p:spPr>
          <a:xfrm>
            <a:off x="6730175" y="1853324"/>
            <a:ext cx="560449" cy="560449"/>
          </a:xfrm>
          <a:prstGeom prst="rect">
            <a:avLst/>
          </a:prstGeom>
          <a:ln w="12700">
            <a:miter lim="400000"/>
          </a:ln>
        </p:spPr>
      </p:pic>
      <p:pic>
        <p:nvPicPr>
          <p:cNvPr id="323" name="thumbnail_placeholder_256_ai.png" descr="thumbnail_placeholder_256_ai.png"/>
          <p:cNvPicPr>
            <a:picLocks noChangeAspect="1"/>
          </p:cNvPicPr>
          <p:nvPr/>
        </p:nvPicPr>
        <p:blipFill>
          <a:blip r:embed="rId3">
            <a:extLst/>
          </a:blip>
          <a:stretch>
            <a:fillRect/>
          </a:stretch>
        </p:blipFill>
        <p:spPr>
          <a:xfrm>
            <a:off x="6603175" y="1726324"/>
            <a:ext cx="560449" cy="560449"/>
          </a:xfrm>
          <a:prstGeom prst="rect">
            <a:avLst/>
          </a:prstGeom>
          <a:ln w="12700">
            <a:miter lim="400000"/>
          </a:ln>
        </p:spPr>
      </p:pic>
      <p:sp>
        <p:nvSpPr>
          <p:cNvPr id="324" name="Paint Bucket"/>
          <p:cNvSpPr/>
          <p:nvPr/>
        </p:nvSpPr>
        <p:spPr>
          <a:xfrm>
            <a:off x="8664890" y="-52"/>
            <a:ext cx="2068081" cy="325120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0728" y="1"/>
                </a:moveTo>
                <a:cubicBezTo>
                  <a:pt x="4770" y="22"/>
                  <a:pt x="0" y="3150"/>
                  <a:pt x="0" y="6931"/>
                </a:cubicBezTo>
                <a:lnTo>
                  <a:pt x="0" y="9843"/>
                </a:lnTo>
                <a:cubicBezTo>
                  <a:pt x="0" y="9897"/>
                  <a:pt x="68" y="9946"/>
                  <a:pt x="162" y="9946"/>
                </a:cubicBezTo>
                <a:lnTo>
                  <a:pt x="501" y="9946"/>
                </a:lnTo>
                <a:cubicBezTo>
                  <a:pt x="586" y="9946"/>
                  <a:pt x="660" y="9990"/>
                  <a:pt x="660" y="10049"/>
                </a:cubicBezTo>
                <a:lnTo>
                  <a:pt x="660" y="10297"/>
                </a:lnTo>
                <a:cubicBezTo>
                  <a:pt x="660" y="10351"/>
                  <a:pt x="729" y="10400"/>
                  <a:pt x="822" y="10400"/>
                </a:cubicBezTo>
                <a:lnTo>
                  <a:pt x="1289" y="10400"/>
                </a:lnTo>
                <a:cubicBezTo>
                  <a:pt x="1374" y="10400"/>
                  <a:pt x="1451" y="10441"/>
                  <a:pt x="1451" y="10501"/>
                </a:cubicBezTo>
                <a:lnTo>
                  <a:pt x="1451" y="20382"/>
                </a:lnTo>
                <a:cubicBezTo>
                  <a:pt x="1451" y="20431"/>
                  <a:pt x="1392" y="20468"/>
                  <a:pt x="1316" y="20468"/>
                </a:cubicBezTo>
                <a:cubicBezTo>
                  <a:pt x="1129" y="20468"/>
                  <a:pt x="984" y="20566"/>
                  <a:pt x="984" y="20679"/>
                </a:cubicBezTo>
                <a:lnTo>
                  <a:pt x="984" y="21368"/>
                </a:lnTo>
                <a:cubicBezTo>
                  <a:pt x="984" y="21487"/>
                  <a:pt x="1137" y="21579"/>
                  <a:pt x="1316" y="21579"/>
                </a:cubicBezTo>
                <a:lnTo>
                  <a:pt x="20284" y="21579"/>
                </a:lnTo>
                <a:cubicBezTo>
                  <a:pt x="20471" y="21579"/>
                  <a:pt x="20616" y="21482"/>
                  <a:pt x="20616" y="21368"/>
                </a:cubicBezTo>
                <a:lnTo>
                  <a:pt x="20616" y="20679"/>
                </a:lnTo>
                <a:cubicBezTo>
                  <a:pt x="20616" y="20560"/>
                  <a:pt x="20463" y="20468"/>
                  <a:pt x="20284" y="20468"/>
                </a:cubicBezTo>
                <a:cubicBezTo>
                  <a:pt x="20208" y="20468"/>
                  <a:pt x="20149" y="20431"/>
                  <a:pt x="20149" y="20382"/>
                </a:cubicBezTo>
                <a:lnTo>
                  <a:pt x="20149" y="10496"/>
                </a:lnTo>
                <a:cubicBezTo>
                  <a:pt x="20149" y="10442"/>
                  <a:pt x="20215" y="10393"/>
                  <a:pt x="20308" y="10393"/>
                </a:cubicBezTo>
                <a:lnTo>
                  <a:pt x="20775" y="10393"/>
                </a:lnTo>
                <a:cubicBezTo>
                  <a:pt x="20860" y="10393"/>
                  <a:pt x="20937" y="10351"/>
                  <a:pt x="20937" y="10292"/>
                </a:cubicBezTo>
                <a:lnTo>
                  <a:pt x="20937" y="10042"/>
                </a:lnTo>
                <a:cubicBezTo>
                  <a:pt x="20937" y="9988"/>
                  <a:pt x="21005" y="9941"/>
                  <a:pt x="21099" y="9941"/>
                </a:cubicBezTo>
                <a:lnTo>
                  <a:pt x="21438" y="9941"/>
                </a:lnTo>
                <a:cubicBezTo>
                  <a:pt x="21523" y="9941"/>
                  <a:pt x="21600" y="9898"/>
                  <a:pt x="21600" y="9838"/>
                </a:cubicBezTo>
                <a:lnTo>
                  <a:pt x="21600" y="6850"/>
                </a:lnTo>
                <a:cubicBezTo>
                  <a:pt x="21583" y="3064"/>
                  <a:pt x="16712" y="-21"/>
                  <a:pt x="10728" y="1"/>
                </a:cubicBezTo>
                <a:close/>
                <a:moveTo>
                  <a:pt x="10718" y="459"/>
                </a:moveTo>
                <a:cubicBezTo>
                  <a:pt x="16294" y="437"/>
                  <a:pt x="20844" y="3317"/>
                  <a:pt x="20844" y="6855"/>
                </a:cubicBezTo>
                <a:lnTo>
                  <a:pt x="20844" y="8630"/>
                </a:lnTo>
                <a:lnTo>
                  <a:pt x="20860" y="8630"/>
                </a:lnTo>
                <a:cubicBezTo>
                  <a:pt x="20860" y="8684"/>
                  <a:pt x="20794" y="8733"/>
                  <a:pt x="20701" y="8733"/>
                </a:cubicBezTo>
                <a:lnTo>
                  <a:pt x="20300" y="8733"/>
                </a:lnTo>
                <a:cubicBezTo>
                  <a:pt x="20216" y="8733"/>
                  <a:pt x="20139" y="8689"/>
                  <a:pt x="20139" y="8630"/>
                </a:cubicBezTo>
                <a:lnTo>
                  <a:pt x="20139" y="7384"/>
                </a:lnTo>
                <a:cubicBezTo>
                  <a:pt x="20139" y="7336"/>
                  <a:pt x="20182" y="7293"/>
                  <a:pt x="20250" y="7277"/>
                </a:cubicBezTo>
                <a:cubicBezTo>
                  <a:pt x="20403" y="7233"/>
                  <a:pt x="20513" y="7130"/>
                  <a:pt x="20505" y="7017"/>
                </a:cubicBezTo>
                <a:cubicBezTo>
                  <a:pt x="20496" y="6866"/>
                  <a:pt x="20291" y="6752"/>
                  <a:pt x="20054" y="6752"/>
                </a:cubicBezTo>
                <a:lnTo>
                  <a:pt x="1520" y="6752"/>
                </a:lnTo>
                <a:cubicBezTo>
                  <a:pt x="1282" y="6752"/>
                  <a:pt x="1077" y="6866"/>
                  <a:pt x="1069" y="7017"/>
                </a:cubicBezTo>
                <a:cubicBezTo>
                  <a:pt x="1060" y="7136"/>
                  <a:pt x="1171" y="7233"/>
                  <a:pt x="1323" y="7277"/>
                </a:cubicBezTo>
                <a:cubicBezTo>
                  <a:pt x="1391" y="7293"/>
                  <a:pt x="1435" y="7336"/>
                  <a:pt x="1435" y="7384"/>
                </a:cubicBezTo>
                <a:lnTo>
                  <a:pt x="1435" y="8630"/>
                </a:lnTo>
                <a:cubicBezTo>
                  <a:pt x="1435" y="8684"/>
                  <a:pt x="1366" y="8733"/>
                  <a:pt x="1273" y="8733"/>
                </a:cubicBezTo>
                <a:lnTo>
                  <a:pt x="873" y="8733"/>
                </a:lnTo>
                <a:cubicBezTo>
                  <a:pt x="788" y="8733"/>
                  <a:pt x="713" y="8689"/>
                  <a:pt x="713" y="8630"/>
                </a:cubicBezTo>
                <a:lnTo>
                  <a:pt x="713" y="6926"/>
                </a:lnTo>
                <a:cubicBezTo>
                  <a:pt x="713" y="3399"/>
                  <a:pt x="5167" y="481"/>
                  <a:pt x="10718" y="459"/>
                </a:cubicBezTo>
                <a:close/>
                <a:moveTo>
                  <a:pt x="12458" y="7309"/>
                </a:moveTo>
                <a:cubicBezTo>
                  <a:pt x="14877" y="7309"/>
                  <a:pt x="15650" y="7309"/>
                  <a:pt x="18502" y="7309"/>
                </a:cubicBezTo>
                <a:cubicBezTo>
                  <a:pt x="18511" y="8198"/>
                  <a:pt x="18510" y="11833"/>
                  <a:pt x="18510" y="11984"/>
                </a:cubicBezTo>
                <a:cubicBezTo>
                  <a:pt x="18510" y="12156"/>
                  <a:pt x="18288" y="12297"/>
                  <a:pt x="18017" y="12297"/>
                </a:cubicBezTo>
                <a:cubicBezTo>
                  <a:pt x="17745" y="12297"/>
                  <a:pt x="17526" y="12156"/>
                  <a:pt x="17526" y="11984"/>
                </a:cubicBezTo>
                <a:lnTo>
                  <a:pt x="17526" y="9385"/>
                </a:lnTo>
                <a:cubicBezTo>
                  <a:pt x="17526" y="9175"/>
                  <a:pt x="17263" y="9007"/>
                  <a:pt x="16932" y="9007"/>
                </a:cubicBezTo>
                <a:cubicBezTo>
                  <a:pt x="16601" y="9007"/>
                  <a:pt x="16338" y="9175"/>
                  <a:pt x="16338" y="9385"/>
                </a:cubicBezTo>
                <a:cubicBezTo>
                  <a:pt x="16338" y="10140"/>
                  <a:pt x="16338" y="10738"/>
                  <a:pt x="16338" y="10797"/>
                </a:cubicBezTo>
                <a:cubicBezTo>
                  <a:pt x="16338" y="10970"/>
                  <a:pt x="16116" y="11111"/>
                  <a:pt x="15845" y="11111"/>
                </a:cubicBezTo>
                <a:cubicBezTo>
                  <a:pt x="15573" y="11111"/>
                  <a:pt x="15354" y="10970"/>
                  <a:pt x="15354" y="10797"/>
                </a:cubicBezTo>
                <a:lnTo>
                  <a:pt x="15354" y="9147"/>
                </a:lnTo>
                <a:cubicBezTo>
                  <a:pt x="15354" y="8133"/>
                  <a:pt x="14053" y="7309"/>
                  <a:pt x="12458" y="7309"/>
                </a:cubicBezTo>
                <a:close/>
              </a:path>
            </a:pathLst>
          </a:custGeom>
          <a:solidFill>
            <a:srgbClr val="E05243"/>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325" name="S3"/>
          <p:cNvSpPr txBox="1"/>
          <p:nvPr/>
        </p:nvSpPr>
        <p:spPr>
          <a:xfrm>
            <a:off x="9412227" y="1345324"/>
            <a:ext cx="573406" cy="56044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S3</a:t>
            </a:r>
          </a:p>
        </p:txBody>
      </p:sp>
      <p:pic>
        <p:nvPicPr>
          <p:cNvPr id="326" name="database.png" descr="database.png"/>
          <p:cNvPicPr>
            <a:picLocks noChangeAspect="1"/>
          </p:cNvPicPr>
          <p:nvPr/>
        </p:nvPicPr>
        <p:blipFill>
          <a:blip r:embed="rId4">
            <a:extLst/>
          </a:blip>
          <a:stretch>
            <a:fillRect/>
          </a:stretch>
        </p:blipFill>
        <p:spPr>
          <a:xfrm>
            <a:off x="8352731" y="3467100"/>
            <a:ext cx="2692400" cy="3251200"/>
          </a:xfrm>
          <a:prstGeom prst="rect">
            <a:avLst/>
          </a:prstGeom>
          <a:ln w="12700">
            <a:miter lim="400000"/>
          </a:ln>
        </p:spPr>
      </p:pic>
      <p:sp>
        <p:nvSpPr>
          <p:cNvPr id="327" name="Line"/>
          <p:cNvSpPr/>
          <p:nvPr/>
        </p:nvSpPr>
        <p:spPr>
          <a:xfrm flipH="1">
            <a:off x="6675208" y="1625548"/>
            <a:ext cx="2060680" cy="1491711"/>
          </a:xfrm>
          <a:prstGeom prst="line">
            <a:avLst/>
          </a:prstGeom>
          <a:ln w="63500">
            <a:solidFill>
              <a:srgbClr val="FFFFFF"/>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sp>
        <p:nvSpPr>
          <p:cNvPr id="328" name="Line"/>
          <p:cNvSpPr/>
          <p:nvPr/>
        </p:nvSpPr>
        <p:spPr>
          <a:xfrm flipH="1">
            <a:off x="6809782" y="1752548"/>
            <a:ext cx="2060680" cy="1491711"/>
          </a:xfrm>
          <a:prstGeom prst="line">
            <a:avLst/>
          </a:prstGeom>
          <a:ln w="63500">
            <a:solidFill>
              <a:srgbClr val="FFFFFF"/>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sp>
        <p:nvSpPr>
          <p:cNvPr id="329" name="Line"/>
          <p:cNvSpPr/>
          <p:nvPr/>
        </p:nvSpPr>
        <p:spPr>
          <a:xfrm flipH="1">
            <a:off x="6936782" y="1879548"/>
            <a:ext cx="2060680" cy="1491711"/>
          </a:xfrm>
          <a:prstGeom prst="line">
            <a:avLst/>
          </a:prstGeom>
          <a:ln w="63500">
            <a:solidFill>
              <a:srgbClr val="FFFFFF"/>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pic>
        <p:nvPicPr>
          <p:cNvPr id="330" name="20728984181536298169-512.png" descr="20728984181536298169-512.png"/>
          <p:cNvPicPr>
            <a:picLocks noChangeAspect="1"/>
          </p:cNvPicPr>
          <p:nvPr/>
        </p:nvPicPr>
        <p:blipFill>
          <a:blip r:embed="rId5">
            <a:extLst/>
          </a:blip>
          <a:stretch>
            <a:fillRect/>
          </a:stretch>
        </p:blipFill>
        <p:spPr>
          <a:xfrm>
            <a:off x="719191" y="2971800"/>
            <a:ext cx="3810001" cy="3810000"/>
          </a:xfrm>
          <a:prstGeom prst="rect">
            <a:avLst/>
          </a:prstGeom>
          <a:ln w="12700">
            <a:miter lim="400000"/>
          </a:ln>
        </p:spPr>
      </p:pic>
      <p:sp>
        <p:nvSpPr>
          <p:cNvPr id="331" name="And provides visibility into performance by publishing real-time metrics and logs to Amazon CloudWatch"/>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And provides visibility into performance by publishing real-time metrics and logs to Amazon CloudWatch</a:t>
            </a:r>
          </a:p>
        </p:txBody>
      </p:sp>
      <p:pic>
        <p:nvPicPr>
          <p:cNvPr id="332" name="cloudwatch.png" descr="cloudwatch.png"/>
          <p:cNvPicPr>
            <a:picLocks noChangeAspect="1"/>
          </p:cNvPicPr>
          <p:nvPr/>
        </p:nvPicPr>
        <p:blipFill>
          <a:blip r:embed="rId6">
            <a:extLst/>
          </a:blip>
          <a:stretch>
            <a:fillRect/>
          </a:stretch>
        </p:blipFill>
        <p:spPr>
          <a:xfrm>
            <a:off x="5073650" y="3448050"/>
            <a:ext cx="2857500" cy="2857500"/>
          </a:xfrm>
          <a:prstGeom prst="rect">
            <a:avLst/>
          </a:prstGeom>
          <a:ln w="12700">
            <a:miter lim="400000"/>
          </a:ln>
        </p:spPr>
      </p:pic>
      <p:sp>
        <p:nvSpPr>
          <p:cNvPr id="333" name="All you need to do is write the code"/>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All you need to do is write the code</a:t>
            </a:r>
          </a:p>
        </p:txBody>
      </p:sp>
      <p:pic>
        <p:nvPicPr>
          <p:cNvPr id="334" name="dc5857c3d0b670c4c0f68da74d3c726e.png" descr="dc5857c3d0b670c4c0f68da74d3c726e.png"/>
          <p:cNvPicPr>
            <a:picLocks noChangeAspect="1"/>
          </p:cNvPicPr>
          <p:nvPr/>
        </p:nvPicPr>
        <p:blipFill>
          <a:blip r:embed="rId7">
            <a:extLst/>
          </a:blip>
          <a:stretch>
            <a:fillRect/>
          </a:stretch>
        </p:blipFill>
        <p:spPr>
          <a:xfrm>
            <a:off x="4597400" y="-279452"/>
            <a:ext cx="3810000" cy="38100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14:flip dir="r"/>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7" grpId="1" fill="hold">
                                  <p:stCondLst>
                                    <p:cond delay="0"/>
                                  </p:stCondLst>
                                  <p:iterate type="el" backwards="0">
                                    <p:tmAbs val="0"/>
                                  </p:iterate>
                                  <p:childTnLst>
                                    <p:set>
                                      <p:cBhvr>
                                        <p:cTn id="6" fill="hold"/>
                                        <p:tgtEl>
                                          <p:spTgt spid="323"/>
                                        </p:tgtEl>
                                        <p:attrNameLst>
                                          <p:attrName>style.visibility</p:attrName>
                                        </p:attrNameLst>
                                      </p:cBhvr>
                                      <p:to>
                                        <p:strVal val="visible"/>
                                      </p:to>
                                    </p:set>
                                    <p:anim calcmode="lin" valueType="num">
                                      <p:cBhvr>
                                        <p:cTn id="7" dur="2500" fill="hold"/>
                                        <p:tgtEl>
                                          <p:spTgt spid="323"/>
                                        </p:tgtEl>
                                        <p:attrNameLst>
                                          <p:attrName>ppt_x</p:attrName>
                                        </p:attrNameLst>
                                      </p:cBhvr>
                                      <p:tavLst>
                                        <p:tav tm="0">
                                          <p:val>
                                            <p:strVal val="0-#ppt_w/2"/>
                                          </p:val>
                                        </p:tav>
                                        <p:tav tm="100000">
                                          <p:val>
                                            <p:strVal val="#ppt_x"/>
                                          </p:val>
                                        </p:tav>
                                      </p:tavLst>
                                    </p:anim>
                                    <p:anim calcmode="lin" valueType="num">
                                      <p:cBhvr>
                                        <p:cTn id="8" dur="2500" fill="hold"/>
                                        <p:tgtEl>
                                          <p:spTgt spid="323"/>
                                        </p:tgtEl>
                                        <p:attrNameLst>
                                          <p:attrName>ppt_y</p:attrName>
                                        </p:attrNameLst>
                                      </p:cBhvr>
                                      <p:tavLst>
                                        <p:tav tm="0">
                                          <p:val>
                                            <p:strVal val="#ppt_y"/>
                                          </p:val>
                                        </p:tav>
                                        <p:tav tm="100000">
                                          <p:val>
                                            <p:strVal val="#ppt_y"/>
                                          </p:val>
                                        </p:tav>
                                      </p:tavLst>
                                    </p:anim>
                                  </p:childTnLst>
                                </p:cTn>
                              </p:par>
                            </p:childTnLst>
                          </p:cTn>
                        </p:par>
                        <p:par>
                          <p:cTn id="9" fill="hold">
                            <p:stCondLst>
                              <p:cond delay="2500"/>
                            </p:stCondLst>
                            <p:childTnLst>
                              <p:par>
                                <p:cTn id="10" presetClass="entr" nodeType="afterEffect" presetSubtype="8" presetID="7" grpId="2" fill="hold">
                                  <p:stCondLst>
                                    <p:cond delay="0"/>
                                  </p:stCondLst>
                                  <p:iterate type="el" backwards="0">
                                    <p:tmAbs val="0"/>
                                  </p:iterate>
                                  <p:childTnLst>
                                    <p:set>
                                      <p:cBhvr>
                                        <p:cTn id="11" fill="hold"/>
                                        <p:tgtEl>
                                          <p:spTgt spid="322"/>
                                        </p:tgtEl>
                                        <p:attrNameLst>
                                          <p:attrName>style.visibility</p:attrName>
                                        </p:attrNameLst>
                                      </p:cBhvr>
                                      <p:to>
                                        <p:strVal val="visible"/>
                                      </p:to>
                                    </p:set>
                                    <p:anim calcmode="lin" valueType="num">
                                      <p:cBhvr>
                                        <p:cTn id="12" dur="2500" fill="hold"/>
                                        <p:tgtEl>
                                          <p:spTgt spid="322"/>
                                        </p:tgtEl>
                                        <p:attrNameLst>
                                          <p:attrName>ppt_x</p:attrName>
                                        </p:attrNameLst>
                                      </p:cBhvr>
                                      <p:tavLst>
                                        <p:tav tm="0">
                                          <p:val>
                                            <p:strVal val="0-#ppt_w/2"/>
                                          </p:val>
                                        </p:tav>
                                        <p:tav tm="100000">
                                          <p:val>
                                            <p:strVal val="#ppt_x"/>
                                          </p:val>
                                        </p:tav>
                                      </p:tavLst>
                                    </p:anim>
                                    <p:anim calcmode="lin" valueType="num">
                                      <p:cBhvr>
                                        <p:cTn id="13" dur="2500" fill="hold"/>
                                        <p:tgtEl>
                                          <p:spTgt spid="322"/>
                                        </p:tgtEl>
                                        <p:attrNameLst>
                                          <p:attrName>ppt_y</p:attrName>
                                        </p:attrNameLst>
                                      </p:cBhvr>
                                      <p:tavLst>
                                        <p:tav tm="0">
                                          <p:val>
                                            <p:strVal val="#ppt_y"/>
                                          </p:val>
                                        </p:tav>
                                        <p:tav tm="100000">
                                          <p:val>
                                            <p:strVal val="#ppt_y"/>
                                          </p:val>
                                        </p:tav>
                                      </p:tavLst>
                                    </p:anim>
                                  </p:childTnLst>
                                </p:cTn>
                              </p:par>
                            </p:childTnLst>
                          </p:cTn>
                        </p:par>
                        <p:par>
                          <p:cTn id="14" fill="hold">
                            <p:stCondLst>
                              <p:cond delay="5000"/>
                            </p:stCondLst>
                            <p:childTnLst>
                              <p:par>
                                <p:cTn id="15" presetClass="entr" nodeType="afterEffect" presetSubtype="8" presetID="7" grpId="3" fill="hold">
                                  <p:stCondLst>
                                    <p:cond delay="0"/>
                                  </p:stCondLst>
                                  <p:iterate type="el" backwards="0">
                                    <p:tmAbs val="0"/>
                                  </p:iterate>
                                  <p:childTnLst>
                                    <p:set>
                                      <p:cBhvr>
                                        <p:cTn id="16" fill="hold"/>
                                        <p:tgtEl>
                                          <p:spTgt spid="321"/>
                                        </p:tgtEl>
                                        <p:attrNameLst>
                                          <p:attrName>style.visibility</p:attrName>
                                        </p:attrNameLst>
                                      </p:cBhvr>
                                      <p:to>
                                        <p:strVal val="visible"/>
                                      </p:to>
                                    </p:set>
                                    <p:anim calcmode="lin" valueType="num">
                                      <p:cBhvr>
                                        <p:cTn id="17" dur="2500" fill="hold"/>
                                        <p:tgtEl>
                                          <p:spTgt spid="321"/>
                                        </p:tgtEl>
                                        <p:attrNameLst>
                                          <p:attrName>ppt_x</p:attrName>
                                        </p:attrNameLst>
                                      </p:cBhvr>
                                      <p:tavLst>
                                        <p:tav tm="0">
                                          <p:val>
                                            <p:strVal val="0-#ppt_w/2"/>
                                          </p:val>
                                        </p:tav>
                                        <p:tav tm="100000">
                                          <p:val>
                                            <p:strVal val="#ppt_x"/>
                                          </p:val>
                                        </p:tav>
                                      </p:tavLst>
                                    </p:anim>
                                    <p:anim calcmode="lin" valueType="num">
                                      <p:cBhvr>
                                        <p:cTn id="18" dur="2500" fill="hold"/>
                                        <p:tgtEl>
                                          <p:spTgt spid="321"/>
                                        </p:tgtEl>
                                        <p:attrNameLst>
                                          <p:attrName>ppt_y</p:attrName>
                                        </p:attrNameLst>
                                      </p:cBhvr>
                                      <p:tavLst>
                                        <p:tav tm="0">
                                          <p:val>
                                            <p:strVal val="#ppt_y"/>
                                          </p:val>
                                        </p:tav>
                                        <p:tav tm="100000">
                                          <p:val>
                                            <p:strVal val="#ppt_y"/>
                                          </p:val>
                                        </p:tav>
                                      </p:tavLst>
                                    </p:anim>
                                  </p:childTnLst>
                                </p:cTn>
                              </p:par>
                            </p:childTnLst>
                          </p:cTn>
                        </p:par>
                        <p:par>
                          <p:cTn id="19" fill="hold">
                            <p:stCondLst>
                              <p:cond delay="0"/>
                            </p:stCondLst>
                            <p:childTnLst>
                              <p:par>
                                <p:cTn id="20" presetClass="path" nodeType="afterEffect" presetSubtype="0" presetID="-1" grpId="4" accel="50000" decel="50000" fill="hold">
                                  <p:stCondLst>
                                    <p:cond delay="0"/>
                                  </p:stCondLst>
                                  <p:childTnLst>
                                    <p:animMotion path="M 0.000000 0.000000 L 0.246197 -0.097134" origin="layout" pathEditMode="relative">
                                      <p:cBhvr>
                                        <p:cTn id="21" dur="1000" fill="hold"/>
                                        <p:tgtEl>
                                          <p:spTgt spid="323"/>
                                        </p:tgtEl>
                                        <p:attrNameLst>
                                          <p:attrName>ppt_x</p:attrName>
                                          <p:attrName>ppt_y</p:attrName>
                                        </p:attrNameLst>
                                      </p:cBhvr>
                                    </p:animMotion>
                                  </p:childTnLst>
                                </p:cTn>
                              </p:par>
                            </p:childTnLst>
                          </p:cTn>
                        </p:par>
                        <p:par>
                          <p:cTn id="22" fill="hold">
                            <p:stCondLst>
                              <p:cond delay="0"/>
                            </p:stCondLst>
                            <p:childTnLst>
                              <p:par>
                                <p:cTn id="23" presetClass="path" nodeType="withEffect" presetSubtype="0" presetID="-1" grpId="5" accel="50000" decel="50000" fill="hold">
                                  <p:stCondLst>
                                    <p:cond delay="0"/>
                                  </p:stCondLst>
                                  <p:childTnLst>
                                    <p:animMotion path="M 0.000000 0.000000 L 0.246197 -0.097134" origin="layout" pathEditMode="relative">
                                      <p:cBhvr>
                                        <p:cTn id="24" dur="1000" fill="hold"/>
                                        <p:tgtEl>
                                          <p:spTgt spid="322"/>
                                        </p:tgtEl>
                                        <p:attrNameLst>
                                          <p:attrName>ppt_x</p:attrName>
                                          <p:attrName>ppt_y</p:attrName>
                                        </p:attrNameLst>
                                      </p:cBhvr>
                                    </p:animMotion>
                                  </p:childTnLst>
                                </p:cTn>
                              </p:par>
                            </p:childTnLst>
                          </p:cTn>
                        </p:par>
                        <p:par>
                          <p:cTn id="25" fill="hold">
                            <p:stCondLst>
                              <p:cond delay="0"/>
                            </p:stCondLst>
                            <p:childTnLst>
                              <p:par>
                                <p:cTn id="26" presetClass="path" nodeType="withEffect" presetSubtype="0" presetID="-1" grpId="6" accel="50000" decel="50000" fill="hold">
                                  <p:stCondLst>
                                    <p:cond delay="0"/>
                                  </p:stCondLst>
                                  <p:childTnLst>
                                    <p:animMotion path="M 0.000000 0.000000 L 0.246197 -0.097134" origin="layout" pathEditMode="relative">
                                      <p:cBhvr>
                                        <p:cTn id="27" dur="1000" fill="hold"/>
                                        <p:tgtEl>
                                          <p:spTgt spid="321"/>
                                        </p:tgtEl>
                                        <p:attrNameLst>
                                          <p:attrName>ppt_x</p:attrName>
                                          <p:attrName>ppt_y</p:attrName>
                                        </p:attrNameLst>
                                      </p:cBhvr>
                                    </p:animMotion>
                                  </p:childTnLst>
                                </p:cTn>
                              </p:par>
                            </p:childTnLst>
                          </p:cTn>
                        </p:par>
                        <p:par>
                          <p:cTn id="28" fill="hold">
                            <p:stCondLst>
                              <p:cond delay="0"/>
                            </p:stCondLst>
                            <p:childTnLst>
                              <p:par>
                                <p:cTn id="29" presetClass="path" nodeType="afterEffect" presetSubtype="0" presetID="-1" grpId="7" accel="50000" decel="50000" fill="hold">
                                  <p:stCondLst>
                                    <p:cond delay="0"/>
                                  </p:stCondLst>
                                  <p:childTnLst>
                                    <p:animMotion path="M 0.246197 -0.097134 L 0.245727 0.001829" origin="layout" pathEditMode="relative">
                                      <p:cBhvr>
                                        <p:cTn id="30" dur="1000" fill="hold"/>
                                        <p:tgtEl>
                                          <p:spTgt spid="323"/>
                                        </p:tgtEl>
                                        <p:attrNameLst>
                                          <p:attrName>ppt_x</p:attrName>
                                          <p:attrName>ppt_y</p:attrName>
                                        </p:attrNameLst>
                                      </p:cBhvr>
                                    </p:animMotion>
                                  </p:childTnLst>
                                </p:cTn>
                              </p:par>
                            </p:childTnLst>
                          </p:cTn>
                        </p:par>
                        <p:par>
                          <p:cTn id="31" fill="hold">
                            <p:stCondLst>
                              <p:cond delay="0"/>
                            </p:stCondLst>
                            <p:childTnLst>
                              <p:par>
                                <p:cTn id="32" presetClass="path" nodeType="withEffect" presetSubtype="0" presetID="-1" grpId="8" accel="50000" decel="50000" fill="hold">
                                  <p:stCondLst>
                                    <p:cond delay="0"/>
                                  </p:stCondLst>
                                  <p:childTnLst>
                                    <p:animMotion path="M 0.246197 -0.097134 L 0.245727 0.001829" origin="layout" pathEditMode="relative">
                                      <p:cBhvr>
                                        <p:cTn id="33" dur="1000" fill="hold"/>
                                        <p:tgtEl>
                                          <p:spTgt spid="322"/>
                                        </p:tgtEl>
                                        <p:attrNameLst>
                                          <p:attrName>ppt_x</p:attrName>
                                          <p:attrName>ppt_y</p:attrName>
                                        </p:attrNameLst>
                                      </p:cBhvr>
                                    </p:animMotion>
                                  </p:childTnLst>
                                </p:cTn>
                              </p:par>
                            </p:childTnLst>
                          </p:cTn>
                        </p:par>
                        <p:par>
                          <p:cTn id="34" fill="hold">
                            <p:stCondLst>
                              <p:cond delay="0"/>
                            </p:stCondLst>
                            <p:childTnLst>
                              <p:par>
                                <p:cTn id="35" presetClass="path" nodeType="withEffect" presetSubtype="0" presetID="-1" grpId="9" accel="50000" decel="50000" fill="hold">
                                  <p:stCondLst>
                                    <p:cond delay="0"/>
                                  </p:stCondLst>
                                  <p:childTnLst>
                                    <p:animMotion path="M 0.246197 -0.097134 L 0.245727 0.001829" origin="layout" pathEditMode="relative">
                                      <p:cBhvr>
                                        <p:cTn id="36" dur="1000" fill="hold"/>
                                        <p:tgtEl>
                                          <p:spTgt spid="321"/>
                                        </p:tgtEl>
                                        <p:attrNameLst>
                                          <p:attrName>ppt_x</p:attrName>
                                          <p:attrName>ppt_y</p:attrName>
                                        </p:attrNameLst>
                                      </p:cBhvr>
                                    </p:animMotion>
                                  </p:childTnLst>
                                </p:cTn>
                              </p:par>
                            </p:childTnLst>
                          </p:cTn>
                        </p:par>
                        <p:par>
                          <p:cTn id="37" fill="hold">
                            <p:stCondLst>
                              <p:cond delay="1000"/>
                            </p:stCondLst>
                            <p:childTnLst>
                              <p:par>
                                <p:cTn id="38" presetClass="entr" nodeType="afterEffect" presetSubtype="0" presetID="1" grpId="10" fill="hold">
                                  <p:stCondLst>
                                    <p:cond delay="0"/>
                                  </p:stCondLst>
                                  <p:iterate type="lt" backwards="0">
                                    <p:tmAbs val="100"/>
                                  </p:iterate>
                                  <p:childTnLst>
                                    <p:set>
                                      <p:cBhvr>
                                        <p:cTn id="39" fill="hold"/>
                                        <p:tgtEl>
                                          <p:spTgt spid="327"/>
                                        </p:tgtEl>
                                        <p:attrNameLst>
                                          <p:attrName>style.visibility</p:attrName>
                                        </p:attrNameLst>
                                      </p:cBhvr>
                                      <p:to>
                                        <p:strVal val="visible"/>
                                      </p:to>
                                    </p:set>
                                  </p:childTnLst>
                                </p:cTn>
                              </p:par>
                            </p:childTnLst>
                          </p:cTn>
                        </p:par>
                        <p:par>
                          <p:cTn id="40" fill="hold">
                            <p:stCondLst>
                              <p:cond delay="1000"/>
                            </p:stCondLst>
                            <p:childTnLst>
                              <p:par>
                                <p:cTn id="41" presetClass="entr" nodeType="afterEffect" presetSubtype="0" presetID="1" grpId="11" fill="hold">
                                  <p:stCondLst>
                                    <p:cond delay="0"/>
                                  </p:stCondLst>
                                  <p:iterate type="lt" backwards="0">
                                    <p:tmAbs val="100"/>
                                  </p:iterate>
                                  <p:childTnLst>
                                    <p:set>
                                      <p:cBhvr>
                                        <p:cTn id="42" fill="hold"/>
                                        <p:tgtEl>
                                          <p:spTgt spid="328"/>
                                        </p:tgtEl>
                                        <p:attrNameLst>
                                          <p:attrName>style.visibility</p:attrName>
                                        </p:attrNameLst>
                                      </p:cBhvr>
                                      <p:to>
                                        <p:strVal val="visible"/>
                                      </p:to>
                                    </p:set>
                                  </p:childTnLst>
                                </p:cTn>
                              </p:par>
                            </p:childTnLst>
                          </p:cTn>
                        </p:par>
                        <p:par>
                          <p:cTn id="43" fill="hold">
                            <p:stCondLst>
                              <p:cond delay="1000"/>
                            </p:stCondLst>
                            <p:childTnLst>
                              <p:par>
                                <p:cTn id="44" presetClass="entr" nodeType="afterEffect" presetSubtype="0" presetID="1" grpId="12" fill="hold">
                                  <p:stCondLst>
                                    <p:cond delay="0"/>
                                  </p:stCondLst>
                                  <p:iterate type="lt" backwards="0">
                                    <p:tmAbs val="100"/>
                                  </p:iterate>
                                  <p:childTnLst>
                                    <p:set>
                                      <p:cBhvr>
                                        <p:cTn id="45" fill="hold"/>
                                        <p:tgtEl>
                                          <p:spTgt spid="329"/>
                                        </p:tgtEl>
                                        <p:attrNameLst>
                                          <p:attrName>style.visibility</p:attrName>
                                        </p:attrNameLst>
                                      </p:cBhvr>
                                      <p:to>
                                        <p:strVal val="visible"/>
                                      </p:to>
                                    </p:set>
                                  </p:childTnLst>
                                </p:cTn>
                              </p:par>
                            </p:childTnLst>
                          </p:cTn>
                        </p:par>
                        <p:par>
                          <p:cTn id="46" fill="hold">
                            <p:stCondLst>
                              <p:cond delay="0"/>
                            </p:stCondLst>
                            <p:childTnLst>
                              <p:par>
                                <p:cTn id="47" presetClass="path" nodeType="afterEffect" presetSubtype="0" presetID="-1" grpId="13" accel="50000" decel="50000" fill="hold">
                                  <p:stCondLst>
                                    <p:cond delay="0"/>
                                  </p:stCondLst>
                                  <p:childTnLst>
                                    <p:animMotion path="M 0.000000 0.000000 L -0.214320 0.205228" origin="layout" pathEditMode="relative">
                                      <p:cBhvr>
                                        <p:cTn id="48" dur="1000" fill="hold"/>
                                        <p:tgtEl>
                                          <p:spTgt spid="327"/>
                                        </p:tgtEl>
                                        <p:attrNameLst>
                                          <p:attrName>ppt_x</p:attrName>
                                          <p:attrName>ppt_y</p:attrName>
                                        </p:attrNameLst>
                                      </p:cBhvr>
                                    </p:animMotion>
                                  </p:childTnLst>
                                </p:cTn>
                              </p:par>
                            </p:childTnLst>
                          </p:cTn>
                        </p:par>
                        <p:par>
                          <p:cTn id="49" fill="hold">
                            <p:stCondLst>
                              <p:cond delay="0"/>
                            </p:stCondLst>
                            <p:childTnLst>
                              <p:par>
                                <p:cTn id="50" presetClass="path" nodeType="withEffect" presetSubtype="0" presetID="-1" grpId="14" accel="50000" decel="50000" fill="hold">
                                  <p:stCondLst>
                                    <p:cond delay="0"/>
                                  </p:stCondLst>
                                  <p:childTnLst>
                                    <p:animMotion path="M 0.000000 0.000000 L -0.214320 0.205228" origin="layout" pathEditMode="relative">
                                      <p:cBhvr>
                                        <p:cTn id="51" dur="1000" fill="hold"/>
                                        <p:tgtEl>
                                          <p:spTgt spid="328"/>
                                        </p:tgtEl>
                                        <p:attrNameLst>
                                          <p:attrName>ppt_x</p:attrName>
                                          <p:attrName>ppt_y</p:attrName>
                                        </p:attrNameLst>
                                      </p:cBhvr>
                                    </p:animMotion>
                                  </p:childTnLst>
                                </p:cTn>
                              </p:par>
                            </p:childTnLst>
                          </p:cTn>
                        </p:par>
                        <p:par>
                          <p:cTn id="52" fill="hold">
                            <p:stCondLst>
                              <p:cond delay="0"/>
                            </p:stCondLst>
                            <p:childTnLst>
                              <p:par>
                                <p:cTn id="53" presetClass="path" nodeType="withEffect" presetSubtype="0" presetID="-1" grpId="15" accel="50000" decel="50000" fill="hold">
                                  <p:stCondLst>
                                    <p:cond delay="0"/>
                                  </p:stCondLst>
                                  <p:childTnLst>
                                    <p:animMotion path="M 0.000000 0.000000 L -0.214320 0.205228" origin="layout" pathEditMode="relative">
                                      <p:cBhvr>
                                        <p:cTn id="54" dur="1000" fill="hold"/>
                                        <p:tgtEl>
                                          <p:spTgt spid="329"/>
                                        </p:tgtEl>
                                        <p:attrNameLst>
                                          <p:attrName>ppt_x</p:attrName>
                                          <p:attrName>ppt_y</p:attrName>
                                        </p:attrNameLst>
                                      </p:cBhvr>
                                    </p:animMotion>
                                  </p:childTnLst>
                                </p:cTn>
                              </p:par>
                            </p:childTnLst>
                          </p:cTn>
                        </p:par>
                        <p:par>
                          <p:cTn id="55" fill="hold">
                            <p:stCondLst>
                              <p:cond delay="1000"/>
                            </p:stCondLst>
                            <p:childTnLst>
                              <p:par>
                                <p:cTn id="56" presetClass="exit" nodeType="afterEffect" presetID="10" grpId="16" fill="hold">
                                  <p:stCondLst>
                                    <p:cond delay="0"/>
                                  </p:stCondLst>
                                  <p:iterate type="el" backwards="0">
                                    <p:tmAbs val="0"/>
                                  </p:iterate>
                                  <p:childTnLst>
                                    <p:animEffect filter="fade" transition="out">
                                      <p:cBhvr>
                                        <p:cTn id="57" dur="500" fill="hold"/>
                                        <p:tgtEl>
                                          <p:spTgt spid="327"/>
                                        </p:tgtEl>
                                      </p:cBhvr>
                                    </p:animEffect>
                                    <p:set>
                                      <p:cBhvr>
                                        <p:cTn id="58" fill="hold">
                                          <p:stCondLst>
                                            <p:cond delay="499"/>
                                          </p:stCondLst>
                                        </p:cTn>
                                        <p:tgtEl>
                                          <p:spTgt spid="327"/>
                                        </p:tgtEl>
                                        <p:attrNameLst>
                                          <p:attrName>style.visibility</p:attrName>
                                        </p:attrNameLst>
                                      </p:cBhvr>
                                      <p:to>
                                        <p:strVal val="hidden"/>
                                      </p:to>
                                    </p:set>
                                  </p:childTnLst>
                                </p:cTn>
                              </p:par>
                            </p:childTnLst>
                          </p:cTn>
                        </p:par>
                        <p:par>
                          <p:cTn id="59" fill="hold">
                            <p:stCondLst>
                              <p:cond delay="1500"/>
                            </p:stCondLst>
                            <p:childTnLst>
                              <p:par>
                                <p:cTn id="60" presetClass="exit" nodeType="afterEffect" presetID="10" grpId="17" fill="hold">
                                  <p:stCondLst>
                                    <p:cond delay="0"/>
                                  </p:stCondLst>
                                  <p:iterate type="el" backwards="0">
                                    <p:tmAbs val="0"/>
                                  </p:iterate>
                                  <p:childTnLst>
                                    <p:animEffect filter="fade" transition="out">
                                      <p:cBhvr>
                                        <p:cTn id="61" dur="500" fill="hold"/>
                                        <p:tgtEl>
                                          <p:spTgt spid="328"/>
                                        </p:tgtEl>
                                      </p:cBhvr>
                                    </p:animEffect>
                                    <p:set>
                                      <p:cBhvr>
                                        <p:cTn id="62" fill="hold">
                                          <p:stCondLst>
                                            <p:cond delay="499"/>
                                          </p:stCondLst>
                                        </p:cTn>
                                        <p:tgtEl>
                                          <p:spTgt spid="328"/>
                                        </p:tgtEl>
                                        <p:attrNameLst>
                                          <p:attrName>style.visibility</p:attrName>
                                        </p:attrNameLst>
                                      </p:cBhvr>
                                      <p:to>
                                        <p:strVal val="hidden"/>
                                      </p:to>
                                    </p:set>
                                  </p:childTnLst>
                                </p:cTn>
                              </p:par>
                            </p:childTnLst>
                          </p:cTn>
                        </p:par>
                        <p:par>
                          <p:cTn id="63" fill="hold">
                            <p:stCondLst>
                              <p:cond delay="2000"/>
                            </p:stCondLst>
                            <p:childTnLst>
                              <p:par>
                                <p:cTn id="64" presetClass="exit" nodeType="afterEffect" presetID="10" grpId="18" fill="hold">
                                  <p:stCondLst>
                                    <p:cond delay="0"/>
                                  </p:stCondLst>
                                  <p:iterate type="el" backwards="0">
                                    <p:tmAbs val="0"/>
                                  </p:iterate>
                                  <p:childTnLst>
                                    <p:animEffect filter="fade" transition="out">
                                      <p:cBhvr>
                                        <p:cTn id="65" dur="500" fill="hold"/>
                                        <p:tgtEl>
                                          <p:spTgt spid="329"/>
                                        </p:tgtEl>
                                      </p:cBhvr>
                                    </p:animEffect>
                                    <p:set>
                                      <p:cBhvr>
                                        <p:cTn id="66" fill="hold">
                                          <p:stCondLst>
                                            <p:cond delay="499"/>
                                          </p:stCondLst>
                                        </p:cTn>
                                        <p:tgtEl>
                                          <p:spTgt spid="329"/>
                                        </p:tgtEl>
                                        <p:attrNameLst>
                                          <p:attrName>style.visibility</p:attrName>
                                        </p:attrNameLst>
                                      </p:cBhvr>
                                      <p:to>
                                        <p:strVal val="hidden"/>
                                      </p:to>
                                    </p:set>
                                  </p:childTnLst>
                                </p:cTn>
                              </p:par>
                            </p:childTnLst>
                          </p:cTn>
                        </p:par>
                        <p:par>
                          <p:cTn id="67" fill="hold">
                            <p:stCondLst>
                              <p:cond delay="2500"/>
                            </p:stCondLst>
                            <p:childTnLst>
                              <p:par>
                                <p:cTn id="68" presetClass="entr" nodeType="afterEffect" presetSubtype="16" presetID="23" grpId="19" fill="hold">
                                  <p:stCondLst>
                                    <p:cond delay="0"/>
                                  </p:stCondLst>
                                  <p:iterate type="el" backwards="0">
                                    <p:tmAbs val="0"/>
                                  </p:iterate>
                                  <p:childTnLst>
                                    <p:set>
                                      <p:cBhvr>
                                        <p:cTn id="69" fill="hold"/>
                                        <p:tgtEl>
                                          <p:spTgt spid="319"/>
                                        </p:tgtEl>
                                        <p:attrNameLst>
                                          <p:attrName>style.visibility</p:attrName>
                                        </p:attrNameLst>
                                      </p:cBhvr>
                                      <p:to>
                                        <p:strVal val="visible"/>
                                      </p:to>
                                    </p:set>
                                    <p:anim calcmode="lin" valueType="num">
                                      <p:cBhvr>
                                        <p:cTn id="70" dur="2500" fill="hold"/>
                                        <p:tgtEl>
                                          <p:spTgt spid="319"/>
                                        </p:tgtEl>
                                        <p:attrNameLst>
                                          <p:attrName>ppt_w</p:attrName>
                                        </p:attrNameLst>
                                      </p:cBhvr>
                                      <p:tavLst>
                                        <p:tav tm="0">
                                          <p:val>
                                            <p:fltVal val="0"/>
                                          </p:val>
                                        </p:tav>
                                        <p:tav tm="100000">
                                          <p:val>
                                            <p:strVal val="#ppt_w"/>
                                          </p:val>
                                        </p:tav>
                                      </p:tavLst>
                                    </p:anim>
                                    <p:anim calcmode="lin" valueType="num">
                                      <p:cBhvr>
                                        <p:cTn id="71" dur="2500" fill="hold"/>
                                        <p:tgtEl>
                                          <p:spTgt spid="319"/>
                                        </p:tgtEl>
                                        <p:attrNameLst>
                                          <p:attrName>ppt_h</p:attrName>
                                        </p:attrNameLst>
                                      </p:cBhvr>
                                      <p:tavLst>
                                        <p:tav tm="0">
                                          <p:val>
                                            <p:fltVal val="0"/>
                                          </p:val>
                                        </p:tav>
                                        <p:tav tm="100000">
                                          <p:val>
                                            <p:strVal val="#ppt_h"/>
                                          </p:val>
                                        </p:tav>
                                      </p:tavLst>
                                    </p:anim>
                                  </p:childTnLst>
                                </p:cTn>
                              </p:par>
                            </p:childTnLst>
                          </p:cTn>
                        </p:par>
                        <p:par>
                          <p:cTn id="72" fill="hold">
                            <p:stCondLst>
                              <p:cond delay="0"/>
                            </p:stCondLst>
                            <p:childTnLst>
                              <p:par>
                                <p:cTn id="73" presetClass="path" nodeType="afterEffect" presetSubtype="0" presetID="-1" grpId="20" accel="50000" decel="50000" fill="hold">
                                  <p:stCondLst>
                                    <p:cond delay="0"/>
                                  </p:stCondLst>
                                  <p:childTnLst>
                                    <p:animMotion path="M 0.000000 0.000000 L 0.613281 0.000000" origin="layout" pathEditMode="relative">
                                      <p:cBhvr>
                                        <p:cTn id="74" dur="3000" fill="hold"/>
                                        <p:tgtEl>
                                          <p:spTgt spid="319"/>
                                        </p:tgtEl>
                                        <p:attrNameLst>
                                          <p:attrName>ppt_x</p:attrName>
                                          <p:attrName>ppt_y</p:attrName>
                                        </p:attrNameLst>
                                      </p:cBhvr>
                                    </p:animMotion>
                                  </p:childTnLst>
                                </p:cTn>
                              </p:par>
                            </p:childTnLst>
                          </p:cTn>
                        </p:par>
                      </p:childTnLst>
                    </p:cTn>
                  </p:par>
                  <p:par>
                    <p:cTn id="75" fill="hold">
                      <p:stCondLst>
                        <p:cond delay="indefinite"/>
                      </p:stCondLst>
                      <p:childTnLst>
                        <p:par>
                          <p:cTn id="76" fill="hold">
                            <p:stCondLst>
                              <p:cond delay="0"/>
                            </p:stCondLst>
                            <p:childTnLst>
                              <p:par>
                                <p:cTn id="77" presetClass="exit" nodeType="clickEffect" presetID="10" grpId="21" fill="hold">
                                  <p:stCondLst>
                                    <p:cond delay="0"/>
                                  </p:stCondLst>
                                  <p:iterate type="el" backwards="0">
                                    <p:tmAbs val="0"/>
                                  </p:iterate>
                                  <p:childTnLst>
                                    <p:animEffect filter="fade" transition="out">
                                      <p:cBhvr>
                                        <p:cTn id="78" dur="1000" fill="hold"/>
                                        <p:tgtEl>
                                          <p:spTgt spid="320"/>
                                        </p:tgtEl>
                                      </p:cBhvr>
                                    </p:animEffect>
                                    <p:set>
                                      <p:cBhvr>
                                        <p:cTn id="79" fill="hold">
                                          <p:stCondLst>
                                            <p:cond delay="999"/>
                                          </p:stCondLst>
                                        </p:cTn>
                                        <p:tgtEl>
                                          <p:spTgt spid="320"/>
                                        </p:tgtEl>
                                        <p:attrNameLst>
                                          <p:attrName>style.visibility</p:attrName>
                                        </p:attrNameLst>
                                      </p:cBhvr>
                                      <p:to>
                                        <p:strVal val="hidden"/>
                                      </p:to>
                                    </p:set>
                                  </p:childTnLst>
                                </p:cTn>
                              </p:par>
                            </p:childTnLst>
                          </p:cTn>
                        </p:par>
                        <p:par>
                          <p:cTn id="80" fill="hold">
                            <p:stCondLst>
                              <p:cond delay="1000"/>
                            </p:stCondLst>
                            <p:childTnLst>
                              <p:par>
                                <p:cTn id="81" presetClass="entr" nodeType="afterEffect" presetSubtype="8" presetID="22" grpId="22" fill="hold">
                                  <p:stCondLst>
                                    <p:cond delay="0"/>
                                  </p:stCondLst>
                                  <p:iterate type="el" backwards="0">
                                    <p:tmAbs val="0"/>
                                  </p:iterate>
                                  <p:childTnLst>
                                    <p:set>
                                      <p:cBhvr>
                                        <p:cTn id="82" fill="hold"/>
                                        <p:tgtEl>
                                          <p:spTgt spid="331"/>
                                        </p:tgtEl>
                                        <p:attrNameLst>
                                          <p:attrName>style.visibility</p:attrName>
                                        </p:attrNameLst>
                                      </p:cBhvr>
                                      <p:to>
                                        <p:strVal val="visible"/>
                                      </p:to>
                                    </p:set>
                                    <p:animEffect filter="wipe(left)" transition="in">
                                      <p:cBhvr>
                                        <p:cTn id="83" dur="1500"/>
                                        <p:tgtEl>
                                          <p:spTgt spid="331"/>
                                        </p:tgtEl>
                                      </p:cBhvr>
                                    </p:animEffect>
                                  </p:childTnLst>
                                </p:cTn>
                              </p:par>
                            </p:childTnLst>
                          </p:cTn>
                        </p:par>
                        <p:par>
                          <p:cTn id="84" fill="hold">
                            <p:stCondLst>
                              <p:cond delay="2500"/>
                            </p:stCondLst>
                            <p:childTnLst>
                              <p:par>
                                <p:cTn id="85" presetClass="entr" nodeType="afterEffect" presetSubtype="8" presetID="22" grpId="23" fill="hold">
                                  <p:stCondLst>
                                    <p:cond delay="0"/>
                                  </p:stCondLst>
                                  <p:iterate type="el" backwards="0">
                                    <p:tmAbs val="0"/>
                                  </p:iterate>
                                  <p:childTnLst>
                                    <p:set>
                                      <p:cBhvr>
                                        <p:cTn id="86" fill="hold"/>
                                        <p:tgtEl>
                                          <p:spTgt spid="332"/>
                                        </p:tgtEl>
                                        <p:attrNameLst>
                                          <p:attrName>style.visibility</p:attrName>
                                        </p:attrNameLst>
                                      </p:cBhvr>
                                      <p:to>
                                        <p:strVal val="visible"/>
                                      </p:to>
                                    </p:set>
                                    <p:animEffect filter="wipe(left)" transition="in">
                                      <p:cBhvr>
                                        <p:cTn id="87" dur="1500"/>
                                        <p:tgtEl>
                                          <p:spTgt spid="332"/>
                                        </p:tgtEl>
                                      </p:cBhvr>
                                    </p:animEffect>
                                  </p:childTnLst>
                                </p:cTn>
                              </p:par>
                            </p:childTnLst>
                          </p:cTn>
                        </p:par>
                      </p:childTnLst>
                    </p:cTn>
                  </p:par>
                  <p:par>
                    <p:cTn id="88" fill="hold">
                      <p:stCondLst>
                        <p:cond delay="indefinite"/>
                      </p:stCondLst>
                      <p:childTnLst>
                        <p:par>
                          <p:cTn id="89" fill="hold">
                            <p:stCondLst>
                              <p:cond delay="0"/>
                            </p:stCondLst>
                            <p:childTnLst>
                              <p:par>
                                <p:cTn id="90" presetClass="exit" nodeType="clickEffect" presetID="10" grpId="24" fill="hold">
                                  <p:stCondLst>
                                    <p:cond delay="0"/>
                                  </p:stCondLst>
                                  <p:iterate type="el" backwards="0">
                                    <p:tmAbs val="0"/>
                                  </p:iterate>
                                  <p:childTnLst>
                                    <p:animEffect filter="fade" transition="out">
                                      <p:cBhvr>
                                        <p:cTn id="91" dur="1000" fill="hold"/>
                                        <p:tgtEl>
                                          <p:spTgt spid="331"/>
                                        </p:tgtEl>
                                      </p:cBhvr>
                                    </p:animEffect>
                                    <p:set>
                                      <p:cBhvr>
                                        <p:cTn id="92" fill="hold">
                                          <p:stCondLst>
                                            <p:cond delay="999"/>
                                          </p:stCondLst>
                                        </p:cTn>
                                        <p:tgtEl>
                                          <p:spTgt spid="331"/>
                                        </p:tgtEl>
                                        <p:attrNameLst>
                                          <p:attrName>style.visibility</p:attrName>
                                        </p:attrNameLst>
                                      </p:cBhvr>
                                      <p:to>
                                        <p:strVal val="hidden"/>
                                      </p:to>
                                    </p:set>
                                  </p:childTnLst>
                                </p:cTn>
                              </p:par>
                            </p:childTnLst>
                          </p:cTn>
                        </p:par>
                        <p:par>
                          <p:cTn id="93" fill="hold">
                            <p:stCondLst>
                              <p:cond delay="1000"/>
                            </p:stCondLst>
                            <p:childTnLst>
                              <p:par>
                                <p:cTn id="94" presetClass="entr" nodeType="afterEffect" presetSubtype="8" presetID="22" grpId="25" fill="hold">
                                  <p:stCondLst>
                                    <p:cond delay="0"/>
                                  </p:stCondLst>
                                  <p:iterate type="el" backwards="0">
                                    <p:tmAbs val="0"/>
                                  </p:iterate>
                                  <p:childTnLst>
                                    <p:set>
                                      <p:cBhvr>
                                        <p:cTn id="95" fill="hold"/>
                                        <p:tgtEl>
                                          <p:spTgt spid="333"/>
                                        </p:tgtEl>
                                        <p:attrNameLst>
                                          <p:attrName>style.visibility</p:attrName>
                                        </p:attrNameLst>
                                      </p:cBhvr>
                                      <p:to>
                                        <p:strVal val="visible"/>
                                      </p:to>
                                    </p:set>
                                    <p:animEffect filter="wipe(left)" transition="in">
                                      <p:cBhvr>
                                        <p:cTn id="96" dur="1500"/>
                                        <p:tgtEl>
                                          <p:spTgt spid="333"/>
                                        </p:tgtEl>
                                      </p:cBhvr>
                                    </p:animEffect>
                                  </p:childTnLst>
                                </p:cTn>
                              </p:par>
                            </p:childTnLst>
                          </p:cTn>
                        </p:par>
                        <p:par>
                          <p:cTn id="97" fill="hold">
                            <p:stCondLst>
                              <p:cond delay="2500"/>
                            </p:stCondLst>
                            <p:childTnLst>
                              <p:par>
                                <p:cTn id="98" presetClass="entr" nodeType="afterEffect" presetSubtype="8" presetID="22" grpId="26" fill="hold">
                                  <p:stCondLst>
                                    <p:cond delay="0"/>
                                  </p:stCondLst>
                                  <p:iterate type="el" backwards="0">
                                    <p:tmAbs val="0"/>
                                  </p:iterate>
                                  <p:childTnLst>
                                    <p:set>
                                      <p:cBhvr>
                                        <p:cTn id="99" fill="hold"/>
                                        <p:tgtEl>
                                          <p:spTgt spid="334"/>
                                        </p:tgtEl>
                                        <p:attrNameLst>
                                          <p:attrName>style.visibility</p:attrName>
                                        </p:attrNameLst>
                                      </p:cBhvr>
                                      <p:to>
                                        <p:strVal val="visible"/>
                                      </p:to>
                                    </p:set>
                                    <p:animEffect filter="wipe(left)" transition="in">
                                      <p:cBhvr>
                                        <p:cTn id="100" dur="2500"/>
                                        <p:tgtEl>
                                          <p:spTgt spid="3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23" grpId="1"/>
      <p:bldP build="whole" bldLvl="1" animBg="1" rev="0" advAuto="0" spid="334" grpId="26"/>
      <p:bldP build="whole" bldLvl="1" animBg="1" rev="0" advAuto="0" spid="327" grpId="16"/>
      <p:bldP build="whole" bldLvl="1" animBg="1" rev="0" advAuto="0" spid="328" grpId="11"/>
      <p:bldP build="whole" bldLvl="1" animBg="1" rev="0" advAuto="0" spid="332" grpId="23"/>
      <p:bldP build="whole" bldLvl="1" animBg="1" rev="0" advAuto="0" spid="328" grpId="17"/>
      <p:bldP build="whole" bldLvl="1" animBg="1" rev="0" advAuto="0" spid="322" grpId="2"/>
      <p:bldP build="whole" bldLvl="1" animBg="1" rev="0" advAuto="0" spid="319" grpId="19"/>
      <p:bldP build="whole" bldLvl="1" animBg="1" rev="0" advAuto="0" spid="329" grpId="12"/>
      <p:bldP build="whole" bldLvl="1" animBg="1" rev="0" advAuto="0" spid="321" grpId="3"/>
      <p:bldP build="whole" bldLvl="1" animBg="1" rev="0" advAuto="0" spid="333" grpId="25"/>
      <p:bldP build="whole" bldLvl="1" animBg="1" rev="0" advAuto="0" spid="331" grpId="22"/>
      <p:bldP build="whole" bldLvl="1" animBg="1" rev="0" advAuto="0" spid="327" grpId="10"/>
      <p:bldP build="whole" bldLvl="1" animBg="1" rev="0" advAuto="0" spid="329" grpId="18"/>
      <p:bldP build="whole" bldLvl="1" animBg="1" rev="0" advAuto="0" spid="331" grpId="24"/>
      <p:bldP build="whole" bldLvl="1" animBg="1" rev="0" advAuto="0" spid="320" grpId="21"/>
    </p:bldLst>
  </p:timing>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6" name="AWS Lambda is very low cost and does not require any upfront investment"/>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AWS Lambda is very low cost and does not require any upfront investment</a:t>
            </a:r>
          </a:p>
        </p:txBody>
      </p:sp>
      <p:pic>
        <p:nvPicPr>
          <p:cNvPr id="337" name="bc8a1c000b5c3e9427569d8b388a1b9c.png" descr="bc8a1c000b5c3e9427569d8b388a1b9c.png"/>
          <p:cNvPicPr>
            <a:picLocks noChangeAspect="1"/>
          </p:cNvPicPr>
          <p:nvPr/>
        </p:nvPicPr>
        <p:blipFill>
          <a:blip r:embed="rId2">
            <a:extLst/>
          </a:blip>
          <a:stretch>
            <a:fillRect/>
          </a:stretch>
        </p:blipFill>
        <p:spPr>
          <a:xfrm>
            <a:off x="5072343" y="3404754"/>
            <a:ext cx="2944093" cy="2944092"/>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2500">
        <p14:prism dir="r"/>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39" name="development-512.png" descr="development-512.png"/>
          <p:cNvPicPr>
            <a:picLocks noChangeAspect="1"/>
          </p:cNvPicPr>
          <p:nvPr/>
        </p:nvPicPr>
        <p:blipFill>
          <a:blip r:embed="rId2">
            <a:extLst/>
          </a:blip>
          <a:stretch>
            <a:fillRect/>
          </a:stretch>
        </p:blipFill>
        <p:spPr>
          <a:xfrm>
            <a:off x="1404991" y="3657600"/>
            <a:ext cx="2692400" cy="2692400"/>
          </a:xfrm>
          <a:prstGeom prst="rect">
            <a:avLst/>
          </a:prstGeom>
          <a:ln w="12700">
            <a:miter lim="400000"/>
          </a:ln>
        </p:spPr>
      </p:pic>
      <p:pic>
        <p:nvPicPr>
          <p:cNvPr id="340" name="thumbnail_placeholder_256_ai.png" descr="thumbnail_placeholder_256_ai.png"/>
          <p:cNvPicPr>
            <a:picLocks noChangeAspect="1"/>
          </p:cNvPicPr>
          <p:nvPr/>
        </p:nvPicPr>
        <p:blipFill>
          <a:blip r:embed="rId3">
            <a:extLst/>
          </a:blip>
          <a:stretch>
            <a:fillRect/>
          </a:stretch>
        </p:blipFill>
        <p:spPr>
          <a:xfrm>
            <a:off x="6857175" y="1980324"/>
            <a:ext cx="560449" cy="560449"/>
          </a:xfrm>
          <a:prstGeom prst="rect">
            <a:avLst/>
          </a:prstGeom>
          <a:ln w="12700">
            <a:miter lim="400000"/>
          </a:ln>
        </p:spPr>
      </p:pic>
      <p:pic>
        <p:nvPicPr>
          <p:cNvPr id="341" name="thumbnail_placeholder_256_ai.png" descr="thumbnail_placeholder_256_ai.png"/>
          <p:cNvPicPr>
            <a:picLocks noChangeAspect="1"/>
          </p:cNvPicPr>
          <p:nvPr/>
        </p:nvPicPr>
        <p:blipFill>
          <a:blip r:embed="rId3">
            <a:extLst/>
          </a:blip>
          <a:stretch>
            <a:fillRect/>
          </a:stretch>
        </p:blipFill>
        <p:spPr>
          <a:xfrm>
            <a:off x="6730175" y="1853324"/>
            <a:ext cx="560449" cy="560449"/>
          </a:xfrm>
          <a:prstGeom prst="rect">
            <a:avLst/>
          </a:prstGeom>
          <a:ln w="12700">
            <a:miter lim="400000"/>
          </a:ln>
        </p:spPr>
      </p:pic>
      <p:pic>
        <p:nvPicPr>
          <p:cNvPr id="342" name="thumbnail_placeholder_256_ai.png" descr="thumbnail_placeholder_256_ai.png"/>
          <p:cNvPicPr>
            <a:picLocks noChangeAspect="1"/>
          </p:cNvPicPr>
          <p:nvPr/>
        </p:nvPicPr>
        <p:blipFill>
          <a:blip r:embed="rId3">
            <a:extLst/>
          </a:blip>
          <a:stretch>
            <a:fillRect/>
          </a:stretch>
        </p:blipFill>
        <p:spPr>
          <a:xfrm>
            <a:off x="6603175" y="1726324"/>
            <a:ext cx="560449" cy="560449"/>
          </a:xfrm>
          <a:prstGeom prst="rect">
            <a:avLst/>
          </a:prstGeom>
          <a:ln w="12700">
            <a:miter lim="400000"/>
          </a:ln>
        </p:spPr>
      </p:pic>
      <p:pic>
        <p:nvPicPr>
          <p:cNvPr id="343" name="thumbnail_placeholder_256_ai.png" descr="thumbnail_placeholder_256_ai.png"/>
          <p:cNvPicPr>
            <a:picLocks noChangeAspect="1"/>
          </p:cNvPicPr>
          <p:nvPr/>
        </p:nvPicPr>
        <p:blipFill>
          <a:blip r:embed="rId3">
            <a:extLst/>
          </a:blip>
          <a:stretch>
            <a:fillRect/>
          </a:stretch>
        </p:blipFill>
        <p:spPr>
          <a:xfrm>
            <a:off x="6476175" y="1599324"/>
            <a:ext cx="560449" cy="560449"/>
          </a:xfrm>
          <a:prstGeom prst="rect">
            <a:avLst/>
          </a:prstGeom>
          <a:ln w="12700">
            <a:miter lim="400000"/>
          </a:ln>
        </p:spPr>
      </p:pic>
      <p:pic>
        <p:nvPicPr>
          <p:cNvPr id="344" name="thumbnail_placeholder_256_ai.png" descr="thumbnail_placeholder_256_ai.png"/>
          <p:cNvPicPr>
            <a:picLocks noChangeAspect="1"/>
          </p:cNvPicPr>
          <p:nvPr/>
        </p:nvPicPr>
        <p:blipFill>
          <a:blip r:embed="rId3">
            <a:extLst/>
          </a:blip>
          <a:stretch>
            <a:fillRect/>
          </a:stretch>
        </p:blipFill>
        <p:spPr>
          <a:xfrm>
            <a:off x="6349175" y="1472324"/>
            <a:ext cx="560449" cy="560449"/>
          </a:xfrm>
          <a:prstGeom prst="rect">
            <a:avLst/>
          </a:prstGeom>
          <a:ln w="12700">
            <a:miter lim="400000"/>
          </a:ln>
        </p:spPr>
      </p:pic>
      <p:pic>
        <p:nvPicPr>
          <p:cNvPr id="345" name="development-512.png" descr="development-512.png"/>
          <p:cNvPicPr>
            <a:picLocks noChangeAspect="1"/>
          </p:cNvPicPr>
          <p:nvPr/>
        </p:nvPicPr>
        <p:blipFill>
          <a:blip r:embed="rId2">
            <a:extLst/>
          </a:blip>
          <a:stretch>
            <a:fillRect/>
          </a:stretch>
        </p:blipFill>
        <p:spPr>
          <a:xfrm>
            <a:off x="1277991" y="3530600"/>
            <a:ext cx="2692400" cy="2692400"/>
          </a:xfrm>
          <a:prstGeom prst="rect">
            <a:avLst/>
          </a:prstGeom>
          <a:ln w="12700">
            <a:miter lim="400000"/>
          </a:ln>
        </p:spPr>
      </p:pic>
      <p:pic>
        <p:nvPicPr>
          <p:cNvPr id="346" name="development-512.png" descr="development-512.png"/>
          <p:cNvPicPr>
            <a:picLocks noChangeAspect="1"/>
          </p:cNvPicPr>
          <p:nvPr/>
        </p:nvPicPr>
        <p:blipFill>
          <a:blip r:embed="rId2">
            <a:extLst/>
          </a:blip>
          <a:stretch>
            <a:fillRect/>
          </a:stretch>
        </p:blipFill>
        <p:spPr>
          <a:xfrm>
            <a:off x="1277991" y="3530600"/>
            <a:ext cx="2692400" cy="2692400"/>
          </a:xfrm>
          <a:prstGeom prst="rect">
            <a:avLst/>
          </a:prstGeom>
          <a:ln w="12700">
            <a:miter lim="400000"/>
          </a:ln>
        </p:spPr>
      </p:pic>
      <p:pic>
        <p:nvPicPr>
          <p:cNvPr id="347" name="thumbnail_placeholder_256_ai.png" descr="thumbnail_placeholder_256_ai.png"/>
          <p:cNvPicPr>
            <a:picLocks noChangeAspect="1"/>
          </p:cNvPicPr>
          <p:nvPr/>
        </p:nvPicPr>
        <p:blipFill>
          <a:blip r:embed="rId3">
            <a:extLst/>
          </a:blip>
          <a:stretch>
            <a:fillRect/>
          </a:stretch>
        </p:blipFill>
        <p:spPr>
          <a:xfrm>
            <a:off x="6222175" y="1345324"/>
            <a:ext cx="560449" cy="560449"/>
          </a:xfrm>
          <a:prstGeom prst="rect">
            <a:avLst/>
          </a:prstGeom>
          <a:ln w="12700">
            <a:miter lim="400000"/>
          </a:ln>
        </p:spPr>
      </p:pic>
      <p:sp>
        <p:nvSpPr>
          <p:cNvPr id="348" name="Paint Bucket"/>
          <p:cNvSpPr/>
          <p:nvPr/>
        </p:nvSpPr>
        <p:spPr>
          <a:xfrm>
            <a:off x="8664890" y="-52"/>
            <a:ext cx="2068081" cy="325120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0728" y="1"/>
                </a:moveTo>
                <a:cubicBezTo>
                  <a:pt x="4770" y="22"/>
                  <a:pt x="0" y="3150"/>
                  <a:pt x="0" y="6931"/>
                </a:cubicBezTo>
                <a:lnTo>
                  <a:pt x="0" y="9843"/>
                </a:lnTo>
                <a:cubicBezTo>
                  <a:pt x="0" y="9897"/>
                  <a:pt x="68" y="9946"/>
                  <a:pt x="162" y="9946"/>
                </a:cubicBezTo>
                <a:lnTo>
                  <a:pt x="501" y="9946"/>
                </a:lnTo>
                <a:cubicBezTo>
                  <a:pt x="586" y="9946"/>
                  <a:pt x="660" y="9990"/>
                  <a:pt x="660" y="10049"/>
                </a:cubicBezTo>
                <a:lnTo>
                  <a:pt x="660" y="10297"/>
                </a:lnTo>
                <a:cubicBezTo>
                  <a:pt x="660" y="10351"/>
                  <a:pt x="729" y="10400"/>
                  <a:pt x="822" y="10400"/>
                </a:cubicBezTo>
                <a:lnTo>
                  <a:pt x="1289" y="10400"/>
                </a:lnTo>
                <a:cubicBezTo>
                  <a:pt x="1374" y="10400"/>
                  <a:pt x="1451" y="10441"/>
                  <a:pt x="1451" y="10501"/>
                </a:cubicBezTo>
                <a:lnTo>
                  <a:pt x="1451" y="20382"/>
                </a:lnTo>
                <a:cubicBezTo>
                  <a:pt x="1451" y="20431"/>
                  <a:pt x="1392" y="20468"/>
                  <a:pt x="1316" y="20468"/>
                </a:cubicBezTo>
                <a:cubicBezTo>
                  <a:pt x="1129" y="20468"/>
                  <a:pt x="984" y="20566"/>
                  <a:pt x="984" y="20679"/>
                </a:cubicBezTo>
                <a:lnTo>
                  <a:pt x="984" y="21368"/>
                </a:lnTo>
                <a:cubicBezTo>
                  <a:pt x="984" y="21487"/>
                  <a:pt x="1137" y="21579"/>
                  <a:pt x="1316" y="21579"/>
                </a:cubicBezTo>
                <a:lnTo>
                  <a:pt x="20284" y="21579"/>
                </a:lnTo>
                <a:cubicBezTo>
                  <a:pt x="20471" y="21579"/>
                  <a:pt x="20616" y="21482"/>
                  <a:pt x="20616" y="21368"/>
                </a:cubicBezTo>
                <a:lnTo>
                  <a:pt x="20616" y="20679"/>
                </a:lnTo>
                <a:cubicBezTo>
                  <a:pt x="20616" y="20560"/>
                  <a:pt x="20463" y="20468"/>
                  <a:pt x="20284" y="20468"/>
                </a:cubicBezTo>
                <a:cubicBezTo>
                  <a:pt x="20208" y="20468"/>
                  <a:pt x="20149" y="20431"/>
                  <a:pt x="20149" y="20382"/>
                </a:cubicBezTo>
                <a:lnTo>
                  <a:pt x="20149" y="10496"/>
                </a:lnTo>
                <a:cubicBezTo>
                  <a:pt x="20149" y="10442"/>
                  <a:pt x="20215" y="10393"/>
                  <a:pt x="20308" y="10393"/>
                </a:cubicBezTo>
                <a:lnTo>
                  <a:pt x="20775" y="10393"/>
                </a:lnTo>
                <a:cubicBezTo>
                  <a:pt x="20860" y="10393"/>
                  <a:pt x="20937" y="10351"/>
                  <a:pt x="20937" y="10292"/>
                </a:cubicBezTo>
                <a:lnTo>
                  <a:pt x="20937" y="10042"/>
                </a:lnTo>
                <a:cubicBezTo>
                  <a:pt x="20937" y="9988"/>
                  <a:pt x="21005" y="9941"/>
                  <a:pt x="21099" y="9941"/>
                </a:cubicBezTo>
                <a:lnTo>
                  <a:pt x="21438" y="9941"/>
                </a:lnTo>
                <a:cubicBezTo>
                  <a:pt x="21523" y="9941"/>
                  <a:pt x="21600" y="9898"/>
                  <a:pt x="21600" y="9838"/>
                </a:cubicBezTo>
                <a:lnTo>
                  <a:pt x="21600" y="6850"/>
                </a:lnTo>
                <a:cubicBezTo>
                  <a:pt x="21583" y="3064"/>
                  <a:pt x="16712" y="-21"/>
                  <a:pt x="10728" y="1"/>
                </a:cubicBezTo>
                <a:close/>
                <a:moveTo>
                  <a:pt x="10718" y="459"/>
                </a:moveTo>
                <a:cubicBezTo>
                  <a:pt x="16294" y="437"/>
                  <a:pt x="20844" y="3317"/>
                  <a:pt x="20844" y="6855"/>
                </a:cubicBezTo>
                <a:lnTo>
                  <a:pt x="20844" y="8630"/>
                </a:lnTo>
                <a:lnTo>
                  <a:pt x="20860" y="8630"/>
                </a:lnTo>
                <a:cubicBezTo>
                  <a:pt x="20860" y="8684"/>
                  <a:pt x="20794" y="8733"/>
                  <a:pt x="20701" y="8733"/>
                </a:cubicBezTo>
                <a:lnTo>
                  <a:pt x="20300" y="8733"/>
                </a:lnTo>
                <a:cubicBezTo>
                  <a:pt x="20216" y="8733"/>
                  <a:pt x="20139" y="8689"/>
                  <a:pt x="20139" y="8630"/>
                </a:cubicBezTo>
                <a:lnTo>
                  <a:pt x="20139" y="7384"/>
                </a:lnTo>
                <a:cubicBezTo>
                  <a:pt x="20139" y="7336"/>
                  <a:pt x="20182" y="7293"/>
                  <a:pt x="20250" y="7277"/>
                </a:cubicBezTo>
                <a:cubicBezTo>
                  <a:pt x="20403" y="7233"/>
                  <a:pt x="20513" y="7130"/>
                  <a:pt x="20505" y="7017"/>
                </a:cubicBezTo>
                <a:cubicBezTo>
                  <a:pt x="20496" y="6866"/>
                  <a:pt x="20291" y="6752"/>
                  <a:pt x="20054" y="6752"/>
                </a:cubicBezTo>
                <a:lnTo>
                  <a:pt x="1520" y="6752"/>
                </a:lnTo>
                <a:cubicBezTo>
                  <a:pt x="1282" y="6752"/>
                  <a:pt x="1077" y="6866"/>
                  <a:pt x="1069" y="7017"/>
                </a:cubicBezTo>
                <a:cubicBezTo>
                  <a:pt x="1060" y="7136"/>
                  <a:pt x="1171" y="7233"/>
                  <a:pt x="1323" y="7277"/>
                </a:cubicBezTo>
                <a:cubicBezTo>
                  <a:pt x="1391" y="7293"/>
                  <a:pt x="1435" y="7336"/>
                  <a:pt x="1435" y="7384"/>
                </a:cubicBezTo>
                <a:lnTo>
                  <a:pt x="1435" y="8630"/>
                </a:lnTo>
                <a:cubicBezTo>
                  <a:pt x="1435" y="8684"/>
                  <a:pt x="1366" y="8733"/>
                  <a:pt x="1273" y="8733"/>
                </a:cubicBezTo>
                <a:lnTo>
                  <a:pt x="873" y="8733"/>
                </a:lnTo>
                <a:cubicBezTo>
                  <a:pt x="788" y="8733"/>
                  <a:pt x="713" y="8689"/>
                  <a:pt x="713" y="8630"/>
                </a:cubicBezTo>
                <a:lnTo>
                  <a:pt x="713" y="6926"/>
                </a:lnTo>
                <a:cubicBezTo>
                  <a:pt x="713" y="3399"/>
                  <a:pt x="5167" y="481"/>
                  <a:pt x="10718" y="459"/>
                </a:cubicBezTo>
                <a:close/>
                <a:moveTo>
                  <a:pt x="12458" y="7309"/>
                </a:moveTo>
                <a:cubicBezTo>
                  <a:pt x="14877" y="7309"/>
                  <a:pt x="15650" y="7309"/>
                  <a:pt x="18502" y="7309"/>
                </a:cubicBezTo>
                <a:cubicBezTo>
                  <a:pt x="18511" y="8198"/>
                  <a:pt x="18510" y="11833"/>
                  <a:pt x="18510" y="11984"/>
                </a:cubicBezTo>
                <a:cubicBezTo>
                  <a:pt x="18510" y="12156"/>
                  <a:pt x="18288" y="12297"/>
                  <a:pt x="18017" y="12297"/>
                </a:cubicBezTo>
                <a:cubicBezTo>
                  <a:pt x="17745" y="12297"/>
                  <a:pt x="17526" y="12156"/>
                  <a:pt x="17526" y="11984"/>
                </a:cubicBezTo>
                <a:lnTo>
                  <a:pt x="17526" y="9385"/>
                </a:lnTo>
                <a:cubicBezTo>
                  <a:pt x="17526" y="9175"/>
                  <a:pt x="17263" y="9007"/>
                  <a:pt x="16932" y="9007"/>
                </a:cubicBezTo>
                <a:cubicBezTo>
                  <a:pt x="16601" y="9007"/>
                  <a:pt x="16338" y="9175"/>
                  <a:pt x="16338" y="9385"/>
                </a:cubicBezTo>
                <a:cubicBezTo>
                  <a:pt x="16338" y="10140"/>
                  <a:pt x="16338" y="10738"/>
                  <a:pt x="16338" y="10797"/>
                </a:cubicBezTo>
                <a:cubicBezTo>
                  <a:pt x="16338" y="10970"/>
                  <a:pt x="16116" y="11111"/>
                  <a:pt x="15845" y="11111"/>
                </a:cubicBezTo>
                <a:cubicBezTo>
                  <a:pt x="15573" y="11111"/>
                  <a:pt x="15354" y="10970"/>
                  <a:pt x="15354" y="10797"/>
                </a:cubicBezTo>
                <a:lnTo>
                  <a:pt x="15354" y="9147"/>
                </a:lnTo>
                <a:cubicBezTo>
                  <a:pt x="15354" y="8133"/>
                  <a:pt x="14053" y="7309"/>
                  <a:pt x="12458" y="7309"/>
                </a:cubicBezTo>
                <a:close/>
              </a:path>
            </a:pathLst>
          </a:custGeom>
          <a:solidFill>
            <a:srgbClr val="E05243"/>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349" name="S3"/>
          <p:cNvSpPr txBox="1"/>
          <p:nvPr/>
        </p:nvSpPr>
        <p:spPr>
          <a:xfrm>
            <a:off x="9412227" y="1345324"/>
            <a:ext cx="573406" cy="56044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S3</a:t>
            </a:r>
          </a:p>
        </p:txBody>
      </p:sp>
      <p:pic>
        <p:nvPicPr>
          <p:cNvPr id="350" name="database.png" descr="database.png"/>
          <p:cNvPicPr>
            <a:picLocks noChangeAspect="1"/>
          </p:cNvPicPr>
          <p:nvPr/>
        </p:nvPicPr>
        <p:blipFill>
          <a:blip r:embed="rId4">
            <a:extLst/>
          </a:blip>
          <a:stretch>
            <a:fillRect/>
          </a:stretch>
        </p:blipFill>
        <p:spPr>
          <a:xfrm>
            <a:off x="8559588" y="3441700"/>
            <a:ext cx="2692400" cy="3251200"/>
          </a:xfrm>
          <a:prstGeom prst="rect">
            <a:avLst/>
          </a:prstGeom>
          <a:ln w="12700">
            <a:miter lim="400000"/>
          </a:ln>
        </p:spPr>
      </p:pic>
      <p:pic>
        <p:nvPicPr>
          <p:cNvPr id="351" name="dc5857c3d0b670c4c0f68da74d3c726e.png" descr="dc5857c3d0b670c4c0f68da74d3c726e.png"/>
          <p:cNvPicPr>
            <a:picLocks noChangeAspect="1"/>
          </p:cNvPicPr>
          <p:nvPr/>
        </p:nvPicPr>
        <p:blipFill>
          <a:blip r:embed="rId5">
            <a:extLst/>
          </a:blip>
          <a:stretch>
            <a:fillRect/>
          </a:stretch>
        </p:blipFill>
        <p:spPr>
          <a:xfrm>
            <a:off x="719191" y="2971800"/>
            <a:ext cx="3810001" cy="3810000"/>
          </a:xfrm>
          <a:prstGeom prst="rect">
            <a:avLst/>
          </a:prstGeom>
          <a:ln w="12700">
            <a:miter lim="400000"/>
          </a:ln>
        </p:spPr>
      </p:pic>
      <p:sp>
        <p:nvSpPr>
          <p:cNvPr id="352" name="Line"/>
          <p:cNvSpPr/>
          <p:nvPr/>
        </p:nvSpPr>
        <p:spPr>
          <a:xfrm flipH="1">
            <a:off x="6682782" y="1625548"/>
            <a:ext cx="2060680" cy="1491711"/>
          </a:xfrm>
          <a:prstGeom prst="line">
            <a:avLst/>
          </a:prstGeom>
          <a:ln w="63500">
            <a:solidFill>
              <a:srgbClr val="FFFFFF"/>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sp>
        <p:nvSpPr>
          <p:cNvPr id="353" name="Line"/>
          <p:cNvSpPr/>
          <p:nvPr/>
        </p:nvSpPr>
        <p:spPr>
          <a:xfrm flipH="1">
            <a:off x="6809782" y="1752548"/>
            <a:ext cx="2060680" cy="1491711"/>
          </a:xfrm>
          <a:prstGeom prst="line">
            <a:avLst/>
          </a:prstGeom>
          <a:ln w="63500">
            <a:solidFill>
              <a:srgbClr val="FFFFFF"/>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sp>
        <p:nvSpPr>
          <p:cNvPr id="354" name="Line"/>
          <p:cNvSpPr/>
          <p:nvPr/>
        </p:nvSpPr>
        <p:spPr>
          <a:xfrm flipH="1">
            <a:off x="6936782" y="1879548"/>
            <a:ext cx="2060680" cy="1491711"/>
          </a:xfrm>
          <a:prstGeom prst="line">
            <a:avLst/>
          </a:prstGeom>
          <a:ln w="63500">
            <a:solidFill>
              <a:srgbClr val="FFFFFF"/>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sp>
        <p:nvSpPr>
          <p:cNvPr id="355" name="Line"/>
          <p:cNvSpPr/>
          <p:nvPr/>
        </p:nvSpPr>
        <p:spPr>
          <a:xfrm flipH="1">
            <a:off x="6675208" y="1625548"/>
            <a:ext cx="2060680" cy="1491711"/>
          </a:xfrm>
          <a:prstGeom prst="line">
            <a:avLst/>
          </a:prstGeom>
          <a:ln w="63500">
            <a:solidFill>
              <a:srgbClr val="FFFFFF"/>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sp>
        <p:nvSpPr>
          <p:cNvPr id="356" name="Line"/>
          <p:cNvSpPr/>
          <p:nvPr/>
        </p:nvSpPr>
        <p:spPr>
          <a:xfrm flipH="1">
            <a:off x="6809782" y="1752548"/>
            <a:ext cx="2060680" cy="1491711"/>
          </a:xfrm>
          <a:prstGeom prst="line">
            <a:avLst/>
          </a:prstGeom>
          <a:ln w="63500">
            <a:solidFill>
              <a:srgbClr val="FFFFFF"/>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sp>
        <p:nvSpPr>
          <p:cNvPr id="357" name="Line"/>
          <p:cNvSpPr/>
          <p:nvPr/>
        </p:nvSpPr>
        <p:spPr>
          <a:xfrm flipH="1">
            <a:off x="6936782" y="1879548"/>
            <a:ext cx="2060680" cy="1491711"/>
          </a:xfrm>
          <a:prstGeom prst="line">
            <a:avLst/>
          </a:prstGeom>
          <a:ln w="63500">
            <a:solidFill>
              <a:srgbClr val="FFFFFF"/>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pic>
        <p:nvPicPr>
          <p:cNvPr id="358" name="bc8a1c000b5c3e9427569d8b388a1b9c.png" descr="bc8a1c000b5c3e9427569d8b388a1b9c.png"/>
          <p:cNvPicPr>
            <a:picLocks noChangeAspect="1"/>
          </p:cNvPicPr>
          <p:nvPr/>
        </p:nvPicPr>
        <p:blipFill>
          <a:blip r:embed="rId6">
            <a:extLst/>
          </a:blip>
          <a:srcRect l="0" t="0" r="0" b="0"/>
          <a:stretch>
            <a:fillRect/>
          </a:stretch>
        </p:blipFill>
        <p:spPr>
          <a:xfrm>
            <a:off x="4291563" y="3842760"/>
            <a:ext cx="2068081" cy="2068081"/>
          </a:xfrm>
          <a:prstGeom prst="rect">
            <a:avLst/>
          </a:prstGeom>
          <a:ln w="12700">
            <a:miter lim="400000"/>
          </a:ln>
        </p:spPr>
      </p:pic>
      <p:pic>
        <p:nvPicPr>
          <p:cNvPr id="359" name="bc8a1c000b5c3e9427569d8b388a1b9c.png" descr="bc8a1c000b5c3e9427569d8b388a1b9c.png"/>
          <p:cNvPicPr>
            <a:picLocks noChangeAspect="1"/>
          </p:cNvPicPr>
          <p:nvPr/>
        </p:nvPicPr>
        <p:blipFill>
          <a:blip r:embed="rId6">
            <a:extLst/>
          </a:blip>
          <a:stretch>
            <a:fillRect/>
          </a:stretch>
        </p:blipFill>
        <p:spPr>
          <a:xfrm>
            <a:off x="6680816" y="3842759"/>
            <a:ext cx="2068081" cy="2068081"/>
          </a:xfrm>
          <a:prstGeom prst="rect">
            <a:avLst/>
          </a:prstGeom>
          <a:ln w="12700">
            <a:miter lim="400000"/>
          </a:ln>
        </p:spPr>
      </p:pic>
      <p:sp>
        <p:nvSpPr>
          <p:cNvPr id="360" name="When you use AWS Lambda you’re simply charged a low fee per request and for the time your code runs measured in increments of 100 milliseconds"/>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When you use AWS Lambda you’re simply charged a low fee per request and for the time your code runs measured in increments of 100 milliseconds</a:t>
            </a:r>
          </a:p>
        </p:txBody>
      </p:sp>
      <p:pic>
        <p:nvPicPr>
          <p:cNvPr id="361" name="bc8a1c000b5c3e9427569d8b388a1b9c.png" descr="bc8a1c000b5c3e9427569d8b388a1b9c.png"/>
          <p:cNvPicPr>
            <a:picLocks noChangeAspect="1"/>
          </p:cNvPicPr>
          <p:nvPr/>
        </p:nvPicPr>
        <p:blipFill>
          <a:blip r:embed="rId6">
            <a:extLst/>
          </a:blip>
          <a:stretch>
            <a:fillRect/>
          </a:stretch>
        </p:blipFill>
        <p:spPr>
          <a:xfrm>
            <a:off x="5072343" y="3404754"/>
            <a:ext cx="2944093" cy="2944092"/>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2500">
        <p14:flip dir="r"/>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5" presetID="3" grpId="1" fill="hold">
                                  <p:stCondLst>
                                    <p:cond delay="0"/>
                                  </p:stCondLst>
                                  <p:iterate type="el" backwards="0">
                                    <p:tmAbs val="0"/>
                                  </p:iterate>
                                  <p:childTnLst>
                                    <p:set>
                                      <p:cBhvr>
                                        <p:cTn id="6" fill="hold"/>
                                        <p:tgtEl>
                                          <p:spTgt spid="347"/>
                                        </p:tgtEl>
                                        <p:attrNameLst>
                                          <p:attrName>style.visibility</p:attrName>
                                        </p:attrNameLst>
                                      </p:cBhvr>
                                      <p:to>
                                        <p:strVal val="visible"/>
                                      </p:to>
                                    </p:set>
                                    <p:animEffect filter="blinds(vertical)" transition="in">
                                      <p:cBhvr>
                                        <p:cTn id="7" dur="2500"/>
                                        <p:tgtEl>
                                          <p:spTgt spid="347"/>
                                        </p:tgtEl>
                                      </p:cBhvr>
                                    </p:animEffect>
                                  </p:childTnLst>
                                </p:cTn>
                              </p:par>
                            </p:childTnLst>
                          </p:cTn>
                        </p:par>
                        <p:par>
                          <p:cTn id="8" fill="hold">
                            <p:stCondLst>
                              <p:cond delay="0"/>
                            </p:stCondLst>
                            <p:childTnLst>
                              <p:par>
                                <p:cTn id="9" presetClass="path" nodeType="afterEffect" presetSubtype="0" presetID="-1" grpId="2" accel="50000" decel="50000" fill="hold">
                                  <p:stCondLst>
                                    <p:cond delay="0"/>
                                  </p:stCondLst>
                                  <p:childTnLst>
                                    <p:animMotion path="M 0.000000 0.000000 L 0.246197 -0.097134" origin="layout" pathEditMode="relative">
                                      <p:cBhvr>
                                        <p:cTn id="10" dur="1000" fill="hold"/>
                                        <p:tgtEl>
                                          <p:spTgt spid="347"/>
                                        </p:tgtEl>
                                        <p:attrNameLst>
                                          <p:attrName>ppt_x</p:attrName>
                                          <p:attrName>ppt_y</p:attrName>
                                        </p:attrNameLst>
                                      </p:cBhvr>
                                    </p:animMotion>
                                  </p:childTnLst>
                                </p:cTn>
                              </p:par>
                            </p:childTnLst>
                          </p:cTn>
                        </p:par>
                        <p:par>
                          <p:cTn id="11" fill="hold">
                            <p:stCondLst>
                              <p:cond delay="0"/>
                            </p:stCondLst>
                            <p:childTnLst>
                              <p:par>
                                <p:cTn id="12" presetClass="path" nodeType="afterEffect" presetSubtype="0" presetID="-1" grpId="3" accel="50000" decel="50000" fill="hold">
                                  <p:stCondLst>
                                    <p:cond delay="0"/>
                                  </p:stCondLst>
                                  <p:childTnLst>
                                    <p:animMotion path="M 0.246197 -0.097134 L 0.245727 0.001829" origin="layout" pathEditMode="relative">
                                      <p:cBhvr>
                                        <p:cTn id="13" dur="1000" fill="hold"/>
                                        <p:tgtEl>
                                          <p:spTgt spid="347"/>
                                        </p:tgtEl>
                                        <p:attrNameLst>
                                          <p:attrName>ppt_x</p:attrName>
                                          <p:attrName>ppt_y</p:attrName>
                                        </p:attrNameLst>
                                      </p:cBhvr>
                                    </p:animMotion>
                                  </p:childTnLst>
                                </p:cTn>
                              </p:par>
                            </p:childTnLst>
                          </p:cTn>
                        </p:par>
                        <p:par>
                          <p:cTn id="14" fill="hold">
                            <p:stCondLst>
                              <p:cond delay="1000"/>
                            </p:stCondLst>
                            <p:childTnLst>
                              <p:par>
                                <p:cTn id="15" presetClass="entr" nodeType="afterEffect" presetSubtype="5" presetID="3" grpId="4" fill="hold">
                                  <p:stCondLst>
                                    <p:cond delay="0"/>
                                  </p:stCondLst>
                                  <p:iterate type="el" backwards="0">
                                    <p:tmAbs val="0"/>
                                  </p:iterate>
                                  <p:childTnLst>
                                    <p:set>
                                      <p:cBhvr>
                                        <p:cTn id="16" fill="hold"/>
                                        <p:tgtEl>
                                          <p:spTgt spid="352"/>
                                        </p:tgtEl>
                                        <p:attrNameLst>
                                          <p:attrName>style.visibility</p:attrName>
                                        </p:attrNameLst>
                                      </p:cBhvr>
                                      <p:to>
                                        <p:strVal val="visible"/>
                                      </p:to>
                                    </p:set>
                                    <p:animEffect filter="blinds(vertical)" transition="in">
                                      <p:cBhvr>
                                        <p:cTn id="17" dur="2500"/>
                                        <p:tgtEl>
                                          <p:spTgt spid="352"/>
                                        </p:tgtEl>
                                      </p:cBhvr>
                                    </p:animEffect>
                                  </p:childTnLst>
                                </p:cTn>
                              </p:par>
                            </p:childTnLst>
                          </p:cTn>
                        </p:par>
                        <p:par>
                          <p:cTn id="18" fill="hold">
                            <p:stCondLst>
                              <p:cond delay="0"/>
                            </p:stCondLst>
                            <p:childTnLst>
                              <p:par>
                                <p:cTn id="19" presetClass="path" nodeType="afterEffect" presetSubtype="0" presetID="-1" grpId="5" accel="50000" decel="50000" fill="hold">
                                  <p:stCondLst>
                                    <p:cond delay="0"/>
                                  </p:stCondLst>
                                  <p:childTnLst>
                                    <p:animMotion path="M 0.000000 0.000000 L -0.214320 0.205228" origin="layout" pathEditMode="relative">
                                      <p:cBhvr>
                                        <p:cTn id="20" dur="1000" fill="hold"/>
                                        <p:tgtEl>
                                          <p:spTgt spid="352"/>
                                        </p:tgtEl>
                                        <p:attrNameLst>
                                          <p:attrName>ppt_x</p:attrName>
                                          <p:attrName>ppt_y</p:attrName>
                                        </p:attrNameLst>
                                      </p:cBhvr>
                                    </p:animMotion>
                                  </p:childTnLst>
                                </p:cTn>
                              </p:par>
                            </p:childTnLst>
                          </p:cTn>
                        </p:par>
                        <p:par>
                          <p:cTn id="21" fill="hold">
                            <p:stCondLst>
                              <p:cond delay="1000"/>
                            </p:stCondLst>
                            <p:childTnLst>
                              <p:par>
                                <p:cTn id="22" presetClass="exit" nodeType="afterEffect" presetSubtype="8" presetID="22" grpId="6" fill="hold">
                                  <p:stCondLst>
                                    <p:cond delay="0"/>
                                  </p:stCondLst>
                                  <p:iterate type="el" backwards="0">
                                    <p:tmAbs val="0"/>
                                  </p:iterate>
                                  <p:childTnLst>
                                    <p:animEffect filter="wipe(left)" transition="out">
                                      <p:cBhvr>
                                        <p:cTn id="23" dur="1500" fill="hold"/>
                                        <p:tgtEl>
                                          <p:spTgt spid="352"/>
                                        </p:tgtEl>
                                      </p:cBhvr>
                                    </p:animEffect>
                                    <p:set>
                                      <p:cBhvr>
                                        <p:cTn id="24" fill="hold">
                                          <p:stCondLst>
                                            <p:cond delay="1499"/>
                                          </p:stCondLst>
                                        </p:cTn>
                                        <p:tgtEl>
                                          <p:spTgt spid="352"/>
                                        </p:tgtEl>
                                        <p:attrNameLst>
                                          <p:attrName>style.visibility</p:attrName>
                                        </p:attrNameLst>
                                      </p:cBhvr>
                                      <p:to>
                                        <p:strVal val="hidden"/>
                                      </p:to>
                                    </p:set>
                                  </p:childTnLst>
                                </p:cTn>
                              </p:par>
                            </p:childTnLst>
                          </p:cTn>
                        </p:par>
                        <p:par>
                          <p:cTn id="25" fill="hold">
                            <p:stCondLst>
                              <p:cond delay="2500"/>
                            </p:stCondLst>
                            <p:childTnLst>
                              <p:par>
                                <p:cTn id="26" presetClass="entr" nodeType="afterEffect" presetSubtype="16" presetID="23" grpId="7" fill="hold">
                                  <p:stCondLst>
                                    <p:cond delay="0"/>
                                  </p:stCondLst>
                                  <p:iterate type="el" backwards="0">
                                    <p:tmAbs val="0"/>
                                  </p:iterate>
                                  <p:childTnLst>
                                    <p:set>
                                      <p:cBhvr>
                                        <p:cTn id="27" fill="hold"/>
                                        <p:tgtEl>
                                          <p:spTgt spid="345"/>
                                        </p:tgtEl>
                                        <p:attrNameLst>
                                          <p:attrName>style.visibility</p:attrName>
                                        </p:attrNameLst>
                                      </p:cBhvr>
                                      <p:to>
                                        <p:strVal val="visible"/>
                                      </p:to>
                                    </p:set>
                                    <p:anim calcmode="lin" valueType="num">
                                      <p:cBhvr>
                                        <p:cTn id="28" dur="2500" fill="hold"/>
                                        <p:tgtEl>
                                          <p:spTgt spid="345"/>
                                        </p:tgtEl>
                                        <p:attrNameLst>
                                          <p:attrName>ppt_w</p:attrName>
                                        </p:attrNameLst>
                                      </p:cBhvr>
                                      <p:tavLst>
                                        <p:tav tm="0">
                                          <p:val>
                                            <p:fltVal val="0"/>
                                          </p:val>
                                        </p:tav>
                                        <p:tav tm="100000">
                                          <p:val>
                                            <p:strVal val="#ppt_w"/>
                                          </p:val>
                                        </p:tav>
                                      </p:tavLst>
                                    </p:anim>
                                    <p:anim calcmode="lin" valueType="num">
                                      <p:cBhvr>
                                        <p:cTn id="29" dur="2500" fill="hold"/>
                                        <p:tgtEl>
                                          <p:spTgt spid="345"/>
                                        </p:tgtEl>
                                        <p:attrNameLst>
                                          <p:attrName>ppt_h</p:attrName>
                                        </p:attrNameLst>
                                      </p:cBhvr>
                                      <p:tavLst>
                                        <p:tav tm="0">
                                          <p:val>
                                            <p:fltVal val="0"/>
                                          </p:val>
                                        </p:tav>
                                        <p:tav tm="100000">
                                          <p:val>
                                            <p:strVal val="#ppt_h"/>
                                          </p:val>
                                        </p:tav>
                                      </p:tavLst>
                                    </p:anim>
                                  </p:childTnLst>
                                </p:cTn>
                              </p:par>
                            </p:childTnLst>
                          </p:cTn>
                        </p:par>
                        <p:par>
                          <p:cTn id="30" fill="hold">
                            <p:stCondLst>
                              <p:cond delay="0"/>
                            </p:stCondLst>
                            <p:childTnLst>
                              <p:par>
                                <p:cTn id="31" presetClass="path" nodeType="afterEffect" presetSubtype="0" presetID="-1" grpId="8" accel="50000" decel="50000" fill="hold">
                                  <p:stCondLst>
                                    <p:cond delay="0"/>
                                  </p:stCondLst>
                                  <p:childTnLst>
                                    <p:animMotion path="M 0.000000 0.000000 L 0.565430 0.000000" origin="layout" pathEditMode="relative">
                                      <p:cBhvr>
                                        <p:cTn id="32" dur="3000" fill="hold"/>
                                        <p:tgtEl>
                                          <p:spTgt spid="345"/>
                                        </p:tgtEl>
                                        <p:attrNameLst>
                                          <p:attrName>ppt_x</p:attrName>
                                          <p:attrName>ppt_y</p:attrName>
                                        </p:attrNameLst>
                                      </p:cBhvr>
                                    </p:animMotion>
                                  </p:childTnLst>
                                </p:cTn>
                              </p:par>
                            </p:childTnLst>
                          </p:cTn>
                        </p:par>
                        <p:par>
                          <p:cTn id="33" fill="hold">
                            <p:stCondLst>
                              <p:cond delay="3000"/>
                            </p:stCondLst>
                            <p:childTnLst>
                              <p:par>
                                <p:cTn id="34" presetClass="entr" nodeType="afterEffect" presetSubtype="5" presetID="3" grpId="9" fill="hold">
                                  <p:stCondLst>
                                    <p:cond delay="0"/>
                                  </p:stCondLst>
                                  <p:iterate type="el" backwards="0">
                                    <p:tmAbs val="0"/>
                                  </p:iterate>
                                  <p:childTnLst>
                                    <p:set>
                                      <p:cBhvr>
                                        <p:cTn id="35" fill="hold"/>
                                        <p:tgtEl>
                                          <p:spTgt spid="361"/>
                                        </p:tgtEl>
                                        <p:attrNameLst>
                                          <p:attrName>style.visibility</p:attrName>
                                        </p:attrNameLst>
                                      </p:cBhvr>
                                      <p:to>
                                        <p:strVal val="visible"/>
                                      </p:to>
                                    </p:set>
                                    <p:animEffect filter="blinds(vertical)" transition="in">
                                      <p:cBhvr>
                                        <p:cTn id="36" dur="1000"/>
                                        <p:tgtEl>
                                          <p:spTgt spid="361"/>
                                        </p:tgtEl>
                                      </p:cBhvr>
                                    </p:animEffec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5" presetID="3" grpId="10" fill="hold">
                                  <p:stCondLst>
                                    <p:cond delay="0"/>
                                  </p:stCondLst>
                                  <p:iterate type="el" backwards="0">
                                    <p:tmAbs val="0"/>
                                  </p:iterate>
                                  <p:childTnLst>
                                    <p:set>
                                      <p:cBhvr>
                                        <p:cTn id="40" fill="hold"/>
                                        <p:tgtEl>
                                          <p:spTgt spid="344"/>
                                        </p:tgtEl>
                                        <p:attrNameLst>
                                          <p:attrName>style.visibility</p:attrName>
                                        </p:attrNameLst>
                                      </p:cBhvr>
                                      <p:to>
                                        <p:strVal val="visible"/>
                                      </p:to>
                                    </p:set>
                                    <p:animEffect filter="blinds(vertical)" transition="in">
                                      <p:cBhvr>
                                        <p:cTn id="41" dur="2500"/>
                                        <p:tgtEl>
                                          <p:spTgt spid="344"/>
                                        </p:tgtEl>
                                      </p:cBhvr>
                                    </p:animEffect>
                                  </p:childTnLst>
                                </p:cTn>
                              </p:par>
                            </p:childTnLst>
                          </p:cTn>
                        </p:par>
                        <p:par>
                          <p:cTn id="42" fill="hold">
                            <p:stCondLst>
                              <p:cond delay="2500"/>
                            </p:stCondLst>
                            <p:childTnLst>
                              <p:par>
                                <p:cTn id="43" presetClass="entr" nodeType="afterEffect" presetSubtype="5" presetID="3" grpId="11" fill="hold">
                                  <p:stCondLst>
                                    <p:cond delay="0"/>
                                  </p:stCondLst>
                                  <p:iterate type="el" backwards="0">
                                    <p:tmAbs val="0"/>
                                  </p:iterate>
                                  <p:childTnLst>
                                    <p:set>
                                      <p:cBhvr>
                                        <p:cTn id="44" fill="hold"/>
                                        <p:tgtEl>
                                          <p:spTgt spid="343"/>
                                        </p:tgtEl>
                                        <p:attrNameLst>
                                          <p:attrName>style.visibility</p:attrName>
                                        </p:attrNameLst>
                                      </p:cBhvr>
                                      <p:to>
                                        <p:strVal val="visible"/>
                                      </p:to>
                                    </p:set>
                                    <p:animEffect filter="blinds(vertical)" transition="in">
                                      <p:cBhvr>
                                        <p:cTn id="45" dur="2500"/>
                                        <p:tgtEl>
                                          <p:spTgt spid="343"/>
                                        </p:tgtEl>
                                      </p:cBhvr>
                                    </p:animEffect>
                                  </p:childTnLst>
                                </p:cTn>
                              </p:par>
                            </p:childTnLst>
                          </p:cTn>
                        </p:par>
                        <p:par>
                          <p:cTn id="46" fill="hold">
                            <p:stCondLst>
                              <p:cond delay="0"/>
                            </p:stCondLst>
                            <p:childTnLst>
                              <p:par>
                                <p:cTn id="47" presetClass="path" nodeType="afterEffect" presetSubtype="0" presetID="-1" grpId="12" accel="50000" decel="50000" fill="hold">
                                  <p:stCondLst>
                                    <p:cond delay="0"/>
                                  </p:stCondLst>
                                  <p:childTnLst>
                                    <p:animMotion path="M 0.000000 0.000000 L 0.246197 -0.097134" origin="layout" pathEditMode="relative">
                                      <p:cBhvr>
                                        <p:cTn id="48" dur="1000" fill="hold"/>
                                        <p:tgtEl>
                                          <p:spTgt spid="344"/>
                                        </p:tgtEl>
                                        <p:attrNameLst>
                                          <p:attrName>ppt_x</p:attrName>
                                          <p:attrName>ppt_y</p:attrName>
                                        </p:attrNameLst>
                                      </p:cBhvr>
                                    </p:animMotion>
                                  </p:childTnLst>
                                </p:cTn>
                              </p:par>
                            </p:childTnLst>
                          </p:cTn>
                        </p:par>
                        <p:par>
                          <p:cTn id="49" fill="hold">
                            <p:stCondLst>
                              <p:cond delay="0"/>
                            </p:stCondLst>
                            <p:childTnLst>
                              <p:par>
                                <p:cTn id="50" presetClass="path" nodeType="withEffect" presetSubtype="0" presetID="-1" grpId="13" accel="50000" decel="50000" fill="hold">
                                  <p:stCondLst>
                                    <p:cond delay="0"/>
                                  </p:stCondLst>
                                  <p:childTnLst>
                                    <p:animMotion path="M 0.000000 0.000000 L 0.246197 -0.097134" origin="layout" pathEditMode="relative">
                                      <p:cBhvr>
                                        <p:cTn id="51" dur="1000" fill="hold"/>
                                        <p:tgtEl>
                                          <p:spTgt spid="343"/>
                                        </p:tgtEl>
                                        <p:attrNameLst>
                                          <p:attrName>ppt_x</p:attrName>
                                          <p:attrName>ppt_y</p:attrName>
                                        </p:attrNameLst>
                                      </p:cBhvr>
                                    </p:animMotion>
                                  </p:childTnLst>
                                </p:cTn>
                              </p:par>
                            </p:childTnLst>
                          </p:cTn>
                        </p:par>
                        <p:par>
                          <p:cTn id="52" fill="hold">
                            <p:stCondLst>
                              <p:cond delay="0"/>
                            </p:stCondLst>
                            <p:childTnLst>
                              <p:par>
                                <p:cTn id="53" presetClass="path" nodeType="afterEffect" presetSubtype="0" presetID="-1" grpId="14" accel="50000" decel="50000" fill="hold">
                                  <p:stCondLst>
                                    <p:cond delay="0"/>
                                  </p:stCondLst>
                                  <p:childTnLst>
                                    <p:animMotion path="M 0.246197 -0.097134 L 0.245727 0.001829" origin="layout" pathEditMode="relative">
                                      <p:cBhvr>
                                        <p:cTn id="54" dur="1000" fill="hold"/>
                                        <p:tgtEl>
                                          <p:spTgt spid="344"/>
                                        </p:tgtEl>
                                        <p:attrNameLst>
                                          <p:attrName>ppt_x</p:attrName>
                                          <p:attrName>ppt_y</p:attrName>
                                        </p:attrNameLst>
                                      </p:cBhvr>
                                    </p:animMotion>
                                  </p:childTnLst>
                                </p:cTn>
                              </p:par>
                            </p:childTnLst>
                          </p:cTn>
                        </p:par>
                        <p:par>
                          <p:cTn id="55" fill="hold">
                            <p:stCondLst>
                              <p:cond delay="0"/>
                            </p:stCondLst>
                            <p:childTnLst>
                              <p:par>
                                <p:cTn id="56" presetClass="path" nodeType="withEffect" presetSubtype="0" presetID="-1" grpId="15" accel="50000" decel="50000" fill="hold">
                                  <p:stCondLst>
                                    <p:cond delay="0"/>
                                  </p:stCondLst>
                                  <p:childTnLst>
                                    <p:animMotion path="M 0.246197 -0.097134 L 0.245727 0.001829" origin="layout" pathEditMode="relative">
                                      <p:cBhvr>
                                        <p:cTn id="57" dur="1000" fill="hold"/>
                                        <p:tgtEl>
                                          <p:spTgt spid="343"/>
                                        </p:tgtEl>
                                        <p:attrNameLst>
                                          <p:attrName>ppt_x</p:attrName>
                                          <p:attrName>ppt_y</p:attrName>
                                        </p:attrNameLst>
                                      </p:cBhvr>
                                    </p:animMotion>
                                  </p:childTnLst>
                                </p:cTn>
                              </p:par>
                            </p:childTnLst>
                          </p:cTn>
                        </p:par>
                        <p:par>
                          <p:cTn id="58" fill="hold">
                            <p:stCondLst>
                              <p:cond delay="1000"/>
                            </p:stCondLst>
                            <p:childTnLst>
                              <p:par>
                                <p:cTn id="59" presetClass="entr" nodeType="afterEffect" presetSubtype="5" presetID="3" grpId="16" fill="hold">
                                  <p:stCondLst>
                                    <p:cond delay="0"/>
                                  </p:stCondLst>
                                  <p:iterate type="el" backwards="0">
                                    <p:tmAbs val="0"/>
                                  </p:iterate>
                                  <p:childTnLst>
                                    <p:set>
                                      <p:cBhvr>
                                        <p:cTn id="60" fill="hold"/>
                                        <p:tgtEl>
                                          <p:spTgt spid="353"/>
                                        </p:tgtEl>
                                        <p:attrNameLst>
                                          <p:attrName>style.visibility</p:attrName>
                                        </p:attrNameLst>
                                      </p:cBhvr>
                                      <p:to>
                                        <p:strVal val="visible"/>
                                      </p:to>
                                    </p:set>
                                    <p:animEffect filter="blinds(vertical)" transition="in">
                                      <p:cBhvr>
                                        <p:cTn id="61" dur="2500"/>
                                        <p:tgtEl>
                                          <p:spTgt spid="353"/>
                                        </p:tgtEl>
                                      </p:cBhvr>
                                    </p:animEffect>
                                  </p:childTnLst>
                                </p:cTn>
                              </p:par>
                            </p:childTnLst>
                          </p:cTn>
                        </p:par>
                        <p:par>
                          <p:cTn id="62" fill="hold">
                            <p:stCondLst>
                              <p:cond delay="3500"/>
                            </p:stCondLst>
                            <p:childTnLst>
                              <p:par>
                                <p:cTn id="63" presetClass="entr" nodeType="afterEffect" presetSubtype="5" presetID="3" grpId="17" fill="hold">
                                  <p:stCondLst>
                                    <p:cond delay="0"/>
                                  </p:stCondLst>
                                  <p:iterate type="el" backwards="0">
                                    <p:tmAbs val="0"/>
                                  </p:iterate>
                                  <p:childTnLst>
                                    <p:set>
                                      <p:cBhvr>
                                        <p:cTn id="64" fill="hold"/>
                                        <p:tgtEl>
                                          <p:spTgt spid="354"/>
                                        </p:tgtEl>
                                        <p:attrNameLst>
                                          <p:attrName>style.visibility</p:attrName>
                                        </p:attrNameLst>
                                      </p:cBhvr>
                                      <p:to>
                                        <p:strVal val="visible"/>
                                      </p:to>
                                    </p:set>
                                    <p:animEffect filter="blinds(vertical)" transition="in">
                                      <p:cBhvr>
                                        <p:cTn id="65" dur="2500"/>
                                        <p:tgtEl>
                                          <p:spTgt spid="354"/>
                                        </p:tgtEl>
                                      </p:cBhvr>
                                    </p:animEffect>
                                  </p:childTnLst>
                                </p:cTn>
                              </p:par>
                            </p:childTnLst>
                          </p:cTn>
                        </p:par>
                        <p:par>
                          <p:cTn id="66" fill="hold">
                            <p:stCondLst>
                              <p:cond delay="0"/>
                            </p:stCondLst>
                            <p:childTnLst>
                              <p:par>
                                <p:cTn id="67" presetClass="path" nodeType="afterEffect" presetSubtype="0" presetID="-1" grpId="18" accel="50000" decel="50000" fill="hold">
                                  <p:stCondLst>
                                    <p:cond delay="0"/>
                                  </p:stCondLst>
                                  <p:childTnLst>
                                    <p:animMotion path="M 0.000000 0.000000 L -0.214320 0.205228" origin="layout" pathEditMode="relative">
                                      <p:cBhvr>
                                        <p:cTn id="68" dur="1000" fill="hold"/>
                                        <p:tgtEl>
                                          <p:spTgt spid="353"/>
                                        </p:tgtEl>
                                        <p:attrNameLst>
                                          <p:attrName>ppt_x</p:attrName>
                                          <p:attrName>ppt_y</p:attrName>
                                        </p:attrNameLst>
                                      </p:cBhvr>
                                    </p:animMotion>
                                  </p:childTnLst>
                                </p:cTn>
                              </p:par>
                            </p:childTnLst>
                          </p:cTn>
                        </p:par>
                        <p:par>
                          <p:cTn id="69" fill="hold">
                            <p:stCondLst>
                              <p:cond delay="0"/>
                            </p:stCondLst>
                            <p:childTnLst>
                              <p:par>
                                <p:cTn id="70" presetClass="path" nodeType="withEffect" presetSubtype="0" presetID="-1" grpId="19" accel="50000" decel="50000" fill="hold">
                                  <p:stCondLst>
                                    <p:cond delay="0"/>
                                  </p:stCondLst>
                                  <p:childTnLst>
                                    <p:animMotion path="M 0.000000 0.000000 L -0.214320 0.205228" origin="layout" pathEditMode="relative">
                                      <p:cBhvr>
                                        <p:cTn id="71" dur="1000" fill="hold"/>
                                        <p:tgtEl>
                                          <p:spTgt spid="354"/>
                                        </p:tgtEl>
                                        <p:attrNameLst>
                                          <p:attrName>ppt_x</p:attrName>
                                          <p:attrName>ppt_y</p:attrName>
                                        </p:attrNameLst>
                                      </p:cBhvr>
                                    </p:animMotion>
                                  </p:childTnLst>
                                </p:cTn>
                              </p:par>
                            </p:childTnLst>
                          </p:cTn>
                        </p:par>
                        <p:par>
                          <p:cTn id="72" fill="hold">
                            <p:stCondLst>
                              <p:cond delay="1000"/>
                            </p:stCondLst>
                            <p:childTnLst>
                              <p:par>
                                <p:cTn id="73" presetClass="exit" nodeType="afterEffect" presetSubtype="8" presetID="22" grpId="20" fill="hold">
                                  <p:stCondLst>
                                    <p:cond delay="0"/>
                                  </p:stCondLst>
                                  <p:iterate type="el" backwards="0">
                                    <p:tmAbs val="0"/>
                                  </p:iterate>
                                  <p:childTnLst>
                                    <p:animEffect filter="wipe(left)" transition="out">
                                      <p:cBhvr>
                                        <p:cTn id="74" dur="1500" fill="hold"/>
                                        <p:tgtEl>
                                          <p:spTgt spid="353"/>
                                        </p:tgtEl>
                                      </p:cBhvr>
                                    </p:animEffect>
                                    <p:set>
                                      <p:cBhvr>
                                        <p:cTn id="75" fill="hold">
                                          <p:stCondLst>
                                            <p:cond delay="1499"/>
                                          </p:stCondLst>
                                        </p:cTn>
                                        <p:tgtEl>
                                          <p:spTgt spid="353"/>
                                        </p:tgtEl>
                                        <p:attrNameLst>
                                          <p:attrName>style.visibility</p:attrName>
                                        </p:attrNameLst>
                                      </p:cBhvr>
                                      <p:to>
                                        <p:strVal val="hidden"/>
                                      </p:to>
                                    </p:set>
                                  </p:childTnLst>
                                </p:cTn>
                              </p:par>
                            </p:childTnLst>
                          </p:cTn>
                        </p:par>
                        <p:par>
                          <p:cTn id="76" fill="hold">
                            <p:stCondLst>
                              <p:cond delay="2500"/>
                            </p:stCondLst>
                            <p:childTnLst>
                              <p:par>
                                <p:cTn id="77" presetClass="exit" nodeType="afterEffect" presetSubtype="8" presetID="22" grpId="21" fill="hold">
                                  <p:stCondLst>
                                    <p:cond delay="0"/>
                                  </p:stCondLst>
                                  <p:iterate type="el" backwards="0">
                                    <p:tmAbs val="0"/>
                                  </p:iterate>
                                  <p:childTnLst>
                                    <p:animEffect filter="wipe(left)" transition="out">
                                      <p:cBhvr>
                                        <p:cTn id="78" dur="1500" fill="hold"/>
                                        <p:tgtEl>
                                          <p:spTgt spid="354"/>
                                        </p:tgtEl>
                                      </p:cBhvr>
                                    </p:animEffect>
                                    <p:set>
                                      <p:cBhvr>
                                        <p:cTn id="79" fill="hold">
                                          <p:stCondLst>
                                            <p:cond delay="1499"/>
                                          </p:stCondLst>
                                        </p:cTn>
                                        <p:tgtEl>
                                          <p:spTgt spid="354"/>
                                        </p:tgtEl>
                                        <p:attrNameLst>
                                          <p:attrName>style.visibility</p:attrName>
                                        </p:attrNameLst>
                                      </p:cBhvr>
                                      <p:to>
                                        <p:strVal val="hidden"/>
                                      </p:to>
                                    </p:set>
                                  </p:childTnLst>
                                </p:cTn>
                              </p:par>
                            </p:childTnLst>
                          </p:cTn>
                        </p:par>
                        <p:par>
                          <p:cTn id="80" fill="hold">
                            <p:stCondLst>
                              <p:cond delay="4000"/>
                            </p:stCondLst>
                            <p:childTnLst>
                              <p:par>
                                <p:cTn id="81" presetClass="entr" nodeType="afterEffect" presetSubtype="16" presetID="23" grpId="22" fill="hold">
                                  <p:stCondLst>
                                    <p:cond delay="0"/>
                                  </p:stCondLst>
                                  <p:iterate type="el" backwards="0">
                                    <p:tmAbs val="0"/>
                                  </p:iterate>
                                  <p:childTnLst>
                                    <p:set>
                                      <p:cBhvr>
                                        <p:cTn id="82" fill="hold"/>
                                        <p:tgtEl>
                                          <p:spTgt spid="346"/>
                                        </p:tgtEl>
                                        <p:attrNameLst>
                                          <p:attrName>style.visibility</p:attrName>
                                        </p:attrNameLst>
                                      </p:cBhvr>
                                      <p:to>
                                        <p:strVal val="visible"/>
                                      </p:to>
                                    </p:set>
                                    <p:anim calcmode="lin" valueType="num">
                                      <p:cBhvr>
                                        <p:cTn id="83" dur="2500" fill="hold"/>
                                        <p:tgtEl>
                                          <p:spTgt spid="346"/>
                                        </p:tgtEl>
                                        <p:attrNameLst>
                                          <p:attrName>ppt_w</p:attrName>
                                        </p:attrNameLst>
                                      </p:cBhvr>
                                      <p:tavLst>
                                        <p:tav tm="0">
                                          <p:val>
                                            <p:fltVal val="0"/>
                                          </p:val>
                                        </p:tav>
                                        <p:tav tm="100000">
                                          <p:val>
                                            <p:strVal val="#ppt_w"/>
                                          </p:val>
                                        </p:tav>
                                      </p:tavLst>
                                    </p:anim>
                                    <p:anim calcmode="lin" valueType="num">
                                      <p:cBhvr>
                                        <p:cTn id="84" dur="2500" fill="hold"/>
                                        <p:tgtEl>
                                          <p:spTgt spid="346"/>
                                        </p:tgtEl>
                                        <p:attrNameLst>
                                          <p:attrName>ppt_h</p:attrName>
                                        </p:attrNameLst>
                                      </p:cBhvr>
                                      <p:tavLst>
                                        <p:tav tm="0">
                                          <p:val>
                                            <p:fltVal val="0"/>
                                          </p:val>
                                        </p:tav>
                                        <p:tav tm="100000">
                                          <p:val>
                                            <p:strVal val="#ppt_h"/>
                                          </p:val>
                                        </p:tav>
                                      </p:tavLst>
                                    </p:anim>
                                  </p:childTnLst>
                                </p:cTn>
                              </p:par>
                            </p:childTnLst>
                          </p:cTn>
                        </p:par>
                        <p:par>
                          <p:cTn id="85" fill="hold">
                            <p:stCondLst>
                              <p:cond delay="0"/>
                            </p:stCondLst>
                            <p:childTnLst>
                              <p:par>
                                <p:cTn id="86" presetClass="path" nodeType="afterEffect" presetSubtype="0" presetID="-1" grpId="23" accel="50000" decel="50000" fill="hold">
                                  <p:stCondLst>
                                    <p:cond delay="0"/>
                                  </p:stCondLst>
                                  <p:childTnLst>
                                    <p:animMotion path="M 0.000000 0.000000 L 0.565430 0.000000" origin="layout" pathEditMode="relative">
                                      <p:cBhvr>
                                        <p:cTn id="87" dur="3000" fill="hold"/>
                                        <p:tgtEl>
                                          <p:spTgt spid="346"/>
                                        </p:tgtEl>
                                        <p:attrNameLst>
                                          <p:attrName>ppt_x</p:attrName>
                                          <p:attrName>ppt_y</p:attrName>
                                        </p:attrNameLst>
                                      </p:cBhvr>
                                    </p:animMotion>
                                  </p:childTnLst>
                                </p:cTn>
                              </p:par>
                            </p:childTnLst>
                          </p:cTn>
                        </p:par>
                        <p:par>
                          <p:cTn id="88" fill="hold">
                            <p:stCondLst>
                              <p:cond delay="3000"/>
                            </p:stCondLst>
                            <p:childTnLst>
                              <p:par>
                                <p:cTn id="89" presetClass="entr" nodeType="afterEffect" presetSubtype="5" presetID="3" grpId="24" fill="hold">
                                  <p:stCondLst>
                                    <p:cond delay="0"/>
                                  </p:stCondLst>
                                  <p:iterate type="el" backwards="0">
                                    <p:tmAbs val="0"/>
                                  </p:iterate>
                                  <p:childTnLst>
                                    <p:set>
                                      <p:cBhvr>
                                        <p:cTn id="90" fill="hold"/>
                                        <p:tgtEl>
                                          <p:spTgt spid="358"/>
                                        </p:tgtEl>
                                        <p:attrNameLst>
                                          <p:attrName>style.visibility</p:attrName>
                                        </p:attrNameLst>
                                      </p:cBhvr>
                                      <p:to>
                                        <p:strVal val="visible"/>
                                      </p:to>
                                    </p:set>
                                    <p:animEffect filter="blinds(vertical)" transition="in">
                                      <p:cBhvr>
                                        <p:cTn id="91" dur="1000"/>
                                        <p:tgtEl>
                                          <p:spTgt spid="358"/>
                                        </p:tgtEl>
                                      </p:cBhvr>
                                    </p:animEffect>
                                  </p:childTnLst>
                                </p:cTn>
                              </p:par>
                            </p:childTnLst>
                          </p:cTn>
                        </p:par>
                      </p:childTnLst>
                    </p:cTn>
                  </p:par>
                  <p:par>
                    <p:cTn id="92" fill="hold">
                      <p:stCondLst>
                        <p:cond delay="indefinite"/>
                      </p:stCondLst>
                      <p:childTnLst>
                        <p:par>
                          <p:cTn id="93" fill="hold">
                            <p:stCondLst>
                              <p:cond delay="0"/>
                            </p:stCondLst>
                            <p:childTnLst>
                              <p:par>
                                <p:cTn id="94" presetClass="entr" nodeType="clickEffect" presetSubtype="5" presetID="3" grpId="25" fill="hold">
                                  <p:stCondLst>
                                    <p:cond delay="0"/>
                                  </p:stCondLst>
                                  <p:iterate type="el" backwards="0">
                                    <p:tmAbs val="0"/>
                                  </p:iterate>
                                  <p:childTnLst>
                                    <p:set>
                                      <p:cBhvr>
                                        <p:cTn id="95" fill="hold"/>
                                        <p:tgtEl>
                                          <p:spTgt spid="342"/>
                                        </p:tgtEl>
                                        <p:attrNameLst>
                                          <p:attrName>style.visibility</p:attrName>
                                        </p:attrNameLst>
                                      </p:cBhvr>
                                      <p:to>
                                        <p:strVal val="visible"/>
                                      </p:to>
                                    </p:set>
                                    <p:animEffect filter="blinds(vertical)" transition="in">
                                      <p:cBhvr>
                                        <p:cTn id="96" dur="2500"/>
                                        <p:tgtEl>
                                          <p:spTgt spid="342"/>
                                        </p:tgtEl>
                                      </p:cBhvr>
                                    </p:animEffect>
                                  </p:childTnLst>
                                </p:cTn>
                              </p:par>
                            </p:childTnLst>
                          </p:cTn>
                        </p:par>
                        <p:par>
                          <p:cTn id="97" fill="hold">
                            <p:stCondLst>
                              <p:cond delay="2500"/>
                            </p:stCondLst>
                            <p:childTnLst>
                              <p:par>
                                <p:cTn id="98" presetClass="entr" nodeType="afterEffect" presetSubtype="5" presetID="3" grpId="26" fill="hold">
                                  <p:stCondLst>
                                    <p:cond delay="0"/>
                                  </p:stCondLst>
                                  <p:iterate type="el" backwards="0">
                                    <p:tmAbs val="0"/>
                                  </p:iterate>
                                  <p:childTnLst>
                                    <p:set>
                                      <p:cBhvr>
                                        <p:cTn id="99" fill="hold"/>
                                        <p:tgtEl>
                                          <p:spTgt spid="341"/>
                                        </p:tgtEl>
                                        <p:attrNameLst>
                                          <p:attrName>style.visibility</p:attrName>
                                        </p:attrNameLst>
                                      </p:cBhvr>
                                      <p:to>
                                        <p:strVal val="visible"/>
                                      </p:to>
                                    </p:set>
                                    <p:animEffect filter="blinds(vertical)" transition="in">
                                      <p:cBhvr>
                                        <p:cTn id="100" dur="2500"/>
                                        <p:tgtEl>
                                          <p:spTgt spid="341"/>
                                        </p:tgtEl>
                                      </p:cBhvr>
                                    </p:animEffect>
                                  </p:childTnLst>
                                </p:cTn>
                              </p:par>
                            </p:childTnLst>
                          </p:cTn>
                        </p:par>
                        <p:par>
                          <p:cTn id="101" fill="hold">
                            <p:stCondLst>
                              <p:cond delay="5000"/>
                            </p:stCondLst>
                            <p:childTnLst>
                              <p:par>
                                <p:cTn id="102" presetClass="entr" nodeType="afterEffect" presetSubtype="5" presetID="3" grpId="27" fill="hold">
                                  <p:stCondLst>
                                    <p:cond delay="0"/>
                                  </p:stCondLst>
                                  <p:iterate type="el" backwards="0">
                                    <p:tmAbs val="0"/>
                                  </p:iterate>
                                  <p:childTnLst>
                                    <p:set>
                                      <p:cBhvr>
                                        <p:cTn id="103" fill="hold"/>
                                        <p:tgtEl>
                                          <p:spTgt spid="340"/>
                                        </p:tgtEl>
                                        <p:attrNameLst>
                                          <p:attrName>style.visibility</p:attrName>
                                        </p:attrNameLst>
                                      </p:cBhvr>
                                      <p:to>
                                        <p:strVal val="visible"/>
                                      </p:to>
                                    </p:set>
                                    <p:animEffect filter="blinds(vertical)" transition="in">
                                      <p:cBhvr>
                                        <p:cTn id="104" dur="2500"/>
                                        <p:tgtEl>
                                          <p:spTgt spid="340"/>
                                        </p:tgtEl>
                                      </p:cBhvr>
                                    </p:animEffect>
                                  </p:childTnLst>
                                </p:cTn>
                              </p:par>
                            </p:childTnLst>
                          </p:cTn>
                        </p:par>
                        <p:par>
                          <p:cTn id="105" fill="hold">
                            <p:stCondLst>
                              <p:cond delay="0"/>
                            </p:stCondLst>
                            <p:childTnLst>
                              <p:par>
                                <p:cTn id="106" presetClass="path" nodeType="afterEffect" presetSubtype="0" presetID="-1" grpId="28" accel="50000" decel="50000" fill="hold">
                                  <p:stCondLst>
                                    <p:cond delay="0"/>
                                  </p:stCondLst>
                                  <p:childTnLst>
                                    <p:animMotion path="M 0.000000 0.000000 L 0.246197 -0.097134" origin="layout" pathEditMode="relative">
                                      <p:cBhvr>
                                        <p:cTn id="107" dur="1000" fill="hold"/>
                                        <p:tgtEl>
                                          <p:spTgt spid="342"/>
                                        </p:tgtEl>
                                        <p:attrNameLst>
                                          <p:attrName>ppt_x</p:attrName>
                                          <p:attrName>ppt_y</p:attrName>
                                        </p:attrNameLst>
                                      </p:cBhvr>
                                    </p:animMotion>
                                  </p:childTnLst>
                                </p:cTn>
                              </p:par>
                            </p:childTnLst>
                          </p:cTn>
                        </p:par>
                        <p:par>
                          <p:cTn id="108" fill="hold">
                            <p:stCondLst>
                              <p:cond delay="0"/>
                            </p:stCondLst>
                            <p:childTnLst>
                              <p:par>
                                <p:cTn id="109" presetClass="path" nodeType="withEffect" presetSubtype="0" presetID="-1" grpId="29" accel="50000" decel="50000" fill="hold">
                                  <p:stCondLst>
                                    <p:cond delay="0"/>
                                  </p:stCondLst>
                                  <p:childTnLst>
                                    <p:animMotion path="M 0.000000 0.000000 L 0.246197 -0.097134" origin="layout" pathEditMode="relative">
                                      <p:cBhvr>
                                        <p:cTn id="110" dur="1000" fill="hold"/>
                                        <p:tgtEl>
                                          <p:spTgt spid="341"/>
                                        </p:tgtEl>
                                        <p:attrNameLst>
                                          <p:attrName>ppt_x</p:attrName>
                                          <p:attrName>ppt_y</p:attrName>
                                        </p:attrNameLst>
                                      </p:cBhvr>
                                    </p:animMotion>
                                  </p:childTnLst>
                                </p:cTn>
                              </p:par>
                            </p:childTnLst>
                          </p:cTn>
                        </p:par>
                        <p:par>
                          <p:cTn id="111" fill="hold">
                            <p:stCondLst>
                              <p:cond delay="0"/>
                            </p:stCondLst>
                            <p:childTnLst>
                              <p:par>
                                <p:cTn id="112" presetClass="path" nodeType="withEffect" presetSubtype="0" presetID="-1" grpId="30" accel="50000" decel="50000" fill="hold">
                                  <p:stCondLst>
                                    <p:cond delay="0"/>
                                  </p:stCondLst>
                                  <p:childTnLst>
                                    <p:animMotion path="M 0.000000 0.000000 L 0.246197 -0.097134" origin="layout" pathEditMode="relative">
                                      <p:cBhvr>
                                        <p:cTn id="113" dur="1000" fill="hold"/>
                                        <p:tgtEl>
                                          <p:spTgt spid="340"/>
                                        </p:tgtEl>
                                        <p:attrNameLst>
                                          <p:attrName>ppt_x</p:attrName>
                                          <p:attrName>ppt_y</p:attrName>
                                        </p:attrNameLst>
                                      </p:cBhvr>
                                    </p:animMotion>
                                  </p:childTnLst>
                                </p:cTn>
                              </p:par>
                            </p:childTnLst>
                          </p:cTn>
                        </p:par>
                        <p:par>
                          <p:cTn id="114" fill="hold">
                            <p:stCondLst>
                              <p:cond delay="0"/>
                            </p:stCondLst>
                            <p:childTnLst>
                              <p:par>
                                <p:cTn id="115" presetClass="path" nodeType="afterEffect" presetSubtype="0" presetID="-1" grpId="31" accel="50000" decel="50000" fill="hold">
                                  <p:stCondLst>
                                    <p:cond delay="0"/>
                                  </p:stCondLst>
                                  <p:childTnLst>
                                    <p:animMotion path="M 0.246197 -0.097134 L 0.245727 0.001829" origin="layout" pathEditMode="relative">
                                      <p:cBhvr>
                                        <p:cTn id="116" dur="1000" fill="hold"/>
                                        <p:tgtEl>
                                          <p:spTgt spid="342"/>
                                        </p:tgtEl>
                                        <p:attrNameLst>
                                          <p:attrName>ppt_x</p:attrName>
                                          <p:attrName>ppt_y</p:attrName>
                                        </p:attrNameLst>
                                      </p:cBhvr>
                                    </p:animMotion>
                                  </p:childTnLst>
                                </p:cTn>
                              </p:par>
                            </p:childTnLst>
                          </p:cTn>
                        </p:par>
                        <p:par>
                          <p:cTn id="117" fill="hold">
                            <p:stCondLst>
                              <p:cond delay="0"/>
                            </p:stCondLst>
                            <p:childTnLst>
                              <p:par>
                                <p:cTn id="118" presetClass="path" nodeType="withEffect" presetSubtype="0" presetID="-1" grpId="32" accel="50000" decel="50000" fill="hold">
                                  <p:stCondLst>
                                    <p:cond delay="0"/>
                                  </p:stCondLst>
                                  <p:childTnLst>
                                    <p:animMotion path="M 0.246197 -0.097134 L 0.245727 0.001829" origin="layout" pathEditMode="relative">
                                      <p:cBhvr>
                                        <p:cTn id="119" dur="1000" fill="hold"/>
                                        <p:tgtEl>
                                          <p:spTgt spid="341"/>
                                        </p:tgtEl>
                                        <p:attrNameLst>
                                          <p:attrName>ppt_x</p:attrName>
                                          <p:attrName>ppt_y</p:attrName>
                                        </p:attrNameLst>
                                      </p:cBhvr>
                                    </p:animMotion>
                                  </p:childTnLst>
                                </p:cTn>
                              </p:par>
                            </p:childTnLst>
                          </p:cTn>
                        </p:par>
                        <p:par>
                          <p:cTn id="120" fill="hold">
                            <p:stCondLst>
                              <p:cond delay="0"/>
                            </p:stCondLst>
                            <p:childTnLst>
                              <p:par>
                                <p:cTn id="121" presetClass="path" nodeType="withEffect" presetSubtype="0" presetID="-1" grpId="33" accel="50000" decel="50000" fill="hold">
                                  <p:stCondLst>
                                    <p:cond delay="0"/>
                                  </p:stCondLst>
                                  <p:childTnLst>
                                    <p:animMotion path="M 0.246197 -0.097134 L 0.245727 0.001829" origin="layout" pathEditMode="relative">
                                      <p:cBhvr>
                                        <p:cTn id="122" dur="1000" fill="hold"/>
                                        <p:tgtEl>
                                          <p:spTgt spid="340"/>
                                        </p:tgtEl>
                                        <p:attrNameLst>
                                          <p:attrName>ppt_x</p:attrName>
                                          <p:attrName>ppt_y</p:attrName>
                                        </p:attrNameLst>
                                      </p:cBhvr>
                                    </p:animMotion>
                                  </p:childTnLst>
                                </p:cTn>
                              </p:par>
                            </p:childTnLst>
                          </p:cTn>
                        </p:par>
                        <p:par>
                          <p:cTn id="123" fill="hold">
                            <p:stCondLst>
                              <p:cond delay="1000"/>
                            </p:stCondLst>
                            <p:childTnLst>
                              <p:par>
                                <p:cTn id="124" presetClass="entr" nodeType="afterEffect" presetSubtype="5" presetID="3" grpId="34" fill="hold">
                                  <p:stCondLst>
                                    <p:cond delay="0"/>
                                  </p:stCondLst>
                                  <p:iterate type="el" backwards="0">
                                    <p:tmAbs val="0"/>
                                  </p:iterate>
                                  <p:childTnLst>
                                    <p:set>
                                      <p:cBhvr>
                                        <p:cTn id="125" fill="hold"/>
                                        <p:tgtEl>
                                          <p:spTgt spid="355"/>
                                        </p:tgtEl>
                                        <p:attrNameLst>
                                          <p:attrName>style.visibility</p:attrName>
                                        </p:attrNameLst>
                                      </p:cBhvr>
                                      <p:to>
                                        <p:strVal val="visible"/>
                                      </p:to>
                                    </p:set>
                                    <p:animEffect filter="blinds(vertical)" transition="in">
                                      <p:cBhvr>
                                        <p:cTn id="126" dur="2500"/>
                                        <p:tgtEl>
                                          <p:spTgt spid="355"/>
                                        </p:tgtEl>
                                      </p:cBhvr>
                                    </p:animEffect>
                                  </p:childTnLst>
                                </p:cTn>
                              </p:par>
                            </p:childTnLst>
                          </p:cTn>
                        </p:par>
                        <p:par>
                          <p:cTn id="127" fill="hold">
                            <p:stCondLst>
                              <p:cond delay="3500"/>
                            </p:stCondLst>
                            <p:childTnLst>
                              <p:par>
                                <p:cTn id="128" presetClass="entr" nodeType="afterEffect" presetSubtype="5" presetID="3" grpId="35" fill="hold">
                                  <p:stCondLst>
                                    <p:cond delay="0"/>
                                  </p:stCondLst>
                                  <p:iterate type="el" backwards="0">
                                    <p:tmAbs val="0"/>
                                  </p:iterate>
                                  <p:childTnLst>
                                    <p:set>
                                      <p:cBhvr>
                                        <p:cTn id="129" fill="hold"/>
                                        <p:tgtEl>
                                          <p:spTgt spid="356"/>
                                        </p:tgtEl>
                                        <p:attrNameLst>
                                          <p:attrName>style.visibility</p:attrName>
                                        </p:attrNameLst>
                                      </p:cBhvr>
                                      <p:to>
                                        <p:strVal val="visible"/>
                                      </p:to>
                                    </p:set>
                                    <p:animEffect filter="blinds(vertical)" transition="in">
                                      <p:cBhvr>
                                        <p:cTn id="130" dur="2500"/>
                                        <p:tgtEl>
                                          <p:spTgt spid="356"/>
                                        </p:tgtEl>
                                      </p:cBhvr>
                                    </p:animEffect>
                                  </p:childTnLst>
                                </p:cTn>
                              </p:par>
                            </p:childTnLst>
                          </p:cTn>
                        </p:par>
                        <p:par>
                          <p:cTn id="131" fill="hold">
                            <p:stCondLst>
                              <p:cond delay="6000"/>
                            </p:stCondLst>
                            <p:childTnLst>
                              <p:par>
                                <p:cTn id="132" presetClass="entr" nodeType="afterEffect" presetSubtype="5" presetID="3" grpId="36" fill="hold">
                                  <p:stCondLst>
                                    <p:cond delay="0"/>
                                  </p:stCondLst>
                                  <p:iterate type="el" backwards="0">
                                    <p:tmAbs val="0"/>
                                  </p:iterate>
                                  <p:childTnLst>
                                    <p:set>
                                      <p:cBhvr>
                                        <p:cTn id="133" fill="hold"/>
                                        <p:tgtEl>
                                          <p:spTgt spid="357"/>
                                        </p:tgtEl>
                                        <p:attrNameLst>
                                          <p:attrName>style.visibility</p:attrName>
                                        </p:attrNameLst>
                                      </p:cBhvr>
                                      <p:to>
                                        <p:strVal val="visible"/>
                                      </p:to>
                                    </p:set>
                                    <p:animEffect filter="blinds(vertical)" transition="in">
                                      <p:cBhvr>
                                        <p:cTn id="134" dur="2500"/>
                                        <p:tgtEl>
                                          <p:spTgt spid="357"/>
                                        </p:tgtEl>
                                      </p:cBhvr>
                                    </p:animEffect>
                                  </p:childTnLst>
                                </p:cTn>
                              </p:par>
                            </p:childTnLst>
                          </p:cTn>
                        </p:par>
                        <p:par>
                          <p:cTn id="135" fill="hold">
                            <p:stCondLst>
                              <p:cond delay="0"/>
                            </p:stCondLst>
                            <p:childTnLst>
                              <p:par>
                                <p:cTn id="136" presetClass="path" nodeType="afterEffect" presetSubtype="0" presetID="-1" grpId="37" accel="50000" decel="50000" fill="hold">
                                  <p:stCondLst>
                                    <p:cond delay="0"/>
                                  </p:stCondLst>
                                  <p:childTnLst>
                                    <p:animMotion path="M 0.000000 0.000000 L -0.214320 0.205228" origin="layout" pathEditMode="relative">
                                      <p:cBhvr>
                                        <p:cTn id="137" dur="1000" fill="hold"/>
                                        <p:tgtEl>
                                          <p:spTgt spid="355"/>
                                        </p:tgtEl>
                                        <p:attrNameLst>
                                          <p:attrName>ppt_x</p:attrName>
                                          <p:attrName>ppt_y</p:attrName>
                                        </p:attrNameLst>
                                      </p:cBhvr>
                                    </p:animMotion>
                                  </p:childTnLst>
                                </p:cTn>
                              </p:par>
                            </p:childTnLst>
                          </p:cTn>
                        </p:par>
                        <p:par>
                          <p:cTn id="138" fill="hold">
                            <p:stCondLst>
                              <p:cond delay="0"/>
                            </p:stCondLst>
                            <p:childTnLst>
                              <p:par>
                                <p:cTn id="139" presetClass="path" nodeType="withEffect" presetSubtype="0" presetID="-1" grpId="38" accel="50000" decel="50000" fill="hold">
                                  <p:stCondLst>
                                    <p:cond delay="0"/>
                                  </p:stCondLst>
                                  <p:childTnLst>
                                    <p:animMotion path="M 0.000000 0.000000 L -0.214320 0.205228" origin="layout" pathEditMode="relative">
                                      <p:cBhvr>
                                        <p:cTn id="140" dur="1000" fill="hold"/>
                                        <p:tgtEl>
                                          <p:spTgt spid="356"/>
                                        </p:tgtEl>
                                        <p:attrNameLst>
                                          <p:attrName>ppt_x</p:attrName>
                                          <p:attrName>ppt_y</p:attrName>
                                        </p:attrNameLst>
                                      </p:cBhvr>
                                    </p:animMotion>
                                  </p:childTnLst>
                                </p:cTn>
                              </p:par>
                            </p:childTnLst>
                          </p:cTn>
                        </p:par>
                        <p:par>
                          <p:cTn id="141" fill="hold">
                            <p:stCondLst>
                              <p:cond delay="0"/>
                            </p:stCondLst>
                            <p:childTnLst>
                              <p:par>
                                <p:cTn id="142" presetClass="path" nodeType="withEffect" presetSubtype="0" presetID="-1" grpId="39" accel="50000" decel="50000" fill="hold">
                                  <p:stCondLst>
                                    <p:cond delay="0"/>
                                  </p:stCondLst>
                                  <p:childTnLst>
                                    <p:animMotion path="M 0.000000 0.000000 L -0.214320 0.205228" origin="layout" pathEditMode="relative">
                                      <p:cBhvr>
                                        <p:cTn id="143" dur="1000" fill="hold"/>
                                        <p:tgtEl>
                                          <p:spTgt spid="357"/>
                                        </p:tgtEl>
                                        <p:attrNameLst>
                                          <p:attrName>ppt_x</p:attrName>
                                          <p:attrName>ppt_y</p:attrName>
                                        </p:attrNameLst>
                                      </p:cBhvr>
                                    </p:animMotion>
                                  </p:childTnLst>
                                </p:cTn>
                              </p:par>
                            </p:childTnLst>
                          </p:cTn>
                        </p:par>
                        <p:par>
                          <p:cTn id="144" fill="hold">
                            <p:stCondLst>
                              <p:cond delay="1000"/>
                            </p:stCondLst>
                            <p:childTnLst>
                              <p:par>
                                <p:cTn id="145" presetClass="exit" nodeType="afterEffect" presetSubtype="8" presetID="22" grpId="40" fill="hold">
                                  <p:stCondLst>
                                    <p:cond delay="0"/>
                                  </p:stCondLst>
                                  <p:iterate type="el" backwards="0">
                                    <p:tmAbs val="0"/>
                                  </p:iterate>
                                  <p:childTnLst>
                                    <p:animEffect filter="wipe(left)" transition="out">
                                      <p:cBhvr>
                                        <p:cTn id="146" dur="1500" fill="hold"/>
                                        <p:tgtEl>
                                          <p:spTgt spid="355"/>
                                        </p:tgtEl>
                                      </p:cBhvr>
                                    </p:animEffect>
                                    <p:set>
                                      <p:cBhvr>
                                        <p:cTn id="147" fill="hold">
                                          <p:stCondLst>
                                            <p:cond delay="1499"/>
                                          </p:stCondLst>
                                        </p:cTn>
                                        <p:tgtEl>
                                          <p:spTgt spid="355"/>
                                        </p:tgtEl>
                                        <p:attrNameLst>
                                          <p:attrName>style.visibility</p:attrName>
                                        </p:attrNameLst>
                                      </p:cBhvr>
                                      <p:to>
                                        <p:strVal val="hidden"/>
                                      </p:to>
                                    </p:set>
                                  </p:childTnLst>
                                </p:cTn>
                              </p:par>
                            </p:childTnLst>
                          </p:cTn>
                        </p:par>
                        <p:par>
                          <p:cTn id="148" fill="hold">
                            <p:stCondLst>
                              <p:cond delay="2500"/>
                            </p:stCondLst>
                            <p:childTnLst>
                              <p:par>
                                <p:cTn id="149" presetClass="exit" nodeType="afterEffect" presetSubtype="8" presetID="22" grpId="41" fill="hold">
                                  <p:stCondLst>
                                    <p:cond delay="0"/>
                                  </p:stCondLst>
                                  <p:iterate type="el" backwards="0">
                                    <p:tmAbs val="0"/>
                                  </p:iterate>
                                  <p:childTnLst>
                                    <p:animEffect filter="wipe(left)" transition="out">
                                      <p:cBhvr>
                                        <p:cTn id="150" dur="1500" fill="hold"/>
                                        <p:tgtEl>
                                          <p:spTgt spid="356"/>
                                        </p:tgtEl>
                                      </p:cBhvr>
                                    </p:animEffect>
                                    <p:set>
                                      <p:cBhvr>
                                        <p:cTn id="151" fill="hold">
                                          <p:stCondLst>
                                            <p:cond delay="1499"/>
                                          </p:stCondLst>
                                        </p:cTn>
                                        <p:tgtEl>
                                          <p:spTgt spid="356"/>
                                        </p:tgtEl>
                                        <p:attrNameLst>
                                          <p:attrName>style.visibility</p:attrName>
                                        </p:attrNameLst>
                                      </p:cBhvr>
                                      <p:to>
                                        <p:strVal val="hidden"/>
                                      </p:to>
                                    </p:set>
                                  </p:childTnLst>
                                </p:cTn>
                              </p:par>
                            </p:childTnLst>
                          </p:cTn>
                        </p:par>
                        <p:par>
                          <p:cTn id="152" fill="hold">
                            <p:stCondLst>
                              <p:cond delay="4000"/>
                            </p:stCondLst>
                            <p:childTnLst>
                              <p:par>
                                <p:cTn id="153" presetClass="exit" nodeType="afterEffect" presetSubtype="8" presetID="22" grpId="42" fill="hold">
                                  <p:stCondLst>
                                    <p:cond delay="0"/>
                                  </p:stCondLst>
                                  <p:iterate type="el" backwards="0">
                                    <p:tmAbs val="0"/>
                                  </p:iterate>
                                  <p:childTnLst>
                                    <p:animEffect filter="wipe(left)" transition="out">
                                      <p:cBhvr>
                                        <p:cTn id="154" dur="1500" fill="hold"/>
                                        <p:tgtEl>
                                          <p:spTgt spid="357"/>
                                        </p:tgtEl>
                                      </p:cBhvr>
                                    </p:animEffect>
                                    <p:set>
                                      <p:cBhvr>
                                        <p:cTn id="155" fill="hold">
                                          <p:stCondLst>
                                            <p:cond delay="1499"/>
                                          </p:stCondLst>
                                        </p:cTn>
                                        <p:tgtEl>
                                          <p:spTgt spid="357"/>
                                        </p:tgtEl>
                                        <p:attrNameLst>
                                          <p:attrName>style.visibility</p:attrName>
                                        </p:attrNameLst>
                                      </p:cBhvr>
                                      <p:to>
                                        <p:strVal val="hidden"/>
                                      </p:to>
                                    </p:set>
                                  </p:childTnLst>
                                </p:cTn>
                              </p:par>
                            </p:childTnLst>
                          </p:cTn>
                        </p:par>
                        <p:par>
                          <p:cTn id="156" fill="hold">
                            <p:stCondLst>
                              <p:cond delay="5500"/>
                            </p:stCondLst>
                            <p:childTnLst>
                              <p:par>
                                <p:cTn id="157" presetClass="entr" nodeType="afterEffect" presetSubtype="16" presetID="23" grpId="43" fill="hold">
                                  <p:stCondLst>
                                    <p:cond delay="0"/>
                                  </p:stCondLst>
                                  <p:iterate type="el" backwards="0">
                                    <p:tmAbs val="0"/>
                                  </p:iterate>
                                  <p:childTnLst>
                                    <p:set>
                                      <p:cBhvr>
                                        <p:cTn id="158" fill="hold"/>
                                        <p:tgtEl>
                                          <p:spTgt spid="339"/>
                                        </p:tgtEl>
                                        <p:attrNameLst>
                                          <p:attrName>style.visibility</p:attrName>
                                        </p:attrNameLst>
                                      </p:cBhvr>
                                      <p:to>
                                        <p:strVal val="visible"/>
                                      </p:to>
                                    </p:set>
                                    <p:anim calcmode="lin" valueType="num">
                                      <p:cBhvr>
                                        <p:cTn id="159" dur="2500" fill="hold"/>
                                        <p:tgtEl>
                                          <p:spTgt spid="339"/>
                                        </p:tgtEl>
                                        <p:attrNameLst>
                                          <p:attrName>ppt_w</p:attrName>
                                        </p:attrNameLst>
                                      </p:cBhvr>
                                      <p:tavLst>
                                        <p:tav tm="0">
                                          <p:val>
                                            <p:fltVal val="0"/>
                                          </p:val>
                                        </p:tav>
                                        <p:tav tm="100000">
                                          <p:val>
                                            <p:strVal val="#ppt_w"/>
                                          </p:val>
                                        </p:tav>
                                      </p:tavLst>
                                    </p:anim>
                                    <p:anim calcmode="lin" valueType="num">
                                      <p:cBhvr>
                                        <p:cTn id="160" dur="2500" fill="hold"/>
                                        <p:tgtEl>
                                          <p:spTgt spid="339"/>
                                        </p:tgtEl>
                                        <p:attrNameLst>
                                          <p:attrName>ppt_h</p:attrName>
                                        </p:attrNameLst>
                                      </p:cBhvr>
                                      <p:tavLst>
                                        <p:tav tm="0">
                                          <p:val>
                                            <p:fltVal val="0"/>
                                          </p:val>
                                        </p:tav>
                                        <p:tav tm="100000">
                                          <p:val>
                                            <p:strVal val="#ppt_h"/>
                                          </p:val>
                                        </p:tav>
                                      </p:tavLst>
                                    </p:anim>
                                  </p:childTnLst>
                                </p:cTn>
                              </p:par>
                            </p:childTnLst>
                          </p:cTn>
                        </p:par>
                        <p:par>
                          <p:cTn id="161" fill="hold">
                            <p:stCondLst>
                              <p:cond delay="0"/>
                            </p:stCondLst>
                            <p:childTnLst>
                              <p:par>
                                <p:cTn id="162" presetClass="path" nodeType="afterEffect" presetSubtype="0" presetID="-1" grpId="44" accel="50000" decel="50000" fill="hold">
                                  <p:stCondLst>
                                    <p:cond delay="0"/>
                                  </p:stCondLst>
                                  <p:childTnLst>
                                    <p:animMotion path="M 0.000000 0.000000 L 0.556641 0.000000" origin="layout" pathEditMode="relative">
                                      <p:cBhvr>
                                        <p:cTn id="163" dur="3000" fill="hold"/>
                                        <p:tgtEl>
                                          <p:spTgt spid="339"/>
                                        </p:tgtEl>
                                        <p:attrNameLst>
                                          <p:attrName>ppt_x</p:attrName>
                                          <p:attrName>ppt_y</p:attrName>
                                        </p:attrNameLst>
                                      </p:cBhvr>
                                    </p:animMotion>
                                  </p:childTnLst>
                                </p:cTn>
                              </p:par>
                            </p:childTnLst>
                          </p:cTn>
                        </p:par>
                        <p:par>
                          <p:cTn id="164" fill="hold">
                            <p:stCondLst>
                              <p:cond delay="3000"/>
                            </p:stCondLst>
                            <p:childTnLst>
                              <p:par>
                                <p:cTn id="165" presetClass="entr" nodeType="afterEffect" presetSubtype="5" presetID="3" grpId="45" fill="hold">
                                  <p:stCondLst>
                                    <p:cond delay="0"/>
                                  </p:stCondLst>
                                  <p:iterate type="el" backwards="0">
                                    <p:tmAbs val="0"/>
                                  </p:iterate>
                                  <p:childTnLst>
                                    <p:set>
                                      <p:cBhvr>
                                        <p:cTn id="166" fill="hold"/>
                                        <p:tgtEl>
                                          <p:spTgt spid="359"/>
                                        </p:tgtEl>
                                        <p:attrNameLst>
                                          <p:attrName>style.visibility</p:attrName>
                                        </p:attrNameLst>
                                      </p:cBhvr>
                                      <p:to>
                                        <p:strVal val="visible"/>
                                      </p:to>
                                    </p:set>
                                    <p:animEffect filter="blinds(vertical)" transition="in">
                                      <p:cBhvr>
                                        <p:cTn id="167" dur="1000"/>
                                        <p:tgtEl>
                                          <p:spTgt spid="3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39" grpId="43"/>
      <p:bldP build="whole" bldLvl="1" animBg="1" rev="0" advAuto="0" spid="347" grpId="1"/>
      <p:bldP build="whole" bldLvl="1" animBg="1" rev="0" advAuto="0" spid="342" grpId="25"/>
      <p:bldP build="whole" bldLvl="1" animBg="1" rev="0" advAuto="0" spid="358" grpId="24"/>
      <p:bldP build="whole" bldLvl="1" animBg="1" rev="0" advAuto="0" spid="341" grpId="26"/>
      <p:bldP build="whole" bldLvl="1" animBg="1" rev="0" advAuto="0" spid="352" grpId="4"/>
      <p:bldP build="whole" bldLvl="1" animBg="1" rev="0" advAuto="0" spid="352" grpId="6"/>
      <p:bldP build="whole" bldLvl="1" animBg="1" rev="0" advAuto="0" spid="354" grpId="17"/>
      <p:bldP build="whole" bldLvl="1" animBg="1" rev="0" advAuto="0" spid="345" grpId="7"/>
      <p:bldP build="whole" bldLvl="1" animBg="1" rev="0" advAuto="0" spid="340" grpId="27"/>
      <p:bldP build="whole" bldLvl="1" animBg="1" rev="0" advAuto="0" spid="353" grpId="16"/>
      <p:bldP build="whole" bldLvl="1" animBg="1" rev="0" advAuto="0" spid="354" grpId="21"/>
      <p:bldP build="whole" bldLvl="1" animBg="1" rev="0" advAuto="0" spid="353" grpId="20"/>
      <p:bldP build="whole" bldLvl="1" animBg="1" rev="0" advAuto="0" spid="344" grpId="10"/>
      <p:bldP build="whole" bldLvl="1" animBg="1" rev="0" advAuto="0" spid="357" grpId="36"/>
      <p:bldP build="whole" bldLvl="1" animBg="1" rev="0" advAuto="0" spid="356" grpId="35"/>
      <p:bldP build="whole" bldLvl="1" animBg="1" rev="0" advAuto="0" spid="359" grpId="45"/>
      <p:bldP build="whole" bldLvl="1" animBg="1" rev="0" advAuto="0" spid="346" grpId="22"/>
      <p:bldP build="whole" bldLvl="1" animBg="1" rev="0" advAuto="0" spid="343" grpId="11"/>
      <p:bldP build="whole" bldLvl="1" animBg="1" rev="0" advAuto="0" spid="355" grpId="34"/>
      <p:bldP build="whole" bldLvl="1" animBg="1" rev="0" advAuto="0" spid="357" grpId="42"/>
      <p:bldP build="whole" bldLvl="1" animBg="1" rev="0" advAuto="0" spid="356" grpId="41"/>
      <p:bldP build="whole" bldLvl="1" animBg="1" rev="0" advAuto="0" spid="355" grpId="40"/>
      <p:bldP build="whole" bldLvl="1" animBg="1" rev="0" advAuto="0" spid="361" grpId="9"/>
    </p:bldLst>
  </p:timing>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3" name="Getting started with AWS Lambda is easy"/>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Getting started with AWS Lambda is easy</a:t>
            </a:r>
          </a:p>
        </p:txBody>
      </p:sp>
      <p:pic>
        <p:nvPicPr>
          <p:cNvPr id="364" name="20728984181536298169-512.png" descr="20728984181536298169-512.png"/>
          <p:cNvPicPr>
            <a:picLocks noChangeAspect="1"/>
          </p:cNvPicPr>
          <p:nvPr/>
        </p:nvPicPr>
        <p:blipFill>
          <a:blip r:embed="rId2">
            <a:extLst/>
          </a:blip>
          <a:stretch>
            <a:fillRect/>
          </a:stretch>
        </p:blipFill>
        <p:spPr>
          <a:xfrm>
            <a:off x="4597400" y="2984500"/>
            <a:ext cx="3810000" cy="38100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2500">
        <p:fade/>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66" name="1_jbpCyRmogQMnEhex2yea3w.png" descr="1_jbpCyRmogQMnEhex2yea3w.png"/>
          <p:cNvPicPr>
            <a:picLocks noChangeAspect="1"/>
          </p:cNvPicPr>
          <p:nvPr/>
        </p:nvPicPr>
        <p:blipFill>
          <a:blip r:embed="rId2">
            <a:extLst/>
          </a:blip>
          <a:stretch>
            <a:fillRect/>
          </a:stretch>
        </p:blipFill>
        <p:spPr>
          <a:xfrm>
            <a:off x="1799" y="3720972"/>
            <a:ext cx="4826001" cy="2311655"/>
          </a:xfrm>
          <a:prstGeom prst="rect">
            <a:avLst/>
          </a:prstGeom>
          <a:ln w="12700">
            <a:miter lim="400000"/>
          </a:ln>
        </p:spPr>
      </p:pic>
      <p:sp>
        <p:nvSpPr>
          <p:cNvPr id="367" name="You can use any third-party library even native ones"/>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You can use any third-party library even native ones</a:t>
            </a:r>
          </a:p>
        </p:txBody>
      </p:sp>
      <p:pic>
        <p:nvPicPr>
          <p:cNvPr id="368" name="services-web-development-services-380x380.png" descr="services-web-development-services-380x380.png"/>
          <p:cNvPicPr>
            <a:picLocks noChangeAspect="1"/>
          </p:cNvPicPr>
          <p:nvPr/>
        </p:nvPicPr>
        <p:blipFill>
          <a:blip r:embed="rId3">
            <a:extLst/>
          </a:blip>
          <a:stretch>
            <a:fillRect/>
          </a:stretch>
        </p:blipFill>
        <p:spPr>
          <a:xfrm>
            <a:off x="7741343" y="2463800"/>
            <a:ext cx="4826001" cy="4826000"/>
          </a:xfrm>
          <a:prstGeom prst="rect">
            <a:avLst/>
          </a:prstGeom>
          <a:ln w="12700">
            <a:miter lim="400000"/>
          </a:ln>
        </p:spPr>
      </p:pic>
      <p:pic>
        <p:nvPicPr>
          <p:cNvPr id="369" name="3rd-party-library.png" descr="3rd-party-library.png"/>
          <p:cNvPicPr>
            <a:picLocks noChangeAspect="1"/>
          </p:cNvPicPr>
          <p:nvPr/>
        </p:nvPicPr>
        <p:blipFill>
          <a:blip r:embed="rId4">
            <a:extLst/>
          </a:blip>
          <a:stretch>
            <a:fillRect/>
          </a:stretch>
        </p:blipFill>
        <p:spPr>
          <a:xfrm>
            <a:off x="3412147" y="666244"/>
            <a:ext cx="6180506" cy="2311655"/>
          </a:xfrm>
          <a:prstGeom prst="rect">
            <a:avLst/>
          </a:prstGeom>
          <a:ln w="12700">
            <a:miter lim="400000"/>
          </a:ln>
        </p:spPr>
      </p:pic>
      <p:pic>
        <p:nvPicPr>
          <p:cNvPr id="370" name="blueprint-512.png" descr="blueprint-512.png"/>
          <p:cNvPicPr>
            <a:picLocks noChangeAspect="1"/>
          </p:cNvPicPr>
          <p:nvPr/>
        </p:nvPicPr>
        <p:blipFill>
          <a:blip r:embed="rId5">
            <a:extLst/>
          </a:blip>
          <a:stretch>
            <a:fillRect/>
          </a:stretch>
        </p:blipFill>
        <p:spPr>
          <a:xfrm>
            <a:off x="4597400" y="2971800"/>
            <a:ext cx="3810000" cy="3810000"/>
          </a:xfrm>
          <a:prstGeom prst="rect">
            <a:avLst/>
          </a:prstGeom>
          <a:ln w="12700">
            <a:miter lim="400000"/>
          </a:ln>
        </p:spPr>
      </p:pic>
      <p:sp>
        <p:nvSpPr>
          <p:cNvPr id="371" name="There are no new languages, tools or frameworks to learn"/>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There are no new languages, tools or frameworks to learn</a:t>
            </a:r>
          </a:p>
        </p:txBody>
      </p:sp>
    </p:spTree>
  </p:cSld>
  <p:clrMapOvr>
    <a:masterClrMapping/>
  </p:clrMapOvr>
  <mc:AlternateContent xmlns:mc="http://schemas.openxmlformats.org/markup-compatibility/2006">
    <mc:Choice xmlns:p14="http://schemas.microsoft.com/office/powerpoint/2010/main" Requires="p14">
      <p:transition spd="slow" advClick="1" p14:dur="2500">
        <p:push dir="r"/>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8" presetID="2" grpId="1" fill="hold">
                                  <p:stCondLst>
                                    <p:cond delay="0"/>
                                  </p:stCondLst>
                                  <p:iterate type="el" backwards="0">
                                    <p:tmAbs val="0"/>
                                  </p:iterate>
                                  <p:childTnLst>
                                    <p:set>
                                      <p:cBhvr>
                                        <p:cTn id="6" fill="hold"/>
                                        <p:tgtEl>
                                          <p:spTgt spid="366"/>
                                        </p:tgtEl>
                                        <p:attrNameLst>
                                          <p:attrName>style.visibility</p:attrName>
                                        </p:attrNameLst>
                                      </p:cBhvr>
                                      <p:to>
                                        <p:strVal val="visible"/>
                                      </p:to>
                                    </p:set>
                                    <p:anim calcmode="lin" valueType="num">
                                      <p:cBhvr>
                                        <p:cTn id="7" dur="1500" fill="hold"/>
                                        <p:tgtEl>
                                          <p:spTgt spid="366"/>
                                        </p:tgtEl>
                                        <p:attrNameLst>
                                          <p:attrName>ppt_x</p:attrName>
                                        </p:attrNameLst>
                                      </p:cBhvr>
                                      <p:tavLst>
                                        <p:tav tm="0">
                                          <p:val>
                                            <p:strVal val="0-#ppt_w/2"/>
                                          </p:val>
                                        </p:tav>
                                        <p:tav tm="100000">
                                          <p:val>
                                            <p:strVal val="#ppt_x"/>
                                          </p:val>
                                        </p:tav>
                                      </p:tavLst>
                                    </p:anim>
                                    <p:anim calcmode="lin" valueType="num">
                                      <p:cBhvr>
                                        <p:cTn id="8" dur="1500" fill="hold"/>
                                        <p:tgtEl>
                                          <p:spTgt spid="366"/>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Class="entr" nodeType="afterEffect" presetSubtype="8" presetID="2" grpId="2" fill="hold">
                                  <p:stCondLst>
                                    <p:cond delay="0"/>
                                  </p:stCondLst>
                                  <p:iterate type="el" backwards="0">
                                    <p:tmAbs val="0"/>
                                  </p:iterate>
                                  <p:childTnLst>
                                    <p:set>
                                      <p:cBhvr>
                                        <p:cTn id="11" fill="hold"/>
                                        <p:tgtEl>
                                          <p:spTgt spid="368"/>
                                        </p:tgtEl>
                                        <p:attrNameLst>
                                          <p:attrName>style.visibility</p:attrName>
                                        </p:attrNameLst>
                                      </p:cBhvr>
                                      <p:to>
                                        <p:strVal val="visible"/>
                                      </p:to>
                                    </p:set>
                                    <p:anim calcmode="lin" valueType="num">
                                      <p:cBhvr>
                                        <p:cTn id="12" dur="1500" fill="hold"/>
                                        <p:tgtEl>
                                          <p:spTgt spid="368"/>
                                        </p:tgtEl>
                                        <p:attrNameLst>
                                          <p:attrName>ppt_x</p:attrName>
                                        </p:attrNameLst>
                                      </p:cBhvr>
                                      <p:tavLst>
                                        <p:tav tm="0">
                                          <p:val>
                                            <p:strVal val="0-#ppt_w/2"/>
                                          </p:val>
                                        </p:tav>
                                        <p:tav tm="100000">
                                          <p:val>
                                            <p:strVal val="#ppt_x"/>
                                          </p:val>
                                        </p:tav>
                                      </p:tavLst>
                                    </p:anim>
                                    <p:anim calcmode="lin" valueType="num">
                                      <p:cBhvr>
                                        <p:cTn id="13" dur="1500" fill="hold"/>
                                        <p:tgtEl>
                                          <p:spTgt spid="368"/>
                                        </p:tgtEl>
                                        <p:attrNameLst>
                                          <p:attrName>ppt_y</p:attrName>
                                        </p:attrNameLst>
                                      </p:cBhvr>
                                      <p:tavLst>
                                        <p:tav tm="0">
                                          <p:val>
                                            <p:strVal val="#ppt_y"/>
                                          </p:val>
                                        </p:tav>
                                        <p:tav tm="100000">
                                          <p:val>
                                            <p:strVal val="#ppt_y"/>
                                          </p:val>
                                        </p:tav>
                                      </p:tavLst>
                                    </p:anim>
                                  </p:childTnLst>
                                </p:cTn>
                              </p:par>
                            </p:childTnLst>
                          </p:cTn>
                        </p:par>
                        <p:par>
                          <p:cTn id="14" fill="hold">
                            <p:stCondLst>
                              <p:cond delay="3000"/>
                            </p:stCondLst>
                            <p:childTnLst>
                              <p:par>
                                <p:cTn id="15" presetClass="entr" nodeType="afterEffect" presetSubtype="8" presetID="2" grpId="3" fill="hold">
                                  <p:stCondLst>
                                    <p:cond delay="0"/>
                                  </p:stCondLst>
                                  <p:iterate type="el" backwards="0">
                                    <p:tmAbs val="0"/>
                                  </p:iterate>
                                  <p:childTnLst>
                                    <p:set>
                                      <p:cBhvr>
                                        <p:cTn id="16" fill="hold"/>
                                        <p:tgtEl>
                                          <p:spTgt spid="370"/>
                                        </p:tgtEl>
                                        <p:attrNameLst>
                                          <p:attrName>style.visibility</p:attrName>
                                        </p:attrNameLst>
                                      </p:cBhvr>
                                      <p:to>
                                        <p:strVal val="visible"/>
                                      </p:to>
                                    </p:set>
                                    <p:anim calcmode="lin" valueType="num">
                                      <p:cBhvr>
                                        <p:cTn id="17" dur="1500" fill="hold"/>
                                        <p:tgtEl>
                                          <p:spTgt spid="370"/>
                                        </p:tgtEl>
                                        <p:attrNameLst>
                                          <p:attrName>ppt_x</p:attrName>
                                        </p:attrNameLst>
                                      </p:cBhvr>
                                      <p:tavLst>
                                        <p:tav tm="0">
                                          <p:val>
                                            <p:strVal val="0-#ppt_w/2"/>
                                          </p:val>
                                        </p:tav>
                                        <p:tav tm="100000">
                                          <p:val>
                                            <p:strVal val="#ppt_x"/>
                                          </p:val>
                                        </p:tav>
                                      </p:tavLst>
                                    </p:anim>
                                    <p:anim calcmode="lin" valueType="num">
                                      <p:cBhvr>
                                        <p:cTn id="18" dur="1500" fill="hold"/>
                                        <p:tgtEl>
                                          <p:spTgt spid="370"/>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Class="exit" nodeType="clickEffect" presetID="10" grpId="4" fill="hold">
                                  <p:stCondLst>
                                    <p:cond delay="0"/>
                                  </p:stCondLst>
                                  <p:iterate type="lt" backwards="0">
                                    <p:tmAbs val="0"/>
                                  </p:iterate>
                                  <p:childTnLst>
                                    <p:animEffect filter="fade" transition="out">
                                      <p:cBhvr>
                                        <p:cTn id="22" dur="1500" fill="hold"/>
                                        <p:tgtEl>
                                          <p:spTgt spid="371"/>
                                        </p:tgtEl>
                                      </p:cBhvr>
                                    </p:animEffect>
                                    <p:set>
                                      <p:cBhvr>
                                        <p:cTn id="23" fill="hold">
                                          <p:stCondLst>
                                            <p:cond delay="1499"/>
                                          </p:stCondLst>
                                        </p:cTn>
                                        <p:tgtEl>
                                          <p:spTgt spid="371"/>
                                        </p:tgtEl>
                                        <p:attrNameLst>
                                          <p:attrName>style.visibility</p:attrName>
                                        </p:attrNameLst>
                                      </p:cBhvr>
                                      <p:to>
                                        <p:strVal val="hidden"/>
                                      </p:to>
                                    </p:set>
                                  </p:childTnLst>
                                </p:cTn>
                              </p:par>
                            </p:childTnLst>
                          </p:cTn>
                        </p:par>
                        <p:par>
                          <p:cTn id="24" fill="hold">
                            <p:stCondLst>
                              <p:cond delay="1500"/>
                            </p:stCondLst>
                            <p:childTnLst>
                              <p:par>
                                <p:cTn id="25" presetClass="entr" nodeType="afterEffect" presetSubtype="8" presetID="2" grpId="5" fill="hold">
                                  <p:stCondLst>
                                    <p:cond delay="0"/>
                                  </p:stCondLst>
                                  <p:iterate type="el" backwards="0">
                                    <p:tmAbs val="0"/>
                                  </p:iterate>
                                  <p:childTnLst>
                                    <p:set>
                                      <p:cBhvr>
                                        <p:cTn id="26" fill="hold"/>
                                        <p:tgtEl>
                                          <p:spTgt spid="367"/>
                                        </p:tgtEl>
                                        <p:attrNameLst>
                                          <p:attrName>style.visibility</p:attrName>
                                        </p:attrNameLst>
                                      </p:cBhvr>
                                      <p:to>
                                        <p:strVal val="visible"/>
                                      </p:to>
                                    </p:set>
                                    <p:anim calcmode="lin" valueType="num">
                                      <p:cBhvr>
                                        <p:cTn id="27" dur="1500" fill="hold"/>
                                        <p:tgtEl>
                                          <p:spTgt spid="367"/>
                                        </p:tgtEl>
                                        <p:attrNameLst>
                                          <p:attrName>ppt_x</p:attrName>
                                        </p:attrNameLst>
                                      </p:cBhvr>
                                      <p:tavLst>
                                        <p:tav tm="0">
                                          <p:val>
                                            <p:strVal val="0-#ppt_w/2"/>
                                          </p:val>
                                        </p:tav>
                                        <p:tav tm="100000">
                                          <p:val>
                                            <p:strVal val="#ppt_x"/>
                                          </p:val>
                                        </p:tav>
                                      </p:tavLst>
                                    </p:anim>
                                    <p:anim calcmode="lin" valueType="num">
                                      <p:cBhvr>
                                        <p:cTn id="28" dur="1500" fill="hold"/>
                                        <p:tgtEl>
                                          <p:spTgt spid="367"/>
                                        </p:tgtEl>
                                        <p:attrNameLst>
                                          <p:attrName>ppt_y</p:attrName>
                                        </p:attrNameLst>
                                      </p:cBhvr>
                                      <p:tavLst>
                                        <p:tav tm="0">
                                          <p:val>
                                            <p:strVal val="#ppt_y"/>
                                          </p:val>
                                        </p:tav>
                                        <p:tav tm="100000">
                                          <p:val>
                                            <p:strVal val="#ppt_y"/>
                                          </p:val>
                                        </p:tav>
                                      </p:tavLst>
                                    </p:anim>
                                  </p:childTnLst>
                                </p:cTn>
                              </p:par>
                            </p:childTnLst>
                          </p:cTn>
                        </p:par>
                        <p:par>
                          <p:cTn id="29" fill="hold">
                            <p:stCondLst>
                              <p:cond delay="3000"/>
                            </p:stCondLst>
                            <p:childTnLst>
                              <p:par>
                                <p:cTn id="30" presetClass="entr" nodeType="afterEffect" presetSubtype="8" presetID="2" grpId="6" fill="hold">
                                  <p:stCondLst>
                                    <p:cond delay="0"/>
                                  </p:stCondLst>
                                  <p:iterate type="el" backwards="0">
                                    <p:tmAbs val="0"/>
                                  </p:iterate>
                                  <p:childTnLst>
                                    <p:set>
                                      <p:cBhvr>
                                        <p:cTn id="31" fill="hold"/>
                                        <p:tgtEl>
                                          <p:spTgt spid="369"/>
                                        </p:tgtEl>
                                        <p:attrNameLst>
                                          <p:attrName>style.visibility</p:attrName>
                                        </p:attrNameLst>
                                      </p:cBhvr>
                                      <p:to>
                                        <p:strVal val="visible"/>
                                      </p:to>
                                    </p:set>
                                    <p:anim calcmode="lin" valueType="num">
                                      <p:cBhvr>
                                        <p:cTn id="32" dur="1500" fill="hold"/>
                                        <p:tgtEl>
                                          <p:spTgt spid="369"/>
                                        </p:tgtEl>
                                        <p:attrNameLst>
                                          <p:attrName>ppt_x</p:attrName>
                                        </p:attrNameLst>
                                      </p:cBhvr>
                                      <p:tavLst>
                                        <p:tav tm="0">
                                          <p:val>
                                            <p:strVal val="0-#ppt_w/2"/>
                                          </p:val>
                                        </p:tav>
                                        <p:tav tm="100000">
                                          <p:val>
                                            <p:strVal val="#ppt_x"/>
                                          </p:val>
                                        </p:tav>
                                      </p:tavLst>
                                    </p:anim>
                                    <p:anim calcmode="lin" valueType="num">
                                      <p:cBhvr>
                                        <p:cTn id="33" dur="1500" fill="hold"/>
                                        <p:tgtEl>
                                          <p:spTgt spid="3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70" grpId="3"/>
      <p:bldP build="whole" bldLvl="1" animBg="1" rev="0" advAuto="0" spid="366" grpId="1"/>
      <p:bldP build="whole" bldLvl="1" animBg="1" rev="0" advAuto="0" spid="368" grpId="2"/>
      <p:bldP build="whole" bldLvl="1" animBg="1" rev="0" advAuto="0" spid="371" grpId="4"/>
      <p:bldP build="whole" bldLvl="1" animBg="1" rev="0" advAuto="0" spid="367" grpId="5"/>
      <p:bldP build="whole" bldLvl="1" animBg="1" rev="0" advAuto="0" spid="369" grpId="6"/>
    </p:bldLst>
  </p:timing>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3" name="The code you run on AWS Lambda is called a Lambda function"/>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The code you run on AWS Lambda is called a Lambda function</a:t>
            </a:r>
          </a:p>
        </p:txBody>
      </p:sp>
      <p:sp>
        <p:nvSpPr>
          <p:cNvPr id="374" name="You just upload your code as a zip file"/>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You just upload your code as a zip file</a:t>
            </a:r>
          </a:p>
        </p:txBody>
      </p:sp>
      <p:sp>
        <p:nvSpPr>
          <p:cNvPr id="375" name="Or design it in the integrated development environment in the AWS management console"/>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Or design it in the integrated development environment in the AWS management console</a:t>
            </a:r>
          </a:p>
        </p:txBody>
      </p:sp>
      <p:sp>
        <p:nvSpPr>
          <p:cNvPr id="376" name="Or you can select from a list of function samples pre-built for common use cases such as -"/>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Or you can select from a list of function samples pre-built for common use cases such as -</a:t>
            </a:r>
          </a:p>
        </p:txBody>
      </p:sp>
      <p:pic>
        <p:nvPicPr>
          <p:cNvPr id="377" name="PAC-Q4_House-Ads_Lambda_2up.62dc7e19b7b2e0a2c06821594c31f1ce00a6bdda.png" descr="PAC-Q4_House-Ads_Lambda_2up.62dc7e19b7b2e0a2c06821594c31f1ce00a6bdda.png"/>
          <p:cNvPicPr>
            <a:picLocks noChangeAspect="1"/>
          </p:cNvPicPr>
          <p:nvPr/>
        </p:nvPicPr>
        <p:blipFill>
          <a:blip r:embed="rId2">
            <a:extLst/>
          </a:blip>
          <a:stretch>
            <a:fillRect/>
          </a:stretch>
        </p:blipFill>
        <p:spPr>
          <a:xfrm>
            <a:off x="5289550" y="3917950"/>
            <a:ext cx="2425700" cy="1917700"/>
          </a:xfrm>
          <a:prstGeom prst="rect">
            <a:avLst/>
          </a:prstGeom>
          <a:ln w="12700">
            <a:miter lim="400000"/>
          </a:ln>
        </p:spPr>
      </p:pic>
      <p:pic>
        <p:nvPicPr>
          <p:cNvPr id="378" name="zip_files.png" descr="zip_files.png"/>
          <p:cNvPicPr>
            <a:picLocks noChangeAspect="1"/>
          </p:cNvPicPr>
          <p:nvPr/>
        </p:nvPicPr>
        <p:blipFill>
          <a:blip r:embed="rId3">
            <a:extLst/>
          </a:blip>
          <a:stretch>
            <a:fillRect/>
          </a:stretch>
        </p:blipFill>
        <p:spPr>
          <a:xfrm>
            <a:off x="754833" y="3225800"/>
            <a:ext cx="4140709" cy="3302000"/>
          </a:xfrm>
          <a:prstGeom prst="rect">
            <a:avLst/>
          </a:prstGeom>
          <a:ln w="12700">
            <a:miter lim="400000"/>
          </a:ln>
        </p:spPr>
      </p:pic>
      <p:pic>
        <p:nvPicPr>
          <p:cNvPr id="379" name="xcode.png" descr="xcode.png"/>
          <p:cNvPicPr>
            <a:picLocks noChangeAspect="1"/>
          </p:cNvPicPr>
          <p:nvPr/>
        </p:nvPicPr>
        <p:blipFill>
          <a:blip r:embed="rId4">
            <a:extLst/>
          </a:blip>
          <a:stretch>
            <a:fillRect/>
          </a:stretch>
        </p:blipFill>
        <p:spPr>
          <a:xfrm>
            <a:off x="8853802" y="3606800"/>
            <a:ext cx="2540001" cy="2540000"/>
          </a:xfrm>
          <a:prstGeom prst="rect">
            <a:avLst/>
          </a:prstGeom>
          <a:ln w="12700">
            <a:miter lim="400000"/>
          </a:ln>
        </p:spPr>
      </p:pic>
      <p:sp>
        <p:nvSpPr>
          <p:cNvPr id="380" name="Image Conversion"/>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Image Conversion</a:t>
            </a:r>
          </a:p>
        </p:txBody>
      </p:sp>
      <p:sp>
        <p:nvSpPr>
          <p:cNvPr id="381" name="File Compression"/>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File Compression</a:t>
            </a:r>
          </a:p>
        </p:txBody>
      </p:sp>
      <p:sp>
        <p:nvSpPr>
          <p:cNvPr id="382" name="And Change Notifications"/>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And Change Notifications</a:t>
            </a:r>
          </a:p>
        </p:txBody>
      </p:sp>
      <p:pic>
        <p:nvPicPr>
          <p:cNvPr id="383" name="convert-files-transfer-conversion-graph-512.png" descr="convert-files-transfer-conversion-graph-512.png"/>
          <p:cNvPicPr>
            <a:picLocks noChangeAspect="1"/>
          </p:cNvPicPr>
          <p:nvPr/>
        </p:nvPicPr>
        <p:blipFill>
          <a:blip r:embed="rId5">
            <a:extLst/>
          </a:blip>
          <a:stretch>
            <a:fillRect/>
          </a:stretch>
        </p:blipFill>
        <p:spPr>
          <a:xfrm>
            <a:off x="754833" y="-467272"/>
            <a:ext cx="4140709" cy="4140709"/>
          </a:xfrm>
          <a:prstGeom prst="rect">
            <a:avLst/>
          </a:prstGeom>
          <a:ln w="12700">
            <a:miter lim="400000"/>
          </a:ln>
        </p:spPr>
      </p:pic>
      <p:pic>
        <p:nvPicPr>
          <p:cNvPr id="384" name="Top-5-Multi-Format-File-Compression-Software-For-Windows-7-8.1.png" descr="Top-5-Multi-Format-File-Compression-Software-For-Windows-7-8.1.png"/>
          <p:cNvPicPr>
            <a:picLocks noChangeAspect="1"/>
          </p:cNvPicPr>
          <p:nvPr/>
        </p:nvPicPr>
        <p:blipFill>
          <a:blip r:embed="rId6">
            <a:extLst/>
          </a:blip>
          <a:stretch>
            <a:fillRect/>
          </a:stretch>
        </p:blipFill>
        <p:spPr>
          <a:xfrm>
            <a:off x="4876800" y="-22518"/>
            <a:ext cx="3251200" cy="3251201"/>
          </a:xfrm>
          <a:prstGeom prst="rect">
            <a:avLst/>
          </a:prstGeom>
          <a:ln w="12700">
            <a:miter lim="400000"/>
          </a:ln>
        </p:spPr>
      </p:pic>
      <p:pic>
        <p:nvPicPr>
          <p:cNvPr id="385" name="5113838_thumb.png" descr="5113838_thumb.png"/>
          <p:cNvPicPr>
            <a:picLocks noChangeAspect="1"/>
          </p:cNvPicPr>
          <p:nvPr/>
        </p:nvPicPr>
        <p:blipFill>
          <a:blip r:embed="rId7">
            <a:extLst/>
          </a:blip>
          <a:stretch>
            <a:fillRect/>
          </a:stretch>
        </p:blipFill>
        <p:spPr>
          <a:xfrm>
            <a:off x="8053448" y="-467272"/>
            <a:ext cx="4140709" cy="4140709"/>
          </a:xfrm>
          <a:prstGeom prst="rect">
            <a:avLst/>
          </a:prstGeom>
          <a:ln w="12700">
            <a:miter lim="400000"/>
          </a:ln>
        </p:spPr>
      </p:pic>
      <p:sp>
        <p:nvSpPr>
          <p:cNvPr id="386" name="And built-in support for the AWS SDK makes it easy to call other AWS services"/>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And built-in support for the AWS SDK makes it easy to call other AWS services</a:t>
            </a:r>
          </a:p>
        </p:txBody>
      </p:sp>
      <p:pic>
        <p:nvPicPr>
          <p:cNvPr id="387" name="unnamed (2).png" descr="unnamed (2).png"/>
          <p:cNvPicPr>
            <a:picLocks noChangeAspect="1"/>
          </p:cNvPicPr>
          <p:nvPr/>
        </p:nvPicPr>
        <p:blipFill>
          <a:blip r:embed="rId8">
            <a:extLst/>
          </a:blip>
          <a:stretch>
            <a:fillRect/>
          </a:stretch>
        </p:blipFill>
        <p:spPr>
          <a:xfrm>
            <a:off x="5543550" y="5520438"/>
            <a:ext cx="1917700" cy="19177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14:prism dir="r" isContent="1" isInverted="0"/>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xit" nodeType="clickEffect" presetSubtype="0" presetID="1" grpId="1" fill="hold">
                                  <p:stCondLst>
                                    <p:cond delay="0"/>
                                  </p:stCondLst>
                                  <p:iterate type="el" backwards="0">
                                    <p:tmAbs val="0"/>
                                  </p:iterate>
                                  <p:childTnLst>
                                    <p:set>
                                      <p:cBhvr>
                                        <p:cTn id="6" fill="hold">
                                          <p:stCondLst>
                                            <p:cond delay="0"/>
                                          </p:stCondLst>
                                        </p:cTn>
                                        <p:tgtEl>
                                          <p:spTgt spid="373"/>
                                        </p:tgtEl>
                                        <p:attrNameLst>
                                          <p:attrName>style.visibility</p:attrName>
                                        </p:attrNameLst>
                                      </p:cBhvr>
                                      <p:to>
                                        <p:strVal val="hidden"/>
                                      </p:to>
                                    </p:set>
                                  </p:childTnLst>
                                </p:cTn>
                              </p:par>
                            </p:childTnLst>
                          </p:cTn>
                        </p:par>
                        <p:par>
                          <p:cTn id="7" fill="hold">
                            <p:stCondLst>
                              <p:cond delay="0"/>
                            </p:stCondLst>
                            <p:childTnLst>
                              <p:par>
                                <p:cTn id="8" presetClass="entr" nodeType="afterEffect" presetSubtype="10" presetID="19" grpId="2" fill="hold">
                                  <p:stCondLst>
                                    <p:cond delay="0"/>
                                  </p:stCondLst>
                                  <p:iterate type="el" backwards="0">
                                    <p:tmAbs val="0"/>
                                  </p:iterate>
                                  <p:childTnLst>
                                    <p:set>
                                      <p:cBhvr>
                                        <p:cTn id="9" fill="hold"/>
                                        <p:tgtEl>
                                          <p:spTgt spid="374"/>
                                        </p:tgtEl>
                                        <p:attrNameLst>
                                          <p:attrName>style.visibility</p:attrName>
                                        </p:attrNameLst>
                                      </p:cBhvr>
                                      <p:to>
                                        <p:strVal val="visible"/>
                                      </p:to>
                                    </p:set>
                                    <p:anim calcmode="lin" valueType="num">
                                      <p:cBhvr>
                                        <p:cTn id="10" dur="1500" fill="hold"/>
                                        <p:tgtEl>
                                          <p:spTgt spid="374"/>
                                        </p:tgtEl>
                                        <p:attrNameLst>
                                          <p:attrName>ppt_w</p:attrName>
                                        </p:attrNameLst>
                                      </p:cBhvr>
                                      <p:tavLst>
                                        <p:tav tm="0" fmla="#ppt_w*sin(2.5*pi*$)">
                                          <p:val>
                                            <p:fltVal val="0"/>
                                          </p:val>
                                        </p:tav>
                                        <p:tav tm="100000">
                                          <p:val>
                                            <p:fltVal val="1"/>
                                          </p:val>
                                        </p:tav>
                                      </p:tavLst>
                                    </p:anim>
                                    <p:anim calcmode="lin" valueType="num">
                                      <p:cBhvr>
                                        <p:cTn id="11" dur="1500" fill="hold"/>
                                        <p:tgtEl>
                                          <p:spTgt spid="374"/>
                                        </p:tgtEl>
                                        <p:attrNameLst>
                                          <p:attrName>ppt_h</p:attrName>
                                        </p:attrNameLst>
                                      </p:cBhvr>
                                      <p:tavLst>
                                        <p:tav tm="0">
                                          <p:val>
                                            <p:strVal val="#ppt_h"/>
                                          </p:val>
                                        </p:tav>
                                        <p:tav tm="100000">
                                          <p:val>
                                            <p:strVal val="#ppt_h"/>
                                          </p:val>
                                        </p:tav>
                                      </p:tavLst>
                                    </p:anim>
                                  </p:childTnLst>
                                </p:cTn>
                              </p:par>
                            </p:childTnLst>
                          </p:cTn>
                        </p:par>
                        <p:par>
                          <p:cTn id="12" fill="hold">
                            <p:stCondLst>
                              <p:cond delay="1500"/>
                            </p:stCondLst>
                            <p:childTnLst>
                              <p:par>
                                <p:cTn id="13" presetClass="entr" nodeType="afterEffect" presetSubtype="10" presetID="19" grpId="3" fill="hold">
                                  <p:stCondLst>
                                    <p:cond delay="0"/>
                                  </p:stCondLst>
                                  <p:iterate type="el" backwards="0">
                                    <p:tmAbs val="0"/>
                                  </p:iterate>
                                  <p:childTnLst>
                                    <p:set>
                                      <p:cBhvr>
                                        <p:cTn id="14" fill="hold"/>
                                        <p:tgtEl>
                                          <p:spTgt spid="378"/>
                                        </p:tgtEl>
                                        <p:attrNameLst>
                                          <p:attrName>style.visibility</p:attrName>
                                        </p:attrNameLst>
                                      </p:cBhvr>
                                      <p:to>
                                        <p:strVal val="visible"/>
                                      </p:to>
                                    </p:set>
                                    <p:anim calcmode="lin" valueType="num">
                                      <p:cBhvr>
                                        <p:cTn id="15" dur="1500" fill="hold"/>
                                        <p:tgtEl>
                                          <p:spTgt spid="378"/>
                                        </p:tgtEl>
                                        <p:attrNameLst>
                                          <p:attrName>ppt_w</p:attrName>
                                        </p:attrNameLst>
                                      </p:cBhvr>
                                      <p:tavLst>
                                        <p:tav tm="0" fmla="#ppt_w*sin(2.5*pi*$)">
                                          <p:val>
                                            <p:fltVal val="0"/>
                                          </p:val>
                                        </p:tav>
                                        <p:tav tm="100000">
                                          <p:val>
                                            <p:fltVal val="1"/>
                                          </p:val>
                                        </p:tav>
                                      </p:tavLst>
                                    </p:anim>
                                    <p:anim calcmode="lin" valueType="num">
                                      <p:cBhvr>
                                        <p:cTn id="16" dur="1500" fill="hold"/>
                                        <p:tgtEl>
                                          <p:spTgt spid="378"/>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Class="exit" nodeType="clickEffect" presetSubtype="0" presetID="1" grpId="4" fill="hold">
                                  <p:stCondLst>
                                    <p:cond delay="0"/>
                                  </p:stCondLst>
                                  <p:iterate type="el" backwards="0">
                                    <p:tmAbs val="0"/>
                                  </p:iterate>
                                  <p:childTnLst>
                                    <p:set>
                                      <p:cBhvr>
                                        <p:cTn id="20" fill="hold">
                                          <p:stCondLst>
                                            <p:cond delay="0"/>
                                          </p:stCondLst>
                                        </p:cTn>
                                        <p:tgtEl>
                                          <p:spTgt spid="374"/>
                                        </p:tgtEl>
                                        <p:attrNameLst>
                                          <p:attrName>style.visibility</p:attrName>
                                        </p:attrNameLst>
                                      </p:cBhvr>
                                      <p:to>
                                        <p:strVal val="hidden"/>
                                      </p:to>
                                    </p:set>
                                  </p:childTnLst>
                                </p:cTn>
                              </p:par>
                            </p:childTnLst>
                          </p:cTn>
                        </p:par>
                        <p:par>
                          <p:cTn id="21" fill="hold">
                            <p:stCondLst>
                              <p:cond delay="0"/>
                            </p:stCondLst>
                            <p:childTnLst>
                              <p:par>
                                <p:cTn id="22" presetClass="entr" nodeType="afterEffect" presetSubtype="10" presetID="19" grpId="5" fill="hold">
                                  <p:stCondLst>
                                    <p:cond delay="0"/>
                                  </p:stCondLst>
                                  <p:iterate type="el" backwards="0">
                                    <p:tmAbs val="0"/>
                                  </p:iterate>
                                  <p:childTnLst>
                                    <p:set>
                                      <p:cBhvr>
                                        <p:cTn id="23" fill="hold"/>
                                        <p:tgtEl>
                                          <p:spTgt spid="375"/>
                                        </p:tgtEl>
                                        <p:attrNameLst>
                                          <p:attrName>style.visibility</p:attrName>
                                        </p:attrNameLst>
                                      </p:cBhvr>
                                      <p:to>
                                        <p:strVal val="visible"/>
                                      </p:to>
                                    </p:set>
                                    <p:anim calcmode="lin" valueType="num">
                                      <p:cBhvr>
                                        <p:cTn id="24" dur="1000" fill="hold"/>
                                        <p:tgtEl>
                                          <p:spTgt spid="375"/>
                                        </p:tgtEl>
                                        <p:attrNameLst>
                                          <p:attrName>ppt_w</p:attrName>
                                        </p:attrNameLst>
                                      </p:cBhvr>
                                      <p:tavLst>
                                        <p:tav tm="0" fmla="#ppt_w*sin(2.5*pi*$)">
                                          <p:val>
                                            <p:fltVal val="0"/>
                                          </p:val>
                                        </p:tav>
                                        <p:tav tm="100000">
                                          <p:val>
                                            <p:fltVal val="1"/>
                                          </p:val>
                                        </p:tav>
                                      </p:tavLst>
                                    </p:anim>
                                    <p:anim calcmode="lin" valueType="num">
                                      <p:cBhvr>
                                        <p:cTn id="25" dur="1000" fill="hold"/>
                                        <p:tgtEl>
                                          <p:spTgt spid="375"/>
                                        </p:tgtEl>
                                        <p:attrNameLst>
                                          <p:attrName>ppt_h</p:attrName>
                                        </p:attrNameLst>
                                      </p:cBhvr>
                                      <p:tavLst>
                                        <p:tav tm="0">
                                          <p:val>
                                            <p:strVal val="#ppt_h"/>
                                          </p:val>
                                        </p:tav>
                                        <p:tav tm="100000">
                                          <p:val>
                                            <p:strVal val="#ppt_h"/>
                                          </p:val>
                                        </p:tav>
                                      </p:tavLst>
                                    </p:anim>
                                  </p:childTnLst>
                                </p:cTn>
                              </p:par>
                            </p:childTnLst>
                          </p:cTn>
                        </p:par>
                        <p:par>
                          <p:cTn id="26" fill="hold">
                            <p:stCondLst>
                              <p:cond delay="1000"/>
                            </p:stCondLst>
                            <p:childTnLst>
                              <p:par>
                                <p:cTn id="27" presetClass="entr" nodeType="afterEffect" presetSubtype="10" presetID="19" grpId="6" fill="hold">
                                  <p:stCondLst>
                                    <p:cond delay="0"/>
                                  </p:stCondLst>
                                  <p:iterate type="el" backwards="0">
                                    <p:tmAbs val="0"/>
                                  </p:iterate>
                                  <p:childTnLst>
                                    <p:set>
                                      <p:cBhvr>
                                        <p:cTn id="28" fill="hold"/>
                                        <p:tgtEl>
                                          <p:spTgt spid="379"/>
                                        </p:tgtEl>
                                        <p:attrNameLst>
                                          <p:attrName>style.visibility</p:attrName>
                                        </p:attrNameLst>
                                      </p:cBhvr>
                                      <p:to>
                                        <p:strVal val="visible"/>
                                      </p:to>
                                    </p:set>
                                    <p:anim calcmode="lin" valueType="num">
                                      <p:cBhvr>
                                        <p:cTn id="29" dur="1500" fill="hold"/>
                                        <p:tgtEl>
                                          <p:spTgt spid="379"/>
                                        </p:tgtEl>
                                        <p:attrNameLst>
                                          <p:attrName>ppt_w</p:attrName>
                                        </p:attrNameLst>
                                      </p:cBhvr>
                                      <p:tavLst>
                                        <p:tav tm="0" fmla="#ppt_w*sin(2.5*pi*$)">
                                          <p:val>
                                            <p:fltVal val="0"/>
                                          </p:val>
                                        </p:tav>
                                        <p:tav tm="100000">
                                          <p:val>
                                            <p:fltVal val="1"/>
                                          </p:val>
                                        </p:tav>
                                      </p:tavLst>
                                    </p:anim>
                                    <p:anim calcmode="lin" valueType="num">
                                      <p:cBhvr>
                                        <p:cTn id="30" dur="1500" fill="hold"/>
                                        <p:tgtEl>
                                          <p:spTgt spid="379"/>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Class="exit" nodeType="clickEffect" presetSubtype="0" presetID="1" grpId="7" fill="hold">
                                  <p:stCondLst>
                                    <p:cond delay="0"/>
                                  </p:stCondLst>
                                  <p:iterate type="el" backwards="0">
                                    <p:tmAbs val="0"/>
                                  </p:iterate>
                                  <p:childTnLst>
                                    <p:set>
                                      <p:cBhvr>
                                        <p:cTn id="34" fill="hold">
                                          <p:stCondLst>
                                            <p:cond delay="0"/>
                                          </p:stCondLst>
                                        </p:cTn>
                                        <p:tgtEl>
                                          <p:spTgt spid="375"/>
                                        </p:tgtEl>
                                        <p:attrNameLst>
                                          <p:attrName>style.visibility</p:attrName>
                                        </p:attrNameLst>
                                      </p:cBhvr>
                                      <p:to>
                                        <p:strVal val="hidden"/>
                                      </p:to>
                                    </p:set>
                                  </p:childTnLst>
                                </p:cTn>
                              </p:par>
                            </p:childTnLst>
                          </p:cTn>
                        </p:par>
                        <p:par>
                          <p:cTn id="35" fill="hold">
                            <p:stCondLst>
                              <p:cond delay="0"/>
                            </p:stCondLst>
                            <p:childTnLst>
                              <p:par>
                                <p:cTn id="36" presetClass="entr" nodeType="afterEffect" presetSubtype="10" presetID="19" grpId="8" fill="hold">
                                  <p:stCondLst>
                                    <p:cond delay="0"/>
                                  </p:stCondLst>
                                  <p:iterate type="el" backwards="0">
                                    <p:tmAbs val="0"/>
                                  </p:iterate>
                                  <p:childTnLst>
                                    <p:set>
                                      <p:cBhvr>
                                        <p:cTn id="37" fill="hold"/>
                                        <p:tgtEl>
                                          <p:spTgt spid="376"/>
                                        </p:tgtEl>
                                        <p:attrNameLst>
                                          <p:attrName>style.visibility</p:attrName>
                                        </p:attrNameLst>
                                      </p:cBhvr>
                                      <p:to>
                                        <p:strVal val="visible"/>
                                      </p:to>
                                    </p:set>
                                    <p:anim calcmode="lin" valueType="num">
                                      <p:cBhvr>
                                        <p:cTn id="38" dur="1500" fill="hold"/>
                                        <p:tgtEl>
                                          <p:spTgt spid="376"/>
                                        </p:tgtEl>
                                        <p:attrNameLst>
                                          <p:attrName>ppt_w</p:attrName>
                                        </p:attrNameLst>
                                      </p:cBhvr>
                                      <p:tavLst>
                                        <p:tav tm="0" fmla="#ppt_w*sin(2.5*pi*$)">
                                          <p:val>
                                            <p:fltVal val="0"/>
                                          </p:val>
                                        </p:tav>
                                        <p:tav tm="100000">
                                          <p:val>
                                            <p:fltVal val="1"/>
                                          </p:val>
                                        </p:tav>
                                      </p:tavLst>
                                    </p:anim>
                                    <p:anim calcmode="lin" valueType="num">
                                      <p:cBhvr>
                                        <p:cTn id="39" dur="1500" fill="hold"/>
                                        <p:tgtEl>
                                          <p:spTgt spid="376"/>
                                        </p:tgtEl>
                                        <p:attrNameLst>
                                          <p:attrName>ppt_h</p:attrName>
                                        </p:attrNameLst>
                                      </p:cBhvr>
                                      <p:tavLst>
                                        <p:tav tm="0">
                                          <p:val>
                                            <p:strVal val="#ppt_h"/>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Class="exit" nodeType="clickEffect" presetSubtype="0" presetID="1" grpId="9" fill="hold">
                                  <p:stCondLst>
                                    <p:cond delay="0"/>
                                  </p:stCondLst>
                                  <p:iterate type="el" backwards="0">
                                    <p:tmAbs val="0"/>
                                  </p:iterate>
                                  <p:childTnLst>
                                    <p:set>
                                      <p:cBhvr>
                                        <p:cTn id="43" fill="hold">
                                          <p:stCondLst>
                                            <p:cond delay="0"/>
                                          </p:stCondLst>
                                        </p:cTn>
                                        <p:tgtEl>
                                          <p:spTgt spid="376"/>
                                        </p:tgtEl>
                                        <p:attrNameLst>
                                          <p:attrName>style.visibility</p:attrName>
                                        </p:attrNameLst>
                                      </p:cBhvr>
                                      <p:to>
                                        <p:strVal val="hidden"/>
                                      </p:to>
                                    </p:set>
                                  </p:childTnLst>
                                </p:cTn>
                              </p:par>
                            </p:childTnLst>
                          </p:cTn>
                        </p:par>
                        <p:par>
                          <p:cTn id="44" fill="hold">
                            <p:stCondLst>
                              <p:cond delay="0"/>
                            </p:stCondLst>
                            <p:childTnLst>
                              <p:par>
                                <p:cTn id="45" presetClass="entr" nodeType="afterEffect" presetSubtype="10" presetID="19" grpId="10" fill="hold">
                                  <p:stCondLst>
                                    <p:cond delay="0"/>
                                  </p:stCondLst>
                                  <p:iterate type="el" backwards="0">
                                    <p:tmAbs val="0"/>
                                  </p:iterate>
                                  <p:childTnLst>
                                    <p:set>
                                      <p:cBhvr>
                                        <p:cTn id="46" fill="hold"/>
                                        <p:tgtEl>
                                          <p:spTgt spid="380"/>
                                        </p:tgtEl>
                                        <p:attrNameLst>
                                          <p:attrName>style.visibility</p:attrName>
                                        </p:attrNameLst>
                                      </p:cBhvr>
                                      <p:to>
                                        <p:strVal val="visible"/>
                                      </p:to>
                                    </p:set>
                                    <p:anim calcmode="lin" valueType="num">
                                      <p:cBhvr>
                                        <p:cTn id="47" dur="1500" fill="hold"/>
                                        <p:tgtEl>
                                          <p:spTgt spid="380"/>
                                        </p:tgtEl>
                                        <p:attrNameLst>
                                          <p:attrName>ppt_w</p:attrName>
                                        </p:attrNameLst>
                                      </p:cBhvr>
                                      <p:tavLst>
                                        <p:tav tm="0" fmla="#ppt_w*sin(2.5*pi*$)">
                                          <p:val>
                                            <p:fltVal val="0"/>
                                          </p:val>
                                        </p:tav>
                                        <p:tav tm="100000">
                                          <p:val>
                                            <p:fltVal val="1"/>
                                          </p:val>
                                        </p:tav>
                                      </p:tavLst>
                                    </p:anim>
                                    <p:anim calcmode="lin" valueType="num">
                                      <p:cBhvr>
                                        <p:cTn id="48" dur="1500" fill="hold"/>
                                        <p:tgtEl>
                                          <p:spTgt spid="380"/>
                                        </p:tgtEl>
                                        <p:attrNameLst>
                                          <p:attrName>ppt_h</p:attrName>
                                        </p:attrNameLst>
                                      </p:cBhvr>
                                      <p:tavLst>
                                        <p:tav tm="0">
                                          <p:val>
                                            <p:strVal val="#ppt_h"/>
                                          </p:val>
                                        </p:tav>
                                        <p:tav tm="100000">
                                          <p:val>
                                            <p:strVal val="#ppt_h"/>
                                          </p:val>
                                        </p:tav>
                                      </p:tavLst>
                                    </p:anim>
                                  </p:childTnLst>
                                </p:cTn>
                              </p:par>
                            </p:childTnLst>
                          </p:cTn>
                        </p:par>
                        <p:par>
                          <p:cTn id="49" fill="hold">
                            <p:stCondLst>
                              <p:cond delay="1500"/>
                            </p:stCondLst>
                            <p:childTnLst>
                              <p:par>
                                <p:cTn id="50" presetClass="entr" nodeType="afterEffect" presetSubtype="10" presetID="19" grpId="11" fill="hold">
                                  <p:stCondLst>
                                    <p:cond delay="0"/>
                                  </p:stCondLst>
                                  <p:iterate type="el" backwards="0">
                                    <p:tmAbs val="0"/>
                                  </p:iterate>
                                  <p:childTnLst>
                                    <p:set>
                                      <p:cBhvr>
                                        <p:cTn id="51" fill="hold"/>
                                        <p:tgtEl>
                                          <p:spTgt spid="383"/>
                                        </p:tgtEl>
                                        <p:attrNameLst>
                                          <p:attrName>style.visibility</p:attrName>
                                        </p:attrNameLst>
                                      </p:cBhvr>
                                      <p:to>
                                        <p:strVal val="visible"/>
                                      </p:to>
                                    </p:set>
                                    <p:anim calcmode="lin" valueType="num">
                                      <p:cBhvr>
                                        <p:cTn id="52" dur="1500" fill="hold"/>
                                        <p:tgtEl>
                                          <p:spTgt spid="383"/>
                                        </p:tgtEl>
                                        <p:attrNameLst>
                                          <p:attrName>ppt_w</p:attrName>
                                        </p:attrNameLst>
                                      </p:cBhvr>
                                      <p:tavLst>
                                        <p:tav tm="0" fmla="#ppt_w*sin(2.5*pi*$)">
                                          <p:val>
                                            <p:fltVal val="0"/>
                                          </p:val>
                                        </p:tav>
                                        <p:tav tm="100000">
                                          <p:val>
                                            <p:fltVal val="1"/>
                                          </p:val>
                                        </p:tav>
                                      </p:tavLst>
                                    </p:anim>
                                    <p:anim calcmode="lin" valueType="num">
                                      <p:cBhvr>
                                        <p:cTn id="53" dur="1500" fill="hold"/>
                                        <p:tgtEl>
                                          <p:spTgt spid="383"/>
                                        </p:tgtEl>
                                        <p:attrNameLst>
                                          <p:attrName>ppt_h</p:attrName>
                                        </p:attrNameLst>
                                      </p:cBhvr>
                                      <p:tavLst>
                                        <p:tav tm="0">
                                          <p:val>
                                            <p:strVal val="#ppt_h"/>
                                          </p:val>
                                        </p:tav>
                                        <p:tav tm="100000">
                                          <p:val>
                                            <p:strVal val="#ppt_h"/>
                                          </p:val>
                                        </p:tav>
                                      </p:tavLst>
                                    </p:anim>
                                  </p:childTnLst>
                                </p:cTn>
                              </p:par>
                            </p:childTnLst>
                          </p:cTn>
                        </p:par>
                      </p:childTnLst>
                    </p:cTn>
                  </p:par>
                  <p:par>
                    <p:cTn id="54" fill="hold">
                      <p:stCondLst>
                        <p:cond delay="indefinite"/>
                      </p:stCondLst>
                      <p:childTnLst>
                        <p:par>
                          <p:cTn id="55" fill="hold">
                            <p:stCondLst>
                              <p:cond delay="0"/>
                            </p:stCondLst>
                            <p:childTnLst>
                              <p:par>
                                <p:cTn id="56" presetClass="exit" nodeType="clickEffect" presetSubtype="0" presetID="1" grpId="12" fill="hold">
                                  <p:stCondLst>
                                    <p:cond delay="0"/>
                                  </p:stCondLst>
                                  <p:iterate type="el" backwards="0">
                                    <p:tmAbs val="0"/>
                                  </p:iterate>
                                  <p:childTnLst>
                                    <p:set>
                                      <p:cBhvr>
                                        <p:cTn id="57" fill="hold">
                                          <p:stCondLst>
                                            <p:cond delay="0"/>
                                          </p:stCondLst>
                                        </p:cTn>
                                        <p:tgtEl>
                                          <p:spTgt spid="380"/>
                                        </p:tgtEl>
                                        <p:attrNameLst>
                                          <p:attrName>style.visibility</p:attrName>
                                        </p:attrNameLst>
                                      </p:cBhvr>
                                      <p:to>
                                        <p:strVal val="hidden"/>
                                      </p:to>
                                    </p:set>
                                  </p:childTnLst>
                                </p:cTn>
                              </p:par>
                            </p:childTnLst>
                          </p:cTn>
                        </p:par>
                        <p:par>
                          <p:cTn id="58" fill="hold">
                            <p:stCondLst>
                              <p:cond delay="0"/>
                            </p:stCondLst>
                            <p:childTnLst>
                              <p:par>
                                <p:cTn id="59" presetClass="entr" nodeType="afterEffect" presetSubtype="10" presetID="19" grpId="13" fill="hold">
                                  <p:stCondLst>
                                    <p:cond delay="0"/>
                                  </p:stCondLst>
                                  <p:iterate type="el" backwards="0">
                                    <p:tmAbs val="0"/>
                                  </p:iterate>
                                  <p:childTnLst>
                                    <p:set>
                                      <p:cBhvr>
                                        <p:cTn id="60" fill="hold"/>
                                        <p:tgtEl>
                                          <p:spTgt spid="381"/>
                                        </p:tgtEl>
                                        <p:attrNameLst>
                                          <p:attrName>style.visibility</p:attrName>
                                        </p:attrNameLst>
                                      </p:cBhvr>
                                      <p:to>
                                        <p:strVal val="visible"/>
                                      </p:to>
                                    </p:set>
                                    <p:anim calcmode="lin" valueType="num">
                                      <p:cBhvr>
                                        <p:cTn id="61" dur="1500" fill="hold"/>
                                        <p:tgtEl>
                                          <p:spTgt spid="381"/>
                                        </p:tgtEl>
                                        <p:attrNameLst>
                                          <p:attrName>ppt_w</p:attrName>
                                        </p:attrNameLst>
                                      </p:cBhvr>
                                      <p:tavLst>
                                        <p:tav tm="0" fmla="#ppt_w*sin(2.5*pi*$)">
                                          <p:val>
                                            <p:fltVal val="0"/>
                                          </p:val>
                                        </p:tav>
                                        <p:tav tm="100000">
                                          <p:val>
                                            <p:fltVal val="1"/>
                                          </p:val>
                                        </p:tav>
                                      </p:tavLst>
                                    </p:anim>
                                    <p:anim calcmode="lin" valueType="num">
                                      <p:cBhvr>
                                        <p:cTn id="62" dur="1500" fill="hold"/>
                                        <p:tgtEl>
                                          <p:spTgt spid="381"/>
                                        </p:tgtEl>
                                        <p:attrNameLst>
                                          <p:attrName>ppt_h</p:attrName>
                                        </p:attrNameLst>
                                      </p:cBhvr>
                                      <p:tavLst>
                                        <p:tav tm="0">
                                          <p:val>
                                            <p:strVal val="#ppt_h"/>
                                          </p:val>
                                        </p:tav>
                                        <p:tav tm="100000">
                                          <p:val>
                                            <p:strVal val="#ppt_h"/>
                                          </p:val>
                                        </p:tav>
                                      </p:tavLst>
                                    </p:anim>
                                  </p:childTnLst>
                                </p:cTn>
                              </p:par>
                            </p:childTnLst>
                          </p:cTn>
                        </p:par>
                        <p:par>
                          <p:cTn id="63" fill="hold">
                            <p:stCondLst>
                              <p:cond delay="1500"/>
                            </p:stCondLst>
                            <p:childTnLst>
                              <p:par>
                                <p:cTn id="64" presetClass="entr" nodeType="afterEffect" presetSubtype="10" presetID="19" grpId="14" fill="hold">
                                  <p:stCondLst>
                                    <p:cond delay="0"/>
                                  </p:stCondLst>
                                  <p:iterate type="el" backwards="0">
                                    <p:tmAbs val="0"/>
                                  </p:iterate>
                                  <p:childTnLst>
                                    <p:set>
                                      <p:cBhvr>
                                        <p:cTn id="65" fill="hold"/>
                                        <p:tgtEl>
                                          <p:spTgt spid="384"/>
                                        </p:tgtEl>
                                        <p:attrNameLst>
                                          <p:attrName>style.visibility</p:attrName>
                                        </p:attrNameLst>
                                      </p:cBhvr>
                                      <p:to>
                                        <p:strVal val="visible"/>
                                      </p:to>
                                    </p:set>
                                    <p:anim calcmode="lin" valueType="num">
                                      <p:cBhvr>
                                        <p:cTn id="66" dur="1500" fill="hold"/>
                                        <p:tgtEl>
                                          <p:spTgt spid="384"/>
                                        </p:tgtEl>
                                        <p:attrNameLst>
                                          <p:attrName>ppt_w</p:attrName>
                                        </p:attrNameLst>
                                      </p:cBhvr>
                                      <p:tavLst>
                                        <p:tav tm="0" fmla="#ppt_w*sin(2.5*pi*$)">
                                          <p:val>
                                            <p:fltVal val="0"/>
                                          </p:val>
                                        </p:tav>
                                        <p:tav tm="100000">
                                          <p:val>
                                            <p:fltVal val="1"/>
                                          </p:val>
                                        </p:tav>
                                      </p:tavLst>
                                    </p:anim>
                                    <p:anim calcmode="lin" valueType="num">
                                      <p:cBhvr>
                                        <p:cTn id="67" dur="1500" fill="hold"/>
                                        <p:tgtEl>
                                          <p:spTgt spid="384"/>
                                        </p:tgtEl>
                                        <p:attrNameLst>
                                          <p:attrName>ppt_h</p:attrName>
                                        </p:attrNameLst>
                                      </p:cBhvr>
                                      <p:tavLst>
                                        <p:tav tm="0">
                                          <p:val>
                                            <p:strVal val="#ppt_h"/>
                                          </p:val>
                                        </p:tav>
                                        <p:tav tm="100000">
                                          <p:val>
                                            <p:strVal val="#ppt_h"/>
                                          </p:val>
                                        </p:tav>
                                      </p:tavLst>
                                    </p:anim>
                                  </p:childTnLst>
                                </p:cTn>
                              </p:par>
                            </p:childTnLst>
                          </p:cTn>
                        </p:par>
                      </p:childTnLst>
                    </p:cTn>
                  </p:par>
                  <p:par>
                    <p:cTn id="68" fill="hold">
                      <p:stCondLst>
                        <p:cond delay="indefinite"/>
                      </p:stCondLst>
                      <p:childTnLst>
                        <p:par>
                          <p:cTn id="69" fill="hold">
                            <p:stCondLst>
                              <p:cond delay="0"/>
                            </p:stCondLst>
                            <p:childTnLst>
                              <p:par>
                                <p:cTn id="70" presetClass="exit" nodeType="clickEffect" presetSubtype="0" presetID="1" grpId="15" fill="hold">
                                  <p:stCondLst>
                                    <p:cond delay="0"/>
                                  </p:stCondLst>
                                  <p:iterate type="el" backwards="0">
                                    <p:tmAbs val="0"/>
                                  </p:iterate>
                                  <p:childTnLst>
                                    <p:set>
                                      <p:cBhvr>
                                        <p:cTn id="71" fill="hold">
                                          <p:stCondLst>
                                            <p:cond delay="0"/>
                                          </p:stCondLst>
                                        </p:cTn>
                                        <p:tgtEl>
                                          <p:spTgt spid="381"/>
                                        </p:tgtEl>
                                        <p:attrNameLst>
                                          <p:attrName>style.visibility</p:attrName>
                                        </p:attrNameLst>
                                      </p:cBhvr>
                                      <p:to>
                                        <p:strVal val="hidden"/>
                                      </p:to>
                                    </p:set>
                                  </p:childTnLst>
                                </p:cTn>
                              </p:par>
                            </p:childTnLst>
                          </p:cTn>
                        </p:par>
                        <p:par>
                          <p:cTn id="72" fill="hold">
                            <p:stCondLst>
                              <p:cond delay="0"/>
                            </p:stCondLst>
                            <p:childTnLst>
                              <p:par>
                                <p:cTn id="73" presetClass="entr" nodeType="afterEffect" presetSubtype="10" presetID="19" grpId="16" fill="hold">
                                  <p:stCondLst>
                                    <p:cond delay="0"/>
                                  </p:stCondLst>
                                  <p:iterate type="el" backwards="0">
                                    <p:tmAbs val="0"/>
                                  </p:iterate>
                                  <p:childTnLst>
                                    <p:set>
                                      <p:cBhvr>
                                        <p:cTn id="74" fill="hold"/>
                                        <p:tgtEl>
                                          <p:spTgt spid="382"/>
                                        </p:tgtEl>
                                        <p:attrNameLst>
                                          <p:attrName>style.visibility</p:attrName>
                                        </p:attrNameLst>
                                      </p:cBhvr>
                                      <p:to>
                                        <p:strVal val="visible"/>
                                      </p:to>
                                    </p:set>
                                    <p:anim calcmode="lin" valueType="num">
                                      <p:cBhvr>
                                        <p:cTn id="75" dur="1500" fill="hold"/>
                                        <p:tgtEl>
                                          <p:spTgt spid="382"/>
                                        </p:tgtEl>
                                        <p:attrNameLst>
                                          <p:attrName>ppt_w</p:attrName>
                                        </p:attrNameLst>
                                      </p:cBhvr>
                                      <p:tavLst>
                                        <p:tav tm="0" fmla="#ppt_w*sin(2.5*pi*$)">
                                          <p:val>
                                            <p:fltVal val="0"/>
                                          </p:val>
                                        </p:tav>
                                        <p:tav tm="100000">
                                          <p:val>
                                            <p:fltVal val="1"/>
                                          </p:val>
                                        </p:tav>
                                      </p:tavLst>
                                    </p:anim>
                                    <p:anim calcmode="lin" valueType="num">
                                      <p:cBhvr>
                                        <p:cTn id="76" dur="1500" fill="hold"/>
                                        <p:tgtEl>
                                          <p:spTgt spid="382"/>
                                        </p:tgtEl>
                                        <p:attrNameLst>
                                          <p:attrName>ppt_h</p:attrName>
                                        </p:attrNameLst>
                                      </p:cBhvr>
                                      <p:tavLst>
                                        <p:tav tm="0">
                                          <p:val>
                                            <p:strVal val="#ppt_h"/>
                                          </p:val>
                                        </p:tav>
                                        <p:tav tm="100000">
                                          <p:val>
                                            <p:strVal val="#ppt_h"/>
                                          </p:val>
                                        </p:tav>
                                      </p:tavLst>
                                    </p:anim>
                                  </p:childTnLst>
                                </p:cTn>
                              </p:par>
                            </p:childTnLst>
                          </p:cTn>
                        </p:par>
                        <p:par>
                          <p:cTn id="77" fill="hold">
                            <p:stCondLst>
                              <p:cond delay="1500"/>
                            </p:stCondLst>
                            <p:childTnLst>
                              <p:par>
                                <p:cTn id="78" presetClass="entr" nodeType="afterEffect" presetSubtype="10" presetID="19" grpId="17" fill="hold">
                                  <p:stCondLst>
                                    <p:cond delay="0"/>
                                  </p:stCondLst>
                                  <p:iterate type="el" backwards="0">
                                    <p:tmAbs val="0"/>
                                  </p:iterate>
                                  <p:childTnLst>
                                    <p:set>
                                      <p:cBhvr>
                                        <p:cTn id="79" fill="hold"/>
                                        <p:tgtEl>
                                          <p:spTgt spid="385"/>
                                        </p:tgtEl>
                                        <p:attrNameLst>
                                          <p:attrName>style.visibility</p:attrName>
                                        </p:attrNameLst>
                                      </p:cBhvr>
                                      <p:to>
                                        <p:strVal val="visible"/>
                                      </p:to>
                                    </p:set>
                                    <p:anim calcmode="lin" valueType="num">
                                      <p:cBhvr>
                                        <p:cTn id="80" dur="1500" fill="hold"/>
                                        <p:tgtEl>
                                          <p:spTgt spid="385"/>
                                        </p:tgtEl>
                                        <p:attrNameLst>
                                          <p:attrName>ppt_w</p:attrName>
                                        </p:attrNameLst>
                                      </p:cBhvr>
                                      <p:tavLst>
                                        <p:tav tm="0" fmla="#ppt_w*sin(2.5*pi*$)">
                                          <p:val>
                                            <p:fltVal val="0"/>
                                          </p:val>
                                        </p:tav>
                                        <p:tav tm="100000">
                                          <p:val>
                                            <p:fltVal val="1"/>
                                          </p:val>
                                        </p:tav>
                                      </p:tavLst>
                                    </p:anim>
                                    <p:anim calcmode="lin" valueType="num">
                                      <p:cBhvr>
                                        <p:cTn id="81" dur="1500" fill="hold"/>
                                        <p:tgtEl>
                                          <p:spTgt spid="385"/>
                                        </p:tgtEl>
                                        <p:attrNameLst>
                                          <p:attrName>ppt_h</p:attrName>
                                        </p:attrNameLst>
                                      </p:cBhvr>
                                      <p:tavLst>
                                        <p:tav tm="0">
                                          <p:val>
                                            <p:strVal val="#ppt_h"/>
                                          </p:val>
                                        </p:tav>
                                        <p:tav tm="100000">
                                          <p:val>
                                            <p:strVal val="#ppt_h"/>
                                          </p:val>
                                        </p:tav>
                                      </p:tavLst>
                                    </p:anim>
                                  </p:childTnLst>
                                </p:cTn>
                              </p:par>
                            </p:childTnLst>
                          </p:cTn>
                        </p:par>
                      </p:childTnLst>
                    </p:cTn>
                  </p:par>
                  <p:par>
                    <p:cTn id="82" fill="hold">
                      <p:stCondLst>
                        <p:cond delay="indefinite"/>
                      </p:stCondLst>
                      <p:childTnLst>
                        <p:par>
                          <p:cTn id="83" fill="hold">
                            <p:stCondLst>
                              <p:cond delay="0"/>
                            </p:stCondLst>
                            <p:childTnLst>
                              <p:par>
                                <p:cTn id="84" presetClass="exit" nodeType="clickEffect" presetSubtype="0" presetID="1" grpId="18" fill="hold">
                                  <p:stCondLst>
                                    <p:cond delay="0"/>
                                  </p:stCondLst>
                                  <p:iterate type="el" backwards="0">
                                    <p:tmAbs val="0"/>
                                  </p:iterate>
                                  <p:childTnLst>
                                    <p:set>
                                      <p:cBhvr>
                                        <p:cTn id="85" fill="hold">
                                          <p:stCondLst>
                                            <p:cond delay="0"/>
                                          </p:stCondLst>
                                        </p:cTn>
                                        <p:tgtEl>
                                          <p:spTgt spid="382"/>
                                        </p:tgtEl>
                                        <p:attrNameLst>
                                          <p:attrName>style.visibility</p:attrName>
                                        </p:attrNameLst>
                                      </p:cBhvr>
                                      <p:to>
                                        <p:strVal val="hidden"/>
                                      </p:to>
                                    </p:set>
                                  </p:childTnLst>
                                </p:cTn>
                              </p:par>
                            </p:childTnLst>
                          </p:cTn>
                        </p:par>
                        <p:par>
                          <p:cTn id="86" fill="hold">
                            <p:stCondLst>
                              <p:cond delay="0"/>
                            </p:stCondLst>
                            <p:childTnLst>
                              <p:par>
                                <p:cTn id="87" presetClass="entr" nodeType="afterEffect" presetSubtype="10" presetID="19" grpId="19" fill="hold">
                                  <p:stCondLst>
                                    <p:cond delay="0"/>
                                  </p:stCondLst>
                                  <p:iterate type="el" backwards="0">
                                    <p:tmAbs val="0"/>
                                  </p:iterate>
                                  <p:childTnLst>
                                    <p:set>
                                      <p:cBhvr>
                                        <p:cTn id="88" fill="hold"/>
                                        <p:tgtEl>
                                          <p:spTgt spid="386"/>
                                        </p:tgtEl>
                                        <p:attrNameLst>
                                          <p:attrName>style.visibility</p:attrName>
                                        </p:attrNameLst>
                                      </p:cBhvr>
                                      <p:to>
                                        <p:strVal val="visible"/>
                                      </p:to>
                                    </p:set>
                                    <p:anim calcmode="lin" valueType="num">
                                      <p:cBhvr>
                                        <p:cTn id="89" dur="1500" fill="hold"/>
                                        <p:tgtEl>
                                          <p:spTgt spid="386"/>
                                        </p:tgtEl>
                                        <p:attrNameLst>
                                          <p:attrName>ppt_w</p:attrName>
                                        </p:attrNameLst>
                                      </p:cBhvr>
                                      <p:tavLst>
                                        <p:tav tm="0" fmla="#ppt_w*sin(2.5*pi*$)">
                                          <p:val>
                                            <p:fltVal val="0"/>
                                          </p:val>
                                        </p:tav>
                                        <p:tav tm="100000">
                                          <p:val>
                                            <p:fltVal val="1"/>
                                          </p:val>
                                        </p:tav>
                                      </p:tavLst>
                                    </p:anim>
                                    <p:anim calcmode="lin" valueType="num">
                                      <p:cBhvr>
                                        <p:cTn id="90" dur="1500" fill="hold"/>
                                        <p:tgtEl>
                                          <p:spTgt spid="386"/>
                                        </p:tgtEl>
                                        <p:attrNameLst>
                                          <p:attrName>ppt_h</p:attrName>
                                        </p:attrNameLst>
                                      </p:cBhvr>
                                      <p:tavLst>
                                        <p:tav tm="0">
                                          <p:val>
                                            <p:strVal val="#ppt_h"/>
                                          </p:val>
                                        </p:tav>
                                        <p:tav tm="100000">
                                          <p:val>
                                            <p:strVal val="#ppt_h"/>
                                          </p:val>
                                        </p:tav>
                                      </p:tavLst>
                                    </p:anim>
                                  </p:childTnLst>
                                </p:cTn>
                              </p:par>
                            </p:childTnLst>
                          </p:cTn>
                        </p:par>
                        <p:par>
                          <p:cTn id="91" fill="hold">
                            <p:stCondLst>
                              <p:cond delay="1500"/>
                            </p:stCondLst>
                            <p:childTnLst>
                              <p:par>
                                <p:cTn id="92" presetClass="entr" nodeType="afterEffect" presetSubtype="10" presetID="19" grpId="20" fill="hold">
                                  <p:stCondLst>
                                    <p:cond delay="0"/>
                                  </p:stCondLst>
                                  <p:iterate type="el" backwards="0">
                                    <p:tmAbs val="0"/>
                                  </p:iterate>
                                  <p:childTnLst>
                                    <p:set>
                                      <p:cBhvr>
                                        <p:cTn id="93" fill="hold"/>
                                        <p:tgtEl>
                                          <p:spTgt spid="387"/>
                                        </p:tgtEl>
                                        <p:attrNameLst>
                                          <p:attrName>style.visibility</p:attrName>
                                        </p:attrNameLst>
                                      </p:cBhvr>
                                      <p:to>
                                        <p:strVal val="visible"/>
                                      </p:to>
                                    </p:set>
                                    <p:anim calcmode="lin" valueType="num">
                                      <p:cBhvr>
                                        <p:cTn id="94" dur="1000" fill="hold"/>
                                        <p:tgtEl>
                                          <p:spTgt spid="387"/>
                                        </p:tgtEl>
                                        <p:attrNameLst>
                                          <p:attrName>ppt_w</p:attrName>
                                        </p:attrNameLst>
                                      </p:cBhvr>
                                      <p:tavLst>
                                        <p:tav tm="0" fmla="#ppt_w*sin(2.5*pi*$)">
                                          <p:val>
                                            <p:fltVal val="0"/>
                                          </p:val>
                                        </p:tav>
                                        <p:tav tm="100000">
                                          <p:val>
                                            <p:fltVal val="1"/>
                                          </p:val>
                                        </p:tav>
                                      </p:tavLst>
                                    </p:anim>
                                    <p:anim calcmode="lin" valueType="num">
                                      <p:cBhvr>
                                        <p:cTn id="95" dur="1000" fill="hold"/>
                                        <p:tgtEl>
                                          <p:spTgt spid="38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84" grpId="14"/>
      <p:bldP build="whole" bldLvl="1" animBg="1" rev="0" advAuto="0" spid="374" grpId="2"/>
      <p:bldP build="whole" bldLvl="1" animBg="1" rev="0" advAuto="0" spid="385" grpId="17"/>
      <p:bldP build="whole" bldLvl="1" animBg="1" rev="0" advAuto="0" spid="374" grpId="4"/>
      <p:bldP build="whole" bldLvl="1" animBg="1" rev="0" advAuto="0" spid="386" grpId="19"/>
      <p:bldP build="whole" bldLvl="1" animBg="1" rev="0" advAuto="0" spid="382" grpId="16"/>
      <p:bldP build="whole" bldLvl="1" animBg="1" rev="0" advAuto="0" spid="382" grpId="18"/>
      <p:bldP build="whole" bldLvl="1" animBg="1" rev="0" advAuto="0" spid="379" grpId="6"/>
      <p:bldP build="whole" bldLvl="1" animBg="1" rev="0" advAuto="0" spid="380" grpId="10"/>
      <p:bldP build="whole" bldLvl="1" animBg="1" rev="0" advAuto="0" spid="383" grpId="11"/>
      <p:bldP build="whole" bldLvl="1" animBg="1" rev="0" advAuto="0" spid="380" grpId="12"/>
      <p:bldP build="whole" bldLvl="1" animBg="1" rev="0" advAuto="0" spid="375" grpId="5"/>
      <p:bldP build="whole" bldLvl="1" animBg="1" rev="0" advAuto="0" spid="375" grpId="7"/>
      <p:bldP build="whole" bldLvl="1" animBg="1" rev="0" advAuto="0" spid="378" grpId="3"/>
      <p:bldP build="whole" bldLvl="1" animBg="1" rev="0" advAuto="0" spid="387" grpId="20"/>
      <p:bldP build="whole" bldLvl="1" animBg="1" rev="0" advAuto="0" spid="373" grpId="1"/>
      <p:bldP build="whole" bldLvl="1" animBg="1" rev="0" advAuto="0" spid="381" grpId="13"/>
      <p:bldP build="whole" bldLvl="1" animBg="1" rev="0" advAuto="0" spid="381" grpId="15"/>
      <p:bldP build="whole" bldLvl="1" animBg="1" rev="0" advAuto="0" spid="376" grpId="8"/>
      <p:bldP build="whole" bldLvl="1" animBg="1" rev="0" advAuto="0" spid="376" grpId="9"/>
    </p:bldLst>
  </p:timing>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9" name="Once your function is loaded you select the event source to monitor such as an Amazon S3 bucket or Amazon DynamoDB table"/>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Once your function is loaded you select the event source to monitor such as an Amazon S3 bucket or Amazon DynamoDB table</a:t>
            </a:r>
          </a:p>
        </p:txBody>
      </p:sp>
      <p:sp>
        <p:nvSpPr>
          <p:cNvPr id="390" name="And within a few seconds Lambda will be ready to trigger your function automatically when an event occurs"/>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And within a few seconds Lambda will be ready to trigger your function automatically when an event occurs</a:t>
            </a:r>
          </a:p>
        </p:txBody>
      </p:sp>
      <p:sp>
        <p:nvSpPr>
          <p:cNvPr id="391" name="With Lambda any event can trigger your function making it easy to build applications that respond quickly to new information"/>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With Lambda any event can trigger your function making it easy to build applications that respond quickly to new information</a:t>
            </a:r>
          </a:p>
        </p:txBody>
      </p:sp>
      <p:pic>
        <p:nvPicPr>
          <p:cNvPr id="392" name="s3.png" descr="s3.png"/>
          <p:cNvPicPr>
            <a:picLocks noChangeAspect="1"/>
          </p:cNvPicPr>
          <p:nvPr/>
        </p:nvPicPr>
        <p:blipFill>
          <a:blip r:embed="rId2">
            <a:extLst/>
          </a:blip>
          <a:stretch>
            <a:fillRect/>
          </a:stretch>
        </p:blipFill>
        <p:spPr>
          <a:xfrm>
            <a:off x="1429997" y="2971800"/>
            <a:ext cx="3150388" cy="3810000"/>
          </a:xfrm>
          <a:prstGeom prst="rect">
            <a:avLst/>
          </a:prstGeom>
          <a:ln w="12700">
            <a:miter lim="400000"/>
          </a:ln>
        </p:spPr>
      </p:pic>
      <p:pic>
        <p:nvPicPr>
          <p:cNvPr id="393" name="DynamoDb-1-900x500.png" descr="DynamoDb-1-900x500.png"/>
          <p:cNvPicPr>
            <a:picLocks noChangeAspect="1"/>
          </p:cNvPicPr>
          <p:nvPr/>
        </p:nvPicPr>
        <p:blipFill>
          <a:blip r:embed="rId3">
            <a:extLst/>
          </a:blip>
          <a:stretch>
            <a:fillRect/>
          </a:stretch>
        </p:blipFill>
        <p:spPr>
          <a:xfrm>
            <a:off x="6549330" y="2971800"/>
            <a:ext cx="6858001" cy="38100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2500">
        <p14:warp dir="in"/>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9" presetID="15" grpId="1" fill="hold">
                                  <p:stCondLst>
                                    <p:cond delay="0"/>
                                  </p:stCondLst>
                                  <p:iterate type="el" backwards="0">
                                    <p:tmAbs val="0"/>
                                  </p:iterate>
                                  <p:childTnLst>
                                    <p:set>
                                      <p:cBhvr>
                                        <p:cTn id="6" fill="hold"/>
                                        <p:tgtEl>
                                          <p:spTgt spid="392"/>
                                        </p:tgtEl>
                                        <p:attrNameLst>
                                          <p:attrName>style.visibility</p:attrName>
                                        </p:attrNameLst>
                                      </p:cBhvr>
                                      <p:to>
                                        <p:strVal val="visible"/>
                                      </p:to>
                                    </p:set>
                                    <p:anim calcmode="lin" valueType="num">
                                      <p:cBhvr>
                                        <p:cTn id="7" dur="1500" fill="hold"/>
                                        <p:tgtEl>
                                          <p:spTgt spid="392"/>
                                        </p:tgtEl>
                                        <p:attrNameLst>
                                          <p:attrName>ppt_w</p:attrName>
                                        </p:attrNameLst>
                                      </p:cBhvr>
                                      <p:tavLst>
                                        <p:tav tm="0">
                                          <p:val>
                                            <p:fltVal val="0"/>
                                          </p:val>
                                        </p:tav>
                                        <p:tav tm="100000">
                                          <p:val>
                                            <p:strVal val="#ppt_w"/>
                                          </p:val>
                                        </p:tav>
                                      </p:tavLst>
                                    </p:anim>
                                    <p:anim calcmode="lin" valueType="num">
                                      <p:cBhvr>
                                        <p:cTn id="8" dur="1500" fill="hold"/>
                                        <p:tgtEl>
                                          <p:spTgt spid="392"/>
                                        </p:tgtEl>
                                        <p:attrNameLst>
                                          <p:attrName>ppt_h</p:attrName>
                                        </p:attrNameLst>
                                      </p:cBhvr>
                                      <p:tavLst>
                                        <p:tav tm="0">
                                          <p:val>
                                            <p:fltVal val="0"/>
                                          </p:val>
                                        </p:tav>
                                        <p:tav tm="100000">
                                          <p:val>
                                            <p:strVal val="#ppt_h"/>
                                          </p:val>
                                        </p:tav>
                                      </p:tavLst>
                                    </p:anim>
                                    <p:anim calcmode="lin" valueType="num">
                                      <p:cBhvr>
                                        <p:cTn id="9" dur="1500" fill="hold"/>
                                        <p:tgtEl>
                                          <p:spTgt spid="392"/>
                                        </p:tgtEl>
                                        <p:attrNameLst>
                                          <p:attrName>ppt_x</p:attrName>
                                        </p:attrNameLst>
                                      </p:cBhvr>
                                      <p:tavLst>
                                        <p:tav tm="0" fmla="#ppt_x+(cos(-2*pi*(1-$))*-#ppt_x-sin(-2*pi*(1-$))*(1-#ppt_y))*(1-$)">
                                          <p:val>
                                            <p:fltVal val="0"/>
                                          </p:val>
                                        </p:tav>
                                        <p:tav tm="100000">
                                          <p:val>
                                            <p:fltVal val="1"/>
                                          </p:val>
                                        </p:tav>
                                      </p:tavLst>
                                    </p:anim>
                                    <p:anim calcmode="lin" valueType="num">
                                      <p:cBhvr>
                                        <p:cTn id="10" dur="1500" fill="hold"/>
                                        <p:tgtEl>
                                          <p:spTgt spid="392"/>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500"/>
                            </p:stCondLst>
                            <p:childTnLst>
                              <p:par>
                                <p:cTn id="12" presetClass="entr" nodeType="afterEffect" presetSubtype="9" presetID="15" grpId="2" fill="hold">
                                  <p:stCondLst>
                                    <p:cond delay="0"/>
                                  </p:stCondLst>
                                  <p:iterate type="el" backwards="0">
                                    <p:tmAbs val="0"/>
                                  </p:iterate>
                                  <p:childTnLst>
                                    <p:set>
                                      <p:cBhvr>
                                        <p:cTn id="13" fill="hold"/>
                                        <p:tgtEl>
                                          <p:spTgt spid="393"/>
                                        </p:tgtEl>
                                        <p:attrNameLst>
                                          <p:attrName>style.visibility</p:attrName>
                                        </p:attrNameLst>
                                      </p:cBhvr>
                                      <p:to>
                                        <p:strVal val="visible"/>
                                      </p:to>
                                    </p:set>
                                    <p:anim calcmode="lin" valueType="num">
                                      <p:cBhvr>
                                        <p:cTn id="14" dur="1500" fill="hold"/>
                                        <p:tgtEl>
                                          <p:spTgt spid="393"/>
                                        </p:tgtEl>
                                        <p:attrNameLst>
                                          <p:attrName>ppt_w</p:attrName>
                                        </p:attrNameLst>
                                      </p:cBhvr>
                                      <p:tavLst>
                                        <p:tav tm="0">
                                          <p:val>
                                            <p:fltVal val="0"/>
                                          </p:val>
                                        </p:tav>
                                        <p:tav tm="100000">
                                          <p:val>
                                            <p:strVal val="#ppt_w"/>
                                          </p:val>
                                        </p:tav>
                                      </p:tavLst>
                                    </p:anim>
                                    <p:anim calcmode="lin" valueType="num">
                                      <p:cBhvr>
                                        <p:cTn id="15" dur="1500" fill="hold"/>
                                        <p:tgtEl>
                                          <p:spTgt spid="393"/>
                                        </p:tgtEl>
                                        <p:attrNameLst>
                                          <p:attrName>ppt_h</p:attrName>
                                        </p:attrNameLst>
                                      </p:cBhvr>
                                      <p:tavLst>
                                        <p:tav tm="0">
                                          <p:val>
                                            <p:fltVal val="0"/>
                                          </p:val>
                                        </p:tav>
                                        <p:tav tm="100000">
                                          <p:val>
                                            <p:strVal val="#ppt_h"/>
                                          </p:val>
                                        </p:tav>
                                      </p:tavLst>
                                    </p:anim>
                                    <p:anim calcmode="lin" valueType="num">
                                      <p:cBhvr>
                                        <p:cTn id="16" dur="1500" fill="hold"/>
                                        <p:tgtEl>
                                          <p:spTgt spid="393"/>
                                        </p:tgtEl>
                                        <p:attrNameLst>
                                          <p:attrName>ppt_x</p:attrName>
                                        </p:attrNameLst>
                                      </p:cBhvr>
                                      <p:tavLst>
                                        <p:tav tm="0" fmla="#ppt_x+(cos(-2*pi*(1-$))*-#ppt_x-sin(-2*pi*(1-$))*(1-#ppt_y))*(1-$)">
                                          <p:val>
                                            <p:fltVal val="0"/>
                                          </p:val>
                                        </p:tav>
                                        <p:tav tm="100000">
                                          <p:val>
                                            <p:fltVal val="1"/>
                                          </p:val>
                                        </p:tav>
                                      </p:tavLst>
                                    </p:anim>
                                    <p:anim calcmode="lin" valueType="num">
                                      <p:cBhvr>
                                        <p:cTn id="17" dur="1500" fill="hold"/>
                                        <p:tgtEl>
                                          <p:spTgt spid="39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8" fill="hold">
                      <p:stCondLst>
                        <p:cond delay="indefinite"/>
                      </p:stCondLst>
                      <p:childTnLst>
                        <p:par>
                          <p:cTn id="19" fill="hold">
                            <p:stCondLst>
                              <p:cond delay="0"/>
                            </p:stCondLst>
                            <p:childTnLst>
                              <p:par>
                                <p:cTn id="20" presetClass="exit" nodeType="clickEffect" presetID="9" grpId="3" fill="hold">
                                  <p:stCondLst>
                                    <p:cond delay="0"/>
                                  </p:stCondLst>
                                  <p:iterate type="el" backwards="0">
                                    <p:tmAbs val="0"/>
                                  </p:iterate>
                                  <p:childTnLst>
                                    <p:animEffect filter="dissolve" transition="out">
                                      <p:cBhvr>
                                        <p:cTn id="21" dur="1500" fill="hold"/>
                                        <p:tgtEl>
                                          <p:spTgt spid="389"/>
                                        </p:tgtEl>
                                      </p:cBhvr>
                                    </p:animEffect>
                                    <p:set>
                                      <p:cBhvr>
                                        <p:cTn id="22" fill="hold">
                                          <p:stCondLst>
                                            <p:cond delay="1499"/>
                                          </p:stCondLst>
                                        </p:cTn>
                                        <p:tgtEl>
                                          <p:spTgt spid="389"/>
                                        </p:tgtEl>
                                        <p:attrNameLst>
                                          <p:attrName>style.visibility</p:attrName>
                                        </p:attrNameLst>
                                      </p:cBhvr>
                                      <p:to>
                                        <p:strVal val="hidden"/>
                                      </p:to>
                                    </p:set>
                                  </p:childTnLst>
                                </p:cTn>
                              </p:par>
                            </p:childTnLst>
                          </p:cTn>
                        </p:par>
                        <p:par>
                          <p:cTn id="23" fill="hold">
                            <p:stCondLst>
                              <p:cond delay="1500"/>
                            </p:stCondLst>
                            <p:childTnLst>
                              <p:par>
                                <p:cTn id="24" presetClass="entr" nodeType="afterEffect" presetSubtype="9" presetID="15" grpId="4" fill="hold">
                                  <p:stCondLst>
                                    <p:cond delay="0"/>
                                  </p:stCondLst>
                                  <p:iterate type="el" backwards="0">
                                    <p:tmAbs val="0"/>
                                  </p:iterate>
                                  <p:childTnLst>
                                    <p:set>
                                      <p:cBhvr>
                                        <p:cTn id="25" fill="hold"/>
                                        <p:tgtEl>
                                          <p:spTgt spid="390"/>
                                        </p:tgtEl>
                                        <p:attrNameLst>
                                          <p:attrName>style.visibility</p:attrName>
                                        </p:attrNameLst>
                                      </p:cBhvr>
                                      <p:to>
                                        <p:strVal val="visible"/>
                                      </p:to>
                                    </p:set>
                                    <p:anim calcmode="lin" valueType="num">
                                      <p:cBhvr>
                                        <p:cTn id="26" dur="1500" fill="hold"/>
                                        <p:tgtEl>
                                          <p:spTgt spid="390"/>
                                        </p:tgtEl>
                                        <p:attrNameLst>
                                          <p:attrName>ppt_w</p:attrName>
                                        </p:attrNameLst>
                                      </p:cBhvr>
                                      <p:tavLst>
                                        <p:tav tm="0">
                                          <p:val>
                                            <p:fltVal val="0"/>
                                          </p:val>
                                        </p:tav>
                                        <p:tav tm="100000">
                                          <p:val>
                                            <p:strVal val="#ppt_w"/>
                                          </p:val>
                                        </p:tav>
                                      </p:tavLst>
                                    </p:anim>
                                    <p:anim calcmode="lin" valueType="num">
                                      <p:cBhvr>
                                        <p:cTn id="27" dur="1500" fill="hold"/>
                                        <p:tgtEl>
                                          <p:spTgt spid="390"/>
                                        </p:tgtEl>
                                        <p:attrNameLst>
                                          <p:attrName>ppt_h</p:attrName>
                                        </p:attrNameLst>
                                      </p:cBhvr>
                                      <p:tavLst>
                                        <p:tav tm="0">
                                          <p:val>
                                            <p:fltVal val="0"/>
                                          </p:val>
                                        </p:tav>
                                        <p:tav tm="100000">
                                          <p:val>
                                            <p:strVal val="#ppt_h"/>
                                          </p:val>
                                        </p:tav>
                                      </p:tavLst>
                                    </p:anim>
                                    <p:anim calcmode="lin" valueType="num">
                                      <p:cBhvr>
                                        <p:cTn id="28" dur="1500" fill="hold"/>
                                        <p:tgtEl>
                                          <p:spTgt spid="390"/>
                                        </p:tgtEl>
                                        <p:attrNameLst>
                                          <p:attrName>ppt_x</p:attrName>
                                        </p:attrNameLst>
                                      </p:cBhvr>
                                      <p:tavLst>
                                        <p:tav tm="0" fmla="#ppt_x+(cos(-2*pi*(1-$))*-#ppt_x-sin(-2*pi*(1-$))*(1-#ppt_y))*(1-$)">
                                          <p:val>
                                            <p:fltVal val="0"/>
                                          </p:val>
                                        </p:tav>
                                        <p:tav tm="100000">
                                          <p:val>
                                            <p:fltVal val="1"/>
                                          </p:val>
                                        </p:tav>
                                      </p:tavLst>
                                    </p:anim>
                                    <p:anim calcmode="lin" valueType="num">
                                      <p:cBhvr>
                                        <p:cTn id="29" dur="1500" fill="hold"/>
                                        <p:tgtEl>
                                          <p:spTgt spid="39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0" fill="hold">
                      <p:stCondLst>
                        <p:cond delay="indefinite"/>
                      </p:stCondLst>
                      <p:childTnLst>
                        <p:par>
                          <p:cTn id="31" fill="hold">
                            <p:stCondLst>
                              <p:cond delay="0"/>
                            </p:stCondLst>
                            <p:childTnLst>
                              <p:par>
                                <p:cTn id="32" presetClass="exit" nodeType="clickEffect" presetID="9" grpId="5" fill="hold">
                                  <p:stCondLst>
                                    <p:cond delay="0"/>
                                  </p:stCondLst>
                                  <p:iterate type="el" backwards="0">
                                    <p:tmAbs val="0"/>
                                  </p:iterate>
                                  <p:childTnLst>
                                    <p:animEffect filter="dissolve" transition="out">
                                      <p:cBhvr>
                                        <p:cTn id="33" dur="1500" fill="hold"/>
                                        <p:tgtEl>
                                          <p:spTgt spid="390"/>
                                        </p:tgtEl>
                                      </p:cBhvr>
                                    </p:animEffect>
                                    <p:set>
                                      <p:cBhvr>
                                        <p:cTn id="34" fill="hold">
                                          <p:stCondLst>
                                            <p:cond delay="1499"/>
                                          </p:stCondLst>
                                        </p:cTn>
                                        <p:tgtEl>
                                          <p:spTgt spid="390"/>
                                        </p:tgtEl>
                                        <p:attrNameLst>
                                          <p:attrName>style.visibility</p:attrName>
                                        </p:attrNameLst>
                                      </p:cBhvr>
                                      <p:to>
                                        <p:strVal val="hidden"/>
                                      </p:to>
                                    </p:set>
                                  </p:childTnLst>
                                </p:cTn>
                              </p:par>
                            </p:childTnLst>
                          </p:cTn>
                        </p:par>
                        <p:par>
                          <p:cTn id="35" fill="hold">
                            <p:stCondLst>
                              <p:cond delay="1500"/>
                            </p:stCondLst>
                            <p:childTnLst>
                              <p:par>
                                <p:cTn id="36" presetClass="entr" nodeType="afterEffect" presetSubtype="9" presetID="15" grpId="6" fill="hold">
                                  <p:stCondLst>
                                    <p:cond delay="0"/>
                                  </p:stCondLst>
                                  <p:iterate type="el" backwards="0">
                                    <p:tmAbs val="0"/>
                                  </p:iterate>
                                  <p:childTnLst>
                                    <p:set>
                                      <p:cBhvr>
                                        <p:cTn id="37" fill="hold"/>
                                        <p:tgtEl>
                                          <p:spTgt spid="391"/>
                                        </p:tgtEl>
                                        <p:attrNameLst>
                                          <p:attrName>style.visibility</p:attrName>
                                        </p:attrNameLst>
                                      </p:cBhvr>
                                      <p:to>
                                        <p:strVal val="visible"/>
                                      </p:to>
                                    </p:set>
                                    <p:anim calcmode="lin" valueType="num">
                                      <p:cBhvr>
                                        <p:cTn id="38" dur="1500" fill="hold"/>
                                        <p:tgtEl>
                                          <p:spTgt spid="391"/>
                                        </p:tgtEl>
                                        <p:attrNameLst>
                                          <p:attrName>ppt_w</p:attrName>
                                        </p:attrNameLst>
                                      </p:cBhvr>
                                      <p:tavLst>
                                        <p:tav tm="0">
                                          <p:val>
                                            <p:fltVal val="0"/>
                                          </p:val>
                                        </p:tav>
                                        <p:tav tm="100000">
                                          <p:val>
                                            <p:strVal val="#ppt_w"/>
                                          </p:val>
                                        </p:tav>
                                      </p:tavLst>
                                    </p:anim>
                                    <p:anim calcmode="lin" valueType="num">
                                      <p:cBhvr>
                                        <p:cTn id="39" dur="1500" fill="hold"/>
                                        <p:tgtEl>
                                          <p:spTgt spid="391"/>
                                        </p:tgtEl>
                                        <p:attrNameLst>
                                          <p:attrName>ppt_h</p:attrName>
                                        </p:attrNameLst>
                                      </p:cBhvr>
                                      <p:tavLst>
                                        <p:tav tm="0">
                                          <p:val>
                                            <p:fltVal val="0"/>
                                          </p:val>
                                        </p:tav>
                                        <p:tav tm="100000">
                                          <p:val>
                                            <p:strVal val="#ppt_h"/>
                                          </p:val>
                                        </p:tav>
                                      </p:tavLst>
                                    </p:anim>
                                    <p:anim calcmode="lin" valueType="num">
                                      <p:cBhvr>
                                        <p:cTn id="40" dur="1500" fill="hold"/>
                                        <p:tgtEl>
                                          <p:spTgt spid="391"/>
                                        </p:tgtEl>
                                        <p:attrNameLst>
                                          <p:attrName>ppt_x</p:attrName>
                                        </p:attrNameLst>
                                      </p:cBhvr>
                                      <p:tavLst>
                                        <p:tav tm="0" fmla="#ppt_x+(cos(-2*pi*(1-$))*-#ppt_x-sin(-2*pi*(1-$))*(1-#ppt_y))*(1-$)">
                                          <p:val>
                                            <p:fltVal val="0"/>
                                          </p:val>
                                        </p:tav>
                                        <p:tav tm="100000">
                                          <p:val>
                                            <p:fltVal val="1"/>
                                          </p:val>
                                        </p:tav>
                                      </p:tavLst>
                                    </p:anim>
                                    <p:anim calcmode="lin" valueType="num">
                                      <p:cBhvr>
                                        <p:cTn id="41" dur="1500" fill="hold"/>
                                        <p:tgtEl>
                                          <p:spTgt spid="391"/>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92" grpId="1"/>
      <p:bldP build="whole" bldLvl="1" animBg="1" rev="0" advAuto="0" spid="389" grpId="3"/>
      <p:bldP build="whole" bldLvl="1" animBg="1" rev="0" advAuto="0" spid="393" grpId="2"/>
      <p:bldP build="whole" bldLvl="1" animBg="1" rev="0" advAuto="0" spid="390" grpId="5"/>
      <p:bldP build="whole" bldLvl="1" animBg="1" rev="0" advAuto="0" spid="391" grpId="6"/>
      <p:bldP build="whole" bldLvl="1" animBg="1" rev="0" advAuto="0" spid="390" grpId="4"/>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Question 3"/>
          <p:cNvSpPr txBox="1"/>
          <p:nvPr>
            <p:ph type="title" idx="4294967295"/>
          </p:nvPr>
        </p:nvSpPr>
        <p:spPr>
          <a:xfrm>
            <a:off x="1270000" y="-1246530"/>
            <a:ext cx="10464800" cy="3302001"/>
          </a:xfrm>
          <a:prstGeom prst="rect">
            <a:avLst/>
          </a:prstGeom>
        </p:spPr>
        <p:txBody>
          <a:bodyPr anchor="b"/>
          <a:lstStyle>
            <a:lvl1pPr>
              <a:defRPr sz="6900"/>
            </a:lvl1pPr>
          </a:lstStyle>
          <a:p>
            <a:pPr/>
            <a:r>
              <a:t>Question 3</a:t>
            </a:r>
          </a:p>
        </p:txBody>
      </p:sp>
      <p:sp>
        <p:nvSpPr>
          <p:cNvPr id="139" name="If you want to enable a user to download your private data directly from S3,…"/>
          <p:cNvSpPr txBox="1"/>
          <p:nvPr/>
        </p:nvSpPr>
        <p:spPr>
          <a:xfrm>
            <a:off x="1507680" y="3052420"/>
            <a:ext cx="11318749"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If you want to enable a user to download your private data directly from S3,</a:t>
            </a:r>
          </a:p>
          <a:p>
            <a:pPr algn="l"/>
            <a:r>
              <a:t>you can insert a pre-signed URL into a web page before giving it to your user.</a:t>
            </a:r>
          </a:p>
        </p:txBody>
      </p:sp>
      <p:sp>
        <p:nvSpPr>
          <p:cNvPr id="140" name="True"/>
          <p:cNvSpPr txBox="1"/>
          <p:nvPr/>
        </p:nvSpPr>
        <p:spPr>
          <a:xfrm>
            <a:off x="1508239" y="4043985"/>
            <a:ext cx="1080136"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True</a:t>
            </a:r>
          </a:p>
        </p:txBody>
      </p:sp>
      <p:sp>
        <p:nvSpPr>
          <p:cNvPr id="141" name="False"/>
          <p:cNvSpPr txBox="1"/>
          <p:nvPr/>
        </p:nvSpPr>
        <p:spPr>
          <a:xfrm>
            <a:off x="1518043" y="4851399"/>
            <a:ext cx="122064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False</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5" name="What is Lambda?"/>
          <p:cNvSpPr txBox="1"/>
          <p:nvPr>
            <p:ph type="title" idx="4294967295"/>
          </p:nvPr>
        </p:nvSpPr>
        <p:spPr>
          <a:xfrm>
            <a:off x="407937" y="-1261721"/>
            <a:ext cx="12188926" cy="3302001"/>
          </a:xfrm>
          <a:prstGeom prst="rect">
            <a:avLst/>
          </a:prstGeom>
        </p:spPr>
        <p:txBody>
          <a:bodyPr anchor="b"/>
          <a:lstStyle>
            <a:lvl1pPr>
              <a:defRPr sz="6900"/>
            </a:lvl1pPr>
          </a:lstStyle>
          <a:p>
            <a:pPr/>
            <a:r>
              <a:t>What is Lambda?</a:t>
            </a:r>
          </a:p>
        </p:txBody>
      </p:sp>
      <p:sp>
        <p:nvSpPr>
          <p:cNvPr id="396" name="Data Centres"/>
          <p:cNvSpPr txBox="1"/>
          <p:nvPr/>
        </p:nvSpPr>
        <p:spPr>
          <a:xfrm>
            <a:off x="1494980" y="3236570"/>
            <a:ext cx="235602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Data Centres</a:t>
            </a:r>
          </a:p>
        </p:txBody>
      </p:sp>
      <p:sp>
        <p:nvSpPr>
          <p:cNvPr id="397" name="Hardware"/>
          <p:cNvSpPr txBox="1"/>
          <p:nvPr/>
        </p:nvSpPr>
        <p:spPr>
          <a:xfrm>
            <a:off x="1493737" y="3941420"/>
            <a:ext cx="185890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Hardware</a:t>
            </a:r>
          </a:p>
        </p:txBody>
      </p:sp>
      <p:sp>
        <p:nvSpPr>
          <p:cNvPr id="398" name="Assembly Code / Protocols"/>
          <p:cNvSpPr txBox="1"/>
          <p:nvPr/>
        </p:nvSpPr>
        <p:spPr>
          <a:xfrm>
            <a:off x="1483483" y="4646270"/>
            <a:ext cx="4398188"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Assembly Code / Protocols</a:t>
            </a:r>
          </a:p>
        </p:txBody>
      </p:sp>
      <p:sp>
        <p:nvSpPr>
          <p:cNvPr id="399" name="High Level Languages"/>
          <p:cNvSpPr txBox="1"/>
          <p:nvPr/>
        </p:nvSpPr>
        <p:spPr>
          <a:xfrm>
            <a:off x="1492938" y="5351120"/>
            <a:ext cx="3659658"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High Level Languages</a:t>
            </a:r>
          </a:p>
        </p:txBody>
      </p:sp>
      <p:sp>
        <p:nvSpPr>
          <p:cNvPr id="400" name="Operating Systems"/>
          <p:cNvSpPr txBox="1"/>
          <p:nvPr/>
        </p:nvSpPr>
        <p:spPr>
          <a:xfrm>
            <a:off x="1491087" y="6055970"/>
            <a:ext cx="321891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Operating Systems</a:t>
            </a:r>
          </a:p>
        </p:txBody>
      </p:sp>
      <p:sp>
        <p:nvSpPr>
          <p:cNvPr id="401" name="Application Layer / AWS APIs"/>
          <p:cNvSpPr txBox="1"/>
          <p:nvPr/>
        </p:nvSpPr>
        <p:spPr>
          <a:xfrm>
            <a:off x="1484397" y="6760820"/>
            <a:ext cx="470116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Application Layer / AWS APIs</a:t>
            </a:r>
          </a:p>
        </p:txBody>
      </p:sp>
      <p:sp>
        <p:nvSpPr>
          <p:cNvPr id="402" name="AWS Lambda"/>
          <p:cNvSpPr txBox="1"/>
          <p:nvPr/>
        </p:nvSpPr>
        <p:spPr>
          <a:xfrm>
            <a:off x="1479867" y="7465670"/>
            <a:ext cx="2398701"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AWS Lambda</a:t>
            </a:r>
          </a:p>
        </p:txBody>
      </p:sp>
    </p:spTree>
  </p:cSld>
  <p:clrMapOvr>
    <a:masterClrMapping/>
  </p:clrMapOvr>
  <mc:AlternateContent xmlns:mc="http://schemas.openxmlformats.org/markup-compatibility/2006">
    <mc:Choice xmlns:p14="http://schemas.microsoft.com/office/powerpoint/2010/main" Requires="p14">
      <p:transition spd="slow" advClick="1" p14:dur="2500">
        <p:push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396"/>
                                        </p:tgtEl>
                                        <p:attrNameLst>
                                          <p:attrName>style.visibility</p:attrName>
                                        </p:attrNameLst>
                                      </p:cBhvr>
                                      <p:to>
                                        <p:strVal val="visible"/>
                                      </p:to>
                                    </p:set>
                                    <p:anim calcmode="lin" valueType="num">
                                      <p:cBhvr>
                                        <p:cTn id="7" dur="1500" fill="hold"/>
                                        <p:tgtEl>
                                          <p:spTgt spid="396"/>
                                        </p:tgtEl>
                                        <p:attrNameLst>
                                          <p:attrName>ppt_w</p:attrName>
                                        </p:attrNameLst>
                                      </p:cBhvr>
                                      <p:tavLst>
                                        <p:tav tm="0">
                                          <p:val>
                                            <p:fltVal val="0"/>
                                          </p:val>
                                        </p:tav>
                                        <p:tav tm="100000">
                                          <p:val>
                                            <p:strVal val="#ppt_w"/>
                                          </p:val>
                                        </p:tav>
                                      </p:tavLst>
                                    </p:anim>
                                    <p:anim calcmode="lin" valueType="num">
                                      <p:cBhvr>
                                        <p:cTn id="8" dur="1500" fill="hold"/>
                                        <p:tgtEl>
                                          <p:spTgt spid="396"/>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16" presetID="23" grpId="2" fill="hold">
                                  <p:stCondLst>
                                    <p:cond delay="0"/>
                                  </p:stCondLst>
                                  <p:iterate type="el" backwards="0">
                                    <p:tmAbs val="0"/>
                                  </p:iterate>
                                  <p:childTnLst>
                                    <p:set>
                                      <p:cBhvr>
                                        <p:cTn id="12" fill="hold"/>
                                        <p:tgtEl>
                                          <p:spTgt spid="397"/>
                                        </p:tgtEl>
                                        <p:attrNameLst>
                                          <p:attrName>style.visibility</p:attrName>
                                        </p:attrNameLst>
                                      </p:cBhvr>
                                      <p:to>
                                        <p:strVal val="visible"/>
                                      </p:to>
                                    </p:set>
                                    <p:anim calcmode="lin" valueType="num">
                                      <p:cBhvr>
                                        <p:cTn id="13" dur="1500" fill="hold"/>
                                        <p:tgtEl>
                                          <p:spTgt spid="397"/>
                                        </p:tgtEl>
                                        <p:attrNameLst>
                                          <p:attrName>ppt_w</p:attrName>
                                        </p:attrNameLst>
                                      </p:cBhvr>
                                      <p:tavLst>
                                        <p:tav tm="0">
                                          <p:val>
                                            <p:fltVal val="0"/>
                                          </p:val>
                                        </p:tav>
                                        <p:tav tm="100000">
                                          <p:val>
                                            <p:strVal val="#ppt_w"/>
                                          </p:val>
                                        </p:tav>
                                      </p:tavLst>
                                    </p:anim>
                                    <p:anim calcmode="lin" valueType="num">
                                      <p:cBhvr>
                                        <p:cTn id="14" dur="1500" fill="hold"/>
                                        <p:tgtEl>
                                          <p:spTgt spid="397"/>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16" presetID="23" grpId="3" fill="hold">
                                  <p:stCondLst>
                                    <p:cond delay="0"/>
                                  </p:stCondLst>
                                  <p:iterate type="el" backwards="0">
                                    <p:tmAbs val="0"/>
                                  </p:iterate>
                                  <p:childTnLst>
                                    <p:set>
                                      <p:cBhvr>
                                        <p:cTn id="18" fill="hold"/>
                                        <p:tgtEl>
                                          <p:spTgt spid="398"/>
                                        </p:tgtEl>
                                        <p:attrNameLst>
                                          <p:attrName>style.visibility</p:attrName>
                                        </p:attrNameLst>
                                      </p:cBhvr>
                                      <p:to>
                                        <p:strVal val="visible"/>
                                      </p:to>
                                    </p:set>
                                    <p:anim calcmode="lin" valueType="num">
                                      <p:cBhvr>
                                        <p:cTn id="19" dur="1500" fill="hold"/>
                                        <p:tgtEl>
                                          <p:spTgt spid="398"/>
                                        </p:tgtEl>
                                        <p:attrNameLst>
                                          <p:attrName>ppt_w</p:attrName>
                                        </p:attrNameLst>
                                      </p:cBhvr>
                                      <p:tavLst>
                                        <p:tav tm="0">
                                          <p:val>
                                            <p:fltVal val="0"/>
                                          </p:val>
                                        </p:tav>
                                        <p:tav tm="100000">
                                          <p:val>
                                            <p:strVal val="#ppt_w"/>
                                          </p:val>
                                        </p:tav>
                                      </p:tavLst>
                                    </p:anim>
                                    <p:anim calcmode="lin" valueType="num">
                                      <p:cBhvr>
                                        <p:cTn id="20" dur="1500" fill="hold"/>
                                        <p:tgtEl>
                                          <p:spTgt spid="398"/>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16" presetID="23" grpId="4" fill="hold">
                                  <p:stCondLst>
                                    <p:cond delay="0"/>
                                  </p:stCondLst>
                                  <p:iterate type="el" backwards="0">
                                    <p:tmAbs val="0"/>
                                  </p:iterate>
                                  <p:childTnLst>
                                    <p:set>
                                      <p:cBhvr>
                                        <p:cTn id="24" fill="hold"/>
                                        <p:tgtEl>
                                          <p:spTgt spid="399"/>
                                        </p:tgtEl>
                                        <p:attrNameLst>
                                          <p:attrName>style.visibility</p:attrName>
                                        </p:attrNameLst>
                                      </p:cBhvr>
                                      <p:to>
                                        <p:strVal val="visible"/>
                                      </p:to>
                                    </p:set>
                                    <p:anim calcmode="lin" valueType="num">
                                      <p:cBhvr>
                                        <p:cTn id="25" dur="1500" fill="hold"/>
                                        <p:tgtEl>
                                          <p:spTgt spid="399"/>
                                        </p:tgtEl>
                                        <p:attrNameLst>
                                          <p:attrName>ppt_w</p:attrName>
                                        </p:attrNameLst>
                                      </p:cBhvr>
                                      <p:tavLst>
                                        <p:tav tm="0">
                                          <p:val>
                                            <p:fltVal val="0"/>
                                          </p:val>
                                        </p:tav>
                                        <p:tav tm="100000">
                                          <p:val>
                                            <p:strVal val="#ppt_w"/>
                                          </p:val>
                                        </p:tav>
                                      </p:tavLst>
                                    </p:anim>
                                    <p:anim calcmode="lin" valueType="num">
                                      <p:cBhvr>
                                        <p:cTn id="26" dur="1500" fill="hold"/>
                                        <p:tgtEl>
                                          <p:spTgt spid="399"/>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16" presetID="23" grpId="5" fill="hold">
                                  <p:stCondLst>
                                    <p:cond delay="0"/>
                                  </p:stCondLst>
                                  <p:iterate type="el" backwards="0">
                                    <p:tmAbs val="0"/>
                                  </p:iterate>
                                  <p:childTnLst>
                                    <p:set>
                                      <p:cBhvr>
                                        <p:cTn id="30" fill="hold"/>
                                        <p:tgtEl>
                                          <p:spTgt spid="400"/>
                                        </p:tgtEl>
                                        <p:attrNameLst>
                                          <p:attrName>style.visibility</p:attrName>
                                        </p:attrNameLst>
                                      </p:cBhvr>
                                      <p:to>
                                        <p:strVal val="visible"/>
                                      </p:to>
                                    </p:set>
                                    <p:anim calcmode="lin" valueType="num">
                                      <p:cBhvr>
                                        <p:cTn id="31" dur="1500" fill="hold"/>
                                        <p:tgtEl>
                                          <p:spTgt spid="400"/>
                                        </p:tgtEl>
                                        <p:attrNameLst>
                                          <p:attrName>ppt_w</p:attrName>
                                        </p:attrNameLst>
                                      </p:cBhvr>
                                      <p:tavLst>
                                        <p:tav tm="0">
                                          <p:val>
                                            <p:fltVal val="0"/>
                                          </p:val>
                                        </p:tav>
                                        <p:tav tm="100000">
                                          <p:val>
                                            <p:strVal val="#ppt_w"/>
                                          </p:val>
                                        </p:tav>
                                      </p:tavLst>
                                    </p:anim>
                                    <p:anim calcmode="lin" valueType="num">
                                      <p:cBhvr>
                                        <p:cTn id="32" dur="1500" fill="hold"/>
                                        <p:tgtEl>
                                          <p:spTgt spid="400"/>
                                        </p:tgtEl>
                                        <p:attrNameLst>
                                          <p:attrName>ppt_h</p:attrName>
                                        </p:attrNameLst>
                                      </p:cBhvr>
                                      <p:tavLst>
                                        <p:tav tm="0">
                                          <p:val>
                                            <p:flt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16" presetID="23" grpId="6" fill="hold">
                                  <p:stCondLst>
                                    <p:cond delay="0"/>
                                  </p:stCondLst>
                                  <p:iterate type="el" backwards="0">
                                    <p:tmAbs val="0"/>
                                  </p:iterate>
                                  <p:childTnLst>
                                    <p:set>
                                      <p:cBhvr>
                                        <p:cTn id="36" fill="hold"/>
                                        <p:tgtEl>
                                          <p:spTgt spid="401"/>
                                        </p:tgtEl>
                                        <p:attrNameLst>
                                          <p:attrName>style.visibility</p:attrName>
                                        </p:attrNameLst>
                                      </p:cBhvr>
                                      <p:to>
                                        <p:strVal val="visible"/>
                                      </p:to>
                                    </p:set>
                                    <p:anim calcmode="lin" valueType="num">
                                      <p:cBhvr>
                                        <p:cTn id="37" dur="1500" fill="hold"/>
                                        <p:tgtEl>
                                          <p:spTgt spid="401"/>
                                        </p:tgtEl>
                                        <p:attrNameLst>
                                          <p:attrName>ppt_w</p:attrName>
                                        </p:attrNameLst>
                                      </p:cBhvr>
                                      <p:tavLst>
                                        <p:tav tm="0">
                                          <p:val>
                                            <p:fltVal val="0"/>
                                          </p:val>
                                        </p:tav>
                                        <p:tav tm="100000">
                                          <p:val>
                                            <p:strVal val="#ppt_w"/>
                                          </p:val>
                                        </p:tav>
                                      </p:tavLst>
                                    </p:anim>
                                    <p:anim calcmode="lin" valueType="num">
                                      <p:cBhvr>
                                        <p:cTn id="38" dur="1500" fill="hold"/>
                                        <p:tgtEl>
                                          <p:spTgt spid="401"/>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Class="entr" nodeType="clickEffect" presetSubtype="16" presetID="23" grpId="7" fill="hold">
                                  <p:stCondLst>
                                    <p:cond delay="0"/>
                                  </p:stCondLst>
                                  <p:iterate type="el" backwards="0">
                                    <p:tmAbs val="0"/>
                                  </p:iterate>
                                  <p:childTnLst>
                                    <p:set>
                                      <p:cBhvr>
                                        <p:cTn id="42" fill="hold"/>
                                        <p:tgtEl>
                                          <p:spTgt spid="402"/>
                                        </p:tgtEl>
                                        <p:attrNameLst>
                                          <p:attrName>style.visibility</p:attrName>
                                        </p:attrNameLst>
                                      </p:cBhvr>
                                      <p:to>
                                        <p:strVal val="visible"/>
                                      </p:to>
                                    </p:set>
                                    <p:anim calcmode="lin" valueType="num">
                                      <p:cBhvr>
                                        <p:cTn id="43" dur="1500" fill="hold"/>
                                        <p:tgtEl>
                                          <p:spTgt spid="402"/>
                                        </p:tgtEl>
                                        <p:attrNameLst>
                                          <p:attrName>ppt_w</p:attrName>
                                        </p:attrNameLst>
                                      </p:cBhvr>
                                      <p:tavLst>
                                        <p:tav tm="0">
                                          <p:val>
                                            <p:fltVal val="0"/>
                                          </p:val>
                                        </p:tav>
                                        <p:tav tm="100000">
                                          <p:val>
                                            <p:strVal val="#ppt_w"/>
                                          </p:val>
                                        </p:tav>
                                      </p:tavLst>
                                    </p:anim>
                                    <p:anim calcmode="lin" valueType="num">
                                      <p:cBhvr>
                                        <p:cTn id="44" dur="1500" fill="hold"/>
                                        <p:tgtEl>
                                          <p:spTgt spid="40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01" grpId="6"/>
      <p:bldP build="whole" bldLvl="1" animBg="1" rev="0" advAuto="0" spid="396" grpId="1"/>
      <p:bldP build="whole" bldLvl="1" animBg="1" rev="0" advAuto="0" spid="397" grpId="2"/>
      <p:bldP build="whole" bldLvl="1" animBg="1" rev="0" advAuto="0" spid="402" grpId="7"/>
      <p:bldP build="whole" bldLvl="1" animBg="1" rev="0" advAuto="0" spid="398" grpId="3"/>
      <p:bldP build="whole" bldLvl="1" animBg="1" rev="0" advAuto="0" spid="399" grpId="4"/>
      <p:bldP build="whole" bldLvl="1" animBg="1" rev="0" advAuto="0" spid="400" grpId="5"/>
    </p:bldLst>
  </p:timing>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4" name="AWS Lambda Benefits"/>
          <p:cNvSpPr txBox="1"/>
          <p:nvPr>
            <p:ph type="title" idx="4294967295"/>
          </p:nvPr>
        </p:nvSpPr>
        <p:spPr>
          <a:xfrm>
            <a:off x="407937" y="-1261721"/>
            <a:ext cx="12188926" cy="3302001"/>
          </a:xfrm>
          <a:prstGeom prst="rect">
            <a:avLst/>
          </a:prstGeom>
        </p:spPr>
        <p:txBody>
          <a:bodyPr anchor="b"/>
          <a:lstStyle>
            <a:lvl1pPr>
              <a:defRPr sz="6900"/>
            </a:lvl1pPr>
          </a:lstStyle>
          <a:p>
            <a:pPr/>
            <a:r>
              <a:t>AWS Lambda Benefits</a:t>
            </a:r>
          </a:p>
        </p:txBody>
      </p:sp>
      <p:sp>
        <p:nvSpPr>
          <p:cNvPr id="405" name="No servers to manage"/>
          <p:cNvSpPr txBox="1"/>
          <p:nvPr/>
        </p:nvSpPr>
        <p:spPr>
          <a:xfrm>
            <a:off x="1494980" y="3236570"/>
            <a:ext cx="3648381"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No servers to manage</a:t>
            </a:r>
          </a:p>
        </p:txBody>
      </p:sp>
      <p:sp>
        <p:nvSpPr>
          <p:cNvPr id="406" name="Continuous Scaling"/>
          <p:cNvSpPr txBox="1"/>
          <p:nvPr/>
        </p:nvSpPr>
        <p:spPr>
          <a:xfrm>
            <a:off x="1507362" y="4405169"/>
            <a:ext cx="3275306"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Continuous Scaling</a:t>
            </a:r>
          </a:p>
        </p:txBody>
      </p:sp>
      <p:sp>
        <p:nvSpPr>
          <p:cNvPr id="407" name="Sub-second metering"/>
          <p:cNvSpPr txBox="1"/>
          <p:nvPr/>
        </p:nvSpPr>
        <p:spPr>
          <a:xfrm>
            <a:off x="1510271" y="5573767"/>
            <a:ext cx="358559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Sub-second metering</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405"/>
                                        </p:tgtEl>
                                        <p:attrNameLst>
                                          <p:attrName>style.visibility</p:attrName>
                                        </p:attrNameLst>
                                      </p:cBhvr>
                                      <p:to>
                                        <p:strVal val="visible"/>
                                      </p:to>
                                    </p:set>
                                    <p:anim calcmode="lin" valueType="num">
                                      <p:cBhvr>
                                        <p:cTn id="7" dur="1500" fill="hold"/>
                                        <p:tgtEl>
                                          <p:spTgt spid="405"/>
                                        </p:tgtEl>
                                        <p:attrNameLst>
                                          <p:attrName>ppt_w</p:attrName>
                                        </p:attrNameLst>
                                      </p:cBhvr>
                                      <p:tavLst>
                                        <p:tav tm="0">
                                          <p:val>
                                            <p:fltVal val="0"/>
                                          </p:val>
                                        </p:tav>
                                        <p:tav tm="100000">
                                          <p:val>
                                            <p:strVal val="#ppt_w"/>
                                          </p:val>
                                        </p:tav>
                                      </p:tavLst>
                                    </p:anim>
                                    <p:anim calcmode="lin" valueType="num">
                                      <p:cBhvr>
                                        <p:cTn id="8" dur="1500" fill="hold"/>
                                        <p:tgtEl>
                                          <p:spTgt spid="405"/>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16" presetID="23" grpId="2" fill="hold">
                                  <p:stCondLst>
                                    <p:cond delay="0"/>
                                  </p:stCondLst>
                                  <p:iterate type="el" backwards="0">
                                    <p:tmAbs val="0"/>
                                  </p:iterate>
                                  <p:childTnLst>
                                    <p:set>
                                      <p:cBhvr>
                                        <p:cTn id="12" fill="hold"/>
                                        <p:tgtEl>
                                          <p:spTgt spid="406"/>
                                        </p:tgtEl>
                                        <p:attrNameLst>
                                          <p:attrName>style.visibility</p:attrName>
                                        </p:attrNameLst>
                                      </p:cBhvr>
                                      <p:to>
                                        <p:strVal val="visible"/>
                                      </p:to>
                                    </p:set>
                                    <p:anim calcmode="lin" valueType="num">
                                      <p:cBhvr>
                                        <p:cTn id="13" dur="1500" fill="hold"/>
                                        <p:tgtEl>
                                          <p:spTgt spid="406"/>
                                        </p:tgtEl>
                                        <p:attrNameLst>
                                          <p:attrName>ppt_w</p:attrName>
                                        </p:attrNameLst>
                                      </p:cBhvr>
                                      <p:tavLst>
                                        <p:tav tm="0">
                                          <p:val>
                                            <p:fltVal val="0"/>
                                          </p:val>
                                        </p:tav>
                                        <p:tav tm="100000">
                                          <p:val>
                                            <p:strVal val="#ppt_w"/>
                                          </p:val>
                                        </p:tav>
                                      </p:tavLst>
                                    </p:anim>
                                    <p:anim calcmode="lin" valueType="num">
                                      <p:cBhvr>
                                        <p:cTn id="14" dur="1500" fill="hold"/>
                                        <p:tgtEl>
                                          <p:spTgt spid="406"/>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16" presetID="23" grpId="3" fill="hold">
                                  <p:stCondLst>
                                    <p:cond delay="0"/>
                                  </p:stCondLst>
                                  <p:iterate type="el" backwards="0">
                                    <p:tmAbs val="0"/>
                                  </p:iterate>
                                  <p:childTnLst>
                                    <p:set>
                                      <p:cBhvr>
                                        <p:cTn id="18" fill="hold"/>
                                        <p:tgtEl>
                                          <p:spTgt spid="407"/>
                                        </p:tgtEl>
                                        <p:attrNameLst>
                                          <p:attrName>style.visibility</p:attrName>
                                        </p:attrNameLst>
                                      </p:cBhvr>
                                      <p:to>
                                        <p:strVal val="visible"/>
                                      </p:to>
                                    </p:set>
                                    <p:anim calcmode="lin" valueType="num">
                                      <p:cBhvr>
                                        <p:cTn id="19" dur="1500" fill="hold"/>
                                        <p:tgtEl>
                                          <p:spTgt spid="407"/>
                                        </p:tgtEl>
                                        <p:attrNameLst>
                                          <p:attrName>ppt_w</p:attrName>
                                        </p:attrNameLst>
                                      </p:cBhvr>
                                      <p:tavLst>
                                        <p:tav tm="0">
                                          <p:val>
                                            <p:fltVal val="0"/>
                                          </p:val>
                                        </p:tav>
                                        <p:tav tm="100000">
                                          <p:val>
                                            <p:strVal val="#ppt_w"/>
                                          </p:val>
                                        </p:tav>
                                      </p:tavLst>
                                    </p:anim>
                                    <p:anim calcmode="lin" valueType="num">
                                      <p:cBhvr>
                                        <p:cTn id="20" dur="1500" fill="hold"/>
                                        <p:tgtEl>
                                          <p:spTgt spid="40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05" grpId="1"/>
      <p:bldP build="whole" bldLvl="1" animBg="1" rev="0" advAuto="0" spid="407" grpId="3"/>
      <p:bldP build="whole" bldLvl="1" animBg="1" rev="0" advAuto="0" spid="406" grpId="2"/>
    </p:bldLst>
  </p:timing>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9" name="How Lambda Works"/>
          <p:cNvSpPr txBox="1"/>
          <p:nvPr>
            <p:ph type="title" idx="4294967295"/>
          </p:nvPr>
        </p:nvSpPr>
        <p:spPr>
          <a:xfrm>
            <a:off x="407937" y="-1261721"/>
            <a:ext cx="12188926" cy="3302001"/>
          </a:xfrm>
          <a:prstGeom prst="rect">
            <a:avLst/>
          </a:prstGeom>
        </p:spPr>
        <p:txBody>
          <a:bodyPr anchor="b"/>
          <a:lstStyle>
            <a:lvl1pPr>
              <a:defRPr sz="6900"/>
            </a:lvl1pPr>
          </a:lstStyle>
          <a:p>
            <a:pPr/>
            <a:r>
              <a:t>How Lambda Works</a:t>
            </a:r>
          </a:p>
        </p:txBody>
      </p:sp>
      <p:pic>
        <p:nvPicPr>
          <p:cNvPr id="410" name="Screenshot 2019-08-23 at 8.00.43 PM.png" descr="Screenshot 2019-08-23 at 8.00.43 PM.png"/>
          <p:cNvPicPr>
            <a:picLocks noChangeAspect="1"/>
          </p:cNvPicPr>
          <p:nvPr/>
        </p:nvPicPr>
        <p:blipFill>
          <a:blip r:embed="rId2">
            <a:extLst/>
          </a:blip>
          <a:stretch>
            <a:fillRect/>
          </a:stretch>
        </p:blipFill>
        <p:spPr>
          <a:xfrm>
            <a:off x="476250" y="3130550"/>
            <a:ext cx="12052300" cy="34925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2" name="AWS Lambda"/>
          <p:cNvSpPr txBox="1"/>
          <p:nvPr>
            <p:ph type="title" idx="4294967295"/>
          </p:nvPr>
        </p:nvSpPr>
        <p:spPr>
          <a:xfrm>
            <a:off x="407937" y="-1261721"/>
            <a:ext cx="12188926" cy="3302001"/>
          </a:xfrm>
          <a:prstGeom prst="rect">
            <a:avLst/>
          </a:prstGeom>
        </p:spPr>
        <p:txBody>
          <a:bodyPr anchor="b"/>
          <a:lstStyle>
            <a:lvl1pPr>
              <a:defRPr sz="6900"/>
            </a:lvl1pPr>
          </a:lstStyle>
          <a:p>
            <a:pPr/>
            <a:r>
              <a:t>AWS Lambda</a:t>
            </a:r>
          </a:p>
        </p:txBody>
      </p:sp>
      <p:sp>
        <p:nvSpPr>
          <p:cNvPr id="413" name="You can use Lambda in the following ways:"/>
          <p:cNvSpPr txBox="1"/>
          <p:nvPr/>
        </p:nvSpPr>
        <p:spPr>
          <a:xfrm>
            <a:off x="1494980" y="3236570"/>
            <a:ext cx="6350204"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You can use Lambda in the following ways:</a:t>
            </a:r>
          </a:p>
        </p:txBody>
      </p:sp>
      <p:sp>
        <p:nvSpPr>
          <p:cNvPr id="414" name="As an event-driven compute service where AWS Lambda runs your code…"/>
          <p:cNvSpPr txBox="1"/>
          <p:nvPr/>
        </p:nvSpPr>
        <p:spPr>
          <a:xfrm>
            <a:off x="1493737" y="3833470"/>
            <a:ext cx="11024845" cy="11976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As an event-driven compute service where AWS Lambda runs your code</a:t>
            </a:r>
          </a:p>
          <a:p>
            <a:pPr algn="l"/>
            <a:r>
              <a:t>    in response to events. These events could be changes to data in an</a:t>
            </a:r>
          </a:p>
          <a:p>
            <a:pPr algn="l"/>
            <a:r>
              <a:t>    Amazon S3 bucket or an Amazon DynamoDB table.</a:t>
            </a:r>
          </a:p>
        </p:txBody>
      </p:sp>
      <p:sp>
        <p:nvSpPr>
          <p:cNvPr id="415" name="As a compute service to run your code in response to HTTP requests…"/>
          <p:cNvSpPr txBox="1"/>
          <p:nvPr/>
        </p:nvSpPr>
        <p:spPr>
          <a:xfrm>
            <a:off x="1492938" y="5166970"/>
            <a:ext cx="10529850"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As a compute service to run your code in response to HTTP requests</a:t>
            </a:r>
          </a:p>
          <a:p>
            <a:pPr algn="l"/>
            <a:r>
              <a:t>    using Amazon API Gateway or API calls made using AWS SDKs.</a:t>
            </a:r>
          </a:p>
        </p:txBody>
      </p:sp>
    </p:spTree>
  </p:cSld>
  <p:clrMapOvr>
    <a:masterClrMapping/>
  </p:clrMapOvr>
  <mc:AlternateContent xmlns:mc="http://schemas.openxmlformats.org/markup-compatibility/2006">
    <mc:Choice xmlns:p14="http://schemas.microsoft.com/office/powerpoint/2010/main" Requires="p14">
      <p:transition spd="slow" advClick="1" p14:dur="2000">
        <p14:flip dir="r"/>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32" presetID="23" grpId="1" fill="hold">
                                  <p:stCondLst>
                                    <p:cond delay="0"/>
                                  </p:stCondLst>
                                  <p:iterate type="el" backwards="0">
                                    <p:tmAbs val="0"/>
                                  </p:iterate>
                                  <p:childTnLst>
                                    <p:set>
                                      <p:cBhvr>
                                        <p:cTn id="6" fill="hold"/>
                                        <p:tgtEl>
                                          <p:spTgt spid="413"/>
                                        </p:tgtEl>
                                        <p:attrNameLst>
                                          <p:attrName>style.visibility</p:attrName>
                                        </p:attrNameLst>
                                      </p:cBhvr>
                                      <p:to>
                                        <p:strVal val="visible"/>
                                      </p:to>
                                    </p:set>
                                    <p:anim calcmode="lin" valueType="num">
                                      <p:cBhvr>
                                        <p:cTn id="7" dur="1500" fill="hold"/>
                                        <p:tgtEl>
                                          <p:spTgt spid="413"/>
                                        </p:tgtEl>
                                        <p:attrNameLst>
                                          <p:attrName>ppt_w</p:attrName>
                                        </p:attrNameLst>
                                      </p:cBhvr>
                                      <p:tavLst>
                                        <p:tav tm="0">
                                          <p:val>
                                            <p:strVal val="4*#ppt_w"/>
                                          </p:val>
                                        </p:tav>
                                        <p:tav tm="100000">
                                          <p:val>
                                            <p:strVal val="#ppt_w"/>
                                          </p:val>
                                        </p:tav>
                                      </p:tavLst>
                                    </p:anim>
                                    <p:anim calcmode="lin" valueType="num">
                                      <p:cBhvr>
                                        <p:cTn id="8" dur="1500" fill="hold"/>
                                        <p:tgtEl>
                                          <p:spTgt spid="413"/>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32" presetID="23" grpId="2" fill="hold">
                                  <p:stCondLst>
                                    <p:cond delay="0"/>
                                  </p:stCondLst>
                                  <p:iterate type="el" backwards="0">
                                    <p:tmAbs val="0"/>
                                  </p:iterate>
                                  <p:childTnLst>
                                    <p:set>
                                      <p:cBhvr>
                                        <p:cTn id="12" fill="hold"/>
                                        <p:tgtEl>
                                          <p:spTgt spid="414"/>
                                        </p:tgtEl>
                                        <p:attrNameLst>
                                          <p:attrName>style.visibility</p:attrName>
                                        </p:attrNameLst>
                                      </p:cBhvr>
                                      <p:to>
                                        <p:strVal val="visible"/>
                                      </p:to>
                                    </p:set>
                                    <p:anim calcmode="lin" valueType="num">
                                      <p:cBhvr>
                                        <p:cTn id="13" dur="1500" fill="hold"/>
                                        <p:tgtEl>
                                          <p:spTgt spid="414"/>
                                        </p:tgtEl>
                                        <p:attrNameLst>
                                          <p:attrName>ppt_w</p:attrName>
                                        </p:attrNameLst>
                                      </p:cBhvr>
                                      <p:tavLst>
                                        <p:tav tm="0">
                                          <p:val>
                                            <p:strVal val="4*#ppt_w"/>
                                          </p:val>
                                        </p:tav>
                                        <p:tav tm="100000">
                                          <p:val>
                                            <p:strVal val="#ppt_w"/>
                                          </p:val>
                                        </p:tav>
                                      </p:tavLst>
                                    </p:anim>
                                    <p:anim calcmode="lin" valueType="num">
                                      <p:cBhvr>
                                        <p:cTn id="14" dur="1500" fill="hold"/>
                                        <p:tgtEl>
                                          <p:spTgt spid="414"/>
                                        </p:tgtEl>
                                        <p:attrNameLst>
                                          <p:attrName>ppt_h</p:attrName>
                                        </p:attrNameLst>
                                      </p:cBhvr>
                                      <p:tavLst>
                                        <p:tav tm="0">
                                          <p:val>
                                            <p:strVal val="4*#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32" presetID="23" grpId="3" fill="hold">
                                  <p:stCondLst>
                                    <p:cond delay="0"/>
                                  </p:stCondLst>
                                  <p:iterate type="el" backwards="0">
                                    <p:tmAbs val="0"/>
                                  </p:iterate>
                                  <p:childTnLst>
                                    <p:set>
                                      <p:cBhvr>
                                        <p:cTn id="18" fill="hold"/>
                                        <p:tgtEl>
                                          <p:spTgt spid="415"/>
                                        </p:tgtEl>
                                        <p:attrNameLst>
                                          <p:attrName>style.visibility</p:attrName>
                                        </p:attrNameLst>
                                      </p:cBhvr>
                                      <p:to>
                                        <p:strVal val="visible"/>
                                      </p:to>
                                    </p:set>
                                    <p:anim calcmode="lin" valueType="num">
                                      <p:cBhvr>
                                        <p:cTn id="19" dur="1500" fill="hold"/>
                                        <p:tgtEl>
                                          <p:spTgt spid="415"/>
                                        </p:tgtEl>
                                        <p:attrNameLst>
                                          <p:attrName>ppt_w</p:attrName>
                                        </p:attrNameLst>
                                      </p:cBhvr>
                                      <p:tavLst>
                                        <p:tav tm="0">
                                          <p:val>
                                            <p:strVal val="4*#ppt_w"/>
                                          </p:val>
                                        </p:tav>
                                        <p:tav tm="100000">
                                          <p:val>
                                            <p:strVal val="#ppt_w"/>
                                          </p:val>
                                        </p:tav>
                                      </p:tavLst>
                                    </p:anim>
                                    <p:anim calcmode="lin" valueType="num">
                                      <p:cBhvr>
                                        <p:cTn id="20" dur="1500" fill="hold"/>
                                        <p:tgtEl>
                                          <p:spTgt spid="415"/>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13" grpId="1"/>
      <p:bldP build="whole" bldLvl="1" animBg="1" rev="0" advAuto="0" spid="414" grpId="2"/>
      <p:bldP build="whole" bldLvl="1" animBg="1" rev="0" advAuto="0" spid="415" grpId="3"/>
    </p:bldLst>
  </p:timing>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417" name="imageedit_1_9706140544.png" descr="imageedit_1_9706140544.png"/>
          <p:cNvPicPr>
            <a:picLocks noChangeAspect="1"/>
          </p:cNvPicPr>
          <p:nvPr/>
        </p:nvPicPr>
        <p:blipFill>
          <a:blip r:embed="rId2">
            <a:extLst/>
          </a:blip>
          <a:srcRect l="0" t="0" r="0" b="48506"/>
          <a:stretch>
            <a:fillRect/>
          </a:stretch>
        </p:blipFill>
        <p:spPr>
          <a:xfrm>
            <a:off x="1682187" y="497785"/>
            <a:ext cx="2286001" cy="2210418"/>
          </a:xfrm>
          <a:prstGeom prst="rect">
            <a:avLst/>
          </a:prstGeom>
          <a:ln w="12700">
            <a:miter lim="400000"/>
          </a:ln>
        </p:spPr>
      </p:pic>
      <p:pic>
        <p:nvPicPr>
          <p:cNvPr id="418" name="Storage__Content_Delivery_Amazon_S3_Bucket_with_Objects-512.png" descr="Storage__Content_Delivery_Amazon_S3_Bucket_with_Objects-512.png"/>
          <p:cNvPicPr>
            <a:picLocks noChangeAspect="1"/>
          </p:cNvPicPr>
          <p:nvPr/>
        </p:nvPicPr>
        <p:blipFill>
          <a:blip r:embed="rId3">
            <a:extLst/>
          </a:blip>
          <a:stretch>
            <a:fillRect/>
          </a:stretch>
        </p:blipFill>
        <p:spPr>
          <a:xfrm>
            <a:off x="8498202" y="-22518"/>
            <a:ext cx="3251201" cy="3251201"/>
          </a:xfrm>
          <a:prstGeom prst="rect">
            <a:avLst/>
          </a:prstGeom>
          <a:ln w="12700">
            <a:miter lim="400000"/>
          </a:ln>
        </p:spPr>
      </p:pic>
      <p:pic>
        <p:nvPicPr>
          <p:cNvPr id="419" name="76d2d8c393c59f5946f14f2594c71bc4.jpg" descr="76d2d8c393c59f5946f14f2594c71bc4.jpg"/>
          <p:cNvPicPr>
            <a:picLocks noChangeAspect="1"/>
          </p:cNvPicPr>
          <p:nvPr/>
        </p:nvPicPr>
        <p:blipFill>
          <a:blip r:embed="rId4">
            <a:extLst/>
          </a:blip>
          <a:stretch>
            <a:fillRect/>
          </a:stretch>
        </p:blipFill>
        <p:spPr>
          <a:xfrm>
            <a:off x="4810945" y="333082"/>
            <a:ext cx="3382909" cy="2540001"/>
          </a:xfrm>
          <a:prstGeom prst="rect">
            <a:avLst/>
          </a:prstGeom>
          <a:ln w="12700">
            <a:miter lim="400000"/>
          </a:ln>
        </p:spPr>
      </p:pic>
      <p:pic>
        <p:nvPicPr>
          <p:cNvPr id="420" name="20728984181536298169-512.png" descr="20728984181536298169-512.png"/>
          <p:cNvPicPr>
            <a:picLocks noChangeAspect="1"/>
          </p:cNvPicPr>
          <p:nvPr/>
        </p:nvPicPr>
        <p:blipFill>
          <a:blip r:embed="rId5">
            <a:extLst/>
          </a:blip>
          <a:stretch>
            <a:fillRect/>
          </a:stretch>
        </p:blipFill>
        <p:spPr>
          <a:xfrm>
            <a:off x="8853802" y="3606800"/>
            <a:ext cx="2540001" cy="2540000"/>
          </a:xfrm>
          <a:prstGeom prst="rect">
            <a:avLst/>
          </a:prstGeom>
          <a:ln w="12700">
            <a:miter lim="400000"/>
          </a:ln>
        </p:spPr>
      </p:pic>
      <p:sp>
        <p:nvSpPr>
          <p:cNvPr id="434" name="Connection Line"/>
          <p:cNvSpPr/>
          <p:nvPr/>
        </p:nvSpPr>
        <p:spPr>
          <a:xfrm>
            <a:off x="3320487" y="1152884"/>
            <a:ext cx="1490459" cy="341825"/>
          </a:xfrm>
          <a:custGeom>
            <a:avLst/>
            <a:gdLst/>
            <a:ahLst/>
            <a:cxnLst>
              <a:cxn ang="0">
                <a:pos x="wd2" y="hd2"/>
              </a:cxn>
              <a:cxn ang="5400000">
                <a:pos x="wd2" y="hd2"/>
              </a:cxn>
              <a:cxn ang="10800000">
                <a:pos x="wd2" y="hd2"/>
              </a:cxn>
              <a:cxn ang="16200000">
                <a:pos x="wd2" y="hd2"/>
              </a:cxn>
            </a:cxnLst>
            <a:rect l="0" t="0" r="r" b="b"/>
            <a:pathLst>
              <a:path w="21600" h="21330" fill="norm" stroke="1" extrusionOk="0">
                <a:moveTo>
                  <a:pt x="0" y="21330"/>
                </a:moveTo>
                <a:cubicBezTo>
                  <a:pt x="7115" y="6837"/>
                  <a:pt x="14315" y="-270"/>
                  <a:pt x="21600" y="8"/>
                </a:cubicBezTo>
              </a:path>
            </a:pathLst>
          </a:custGeom>
          <a:ln w="63500">
            <a:solidFill>
              <a:srgbClr val="F1853B"/>
            </a:solidFill>
            <a:miter lim="400000"/>
            <a:tailEnd type="triangle"/>
          </a:ln>
        </p:spPr>
        <p:txBody>
          <a:bodyPr/>
          <a:lstStyle/>
          <a:p>
            <a:pPr/>
          </a:p>
        </p:txBody>
      </p:sp>
      <p:sp>
        <p:nvSpPr>
          <p:cNvPr id="435" name="Connection Line"/>
          <p:cNvSpPr/>
          <p:nvPr/>
        </p:nvSpPr>
        <p:spPr>
          <a:xfrm>
            <a:off x="8193853" y="1041853"/>
            <a:ext cx="1042764" cy="130471"/>
          </a:xfrm>
          <a:custGeom>
            <a:avLst/>
            <a:gdLst/>
            <a:ahLst/>
            <a:cxnLst>
              <a:cxn ang="0">
                <a:pos x="wd2" y="hd2"/>
              </a:cxn>
              <a:cxn ang="5400000">
                <a:pos x="wd2" y="hd2"/>
              </a:cxn>
              <a:cxn ang="10800000">
                <a:pos x="wd2" y="hd2"/>
              </a:cxn>
              <a:cxn ang="16200000">
                <a:pos x="wd2" y="hd2"/>
              </a:cxn>
            </a:cxnLst>
            <a:rect l="0" t="0" r="r" b="b"/>
            <a:pathLst>
              <a:path w="21600" h="19587" fill="norm" stroke="1" extrusionOk="0">
                <a:moveTo>
                  <a:pt x="0" y="555"/>
                </a:moveTo>
                <a:cubicBezTo>
                  <a:pt x="7185" y="-2013"/>
                  <a:pt x="14385" y="4331"/>
                  <a:pt x="21600" y="19587"/>
                </a:cubicBezTo>
              </a:path>
            </a:pathLst>
          </a:custGeom>
          <a:ln w="63500">
            <a:solidFill>
              <a:srgbClr val="F1853B"/>
            </a:solidFill>
            <a:miter lim="400000"/>
            <a:tailEnd type="triangle"/>
          </a:ln>
        </p:spPr>
        <p:txBody>
          <a:bodyPr/>
          <a:lstStyle/>
          <a:p>
            <a:pPr/>
          </a:p>
        </p:txBody>
      </p:sp>
      <p:sp>
        <p:nvSpPr>
          <p:cNvPr id="436" name="Connection Line"/>
          <p:cNvSpPr/>
          <p:nvPr/>
        </p:nvSpPr>
        <p:spPr>
          <a:xfrm>
            <a:off x="10431994" y="2409526"/>
            <a:ext cx="124717" cy="1464213"/>
          </a:xfrm>
          <a:custGeom>
            <a:avLst/>
            <a:gdLst/>
            <a:ahLst/>
            <a:cxnLst>
              <a:cxn ang="0">
                <a:pos x="wd2" y="hd2"/>
              </a:cxn>
              <a:cxn ang="5400000">
                <a:pos x="wd2" y="hd2"/>
              </a:cxn>
              <a:cxn ang="10800000">
                <a:pos x="wd2" y="hd2"/>
              </a:cxn>
              <a:cxn ang="16200000">
                <a:pos x="wd2" y="hd2"/>
              </a:cxn>
            </a:cxnLst>
            <a:rect l="0" t="0" r="r" b="b"/>
            <a:pathLst>
              <a:path w="16318" h="21600" fill="norm" stroke="1" extrusionOk="0">
                <a:moveTo>
                  <a:pt x="5070" y="0"/>
                </a:moveTo>
                <a:cubicBezTo>
                  <a:pt x="21600" y="7337"/>
                  <a:pt x="19910" y="14537"/>
                  <a:pt x="0" y="21600"/>
                </a:cubicBezTo>
              </a:path>
            </a:pathLst>
          </a:custGeom>
          <a:ln w="63500">
            <a:solidFill>
              <a:srgbClr val="F1853B"/>
            </a:solidFill>
            <a:miter lim="400000"/>
            <a:tailEnd type="triangle"/>
          </a:ln>
        </p:spPr>
        <p:txBody>
          <a:bodyPr/>
          <a:lstStyle/>
          <a:p>
            <a:pPr/>
          </a:p>
        </p:txBody>
      </p:sp>
      <p:pic>
        <p:nvPicPr>
          <p:cNvPr id="424" name="20728984181536298169-512.png" descr="20728984181536298169-512.png"/>
          <p:cNvPicPr>
            <a:picLocks noChangeAspect="1"/>
          </p:cNvPicPr>
          <p:nvPr/>
        </p:nvPicPr>
        <p:blipFill>
          <a:blip r:embed="rId5">
            <a:extLst/>
          </a:blip>
          <a:stretch>
            <a:fillRect/>
          </a:stretch>
        </p:blipFill>
        <p:spPr>
          <a:xfrm>
            <a:off x="5232400" y="6524917"/>
            <a:ext cx="2540000" cy="2540001"/>
          </a:xfrm>
          <a:prstGeom prst="rect">
            <a:avLst/>
          </a:prstGeom>
          <a:ln w="12700">
            <a:miter lim="400000"/>
          </a:ln>
        </p:spPr>
      </p:pic>
      <p:pic>
        <p:nvPicPr>
          <p:cNvPr id="425" name="Storage__Content_Delivery_Amazon_S3_Bucket_with_Objects-512.png" descr="Storage__Content_Delivery_Amazon_S3_Bucket_with_Objects-512.png"/>
          <p:cNvPicPr>
            <a:picLocks noChangeAspect="1"/>
          </p:cNvPicPr>
          <p:nvPr/>
        </p:nvPicPr>
        <p:blipFill>
          <a:blip r:embed="rId3">
            <a:extLst/>
          </a:blip>
          <a:stretch>
            <a:fillRect/>
          </a:stretch>
        </p:blipFill>
        <p:spPr>
          <a:xfrm>
            <a:off x="1199587" y="6169317"/>
            <a:ext cx="3251201" cy="3251201"/>
          </a:xfrm>
          <a:prstGeom prst="rect">
            <a:avLst/>
          </a:prstGeom>
          <a:ln w="12700">
            <a:miter lim="400000"/>
          </a:ln>
        </p:spPr>
      </p:pic>
      <p:pic>
        <p:nvPicPr>
          <p:cNvPr id="426" name="irrfan-khan-meme-1.jpg" descr="irrfan-khan-meme-1.jpg"/>
          <p:cNvPicPr>
            <a:picLocks noChangeAspect="1"/>
          </p:cNvPicPr>
          <p:nvPr/>
        </p:nvPicPr>
        <p:blipFill>
          <a:blip r:embed="rId6">
            <a:extLst/>
          </a:blip>
          <a:stretch>
            <a:fillRect/>
          </a:stretch>
        </p:blipFill>
        <p:spPr>
          <a:xfrm>
            <a:off x="8416357" y="6524917"/>
            <a:ext cx="3414890" cy="2540001"/>
          </a:xfrm>
          <a:prstGeom prst="rect">
            <a:avLst/>
          </a:prstGeom>
          <a:ln w="12700">
            <a:miter lim="400000"/>
          </a:ln>
        </p:spPr>
      </p:pic>
      <p:sp>
        <p:nvSpPr>
          <p:cNvPr id="437" name="Connection Line"/>
          <p:cNvSpPr/>
          <p:nvPr/>
        </p:nvSpPr>
        <p:spPr>
          <a:xfrm>
            <a:off x="8472450" y="5610085"/>
            <a:ext cx="381371" cy="914859"/>
          </a:xfrm>
          <a:custGeom>
            <a:avLst/>
            <a:gdLst/>
            <a:ahLst/>
            <a:cxnLst>
              <a:cxn ang="0">
                <a:pos x="wd2" y="hd2"/>
              </a:cxn>
              <a:cxn ang="5400000">
                <a:pos x="wd2" y="hd2"/>
              </a:cxn>
              <a:cxn ang="10800000">
                <a:pos x="wd2" y="hd2"/>
              </a:cxn>
              <a:cxn ang="16200000">
                <a:pos x="wd2" y="hd2"/>
              </a:cxn>
            </a:cxnLst>
            <a:rect l="0" t="0" r="r" b="b"/>
            <a:pathLst>
              <a:path w="19044" h="21600" fill="norm" stroke="1" extrusionOk="0">
                <a:moveTo>
                  <a:pt x="982" y="21600"/>
                </a:moveTo>
                <a:cubicBezTo>
                  <a:pt x="-2556" y="14633"/>
                  <a:pt x="3465" y="7433"/>
                  <a:pt x="19044" y="0"/>
                </a:cubicBezTo>
              </a:path>
            </a:pathLst>
          </a:custGeom>
          <a:ln w="63500">
            <a:solidFill>
              <a:srgbClr val="F1853B"/>
            </a:solidFill>
            <a:miter lim="400000"/>
            <a:headEnd type="triangle"/>
          </a:ln>
        </p:spPr>
        <p:txBody>
          <a:bodyPr/>
          <a:lstStyle/>
          <a:p>
            <a:pPr/>
          </a:p>
        </p:txBody>
      </p:sp>
      <p:sp>
        <p:nvSpPr>
          <p:cNvPr id="438" name="Connection Line"/>
          <p:cNvSpPr/>
          <p:nvPr/>
        </p:nvSpPr>
        <p:spPr>
          <a:xfrm>
            <a:off x="10718967" y="2359112"/>
            <a:ext cx="1332116" cy="4165822"/>
          </a:xfrm>
          <a:custGeom>
            <a:avLst/>
            <a:gdLst/>
            <a:ahLst/>
            <a:cxnLst>
              <a:cxn ang="0">
                <a:pos x="wd2" y="hd2"/>
              </a:cxn>
              <a:cxn ang="5400000">
                <a:pos x="wd2" y="hd2"/>
              </a:cxn>
              <a:cxn ang="10800000">
                <a:pos x="wd2" y="hd2"/>
              </a:cxn>
              <a:cxn ang="16200000">
                <a:pos x="wd2" y="hd2"/>
              </a:cxn>
            </a:cxnLst>
            <a:rect l="0" t="0" r="r" b="b"/>
            <a:pathLst>
              <a:path w="17747" h="21600" fill="norm" stroke="1" extrusionOk="0">
                <a:moveTo>
                  <a:pt x="0" y="0"/>
                </a:moveTo>
                <a:cubicBezTo>
                  <a:pt x="16677" y="9311"/>
                  <a:pt x="21600" y="16511"/>
                  <a:pt x="14769" y="21600"/>
                </a:cubicBezTo>
              </a:path>
            </a:pathLst>
          </a:custGeom>
          <a:ln w="63500">
            <a:solidFill>
              <a:srgbClr val="F1853B"/>
            </a:solidFill>
            <a:miter lim="400000"/>
            <a:headEnd type="triangle"/>
          </a:ln>
        </p:spPr>
        <p:txBody>
          <a:bodyPr/>
          <a:lstStyle/>
          <a:p>
            <a:pPr/>
          </a:p>
        </p:txBody>
      </p:sp>
      <p:pic>
        <p:nvPicPr>
          <p:cNvPr id="429" name="20728984181536298169-512.png" descr="20728984181536298169-512.png"/>
          <p:cNvPicPr>
            <a:picLocks noChangeAspect="1"/>
          </p:cNvPicPr>
          <p:nvPr/>
        </p:nvPicPr>
        <p:blipFill>
          <a:blip r:embed="rId5">
            <a:extLst/>
          </a:blip>
          <a:stretch>
            <a:fillRect/>
          </a:stretch>
        </p:blipFill>
        <p:spPr>
          <a:xfrm>
            <a:off x="5232400" y="3606800"/>
            <a:ext cx="2540000" cy="2540000"/>
          </a:xfrm>
          <a:prstGeom prst="rect">
            <a:avLst/>
          </a:prstGeom>
          <a:ln w="12700">
            <a:miter lim="400000"/>
          </a:ln>
        </p:spPr>
      </p:pic>
      <p:sp>
        <p:nvSpPr>
          <p:cNvPr id="439" name="Connection Line"/>
          <p:cNvSpPr/>
          <p:nvPr/>
        </p:nvSpPr>
        <p:spPr>
          <a:xfrm>
            <a:off x="7329890" y="4333023"/>
            <a:ext cx="1527868" cy="96283"/>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075"/>
                </a:moveTo>
                <a:cubicBezTo>
                  <a:pt x="7200" y="-5400"/>
                  <a:pt x="14400" y="-5358"/>
                  <a:pt x="21600" y="16200"/>
                </a:cubicBezTo>
              </a:path>
            </a:pathLst>
          </a:custGeom>
          <a:ln w="63500">
            <a:solidFill>
              <a:srgbClr val="F1853B"/>
            </a:solidFill>
            <a:miter lim="400000"/>
            <a:headEnd type="triangle"/>
          </a:ln>
        </p:spPr>
        <p:txBody>
          <a:bodyPr/>
          <a:lstStyle/>
          <a:p>
            <a:pPr/>
          </a:p>
        </p:txBody>
      </p:sp>
      <p:sp>
        <p:nvSpPr>
          <p:cNvPr id="440" name="Connection Line"/>
          <p:cNvSpPr/>
          <p:nvPr/>
        </p:nvSpPr>
        <p:spPr>
          <a:xfrm>
            <a:off x="3294154" y="2702760"/>
            <a:ext cx="1942125" cy="17496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2727" y="16496"/>
                  <a:pt x="5527" y="9296"/>
                  <a:pt x="0" y="0"/>
                </a:cubicBezTo>
              </a:path>
            </a:pathLst>
          </a:custGeom>
          <a:ln w="63500">
            <a:solidFill>
              <a:srgbClr val="F1853B"/>
            </a:solidFill>
            <a:miter lim="400000"/>
            <a:tailEnd type="triangle"/>
          </a:ln>
        </p:spPr>
        <p:txBody>
          <a:bodyPr/>
          <a:lstStyle/>
          <a:p>
            <a:pPr/>
          </a:p>
        </p:txBody>
      </p:sp>
      <p:sp>
        <p:nvSpPr>
          <p:cNvPr id="441" name="Connection Line"/>
          <p:cNvSpPr/>
          <p:nvPr/>
        </p:nvSpPr>
        <p:spPr>
          <a:xfrm>
            <a:off x="6873768" y="5234562"/>
            <a:ext cx="1981306" cy="15887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5735" y="12132"/>
                  <a:pt x="12935" y="4932"/>
                  <a:pt x="21600" y="0"/>
                </a:cubicBezTo>
              </a:path>
            </a:pathLst>
          </a:custGeom>
          <a:ln w="63500">
            <a:solidFill>
              <a:srgbClr val="F1853B"/>
            </a:solidFill>
            <a:miter lim="400000"/>
            <a:headEnd type="triangle"/>
          </a:ln>
        </p:spPr>
        <p:txBody>
          <a:bodyPr/>
          <a:lstStyle/>
          <a:p>
            <a:pPr/>
          </a:p>
        </p:txBody>
      </p:sp>
      <p:sp>
        <p:nvSpPr>
          <p:cNvPr id="442" name="Connection Line"/>
          <p:cNvSpPr/>
          <p:nvPr/>
        </p:nvSpPr>
        <p:spPr>
          <a:xfrm>
            <a:off x="3529454" y="8109682"/>
            <a:ext cx="1703953" cy="199492"/>
          </a:xfrm>
          <a:custGeom>
            <a:avLst/>
            <a:gdLst/>
            <a:ahLst/>
            <a:cxnLst>
              <a:cxn ang="0">
                <a:pos x="wd2" y="hd2"/>
              </a:cxn>
              <a:cxn ang="5400000">
                <a:pos x="wd2" y="hd2"/>
              </a:cxn>
              <a:cxn ang="10800000">
                <a:pos x="wd2" y="hd2"/>
              </a:cxn>
              <a:cxn ang="16200000">
                <a:pos x="wd2" y="hd2"/>
              </a:cxn>
            </a:cxnLst>
            <a:rect l="0" t="0" r="r" b="b"/>
            <a:pathLst>
              <a:path w="21600" h="16802" fill="norm" stroke="1" extrusionOk="0">
                <a:moveTo>
                  <a:pt x="21600" y="10313"/>
                </a:moveTo>
                <a:cubicBezTo>
                  <a:pt x="14375" y="21600"/>
                  <a:pt x="7175" y="18162"/>
                  <a:pt x="0" y="0"/>
                </a:cubicBezTo>
              </a:path>
            </a:pathLst>
          </a:custGeom>
          <a:ln w="63500">
            <a:solidFill>
              <a:srgbClr val="F1853B"/>
            </a:solidFill>
            <a:miter lim="400000"/>
            <a:tailEnd type="triangle"/>
          </a:ln>
        </p:spPr>
        <p:txBody>
          <a:bodyPr/>
          <a:lstStyle/>
          <a:p>
            <a:pPr/>
          </a:p>
        </p:txBody>
      </p:sp>
    </p:spTree>
  </p:cSld>
  <p:clrMapOvr>
    <a:masterClrMapping/>
  </p:clrMapOvr>
  <mc:AlternateContent xmlns:mc="http://schemas.openxmlformats.org/markup-compatibility/2006">
    <mc:Choice xmlns:p14="http://schemas.microsoft.com/office/powerpoint/2010/main" Requires="p14">
      <p:transition spd="slow" advClick="1" p14:dur="3000">
        <p:push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0" presetID="19" grpId="1" fill="hold">
                                  <p:stCondLst>
                                    <p:cond delay="0"/>
                                  </p:stCondLst>
                                  <p:iterate type="el" backwards="0">
                                    <p:tmAbs val="0"/>
                                  </p:iterate>
                                  <p:childTnLst>
                                    <p:set>
                                      <p:cBhvr>
                                        <p:cTn id="6" fill="hold"/>
                                        <p:tgtEl>
                                          <p:spTgt spid="417"/>
                                        </p:tgtEl>
                                        <p:attrNameLst>
                                          <p:attrName>style.visibility</p:attrName>
                                        </p:attrNameLst>
                                      </p:cBhvr>
                                      <p:to>
                                        <p:strVal val="visible"/>
                                      </p:to>
                                    </p:set>
                                    <p:anim calcmode="lin" valueType="num">
                                      <p:cBhvr>
                                        <p:cTn id="7" dur="1500" fill="hold"/>
                                        <p:tgtEl>
                                          <p:spTgt spid="417"/>
                                        </p:tgtEl>
                                        <p:attrNameLst>
                                          <p:attrName>ppt_w</p:attrName>
                                        </p:attrNameLst>
                                      </p:cBhvr>
                                      <p:tavLst>
                                        <p:tav tm="0" fmla="#ppt_w*sin(2.5*pi*$)">
                                          <p:val>
                                            <p:fltVal val="0"/>
                                          </p:val>
                                        </p:tav>
                                        <p:tav tm="100000">
                                          <p:val>
                                            <p:fltVal val="1"/>
                                          </p:val>
                                        </p:tav>
                                      </p:tavLst>
                                    </p:anim>
                                    <p:anim calcmode="lin" valueType="num">
                                      <p:cBhvr>
                                        <p:cTn id="8" dur="1500" fill="hold"/>
                                        <p:tgtEl>
                                          <p:spTgt spid="417"/>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8" presetID="22" grpId="2" fill="hold">
                                  <p:stCondLst>
                                    <p:cond delay="0"/>
                                  </p:stCondLst>
                                  <p:iterate type="el" backwards="0">
                                    <p:tmAbs val="0"/>
                                  </p:iterate>
                                  <p:childTnLst>
                                    <p:set>
                                      <p:cBhvr>
                                        <p:cTn id="12" fill="hold"/>
                                        <p:tgtEl>
                                          <p:spTgt spid="434"/>
                                        </p:tgtEl>
                                        <p:attrNameLst>
                                          <p:attrName>style.visibility</p:attrName>
                                        </p:attrNameLst>
                                      </p:cBhvr>
                                      <p:to>
                                        <p:strVal val="visible"/>
                                      </p:to>
                                    </p:set>
                                    <p:animEffect filter="wipe(left)" transition="in">
                                      <p:cBhvr>
                                        <p:cTn id="13" dur="1500"/>
                                        <p:tgtEl>
                                          <p:spTgt spid="434"/>
                                        </p:tgtEl>
                                      </p:cBhvr>
                                    </p:animEffect>
                                  </p:childTnLst>
                                </p:cTn>
                              </p:par>
                            </p:childTnLst>
                          </p:cTn>
                        </p:par>
                      </p:childTnLst>
                    </p:cTn>
                  </p:par>
                  <p:par>
                    <p:cTn id="14" fill="hold">
                      <p:stCondLst>
                        <p:cond delay="indefinite"/>
                      </p:stCondLst>
                      <p:childTnLst>
                        <p:par>
                          <p:cTn id="15" fill="hold">
                            <p:stCondLst>
                              <p:cond delay="0"/>
                            </p:stCondLst>
                            <p:childTnLst>
                              <p:par>
                                <p:cTn id="16" presetClass="entr" nodeType="clickEffect" presetSubtype="8" presetID="22" grpId="3" fill="hold">
                                  <p:stCondLst>
                                    <p:cond delay="0"/>
                                  </p:stCondLst>
                                  <p:iterate type="el" backwards="0">
                                    <p:tmAbs val="0"/>
                                  </p:iterate>
                                  <p:childTnLst>
                                    <p:set>
                                      <p:cBhvr>
                                        <p:cTn id="17" fill="hold"/>
                                        <p:tgtEl>
                                          <p:spTgt spid="419"/>
                                        </p:tgtEl>
                                        <p:attrNameLst>
                                          <p:attrName>style.visibility</p:attrName>
                                        </p:attrNameLst>
                                      </p:cBhvr>
                                      <p:to>
                                        <p:strVal val="visible"/>
                                      </p:to>
                                    </p:set>
                                    <p:animEffect filter="wipe(left)" transition="in">
                                      <p:cBhvr>
                                        <p:cTn id="18" dur="1500"/>
                                        <p:tgtEl>
                                          <p:spTgt spid="419"/>
                                        </p:tgtEl>
                                      </p:cBhvr>
                                    </p:animEffec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8" presetID="22" grpId="4" fill="hold">
                                  <p:stCondLst>
                                    <p:cond delay="0"/>
                                  </p:stCondLst>
                                  <p:iterate type="el" backwards="0">
                                    <p:tmAbs val="0"/>
                                  </p:iterate>
                                  <p:childTnLst>
                                    <p:set>
                                      <p:cBhvr>
                                        <p:cTn id="22" fill="hold"/>
                                        <p:tgtEl>
                                          <p:spTgt spid="435"/>
                                        </p:tgtEl>
                                        <p:attrNameLst>
                                          <p:attrName>style.visibility</p:attrName>
                                        </p:attrNameLst>
                                      </p:cBhvr>
                                      <p:to>
                                        <p:strVal val="visible"/>
                                      </p:to>
                                    </p:set>
                                    <p:animEffect filter="wipe(left)" transition="in">
                                      <p:cBhvr>
                                        <p:cTn id="23" dur="1500"/>
                                        <p:tgtEl>
                                          <p:spTgt spid="435"/>
                                        </p:tgtEl>
                                      </p:cBhvr>
                                    </p:animEffect>
                                  </p:childTnLst>
                                </p:cTn>
                              </p:par>
                            </p:childTnLst>
                          </p:cTn>
                        </p:par>
                      </p:childTnLst>
                    </p:cTn>
                  </p:par>
                  <p:par>
                    <p:cTn id="24" fill="hold">
                      <p:stCondLst>
                        <p:cond delay="indefinite"/>
                      </p:stCondLst>
                      <p:childTnLst>
                        <p:par>
                          <p:cTn id="25" fill="hold">
                            <p:stCondLst>
                              <p:cond delay="0"/>
                            </p:stCondLst>
                            <p:childTnLst>
                              <p:par>
                                <p:cTn id="26" presetClass="entr" nodeType="clickEffect" presetSubtype="8" presetID="22" grpId="5" fill="hold">
                                  <p:stCondLst>
                                    <p:cond delay="0"/>
                                  </p:stCondLst>
                                  <p:iterate type="el" backwards="0">
                                    <p:tmAbs val="0"/>
                                  </p:iterate>
                                  <p:childTnLst>
                                    <p:set>
                                      <p:cBhvr>
                                        <p:cTn id="27" fill="hold"/>
                                        <p:tgtEl>
                                          <p:spTgt spid="418"/>
                                        </p:tgtEl>
                                        <p:attrNameLst>
                                          <p:attrName>style.visibility</p:attrName>
                                        </p:attrNameLst>
                                      </p:cBhvr>
                                      <p:to>
                                        <p:strVal val="visible"/>
                                      </p:to>
                                    </p:set>
                                    <p:animEffect filter="wipe(left)" transition="in">
                                      <p:cBhvr>
                                        <p:cTn id="28" dur="1500"/>
                                        <p:tgtEl>
                                          <p:spTgt spid="418"/>
                                        </p:tgtEl>
                                      </p:cBhvr>
                                    </p:animEffec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8" presetID="22" grpId="6" fill="hold">
                                  <p:stCondLst>
                                    <p:cond delay="0"/>
                                  </p:stCondLst>
                                  <p:iterate type="el" backwards="0">
                                    <p:tmAbs val="0"/>
                                  </p:iterate>
                                  <p:childTnLst>
                                    <p:set>
                                      <p:cBhvr>
                                        <p:cTn id="32" fill="hold"/>
                                        <p:tgtEl>
                                          <p:spTgt spid="436"/>
                                        </p:tgtEl>
                                        <p:attrNameLst>
                                          <p:attrName>style.visibility</p:attrName>
                                        </p:attrNameLst>
                                      </p:cBhvr>
                                      <p:to>
                                        <p:strVal val="visible"/>
                                      </p:to>
                                    </p:set>
                                    <p:animEffect filter="wipe(left)" transition="in">
                                      <p:cBhvr>
                                        <p:cTn id="33" dur="1500"/>
                                        <p:tgtEl>
                                          <p:spTgt spid="436"/>
                                        </p:tgtEl>
                                      </p:cBhvr>
                                    </p:animEffect>
                                  </p:childTnLst>
                                </p:cTn>
                              </p:par>
                            </p:childTnLst>
                          </p:cTn>
                        </p:par>
                      </p:childTnLst>
                    </p:cTn>
                  </p:par>
                  <p:par>
                    <p:cTn id="34" fill="hold">
                      <p:stCondLst>
                        <p:cond delay="indefinite"/>
                      </p:stCondLst>
                      <p:childTnLst>
                        <p:par>
                          <p:cTn id="35" fill="hold">
                            <p:stCondLst>
                              <p:cond delay="0"/>
                            </p:stCondLst>
                            <p:childTnLst>
                              <p:par>
                                <p:cTn id="36" presetClass="entr" nodeType="clickEffect" presetSubtype="8" presetID="22" grpId="7" fill="hold">
                                  <p:stCondLst>
                                    <p:cond delay="0"/>
                                  </p:stCondLst>
                                  <p:iterate type="el" backwards="0">
                                    <p:tmAbs val="0"/>
                                  </p:iterate>
                                  <p:childTnLst>
                                    <p:set>
                                      <p:cBhvr>
                                        <p:cTn id="37" fill="hold"/>
                                        <p:tgtEl>
                                          <p:spTgt spid="420"/>
                                        </p:tgtEl>
                                        <p:attrNameLst>
                                          <p:attrName>style.visibility</p:attrName>
                                        </p:attrNameLst>
                                      </p:cBhvr>
                                      <p:to>
                                        <p:strVal val="visible"/>
                                      </p:to>
                                    </p:set>
                                    <p:animEffect filter="wipe(left)" transition="in">
                                      <p:cBhvr>
                                        <p:cTn id="38" dur="1500"/>
                                        <p:tgtEl>
                                          <p:spTgt spid="420"/>
                                        </p:tgtEl>
                                      </p:cBhvr>
                                    </p:animEffect>
                                  </p:childTnLst>
                                </p:cTn>
                              </p:par>
                            </p:childTnLst>
                          </p:cTn>
                        </p:par>
                      </p:childTnLst>
                    </p:cTn>
                  </p:par>
                  <p:par>
                    <p:cTn id="39" fill="hold">
                      <p:stCondLst>
                        <p:cond delay="indefinite"/>
                      </p:stCondLst>
                      <p:childTnLst>
                        <p:par>
                          <p:cTn id="40" fill="hold">
                            <p:stCondLst>
                              <p:cond delay="0"/>
                            </p:stCondLst>
                            <p:childTnLst>
                              <p:par>
                                <p:cTn id="41" presetClass="entr" nodeType="clickEffect" presetSubtype="8" presetID="22" grpId="8" fill="hold">
                                  <p:stCondLst>
                                    <p:cond delay="0"/>
                                  </p:stCondLst>
                                  <p:iterate type="el" backwards="0">
                                    <p:tmAbs val="0"/>
                                  </p:iterate>
                                  <p:childTnLst>
                                    <p:set>
                                      <p:cBhvr>
                                        <p:cTn id="42" fill="hold"/>
                                        <p:tgtEl>
                                          <p:spTgt spid="437"/>
                                        </p:tgtEl>
                                        <p:attrNameLst>
                                          <p:attrName>style.visibility</p:attrName>
                                        </p:attrNameLst>
                                      </p:cBhvr>
                                      <p:to>
                                        <p:strVal val="visible"/>
                                      </p:to>
                                    </p:set>
                                    <p:animEffect filter="wipe(left)" transition="in">
                                      <p:cBhvr>
                                        <p:cTn id="43" dur="1500"/>
                                        <p:tgtEl>
                                          <p:spTgt spid="437"/>
                                        </p:tgtEl>
                                      </p:cBhvr>
                                    </p:animEffect>
                                  </p:childTnLst>
                                </p:cTn>
                              </p:par>
                            </p:childTnLst>
                          </p:cTn>
                        </p:par>
                      </p:childTnLst>
                    </p:cTn>
                  </p:par>
                  <p:par>
                    <p:cTn id="44" fill="hold">
                      <p:stCondLst>
                        <p:cond delay="indefinite"/>
                      </p:stCondLst>
                      <p:childTnLst>
                        <p:par>
                          <p:cTn id="45" fill="hold">
                            <p:stCondLst>
                              <p:cond delay="0"/>
                            </p:stCondLst>
                            <p:childTnLst>
                              <p:par>
                                <p:cTn id="46" presetClass="entr" nodeType="clickEffect" presetSubtype="8" presetID="22" grpId="9" fill="hold">
                                  <p:stCondLst>
                                    <p:cond delay="0"/>
                                  </p:stCondLst>
                                  <p:iterate type="el" backwards="0">
                                    <p:tmAbs val="0"/>
                                  </p:iterate>
                                  <p:childTnLst>
                                    <p:set>
                                      <p:cBhvr>
                                        <p:cTn id="47" fill="hold"/>
                                        <p:tgtEl>
                                          <p:spTgt spid="426"/>
                                        </p:tgtEl>
                                        <p:attrNameLst>
                                          <p:attrName>style.visibility</p:attrName>
                                        </p:attrNameLst>
                                      </p:cBhvr>
                                      <p:to>
                                        <p:strVal val="visible"/>
                                      </p:to>
                                    </p:set>
                                    <p:animEffect filter="wipe(left)" transition="in">
                                      <p:cBhvr>
                                        <p:cTn id="48" dur="1500"/>
                                        <p:tgtEl>
                                          <p:spTgt spid="426"/>
                                        </p:tgtEl>
                                      </p:cBhvr>
                                    </p:animEffect>
                                  </p:childTnLst>
                                </p:cTn>
                              </p:par>
                            </p:childTnLst>
                          </p:cTn>
                        </p:par>
                      </p:childTnLst>
                    </p:cTn>
                  </p:par>
                  <p:par>
                    <p:cTn id="49" fill="hold">
                      <p:stCondLst>
                        <p:cond delay="indefinite"/>
                      </p:stCondLst>
                      <p:childTnLst>
                        <p:par>
                          <p:cTn id="50" fill="hold">
                            <p:stCondLst>
                              <p:cond delay="0"/>
                            </p:stCondLst>
                            <p:childTnLst>
                              <p:par>
                                <p:cTn id="51" presetClass="entr" nodeType="clickEffect" presetID="9" grpId="10" fill="hold">
                                  <p:stCondLst>
                                    <p:cond delay="0"/>
                                  </p:stCondLst>
                                  <p:iterate type="el" backwards="0">
                                    <p:tmAbs val="0"/>
                                  </p:iterate>
                                  <p:childTnLst>
                                    <p:set>
                                      <p:cBhvr>
                                        <p:cTn id="52" fill="hold"/>
                                        <p:tgtEl>
                                          <p:spTgt spid="438"/>
                                        </p:tgtEl>
                                        <p:attrNameLst>
                                          <p:attrName>style.visibility</p:attrName>
                                        </p:attrNameLst>
                                      </p:cBhvr>
                                      <p:to>
                                        <p:strVal val="visible"/>
                                      </p:to>
                                    </p:set>
                                    <p:animEffect filter="dissolve" transition="in">
                                      <p:cBhvr>
                                        <p:cTn id="53" dur="1500"/>
                                        <p:tgtEl>
                                          <p:spTgt spid="438"/>
                                        </p:tgtEl>
                                      </p:cBhvr>
                                    </p:animEffect>
                                  </p:childTnLst>
                                </p:cTn>
                              </p:par>
                            </p:childTnLst>
                          </p:cTn>
                        </p:par>
                      </p:childTnLst>
                    </p:cTn>
                  </p:par>
                  <p:par>
                    <p:cTn id="54" fill="hold">
                      <p:stCondLst>
                        <p:cond delay="indefinite"/>
                      </p:stCondLst>
                      <p:childTnLst>
                        <p:par>
                          <p:cTn id="55" fill="hold">
                            <p:stCondLst>
                              <p:cond delay="0"/>
                            </p:stCondLst>
                            <p:childTnLst>
                              <p:par>
                                <p:cTn id="56" presetClass="entr" nodeType="clickEffect" presetID="9" grpId="11" fill="hold">
                                  <p:stCondLst>
                                    <p:cond delay="0"/>
                                  </p:stCondLst>
                                  <p:iterate type="el" backwards="0">
                                    <p:tmAbs val="0"/>
                                  </p:iterate>
                                  <p:childTnLst>
                                    <p:set>
                                      <p:cBhvr>
                                        <p:cTn id="57" fill="hold"/>
                                        <p:tgtEl>
                                          <p:spTgt spid="439"/>
                                        </p:tgtEl>
                                        <p:attrNameLst>
                                          <p:attrName>style.visibility</p:attrName>
                                        </p:attrNameLst>
                                      </p:cBhvr>
                                      <p:to>
                                        <p:strVal val="visible"/>
                                      </p:to>
                                    </p:set>
                                    <p:animEffect filter="dissolve" transition="in">
                                      <p:cBhvr>
                                        <p:cTn id="58" dur="1500"/>
                                        <p:tgtEl>
                                          <p:spTgt spid="439"/>
                                        </p:tgtEl>
                                      </p:cBhvr>
                                    </p:animEffect>
                                  </p:childTnLst>
                                </p:cTn>
                              </p:par>
                            </p:childTnLst>
                          </p:cTn>
                        </p:par>
                      </p:childTnLst>
                    </p:cTn>
                  </p:par>
                  <p:par>
                    <p:cTn id="59" fill="hold">
                      <p:stCondLst>
                        <p:cond delay="indefinite"/>
                      </p:stCondLst>
                      <p:childTnLst>
                        <p:par>
                          <p:cTn id="60" fill="hold">
                            <p:stCondLst>
                              <p:cond delay="0"/>
                            </p:stCondLst>
                            <p:childTnLst>
                              <p:par>
                                <p:cTn id="61" presetClass="entr" nodeType="clickEffect" presetID="9" grpId="12" fill="hold">
                                  <p:stCondLst>
                                    <p:cond delay="0"/>
                                  </p:stCondLst>
                                  <p:iterate type="el" backwards="0">
                                    <p:tmAbs val="0"/>
                                  </p:iterate>
                                  <p:childTnLst>
                                    <p:set>
                                      <p:cBhvr>
                                        <p:cTn id="62" fill="hold"/>
                                        <p:tgtEl>
                                          <p:spTgt spid="429"/>
                                        </p:tgtEl>
                                        <p:attrNameLst>
                                          <p:attrName>style.visibility</p:attrName>
                                        </p:attrNameLst>
                                      </p:cBhvr>
                                      <p:to>
                                        <p:strVal val="visible"/>
                                      </p:to>
                                    </p:set>
                                    <p:animEffect filter="dissolve" transition="in">
                                      <p:cBhvr>
                                        <p:cTn id="63" dur="1500"/>
                                        <p:tgtEl>
                                          <p:spTgt spid="429"/>
                                        </p:tgtEl>
                                      </p:cBhvr>
                                    </p:animEffect>
                                  </p:childTnLst>
                                </p:cTn>
                              </p:par>
                            </p:childTnLst>
                          </p:cTn>
                        </p:par>
                      </p:childTnLst>
                    </p:cTn>
                  </p:par>
                  <p:par>
                    <p:cTn id="64" fill="hold">
                      <p:stCondLst>
                        <p:cond delay="indefinite"/>
                      </p:stCondLst>
                      <p:childTnLst>
                        <p:par>
                          <p:cTn id="65" fill="hold">
                            <p:stCondLst>
                              <p:cond delay="0"/>
                            </p:stCondLst>
                            <p:childTnLst>
                              <p:par>
                                <p:cTn id="66" presetClass="entr" nodeType="clickEffect" presetID="9" grpId="13" fill="hold">
                                  <p:stCondLst>
                                    <p:cond delay="0"/>
                                  </p:stCondLst>
                                  <p:iterate type="el" backwards="0">
                                    <p:tmAbs val="0"/>
                                  </p:iterate>
                                  <p:childTnLst>
                                    <p:set>
                                      <p:cBhvr>
                                        <p:cTn id="67" fill="hold"/>
                                        <p:tgtEl>
                                          <p:spTgt spid="440"/>
                                        </p:tgtEl>
                                        <p:attrNameLst>
                                          <p:attrName>style.visibility</p:attrName>
                                        </p:attrNameLst>
                                      </p:cBhvr>
                                      <p:to>
                                        <p:strVal val="visible"/>
                                      </p:to>
                                    </p:set>
                                    <p:animEffect filter="dissolve" transition="in">
                                      <p:cBhvr>
                                        <p:cTn id="68" dur="1500"/>
                                        <p:tgtEl>
                                          <p:spTgt spid="440"/>
                                        </p:tgtEl>
                                      </p:cBhvr>
                                    </p:animEffect>
                                  </p:childTnLst>
                                </p:cTn>
                              </p:par>
                            </p:childTnLst>
                          </p:cTn>
                        </p:par>
                      </p:childTnLst>
                    </p:cTn>
                  </p:par>
                  <p:par>
                    <p:cTn id="69" fill="hold">
                      <p:stCondLst>
                        <p:cond delay="indefinite"/>
                      </p:stCondLst>
                      <p:childTnLst>
                        <p:par>
                          <p:cTn id="70" fill="hold">
                            <p:stCondLst>
                              <p:cond delay="0"/>
                            </p:stCondLst>
                            <p:childTnLst>
                              <p:par>
                                <p:cTn id="71" presetClass="entr" nodeType="clickEffect" presetID="9" grpId="14" fill="hold">
                                  <p:stCondLst>
                                    <p:cond delay="0"/>
                                  </p:stCondLst>
                                  <p:iterate type="el" backwards="0">
                                    <p:tmAbs val="0"/>
                                  </p:iterate>
                                  <p:childTnLst>
                                    <p:set>
                                      <p:cBhvr>
                                        <p:cTn id="72" fill="hold"/>
                                        <p:tgtEl>
                                          <p:spTgt spid="441"/>
                                        </p:tgtEl>
                                        <p:attrNameLst>
                                          <p:attrName>style.visibility</p:attrName>
                                        </p:attrNameLst>
                                      </p:cBhvr>
                                      <p:to>
                                        <p:strVal val="visible"/>
                                      </p:to>
                                    </p:set>
                                    <p:animEffect filter="dissolve" transition="in">
                                      <p:cBhvr>
                                        <p:cTn id="73" dur="1500"/>
                                        <p:tgtEl>
                                          <p:spTgt spid="441"/>
                                        </p:tgtEl>
                                      </p:cBhvr>
                                    </p:animEffect>
                                  </p:childTnLst>
                                </p:cTn>
                              </p:par>
                            </p:childTnLst>
                          </p:cTn>
                        </p:par>
                      </p:childTnLst>
                    </p:cTn>
                  </p:par>
                  <p:par>
                    <p:cTn id="74" fill="hold">
                      <p:stCondLst>
                        <p:cond delay="indefinite"/>
                      </p:stCondLst>
                      <p:childTnLst>
                        <p:par>
                          <p:cTn id="75" fill="hold">
                            <p:stCondLst>
                              <p:cond delay="0"/>
                            </p:stCondLst>
                            <p:childTnLst>
                              <p:par>
                                <p:cTn id="76" presetClass="entr" nodeType="clickEffect" presetID="9" grpId="15" fill="hold">
                                  <p:stCondLst>
                                    <p:cond delay="0"/>
                                  </p:stCondLst>
                                  <p:iterate type="el" backwards="0">
                                    <p:tmAbs val="0"/>
                                  </p:iterate>
                                  <p:childTnLst>
                                    <p:set>
                                      <p:cBhvr>
                                        <p:cTn id="77" fill="hold"/>
                                        <p:tgtEl>
                                          <p:spTgt spid="424"/>
                                        </p:tgtEl>
                                        <p:attrNameLst>
                                          <p:attrName>style.visibility</p:attrName>
                                        </p:attrNameLst>
                                      </p:cBhvr>
                                      <p:to>
                                        <p:strVal val="visible"/>
                                      </p:to>
                                    </p:set>
                                    <p:animEffect filter="dissolve" transition="in">
                                      <p:cBhvr>
                                        <p:cTn id="78" dur="1500"/>
                                        <p:tgtEl>
                                          <p:spTgt spid="424"/>
                                        </p:tgtEl>
                                      </p:cBhvr>
                                    </p:animEffect>
                                  </p:childTnLst>
                                </p:cTn>
                              </p:par>
                            </p:childTnLst>
                          </p:cTn>
                        </p:par>
                      </p:childTnLst>
                    </p:cTn>
                  </p:par>
                  <p:par>
                    <p:cTn id="79" fill="hold">
                      <p:stCondLst>
                        <p:cond delay="indefinite"/>
                      </p:stCondLst>
                      <p:childTnLst>
                        <p:par>
                          <p:cTn id="80" fill="hold">
                            <p:stCondLst>
                              <p:cond delay="0"/>
                            </p:stCondLst>
                            <p:childTnLst>
                              <p:par>
                                <p:cTn id="81" presetClass="entr" nodeType="clickEffect" presetID="9" grpId="16" fill="hold">
                                  <p:stCondLst>
                                    <p:cond delay="0"/>
                                  </p:stCondLst>
                                  <p:iterate type="el" backwards="0">
                                    <p:tmAbs val="0"/>
                                  </p:iterate>
                                  <p:childTnLst>
                                    <p:set>
                                      <p:cBhvr>
                                        <p:cTn id="82" fill="hold"/>
                                        <p:tgtEl>
                                          <p:spTgt spid="442"/>
                                        </p:tgtEl>
                                        <p:attrNameLst>
                                          <p:attrName>style.visibility</p:attrName>
                                        </p:attrNameLst>
                                      </p:cBhvr>
                                      <p:to>
                                        <p:strVal val="visible"/>
                                      </p:to>
                                    </p:set>
                                    <p:animEffect filter="dissolve" transition="in">
                                      <p:cBhvr>
                                        <p:cTn id="83" dur="1500"/>
                                        <p:tgtEl>
                                          <p:spTgt spid="442"/>
                                        </p:tgtEl>
                                      </p:cBhvr>
                                    </p:animEffect>
                                  </p:childTnLst>
                                </p:cTn>
                              </p:par>
                            </p:childTnLst>
                          </p:cTn>
                        </p:par>
                      </p:childTnLst>
                    </p:cTn>
                  </p:par>
                  <p:par>
                    <p:cTn id="84" fill="hold">
                      <p:stCondLst>
                        <p:cond delay="indefinite"/>
                      </p:stCondLst>
                      <p:childTnLst>
                        <p:par>
                          <p:cTn id="85" fill="hold">
                            <p:stCondLst>
                              <p:cond delay="0"/>
                            </p:stCondLst>
                            <p:childTnLst>
                              <p:par>
                                <p:cTn id="86" presetClass="entr" nodeType="clickEffect" presetID="9" grpId="17" fill="hold">
                                  <p:stCondLst>
                                    <p:cond delay="0"/>
                                  </p:stCondLst>
                                  <p:iterate type="el" backwards="0">
                                    <p:tmAbs val="0"/>
                                  </p:iterate>
                                  <p:childTnLst>
                                    <p:set>
                                      <p:cBhvr>
                                        <p:cTn id="87" fill="hold"/>
                                        <p:tgtEl>
                                          <p:spTgt spid="425"/>
                                        </p:tgtEl>
                                        <p:attrNameLst>
                                          <p:attrName>style.visibility</p:attrName>
                                        </p:attrNameLst>
                                      </p:cBhvr>
                                      <p:to>
                                        <p:strVal val="visible"/>
                                      </p:to>
                                    </p:set>
                                    <p:animEffect filter="dissolve" transition="in">
                                      <p:cBhvr>
                                        <p:cTn id="88" dur="1500"/>
                                        <p:tgtEl>
                                          <p:spTgt spid="4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36" grpId="6"/>
      <p:bldP build="whole" bldLvl="1" animBg="1" rev="0" advAuto="0" spid="442" grpId="16"/>
      <p:bldP build="whole" bldLvl="1" animBg="1" rev="0" advAuto="0" spid="418" grpId="5"/>
      <p:bldP build="whole" bldLvl="1" animBg="1" rev="0" advAuto="0" spid="420" grpId="7"/>
      <p:bldP build="whole" bldLvl="1" animBg="1" rev="0" advAuto="0" spid="425" grpId="17"/>
      <p:bldP build="whole" bldLvl="1" animBg="1" rev="0" advAuto="0" spid="419" grpId="3"/>
      <p:bldP build="whole" bldLvl="1" animBg="1" rev="0" advAuto="0" spid="440" grpId="13"/>
      <p:bldP build="whole" bldLvl="1" animBg="1" rev="0" advAuto="0" spid="435" grpId="4"/>
      <p:bldP build="whole" bldLvl="1" animBg="1" rev="0" advAuto="0" spid="441" grpId="14"/>
      <p:bldP build="whole" bldLvl="1" animBg="1" rev="0" advAuto="0" spid="439" grpId="11"/>
      <p:bldP build="whole" bldLvl="1" animBg="1" rev="0" advAuto="0" spid="424" grpId="15"/>
      <p:bldP build="whole" bldLvl="1" animBg="1" rev="0" advAuto="0" spid="434" grpId="2"/>
      <p:bldP build="whole" bldLvl="1" animBg="1" rev="0" advAuto="0" spid="417" grpId="1"/>
      <p:bldP build="whole" bldLvl="1" animBg="1" rev="0" advAuto="0" spid="438" grpId="10"/>
      <p:bldP build="whole" bldLvl="1" animBg="1" rev="0" advAuto="0" spid="437" grpId="8"/>
      <p:bldP build="whole" bldLvl="1" animBg="1" rev="0" advAuto="0" spid="426" grpId="9"/>
      <p:bldP build="whole" bldLvl="1" animBg="1" rev="0" advAuto="0" spid="429" grpId="12"/>
    </p:bldLst>
  </p:timing>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444" name="imageedit_1_9706140544.png" descr="imageedit_1_9706140544.png"/>
          <p:cNvPicPr>
            <a:picLocks noChangeAspect="1"/>
          </p:cNvPicPr>
          <p:nvPr/>
        </p:nvPicPr>
        <p:blipFill>
          <a:blip r:embed="rId2">
            <a:extLst/>
          </a:blip>
          <a:srcRect l="0" t="0" r="0" b="48506"/>
          <a:stretch>
            <a:fillRect/>
          </a:stretch>
        </p:blipFill>
        <p:spPr>
          <a:xfrm>
            <a:off x="1682187" y="497785"/>
            <a:ext cx="2286001" cy="2210418"/>
          </a:xfrm>
          <a:prstGeom prst="rect">
            <a:avLst/>
          </a:prstGeom>
          <a:ln w="12700">
            <a:miter lim="400000"/>
          </a:ln>
        </p:spPr>
      </p:pic>
      <p:pic>
        <p:nvPicPr>
          <p:cNvPr id="445" name="20728984181536298169-512.png" descr="20728984181536298169-512.png"/>
          <p:cNvPicPr>
            <a:picLocks noChangeAspect="1"/>
          </p:cNvPicPr>
          <p:nvPr/>
        </p:nvPicPr>
        <p:blipFill>
          <a:blip r:embed="rId3">
            <a:extLst/>
          </a:blip>
          <a:stretch>
            <a:fillRect/>
          </a:stretch>
        </p:blipFill>
        <p:spPr>
          <a:xfrm>
            <a:off x="8853802" y="333082"/>
            <a:ext cx="2540001" cy="2540001"/>
          </a:xfrm>
          <a:prstGeom prst="rect">
            <a:avLst/>
          </a:prstGeom>
          <a:ln w="12700">
            <a:miter lim="400000"/>
          </a:ln>
        </p:spPr>
      </p:pic>
      <p:pic>
        <p:nvPicPr>
          <p:cNvPr id="446" name="20728984181536298169-512.png" descr="20728984181536298169-512.png"/>
          <p:cNvPicPr>
            <a:picLocks noChangeAspect="1"/>
          </p:cNvPicPr>
          <p:nvPr/>
        </p:nvPicPr>
        <p:blipFill>
          <a:blip r:embed="rId3">
            <a:extLst/>
          </a:blip>
          <a:stretch>
            <a:fillRect/>
          </a:stretch>
        </p:blipFill>
        <p:spPr>
          <a:xfrm>
            <a:off x="8853802" y="6524917"/>
            <a:ext cx="2540001" cy="2540001"/>
          </a:xfrm>
          <a:prstGeom prst="rect">
            <a:avLst/>
          </a:prstGeom>
          <a:ln w="12700">
            <a:miter lim="400000"/>
          </a:ln>
        </p:spPr>
      </p:pic>
      <p:pic>
        <p:nvPicPr>
          <p:cNvPr id="447" name="20728984181536298169-512.png" descr="20728984181536298169-512.png"/>
          <p:cNvPicPr>
            <a:picLocks noChangeAspect="1"/>
          </p:cNvPicPr>
          <p:nvPr/>
        </p:nvPicPr>
        <p:blipFill>
          <a:blip r:embed="rId3">
            <a:extLst/>
          </a:blip>
          <a:stretch>
            <a:fillRect/>
          </a:stretch>
        </p:blipFill>
        <p:spPr>
          <a:xfrm>
            <a:off x="8853802" y="3429000"/>
            <a:ext cx="2540001" cy="2540000"/>
          </a:xfrm>
          <a:prstGeom prst="rect">
            <a:avLst/>
          </a:prstGeom>
          <a:ln w="12700">
            <a:miter lim="400000"/>
          </a:ln>
        </p:spPr>
      </p:pic>
      <p:pic>
        <p:nvPicPr>
          <p:cNvPr id="448" name="imageedit_1_9706140544.png" descr="imageedit_1_9706140544.png"/>
          <p:cNvPicPr>
            <a:picLocks noChangeAspect="1"/>
          </p:cNvPicPr>
          <p:nvPr/>
        </p:nvPicPr>
        <p:blipFill>
          <a:blip r:embed="rId2">
            <a:extLst/>
          </a:blip>
          <a:srcRect l="0" t="0" r="0" b="48506"/>
          <a:stretch>
            <a:fillRect/>
          </a:stretch>
        </p:blipFill>
        <p:spPr>
          <a:xfrm>
            <a:off x="1682187" y="3593703"/>
            <a:ext cx="2286001" cy="2210418"/>
          </a:xfrm>
          <a:prstGeom prst="rect">
            <a:avLst/>
          </a:prstGeom>
          <a:ln w="12700">
            <a:miter lim="400000"/>
          </a:ln>
        </p:spPr>
      </p:pic>
      <p:pic>
        <p:nvPicPr>
          <p:cNvPr id="449" name="imageedit_1_9706140544.png" descr="imageedit_1_9706140544.png"/>
          <p:cNvPicPr>
            <a:picLocks noChangeAspect="1"/>
          </p:cNvPicPr>
          <p:nvPr/>
        </p:nvPicPr>
        <p:blipFill>
          <a:blip r:embed="rId2">
            <a:extLst/>
          </a:blip>
          <a:srcRect l="0" t="0" r="0" b="48506"/>
          <a:stretch>
            <a:fillRect/>
          </a:stretch>
        </p:blipFill>
        <p:spPr>
          <a:xfrm>
            <a:off x="1682187" y="6689620"/>
            <a:ext cx="2286001" cy="2210418"/>
          </a:xfrm>
          <a:prstGeom prst="rect">
            <a:avLst/>
          </a:prstGeom>
          <a:ln w="12700">
            <a:miter lim="400000"/>
          </a:ln>
        </p:spPr>
      </p:pic>
      <p:pic>
        <p:nvPicPr>
          <p:cNvPr id="450" name="aws-api-gateway-icon.png" descr="aws-api-gateway-icon.png"/>
          <p:cNvPicPr>
            <a:picLocks noChangeAspect="1"/>
          </p:cNvPicPr>
          <p:nvPr/>
        </p:nvPicPr>
        <p:blipFill>
          <a:blip r:embed="rId4">
            <a:extLst/>
          </a:blip>
          <a:stretch>
            <a:fillRect/>
          </a:stretch>
        </p:blipFill>
        <p:spPr>
          <a:xfrm>
            <a:off x="5232400" y="333082"/>
            <a:ext cx="2540000" cy="2540001"/>
          </a:xfrm>
          <a:prstGeom prst="rect">
            <a:avLst/>
          </a:prstGeom>
          <a:ln w="12700">
            <a:miter lim="400000"/>
          </a:ln>
        </p:spPr>
      </p:pic>
      <p:sp>
        <p:nvSpPr>
          <p:cNvPr id="464" name="Connection Line"/>
          <p:cNvSpPr/>
          <p:nvPr/>
        </p:nvSpPr>
        <p:spPr>
          <a:xfrm>
            <a:off x="3320487" y="1156658"/>
            <a:ext cx="2296959" cy="339281"/>
          </a:xfrm>
          <a:custGeom>
            <a:avLst/>
            <a:gdLst/>
            <a:ahLst/>
            <a:cxnLst>
              <a:cxn ang="0">
                <a:pos x="wd2" y="hd2"/>
              </a:cxn>
              <a:cxn ang="5400000">
                <a:pos x="wd2" y="hd2"/>
              </a:cxn>
              <a:cxn ang="10800000">
                <a:pos x="wd2" y="hd2"/>
              </a:cxn>
              <a:cxn ang="16200000">
                <a:pos x="wd2" y="hd2"/>
              </a:cxn>
            </a:cxnLst>
            <a:rect l="0" t="0" r="r" b="b"/>
            <a:pathLst>
              <a:path w="21600" h="16998" fill="norm" stroke="1" extrusionOk="0">
                <a:moveTo>
                  <a:pt x="0" y="16998"/>
                </a:moveTo>
                <a:cubicBezTo>
                  <a:pt x="7075" y="-755"/>
                  <a:pt x="14275" y="-4602"/>
                  <a:pt x="21600" y="5456"/>
                </a:cubicBezTo>
              </a:path>
            </a:pathLst>
          </a:custGeom>
          <a:ln w="63500">
            <a:solidFill>
              <a:srgbClr val="F1853B"/>
            </a:solidFill>
            <a:miter lim="400000"/>
            <a:tailEnd type="triangle"/>
          </a:ln>
        </p:spPr>
        <p:txBody>
          <a:bodyPr/>
          <a:lstStyle/>
          <a:p>
            <a:pPr/>
          </a:p>
        </p:txBody>
      </p:sp>
      <p:sp>
        <p:nvSpPr>
          <p:cNvPr id="465" name="Connection Line"/>
          <p:cNvSpPr/>
          <p:nvPr/>
        </p:nvSpPr>
        <p:spPr>
          <a:xfrm>
            <a:off x="7388577" y="1065301"/>
            <a:ext cx="1469222" cy="125975"/>
          </a:xfrm>
          <a:custGeom>
            <a:avLst/>
            <a:gdLst/>
            <a:ahLst/>
            <a:cxnLst>
              <a:cxn ang="0">
                <a:pos x="wd2" y="hd2"/>
              </a:cxn>
              <a:cxn ang="5400000">
                <a:pos x="wd2" y="hd2"/>
              </a:cxn>
              <a:cxn ang="10800000">
                <a:pos x="wd2" y="hd2"/>
              </a:cxn>
              <a:cxn ang="16200000">
                <a:pos x="wd2" y="hd2"/>
              </a:cxn>
            </a:cxnLst>
            <a:rect l="0" t="0" r="r" b="b"/>
            <a:pathLst>
              <a:path w="21600" h="16385" fill="norm" stroke="1" extrusionOk="0">
                <a:moveTo>
                  <a:pt x="0" y="16385"/>
                </a:moveTo>
                <a:cubicBezTo>
                  <a:pt x="7193" y="-3138"/>
                  <a:pt x="14393" y="-5215"/>
                  <a:pt x="21600" y="10154"/>
                </a:cubicBezTo>
              </a:path>
            </a:pathLst>
          </a:custGeom>
          <a:ln w="63500">
            <a:solidFill>
              <a:srgbClr val="F1853B"/>
            </a:solidFill>
            <a:miter lim="400000"/>
            <a:tailEnd type="triangle"/>
          </a:ln>
        </p:spPr>
        <p:txBody>
          <a:bodyPr/>
          <a:lstStyle/>
          <a:p>
            <a:pPr/>
          </a:p>
        </p:txBody>
      </p:sp>
      <p:sp>
        <p:nvSpPr>
          <p:cNvPr id="466" name="Connection Line"/>
          <p:cNvSpPr/>
          <p:nvPr/>
        </p:nvSpPr>
        <p:spPr>
          <a:xfrm>
            <a:off x="7385485" y="2020917"/>
            <a:ext cx="1469253" cy="122042"/>
          </a:xfrm>
          <a:custGeom>
            <a:avLst/>
            <a:gdLst/>
            <a:ahLst/>
            <a:cxnLst>
              <a:cxn ang="0">
                <a:pos x="wd2" y="hd2"/>
              </a:cxn>
              <a:cxn ang="5400000">
                <a:pos x="wd2" y="hd2"/>
              </a:cxn>
              <a:cxn ang="10800000">
                <a:pos x="wd2" y="hd2"/>
              </a:cxn>
              <a:cxn ang="16200000">
                <a:pos x="wd2" y="hd2"/>
              </a:cxn>
            </a:cxnLst>
            <a:rect l="0" t="0" r="r" b="b"/>
            <a:pathLst>
              <a:path w="21600" h="16339" fill="norm" stroke="1" extrusionOk="0">
                <a:moveTo>
                  <a:pt x="21600" y="5474"/>
                </a:moveTo>
                <a:cubicBezTo>
                  <a:pt x="14407" y="21600"/>
                  <a:pt x="7207" y="19775"/>
                  <a:pt x="0" y="0"/>
                </a:cubicBezTo>
              </a:path>
            </a:pathLst>
          </a:custGeom>
          <a:ln w="63500">
            <a:solidFill>
              <a:srgbClr val="F1853B"/>
            </a:solidFill>
            <a:miter lim="400000"/>
            <a:tailEnd type="triangle"/>
          </a:ln>
        </p:spPr>
        <p:txBody>
          <a:bodyPr/>
          <a:lstStyle/>
          <a:p>
            <a:pPr/>
          </a:p>
        </p:txBody>
      </p:sp>
      <p:sp>
        <p:nvSpPr>
          <p:cNvPr id="467" name="Connection Line"/>
          <p:cNvSpPr/>
          <p:nvPr/>
        </p:nvSpPr>
        <p:spPr>
          <a:xfrm>
            <a:off x="3320487" y="2017632"/>
            <a:ext cx="2295736" cy="222684"/>
          </a:xfrm>
          <a:custGeom>
            <a:avLst/>
            <a:gdLst/>
            <a:ahLst/>
            <a:cxnLst>
              <a:cxn ang="0">
                <a:pos x="wd2" y="hd2"/>
              </a:cxn>
              <a:cxn ang="5400000">
                <a:pos x="wd2" y="hd2"/>
              </a:cxn>
              <a:cxn ang="10800000">
                <a:pos x="wd2" y="hd2"/>
              </a:cxn>
              <a:cxn ang="16200000">
                <a:pos x="wd2" y="hd2"/>
              </a:cxn>
            </a:cxnLst>
            <a:rect l="0" t="0" r="r" b="b"/>
            <a:pathLst>
              <a:path w="21600" h="16225" fill="norm" stroke="1" extrusionOk="0">
                <a:moveTo>
                  <a:pt x="21600" y="2428"/>
                </a:moveTo>
                <a:cubicBezTo>
                  <a:pt x="14523" y="21600"/>
                  <a:pt x="7323" y="20791"/>
                  <a:pt x="0" y="0"/>
                </a:cubicBezTo>
              </a:path>
            </a:pathLst>
          </a:custGeom>
          <a:ln w="63500">
            <a:solidFill>
              <a:srgbClr val="F1853B"/>
            </a:solidFill>
            <a:miter lim="400000"/>
            <a:tailEnd type="triangle"/>
          </a:ln>
        </p:spPr>
        <p:txBody>
          <a:bodyPr/>
          <a:lstStyle/>
          <a:p>
            <a:pPr/>
          </a:p>
        </p:txBody>
      </p:sp>
      <p:pic>
        <p:nvPicPr>
          <p:cNvPr id="455" name="aws-api-gateway-icon.png" descr="aws-api-gateway-icon.png"/>
          <p:cNvPicPr>
            <a:picLocks noChangeAspect="1"/>
          </p:cNvPicPr>
          <p:nvPr/>
        </p:nvPicPr>
        <p:blipFill>
          <a:blip r:embed="rId4">
            <a:extLst/>
          </a:blip>
          <a:stretch>
            <a:fillRect/>
          </a:stretch>
        </p:blipFill>
        <p:spPr>
          <a:xfrm>
            <a:off x="5232400" y="4343400"/>
            <a:ext cx="2540000" cy="2540000"/>
          </a:xfrm>
          <a:prstGeom prst="rect">
            <a:avLst/>
          </a:prstGeom>
          <a:ln w="12700">
            <a:miter lim="400000"/>
          </a:ln>
        </p:spPr>
      </p:pic>
      <p:sp>
        <p:nvSpPr>
          <p:cNvPr id="468" name="Connection Line"/>
          <p:cNvSpPr/>
          <p:nvPr/>
        </p:nvSpPr>
        <p:spPr>
          <a:xfrm>
            <a:off x="3320491" y="4658809"/>
            <a:ext cx="2298401" cy="362237"/>
          </a:xfrm>
          <a:custGeom>
            <a:avLst/>
            <a:gdLst/>
            <a:ahLst/>
            <a:cxnLst>
              <a:cxn ang="0">
                <a:pos x="wd2" y="hd2"/>
              </a:cxn>
              <a:cxn ang="5400000">
                <a:pos x="wd2" y="hd2"/>
              </a:cxn>
              <a:cxn ang="10800000">
                <a:pos x="wd2" y="hd2"/>
              </a:cxn>
              <a:cxn ang="16200000">
                <a:pos x="wd2" y="hd2"/>
              </a:cxn>
            </a:cxnLst>
            <a:rect l="0" t="0" r="r" b="b"/>
            <a:pathLst>
              <a:path w="21600" h="17388" fill="norm" stroke="1" extrusionOk="0">
                <a:moveTo>
                  <a:pt x="0" y="3960"/>
                </a:moveTo>
                <a:cubicBezTo>
                  <a:pt x="7693" y="-4212"/>
                  <a:pt x="14893" y="264"/>
                  <a:pt x="21600" y="17388"/>
                </a:cubicBezTo>
              </a:path>
            </a:pathLst>
          </a:custGeom>
          <a:ln w="63500">
            <a:solidFill>
              <a:srgbClr val="F1853B"/>
            </a:solidFill>
            <a:miter lim="400000"/>
            <a:tailEnd type="triangle"/>
          </a:ln>
        </p:spPr>
        <p:txBody>
          <a:bodyPr/>
          <a:lstStyle/>
          <a:p>
            <a:pPr/>
          </a:p>
        </p:txBody>
      </p:sp>
      <p:sp>
        <p:nvSpPr>
          <p:cNvPr id="469" name="Connection Line"/>
          <p:cNvSpPr/>
          <p:nvPr/>
        </p:nvSpPr>
        <p:spPr>
          <a:xfrm>
            <a:off x="7316000" y="4534197"/>
            <a:ext cx="1540816" cy="422025"/>
          </a:xfrm>
          <a:custGeom>
            <a:avLst/>
            <a:gdLst/>
            <a:ahLst/>
            <a:cxnLst>
              <a:cxn ang="0">
                <a:pos x="wd2" y="hd2"/>
              </a:cxn>
              <a:cxn ang="5400000">
                <a:pos x="wd2" y="hd2"/>
              </a:cxn>
              <a:cxn ang="10800000">
                <a:pos x="wd2" y="hd2"/>
              </a:cxn>
              <a:cxn ang="16200000">
                <a:pos x="wd2" y="hd2"/>
              </a:cxn>
            </a:cxnLst>
            <a:rect l="0" t="0" r="r" b="b"/>
            <a:pathLst>
              <a:path w="21600" h="21512" fill="norm" stroke="1" extrusionOk="0">
                <a:moveTo>
                  <a:pt x="0" y="21512"/>
                </a:moveTo>
                <a:cubicBezTo>
                  <a:pt x="6656" y="7082"/>
                  <a:pt x="13856" y="-88"/>
                  <a:pt x="21600" y="1"/>
                </a:cubicBezTo>
              </a:path>
            </a:pathLst>
          </a:custGeom>
          <a:ln w="63500">
            <a:solidFill>
              <a:srgbClr val="F1853B"/>
            </a:solidFill>
            <a:miter lim="400000"/>
            <a:tailEnd type="triangle"/>
          </a:ln>
        </p:spPr>
        <p:txBody>
          <a:bodyPr/>
          <a:lstStyle/>
          <a:p>
            <a:pPr/>
          </a:p>
        </p:txBody>
      </p:sp>
      <p:sp>
        <p:nvSpPr>
          <p:cNvPr id="470" name="Connection Line"/>
          <p:cNvSpPr/>
          <p:nvPr/>
        </p:nvSpPr>
        <p:spPr>
          <a:xfrm>
            <a:off x="3320487" y="6184867"/>
            <a:ext cx="2295736" cy="14621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ln w="63500">
            <a:solidFill>
              <a:srgbClr val="F1853B"/>
            </a:solidFill>
            <a:miter lim="400000"/>
            <a:tailEnd type="triangle"/>
          </a:ln>
        </p:spPr>
        <p:txBody>
          <a:bodyPr/>
          <a:lstStyle/>
          <a:p>
            <a:pPr/>
          </a:p>
        </p:txBody>
      </p:sp>
      <p:sp>
        <p:nvSpPr>
          <p:cNvPr id="471" name="Connection Line"/>
          <p:cNvSpPr/>
          <p:nvPr/>
        </p:nvSpPr>
        <p:spPr>
          <a:xfrm>
            <a:off x="7383792" y="6182756"/>
            <a:ext cx="1474712" cy="9408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w="63500">
            <a:solidFill>
              <a:srgbClr val="F1853B"/>
            </a:solidFill>
            <a:miter lim="400000"/>
            <a:tailEnd type="triangle"/>
          </a:ln>
        </p:spPr>
        <p:txBody>
          <a:bodyPr/>
          <a:lstStyle/>
          <a:p>
            <a:pPr/>
          </a:p>
        </p:txBody>
      </p:sp>
      <p:sp>
        <p:nvSpPr>
          <p:cNvPr id="472" name="Connection Line"/>
          <p:cNvSpPr/>
          <p:nvPr/>
        </p:nvSpPr>
        <p:spPr>
          <a:xfrm>
            <a:off x="6767688" y="4979460"/>
            <a:ext cx="2087644" cy="568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path>
            </a:pathLst>
          </a:custGeom>
          <a:ln w="63500">
            <a:solidFill>
              <a:srgbClr val="F1853B"/>
            </a:solidFill>
            <a:miter lim="400000"/>
            <a:tailEnd type="triangle"/>
          </a:ln>
        </p:spPr>
        <p:txBody>
          <a:bodyPr/>
          <a:lstStyle/>
          <a:p>
            <a:pPr/>
          </a:p>
        </p:txBody>
      </p:sp>
      <p:sp>
        <p:nvSpPr>
          <p:cNvPr id="473" name="Connection Line"/>
          <p:cNvSpPr/>
          <p:nvPr/>
        </p:nvSpPr>
        <p:spPr>
          <a:xfrm>
            <a:off x="3320487" y="4986496"/>
            <a:ext cx="2916625" cy="5811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0"/>
                </a:lnTo>
              </a:path>
            </a:pathLst>
          </a:custGeom>
          <a:ln w="63500">
            <a:solidFill>
              <a:srgbClr val="F1853B"/>
            </a:solidFill>
            <a:miter lim="400000"/>
            <a:tailEnd type="triangle"/>
          </a:ln>
        </p:spPr>
        <p:txBody>
          <a:bodyPr/>
          <a:lstStyle/>
          <a:p>
            <a:pPr/>
          </a:p>
        </p:txBody>
      </p:sp>
      <p:sp>
        <p:nvSpPr>
          <p:cNvPr id="474" name="Connection Line"/>
          <p:cNvSpPr/>
          <p:nvPr/>
        </p:nvSpPr>
        <p:spPr>
          <a:xfrm>
            <a:off x="6994079" y="6341479"/>
            <a:ext cx="1862854" cy="12535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3013" y="17632"/>
                  <a:pt x="5813" y="10432"/>
                  <a:pt x="0" y="0"/>
                </a:cubicBezTo>
              </a:path>
            </a:pathLst>
          </a:custGeom>
          <a:ln w="63500">
            <a:solidFill>
              <a:srgbClr val="F1853B"/>
            </a:solidFill>
            <a:miter lim="400000"/>
            <a:tailEnd type="triangle"/>
          </a:ln>
        </p:spPr>
        <p:txBody>
          <a:bodyPr/>
          <a:lstStyle/>
          <a:p>
            <a:pPr/>
          </a:p>
        </p:txBody>
      </p:sp>
      <p:sp>
        <p:nvSpPr>
          <p:cNvPr id="475" name="Connection Line"/>
          <p:cNvSpPr/>
          <p:nvPr/>
        </p:nvSpPr>
        <p:spPr>
          <a:xfrm>
            <a:off x="3320534" y="6348581"/>
            <a:ext cx="2656303" cy="15486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5937" y="11340"/>
                  <a:pt x="8737" y="18540"/>
                  <a:pt x="0" y="21600"/>
                </a:cubicBezTo>
              </a:path>
            </a:pathLst>
          </a:custGeom>
          <a:ln w="63500">
            <a:solidFill>
              <a:srgbClr val="F1853B"/>
            </a:solidFill>
            <a:miter lim="400000"/>
            <a:tailEnd type="triangle"/>
          </a:ln>
        </p:spPr>
        <p:txBody>
          <a:bodyPr/>
          <a:lstStyle/>
          <a:p>
            <a:pPr/>
          </a:p>
        </p:txBody>
      </p:sp>
    </p:spTree>
  </p:cSld>
  <p:clrMapOvr>
    <a:masterClrMapping/>
  </p:clrMapOvr>
  <mc:AlternateContent xmlns:mc="http://schemas.openxmlformats.org/markup-compatibility/2006">
    <mc:Choice xmlns:p14="http://schemas.microsoft.com/office/powerpoint/2010/main" Requires="p14">
      <p:transition spd="slow" advClick="1" p14:dur="25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444"/>
                                        </p:tgtEl>
                                        <p:attrNameLst>
                                          <p:attrName>style.visibility</p:attrName>
                                        </p:attrNameLst>
                                      </p:cBhvr>
                                      <p:to>
                                        <p:strVal val="visible"/>
                                      </p:to>
                                    </p:set>
                                    <p:animEffect filter="wipe(left)" transition="in">
                                      <p:cBhvr>
                                        <p:cTn id="7" dur="1500"/>
                                        <p:tgtEl>
                                          <p:spTgt spid="444"/>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8" presetID="22" grpId="2" fill="hold">
                                  <p:stCondLst>
                                    <p:cond delay="0"/>
                                  </p:stCondLst>
                                  <p:iterate type="el" backwards="0">
                                    <p:tmAbs val="0"/>
                                  </p:iterate>
                                  <p:childTnLst>
                                    <p:set>
                                      <p:cBhvr>
                                        <p:cTn id="11" fill="hold"/>
                                        <p:tgtEl>
                                          <p:spTgt spid="464"/>
                                        </p:tgtEl>
                                        <p:attrNameLst>
                                          <p:attrName>style.visibility</p:attrName>
                                        </p:attrNameLst>
                                      </p:cBhvr>
                                      <p:to>
                                        <p:strVal val="visible"/>
                                      </p:to>
                                    </p:set>
                                    <p:animEffect filter="wipe(left)" transition="in">
                                      <p:cBhvr>
                                        <p:cTn id="12" dur="1500"/>
                                        <p:tgtEl>
                                          <p:spTgt spid="464"/>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8" presetID="22" grpId="3" fill="hold">
                                  <p:stCondLst>
                                    <p:cond delay="0"/>
                                  </p:stCondLst>
                                  <p:iterate type="el" backwards="0">
                                    <p:tmAbs val="0"/>
                                  </p:iterate>
                                  <p:childTnLst>
                                    <p:set>
                                      <p:cBhvr>
                                        <p:cTn id="16" fill="hold"/>
                                        <p:tgtEl>
                                          <p:spTgt spid="450"/>
                                        </p:tgtEl>
                                        <p:attrNameLst>
                                          <p:attrName>style.visibility</p:attrName>
                                        </p:attrNameLst>
                                      </p:cBhvr>
                                      <p:to>
                                        <p:strVal val="visible"/>
                                      </p:to>
                                    </p:set>
                                    <p:animEffect filter="wipe(left)" transition="in">
                                      <p:cBhvr>
                                        <p:cTn id="17" dur="1500"/>
                                        <p:tgtEl>
                                          <p:spTgt spid="450"/>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8" presetID="22" grpId="4" fill="hold">
                                  <p:stCondLst>
                                    <p:cond delay="0"/>
                                  </p:stCondLst>
                                  <p:iterate type="el" backwards="0">
                                    <p:tmAbs val="0"/>
                                  </p:iterate>
                                  <p:childTnLst>
                                    <p:set>
                                      <p:cBhvr>
                                        <p:cTn id="21" fill="hold"/>
                                        <p:tgtEl>
                                          <p:spTgt spid="465"/>
                                        </p:tgtEl>
                                        <p:attrNameLst>
                                          <p:attrName>style.visibility</p:attrName>
                                        </p:attrNameLst>
                                      </p:cBhvr>
                                      <p:to>
                                        <p:strVal val="visible"/>
                                      </p:to>
                                    </p:set>
                                    <p:animEffect filter="wipe(left)" transition="in">
                                      <p:cBhvr>
                                        <p:cTn id="22" dur="1500"/>
                                        <p:tgtEl>
                                          <p:spTgt spid="465"/>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8" presetID="22" grpId="5" fill="hold">
                                  <p:stCondLst>
                                    <p:cond delay="0"/>
                                  </p:stCondLst>
                                  <p:iterate type="el" backwards="0">
                                    <p:tmAbs val="0"/>
                                  </p:iterate>
                                  <p:childTnLst>
                                    <p:set>
                                      <p:cBhvr>
                                        <p:cTn id="26" fill="hold"/>
                                        <p:tgtEl>
                                          <p:spTgt spid="445"/>
                                        </p:tgtEl>
                                        <p:attrNameLst>
                                          <p:attrName>style.visibility</p:attrName>
                                        </p:attrNameLst>
                                      </p:cBhvr>
                                      <p:to>
                                        <p:strVal val="visible"/>
                                      </p:to>
                                    </p:set>
                                    <p:animEffect filter="wipe(left)" transition="in">
                                      <p:cBhvr>
                                        <p:cTn id="27" dur="1500"/>
                                        <p:tgtEl>
                                          <p:spTgt spid="445"/>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Subtype="2" presetID="22" grpId="6" fill="hold">
                                  <p:stCondLst>
                                    <p:cond delay="0"/>
                                  </p:stCondLst>
                                  <p:iterate type="el" backwards="0">
                                    <p:tmAbs val="0"/>
                                  </p:iterate>
                                  <p:childTnLst>
                                    <p:set>
                                      <p:cBhvr>
                                        <p:cTn id="31" fill="hold"/>
                                        <p:tgtEl>
                                          <p:spTgt spid="466"/>
                                        </p:tgtEl>
                                        <p:attrNameLst>
                                          <p:attrName>style.visibility</p:attrName>
                                        </p:attrNameLst>
                                      </p:cBhvr>
                                      <p:to>
                                        <p:strVal val="visible"/>
                                      </p:to>
                                    </p:set>
                                    <p:animEffect filter="wipe(right)" transition="in">
                                      <p:cBhvr>
                                        <p:cTn id="32" dur="1500"/>
                                        <p:tgtEl>
                                          <p:spTgt spid="466"/>
                                        </p:tgtEl>
                                      </p:cBhvr>
                                    </p:animEffec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2" presetID="22" grpId="7" fill="hold">
                                  <p:stCondLst>
                                    <p:cond delay="0"/>
                                  </p:stCondLst>
                                  <p:iterate type="el" backwards="0">
                                    <p:tmAbs val="0"/>
                                  </p:iterate>
                                  <p:childTnLst>
                                    <p:set>
                                      <p:cBhvr>
                                        <p:cTn id="36" fill="hold"/>
                                        <p:tgtEl>
                                          <p:spTgt spid="467"/>
                                        </p:tgtEl>
                                        <p:attrNameLst>
                                          <p:attrName>style.visibility</p:attrName>
                                        </p:attrNameLst>
                                      </p:cBhvr>
                                      <p:to>
                                        <p:strVal val="visible"/>
                                      </p:to>
                                    </p:set>
                                    <p:animEffect filter="wipe(right)" transition="in">
                                      <p:cBhvr>
                                        <p:cTn id="37" dur="1500"/>
                                        <p:tgtEl>
                                          <p:spTgt spid="467"/>
                                        </p:tgtEl>
                                      </p:cBhvr>
                                    </p:animEffect>
                                  </p:childTnLst>
                                </p:cTn>
                              </p:par>
                            </p:childTnLst>
                          </p:cTn>
                        </p:par>
                      </p:childTnLst>
                    </p:cTn>
                  </p:par>
                  <p:par>
                    <p:cTn id="38" fill="hold">
                      <p:stCondLst>
                        <p:cond delay="indefinite"/>
                      </p:stCondLst>
                      <p:childTnLst>
                        <p:par>
                          <p:cTn id="39" fill="hold">
                            <p:stCondLst>
                              <p:cond delay="0"/>
                            </p:stCondLst>
                            <p:childTnLst>
                              <p:par>
                                <p:cTn id="40" presetClass="entr" nodeType="clickEffect" presetSubtype="8" presetID="22" grpId="8" fill="hold">
                                  <p:stCondLst>
                                    <p:cond delay="0"/>
                                  </p:stCondLst>
                                  <p:iterate type="el" backwards="0">
                                    <p:tmAbs val="0"/>
                                  </p:iterate>
                                  <p:childTnLst>
                                    <p:set>
                                      <p:cBhvr>
                                        <p:cTn id="41" fill="hold"/>
                                        <p:tgtEl>
                                          <p:spTgt spid="448"/>
                                        </p:tgtEl>
                                        <p:attrNameLst>
                                          <p:attrName>style.visibility</p:attrName>
                                        </p:attrNameLst>
                                      </p:cBhvr>
                                      <p:to>
                                        <p:strVal val="visible"/>
                                      </p:to>
                                    </p:set>
                                    <p:animEffect filter="wipe(left)" transition="in">
                                      <p:cBhvr>
                                        <p:cTn id="42" dur="1500"/>
                                        <p:tgtEl>
                                          <p:spTgt spid="448"/>
                                        </p:tgtEl>
                                      </p:cBhvr>
                                    </p:animEffect>
                                  </p:childTnLst>
                                </p:cTn>
                              </p:par>
                            </p:childTnLst>
                          </p:cTn>
                        </p:par>
                        <p:par>
                          <p:cTn id="43" fill="hold">
                            <p:stCondLst>
                              <p:cond delay="1500"/>
                            </p:stCondLst>
                            <p:childTnLst>
                              <p:par>
                                <p:cTn id="44" presetClass="entr" nodeType="afterEffect" presetSubtype="8" presetID="22" grpId="9" fill="hold">
                                  <p:stCondLst>
                                    <p:cond delay="0"/>
                                  </p:stCondLst>
                                  <p:iterate type="el" backwards="0">
                                    <p:tmAbs val="0"/>
                                  </p:iterate>
                                  <p:childTnLst>
                                    <p:set>
                                      <p:cBhvr>
                                        <p:cTn id="45" fill="hold"/>
                                        <p:tgtEl>
                                          <p:spTgt spid="449"/>
                                        </p:tgtEl>
                                        <p:attrNameLst>
                                          <p:attrName>style.visibility</p:attrName>
                                        </p:attrNameLst>
                                      </p:cBhvr>
                                      <p:to>
                                        <p:strVal val="visible"/>
                                      </p:to>
                                    </p:set>
                                    <p:animEffect filter="wipe(left)" transition="in">
                                      <p:cBhvr>
                                        <p:cTn id="46" dur="1500"/>
                                        <p:tgtEl>
                                          <p:spTgt spid="449"/>
                                        </p:tgtEl>
                                      </p:cBhvr>
                                    </p:animEffect>
                                  </p:childTnLst>
                                </p:cTn>
                              </p:par>
                            </p:childTnLst>
                          </p:cTn>
                        </p:par>
                      </p:childTnLst>
                    </p:cTn>
                  </p:par>
                  <p:par>
                    <p:cTn id="47" fill="hold">
                      <p:stCondLst>
                        <p:cond delay="indefinite"/>
                      </p:stCondLst>
                      <p:childTnLst>
                        <p:par>
                          <p:cTn id="48" fill="hold">
                            <p:stCondLst>
                              <p:cond delay="0"/>
                            </p:stCondLst>
                            <p:childTnLst>
                              <p:par>
                                <p:cTn id="49" presetClass="entr" nodeType="clickEffect" presetSubtype="8" presetID="22" grpId="10" fill="hold">
                                  <p:stCondLst>
                                    <p:cond delay="0"/>
                                  </p:stCondLst>
                                  <p:iterate type="el" backwards="0">
                                    <p:tmAbs val="0"/>
                                  </p:iterate>
                                  <p:childTnLst>
                                    <p:set>
                                      <p:cBhvr>
                                        <p:cTn id="50" fill="hold"/>
                                        <p:tgtEl>
                                          <p:spTgt spid="468"/>
                                        </p:tgtEl>
                                        <p:attrNameLst>
                                          <p:attrName>style.visibility</p:attrName>
                                        </p:attrNameLst>
                                      </p:cBhvr>
                                      <p:to>
                                        <p:strVal val="visible"/>
                                      </p:to>
                                    </p:set>
                                    <p:animEffect filter="wipe(left)" transition="in">
                                      <p:cBhvr>
                                        <p:cTn id="51" dur="1500"/>
                                        <p:tgtEl>
                                          <p:spTgt spid="468"/>
                                        </p:tgtEl>
                                      </p:cBhvr>
                                    </p:animEffect>
                                  </p:childTnLst>
                                </p:cTn>
                              </p:par>
                            </p:childTnLst>
                          </p:cTn>
                        </p:par>
                        <p:par>
                          <p:cTn id="52" fill="hold">
                            <p:stCondLst>
                              <p:cond delay="1500"/>
                            </p:stCondLst>
                            <p:childTnLst>
                              <p:par>
                                <p:cTn id="53" presetClass="entr" nodeType="afterEffect" presetSubtype="8" presetID="22" grpId="11" fill="hold">
                                  <p:stCondLst>
                                    <p:cond delay="0"/>
                                  </p:stCondLst>
                                  <p:iterate type="el" backwards="0">
                                    <p:tmAbs val="0"/>
                                  </p:iterate>
                                  <p:childTnLst>
                                    <p:set>
                                      <p:cBhvr>
                                        <p:cTn id="54" fill="hold"/>
                                        <p:tgtEl>
                                          <p:spTgt spid="470"/>
                                        </p:tgtEl>
                                        <p:attrNameLst>
                                          <p:attrName>style.visibility</p:attrName>
                                        </p:attrNameLst>
                                      </p:cBhvr>
                                      <p:to>
                                        <p:strVal val="visible"/>
                                      </p:to>
                                    </p:set>
                                    <p:animEffect filter="wipe(left)" transition="in">
                                      <p:cBhvr>
                                        <p:cTn id="55" dur="1500"/>
                                        <p:tgtEl>
                                          <p:spTgt spid="470"/>
                                        </p:tgtEl>
                                      </p:cBhvr>
                                    </p:animEffect>
                                  </p:childTnLst>
                                </p:cTn>
                              </p:par>
                            </p:childTnLst>
                          </p:cTn>
                        </p:par>
                      </p:childTnLst>
                    </p:cTn>
                  </p:par>
                  <p:par>
                    <p:cTn id="56" fill="hold">
                      <p:stCondLst>
                        <p:cond delay="indefinite"/>
                      </p:stCondLst>
                      <p:childTnLst>
                        <p:par>
                          <p:cTn id="57" fill="hold">
                            <p:stCondLst>
                              <p:cond delay="0"/>
                            </p:stCondLst>
                            <p:childTnLst>
                              <p:par>
                                <p:cTn id="58" presetClass="entr" nodeType="clickEffect" presetSubtype="8" presetID="22" grpId="12" fill="hold">
                                  <p:stCondLst>
                                    <p:cond delay="0"/>
                                  </p:stCondLst>
                                  <p:iterate type="el" backwards="0">
                                    <p:tmAbs val="0"/>
                                  </p:iterate>
                                  <p:childTnLst>
                                    <p:set>
                                      <p:cBhvr>
                                        <p:cTn id="59" fill="hold"/>
                                        <p:tgtEl>
                                          <p:spTgt spid="455"/>
                                        </p:tgtEl>
                                        <p:attrNameLst>
                                          <p:attrName>style.visibility</p:attrName>
                                        </p:attrNameLst>
                                      </p:cBhvr>
                                      <p:to>
                                        <p:strVal val="visible"/>
                                      </p:to>
                                    </p:set>
                                    <p:animEffect filter="wipe(left)" transition="in">
                                      <p:cBhvr>
                                        <p:cTn id="60" dur="1500"/>
                                        <p:tgtEl>
                                          <p:spTgt spid="455"/>
                                        </p:tgtEl>
                                      </p:cBhvr>
                                    </p:animEffect>
                                  </p:childTnLst>
                                </p:cTn>
                              </p:par>
                            </p:childTnLst>
                          </p:cTn>
                        </p:par>
                      </p:childTnLst>
                    </p:cTn>
                  </p:par>
                  <p:par>
                    <p:cTn id="61" fill="hold">
                      <p:stCondLst>
                        <p:cond delay="indefinite"/>
                      </p:stCondLst>
                      <p:childTnLst>
                        <p:par>
                          <p:cTn id="62" fill="hold">
                            <p:stCondLst>
                              <p:cond delay="0"/>
                            </p:stCondLst>
                            <p:childTnLst>
                              <p:par>
                                <p:cTn id="63" presetClass="entr" nodeType="clickEffect" presetSubtype="8" presetID="22" grpId="13" fill="hold">
                                  <p:stCondLst>
                                    <p:cond delay="0"/>
                                  </p:stCondLst>
                                  <p:iterate type="el" backwards="0">
                                    <p:tmAbs val="0"/>
                                  </p:iterate>
                                  <p:childTnLst>
                                    <p:set>
                                      <p:cBhvr>
                                        <p:cTn id="64" fill="hold"/>
                                        <p:tgtEl>
                                          <p:spTgt spid="469"/>
                                        </p:tgtEl>
                                        <p:attrNameLst>
                                          <p:attrName>style.visibility</p:attrName>
                                        </p:attrNameLst>
                                      </p:cBhvr>
                                      <p:to>
                                        <p:strVal val="visible"/>
                                      </p:to>
                                    </p:set>
                                    <p:animEffect filter="wipe(left)" transition="in">
                                      <p:cBhvr>
                                        <p:cTn id="65" dur="1500"/>
                                        <p:tgtEl>
                                          <p:spTgt spid="469"/>
                                        </p:tgtEl>
                                      </p:cBhvr>
                                    </p:animEffect>
                                  </p:childTnLst>
                                </p:cTn>
                              </p:par>
                            </p:childTnLst>
                          </p:cTn>
                        </p:par>
                        <p:par>
                          <p:cTn id="66" fill="hold">
                            <p:stCondLst>
                              <p:cond delay="1500"/>
                            </p:stCondLst>
                            <p:childTnLst>
                              <p:par>
                                <p:cTn id="67" presetClass="entr" nodeType="afterEffect" presetSubtype="8" presetID="22" grpId="14" fill="hold">
                                  <p:stCondLst>
                                    <p:cond delay="0"/>
                                  </p:stCondLst>
                                  <p:iterate type="el" backwards="0">
                                    <p:tmAbs val="0"/>
                                  </p:iterate>
                                  <p:childTnLst>
                                    <p:set>
                                      <p:cBhvr>
                                        <p:cTn id="68" fill="hold"/>
                                        <p:tgtEl>
                                          <p:spTgt spid="471"/>
                                        </p:tgtEl>
                                        <p:attrNameLst>
                                          <p:attrName>style.visibility</p:attrName>
                                        </p:attrNameLst>
                                      </p:cBhvr>
                                      <p:to>
                                        <p:strVal val="visible"/>
                                      </p:to>
                                    </p:set>
                                    <p:animEffect filter="wipe(left)" transition="in">
                                      <p:cBhvr>
                                        <p:cTn id="69" dur="1500"/>
                                        <p:tgtEl>
                                          <p:spTgt spid="471"/>
                                        </p:tgtEl>
                                      </p:cBhvr>
                                    </p:animEffect>
                                  </p:childTnLst>
                                </p:cTn>
                              </p:par>
                            </p:childTnLst>
                          </p:cTn>
                        </p:par>
                      </p:childTnLst>
                    </p:cTn>
                  </p:par>
                  <p:par>
                    <p:cTn id="70" fill="hold">
                      <p:stCondLst>
                        <p:cond delay="indefinite"/>
                      </p:stCondLst>
                      <p:childTnLst>
                        <p:par>
                          <p:cTn id="71" fill="hold">
                            <p:stCondLst>
                              <p:cond delay="0"/>
                            </p:stCondLst>
                            <p:childTnLst>
                              <p:par>
                                <p:cTn id="72" presetClass="entr" nodeType="clickEffect" presetSubtype="8" presetID="22" grpId="15" fill="hold">
                                  <p:stCondLst>
                                    <p:cond delay="0"/>
                                  </p:stCondLst>
                                  <p:iterate type="el" backwards="0">
                                    <p:tmAbs val="0"/>
                                  </p:iterate>
                                  <p:childTnLst>
                                    <p:set>
                                      <p:cBhvr>
                                        <p:cTn id="73" fill="hold"/>
                                        <p:tgtEl>
                                          <p:spTgt spid="447"/>
                                        </p:tgtEl>
                                        <p:attrNameLst>
                                          <p:attrName>style.visibility</p:attrName>
                                        </p:attrNameLst>
                                      </p:cBhvr>
                                      <p:to>
                                        <p:strVal val="visible"/>
                                      </p:to>
                                    </p:set>
                                    <p:animEffect filter="wipe(left)" transition="in">
                                      <p:cBhvr>
                                        <p:cTn id="74" dur="1500"/>
                                        <p:tgtEl>
                                          <p:spTgt spid="447"/>
                                        </p:tgtEl>
                                      </p:cBhvr>
                                    </p:animEffect>
                                  </p:childTnLst>
                                </p:cTn>
                              </p:par>
                            </p:childTnLst>
                          </p:cTn>
                        </p:par>
                        <p:par>
                          <p:cTn id="75" fill="hold">
                            <p:stCondLst>
                              <p:cond delay="1500"/>
                            </p:stCondLst>
                            <p:childTnLst>
                              <p:par>
                                <p:cTn id="76" presetClass="entr" nodeType="afterEffect" presetSubtype="8" presetID="22" grpId="16" fill="hold">
                                  <p:stCondLst>
                                    <p:cond delay="0"/>
                                  </p:stCondLst>
                                  <p:iterate type="el" backwards="0">
                                    <p:tmAbs val="0"/>
                                  </p:iterate>
                                  <p:childTnLst>
                                    <p:set>
                                      <p:cBhvr>
                                        <p:cTn id="77" fill="hold"/>
                                        <p:tgtEl>
                                          <p:spTgt spid="446"/>
                                        </p:tgtEl>
                                        <p:attrNameLst>
                                          <p:attrName>style.visibility</p:attrName>
                                        </p:attrNameLst>
                                      </p:cBhvr>
                                      <p:to>
                                        <p:strVal val="visible"/>
                                      </p:to>
                                    </p:set>
                                    <p:animEffect filter="wipe(left)" transition="in">
                                      <p:cBhvr>
                                        <p:cTn id="78" dur="1500"/>
                                        <p:tgtEl>
                                          <p:spTgt spid="446"/>
                                        </p:tgtEl>
                                      </p:cBhvr>
                                    </p:animEffect>
                                  </p:childTnLst>
                                </p:cTn>
                              </p:par>
                            </p:childTnLst>
                          </p:cTn>
                        </p:par>
                      </p:childTnLst>
                    </p:cTn>
                  </p:par>
                  <p:par>
                    <p:cTn id="79" fill="hold">
                      <p:stCondLst>
                        <p:cond delay="indefinite"/>
                      </p:stCondLst>
                      <p:childTnLst>
                        <p:par>
                          <p:cTn id="80" fill="hold">
                            <p:stCondLst>
                              <p:cond delay="0"/>
                            </p:stCondLst>
                            <p:childTnLst>
                              <p:par>
                                <p:cTn id="81" presetClass="entr" nodeType="clickEffect" presetID="10" grpId="17" fill="hold">
                                  <p:stCondLst>
                                    <p:cond delay="0"/>
                                  </p:stCondLst>
                                  <p:iterate type="el" backwards="0">
                                    <p:tmAbs val="0"/>
                                  </p:iterate>
                                  <p:childTnLst>
                                    <p:set>
                                      <p:cBhvr>
                                        <p:cTn id="82" fill="hold"/>
                                        <p:tgtEl>
                                          <p:spTgt spid="472"/>
                                        </p:tgtEl>
                                        <p:attrNameLst>
                                          <p:attrName>style.visibility</p:attrName>
                                        </p:attrNameLst>
                                      </p:cBhvr>
                                      <p:to>
                                        <p:strVal val="visible"/>
                                      </p:to>
                                    </p:set>
                                    <p:animEffect filter="fade" transition="in">
                                      <p:cBhvr>
                                        <p:cTn id="83" dur="1500"/>
                                        <p:tgtEl>
                                          <p:spTgt spid="472"/>
                                        </p:tgtEl>
                                      </p:cBhvr>
                                    </p:animEffect>
                                  </p:childTnLst>
                                </p:cTn>
                              </p:par>
                            </p:childTnLst>
                          </p:cTn>
                        </p:par>
                        <p:par>
                          <p:cTn id="84" fill="hold">
                            <p:stCondLst>
                              <p:cond delay="1500"/>
                            </p:stCondLst>
                            <p:childTnLst>
                              <p:par>
                                <p:cTn id="85" presetClass="entr" nodeType="afterEffect" presetID="10" grpId="18" fill="hold">
                                  <p:stCondLst>
                                    <p:cond delay="0"/>
                                  </p:stCondLst>
                                  <p:iterate type="el" backwards="0">
                                    <p:tmAbs val="0"/>
                                  </p:iterate>
                                  <p:childTnLst>
                                    <p:set>
                                      <p:cBhvr>
                                        <p:cTn id="86" fill="hold"/>
                                        <p:tgtEl>
                                          <p:spTgt spid="474"/>
                                        </p:tgtEl>
                                        <p:attrNameLst>
                                          <p:attrName>style.visibility</p:attrName>
                                        </p:attrNameLst>
                                      </p:cBhvr>
                                      <p:to>
                                        <p:strVal val="visible"/>
                                      </p:to>
                                    </p:set>
                                    <p:animEffect filter="fade" transition="in">
                                      <p:cBhvr>
                                        <p:cTn id="87" dur="1500"/>
                                        <p:tgtEl>
                                          <p:spTgt spid="474"/>
                                        </p:tgtEl>
                                      </p:cBhvr>
                                    </p:animEffect>
                                  </p:childTnLst>
                                </p:cTn>
                              </p:par>
                            </p:childTnLst>
                          </p:cTn>
                        </p:par>
                      </p:childTnLst>
                    </p:cTn>
                  </p:par>
                  <p:par>
                    <p:cTn id="88" fill="hold">
                      <p:stCondLst>
                        <p:cond delay="indefinite"/>
                      </p:stCondLst>
                      <p:childTnLst>
                        <p:par>
                          <p:cTn id="89" fill="hold">
                            <p:stCondLst>
                              <p:cond delay="0"/>
                            </p:stCondLst>
                            <p:childTnLst>
                              <p:par>
                                <p:cTn id="90" presetClass="entr" nodeType="clickEffect" presetID="10" grpId="19" fill="hold">
                                  <p:stCondLst>
                                    <p:cond delay="0"/>
                                  </p:stCondLst>
                                  <p:iterate type="el" backwards="0">
                                    <p:tmAbs val="0"/>
                                  </p:iterate>
                                  <p:childTnLst>
                                    <p:set>
                                      <p:cBhvr>
                                        <p:cTn id="91" fill="hold"/>
                                        <p:tgtEl>
                                          <p:spTgt spid="473"/>
                                        </p:tgtEl>
                                        <p:attrNameLst>
                                          <p:attrName>style.visibility</p:attrName>
                                        </p:attrNameLst>
                                      </p:cBhvr>
                                      <p:to>
                                        <p:strVal val="visible"/>
                                      </p:to>
                                    </p:set>
                                    <p:animEffect filter="fade" transition="in">
                                      <p:cBhvr>
                                        <p:cTn id="92" dur="1500"/>
                                        <p:tgtEl>
                                          <p:spTgt spid="473"/>
                                        </p:tgtEl>
                                      </p:cBhvr>
                                    </p:animEffect>
                                  </p:childTnLst>
                                </p:cTn>
                              </p:par>
                            </p:childTnLst>
                          </p:cTn>
                        </p:par>
                        <p:par>
                          <p:cTn id="93" fill="hold">
                            <p:stCondLst>
                              <p:cond delay="1500"/>
                            </p:stCondLst>
                            <p:childTnLst>
                              <p:par>
                                <p:cTn id="94" presetClass="entr" nodeType="afterEffect" presetID="10" grpId="20" fill="hold">
                                  <p:stCondLst>
                                    <p:cond delay="0"/>
                                  </p:stCondLst>
                                  <p:iterate type="el" backwards="0">
                                    <p:tmAbs val="0"/>
                                  </p:iterate>
                                  <p:childTnLst>
                                    <p:set>
                                      <p:cBhvr>
                                        <p:cTn id="95" fill="hold"/>
                                        <p:tgtEl>
                                          <p:spTgt spid="475"/>
                                        </p:tgtEl>
                                        <p:attrNameLst>
                                          <p:attrName>style.visibility</p:attrName>
                                        </p:attrNameLst>
                                      </p:cBhvr>
                                      <p:to>
                                        <p:strVal val="visible"/>
                                      </p:to>
                                    </p:set>
                                    <p:animEffect filter="fade" transition="in">
                                      <p:cBhvr>
                                        <p:cTn id="96" dur="1500"/>
                                        <p:tgtEl>
                                          <p:spTgt spid="4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67" grpId="7"/>
      <p:bldP build="whole" bldLvl="1" animBg="1" rev="0" advAuto="0" spid="450" grpId="3"/>
      <p:bldP build="whole" bldLvl="1" animBg="1" rev="0" advAuto="0" spid="455" grpId="12"/>
      <p:bldP build="whole" bldLvl="1" animBg="1" rev="0" advAuto="0" spid="465" grpId="4"/>
      <p:bldP build="whole" bldLvl="1" animBg="1" rev="0" advAuto="0" spid="475" grpId="20"/>
      <p:bldP build="whole" bldLvl="1" animBg="1" rev="0" advAuto="0" spid="464" grpId="2"/>
      <p:bldP build="whole" bldLvl="1" animBg="1" rev="0" advAuto="0" spid="473" grpId="19"/>
      <p:bldP build="whole" bldLvl="1" animBg="1" rev="0" advAuto="0" spid="449" grpId="9"/>
      <p:bldP build="whole" bldLvl="1" animBg="1" rev="0" advAuto="0" spid="466" grpId="6"/>
      <p:bldP build="whole" bldLvl="1" animBg="1" rev="0" advAuto="0" spid="471" grpId="14"/>
      <p:bldP build="whole" bldLvl="1" animBg="1" rev="0" advAuto="0" spid="468" grpId="10"/>
      <p:bldP build="whole" bldLvl="1" animBg="1" rev="0" advAuto="0" spid="448" grpId="8"/>
      <p:bldP build="whole" bldLvl="1" animBg="1" rev="0" advAuto="0" spid="445" grpId="5"/>
      <p:bldP build="whole" bldLvl="1" animBg="1" rev="0" advAuto="0" spid="446" grpId="16"/>
      <p:bldP build="whole" bldLvl="1" animBg="1" rev="0" advAuto="0" spid="472" grpId="17"/>
      <p:bldP build="whole" bldLvl="1" animBg="1" rev="0" advAuto="0" spid="474" grpId="18"/>
      <p:bldP build="whole" bldLvl="1" animBg="1" rev="0" advAuto="0" spid="469" grpId="13"/>
      <p:bldP build="whole" bldLvl="1" animBg="1" rev="0" advAuto="0" spid="447" grpId="15"/>
      <p:bldP build="whole" bldLvl="1" animBg="1" rev="0" advAuto="0" spid="470" grpId="11"/>
      <p:bldP build="whole" bldLvl="1" animBg="1" rev="0" advAuto="0" spid="444" grpId="1"/>
    </p:bldLst>
  </p:timing>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7" name="AWS Lambda Use Cases"/>
          <p:cNvSpPr txBox="1"/>
          <p:nvPr>
            <p:ph type="title" idx="4294967295"/>
          </p:nvPr>
        </p:nvSpPr>
        <p:spPr>
          <a:xfrm>
            <a:off x="407937" y="-1261721"/>
            <a:ext cx="12188926" cy="3302001"/>
          </a:xfrm>
          <a:prstGeom prst="rect">
            <a:avLst/>
          </a:prstGeom>
        </p:spPr>
        <p:txBody>
          <a:bodyPr anchor="b"/>
          <a:lstStyle>
            <a:lvl1pPr>
              <a:defRPr sz="6900"/>
            </a:lvl1pPr>
          </a:lstStyle>
          <a:p>
            <a:pPr/>
            <a:r>
              <a:t>AWS Lambda Use Cases</a:t>
            </a:r>
          </a:p>
        </p:txBody>
      </p:sp>
      <p:sp>
        <p:nvSpPr>
          <p:cNvPr id="478" name="Data Processing"/>
          <p:cNvSpPr txBox="1"/>
          <p:nvPr/>
        </p:nvSpPr>
        <p:spPr>
          <a:xfrm>
            <a:off x="1532155" y="2652370"/>
            <a:ext cx="250759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Data Processing</a:t>
            </a:r>
          </a:p>
        </p:txBody>
      </p:sp>
      <p:sp>
        <p:nvSpPr>
          <p:cNvPr id="479" name="You can use AWS Lambda to execute code in response to triggers such as…"/>
          <p:cNvSpPr txBox="1"/>
          <p:nvPr/>
        </p:nvSpPr>
        <p:spPr>
          <a:xfrm>
            <a:off x="1538292" y="3725520"/>
            <a:ext cx="11448289" cy="23025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You can use AWS Lambda to execute code in response to triggers such as</a:t>
            </a:r>
          </a:p>
          <a:p>
            <a:pPr algn="l"/>
            <a:r>
              <a:t>    changes in data, shifts in system state, or actions by users. Lambda can be</a:t>
            </a:r>
          </a:p>
          <a:p>
            <a:pPr algn="l"/>
            <a:r>
              <a:t>    directly triggered by AWS services such as S3, DynamoDB, Kinesis, SNS,</a:t>
            </a:r>
          </a:p>
          <a:p>
            <a:pPr algn="l"/>
            <a:r>
              <a:t>    and CloudWatch, or it can be orchestrated into workflows by AWS</a:t>
            </a:r>
          </a:p>
          <a:p>
            <a:pPr algn="l"/>
            <a:r>
              <a:t>    Step Functions. This allows you to build a variety of real-time serverless</a:t>
            </a:r>
          </a:p>
          <a:p>
            <a:pPr algn="l"/>
            <a:r>
              <a:t>    data processing systems.</a:t>
            </a:r>
          </a:p>
        </p:txBody>
      </p:sp>
    </p:spTree>
  </p:cSld>
  <p:clrMapOvr>
    <a:masterClrMapping/>
  </p:clrMapOvr>
  <mc:AlternateContent xmlns:mc="http://schemas.openxmlformats.org/markup-compatibility/2006">
    <mc:Choice xmlns:p14="http://schemas.microsoft.com/office/powerpoint/2010/main" Requires="p14">
      <p:transition spd="slow" advClick="1" p14:dur="25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lt" backwards="0">
                                    <p:tmAbs val="0"/>
                                  </p:iterate>
                                  <p:childTnLst>
                                    <p:set>
                                      <p:cBhvr>
                                        <p:cTn id="6" fill="hold"/>
                                        <p:tgtEl>
                                          <p:spTgt spid="478"/>
                                        </p:tgtEl>
                                        <p:attrNameLst>
                                          <p:attrName>style.visibility</p:attrName>
                                        </p:attrNameLst>
                                      </p:cBhvr>
                                      <p:to>
                                        <p:strVal val="visible"/>
                                      </p:to>
                                    </p:set>
                                    <p:anim calcmode="lin" valueType="num">
                                      <p:cBhvr>
                                        <p:cTn id="7" dur="1500" fill="hold"/>
                                        <p:tgtEl>
                                          <p:spTgt spid="478"/>
                                        </p:tgtEl>
                                        <p:attrNameLst>
                                          <p:attrName>ppt_x</p:attrName>
                                        </p:attrNameLst>
                                      </p:cBhvr>
                                      <p:tavLst>
                                        <p:tav tm="0">
                                          <p:val>
                                            <p:strVal val="0-#ppt_w/2"/>
                                          </p:val>
                                        </p:tav>
                                        <p:tav tm="100000">
                                          <p:val>
                                            <p:strVal val="#ppt_x"/>
                                          </p:val>
                                        </p:tav>
                                      </p:tavLst>
                                    </p:anim>
                                    <p:anim calcmode="lin" valueType="num">
                                      <p:cBhvr>
                                        <p:cTn id="8" dur="1500" fill="hold"/>
                                        <p:tgtEl>
                                          <p:spTgt spid="47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8" presetID="2" grpId="2" fill="hold">
                                  <p:stCondLst>
                                    <p:cond delay="0"/>
                                  </p:stCondLst>
                                  <p:iterate type="lt" backwards="0">
                                    <p:tmAbs val="0"/>
                                  </p:iterate>
                                  <p:childTnLst>
                                    <p:set>
                                      <p:cBhvr>
                                        <p:cTn id="12" fill="hold"/>
                                        <p:tgtEl>
                                          <p:spTgt spid="479"/>
                                        </p:tgtEl>
                                        <p:attrNameLst>
                                          <p:attrName>style.visibility</p:attrName>
                                        </p:attrNameLst>
                                      </p:cBhvr>
                                      <p:to>
                                        <p:strVal val="visible"/>
                                      </p:to>
                                    </p:set>
                                    <p:anim calcmode="lin" valueType="num">
                                      <p:cBhvr>
                                        <p:cTn id="13" dur="1500" fill="hold"/>
                                        <p:tgtEl>
                                          <p:spTgt spid="479"/>
                                        </p:tgtEl>
                                        <p:attrNameLst>
                                          <p:attrName>ppt_x</p:attrName>
                                        </p:attrNameLst>
                                      </p:cBhvr>
                                      <p:tavLst>
                                        <p:tav tm="0">
                                          <p:val>
                                            <p:strVal val="0-#ppt_w/2"/>
                                          </p:val>
                                        </p:tav>
                                        <p:tav tm="100000">
                                          <p:val>
                                            <p:strVal val="#ppt_x"/>
                                          </p:val>
                                        </p:tav>
                                      </p:tavLst>
                                    </p:anim>
                                    <p:anim calcmode="lin" valueType="num">
                                      <p:cBhvr>
                                        <p:cTn id="14" dur="1500" fill="hold"/>
                                        <p:tgtEl>
                                          <p:spTgt spid="4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79" grpId="2"/>
      <p:bldP build="whole" bldLvl="1" animBg="1" rev="0" advAuto="0" spid="478" grpId="1"/>
    </p:bldLst>
  </p:timing>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1" name="AWS Lambda Use Cases"/>
          <p:cNvSpPr txBox="1"/>
          <p:nvPr>
            <p:ph type="title" idx="4294967295"/>
          </p:nvPr>
        </p:nvSpPr>
        <p:spPr>
          <a:xfrm>
            <a:off x="407937" y="-1261721"/>
            <a:ext cx="12188926" cy="3302001"/>
          </a:xfrm>
          <a:prstGeom prst="rect">
            <a:avLst/>
          </a:prstGeom>
        </p:spPr>
        <p:txBody>
          <a:bodyPr anchor="b"/>
          <a:lstStyle>
            <a:lvl1pPr>
              <a:defRPr sz="6900"/>
            </a:lvl1pPr>
          </a:lstStyle>
          <a:p>
            <a:pPr/>
            <a:r>
              <a:t>AWS Lambda Use Cases</a:t>
            </a:r>
          </a:p>
        </p:txBody>
      </p:sp>
      <p:sp>
        <p:nvSpPr>
          <p:cNvPr id="482" name="Real-Time File Processing"/>
          <p:cNvSpPr txBox="1"/>
          <p:nvPr/>
        </p:nvSpPr>
        <p:spPr>
          <a:xfrm>
            <a:off x="1494980" y="3236570"/>
            <a:ext cx="391089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Real-Time File Processing</a:t>
            </a:r>
          </a:p>
        </p:txBody>
      </p:sp>
      <p:sp>
        <p:nvSpPr>
          <p:cNvPr id="483" name="You can use Amazon S3 to trigger AWS Lambda to process data…"/>
          <p:cNvSpPr txBox="1"/>
          <p:nvPr/>
        </p:nvSpPr>
        <p:spPr>
          <a:xfrm>
            <a:off x="1538292" y="4093820"/>
            <a:ext cx="10193428" cy="15659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You can use Amazon S3 to trigger AWS Lambda to process data </a:t>
            </a:r>
          </a:p>
          <a:p>
            <a:pPr algn="l"/>
            <a:r>
              <a:t>    immediately after an upload. For example, you can use Lambda to </a:t>
            </a:r>
          </a:p>
          <a:p>
            <a:pPr algn="l"/>
            <a:r>
              <a:t>    thumbnail images, transcode videos, index files, process logs, </a:t>
            </a:r>
          </a:p>
          <a:p>
            <a:pPr algn="l"/>
            <a:r>
              <a:t>    validate content, and aggregate and filter data in real-time.</a:t>
            </a:r>
          </a:p>
        </p:txBody>
      </p:sp>
      <p:pic>
        <p:nvPicPr>
          <p:cNvPr id="484" name="Screenshot 2019-08-23 at 8.09.19 PM.png" descr="Screenshot 2019-08-23 at 8.09.19 PM.png"/>
          <p:cNvPicPr>
            <a:picLocks noChangeAspect="1"/>
          </p:cNvPicPr>
          <p:nvPr/>
        </p:nvPicPr>
        <p:blipFill>
          <a:blip r:embed="rId2">
            <a:extLst/>
          </a:blip>
          <a:stretch>
            <a:fillRect/>
          </a:stretch>
        </p:blipFill>
        <p:spPr>
          <a:xfrm>
            <a:off x="476250" y="6055970"/>
            <a:ext cx="12052300" cy="34925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2000">
        <p:cover dir="d"/>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482"/>
                                        </p:tgtEl>
                                        <p:attrNameLst>
                                          <p:attrName>style.visibility</p:attrName>
                                        </p:attrNameLst>
                                      </p:cBhvr>
                                      <p:to>
                                        <p:strVal val="visible"/>
                                      </p:to>
                                    </p:set>
                                    <p:animEffect filter="wipe(left)" transition="in">
                                      <p:cBhvr>
                                        <p:cTn id="7" dur="1500"/>
                                        <p:tgtEl>
                                          <p:spTgt spid="482"/>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8" presetID="22" grpId="2" fill="hold">
                                  <p:stCondLst>
                                    <p:cond delay="0"/>
                                  </p:stCondLst>
                                  <p:iterate type="el" backwards="0">
                                    <p:tmAbs val="0"/>
                                  </p:iterate>
                                  <p:childTnLst>
                                    <p:set>
                                      <p:cBhvr>
                                        <p:cTn id="11" fill="hold"/>
                                        <p:tgtEl>
                                          <p:spTgt spid="483"/>
                                        </p:tgtEl>
                                        <p:attrNameLst>
                                          <p:attrName>style.visibility</p:attrName>
                                        </p:attrNameLst>
                                      </p:cBhvr>
                                      <p:to>
                                        <p:strVal val="visible"/>
                                      </p:to>
                                    </p:set>
                                    <p:animEffect filter="wipe(left)" transition="in">
                                      <p:cBhvr>
                                        <p:cTn id="12" dur="1500"/>
                                        <p:tgtEl>
                                          <p:spTgt spid="483"/>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8" presetID="22" grpId="3" fill="hold">
                                  <p:stCondLst>
                                    <p:cond delay="0"/>
                                  </p:stCondLst>
                                  <p:iterate type="el" backwards="0">
                                    <p:tmAbs val="0"/>
                                  </p:iterate>
                                  <p:childTnLst>
                                    <p:set>
                                      <p:cBhvr>
                                        <p:cTn id="16" fill="hold"/>
                                        <p:tgtEl>
                                          <p:spTgt spid="484"/>
                                        </p:tgtEl>
                                        <p:attrNameLst>
                                          <p:attrName>style.visibility</p:attrName>
                                        </p:attrNameLst>
                                      </p:cBhvr>
                                      <p:to>
                                        <p:strVal val="visible"/>
                                      </p:to>
                                    </p:set>
                                    <p:animEffect filter="wipe(left)" transition="in">
                                      <p:cBhvr>
                                        <p:cTn id="17" dur="1500"/>
                                        <p:tgtEl>
                                          <p:spTgt spid="4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82" grpId="1"/>
      <p:bldP build="whole" bldLvl="1" animBg="1" rev="0" advAuto="0" spid="484" grpId="3"/>
      <p:bldP build="whole" bldLvl="1" animBg="1" rev="0" advAuto="0" spid="483" grpId="2"/>
    </p:bldLst>
  </p:timing>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6" name="AWS Lambda Use Cases"/>
          <p:cNvSpPr txBox="1"/>
          <p:nvPr>
            <p:ph type="title" idx="4294967295"/>
          </p:nvPr>
        </p:nvSpPr>
        <p:spPr>
          <a:xfrm>
            <a:off x="-1863403" y="-1261721"/>
            <a:ext cx="16731606" cy="3302001"/>
          </a:xfrm>
          <a:prstGeom prst="rect">
            <a:avLst/>
          </a:prstGeom>
        </p:spPr>
        <p:txBody>
          <a:bodyPr anchor="b"/>
          <a:lstStyle>
            <a:lvl1pPr>
              <a:defRPr sz="6900"/>
            </a:lvl1pPr>
          </a:lstStyle>
          <a:p>
            <a:pPr/>
            <a:r>
              <a:t>AWS Lambda Use Cases</a:t>
            </a:r>
          </a:p>
        </p:txBody>
      </p:sp>
      <p:sp>
        <p:nvSpPr>
          <p:cNvPr id="487" name="The Seattle Times uses AWS Lambda to resize images for viewing on different devices such as desktop computers, tablets, and smartphones."/>
          <p:cNvSpPr txBox="1"/>
          <p:nvPr/>
        </p:nvSpPr>
        <p:spPr>
          <a:xfrm>
            <a:off x="152501" y="7529170"/>
            <a:ext cx="12699798"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The Seattle Times uses AWS Lambda to resize images for viewing on different devices such as desktop computers, tablets, and smartphones.</a:t>
            </a:r>
          </a:p>
        </p:txBody>
      </p:sp>
      <p:pic>
        <p:nvPicPr>
          <p:cNvPr id="488" name="st-logo.png" descr="st-logo.png"/>
          <p:cNvPicPr>
            <a:picLocks noChangeAspect="1"/>
          </p:cNvPicPr>
          <p:nvPr/>
        </p:nvPicPr>
        <p:blipFill>
          <a:blip r:embed="rId2">
            <a:extLst/>
          </a:blip>
          <a:stretch>
            <a:fillRect/>
          </a:stretch>
        </p:blipFill>
        <p:spPr>
          <a:xfrm>
            <a:off x="2413000" y="4260850"/>
            <a:ext cx="8178800" cy="12319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2000">
        <p14:rippl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Question 4"/>
          <p:cNvSpPr txBox="1"/>
          <p:nvPr>
            <p:ph type="title" idx="4294967295"/>
          </p:nvPr>
        </p:nvSpPr>
        <p:spPr>
          <a:xfrm>
            <a:off x="1270000" y="-1246530"/>
            <a:ext cx="10464800" cy="3302001"/>
          </a:xfrm>
          <a:prstGeom prst="rect">
            <a:avLst/>
          </a:prstGeom>
        </p:spPr>
        <p:txBody>
          <a:bodyPr anchor="b"/>
          <a:lstStyle>
            <a:lvl1pPr>
              <a:defRPr sz="6900"/>
            </a:lvl1pPr>
          </a:lstStyle>
          <a:p>
            <a:pPr/>
            <a:r>
              <a:t>Question 4</a:t>
            </a:r>
          </a:p>
        </p:txBody>
      </p:sp>
      <p:sp>
        <p:nvSpPr>
          <p:cNvPr id="144" name="The minimum file size allowed on S3 is 1 byte."/>
          <p:cNvSpPr txBox="1"/>
          <p:nvPr/>
        </p:nvSpPr>
        <p:spPr>
          <a:xfrm>
            <a:off x="1507680" y="3236570"/>
            <a:ext cx="6766561"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The minimum file size allowed on S3 is 1 byte.</a:t>
            </a:r>
          </a:p>
        </p:txBody>
      </p:sp>
      <p:sp>
        <p:nvSpPr>
          <p:cNvPr id="145" name="True"/>
          <p:cNvSpPr txBox="1"/>
          <p:nvPr/>
        </p:nvSpPr>
        <p:spPr>
          <a:xfrm>
            <a:off x="1508239" y="4043985"/>
            <a:ext cx="1080136"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True</a:t>
            </a:r>
          </a:p>
        </p:txBody>
      </p:sp>
      <p:sp>
        <p:nvSpPr>
          <p:cNvPr id="146" name="False"/>
          <p:cNvSpPr txBox="1"/>
          <p:nvPr/>
        </p:nvSpPr>
        <p:spPr>
          <a:xfrm>
            <a:off x="1518043" y="4851399"/>
            <a:ext cx="122064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False</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Question 5"/>
          <p:cNvSpPr txBox="1"/>
          <p:nvPr>
            <p:ph type="title" idx="4294967295"/>
          </p:nvPr>
        </p:nvSpPr>
        <p:spPr>
          <a:xfrm>
            <a:off x="1270000" y="-1246530"/>
            <a:ext cx="10464800" cy="3302001"/>
          </a:xfrm>
          <a:prstGeom prst="rect">
            <a:avLst/>
          </a:prstGeom>
        </p:spPr>
        <p:txBody>
          <a:bodyPr anchor="b"/>
          <a:lstStyle>
            <a:lvl1pPr>
              <a:defRPr sz="6900"/>
            </a:lvl1pPr>
          </a:lstStyle>
          <a:p>
            <a:pPr/>
            <a:r>
              <a:t>Question 5</a:t>
            </a:r>
          </a:p>
        </p:txBody>
      </p:sp>
      <p:sp>
        <p:nvSpPr>
          <p:cNvPr id="149" name="What is the largest size file you can transfer to S3 using a PUT operation?"/>
          <p:cNvSpPr txBox="1"/>
          <p:nvPr/>
        </p:nvSpPr>
        <p:spPr>
          <a:xfrm>
            <a:off x="1507680" y="3236570"/>
            <a:ext cx="1076828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What is the largest size file you can transfer to S3 using a PUT operation?</a:t>
            </a:r>
          </a:p>
        </p:txBody>
      </p:sp>
      <p:sp>
        <p:nvSpPr>
          <p:cNvPr id="150" name="100MB"/>
          <p:cNvSpPr txBox="1"/>
          <p:nvPr/>
        </p:nvSpPr>
        <p:spPr>
          <a:xfrm>
            <a:off x="1508239" y="4043985"/>
            <a:ext cx="144711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100MB</a:t>
            </a:r>
          </a:p>
        </p:txBody>
      </p:sp>
      <p:sp>
        <p:nvSpPr>
          <p:cNvPr id="151" name="1GB"/>
          <p:cNvSpPr txBox="1"/>
          <p:nvPr/>
        </p:nvSpPr>
        <p:spPr>
          <a:xfrm>
            <a:off x="1518043" y="4851399"/>
            <a:ext cx="106306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1GB</a:t>
            </a:r>
          </a:p>
        </p:txBody>
      </p:sp>
      <p:sp>
        <p:nvSpPr>
          <p:cNvPr id="152" name="5GB"/>
          <p:cNvSpPr txBox="1"/>
          <p:nvPr/>
        </p:nvSpPr>
        <p:spPr>
          <a:xfrm>
            <a:off x="1542681" y="5658814"/>
            <a:ext cx="106306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5GB</a:t>
            </a:r>
          </a:p>
        </p:txBody>
      </p:sp>
      <p:sp>
        <p:nvSpPr>
          <p:cNvPr id="153" name="5TB"/>
          <p:cNvSpPr txBox="1"/>
          <p:nvPr/>
        </p:nvSpPr>
        <p:spPr>
          <a:xfrm>
            <a:off x="1540852" y="6475272"/>
            <a:ext cx="1017957"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5TB</a:t>
            </a:r>
          </a:p>
        </p:txBody>
      </p:sp>
    </p:spTree>
  </p:cSld>
  <p:clrMapOvr>
    <a:masterClrMapping/>
  </p:clrMapOvr>
  <mc:AlternateContent xmlns:mc="http://schemas.openxmlformats.org/markup-compatibility/2006">
    <mc:Choice xmlns:p14="http://schemas.microsoft.com/office/powerpoint/2010/main" Requires="p14">
      <p:transition spd="med" advClick="1" p14:dur="1000">
        <p:cover dir="d"/>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Question 6"/>
          <p:cNvSpPr txBox="1"/>
          <p:nvPr>
            <p:ph type="title" idx="4294967295"/>
          </p:nvPr>
        </p:nvSpPr>
        <p:spPr>
          <a:xfrm>
            <a:off x="1270000" y="-1246530"/>
            <a:ext cx="10464800" cy="3302001"/>
          </a:xfrm>
          <a:prstGeom prst="rect">
            <a:avLst/>
          </a:prstGeom>
        </p:spPr>
        <p:txBody>
          <a:bodyPr anchor="b"/>
          <a:lstStyle>
            <a:lvl1pPr>
              <a:defRPr sz="6900"/>
            </a:lvl1pPr>
          </a:lstStyle>
          <a:p>
            <a:pPr/>
            <a:r>
              <a:t>Question 6</a:t>
            </a:r>
          </a:p>
        </p:txBody>
      </p:sp>
      <p:sp>
        <p:nvSpPr>
          <p:cNvPr id="156" name="You are hosting a static website in an S3 bucket that uses Java script to…"/>
          <p:cNvSpPr txBox="1"/>
          <p:nvPr/>
        </p:nvSpPr>
        <p:spPr>
          <a:xfrm>
            <a:off x="1507680" y="2868270"/>
            <a:ext cx="10959085" cy="11976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You are hosting a static website in an S3 bucket that uses Java script to </a:t>
            </a:r>
          </a:p>
          <a:p>
            <a:pPr algn="l"/>
            <a:r>
              <a:t>reference assets in another S3 bucket. For some reason, these assets are </a:t>
            </a:r>
          </a:p>
          <a:p>
            <a:pPr algn="l"/>
            <a:r>
              <a:t>not displaying when users browse to the site. What could be the problem?</a:t>
            </a:r>
          </a:p>
        </p:txBody>
      </p:sp>
      <p:sp>
        <p:nvSpPr>
          <p:cNvPr id="157" name="Amazon S3 does not support Javascript."/>
          <p:cNvSpPr txBox="1"/>
          <p:nvPr/>
        </p:nvSpPr>
        <p:spPr>
          <a:xfrm>
            <a:off x="1521401" y="4228135"/>
            <a:ext cx="633001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Amazon S3 does not support Javascript.</a:t>
            </a:r>
          </a:p>
        </p:txBody>
      </p:sp>
      <p:sp>
        <p:nvSpPr>
          <p:cNvPr id="158" name="You cannot use one S3 bucket to reference another S3 bucket."/>
          <p:cNvSpPr txBox="1"/>
          <p:nvPr/>
        </p:nvSpPr>
        <p:spPr>
          <a:xfrm>
            <a:off x="1518043" y="4851399"/>
            <a:ext cx="9515476"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You cannot use one S3 bucket to reference another S3 bucket.</a:t>
            </a:r>
          </a:p>
        </p:txBody>
      </p:sp>
      <p:sp>
        <p:nvSpPr>
          <p:cNvPr id="159" name="You haven't enabled Cross Origin Resource Sharing (CORS) on the bucket…"/>
          <p:cNvSpPr txBox="1"/>
          <p:nvPr/>
        </p:nvSpPr>
        <p:spPr>
          <a:xfrm>
            <a:off x="1503193" y="5474664"/>
            <a:ext cx="11264113"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You haven't enabled Cross Origin Resource Sharing (CORS) on the bucket</a:t>
            </a:r>
          </a:p>
          <a:p>
            <a:pPr algn="l"/>
            <a:r>
              <a:t>    where the assets are stored.</a:t>
            </a:r>
          </a:p>
        </p:txBody>
      </p:sp>
      <p:sp>
        <p:nvSpPr>
          <p:cNvPr id="160" name="You need to open port 80 on the appropriate security group in which the S3…"/>
          <p:cNvSpPr txBox="1"/>
          <p:nvPr/>
        </p:nvSpPr>
        <p:spPr>
          <a:xfrm>
            <a:off x="1518788" y="6466229"/>
            <a:ext cx="11410723"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You need to open port 80 on the appropriate security group in which the S3</a:t>
            </a:r>
          </a:p>
          <a:p>
            <a:pPr algn="l"/>
            <a:r>
              <a:t>    bucket is located.</a:t>
            </a:r>
          </a:p>
        </p:txBody>
      </p:sp>
    </p:spTree>
  </p:cSld>
  <p:clrMapOvr>
    <a:masterClrMapping/>
  </p:clrMapOvr>
  <mc:AlternateContent xmlns:mc="http://schemas.openxmlformats.org/markup-compatibility/2006">
    <mc:Choice xmlns:p14="http://schemas.microsoft.com/office/powerpoint/2010/main" Requires="p14">
      <p:transition spd="slow" advClick="1" p14:dur="1500">
        <p14:rippl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Question 7"/>
          <p:cNvSpPr txBox="1"/>
          <p:nvPr>
            <p:ph type="title" idx="4294967295"/>
          </p:nvPr>
        </p:nvSpPr>
        <p:spPr>
          <a:xfrm>
            <a:off x="1270000" y="-1246530"/>
            <a:ext cx="10464800" cy="3302001"/>
          </a:xfrm>
          <a:prstGeom prst="rect">
            <a:avLst/>
          </a:prstGeom>
        </p:spPr>
        <p:txBody>
          <a:bodyPr anchor="b"/>
          <a:lstStyle>
            <a:lvl1pPr>
              <a:defRPr sz="6900"/>
            </a:lvl1pPr>
          </a:lstStyle>
          <a:p>
            <a:pPr/>
            <a:r>
              <a:t>Question 7</a:t>
            </a:r>
          </a:p>
        </p:txBody>
      </p:sp>
      <p:sp>
        <p:nvSpPr>
          <p:cNvPr id="163" name="You are using S3 in ap-northeast-1 to host a static website in a bucket called…"/>
          <p:cNvSpPr txBox="1"/>
          <p:nvPr/>
        </p:nvSpPr>
        <p:spPr>
          <a:xfrm>
            <a:off x="1507680" y="3052420"/>
            <a:ext cx="11323626"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You are using S3 in ap-northeast-1 to host a static website in a bucket called</a:t>
            </a:r>
          </a:p>
          <a:p>
            <a:pPr algn="l"/>
            <a:r>
              <a:t>“anmols-bucket”. What would the new URL endpoint be?</a:t>
            </a:r>
          </a:p>
        </p:txBody>
      </p:sp>
      <p:sp>
        <p:nvSpPr>
          <p:cNvPr id="164" name="https://anmols-bucket.s3-website.ap-northeast-1.amazonaws.com"/>
          <p:cNvSpPr txBox="1"/>
          <p:nvPr/>
        </p:nvSpPr>
        <p:spPr>
          <a:xfrm>
            <a:off x="1521401" y="4228135"/>
            <a:ext cx="1016592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https://anmols-bucket.s3-website.ap-northeast-1.amazonaws.com</a:t>
            </a:r>
          </a:p>
        </p:txBody>
      </p:sp>
      <p:sp>
        <p:nvSpPr>
          <p:cNvPr id="165" name="https://s3.ap-northeast-1.amazonaws.com/anmols-bucket/"/>
          <p:cNvSpPr txBox="1"/>
          <p:nvPr/>
        </p:nvSpPr>
        <p:spPr>
          <a:xfrm>
            <a:off x="1518043" y="4851399"/>
            <a:ext cx="904943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https://s3.ap-northeast-1.amazonaws.com/anmols-bucket/</a:t>
            </a:r>
          </a:p>
        </p:txBody>
      </p:sp>
      <p:sp>
        <p:nvSpPr>
          <p:cNvPr id="166" name="http://anmols-bucket.s3-website.ap-northeast-1.amazonaws.com"/>
          <p:cNvSpPr txBox="1"/>
          <p:nvPr/>
        </p:nvSpPr>
        <p:spPr>
          <a:xfrm>
            <a:off x="1513979" y="5474664"/>
            <a:ext cx="1000224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http://anmols-bucket.s3-website.ap-northeast-1.amazonaws.com</a:t>
            </a:r>
          </a:p>
        </p:txBody>
      </p:sp>
      <p:sp>
        <p:nvSpPr>
          <p:cNvPr id="167" name="http://anmols-bucket.s3-website.ap-southeast-1.amazonaws.com"/>
          <p:cNvSpPr txBox="1"/>
          <p:nvPr/>
        </p:nvSpPr>
        <p:spPr>
          <a:xfrm>
            <a:off x="1516824" y="6097929"/>
            <a:ext cx="1004735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http://anmols-bucket.s3-website.ap-southeast-1.amazonaws.com</a:t>
            </a:r>
          </a:p>
        </p:txBody>
      </p:sp>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Question 8"/>
          <p:cNvSpPr txBox="1"/>
          <p:nvPr>
            <p:ph type="title" idx="4294967295"/>
          </p:nvPr>
        </p:nvSpPr>
        <p:spPr>
          <a:xfrm>
            <a:off x="1270000" y="-1246530"/>
            <a:ext cx="10464800" cy="3302001"/>
          </a:xfrm>
          <a:prstGeom prst="rect">
            <a:avLst/>
          </a:prstGeom>
        </p:spPr>
        <p:txBody>
          <a:bodyPr anchor="b"/>
          <a:lstStyle>
            <a:lvl1pPr>
              <a:defRPr sz="6900"/>
            </a:lvl1pPr>
          </a:lstStyle>
          <a:p>
            <a:pPr/>
            <a:r>
              <a:t>Question 8</a:t>
            </a:r>
          </a:p>
        </p:txBody>
      </p:sp>
      <p:sp>
        <p:nvSpPr>
          <p:cNvPr id="170" name="S3 provides unlimited storage."/>
          <p:cNvSpPr txBox="1"/>
          <p:nvPr/>
        </p:nvSpPr>
        <p:spPr>
          <a:xfrm>
            <a:off x="1507680" y="3236570"/>
            <a:ext cx="4522014"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S3 provides unlimited storage.</a:t>
            </a:r>
          </a:p>
        </p:txBody>
      </p:sp>
      <p:sp>
        <p:nvSpPr>
          <p:cNvPr id="171" name="True"/>
          <p:cNvSpPr txBox="1"/>
          <p:nvPr/>
        </p:nvSpPr>
        <p:spPr>
          <a:xfrm>
            <a:off x="1521401" y="4228135"/>
            <a:ext cx="1080136"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True</a:t>
            </a:r>
          </a:p>
        </p:txBody>
      </p:sp>
      <p:sp>
        <p:nvSpPr>
          <p:cNvPr id="172" name="False"/>
          <p:cNvSpPr txBox="1"/>
          <p:nvPr/>
        </p:nvSpPr>
        <p:spPr>
          <a:xfrm>
            <a:off x="1518043" y="4851399"/>
            <a:ext cx="122064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False</a:t>
            </a:r>
          </a:p>
        </p:txBody>
      </p:sp>
    </p:spTree>
  </p:cSld>
  <p:clrMapOvr>
    <a:masterClrMapping/>
  </p:clrMapOvr>
  <mc:AlternateContent xmlns:mc="http://schemas.openxmlformats.org/markup-compatibility/2006">
    <mc:Choice xmlns:p14="http://schemas.microsoft.com/office/powerpoint/2010/main" Requires="p14">
      <p:transition spd="slow" advClick="1" p14:dur="1500">
        <p:fade thruBlk="1"/>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