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26.png"/><Relationship Id="rId4" Type="http://schemas.openxmlformats.org/officeDocument/2006/relationships/image" Target="../media/image1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3.png"/><Relationship Id="rId4" Type="http://schemas.openxmlformats.org/officeDocument/2006/relationships/image" Target="../media/image34.png"/><Relationship Id="rId5" Type="http://schemas.openxmlformats.org/officeDocument/2006/relationships/image" Target="../media/image1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26.png"/><Relationship Id="rId4"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1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14.png"/><Relationship Id="rId8" Type="http://schemas.openxmlformats.org/officeDocument/2006/relationships/image" Target="../media/image4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hat is a Read Replica?"/>
          <p:cNvSpPr txBox="1"/>
          <p:nvPr>
            <p:ph type="title" idx="4294967295"/>
          </p:nvPr>
        </p:nvSpPr>
        <p:spPr>
          <a:xfrm>
            <a:off x="1270000" y="-1677988"/>
            <a:ext cx="10464800" cy="3302001"/>
          </a:xfrm>
          <a:prstGeom prst="rect">
            <a:avLst/>
          </a:prstGeom>
        </p:spPr>
        <p:txBody>
          <a:bodyPr anchor="b"/>
          <a:lstStyle>
            <a:lvl1pPr>
              <a:defRPr sz="6900"/>
            </a:lvl1pPr>
          </a:lstStyle>
          <a:p>
            <a:pPr/>
            <a:r>
              <a:t>What is a Read Replica?</a:t>
            </a:r>
          </a:p>
        </p:txBody>
      </p:sp>
      <p:pic>
        <p:nvPicPr>
          <p:cNvPr id="120" name="alb.png" descr="alb.png"/>
          <p:cNvPicPr>
            <a:picLocks noChangeAspect="1"/>
          </p:cNvPicPr>
          <p:nvPr/>
        </p:nvPicPr>
        <p:blipFill>
          <a:blip r:embed="rId2">
            <a:extLst/>
          </a:blip>
          <a:stretch>
            <a:fillRect/>
          </a:stretch>
        </p:blipFill>
        <p:spPr>
          <a:xfrm>
            <a:off x="-6350" y="3606800"/>
            <a:ext cx="2540000" cy="2540000"/>
          </a:xfrm>
          <a:prstGeom prst="rect">
            <a:avLst/>
          </a:prstGeom>
          <a:ln w="12700">
            <a:miter lim="400000"/>
          </a:ln>
        </p:spPr>
      </p:pic>
      <p:pic>
        <p:nvPicPr>
          <p:cNvPr id="121" name="amazon-ec2.png" descr="amazon-ec2.png"/>
          <p:cNvPicPr>
            <a:picLocks noChangeAspect="1"/>
          </p:cNvPicPr>
          <p:nvPr/>
        </p:nvPicPr>
        <p:blipFill>
          <a:blip r:embed="rId3">
            <a:extLst/>
          </a:blip>
          <a:stretch>
            <a:fillRect/>
          </a:stretch>
        </p:blipFill>
        <p:spPr>
          <a:xfrm>
            <a:off x="2535088" y="1384300"/>
            <a:ext cx="2540001" cy="2540000"/>
          </a:xfrm>
          <a:prstGeom prst="rect">
            <a:avLst/>
          </a:prstGeom>
          <a:ln w="12700">
            <a:miter lim="400000"/>
          </a:ln>
        </p:spPr>
      </p:pic>
      <p:pic>
        <p:nvPicPr>
          <p:cNvPr id="122" name="amazon-ec2.png" descr="amazon-ec2.png"/>
          <p:cNvPicPr>
            <a:picLocks noChangeAspect="1"/>
          </p:cNvPicPr>
          <p:nvPr/>
        </p:nvPicPr>
        <p:blipFill>
          <a:blip r:embed="rId3">
            <a:extLst/>
          </a:blip>
          <a:stretch>
            <a:fillRect/>
          </a:stretch>
        </p:blipFill>
        <p:spPr>
          <a:xfrm>
            <a:off x="2535088" y="3606800"/>
            <a:ext cx="2540001" cy="2540000"/>
          </a:xfrm>
          <a:prstGeom prst="rect">
            <a:avLst/>
          </a:prstGeom>
          <a:ln w="12700">
            <a:miter lim="400000"/>
          </a:ln>
        </p:spPr>
      </p:pic>
      <p:pic>
        <p:nvPicPr>
          <p:cNvPr id="123" name="amazon-ec2.png" descr="amazon-ec2.png"/>
          <p:cNvPicPr>
            <a:picLocks noChangeAspect="1"/>
          </p:cNvPicPr>
          <p:nvPr/>
        </p:nvPicPr>
        <p:blipFill>
          <a:blip r:embed="rId3">
            <a:extLst/>
          </a:blip>
          <a:stretch>
            <a:fillRect/>
          </a:stretch>
        </p:blipFill>
        <p:spPr>
          <a:xfrm>
            <a:off x="2535088" y="5842000"/>
            <a:ext cx="2540001" cy="2540000"/>
          </a:xfrm>
          <a:prstGeom prst="rect">
            <a:avLst/>
          </a:prstGeom>
          <a:ln w="12700">
            <a:miter lim="400000"/>
          </a:ln>
        </p:spPr>
      </p:pic>
      <p:pic>
        <p:nvPicPr>
          <p:cNvPr id="12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3589568"/>
            <a:ext cx="2540001" cy="2540001"/>
          </a:xfrm>
          <a:prstGeom prst="rect">
            <a:avLst/>
          </a:prstGeom>
          <a:ln w="12700">
            <a:miter lim="400000"/>
          </a:ln>
        </p:spPr>
      </p:pic>
      <p:sp>
        <p:nvSpPr>
          <p:cNvPr id="125" name="Line"/>
          <p:cNvSpPr/>
          <p:nvPr/>
        </p:nvSpPr>
        <p:spPr>
          <a:xfrm flipH="1" flipV="1">
            <a:off x="4540718" y="2652513"/>
            <a:ext cx="2410476" cy="1676187"/>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6" name="Line"/>
          <p:cNvSpPr/>
          <p:nvPr/>
        </p:nvSpPr>
        <p:spPr>
          <a:xfrm flipH="1">
            <a:off x="4540718" y="4859568"/>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7" name="Line"/>
          <p:cNvSpPr/>
          <p:nvPr/>
        </p:nvSpPr>
        <p:spPr>
          <a:xfrm flipH="1">
            <a:off x="4544301" y="5357201"/>
            <a:ext cx="2403310" cy="1704148"/>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28"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4316" y="1384300"/>
            <a:ext cx="2540001" cy="2540000"/>
          </a:xfrm>
          <a:prstGeom prst="rect">
            <a:avLst/>
          </a:prstGeom>
          <a:ln w="12700">
            <a:miter lim="400000"/>
          </a:ln>
        </p:spPr>
      </p:pic>
      <p:pic>
        <p:nvPicPr>
          <p:cNvPr id="129"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5842000"/>
            <a:ext cx="2540001" cy="2540000"/>
          </a:xfrm>
          <a:prstGeom prst="rect">
            <a:avLst/>
          </a:prstGeom>
          <a:ln w="12700">
            <a:miter lim="400000"/>
          </a:ln>
        </p:spPr>
      </p:pic>
      <p:sp>
        <p:nvSpPr>
          <p:cNvPr id="139" name="Connection Line"/>
          <p:cNvSpPr/>
          <p:nvPr/>
        </p:nvSpPr>
        <p:spPr>
          <a:xfrm>
            <a:off x="8573056" y="3152973"/>
            <a:ext cx="407017" cy="127366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0" y="0"/>
                </a:moveTo>
                <a:cubicBezTo>
                  <a:pt x="21550" y="7576"/>
                  <a:pt x="21600" y="14776"/>
                  <a:pt x="150" y="21600"/>
                </a:cubicBezTo>
              </a:path>
            </a:pathLst>
          </a:custGeom>
          <a:ln w="63500">
            <a:solidFill>
              <a:srgbClr val="5294CF"/>
            </a:solidFill>
            <a:miter lim="400000"/>
            <a:headEnd type="triangle"/>
          </a:ln>
        </p:spPr>
        <p:txBody>
          <a:bodyPr/>
          <a:lstStyle/>
          <a:p>
            <a:pPr/>
          </a:p>
        </p:txBody>
      </p:sp>
      <p:sp>
        <p:nvSpPr>
          <p:cNvPr id="140" name="Connection Line"/>
          <p:cNvSpPr/>
          <p:nvPr/>
        </p:nvSpPr>
        <p:spPr>
          <a:xfrm>
            <a:off x="8572857" y="5249882"/>
            <a:ext cx="458964" cy="135215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53" y="21600"/>
                </a:moveTo>
                <a:cubicBezTo>
                  <a:pt x="21600" y="13686"/>
                  <a:pt x="21549" y="6486"/>
                  <a:pt x="0" y="0"/>
                </a:cubicBezTo>
              </a:path>
            </a:pathLst>
          </a:custGeom>
          <a:ln w="63500">
            <a:solidFill>
              <a:srgbClr val="5294CF"/>
            </a:solidFill>
            <a:miter lim="400000"/>
            <a:headEnd type="triangle"/>
          </a:ln>
        </p:spPr>
        <p:txBody>
          <a:bodyPr/>
          <a:lstStyle/>
          <a:p>
            <a:pPr/>
          </a:p>
        </p:txBody>
      </p:sp>
      <p:sp>
        <p:nvSpPr>
          <p:cNvPr id="132" name="Line"/>
          <p:cNvSpPr/>
          <p:nvPr/>
        </p:nvSpPr>
        <p:spPr>
          <a:xfrm flipH="1" flipV="1">
            <a:off x="4540718" y="2654299"/>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33" name="Line"/>
          <p:cNvSpPr/>
          <p:nvPr/>
        </p:nvSpPr>
        <p:spPr>
          <a:xfrm flipH="1">
            <a:off x="4540718" y="711200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3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1384300"/>
            <a:ext cx="2540001" cy="2540000"/>
          </a:xfrm>
          <a:prstGeom prst="rect">
            <a:avLst/>
          </a:prstGeom>
          <a:ln w="12700">
            <a:miter lim="400000"/>
          </a:ln>
        </p:spPr>
      </p:pic>
      <p:pic>
        <p:nvPicPr>
          <p:cNvPr id="135"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5842000"/>
            <a:ext cx="2540001" cy="2540000"/>
          </a:xfrm>
          <a:prstGeom prst="rect">
            <a:avLst/>
          </a:prstGeom>
          <a:ln w="12700">
            <a:miter lim="400000"/>
          </a:ln>
        </p:spPr>
      </p:pic>
      <p:sp>
        <p:nvSpPr>
          <p:cNvPr id="136" name="Line"/>
          <p:cNvSpPr/>
          <p:nvPr/>
        </p:nvSpPr>
        <p:spPr>
          <a:xfrm flipH="1" flipV="1">
            <a:off x="8961845" y="2654299"/>
            <a:ext cx="1873759" cy="1"/>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7" name="Line"/>
          <p:cNvSpPr/>
          <p:nvPr/>
        </p:nvSpPr>
        <p:spPr>
          <a:xfrm flipH="1">
            <a:off x="8961845" y="7112000"/>
            <a:ext cx="1873759" cy="0"/>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8" name="Line"/>
          <p:cNvSpPr/>
          <p:nvPr/>
        </p:nvSpPr>
        <p:spPr>
          <a:xfrm flipH="1">
            <a:off x="4540718" y="488315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22"/>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25"/>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26"/>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12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139"/>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29"/>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3" fill="hold">
                                  <p:stCondLst>
                                    <p:cond delay="0"/>
                                  </p:stCondLst>
                                  <p:iterate type="el" backwards="0">
                                    <p:tmAbs val="0"/>
                                  </p:iterate>
                                  <p:childTnLst>
                                    <p:animEffect filter="dissolve" transition="out">
                                      <p:cBhvr>
                                        <p:cTn id="47" dur="2000" fill="hold"/>
                                        <p:tgtEl>
                                          <p:spTgt spid="125"/>
                                        </p:tgtEl>
                                      </p:cBhvr>
                                    </p:animEffect>
                                    <p:set>
                                      <p:cBhvr>
                                        <p:cTn id="48" fill="hold">
                                          <p:stCondLst>
                                            <p:cond delay="1999"/>
                                          </p:stCondLst>
                                        </p:cTn>
                                        <p:tgtEl>
                                          <p:spTgt spid="125"/>
                                        </p:tgtEl>
                                        <p:attrNameLst>
                                          <p:attrName>style.visibility</p:attrName>
                                        </p:attrNameLst>
                                      </p:cBhvr>
                                      <p:to>
                                        <p:strVal val="hidden"/>
                                      </p:to>
                                    </p:set>
                                  </p:childTnLst>
                                </p:cTn>
                              </p:par>
                            </p:childTnLst>
                          </p:cTn>
                        </p:par>
                        <p:par>
                          <p:cTn id="49" fill="hold">
                            <p:stCondLst>
                              <p:cond delay="2000"/>
                            </p:stCondLst>
                            <p:childTnLst>
                              <p:par>
                                <p:cTn id="50" presetClass="exit" nodeType="afterEffect" presetID="9" grpId="14" fill="hold">
                                  <p:stCondLst>
                                    <p:cond delay="0"/>
                                  </p:stCondLst>
                                  <p:iterate type="el" backwards="0">
                                    <p:tmAbs val="0"/>
                                  </p:iterate>
                                  <p:childTnLst>
                                    <p:animEffect filter="dissolve" transition="out">
                                      <p:cBhvr>
                                        <p:cTn id="51" dur="2000" fill="hold"/>
                                        <p:tgtEl>
                                          <p:spTgt spid="126"/>
                                        </p:tgtEl>
                                      </p:cBhvr>
                                    </p:animEffect>
                                    <p:set>
                                      <p:cBhvr>
                                        <p:cTn id="52" fill="hold">
                                          <p:stCondLst>
                                            <p:cond delay="1999"/>
                                          </p:stCondLst>
                                        </p:cTn>
                                        <p:tgtEl>
                                          <p:spTgt spid="126"/>
                                        </p:tgtEl>
                                        <p:attrNameLst>
                                          <p:attrName>style.visibility</p:attrName>
                                        </p:attrNameLst>
                                      </p:cBhvr>
                                      <p:to>
                                        <p:strVal val="hidden"/>
                                      </p:to>
                                    </p:set>
                                  </p:childTnLst>
                                </p:cTn>
                              </p:par>
                            </p:childTnLst>
                          </p:cTn>
                        </p:par>
                        <p:par>
                          <p:cTn id="53" fill="hold">
                            <p:stCondLst>
                              <p:cond delay="4000"/>
                            </p:stCondLst>
                            <p:childTnLst>
                              <p:par>
                                <p:cTn id="54" presetClass="exit" nodeType="afterEffect" presetID="9" grpId="15" fill="hold">
                                  <p:stCondLst>
                                    <p:cond delay="0"/>
                                  </p:stCondLst>
                                  <p:iterate type="el" backwards="0">
                                    <p:tmAbs val="0"/>
                                  </p:iterate>
                                  <p:childTnLst>
                                    <p:animEffect filter="dissolve" transition="out">
                                      <p:cBhvr>
                                        <p:cTn id="55" dur="2000" fill="hold"/>
                                        <p:tgtEl>
                                          <p:spTgt spid="127"/>
                                        </p:tgtEl>
                                      </p:cBhvr>
                                    </p:animEffect>
                                    <p:set>
                                      <p:cBhvr>
                                        <p:cTn id="56" fill="hold">
                                          <p:stCondLst>
                                            <p:cond delay="1999"/>
                                          </p:stCondLst>
                                        </p:cTn>
                                        <p:tgtEl>
                                          <p:spTgt spid="12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6" fill="hold">
                                  <p:stCondLst>
                                    <p:cond delay="0"/>
                                  </p:stCondLst>
                                  <p:iterate type="el" backwards="0">
                                    <p:tmAbs val="0"/>
                                  </p:iterate>
                                  <p:childTnLst>
                                    <p:set>
                                      <p:cBhvr>
                                        <p:cTn id="60" fill="hold"/>
                                        <p:tgtEl>
                                          <p:spTgt spid="132"/>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7" fill="hold">
                                  <p:stCondLst>
                                    <p:cond delay="0"/>
                                  </p:stCondLst>
                                  <p:iterate type="el" backwards="0">
                                    <p:tmAbs val="0"/>
                                  </p:iterate>
                                  <p:childTnLst>
                                    <p:set>
                                      <p:cBhvr>
                                        <p:cTn id="63" fill="hold"/>
                                        <p:tgtEl>
                                          <p:spTgt spid="138"/>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18" fill="hold">
                                  <p:stCondLst>
                                    <p:cond delay="0"/>
                                  </p:stCondLst>
                                  <p:iterate type="el" backwards="0">
                                    <p:tmAbs val="0"/>
                                  </p:iterate>
                                  <p:childTnLst>
                                    <p:set>
                                      <p:cBhvr>
                                        <p:cTn id="66" fill="hold"/>
                                        <p:tgtEl>
                                          <p:spTgt spid="1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9" fill="hold">
                                  <p:stCondLst>
                                    <p:cond delay="0"/>
                                  </p:stCondLst>
                                  <p:iterate type="el" backwards="0">
                                    <p:tmAbs val="0"/>
                                  </p:iterate>
                                  <p:childTnLst>
                                    <p:set>
                                      <p:cBhvr>
                                        <p:cTn id="70" fill="hold"/>
                                        <p:tgtEl>
                                          <p:spTgt spid="134"/>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0" fill="hold">
                                  <p:stCondLst>
                                    <p:cond delay="0"/>
                                  </p:stCondLst>
                                  <p:iterate type="el" backwards="0">
                                    <p:tmAbs val="0"/>
                                  </p:iterate>
                                  <p:childTnLst>
                                    <p:set>
                                      <p:cBhvr>
                                        <p:cTn id="73" fill="hold"/>
                                        <p:tgtEl>
                                          <p:spTgt spid="136"/>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1" fill="hold">
                                  <p:stCondLst>
                                    <p:cond delay="0"/>
                                  </p:stCondLst>
                                  <p:iterate type="el" backwards="0">
                                    <p:tmAbs val="0"/>
                                  </p:iterate>
                                  <p:childTnLst>
                                    <p:set>
                                      <p:cBhvr>
                                        <p:cTn id="76" fill="hold"/>
                                        <p:tgtEl>
                                          <p:spTgt spid="135"/>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22" fill="hold">
                                  <p:stCondLst>
                                    <p:cond delay="0"/>
                                  </p:stCondLst>
                                  <p:iterate type="el" backwards="0">
                                    <p:tmAbs val="0"/>
                                  </p:iterate>
                                  <p:childTnLst>
                                    <p:set>
                                      <p:cBhvr>
                                        <p:cTn id="79" fill="hold"/>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9"/>
      <p:bldP build="whole" bldLvl="1" animBg="1" rev="0" advAuto="0" spid="138" grpId="17"/>
      <p:bldP build="whole" bldLvl="1" animBg="1" rev="0" advAuto="0" spid="139" grpId="10"/>
      <p:bldP build="whole" bldLvl="1" animBg="1" rev="0" advAuto="0" spid="127" grpId="8"/>
      <p:bldP build="whole" bldLvl="1" animBg="1" rev="0" advAuto="0" spid="127" grpId="15"/>
      <p:bldP build="whole" bldLvl="1" animBg="1" rev="0" advAuto="0" spid="126" grpId="7"/>
      <p:bldP build="whole" bldLvl="1" animBg="1" rev="0" advAuto="0" spid="129" grpId="11"/>
      <p:bldP build="whole" bldLvl="1" animBg="1" rev="0" advAuto="0" spid="135" grpId="21"/>
      <p:bldP build="whole" bldLvl="1" animBg="1" rev="0" advAuto="0" spid="126" grpId="14"/>
      <p:bldP build="whole" bldLvl="1" animBg="1" rev="0" advAuto="0" spid="120" grpId="1"/>
      <p:bldP build="whole" bldLvl="1" animBg="1" rev="0" advAuto="0" spid="125" grpId="6"/>
      <p:bldP build="whole" bldLvl="1" animBg="1" rev="0" advAuto="0" spid="137" grpId="22"/>
      <p:bldP build="whole" bldLvl="1" animBg="1" rev="0" advAuto="0" spid="133" grpId="18"/>
      <p:bldP build="whole" bldLvl="1" animBg="1" rev="0" advAuto="0" spid="128" grpId="9"/>
      <p:bldP build="whole" bldLvl="1" animBg="1" rev="0" advAuto="0" spid="121" grpId="2"/>
      <p:bldP build="whole" bldLvl="1" animBg="1" rev="0" advAuto="0" spid="125" grpId="13"/>
      <p:bldP build="whole" bldLvl="1" animBg="1" rev="0" advAuto="0" spid="140" grpId="12"/>
      <p:bldP build="whole" bldLvl="1" animBg="1" rev="0" advAuto="0" spid="122" grpId="3"/>
      <p:bldP build="whole" bldLvl="1" animBg="1" rev="0" advAuto="0" spid="136" grpId="20"/>
      <p:bldP build="whole" bldLvl="1" animBg="1" rev="0" advAuto="0" spid="124" grpId="5"/>
      <p:bldP build="whole" bldLvl="1" animBg="1" rev="0" advAuto="0" spid="132" grpId="16"/>
      <p:bldP build="whole" bldLvl="1" animBg="1" rev="0" advAuto="0" spid="123" grpId="4"/>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ow It Works"/>
          <p:cNvSpPr txBox="1"/>
          <p:nvPr>
            <p:ph type="title" idx="4294967295"/>
          </p:nvPr>
        </p:nvSpPr>
        <p:spPr>
          <a:xfrm>
            <a:off x="506883" y="-1219200"/>
            <a:ext cx="11991034" cy="3302000"/>
          </a:xfrm>
          <a:prstGeom prst="rect">
            <a:avLst/>
          </a:prstGeom>
        </p:spPr>
        <p:txBody>
          <a:bodyPr anchor="b"/>
          <a:lstStyle>
            <a:lvl1pPr>
              <a:defRPr sz="6900"/>
            </a:lvl1pPr>
          </a:lstStyle>
          <a:p>
            <a:pPr/>
            <a:r>
              <a:t>How It Works</a:t>
            </a:r>
          </a:p>
        </p:txBody>
      </p:sp>
      <p:pic>
        <p:nvPicPr>
          <p:cNvPr id="185" name="Screenshot 2019-07-25 at 6.10.37 PM.png" descr="Screenshot 2019-07-25 at 6.10.37 PM.png"/>
          <p:cNvPicPr>
            <a:picLocks noChangeAspect="1"/>
          </p:cNvPicPr>
          <p:nvPr/>
        </p:nvPicPr>
        <p:blipFill>
          <a:blip r:embed="rId2">
            <a:extLst/>
          </a:blip>
          <a:stretch>
            <a:fillRect/>
          </a:stretch>
        </p:blipFill>
        <p:spPr>
          <a:xfrm>
            <a:off x="0" y="2793780"/>
            <a:ext cx="13004800" cy="416604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lastiCache Customers"/>
          <p:cNvSpPr txBox="1"/>
          <p:nvPr>
            <p:ph type="title" idx="4294967295"/>
          </p:nvPr>
        </p:nvSpPr>
        <p:spPr>
          <a:xfrm>
            <a:off x="883206" y="-1296988"/>
            <a:ext cx="11362136" cy="3302001"/>
          </a:xfrm>
          <a:prstGeom prst="rect">
            <a:avLst/>
          </a:prstGeom>
        </p:spPr>
        <p:txBody>
          <a:bodyPr anchor="b"/>
          <a:lstStyle>
            <a:lvl1pPr>
              <a:defRPr sz="6900"/>
            </a:lvl1pPr>
          </a:lstStyle>
          <a:p>
            <a:pPr/>
            <a:r>
              <a:t>ElastiCache Customers</a:t>
            </a:r>
          </a:p>
        </p:txBody>
      </p:sp>
      <p:pic>
        <p:nvPicPr>
          <p:cNvPr id="188" name="Adobe-logo.png" descr="Adobe-logo.png"/>
          <p:cNvPicPr>
            <a:picLocks noChangeAspect="1"/>
          </p:cNvPicPr>
          <p:nvPr/>
        </p:nvPicPr>
        <p:blipFill>
          <a:blip r:embed="rId2">
            <a:extLst/>
          </a:blip>
          <a:stretch>
            <a:fillRect/>
          </a:stretch>
        </p:blipFill>
        <p:spPr>
          <a:xfrm>
            <a:off x="8907171" y="2146300"/>
            <a:ext cx="2297605" cy="2286000"/>
          </a:xfrm>
          <a:prstGeom prst="rect">
            <a:avLst/>
          </a:prstGeom>
          <a:ln w="12700">
            <a:miter lim="400000"/>
          </a:ln>
        </p:spPr>
      </p:pic>
      <p:pic>
        <p:nvPicPr>
          <p:cNvPr id="189" name="logo_airbnb21.png" descr="logo_airbnb21.png"/>
          <p:cNvPicPr>
            <a:picLocks noChangeAspect="1"/>
          </p:cNvPicPr>
          <p:nvPr/>
        </p:nvPicPr>
        <p:blipFill>
          <a:blip r:embed="rId3">
            <a:extLst/>
          </a:blip>
          <a:stretch>
            <a:fillRect/>
          </a:stretch>
        </p:blipFill>
        <p:spPr>
          <a:xfrm>
            <a:off x="674084" y="2361183"/>
            <a:ext cx="4138232" cy="1856234"/>
          </a:xfrm>
          <a:prstGeom prst="rect">
            <a:avLst/>
          </a:prstGeom>
          <a:ln w="12700">
            <a:miter lim="400000"/>
          </a:ln>
        </p:spPr>
      </p:pic>
      <p:pic>
        <p:nvPicPr>
          <p:cNvPr id="190" name="1280px-Expedia_2012_logo.svg.png" descr="1280px-Expedia_2012_logo.svg.png"/>
          <p:cNvPicPr>
            <a:picLocks noChangeAspect="1"/>
          </p:cNvPicPr>
          <p:nvPr/>
        </p:nvPicPr>
        <p:blipFill>
          <a:blip r:embed="rId4">
            <a:extLst/>
          </a:blip>
          <a:stretch>
            <a:fillRect/>
          </a:stretch>
        </p:blipFill>
        <p:spPr>
          <a:xfrm>
            <a:off x="3028193" y="4513507"/>
            <a:ext cx="7072162" cy="2077448"/>
          </a:xfrm>
          <a:prstGeom prst="rect">
            <a:avLst/>
          </a:prstGeom>
          <a:ln w="12700">
            <a:miter lim="400000"/>
          </a:ln>
        </p:spPr>
      </p:pic>
      <p:pic>
        <p:nvPicPr>
          <p:cNvPr id="191" name="mcdonalds_0.png" descr="mcdonalds_0.png"/>
          <p:cNvPicPr>
            <a:picLocks noChangeAspect="1"/>
          </p:cNvPicPr>
          <p:nvPr/>
        </p:nvPicPr>
        <p:blipFill>
          <a:blip r:embed="rId5">
            <a:extLst/>
          </a:blip>
          <a:stretch>
            <a:fillRect/>
          </a:stretch>
        </p:blipFill>
        <p:spPr>
          <a:xfrm>
            <a:off x="4433284" y="6022530"/>
            <a:ext cx="4138232" cy="41382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88"/>
                                        </p:tgtEl>
                                        <p:attrNameLst>
                                          <p:attrName>style.visibility</p:attrName>
                                        </p:attrNameLst>
                                      </p:cBhvr>
                                      <p:to>
                                        <p:strVal val="visible"/>
                                      </p:to>
                                    </p:set>
                                    <p:animEffect filter="box(out)" transition="in">
                                      <p:cBhvr>
                                        <p:cTn id="7" dur="1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89"/>
                                        </p:tgtEl>
                                        <p:attrNameLst>
                                          <p:attrName>style.visibility</p:attrName>
                                        </p:attrNameLst>
                                      </p:cBhvr>
                                      <p:to>
                                        <p:strVal val="visible"/>
                                      </p:to>
                                    </p:set>
                                    <p:animEffect filter="box(out)" transition="in">
                                      <p:cBhvr>
                                        <p:cTn id="12" dur="1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90"/>
                                        </p:tgtEl>
                                        <p:attrNameLst>
                                          <p:attrName>style.visibility</p:attrName>
                                        </p:attrNameLst>
                                      </p:cBhvr>
                                      <p:to>
                                        <p:strVal val="visible"/>
                                      </p:to>
                                    </p:set>
                                    <p:animEffect filter="box(out)" transition="in">
                                      <p:cBhvr>
                                        <p:cTn id="17" dur="10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91"/>
                                        </p:tgtEl>
                                        <p:attrNameLst>
                                          <p:attrName>style.visibility</p:attrName>
                                        </p:attrNameLst>
                                      </p:cBhvr>
                                      <p:to>
                                        <p:strVal val="visible"/>
                                      </p:to>
                                    </p:set>
                                    <p:animEffect filter="box(out)" transition="in">
                                      <p:cBhvr>
                                        <p:cTn id="22"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whole" bldLvl="1" animBg="1" rev="0" advAuto="0" spid="190" grpId="3"/>
      <p:bldP build="whole" bldLvl="1" animBg="1" rev="0" advAuto="0" spid="188" grpId="1"/>
      <p:bldP build="whole" bldLvl="1" animBg="1" rev="0" advAuto="0" spid="191"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4" name="Memcached"/>
          <p:cNvSpPr txBox="1"/>
          <p:nvPr/>
        </p:nvSpPr>
        <p:spPr>
          <a:xfrm>
            <a:off x="1507680" y="3236570"/>
            <a:ext cx="19086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Memcached</a:t>
            </a:r>
          </a:p>
        </p:txBody>
      </p:sp>
      <p:sp>
        <p:nvSpPr>
          <p:cNvPr id="195" name="A widely adopted memory object caching system. ElastiCache is protocol…"/>
          <p:cNvSpPr txBox="1"/>
          <p:nvPr/>
        </p:nvSpPr>
        <p:spPr>
          <a:xfrm>
            <a:off x="1559039" y="4277970"/>
            <a:ext cx="1120864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widely adopted memory object caching system. ElastiCache is protocol</a:t>
            </a:r>
          </a:p>
          <a:p>
            <a:pPr algn="l"/>
            <a:r>
              <a:t>    compliant with Memcached, so popular tools that you use today with</a:t>
            </a:r>
          </a:p>
          <a:p>
            <a:pPr algn="l"/>
            <a:r>
              <a:t>    existing Memcached environments will work seamlessly with the service.</a:t>
            </a:r>
          </a:p>
        </p:txBody>
      </p:sp>
      <p:pic>
        <p:nvPicPr>
          <p:cNvPr id="196" name="logo-memcached.png" descr="logo-memcached.png"/>
          <p:cNvPicPr>
            <a:picLocks noChangeAspect="1"/>
          </p:cNvPicPr>
          <p:nvPr/>
        </p:nvPicPr>
        <p:blipFill>
          <a:blip r:embed="rId2">
            <a:extLst/>
          </a:blip>
          <a:stretch>
            <a:fillRect/>
          </a:stretch>
        </p:blipFill>
        <p:spPr>
          <a:xfrm>
            <a:off x="3071774" y="6055970"/>
            <a:ext cx="6985001" cy="3175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4"/>
                                        </p:tgtEl>
                                        <p:attrNameLst>
                                          <p:attrName>style.visibility</p:attrName>
                                        </p:attrNameLst>
                                      </p:cBhvr>
                                      <p:to>
                                        <p:strVal val="visible"/>
                                      </p:to>
                                    </p:set>
                                    <p:anim calcmode="lin" valueType="num">
                                      <p:cBhvr>
                                        <p:cTn id="7" dur="1500" fill="hold"/>
                                        <p:tgtEl>
                                          <p:spTgt spid="194"/>
                                        </p:tgtEl>
                                        <p:attrNameLst>
                                          <p:attrName>ppt_x</p:attrName>
                                        </p:attrNameLst>
                                      </p:cBhvr>
                                      <p:tavLst>
                                        <p:tav tm="0">
                                          <p:val>
                                            <p:strVal val="0-#ppt_w/2"/>
                                          </p:val>
                                        </p:tav>
                                        <p:tav tm="100000">
                                          <p:val>
                                            <p:strVal val="#ppt_x"/>
                                          </p:val>
                                        </p:tav>
                                      </p:tavLst>
                                    </p:anim>
                                    <p:anim calcmode="lin" valueType="num">
                                      <p:cBhvr>
                                        <p:cTn id="8" dur="15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5"/>
                                        </p:tgtEl>
                                        <p:attrNameLst>
                                          <p:attrName>style.visibility</p:attrName>
                                        </p:attrNameLst>
                                      </p:cBhvr>
                                      <p:to>
                                        <p:strVal val="visible"/>
                                      </p:to>
                                    </p:set>
                                    <p:anim calcmode="lin" valueType="num">
                                      <p:cBhvr>
                                        <p:cTn id="13" dur="1500" fill="hold"/>
                                        <p:tgtEl>
                                          <p:spTgt spid="195"/>
                                        </p:tgtEl>
                                        <p:attrNameLst>
                                          <p:attrName>ppt_x</p:attrName>
                                        </p:attrNameLst>
                                      </p:cBhvr>
                                      <p:tavLst>
                                        <p:tav tm="0">
                                          <p:val>
                                            <p:strVal val="0-#ppt_w/2"/>
                                          </p:val>
                                        </p:tav>
                                        <p:tav tm="100000">
                                          <p:val>
                                            <p:strVal val="#ppt_x"/>
                                          </p:val>
                                        </p:tav>
                                      </p:tavLst>
                                    </p:anim>
                                    <p:anim calcmode="lin" valueType="num">
                                      <p:cBhvr>
                                        <p:cTn id="14" dur="1500" fill="hold"/>
                                        <p:tgtEl>
                                          <p:spTgt spid="19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Class="entr" nodeType="afterEffect" presetSubtype="8" presetID="7" grpId="3" fill="hold">
                                  <p:stCondLst>
                                    <p:cond delay="0"/>
                                  </p:stCondLst>
                                  <p:iterate type="el" backwards="0">
                                    <p:tmAbs val="0"/>
                                  </p:iterate>
                                  <p:childTnLst>
                                    <p:set>
                                      <p:cBhvr>
                                        <p:cTn id="17" fill="hold"/>
                                        <p:tgtEl>
                                          <p:spTgt spid="196"/>
                                        </p:tgtEl>
                                        <p:attrNameLst>
                                          <p:attrName>style.visibility</p:attrName>
                                        </p:attrNameLst>
                                      </p:cBhvr>
                                      <p:to>
                                        <p:strVal val="visible"/>
                                      </p:to>
                                    </p:set>
                                    <p:anim calcmode="lin" valueType="num">
                                      <p:cBhvr>
                                        <p:cTn id="18" dur="1500" fill="hold"/>
                                        <p:tgtEl>
                                          <p:spTgt spid="196"/>
                                        </p:tgtEl>
                                        <p:attrNameLst>
                                          <p:attrName>ppt_x</p:attrName>
                                        </p:attrNameLst>
                                      </p:cBhvr>
                                      <p:tavLst>
                                        <p:tav tm="0">
                                          <p:val>
                                            <p:strVal val="0-#ppt_w/2"/>
                                          </p:val>
                                        </p:tav>
                                        <p:tav tm="100000">
                                          <p:val>
                                            <p:strVal val="#ppt_x"/>
                                          </p:val>
                                        </p:tav>
                                      </p:tavLst>
                                    </p:anim>
                                    <p:anim calcmode="lin" valueType="num">
                                      <p:cBhvr>
                                        <p:cTn id="19" dur="1500" fill="hold"/>
                                        <p:tgtEl>
                                          <p:spTgt spid="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1"/>
      <p:bldP build="whole" bldLvl="1" animBg="1" rev="0" advAuto="0" spid="195" grpId="2"/>
      <p:bldP build="whole" bldLvl="1" animBg="1" rev="0" advAuto="0" spid="196"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9" name="Redis"/>
          <p:cNvSpPr txBox="1"/>
          <p:nvPr/>
        </p:nvSpPr>
        <p:spPr>
          <a:xfrm>
            <a:off x="1507680" y="3236570"/>
            <a:ext cx="9378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Redis</a:t>
            </a:r>
          </a:p>
        </p:txBody>
      </p:sp>
      <p:sp>
        <p:nvSpPr>
          <p:cNvPr id="200" name="A popular open-source in-memory key-value store that supports data…"/>
          <p:cNvSpPr txBox="1"/>
          <p:nvPr/>
        </p:nvSpPr>
        <p:spPr>
          <a:xfrm>
            <a:off x="1559039" y="4093820"/>
            <a:ext cx="1060178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popular open-source in-memory key-value store that supports data</a:t>
            </a:r>
          </a:p>
          <a:p>
            <a:pPr algn="l"/>
            <a:r>
              <a:t>    data structures such as sorted sets and lists. ElastiCache supports</a:t>
            </a:r>
          </a:p>
          <a:p>
            <a:pPr algn="l"/>
            <a:r>
              <a:t>    Master / Slave replication and Multi-AZ which can be used to achieve</a:t>
            </a:r>
          </a:p>
          <a:p>
            <a:pPr algn="l"/>
            <a:r>
              <a:t>    cross AZ redundancy.</a:t>
            </a:r>
          </a:p>
        </p:txBody>
      </p:sp>
      <p:pic>
        <p:nvPicPr>
          <p:cNvPr id="201" name="integrations-redis.png" descr="integrations-redis.png"/>
          <p:cNvPicPr>
            <a:picLocks noChangeAspect="1"/>
          </p:cNvPicPr>
          <p:nvPr/>
        </p:nvPicPr>
        <p:blipFill>
          <a:blip r:embed="rId2">
            <a:extLst/>
          </a:blip>
          <a:stretch>
            <a:fillRect/>
          </a:stretch>
        </p:blipFill>
        <p:spPr>
          <a:xfrm>
            <a:off x="2374900" y="5738470"/>
            <a:ext cx="825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wipe(left)" transition="in">
                                      <p:cBhvr>
                                        <p:cTn id="7" dur="1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00"/>
                                        </p:tgtEl>
                                        <p:attrNameLst>
                                          <p:attrName>style.visibility</p:attrName>
                                        </p:attrNameLst>
                                      </p:cBhvr>
                                      <p:to>
                                        <p:strVal val="visible"/>
                                      </p:to>
                                    </p:set>
                                    <p:animEffect filter="wipe(left)" transition="in">
                                      <p:cBhvr>
                                        <p:cTn id="12" dur="1500"/>
                                        <p:tgtEl>
                                          <p:spTgt spid="200"/>
                                        </p:tgtEl>
                                      </p:cBhvr>
                                    </p:animEffect>
                                  </p:childTnLst>
                                </p:cTn>
                              </p:par>
                            </p:childTnLst>
                          </p:cTn>
                        </p:par>
                        <p:par>
                          <p:cTn id="13" fill="hold">
                            <p:stCondLst>
                              <p:cond delay="1500"/>
                            </p:stCondLst>
                            <p:childTnLst>
                              <p:par>
                                <p:cTn id="14" presetClass="entr" nodeType="afterEffect" presetSubtype="8" presetID="22" grpId="3" fill="hold">
                                  <p:stCondLst>
                                    <p:cond delay="0"/>
                                  </p:stCondLst>
                                  <p:iterate type="el" backwards="0">
                                    <p:tmAbs val="0"/>
                                  </p:iterate>
                                  <p:childTnLst>
                                    <p:set>
                                      <p:cBhvr>
                                        <p:cTn id="15" fill="hold"/>
                                        <p:tgtEl>
                                          <p:spTgt spid="201"/>
                                        </p:tgtEl>
                                        <p:attrNameLst>
                                          <p:attrName>style.visibility</p:attrName>
                                        </p:attrNameLst>
                                      </p:cBhvr>
                                      <p:to>
                                        <p:strVal val="visible"/>
                                      </p:to>
                                    </p:set>
                                    <p:animEffect filter="wipe(left)" transition="in">
                                      <p:cBhvr>
                                        <p:cTn id="16" dur="1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3"/>
      <p:bldP build="whole" bldLvl="1" animBg="1" rev="0" advAuto="0" spid="199" grpId="1"/>
      <p:bldP build="whole" bldLvl="1" animBg="1" rev="0" advAuto="0" spid="20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
          <p:cNvSpPr txBox="1"/>
          <p:nvPr>
            <p:ph type="ctrTitle"/>
          </p:nvPr>
        </p:nvSpPr>
        <p:spPr>
          <a:xfrm>
            <a:off x="1270000" y="4914900"/>
            <a:ext cx="10464800" cy="3302000"/>
          </a:xfrm>
          <a:prstGeom prst="rect">
            <a:avLst/>
          </a:prstGeom>
        </p:spPr>
        <p:txBody>
          <a:bodyPr/>
          <a:lstStyle>
            <a:lvl1pPr defTabSz="473201">
              <a:defRPr sz="2997">
                <a:latin typeface="Helvetica Neue"/>
                <a:ea typeface="Helvetica Neue"/>
                <a:cs typeface="Helvetica Neue"/>
                <a:sym typeface="Helvetica Neue"/>
              </a:defRPr>
            </a:lvl1pPr>
          </a:lstStyle>
          <a:p>
            <a:pPr/>
            <a:r>
              <a:t>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a:t>
            </a:r>
          </a:p>
        </p:txBody>
      </p:sp>
      <p:pic>
        <p:nvPicPr>
          <p:cNvPr id="204" name="integrations-redis.png" descr="integrations-redis.png"/>
          <p:cNvPicPr>
            <a:picLocks noChangeAspect="1"/>
          </p:cNvPicPr>
          <p:nvPr/>
        </p:nvPicPr>
        <p:blipFill>
          <a:blip r:embed="rId2">
            <a:extLst/>
          </a:blip>
          <a:stretch>
            <a:fillRect/>
          </a:stretch>
        </p:blipFill>
        <p:spPr>
          <a:xfrm>
            <a:off x="2374900" y="1384300"/>
            <a:ext cx="8255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a:t>
            </a:r>
          </a:p>
        </p:txBody>
      </p:sp>
      <p:pic>
        <p:nvPicPr>
          <p:cNvPr id="207"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
          <p:cNvSpPr txBox="1"/>
          <p:nvPr>
            <p:ph type="ctrTitle"/>
          </p:nvPr>
        </p:nvSpPr>
        <p:spPr>
          <a:xfrm>
            <a:off x="1270000" y="4914900"/>
            <a:ext cx="10464800" cy="3302000"/>
          </a:xfrm>
          <a:prstGeom prst="rect">
            <a:avLst/>
          </a:prstGeom>
        </p:spPr>
        <p:txBody>
          <a:bodyPr/>
          <a:lstStyle>
            <a:lvl1pPr defTabSz="397256">
              <a:defRPr sz="2516">
                <a:latin typeface="Helvetica Neue"/>
                <a:ea typeface="Helvetica Neue"/>
                <a:cs typeface="Helvetica Neue"/>
                <a:sym typeface="Helvetica Neue"/>
              </a:defRPr>
            </a:lvl1pPr>
          </a:lstStyle>
          <a:p>
            <a:pPr/>
            <a:r>
              <a:t>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a:t>
            </a:r>
          </a:p>
        </p:txBody>
      </p:sp>
      <p:pic>
        <p:nvPicPr>
          <p:cNvPr id="210"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Amazon ElastiCache for Memcached"/>
          <p:cNvSpPr txBox="1"/>
          <p:nvPr>
            <p:ph type="title" idx="4294967295"/>
          </p:nvPr>
        </p:nvSpPr>
        <p:spPr>
          <a:xfrm>
            <a:off x="1270000" y="-1296988"/>
            <a:ext cx="10464800" cy="3302001"/>
          </a:xfrm>
          <a:prstGeom prst="rect">
            <a:avLst/>
          </a:prstGeom>
        </p:spPr>
        <p:txBody>
          <a:bodyPr anchor="b"/>
          <a:lstStyle>
            <a:lvl1pPr>
              <a:defRPr sz="6900"/>
            </a:lvl1pPr>
          </a:lstStyle>
          <a:p>
            <a:pPr/>
            <a:r>
              <a:t>Amazon ElastiCache for Memcached</a:t>
            </a:r>
          </a:p>
        </p:txBody>
      </p:sp>
      <p:sp>
        <p:nvSpPr>
          <p:cNvPr id="213" name="ElastiCache for Memcached has multiple features to enhance reliability for critical production deployments:"/>
          <p:cNvSpPr txBox="1"/>
          <p:nvPr/>
        </p:nvSpPr>
        <p:spPr>
          <a:xfrm>
            <a:off x="834580" y="3052420"/>
            <a:ext cx="1208745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for Memcached has multiple features to enhance reliability for critical production deployments:</a:t>
            </a:r>
          </a:p>
        </p:txBody>
      </p:sp>
      <p:sp>
        <p:nvSpPr>
          <p:cNvPr id="214" name="Automatic detection and recovery from cache node failures."/>
          <p:cNvSpPr txBox="1"/>
          <p:nvPr/>
        </p:nvSpPr>
        <p:spPr>
          <a:xfrm>
            <a:off x="1520939" y="4267029"/>
            <a:ext cx="91451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 detection and recovery from cache node failures.</a:t>
            </a:r>
          </a:p>
        </p:txBody>
      </p:sp>
      <p:sp>
        <p:nvSpPr>
          <p:cNvPr id="215" name="Automatic discovery of nodes within a cluster enabled for automatic…"/>
          <p:cNvSpPr txBox="1"/>
          <p:nvPr/>
        </p:nvSpPr>
        <p:spPr>
          <a:xfrm>
            <a:off x="1518043" y="4929187"/>
            <a:ext cx="1113830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Automatic discovery of nodes within a cluster enabled for automatic </a:t>
            </a:r>
          </a:p>
          <a:p>
            <a:pPr algn="l"/>
            <a:r>
              <a:t>    discovery, so that no changes need to be made to your application when </a:t>
            </a:r>
          </a:p>
          <a:p>
            <a:pPr algn="l"/>
            <a:r>
              <a:t>    you add or remove nodes.</a:t>
            </a:r>
          </a:p>
        </p:txBody>
      </p:sp>
      <p:sp>
        <p:nvSpPr>
          <p:cNvPr id="216" name="Flexible Availability Zone placement of nodes and clusters."/>
          <p:cNvSpPr txBox="1"/>
          <p:nvPr/>
        </p:nvSpPr>
        <p:spPr>
          <a:xfrm>
            <a:off x="1534655" y="6327946"/>
            <a:ext cx="895098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 Availability Zone placement of nodes and clusters.</a:t>
            </a:r>
          </a:p>
        </p:txBody>
      </p:sp>
      <p:sp>
        <p:nvSpPr>
          <p:cNvPr id="217" name="Integration with other AWS services such as Amazon EC2, Amazon…"/>
          <p:cNvSpPr txBox="1"/>
          <p:nvPr/>
        </p:nvSpPr>
        <p:spPr>
          <a:xfrm>
            <a:off x="1538516" y="6990104"/>
            <a:ext cx="11198962"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Integration with other AWS services such as Amazon EC2, Amazon </a:t>
            </a:r>
          </a:p>
          <a:p>
            <a:pPr algn="l"/>
            <a:r>
              <a:t>    CloudWatch, AWS CloudTrail, and Amazon SNS to provide a secure, high-</a:t>
            </a:r>
          </a:p>
          <a:p>
            <a:pPr algn="l"/>
            <a:r>
              <a:t>    performance, managed in-memory caching solution.</a:t>
            </a:r>
          </a:p>
        </p:txBody>
      </p:sp>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13"/>
                                        </p:tgtEl>
                                        <p:attrNameLst>
                                          <p:attrName>style.visibility</p:attrName>
                                        </p:attrNameLst>
                                      </p:cBhvr>
                                      <p:to>
                                        <p:strVal val="visible"/>
                                      </p:to>
                                    </p:set>
                                    <p:animEffect filter="blinds(vertical)" transition="in">
                                      <p:cBhvr>
                                        <p:cTn id="7" dur="1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14"/>
                                        </p:tgtEl>
                                        <p:attrNameLst>
                                          <p:attrName>style.visibility</p:attrName>
                                        </p:attrNameLst>
                                      </p:cBhvr>
                                      <p:to>
                                        <p:strVal val="visible"/>
                                      </p:to>
                                    </p:set>
                                    <p:animEffect filter="blinds(vertical)" transition="in">
                                      <p:cBhvr>
                                        <p:cTn id="12" dur="1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215"/>
                                        </p:tgtEl>
                                        <p:attrNameLst>
                                          <p:attrName>style.visibility</p:attrName>
                                        </p:attrNameLst>
                                      </p:cBhvr>
                                      <p:to>
                                        <p:strVal val="visible"/>
                                      </p:to>
                                    </p:set>
                                    <p:animEffect filter="blinds(vertical)" transition="in">
                                      <p:cBhvr>
                                        <p:cTn id="17" dur="1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5" presetID="3" grpId="4" fill="hold">
                                  <p:stCondLst>
                                    <p:cond delay="0"/>
                                  </p:stCondLst>
                                  <p:iterate type="el" backwards="0">
                                    <p:tmAbs val="0"/>
                                  </p:iterate>
                                  <p:childTnLst>
                                    <p:set>
                                      <p:cBhvr>
                                        <p:cTn id="21" fill="hold"/>
                                        <p:tgtEl>
                                          <p:spTgt spid="216"/>
                                        </p:tgtEl>
                                        <p:attrNameLst>
                                          <p:attrName>style.visibility</p:attrName>
                                        </p:attrNameLst>
                                      </p:cBhvr>
                                      <p:to>
                                        <p:strVal val="visible"/>
                                      </p:to>
                                    </p:set>
                                    <p:animEffect filter="blinds(vertical)" transition="in">
                                      <p:cBhvr>
                                        <p:cTn id="22" dur="15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5" presetID="3" grpId="5" fill="hold">
                                  <p:stCondLst>
                                    <p:cond delay="0"/>
                                  </p:stCondLst>
                                  <p:iterate type="el" backwards="0">
                                    <p:tmAbs val="0"/>
                                  </p:iterate>
                                  <p:childTnLst>
                                    <p:set>
                                      <p:cBhvr>
                                        <p:cTn id="26" fill="hold"/>
                                        <p:tgtEl>
                                          <p:spTgt spid="217"/>
                                        </p:tgtEl>
                                        <p:attrNameLst>
                                          <p:attrName>style.visibility</p:attrName>
                                        </p:attrNameLst>
                                      </p:cBhvr>
                                      <p:to>
                                        <p:strVal val="visible"/>
                                      </p:to>
                                    </p:set>
                                    <p:animEffect filter="blinds(vertical)" transition="in">
                                      <p:cBhvr>
                                        <p:cTn id="27" dur="1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2"/>
      <p:bldP build="whole" bldLvl="1" animBg="1" rev="0" advAuto="0" spid="213" grpId="1"/>
      <p:bldP build="whole" bldLvl="1" animBg="1" rev="0" advAuto="0" spid="217" grpId="5"/>
      <p:bldP build="whole" bldLvl="1" animBg="1" rev="0" advAuto="0" spid="215" grpId="3"/>
      <p:bldP build="whole" bldLvl="1" animBg="1" rev="0" advAuto="0" spid="216"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Memcached - Use Cases"/>
          <p:cNvSpPr txBox="1"/>
          <p:nvPr>
            <p:ph type="title" idx="4294967295"/>
          </p:nvPr>
        </p:nvSpPr>
        <p:spPr>
          <a:xfrm>
            <a:off x="1270000" y="-1296988"/>
            <a:ext cx="10464800" cy="3302001"/>
          </a:xfrm>
          <a:prstGeom prst="rect">
            <a:avLst/>
          </a:prstGeom>
        </p:spPr>
        <p:txBody>
          <a:bodyPr anchor="b"/>
          <a:lstStyle>
            <a:lvl1pPr>
              <a:defRPr sz="6900"/>
            </a:lvl1pPr>
          </a:lstStyle>
          <a:p>
            <a:pPr/>
            <a:r>
              <a:t>Memcached - Use Cases</a:t>
            </a:r>
          </a:p>
        </p:txBody>
      </p:sp>
      <p:sp>
        <p:nvSpPr>
          <p:cNvPr id="220" name="Is object caching your primary goal, for example to offload your database?…"/>
          <p:cNvSpPr txBox="1"/>
          <p:nvPr/>
        </p:nvSpPr>
        <p:spPr>
          <a:xfrm>
            <a:off x="1507680" y="3052420"/>
            <a:ext cx="1134153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Is object caching your primary goal, for example to offload your database?</a:t>
            </a:r>
          </a:p>
          <a:p>
            <a:pPr algn="l"/>
            <a:r>
              <a:t>    If so, use Memcached.</a:t>
            </a:r>
          </a:p>
        </p:txBody>
      </p:sp>
      <p:sp>
        <p:nvSpPr>
          <p:cNvPr id="221" name="Are you interested in as simple a caching model as possible? If so, use…"/>
          <p:cNvSpPr txBox="1"/>
          <p:nvPr/>
        </p:nvSpPr>
        <p:spPr>
          <a:xfrm>
            <a:off x="1520939" y="4082879"/>
            <a:ext cx="1077430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interested in as simple a caching model as possible? If so, use</a:t>
            </a:r>
          </a:p>
          <a:p>
            <a:pPr algn="l"/>
            <a:r>
              <a:t>    Memcached.</a:t>
            </a:r>
          </a:p>
        </p:txBody>
      </p:sp>
      <p:sp>
        <p:nvSpPr>
          <p:cNvPr id="222" name="Are you planning on running large cache nodes, and require multithreaded…"/>
          <p:cNvSpPr txBox="1"/>
          <p:nvPr/>
        </p:nvSpPr>
        <p:spPr>
          <a:xfrm>
            <a:off x="1518043" y="5113337"/>
            <a:ext cx="1128758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planning on running large cache nodes, and require multithreaded</a:t>
            </a:r>
          </a:p>
          <a:p>
            <a:pPr algn="l"/>
            <a:r>
              <a:t>    performance with utilisation of multiple cores? If so, use Memcached.</a:t>
            </a:r>
          </a:p>
        </p:txBody>
      </p:sp>
      <p:sp>
        <p:nvSpPr>
          <p:cNvPr id="223" name="Do you want the ability to scale your cache horizontally as you grow? If so,…"/>
          <p:cNvSpPr txBox="1"/>
          <p:nvPr/>
        </p:nvSpPr>
        <p:spPr>
          <a:xfrm>
            <a:off x="1534655" y="6143796"/>
            <a:ext cx="1135768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the ability to scale your cache horizontally as you grow? If so,</a:t>
            </a:r>
          </a:p>
          <a:p>
            <a:pPr algn="l"/>
            <a:r>
              <a:t>    use Memcached.</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0"/>
                                        </p:tgtEl>
                                        <p:attrNameLst>
                                          <p:attrName>style.visibility</p:attrName>
                                        </p:attrNameLst>
                                      </p:cBhvr>
                                      <p:to>
                                        <p:strVal val="visible"/>
                                      </p:to>
                                    </p:set>
                                    <p:anim calcmode="lin" valueType="num">
                                      <p:cBhvr>
                                        <p:cTn id="7" dur="1500" fill="hold"/>
                                        <p:tgtEl>
                                          <p:spTgt spid="220"/>
                                        </p:tgtEl>
                                        <p:attrNameLst>
                                          <p:attrName>ppt_x</p:attrName>
                                        </p:attrNameLst>
                                      </p:cBhvr>
                                      <p:tavLst>
                                        <p:tav tm="0">
                                          <p:val>
                                            <p:strVal val="0-#ppt_w/2"/>
                                          </p:val>
                                        </p:tav>
                                        <p:tav tm="100000">
                                          <p:val>
                                            <p:strVal val="#ppt_x"/>
                                          </p:val>
                                        </p:tav>
                                      </p:tavLst>
                                    </p:anim>
                                    <p:anim calcmode="lin" valueType="num">
                                      <p:cBhvr>
                                        <p:cTn id="8" dur="1500" fill="hold"/>
                                        <p:tgtEl>
                                          <p:spTgt spid="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500" fill="hold"/>
                                        <p:tgtEl>
                                          <p:spTgt spid="221"/>
                                        </p:tgtEl>
                                        <p:attrNameLst>
                                          <p:attrName>ppt_x</p:attrName>
                                        </p:attrNameLst>
                                      </p:cBhvr>
                                      <p:tavLst>
                                        <p:tav tm="0">
                                          <p:val>
                                            <p:strVal val="0-#ppt_w/2"/>
                                          </p:val>
                                        </p:tav>
                                        <p:tav tm="100000">
                                          <p:val>
                                            <p:strVal val="#ppt_x"/>
                                          </p:val>
                                        </p:tav>
                                      </p:tavLst>
                                    </p:anim>
                                    <p:anim calcmode="lin" valueType="num">
                                      <p:cBhvr>
                                        <p:cTn id="14" dur="1500" fill="hold"/>
                                        <p:tgtEl>
                                          <p:spTgt spid="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22"/>
                                        </p:tgtEl>
                                        <p:attrNameLst>
                                          <p:attrName>style.visibility</p:attrName>
                                        </p:attrNameLst>
                                      </p:cBhvr>
                                      <p:to>
                                        <p:strVal val="visible"/>
                                      </p:to>
                                    </p:set>
                                    <p:anim calcmode="lin" valueType="num">
                                      <p:cBhvr>
                                        <p:cTn id="19" dur="1500" fill="hold"/>
                                        <p:tgtEl>
                                          <p:spTgt spid="222"/>
                                        </p:tgtEl>
                                        <p:attrNameLst>
                                          <p:attrName>ppt_x</p:attrName>
                                        </p:attrNameLst>
                                      </p:cBhvr>
                                      <p:tavLst>
                                        <p:tav tm="0">
                                          <p:val>
                                            <p:strVal val="0-#ppt_w/2"/>
                                          </p:val>
                                        </p:tav>
                                        <p:tav tm="100000">
                                          <p:val>
                                            <p:strVal val="#ppt_x"/>
                                          </p:val>
                                        </p:tav>
                                      </p:tavLst>
                                    </p:anim>
                                    <p:anim calcmode="lin" valueType="num">
                                      <p:cBhvr>
                                        <p:cTn id="20" dur="15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1500" fill="hold"/>
                                        <p:tgtEl>
                                          <p:spTgt spid="223"/>
                                        </p:tgtEl>
                                        <p:attrNameLst>
                                          <p:attrName>ppt_x</p:attrName>
                                        </p:attrNameLst>
                                      </p:cBhvr>
                                      <p:tavLst>
                                        <p:tav tm="0">
                                          <p:val>
                                            <p:strVal val="0-#ppt_w/2"/>
                                          </p:val>
                                        </p:tav>
                                        <p:tav tm="100000">
                                          <p:val>
                                            <p:strVal val="#ppt_x"/>
                                          </p:val>
                                        </p:tav>
                                      </p:tavLst>
                                    </p:anim>
                                    <p:anim calcmode="lin" valueType="num">
                                      <p:cBhvr>
                                        <p:cTn id="26" dur="15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22" grpId="3"/>
      <p:bldP build="whole" bldLvl="1" animBg="1" rev="0" advAuto="0" spid="223" grpId="4"/>
      <p:bldP build="whole" bldLvl="1" animBg="1" rev="0" advAuto="0" spid="22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dis - Use Cases"/>
          <p:cNvSpPr txBox="1"/>
          <p:nvPr>
            <p:ph type="title" idx="4294967295"/>
          </p:nvPr>
        </p:nvSpPr>
        <p:spPr>
          <a:xfrm>
            <a:off x="1270000" y="-1296988"/>
            <a:ext cx="10464800" cy="3302001"/>
          </a:xfrm>
          <a:prstGeom prst="rect">
            <a:avLst/>
          </a:prstGeom>
        </p:spPr>
        <p:txBody>
          <a:bodyPr anchor="b"/>
          <a:lstStyle>
            <a:lvl1pPr>
              <a:defRPr sz="6900"/>
            </a:lvl1pPr>
          </a:lstStyle>
          <a:p>
            <a:pPr/>
            <a:r>
              <a:t>Redis - Use Cases</a:t>
            </a:r>
          </a:p>
        </p:txBody>
      </p:sp>
      <p:sp>
        <p:nvSpPr>
          <p:cNvPr id="226" name="Are you looking for more advanced data types, such as lists, hashes, and…"/>
          <p:cNvSpPr txBox="1"/>
          <p:nvPr/>
        </p:nvSpPr>
        <p:spPr>
          <a:xfrm>
            <a:off x="1507680" y="3052420"/>
            <a:ext cx="111104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looking for more advanced data types, such as lists, hashes, and</a:t>
            </a:r>
          </a:p>
          <a:p>
            <a:pPr algn="l"/>
            <a:r>
              <a:t>    sets? If so, use Redis.</a:t>
            </a:r>
          </a:p>
        </p:txBody>
      </p:sp>
      <p:sp>
        <p:nvSpPr>
          <p:cNvPr id="227" name="Does sorting and ranking datasets in memory help you, such as with…"/>
          <p:cNvSpPr txBox="1"/>
          <p:nvPr/>
        </p:nvSpPr>
        <p:spPr>
          <a:xfrm>
            <a:off x="1520939" y="4082879"/>
            <a:ext cx="10460051"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Does sorting and ranking datasets in memory help you, such as with</a:t>
            </a:r>
          </a:p>
          <a:p>
            <a:pPr algn="l"/>
            <a:r>
              <a:t>    leaderboards? If so, use Redis.</a:t>
            </a:r>
          </a:p>
        </p:txBody>
      </p:sp>
      <p:sp>
        <p:nvSpPr>
          <p:cNvPr id="228" name="Is persistence of your key store important? If so, use Redis."/>
          <p:cNvSpPr txBox="1"/>
          <p:nvPr/>
        </p:nvSpPr>
        <p:spPr>
          <a:xfrm>
            <a:off x="1530743" y="5113337"/>
            <a:ext cx="90713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Is persistence of your key store important? If so, use Redis.</a:t>
            </a:r>
          </a:p>
        </p:txBody>
      </p:sp>
      <p:sp>
        <p:nvSpPr>
          <p:cNvPr id="229" name="Do you want to run in multiple AWS Availability Zones (Multi-AZ) with…"/>
          <p:cNvSpPr txBox="1"/>
          <p:nvPr/>
        </p:nvSpPr>
        <p:spPr>
          <a:xfrm>
            <a:off x="1538465" y="5775495"/>
            <a:ext cx="1050119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to run in multiple AWS Availability Zones (Multi-AZ) with</a:t>
            </a:r>
          </a:p>
          <a:p>
            <a:pPr algn="l"/>
            <a:r>
              <a:t>    failover? If so, use Redis.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500" fill="hold"/>
                                        <p:tgtEl>
                                          <p:spTgt spid="226"/>
                                        </p:tgtEl>
                                        <p:attrNameLst>
                                          <p:attrName>ppt_w</p:attrName>
                                        </p:attrNameLst>
                                      </p:cBhvr>
                                      <p:tavLst>
                                        <p:tav tm="0" fmla="#ppt_w*sin(2.5*pi*$)">
                                          <p:val>
                                            <p:fltVal val="0"/>
                                          </p:val>
                                        </p:tav>
                                        <p:tav tm="100000">
                                          <p:val>
                                            <p:fltVal val="1"/>
                                          </p:val>
                                        </p:tav>
                                      </p:tavLst>
                                    </p:anim>
                                    <p:anim calcmode="lin" valueType="num">
                                      <p:cBhvr>
                                        <p:cTn id="8" dur="1500" fill="hold"/>
                                        <p:tgtEl>
                                          <p:spTgt spid="22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27"/>
                                        </p:tgtEl>
                                        <p:attrNameLst>
                                          <p:attrName>style.visibility</p:attrName>
                                        </p:attrNameLst>
                                      </p:cBhvr>
                                      <p:to>
                                        <p:strVal val="visible"/>
                                      </p:to>
                                    </p:set>
                                    <p:anim calcmode="lin" valueType="num">
                                      <p:cBhvr>
                                        <p:cTn id="13" dur="1500" fill="hold"/>
                                        <p:tgtEl>
                                          <p:spTgt spid="227"/>
                                        </p:tgtEl>
                                        <p:attrNameLst>
                                          <p:attrName>ppt_w</p:attrName>
                                        </p:attrNameLst>
                                      </p:cBhvr>
                                      <p:tavLst>
                                        <p:tav tm="0" fmla="#ppt_w*sin(2.5*pi*$)">
                                          <p:val>
                                            <p:fltVal val="0"/>
                                          </p:val>
                                        </p:tav>
                                        <p:tav tm="100000">
                                          <p:val>
                                            <p:fltVal val="1"/>
                                          </p:val>
                                        </p:tav>
                                      </p:tavLst>
                                    </p:anim>
                                    <p:anim calcmode="lin" valueType="num">
                                      <p:cBhvr>
                                        <p:cTn id="14" dur="1500" fill="hold"/>
                                        <p:tgtEl>
                                          <p:spTgt spid="22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228"/>
                                        </p:tgtEl>
                                        <p:attrNameLst>
                                          <p:attrName>style.visibility</p:attrName>
                                        </p:attrNameLst>
                                      </p:cBhvr>
                                      <p:to>
                                        <p:strVal val="visible"/>
                                      </p:to>
                                    </p:set>
                                    <p:anim calcmode="lin" valueType="num">
                                      <p:cBhvr>
                                        <p:cTn id="19" dur="1500" fill="hold"/>
                                        <p:tgtEl>
                                          <p:spTgt spid="228"/>
                                        </p:tgtEl>
                                        <p:attrNameLst>
                                          <p:attrName>ppt_w</p:attrName>
                                        </p:attrNameLst>
                                      </p:cBhvr>
                                      <p:tavLst>
                                        <p:tav tm="0" fmla="#ppt_w*sin(2.5*pi*$)">
                                          <p:val>
                                            <p:fltVal val="0"/>
                                          </p:val>
                                        </p:tav>
                                        <p:tav tm="100000">
                                          <p:val>
                                            <p:fltVal val="1"/>
                                          </p:val>
                                        </p:tav>
                                      </p:tavLst>
                                    </p:anim>
                                    <p:anim calcmode="lin" valueType="num">
                                      <p:cBhvr>
                                        <p:cTn id="20" dur="1500" fill="hold"/>
                                        <p:tgtEl>
                                          <p:spTgt spid="22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229"/>
                                        </p:tgtEl>
                                        <p:attrNameLst>
                                          <p:attrName>style.visibility</p:attrName>
                                        </p:attrNameLst>
                                      </p:cBhvr>
                                      <p:to>
                                        <p:strVal val="visible"/>
                                      </p:to>
                                    </p:set>
                                    <p:anim calcmode="lin" valueType="num">
                                      <p:cBhvr>
                                        <p:cTn id="25" dur="1500" fill="hold"/>
                                        <p:tgtEl>
                                          <p:spTgt spid="229"/>
                                        </p:tgtEl>
                                        <p:attrNameLst>
                                          <p:attrName>ppt_w</p:attrName>
                                        </p:attrNameLst>
                                      </p:cBhvr>
                                      <p:tavLst>
                                        <p:tav tm="0" fmla="#ppt_w*sin(2.5*pi*$)">
                                          <p:val>
                                            <p:fltVal val="0"/>
                                          </p:val>
                                        </p:tav>
                                        <p:tav tm="100000">
                                          <p:val>
                                            <p:fltVal val="1"/>
                                          </p:val>
                                        </p:tav>
                                      </p:tavLst>
                                    </p:anim>
                                    <p:anim calcmode="lin" valueType="num">
                                      <p:cBhvr>
                                        <p:cTn id="26" dur="1500" fill="hold"/>
                                        <p:tgtEl>
                                          <p:spTgt spid="2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P build="whole" bldLvl="1" animBg="1" rev="0" advAuto="0" spid="227" grpId="2"/>
      <p:bldP build="whole" bldLvl="1" animBg="1" rev="0" advAuto="0" spid="229" grpId="4"/>
      <p:bldP build="whole" bldLvl="1" animBg="1" rev="0" advAuto="0" spid="228"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What is a Read Replica?"/>
          <p:cNvSpPr txBox="1"/>
          <p:nvPr>
            <p:ph type="title" idx="4294967295"/>
          </p:nvPr>
        </p:nvSpPr>
        <p:spPr>
          <a:xfrm>
            <a:off x="1270000" y="-1296988"/>
            <a:ext cx="10464800" cy="3302001"/>
          </a:xfrm>
          <a:prstGeom prst="rect">
            <a:avLst/>
          </a:prstGeom>
        </p:spPr>
        <p:txBody>
          <a:bodyPr anchor="b"/>
          <a:lstStyle>
            <a:lvl1pPr>
              <a:defRPr sz="6900"/>
            </a:lvl1pPr>
          </a:lstStyle>
          <a:p>
            <a:pPr/>
            <a:r>
              <a:t>What is a Read Replica?</a:t>
            </a:r>
          </a:p>
        </p:txBody>
      </p:sp>
      <p:sp>
        <p:nvSpPr>
          <p:cNvPr id="143" name="Amazon RDS Read Replicas enable you to create one or more read-only…"/>
          <p:cNvSpPr txBox="1"/>
          <p:nvPr/>
        </p:nvSpPr>
        <p:spPr>
          <a:xfrm>
            <a:off x="1507680" y="2315820"/>
            <a:ext cx="1107948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RDS Read Replicas enable you to create one or more read-only </a:t>
            </a:r>
          </a:p>
          <a:p>
            <a:pPr algn="l"/>
            <a:r>
              <a:t>    copies of your database instance within the same AWS Region or in a </a:t>
            </a:r>
          </a:p>
          <a:p>
            <a:pPr algn="l"/>
            <a:r>
              <a:t>    different AWS Region. Updates made to the source database are then </a:t>
            </a:r>
          </a:p>
          <a:p>
            <a:pPr algn="l"/>
            <a:r>
              <a:t>    asynchronously copied to your Read Replicas. In addition to providing </a:t>
            </a:r>
          </a:p>
          <a:p>
            <a:pPr algn="l"/>
            <a:r>
              <a:t>    scalability for read-heavy workloads, Read Replicas can be promoted to </a:t>
            </a:r>
          </a:p>
          <a:p>
            <a:pPr algn="l"/>
            <a:r>
              <a:t>    become a standalone database instance when needed. </a:t>
            </a:r>
          </a:p>
        </p:txBody>
      </p:sp>
      <p:sp>
        <p:nvSpPr>
          <p:cNvPr id="144" name="MySQL Server"/>
          <p:cNvSpPr txBox="1"/>
          <p:nvPr/>
        </p:nvSpPr>
        <p:spPr>
          <a:xfrm>
            <a:off x="1494980" y="4830420"/>
            <a:ext cx="25261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MySQL Server</a:t>
            </a:r>
          </a:p>
        </p:txBody>
      </p:sp>
      <p:sp>
        <p:nvSpPr>
          <p:cNvPr id="145" name="PostgreSQL"/>
          <p:cNvSpPr txBox="1"/>
          <p:nvPr/>
        </p:nvSpPr>
        <p:spPr>
          <a:xfrm>
            <a:off x="1507680" y="5503520"/>
            <a:ext cx="21981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PostgreSQL</a:t>
            </a:r>
          </a:p>
        </p:txBody>
      </p:sp>
      <p:sp>
        <p:nvSpPr>
          <p:cNvPr id="146" name="MariaDB"/>
          <p:cNvSpPr txBox="1"/>
          <p:nvPr/>
        </p:nvSpPr>
        <p:spPr>
          <a:xfrm>
            <a:off x="1494980" y="6176620"/>
            <a:ext cx="17116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MariaDB</a:t>
            </a:r>
          </a:p>
        </p:txBody>
      </p:sp>
      <p:sp>
        <p:nvSpPr>
          <p:cNvPr id="147" name="Aurora"/>
          <p:cNvSpPr txBox="1"/>
          <p:nvPr/>
        </p:nvSpPr>
        <p:spPr>
          <a:xfrm>
            <a:off x="1507680" y="6849720"/>
            <a:ext cx="14300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Aurora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3"/>
                                        </p:tgtEl>
                                        <p:attrNameLst>
                                          <p:attrName>style.visibility</p:attrName>
                                        </p:attrNameLst>
                                      </p:cBhvr>
                                      <p:to>
                                        <p:strVal val="visible"/>
                                      </p:to>
                                    </p:set>
                                    <p:animEffect filter="dissolve" transition="in">
                                      <p:cBhvr>
                                        <p:cTn id="7" dur="1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44"/>
                                        </p:tgtEl>
                                        <p:attrNameLst>
                                          <p:attrName>style.visibility</p:attrName>
                                        </p:attrNameLst>
                                      </p:cBhvr>
                                      <p:to>
                                        <p:strVal val="visible"/>
                                      </p:to>
                                    </p:set>
                                    <p:animEffect filter="dissolve" transition="in">
                                      <p:cBhvr>
                                        <p:cTn id="12" dur="1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5"/>
                                        </p:tgtEl>
                                        <p:attrNameLst>
                                          <p:attrName>style.visibility</p:attrName>
                                        </p:attrNameLst>
                                      </p:cBhvr>
                                      <p:to>
                                        <p:strVal val="visible"/>
                                      </p:to>
                                    </p:set>
                                    <p:animEffect filter="dissolve" transition="in">
                                      <p:cBhvr>
                                        <p:cTn id="17" dur="1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6"/>
                                        </p:tgtEl>
                                        <p:attrNameLst>
                                          <p:attrName>style.visibility</p:attrName>
                                        </p:attrNameLst>
                                      </p:cBhvr>
                                      <p:to>
                                        <p:strVal val="visible"/>
                                      </p:to>
                                    </p:set>
                                    <p:animEffect filter="dissolve" transition="in">
                                      <p:cBhvr>
                                        <p:cTn id="22" dur="15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47"/>
                                        </p:tgtEl>
                                        <p:attrNameLst>
                                          <p:attrName>style.visibility</p:attrName>
                                        </p:attrNameLst>
                                      </p:cBhvr>
                                      <p:to>
                                        <p:strVal val="visible"/>
                                      </p:to>
                                    </p:set>
                                    <p:animEffect filter="dissolve" transition="in">
                                      <p:cBhvr>
                                        <p:cTn id="27" dur="1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P build="whole" bldLvl="1" animBg="1" rev="0" advAuto="0" spid="146" grpId="4"/>
      <p:bldP build="whole" bldLvl="1" animBg="1" rev="0" advAuto="0" spid="144" grpId="2"/>
      <p:bldP build="whole" bldLvl="1" animBg="1" rev="0" advAuto="0" spid="147" grpId="5"/>
      <p:bldP build="whole" bldLvl="1" animBg="1" rev="0" advAuto="0" spid="145" grpId="3"/>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lastiCache Exam Tips"/>
          <p:cNvSpPr txBox="1"/>
          <p:nvPr>
            <p:ph type="title" idx="4294967295"/>
          </p:nvPr>
        </p:nvSpPr>
        <p:spPr>
          <a:xfrm>
            <a:off x="407937" y="-1261721"/>
            <a:ext cx="12188926" cy="3302001"/>
          </a:xfrm>
          <a:prstGeom prst="rect">
            <a:avLst/>
          </a:prstGeom>
        </p:spPr>
        <p:txBody>
          <a:bodyPr anchor="b"/>
          <a:lstStyle>
            <a:lvl1pPr>
              <a:defRPr sz="6900"/>
            </a:lvl1pPr>
          </a:lstStyle>
          <a:p>
            <a:pPr/>
            <a:r>
              <a:t>ElastiCache Exam Tips</a:t>
            </a:r>
          </a:p>
        </p:txBody>
      </p:sp>
      <p:sp>
        <p:nvSpPr>
          <p:cNvPr id="232" name="Typically, you will be given a scenario where a particular database is under…"/>
          <p:cNvSpPr txBox="1"/>
          <p:nvPr/>
        </p:nvSpPr>
        <p:spPr>
          <a:xfrm>
            <a:off x="1507680" y="2868270"/>
            <a:ext cx="1131653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Typically, you will be given a scenario where a particular database is under</a:t>
            </a:r>
          </a:p>
          <a:p>
            <a:pPr algn="l"/>
            <a:r>
              <a:t>    a lot of stress / load. You may be asked which service you should use to</a:t>
            </a:r>
          </a:p>
          <a:p>
            <a:pPr algn="l"/>
            <a:r>
              <a:t>    alleviate this.</a:t>
            </a:r>
          </a:p>
        </p:txBody>
      </p:sp>
      <p:sp>
        <p:nvSpPr>
          <p:cNvPr id="233" name="ElastiCache is a good choice if your database is particularly read-heavy…"/>
          <p:cNvSpPr txBox="1"/>
          <p:nvPr/>
        </p:nvSpPr>
        <p:spPr>
          <a:xfrm>
            <a:off x="1526375" y="4249395"/>
            <a:ext cx="1090505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ElastiCache is a good choice if your database is particularly read-heavy</a:t>
            </a:r>
          </a:p>
          <a:p>
            <a:pPr algn="l"/>
            <a:r>
              <a:t>    and not prone to frequent changing.</a:t>
            </a:r>
          </a:p>
        </p:txBody>
      </p:sp>
      <p:sp>
        <p:nvSpPr>
          <p:cNvPr id="234" name="Redshift is a good answer if the reason your database is feeling stress is…"/>
          <p:cNvSpPr txBox="1"/>
          <p:nvPr/>
        </p:nvSpPr>
        <p:spPr>
          <a:xfrm>
            <a:off x="1534757" y="5262220"/>
            <a:ext cx="110406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Redshift is a good answer if the reason your database is feeling stress is</a:t>
            </a:r>
          </a:p>
          <a:p>
            <a:pPr algn="l"/>
            <a:r>
              <a:t>    because management keep running OLAP transactions on it etc.</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232"/>
                                        </p:tgtEl>
                                        <p:attrNameLst>
                                          <p:attrName>style.visibility</p:attrName>
                                        </p:attrNameLst>
                                      </p:cBhvr>
                                      <p:to>
                                        <p:strVal val="visible"/>
                                      </p:to>
                                    </p:set>
                                    <p:anim calcmode="lin" valueType="num">
                                      <p:cBhvr>
                                        <p:cTn id="7" dur="1500" fill="hold"/>
                                        <p:tgtEl>
                                          <p:spTgt spid="232"/>
                                        </p:tgtEl>
                                        <p:attrNameLst>
                                          <p:attrName>ppt_w</p:attrName>
                                        </p:attrNameLst>
                                      </p:cBhvr>
                                      <p:tavLst>
                                        <p:tav tm="0">
                                          <p:val>
                                            <p:fltVal val="0"/>
                                          </p:val>
                                        </p:tav>
                                        <p:tav tm="100000">
                                          <p:val>
                                            <p:strVal val="#ppt_w"/>
                                          </p:val>
                                        </p:tav>
                                      </p:tavLst>
                                    </p:anim>
                                    <p:anim calcmode="lin" valueType="num">
                                      <p:cBhvr>
                                        <p:cTn id="8" dur="1500" fill="hold"/>
                                        <p:tgtEl>
                                          <p:spTgt spid="232"/>
                                        </p:tgtEl>
                                        <p:attrNameLst>
                                          <p:attrName>ppt_h</p:attrName>
                                        </p:attrNameLst>
                                      </p:cBhvr>
                                      <p:tavLst>
                                        <p:tav tm="0">
                                          <p:val>
                                            <p:fltVal val="0"/>
                                          </p:val>
                                        </p:tav>
                                        <p:tav tm="100000">
                                          <p:val>
                                            <p:strVal val="#ppt_h"/>
                                          </p:val>
                                        </p:tav>
                                      </p:tavLst>
                                    </p:anim>
                                    <p:anim calcmode="lin" valueType="num">
                                      <p:cBhvr>
                                        <p:cTn id="9" dur="1500" fill="hold"/>
                                        <p:tgtEl>
                                          <p:spTgt spid="23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2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233"/>
                                        </p:tgtEl>
                                        <p:attrNameLst>
                                          <p:attrName>style.visibility</p:attrName>
                                        </p:attrNameLst>
                                      </p:cBhvr>
                                      <p:to>
                                        <p:strVal val="visible"/>
                                      </p:to>
                                    </p:set>
                                    <p:anim calcmode="lin" valueType="num">
                                      <p:cBhvr>
                                        <p:cTn id="15" dur="1500" fill="hold"/>
                                        <p:tgtEl>
                                          <p:spTgt spid="233"/>
                                        </p:tgtEl>
                                        <p:attrNameLst>
                                          <p:attrName>ppt_w</p:attrName>
                                        </p:attrNameLst>
                                      </p:cBhvr>
                                      <p:tavLst>
                                        <p:tav tm="0">
                                          <p:val>
                                            <p:fltVal val="0"/>
                                          </p:val>
                                        </p:tav>
                                        <p:tav tm="100000">
                                          <p:val>
                                            <p:strVal val="#ppt_w"/>
                                          </p:val>
                                        </p:tav>
                                      </p:tavLst>
                                    </p:anim>
                                    <p:anim calcmode="lin" valueType="num">
                                      <p:cBhvr>
                                        <p:cTn id="16" dur="1500" fill="hold"/>
                                        <p:tgtEl>
                                          <p:spTgt spid="233"/>
                                        </p:tgtEl>
                                        <p:attrNameLst>
                                          <p:attrName>ppt_h</p:attrName>
                                        </p:attrNameLst>
                                      </p:cBhvr>
                                      <p:tavLst>
                                        <p:tav tm="0">
                                          <p:val>
                                            <p:fltVal val="0"/>
                                          </p:val>
                                        </p:tav>
                                        <p:tav tm="100000">
                                          <p:val>
                                            <p:strVal val="#ppt_h"/>
                                          </p:val>
                                        </p:tav>
                                      </p:tavLst>
                                    </p:anim>
                                    <p:anim calcmode="lin" valueType="num">
                                      <p:cBhvr>
                                        <p:cTn id="17" dur="1500" fill="hold"/>
                                        <p:tgtEl>
                                          <p:spTgt spid="233"/>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234"/>
                                        </p:tgtEl>
                                        <p:attrNameLst>
                                          <p:attrName>style.visibility</p:attrName>
                                        </p:attrNameLst>
                                      </p:cBhvr>
                                      <p:to>
                                        <p:strVal val="visible"/>
                                      </p:to>
                                    </p:set>
                                    <p:anim calcmode="lin" valueType="num">
                                      <p:cBhvr>
                                        <p:cTn id="23" dur="1500" fill="hold"/>
                                        <p:tgtEl>
                                          <p:spTgt spid="234"/>
                                        </p:tgtEl>
                                        <p:attrNameLst>
                                          <p:attrName>ppt_w</p:attrName>
                                        </p:attrNameLst>
                                      </p:cBhvr>
                                      <p:tavLst>
                                        <p:tav tm="0">
                                          <p:val>
                                            <p:fltVal val="0"/>
                                          </p:val>
                                        </p:tav>
                                        <p:tav tm="100000">
                                          <p:val>
                                            <p:strVal val="#ppt_w"/>
                                          </p:val>
                                        </p:tav>
                                      </p:tavLst>
                                    </p:anim>
                                    <p:anim calcmode="lin" valueType="num">
                                      <p:cBhvr>
                                        <p:cTn id="24" dur="1500" fill="hold"/>
                                        <p:tgtEl>
                                          <p:spTgt spid="234"/>
                                        </p:tgtEl>
                                        <p:attrNameLst>
                                          <p:attrName>ppt_h</p:attrName>
                                        </p:attrNameLst>
                                      </p:cBhvr>
                                      <p:tavLst>
                                        <p:tav tm="0">
                                          <p:val>
                                            <p:fltVal val="0"/>
                                          </p:val>
                                        </p:tav>
                                        <p:tav tm="100000">
                                          <p:val>
                                            <p:strVal val="#ppt_h"/>
                                          </p:val>
                                        </p:tav>
                                      </p:tavLst>
                                    </p:anim>
                                    <p:anim calcmode="lin" valueType="num">
                                      <p:cBhvr>
                                        <p:cTn id="25" dur="1500" fill="hold"/>
                                        <p:tgtEl>
                                          <p:spTgt spid="234"/>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2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2"/>
      <p:bldP build="whole" bldLvl="1" animBg="1" rev="0" advAuto="0" spid="232" grpId="1"/>
      <p:bldP build="whole" bldLvl="1" animBg="1" rev="0" advAuto="0" spid="234" grpId="3"/>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237" name="In order to enable encryption at rest using EC2 and Elastic Block Store,…"/>
          <p:cNvSpPr txBox="1"/>
          <p:nvPr/>
        </p:nvSpPr>
        <p:spPr>
          <a:xfrm>
            <a:off x="1507680" y="3052420"/>
            <a:ext cx="1068080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 order to enable encryption at rest using EC2 and Elastic Block Store,  </a:t>
            </a:r>
          </a:p>
          <a:p>
            <a:pPr algn="l"/>
            <a:r>
              <a:t>you must ________.</a:t>
            </a:r>
          </a:p>
        </p:txBody>
      </p:sp>
      <p:sp>
        <p:nvSpPr>
          <p:cNvPr id="238" name="Configure encryption when creating the EBS volume"/>
          <p:cNvSpPr txBox="1"/>
          <p:nvPr/>
        </p:nvSpPr>
        <p:spPr>
          <a:xfrm>
            <a:off x="1508239" y="4043985"/>
            <a:ext cx="80402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when creating the EBS volume</a:t>
            </a:r>
          </a:p>
        </p:txBody>
      </p:sp>
      <p:sp>
        <p:nvSpPr>
          <p:cNvPr id="239" name="Configure encryption using the appropriate Operating Systems file system"/>
          <p:cNvSpPr txBox="1"/>
          <p:nvPr/>
        </p:nvSpPr>
        <p:spPr>
          <a:xfrm>
            <a:off x="1518043" y="4851399"/>
            <a:ext cx="112168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the appropriate Operating Systems file system</a:t>
            </a:r>
          </a:p>
        </p:txBody>
      </p:sp>
      <p:sp>
        <p:nvSpPr>
          <p:cNvPr id="240" name="Configure encryption using X.509 certificates"/>
          <p:cNvSpPr txBox="1"/>
          <p:nvPr/>
        </p:nvSpPr>
        <p:spPr>
          <a:xfrm>
            <a:off x="1542681" y="5658814"/>
            <a:ext cx="69902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X.509 certificates</a:t>
            </a:r>
          </a:p>
        </p:txBody>
      </p:sp>
      <p:sp>
        <p:nvSpPr>
          <p:cNvPr id="241" name="Mount the EBS volume in to S3 and then encrypt the bucket using a bucket…"/>
          <p:cNvSpPr txBox="1"/>
          <p:nvPr/>
        </p:nvSpPr>
        <p:spPr>
          <a:xfrm>
            <a:off x="1540852" y="6291122"/>
            <a:ext cx="1149606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Mount the EBS volume in to S3 and then encrypt the bucket using a bucket </a:t>
            </a:r>
          </a:p>
          <a:p>
            <a:pPr algn="l"/>
            <a:r>
              <a:t>    policy.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244" name="Individual instances are provisioned ________."/>
          <p:cNvSpPr txBox="1"/>
          <p:nvPr/>
        </p:nvSpPr>
        <p:spPr>
          <a:xfrm>
            <a:off x="1507680" y="3236570"/>
            <a:ext cx="67062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Individual instances are provisioned ________.</a:t>
            </a:r>
          </a:p>
        </p:txBody>
      </p:sp>
      <p:sp>
        <p:nvSpPr>
          <p:cNvPr id="245" name="In Regions"/>
          <p:cNvSpPr txBox="1"/>
          <p:nvPr/>
        </p:nvSpPr>
        <p:spPr>
          <a:xfrm>
            <a:off x="1508239" y="4043985"/>
            <a:ext cx="19936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Regions</a:t>
            </a:r>
          </a:p>
        </p:txBody>
      </p:sp>
      <p:sp>
        <p:nvSpPr>
          <p:cNvPr id="246" name="In Availability Zones"/>
          <p:cNvSpPr txBox="1"/>
          <p:nvPr/>
        </p:nvSpPr>
        <p:spPr>
          <a:xfrm>
            <a:off x="1518043" y="4851399"/>
            <a:ext cx="33475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Availability Zones</a:t>
            </a:r>
          </a:p>
        </p:txBody>
      </p:sp>
      <p:sp>
        <p:nvSpPr>
          <p:cNvPr id="247" name="Globally"/>
          <p:cNvSpPr txBox="1"/>
          <p:nvPr/>
        </p:nvSpPr>
        <p:spPr>
          <a:xfrm>
            <a:off x="1542681" y="5658814"/>
            <a:ext cx="16205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Globally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250"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1" name="You are a developer for a genomics firm who are moving their infrastructure…"/>
          <p:cNvSpPr txBox="1"/>
          <p:nvPr/>
        </p:nvSpPr>
        <p:spPr>
          <a:xfrm>
            <a:off x="1501495" y="2620620"/>
            <a:ext cx="11574781" cy="4512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a developer for a genomics firm who are moving their infrastructure </a:t>
            </a:r>
          </a:p>
          <a:p>
            <a:pPr algn="l"/>
            <a:r>
              <a:t>to AWS. Their environment consists of a three tier web application, a web tier, </a:t>
            </a:r>
          </a:p>
          <a:p>
            <a:pPr algn="l"/>
            <a:r>
              <a:t>an application tier and a relational database tier. They have a separate fleet of </a:t>
            </a:r>
          </a:p>
          <a:p>
            <a:pPr algn="l"/>
            <a:r>
              <a:t>virtual machines that are used to access large HPC clusters on the fly. Their </a:t>
            </a:r>
          </a:p>
          <a:p>
            <a:pPr algn="l"/>
            <a:r>
              <a:t>lab researches run multiple projects simultaneously and they will need to </a:t>
            </a:r>
          </a:p>
          <a:p>
            <a:pPr algn="l"/>
            <a:r>
              <a:t>launch and de-commission 1,000's of nodes on-demand while reducing the </a:t>
            </a:r>
          </a:p>
          <a:p>
            <a:pPr algn="l"/>
            <a:r>
              <a:t>time required to complete genomic sequencing from weeks to days. In order </a:t>
            </a:r>
          </a:p>
          <a:p>
            <a:pPr algn="l"/>
            <a:r>
              <a:t>to stay competitive they need to do this at as low cost as possible, with no </a:t>
            </a:r>
          </a:p>
          <a:p>
            <a:pPr algn="l"/>
            <a:r>
              <a:t>long term contracts. These HPC clusters can run any time day or night and </a:t>
            </a:r>
          </a:p>
          <a:p>
            <a:pPr algn="l"/>
            <a:r>
              <a:t>their workloads store information in S3, so the instances can be terminated </a:t>
            </a:r>
          </a:p>
          <a:p>
            <a:pPr algn="l"/>
            <a:r>
              <a:t>at any time without any effect on the data. What is the most COST EFFECTIVE </a:t>
            </a:r>
          </a:p>
          <a:p>
            <a:pPr algn="l"/>
            <a:r>
              <a:t>ec2 pricing model for their requirements?</a:t>
            </a:r>
          </a:p>
        </p:txBody>
      </p:sp>
      <p:sp>
        <p:nvSpPr>
          <p:cNvPr id="252"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53"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54"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Question 4"/>
          <p:cNvSpPr txBox="1"/>
          <p:nvPr>
            <p:ph type="title" idx="4294967295"/>
          </p:nvPr>
        </p:nvSpPr>
        <p:spPr>
          <a:xfrm>
            <a:off x="1270000" y="-1562101"/>
            <a:ext cx="10464800" cy="3302001"/>
          </a:xfrm>
          <a:prstGeom prst="rect">
            <a:avLst/>
          </a:prstGeom>
        </p:spPr>
        <p:txBody>
          <a:bodyPr anchor="b"/>
          <a:lstStyle>
            <a:lvl1pPr>
              <a:defRPr sz="6900"/>
            </a:lvl1pPr>
          </a:lstStyle>
          <a:p>
            <a:pPr/>
            <a:r>
              <a:t>Question 4</a:t>
            </a:r>
          </a:p>
        </p:txBody>
      </p:sp>
      <p:sp>
        <p:nvSpPr>
          <p:cNvPr id="257"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8" name="You run the internal intranet for a corporate bank. The intranet consists of a…"/>
          <p:cNvSpPr txBox="1"/>
          <p:nvPr/>
        </p:nvSpPr>
        <p:spPr>
          <a:xfrm>
            <a:off x="1501495" y="1884020"/>
            <a:ext cx="11604346" cy="5248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run the internal intranet for a corporate bank. The intranet consists of a </a:t>
            </a:r>
          </a:p>
          <a:p>
            <a:pPr algn="l"/>
            <a:r>
              <a:t>number of web-servers and single relational database running Microsoft SQL </a:t>
            </a:r>
          </a:p>
          <a:p>
            <a:pPr algn="l"/>
            <a:r>
              <a:t>Server. Your peak demand occurs at 9am every week morning when users are </a:t>
            </a:r>
          </a:p>
          <a:p>
            <a:pPr algn="l"/>
            <a:r>
              <a:t>first logging in to the intranet. They can only log in using the company's </a:t>
            </a:r>
          </a:p>
          <a:p>
            <a:pPr algn="l"/>
            <a:r>
              <a:t>internal network and it is not possible to access the intranet from any location </a:t>
            </a:r>
          </a:p>
          <a:p>
            <a:pPr algn="l"/>
            <a:r>
              <a:t>other than within the office building for security purposes. Management is </a:t>
            </a:r>
          </a:p>
          <a:p>
            <a:pPr algn="l"/>
            <a:r>
              <a:t>considering a change and to move this environment to AWS where users will </a:t>
            </a:r>
          </a:p>
          <a:p>
            <a:pPr algn="l"/>
            <a:r>
              <a:t>be able to access the intranet via a software VPN. You have been asked to </a:t>
            </a:r>
          </a:p>
          <a:p>
            <a:pPr algn="l"/>
            <a:r>
              <a:t>evaluate a migration to AWS and to identify the best EC2 billing model for your</a:t>
            </a:r>
          </a:p>
          <a:p>
            <a:pPr algn="l"/>
            <a:r>
              <a:t>company's intranet. You must keep costs low and to be able to scale at </a:t>
            </a:r>
          </a:p>
          <a:p>
            <a:pPr algn="l"/>
            <a:r>
              <a:t>particular times of day. You must maintain availability of the intranet </a:t>
            </a:r>
          </a:p>
          <a:p>
            <a:pPr algn="l"/>
            <a:r>
              <a:t>throughout office hours. Management do not want to be locked in to any </a:t>
            </a:r>
          </a:p>
          <a:p>
            <a:pPr algn="l"/>
            <a:r>
              <a:t>contracts in case for some reason they want to go back to hosting internally. </a:t>
            </a:r>
          </a:p>
          <a:p>
            <a:pPr algn="l"/>
            <a:r>
              <a:t>What EC2 billing model should you recommend?</a:t>
            </a:r>
          </a:p>
        </p:txBody>
      </p:sp>
      <p:sp>
        <p:nvSpPr>
          <p:cNvPr id="259"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0"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1"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Question 5"/>
          <p:cNvSpPr txBox="1"/>
          <p:nvPr>
            <p:ph type="title" idx="4294967295"/>
          </p:nvPr>
        </p:nvSpPr>
        <p:spPr>
          <a:xfrm>
            <a:off x="1270000" y="-1562101"/>
            <a:ext cx="10464800" cy="3302001"/>
          </a:xfrm>
          <a:prstGeom prst="rect">
            <a:avLst/>
          </a:prstGeom>
        </p:spPr>
        <p:txBody>
          <a:bodyPr anchor="b"/>
          <a:lstStyle>
            <a:lvl1pPr>
              <a:defRPr sz="6900"/>
            </a:lvl1pPr>
          </a:lstStyle>
          <a:p>
            <a:pPr/>
            <a:r>
              <a:t>Question 5</a:t>
            </a:r>
          </a:p>
        </p:txBody>
      </p:sp>
      <p:sp>
        <p:nvSpPr>
          <p:cNvPr id="264"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65" name="You are the IT manager at a furniture retailer and they are considering moving…"/>
          <p:cNvSpPr txBox="1"/>
          <p:nvPr/>
        </p:nvSpPr>
        <p:spPr>
          <a:xfrm>
            <a:off x="1501495" y="3173070"/>
            <a:ext cx="11532718"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the IT manager at a furniture retailer and they are considering moving </a:t>
            </a:r>
          </a:p>
          <a:p>
            <a:pPr algn="l"/>
            <a:r>
              <a:t>their web application to AWS. They currently colocate their servers in a </a:t>
            </a:r>
          </a:p>
          <a:p>
            <a:pPr algn="l"/>
            <a:r>
              <a:t>colocation facility and the contract for this facility is now coming to an end. </a:t>
            </a:r>
          </a:p>
          <a:p>
            <a:pPr algn="l"/>
            <a:r>
              <a:t>Management are comfortable signing a 3 year contract and want to get the </a:t>
            </a:r>
          </a:p>
          <a:p>
            <a:pPr algn="l"/>
            <a:r>
              <a:t>cheapest web servers as possible while still maintaining availability. Their </a:t>
            </a:r>
          </a:p>
          <a:p>
            <a:pPr algn="l"/>
            <a:r>
              <a:t>traffic is very steady and predictable. What EC2 pricing model would you </a:t>
            </a:r>
          </a:p>
          <a:p>
            <a:pPr algn="l"/>
            <a:r>
              <a:t>recommend to maintain availability and to get the lowest cost price available?</a:t>
            </a:r>
          </a:p>
        </p:txBody>
      </p:sp>
      <p:sp>
        <p:nvSpPr>
          <p:cNvPr id="266"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7"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8"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wipe dir="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Question 6"/>
          <p:cNvSpPr txBox="1"/>
          <p:nvPr>
            <p:ph type="title" idx="4294967295"/>
          </p:nvPr>
        </p:nvSpPr>
        <p:spPr>
          <a:xfrm>
            <a:off x="1270000" y="-1562101"/>
            <a:ext cx="10464800" cy="3302001"/>
          </a:xfrm>
          <a:prstGeom prst="rect">
            <a:avLst/>
          </a:prstGeom>
        </p:spPr>
        <p:txBody>
          <a:bodyPr anchor="b"/>
          <a:lstStyle>
            <a:lvl1pPr>
              <a:defRPr sz="6900"/>
            </a:lvl1pPr>
          </a:lstStyle>
          <a:p>
            <a:pPr/>
            <a:r>
              <a:t>Question 6</a:t>
            </a:r>
          </a:p>
        </p:txBody>
      </p:sp>
      <p:sp>
        <p:nvSpPr>
          <p:cNvPr id="271"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72" name="You work for a government contractor who supply services that are critical to…"/>
          <p:cNvSpPr txBox="1"/>
          <p:nvPr/>
        </p:nvSpPr>
        <p:spPr>
          <a:xfrm>
            <a:off x="1501495" y="3357220"/>
            <a:ext cx="11515954"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government contractor who supply services that are critical to </a:t>
            </a:r>
          </a:p>
          <a:p>
            <a:pPr algn="l"/>
            <a:r>
              <a:t>national security. Because of this your corporate IT policy states that no </a:t>
            </a:r>
          </a:p>
          <a:p>
            <a:pPr algn="l"/>
            <a:r>
              <a:t>multi-tenant virtualisation is authorised within the company. Despite this, </a:t>
            </a:r>
          </a:p>
          <a:p>
            <a:pPr algn="l"/>
            <a:r>
              <a:t>they are interested in moving to AWS but they cannot violate corporate IT </a:t>
            </a:r>
          </a:p>
          <a:p>
            <a:pPr algn="l"/>
            <a:r>
              <a:t>policy. Which EC2 billing model would you recommend that they use to </a:t>
            </a:r>
          </a:p>
          <a:p>
            <a:pPr algn="l"/>
            <a:r>
              <a:t>achieve this?</a:t>
            </a:r>
          </a:p>
        </p:txBody>
      </p:sp>
      <p:sp>
        <p:nvSpPr>
          <p:cNvPr id="273"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74"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75"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Question 7"/>
          <p:cNvSpPr txBox="1"/>
          <p:nvPr>
            <p:ph type="title" idx="4294967295"/>
          </p:nvPr>
        </p:nvSpPr>
        <p:spPr>
          <a:xfrm>
            <a:off x="1270000" y="-1562101"/>
            <a:ext cx="10464800" cy="3302001"/>
          </a:xfrm>
          <a:prstGeom prst="rect">
            <a:avLst/>
          </a:prstGeom>
        </p:spPr>
        <p:txBody>
          <a:bodyPr anchor="b"/>
          <a:lstStyle>
            <a:lvl1pPr>
              <a:defRPr sz="6900"/>
            </a:lvl1pPr>
          </a:lstStyle>
          <a:p>
            <a:pPr/>
            <a:r>
              <a:t>Question 7</a:t>
            </a:r>
          </a:p>
        </p:txBody>
      </p:sp>
      <p:sp>
        <p:nvSpPr>
          <p:cNvPr id="278" name="Migrate the EBS volume from a standard EBS volume to a provisioned IOPS…"/>
          <p:cNvSpPr txBox="1"/>
          <p:nvPr/>
        </p:nvSpPr>
        <p:spPr>
          <a:xfrm>
            <a:off x="1556702" y="6698285"/>
            <a:ext cx="1148844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provisioned IOPS</a:t>
            </a:r>
          </a:p>
          <a:p>
            <a:pPr algn="l"/>
            <a:r>
              <a:t>    EBS volume.</a:t>
            </a:r>
          </a:p>
        </p:txBody>
      </p:sp>
      <p:sp>
        <p:nvSpPr>
          <p:cNvPr id="279" name="Your company has a web application on AWS. The application computes…"/>
          <p:cNvSpPr txBox="1"/>
          <p:nvPr/>
        </p:nvSpPr>
        <p:spPr>
          <a:xfrm>
            <a:off x="1501495" y="2436470"/>
            <a:ext cx="11598860"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Your company has a web application on AWS. The application computes </a:t>
            </a:r>
          </a:p>
          <a:p>
            <a:pPr algn="l"/>
            <a:r>
              <a:t>thousands of algorithms per second and is very CPU and disk intensive. </a:t>
            </a:r>
          </a:p>
          <a:p>
            <a:pPr algn="l"/>
            <a:r>
              <a:t>The application runs on a c4.8xlarge, the largest C class instance available. </a:t>
            </a:r>
          </a:p>
          <a:p>
            <a:pPr algn="l"/>
            <a:r>
              <a:t>The application stores its data locally on a standard SSD disk. Your application</a:t>
            </a:r>
          </a:p>
          <a:p>
            <a:pPr algn="l"/>
            <a:r>
              <a:t>starts to perform slow. You check the logs and notice that your disk IO is </a:t>
            </a:r>
          </a:p>
          <a:p>
            <a:pPr algn="l"/>
            <a:r>
              <a:t>routinely going above 10,000 IOPS. What should you do to remediate the </a:t>
            </a:r>
          </a:p>
          <a:p>
            <a:pPr algn="l"/>
            <a:r>
              <a:t>issue?</a:t>
            </a:r>
          </a:p>
        </p:txBody>
      </p:sp>
      <p:sp>
        <p:nvSpPr>
          <p:cNvPr id="280" name="Decrease the size of the EBS volume so as to increase its IOPS…"/>
          <p:cNvSpPr txBox="1"/>
          <p:nvPr/>
        </p:nvSpPr>
        <p:spPr>
          <a:xfrm>
            <a:off x="1540852" y="8382000"/>
            <a:ext cx="97614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 the size of the EBS volume so as to increase its IOPS </a:t>
            </a:r>
          </a:p>
          <a:p>
            <a:pPr algn="l"/>
            <a:r>
              <a:t>    performance.</a:t>
            </a:r>
          </a:p>
        </p:txBody>
      </p:sp>
      <p:sp>
        <p:nvSpPr>
          <p:cNvPr id="281" name="Migrate the EBS volume from a standard EBS volume to a magnetic…"/>
          <p:cNvSpPr txBox="1"/>
          <p:nvPr/>
        </p:nvSpPr>
        <p:spPr>
          <a:xfrm>
            <a:off x="1560969" y="7540143"/>
            <a:ext cx="1042103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magnetic </a:t>
            </a:r>
          </a:p>
          <a:p>
            <a:pPr algn="l"/>
            <a:r>
              <a:t>    volume.</a:t>
            </a:r>
          </a:p>
        </p:txBody>
      </p:sp>
      <p:sp>
        <p:nvSpPr>
          <p:cNvPr id="282" name="Change the instance family from a c4.8xlarge to an r4.8xlarge so that you…"/>
          <p:cNvSpPr txBox="1"/>
          <p:nvPr/>
        </p:nvSpPr>
        <p:spPr>
          <a:xfrm>
            <a:off x="1540852" y="5803899"/>
            <a:ext cx="1118882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Change the instance family from a c4.8xlarge to an r4.8xlarge so that you </a:t>
            </a:r>
          </a:p>
          <a:p>
            <a:pPr algn="l"/>
            <a:r>
              <a:t>    have more memory available to cope with the increased IO.</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Question 8"/>
          <p:cNvSpPr txBox="1"/>
          <p:nvPr>
            <p:ph type="title" idx="4294967295"/>
          </p:nvPr>
        </p:nvSpPr>
        <p:spPr>
          <a:xfrm>
            <a:off x="1270000" y="-1562101"/>
            <a:ext cx="10464800" cy="3302001"/>
          </a:xfrm>
          <a:prstGeom prst="rect">
            <a:avLst/>
          </a:prstGeom>
        </p:spPr>
        <p:txBody>
          <a:bodyPr anchor="b"/>
          <a:lstStyle>
            <a:lvl1pPr>
              <a:defRPr sz="6900"/>
            </a:lvl1pPr>
          </a:lstStyle>
          <a:p>
            <a:pPr/>
            <a:r>
              <a:t>Question 8</a:t>
            </a:r>
          </a:p>
        </p:txBody>
      </p:sp>
      <p:sp>
        <p:nvSpPr>
          <p:cNvPr id="285" name="Elastic Load Balancer."/>
          <p:cNvSpPr txBox="1"/>
          <p:nvPr/>
        </p:nvSpPr>
        <p:spPr>
          <a:xfrm>
            <a:off x="1556702" y="6882435"/>
            <a:ext cx="36700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Load Balancer.</a:t>
            </a:r>
          </a:p>
        </p:txBody>
      </p:sp>
      <p:sp>
        <p:nvSpPr>
          <p:cNvPr id="286" name="You work for a media production company that streams popular TV shows to…"/>
          <p:cNvSpPr txBox="1"/>
          <p:nvPr/>
        </p:nvSpPr>
        <p:spPr>
          <a:xfrm>
            <a:off x="1501495" y="2620620"/>
            <a:ext cx="115433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media production company that streams popular TV shows to </a:t>
            </a:r>
          </a:p>
          <a:p>
            <a:pPr algn="l"/>
            <a:r>
              <a:t>millions of users. They are migrating their web application from an in house </a:t>
            </a:r>
          </a:p>
          <a:p>
            <a:pPr algn="l"/>
            <a:r>
              <a:t>solution to AWS. They will have a fleet of over 10,000 web-servers to meet the </a:t>
            </a:r>
          </a:p>
          <a:p>
            <a:pPr algn="l"/>
            <a:r>
              <a:t>demand and will need a reliable layer 4 load balancing solution capable of </a:t>
            </a:r>
          </a:p>
          <a:p>
            <a:pPr algn="l"/>
            <a:r>
              <a:t>handling millions of requests per second. What AWS load balancing solution </a:t>
            </a:r>
          </a:p>
          <a:p>
            <a:pPr algn="l"/>
            <a:r>
              <a:t>would suit their needs?</a:t>
            </a:r>
          </a:p>
        </p:txBody>
      </p:sp>
      <p:sp>
        <p:nvSpPr>
          <p:cNvPr id="287" name="Network Load Balancer."/>
          <p:cNvSpPr txBox="1"/>
          <p:nvPr/>
        </p:nvSpPr>
        <p:spPr>
          <a:xfrm>
            <a:off x="1540852" y="8566150"/>
            <a:ext cx="39303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Network Load Balancer.</a:t>
            </a:r>
          </a:p>
        </p:txBody>
      </p:sp>
      <p:sp>
        <p:nvSpPr>
          <p:cNvPr id="288" name="Application Load Balancer."/>
          <p:cNvSpPr txBox="1"/>
          <p:nvPr/>
        </p:nvSpPr>
        <p:spPr>
          <a:xfrm>
            <a:off x="1560969" y="7724293"/>
            <a:ext cx="43357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Load Balancer.</a:t>
            </a:r>
          </a:p>
        </p:txBody>
      </p:sp>
      <p:sp>
        <p:nvSpPr>
          <p:cNvPr id="289" name="AWS Direct Connect"/>
          <p:cNvSpPr txBox="1"/>
          <p:nvPr/>
        </p:nvSpPr>
        <p:spPr>
          <a:xfrm>
            <a:off x="1540852" y="5988049"/>
            <a:ext cx="34097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Direct Connect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Question 9"/>
          <p:cNvSpPr txBox="1"/>
          <p:nvPr>
            <p:ph type="title" idx="4294967295"/>
          </p:nvPr>
        </p:nvSpPr>
        <p:spPr>
          <a:xfrm>
            <a:off x="1270000" y="-1562101"/>
            <a:ext cx="10464800" cy="3302001"/>
          </a:xfrm>
          <a:prstGeom prst="rect">
            <a:avLst/>
          </a:prstGeom>
        </p:spPr>
        <p:txBody>
          <a:bodyPr anchor="b"/>
          <a:lstStyle>
            <a:lvl1pPr>
              <a:defRPr sz="6900"/>
            </a:lvl1pPr>
          </a:lstStyle>
          <a:p>
            <a:pPr/>
            <a:r>
              <a:t>Question 9</a:t>
            </a:r>
          </a:p>
        </p:txBody>
      </p:sp>
      <p:sp>
        <p:nvSpPr>
          <p:cNvPr id="292" name="Update the application to log the x-forwarded-for header to get your users…"/>
          <p:cNvSpPr txBox="1"/>
          <p:nvPr/>
        </p:nvSpPr>
        <p:spPr>
          <a:xfrm>
            <a:off x="1556702" y="6698285"/>
            <a:ext cx="1140858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Update the application to log the x-forwarded-for header to get your users </a:t>
            </a:r>
          </a:p>
          <a:p>
            <a:pPr algn="l"/>
            <a:r>
              <a:t>    public IPv4 addresses.</a:t>
            </a:r>
          </a:p>
        </p:txBody>
      </p:sp>
      <p:sp>
        <p:nvSpPr>
          <p:cNvPr id="293" name="You work for a web analytics firm who have recently migrated their application…"/>
          <p:cNvSpPr txBox="1"/>
          <p:nvPr/>
        </p:nvSpPr>
        <p:spPr>
          <a:xfrm>
            <a:off x="1501495" y="2620620"/>
            <a:ext cx="115814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web analytics firm who have recently migrated their application</a:t>
            </a:r>
          </a:p>
          <a:p>
            <a:pPr algn="l"/>
            <a:r>
              <a:t>to AWS. The application sits behind an Elastic Load Balancer and it monitors </a:t>
            </a:r>
          </a:p>
          <a:p>
            <a:pPr algn="l"/>
            <a:r>
              <a:t>user traffic to their website. You have noticed that in the application logs you </a:t>
            </a:r>
          </a:p>
          <a:p>
            <a:pPr algn="l"/>
            <a:r>
              <a:t>are no longer seeing your users public IP addresses, instead you are seeing </a:t>
            </a:r>
          </a:p>
          <a:p>
            <a:pPr algn="l"/>
            <a:r>
              <a:t>the private IP address of the elastic load balancer. This data is critical for your </a:t>
            </a:r>
          </a:p>
          <a:p>
            <a:pPr algn="l"/>
            <a:r>
              <a:t>business and you need to rectify the issue immediately. What should you do?</a:t>
            </a:r>
          </a:p>
        </p:txBody>
      </p:sp>
      <p:sp>
        <p:nvSpPr>
          <p:cNvPr id="294" name="Migrate the application to AWS Lambda instead of EC2 and put the Lambda function behind a Network Load Balancer."/>
          <p:cNvSpPr txBox="1"/>
          <p:nvPr/>
        </p:nvSpPr>
        <p:spPr>
          <a:xfrm>
            <a:off x="1540852" y="8648700"/>
            <a:ext cx="1277775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Migrate the application to AWS Lambda instead of EC2 and put the Lambda function behind a Network Load Balancer.</a:t>
            </a:r>
          </a:p>
        </p:txBody>
      </p:sp>
      <p:sp>
        <p:nvSpPr>
          <p:cNvPr id="295" name="Install a cloudwatch logs agent on the EC2 instances behind the elastic…"/>
          <p:cNvSpPr txBox="1"/>
          <p:nvPr/>
        </p:nvSpPr>
        <p:spPr>
          <a:xfrm>
            <a:off x="1560969" y="7513978"/>
            <a:ext cx="1106942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Install a cloudwatch logs agent on the EC2 instances behind the elastic </a:t>
            </a:r>
          </a:p>
          <a:p>
            <a:pPr algn="l"/>
            <a:r>
              <a:t>    load balancer to monitor the public IPv4 addresses and then stream this </a:t>
            </a:r>
          </a:p>
          <a:p>
            <a:pPr algn="l"/>
            <a:r>
              <a:t>    data to AWS Neptune.</a:t>
            </a:r>
          </a:p>
        </p:txBody>
      </p:sp>
      <p:sp>
        <p:nvSpPr>
          <p:cNvPr id="296" name="Migrate the application in front of a Network Load Balancer and then…"/>
          <p:cNvSpPr txBox="1"/>
          <p:nvPr/>
        </p:nvSpPr>
        <p:spPr>
          <a:xfrm>
            <a:off x="1540852" y="5803899"/>
            <a:ext cx="1058989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application in front of a Network Load Balancer and then </a:t>
            </a:r>
          </a:p>
          <a:p>
            <a:pPr algn="l"/>
            <a:r>
              <a:t>    reverse proxy traffic to your RDS instance.</a:t>
            </a:r>
          </a:p>
        </p:txBody>
      </p:sp>
    </p:spTree>
  </p:cSld>
  <p:clrMapOvr>
    <a:masterClrMapping/>
  </p:clrMapOvr>
  <mc:AlternateContent xmlns:mc="http://schemas.openxmlformats.org/markup-compatibility/2006">
    <mc:Choice xmlns:p14="http://schemas.microsoft.com/office/powerpoint/2010/main" Requires="p14">
      <p:transition spd="med" advClick="1" p14:dur="10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50" name="Used for scaling, not for DR!"/>
          <p:cNvSpPr txBox="1"/>
          <p:nvPr/>
        </p:nvSpPr>
        <p:spPr>
          <a:xfrm>
            <a:off x="1418780" y="2942712"/>
            <a:ext cx="456217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Used for scaling, not for DR!</a:t>
            </a:r>
          </a:p>
        </p:txBody>
      </p:sp>
      <p:sp>
        <p:nvSpPr>
          <p:cNvPr id="151" name="Must have automatic backups turned on in order to deploy a read replica"/>
          <p:cNvSpPr txBox="1"/>
          <p:nvPr/>
        </p:nvSpPr>
        <p:spPr>
          <a:xfrm>
            <a:off x="1422793" y="3485979"/>
            <a:ext cx="110138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Must have automatic backups turned on in order to deploy a read replica</a:t>
            </a:r>
          </a:p>
        </p:txBody>
      </p:sp>
      <p:sp>
        <p:nvSpPr>
          <p:cNvPr id="152" name="You can have up to 5 read replica copies of any database"/>
          <p:cNvSpPr txBox="1"/>
          <p:nvPr/>
        </p:nvSpPr>
        <p:spPr>
          <a:xfrm>
            <a:off x="1416443" y="4047612"/>
            <a:ext cx="870623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up to 5 read replica copies of any database</a:t>
            </a:r>
          </a:p>
        </p:txBody>
      </p:sp>
      <p:sp>
        <p:nvSpPr>
          <p:cNvPr id="153" name="You can have read replicas of read replicas (but watch out for latency)"/>
          <p:cNvSpPr txBox="1"/>
          <p:nvPr/>
        </p:nvSpPr>
        <p:spPr>
          <a:xfrm>
            <a:off x="1406487" y="4609245"/>
            <a:ext cx="105682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of read replicas (but watch out for latency)</a:t>
            </a:r>
          </a:p>
        </p:txBody>
      </p:sp>
      <p:sp>
        <p:nvSpPr>
          <p:cNvPr id="154" name="Each read replica will have its own DNS end point"/>
          <p:cNvSpPr txBox="1"/>
          <p:nvPr/>
        </p:nvSpPr>
        <p:spPr>
          <a:xfrm>
            <a:off x="1407757" y="5152512"/>
            <a:ext cx="763760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Each read replica will have its own DNS end point</a:t>
            </a:r>
          </a:p>
        </p:txBody>
      </p:sp>
      <p:sp>
        <p:nvSpPr>
          <p:cNvPr id="155" name="You can have read replicas that have Multi-AZ"/>
          <p:cNvSpPr txBox="1"/>
          <p:nvPr/>
        </p:nvSpPr>
        <p:spPr>
          <a:xfrm>
            <a:off x="1406487" y="5695779"/>
            <a:ext cx="710298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that have Multi-AZ</a:t>
            </a:r>
          </a:p>
        </p:txBody>
      </p:sp>
      <p:sp>
        <p:nvSpPr>
          <p:cNvPr id="156" name="You can create read replicas of Multi-AZ source database"/>
          <p:cNvSpPr txBox="1"/>
          <p:nvPr/>
        </p:nvSpPr>
        <p:spPr>
          <a:xfrm>
            <a:off x="1415681" y="6266570"/>
            <a:ext cx="878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create read replicas of Multi-AZ source database</a:t>
            </a:r>
          </a:p>
        </p:txBody>
      </p:sp>
      <p:sp>
        <p:nvSpPr>
          <p:cNvPr id="157" name="Read replicas can be promoted to be their own databases. This breaks…"/>
          <p:cNvSpPr txBox="1"/>
          <p:nvPr/>
        </p:nvSpPr>
        <p:spPr>
          <a:xfrm>
            <a:off x="1406487" y="6837362"/>
            <a:ext cx="1079289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Read replicas can be promoted to be their own databases. This breaks</a:t>
            </a:r>
          </a:p>
          <a:p>
            <a:pPr algn="l"/>
            <a:r>
              <a:t>    the replication</a:t>
            </a:r>
          </a:p>
        </p:txBody>
      </p:sp>
      <p:sp>
        <p:nvSpPr>
          <p:cNvPr id="158" name="You can have a read replica in a second region"/>
          <p:cNvSpPr txBox="1"/>
          <p:nvPr/>
        </p:nvSpPr>
        <p:spPr>
          <a:xfrm>
            <a:off x="1412176" y="7726716"/>
            <a:ext cx="71932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a read replica in a second region</a:t>
            </a:r>
          </a:p>
        </p:txBody>
      </p:sp>
      <p:sp>
        <p:nvSpPr>
          <p:cNvPr id="159" name="Combining Read Replicas with Multi-AZ enables you to build a resilient…"/>
          <p:cNvSpPr txBox="1"/>
          <p:nvPr/>
        </p:nvSpPr>
        <p:spPr>
          <a:xfrm>
            <a:off x="1425079" y="8247770"/>
            <a:ext cx="10908107"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Combining Read Replicas with Multi-AZ enables you to build a resilient </a:t>
            </a:r>
          </a:p>
          <a:p>
            <a:pPr algn="l"/>
            <a:r>
              <a:t>    disaster recovery strategy and simplify your database engine upgrade </a:t>
            </a:r>
          </a:p>
          <a:p>
            <a:pPr algn="l"/>
            <a:r>
              <a:t>    process. </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1500" fill="hold"/>
                                        <p:tgtEl>
                                          <p:spTgt spid="150"/>
                                        </p:tgtEl>
                                        <p:attrNameLst>
                                          <p:attrName>ppt_w</p:attrName>
                                        </p:attrNameLst>
                                      </p:cBhvr>
                                      <p:tavLst>
                                        <p:tav tm="0">
                                          <p:val>
                                            <p:strVal val="4*#ppt_w"/>
                                          </p:val>
                                        </p:tav>
                                        <p:tav tm="100000">
                                          <p:val>
                                            <p:strVal val="#ppt_w"/>
                                          </p:val>
                                        </p:tav>
                                      </p:tavLst>
                                    </p:anim>
                                    <p:anim calcmode="lin" valueType="num">
                                      <p:cBhvr>
                                        <p:cTn id="8" dur="1500" fill="hold"/>
                                        <p:tgtEl>
                                          <p:spTgt spid="15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151"/>
                                        </p:tgtEl>
                                        <p:attrNameLst>
                                          <p:attrName>style.visibility</p:attrName>
                                        </p:attrNameLst>
                                      </p:cBhvr>
                                      <p:to>
                                        <p:strVal val="visible"/>
                                      </p:to>
                                    </p:set>
                                    <p:anim calcmode="lin" valueType="num">
                                      <p:cBhvr>
                                        <p:cTn id="13" dur="1500" fill="hold"/>
                                        <p:tgtEl>
                                          <p:spTgt spid="151"/>
                                        </p:tgtEl>
                                        <p:attrNameLst>
                                          <p:attrName>ppt_w</p:attrName>
                                        </p:attrNameLst>
                                      </p:cBhvr>
                                      <p:tavLst>
                                        <p:tav tm="0">
                                          <p:val>
                                            <p:strVal val="4*#ppt_w"/>
                                          </p:val>
                                        </p:tav>
                                        <p:tav tm="100000">
                                          <p:val>
                                            <p:strVal val="#ppt_w"/>
                                          </p:val>
                                        </p:tav>
                                      </p:tavLst>
                                    </p:anim>
                                    <p:anim calcmode="lin" valueType="num">
                                      <p:cBhvr>
                                        <p:cTn id="14" dur="1500" fill="hold"/>
                                        <p:tgtEl>
                                          <p:spTgt spid="151"/>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152"/>
                                        </p:tgtEl>
                                        <p:attrNameLst>
                                          <p:attrName>style.visibility</p:attrName>
                                        </p:attrNameLst>
                                      </p:cBhvr>
                                      <p:to>
                                        <p:strVal val="visible"/>
                                      </p:to>
                                    </p:set>
                                    <p:anim calcmode="lin" valueType="num">
                                      <p:cBhvr>
                                        <p:cTn id="19" dur="1500" fill="hold"/>
                                        <p:tgtEl>
                                          <p:spTgt spid="152"/>
                                        </p:tgtEl>
                                        <p:attrNameLst>
                                          <p:attrName>ppt_w</p:attrName>
                                        </p:attrNameLst>
                                      </p:cBhvr>
                                      <p:tavLst>
                                        <p:tav tm="0">
                                          <p:val>
                                            <p:strVal val="4*#ppt_w"/>
                                          </p:val>
                                        </p:tav>
                                        <p:tav tm="100000">
                                          <p:val>
                                            <p:strVal val="#ppt_w"/>
                                          </p:val>
                                        </p:tav>
                                      </p:tavLst>
                                    </p:anim>
                                    <p:anim calcmode="lin" valueType="num">
                                      <p:cBhvr>
                                        <p:cTn id="20" dur="1500" fill="hold"/>
                                        <p:tgtEl>
                                          <p:spTgt spid="15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153"/>
                                        </p:tgtEl>
                                        <p:attrNameLst>
                                          <p:attrName>style.visibility</p:attrName>
                                        </p:attrNameLst>
                                      </p:cBhvr>
                                      <p:to>
                                        <p:strVal val="visible"/>
                                      </p:to>
                                    </p:set>
                                    <p:anim calcmode="lin" valueType="num">
                                      <p:cBhvr>
                                        <p:cTn id="25" dur="1500" fill="hold"/>
                                        <p:tgtEl>
                                          <p:spTgt spid="153"/>
                                        </p:tgtEl>
                                        <p:attrNameLst>
                                          <p:attrName>ppt_w</p:attrName>
                                        </p:attrNameLst>
                                      </p:cBhvr>
                                      <p:tavLst>
                                        <p:tav tm="0">
                                          <p:val>
                                            <p:strVal val="4*#ppt_w"/>
                                          </p:val>
                                        </p:tav>
                                        <p:tav tm="100000">
                                          <p:val>
                                            <p:strVal val="#ppt_w"/>
                                          </p:val>
                                        </p:tav>
                                      </p:tavLst>
                                    </p:anim>
                                    <p:anim calcmode="lin" valueType="num">
                                      <p:cBhvr>
                                        <p:cTn id="26" dur="1500" fill="hold"/>
                                        <p:tgtEl>
                                          <p:spTgt spid="1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154"/>
                                        </p:tgtEl>
                                        <p:attrNameLst>
                                          <p:attrName>style.visibility</p:attrName>
                                        </p:attrNameLst>
                                      </p:cBhvr>
                                      <p:to>
                                        <p:strVal val="visible"/>
                                      </p:to>
                                    </p:set>
                                    <p:anim calcmode="lin" valueType="num">
                                      <p:cBhvr>
                                        <p:cTn id="31" dur="1500" fill="hold"/>
                                        <p:tgtEl>
                                          <p:spTgt spid="154"/>
                                        </p:tgtEl>
                                        <p:attrNameLst>
                                          <p:attrName>ppt_w</p:attrName>
                                        </p:attrNameLst>
                                      </p:cBhvr>
                                      <p:tavLst>
                                        <p:tav tm="0">
                                          <p:val>
                                            <p:strVal val="4*#ppt_w"/>
                                          </p:val>
                                        </p:tav>
                                        <p:tav tm="100000">
                                          <p:val>
                                            <p:strVal val="#ppt_w"/>
                                          </p:val>
                                        </p:tav>
                                      </p:tavLst>
                                    </p:anim>
                                    <p:anim calcmode="lin" valueType="num">
                                      <p:cBhvr>
                                        <p:cTn id="32" dur="1500" fill="hold"/>
                                        <p:tgtEl>
                                          <p:spTgt spid="154"/>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23" grpId="6" fill="hold">
                                  <p:stCondLst>
                                    <p:cond delay="0"/>
                                  </p:stCondLst>
                                  <p:iterate type="el" backwards="0">
                                    <p:tmAbs val="0"/>
                                  </p:iterate>
                                  <p:childTnLst>
                                    <p:set>
                                      <p:cBhvr>
                                        <p:cTn id="36" fill="hold"/>
                                        <p:tgtEl>
                                          <p:spTgt spid="155"/>
                                        </p:tgtEl>
                                        <p:attrNameLst>
                                          <p:attrName>style.visibility</p:attrName>
                                        </p:attrNameLst>
                                      </p:cBhvr>
                                      <p:to>
                                        <p:strVal val="visible"/>
                                      </p:to>
                                    </p:set>
                                    <p:anim calcmode="lin" valueType="num">
                                      <p:cBhvr>
                                        <p:cTn id="37" dur="1500" fill="hold"/>
                                        <p:tgtEl>
                                          <p:spTgt spid="155"/>
                                        </p:tgtEl>
                                        <p:attrNameLst>
                                          <p:attrName>ppt_w</p:attrName>
                                        </p:attrNameLst>
                                      </p:cBhvr>
                                      <p:tavLst>
                                        <p:tav tm="0">
                                          <p:val>
                                            <p:strVal val="4*#ppt_w"/>
                                          </p:val>
                                        </p:tav>
                                        <p:tav tm="100000">
                                          <p:val>
                                            <p:strVal val="#ppt_w"/>
                                          </p:val>
                                        </p:tav>
                                      </p:tavLst>
                                    </p:anim>
                                    <p:anim calcmode="lin" valueType="num">
                                      <p:cBhvr>
                                        <p:cTn id="38" dur="1500" fill="hold"/>
                                        <p:tgtEl>
                                          <p:spTgt spid="155"/>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32" presetID="23" grpId="7" fill="hold">
                                  <p:stCondLst>
                                    <p:cond delay="0"/>
                                  </p:stCondLst>
                                  <p:iterate type="el" backwards="0">
                                    <p:tmAbs val="0"/>
                                  </p:iterate>
                                  <p:childTnLst>
                                    <p:set>
                                      <p:cBhvr>
                                        <p:cTn id="42" fill="hold"/>
                                        <p:tgtEl>
                                          <p:spTgt spid="156"/>
                                        </p:tgtEl>
                                        <p:attrNameLst>
                                          <p:attrName>style.visibility</p:attrName>
                                        </p:attrNameLst>
                                      </p:cBhvr>
                                      <p:to>
                                        <p:strVal val="visible"/>
                                      </p:to>
                                    </p:set>
                                    <p:anim calcmode="lin" valueType="num">
                                      <p:cBhvr>
                                        <p:cTn id="43" dur="1500" fill="hold"/>
                                        <p:tgtEl>
                                          <p:spTgt spid="156"/>
                                        </p:tgtEl>
                                        <p:attrNameLst>
                                          <p:attrName>ppt_w</p:attrName>
                                        </p:attrNameLst>
                                      </p:cBhvr>
                                      <p:tavLst>
                                        <p:tav tm="0">
                                          <p:val>
                                            <p:strVal val="4*#ppt_w"/>
                                          </p:val>
                                        </p:tav>
                                        <p:tav tm="100000">
                                          <p:val>
                                            <p:strVal val="#ppt_w"/>
                                          </p:val>
                                        </p:tav>
                                      </p:tavLst>
                                    </p:anim>
                                    <p:anim calcmode="lin" valueType="num">
                                      <p:cBhvr>
                                        <p:cTn id="44" dur="1500" fill="hold"/>
                                        <p:tgtEl>
                                          <p:spTgt spid="15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23" grpId="8" fill="hold">
                                  <p:stCondLst>
                                    <p:cond delay="0"/>
                                  </p:stCondLst>
                                  <p:iterate type="el" backwards="0">
                                    <p:tmAbs val="0"/>
                                  </p:iterate>
                                  <p:childTnLst>
                                    <p:set>
                                      <p:cBhvr>
                                        <p:cTn id="48" fill="hold"/>
                                        <p:tgtEl>
                                          <p:spTgt spid="157"/>
                                        </p:tgtEl>
                                        <p:attrNameLst>
                                          <p:attrName>style.visibility</p:attrName>
                                        </p:attrNameLst>
                                      </p:cBhvr>
                                      <p:to>
                                        <p:strVal val="visible"/>
                                      </p:to>
                                    </p:set>
                                    <p:anim calcmode="lin" valueType="num">
                                      <p:cBhvr>
                                        <p:cTn id="49" dur="1500" fill="hold"/>
                                        <p:tgtEl>
                                          <p:spTgt spid="157"/>
                                        </p:tgtEl>
                                        <p:attrNameLst>
                                          <p:attrName>ppt_w</p:attrName>
                                        </p:attrNameLst>
                                      </p:cBhvr>
                                      <p:tavLst>
                                        <p:tav tm="0">
                                          <p:val>
                                            <p:strVal val="4*#ppt_w"/>
                                          </p:val>
                                        </p:tav>
                                        <p:tav tm="100000">
                                          <p:val>
                                            <p:strVal val="#ppt_w"/>
                                          </p:val>
                                        </p:tav>
                                      </p:tavLst>
                                    </p:anim>
                                    <p:anim calcmode="lin" valueType="num">
                                      <p:cBhvr>
                                        <p:cTn id="50" dur="1500" fill="hold"/>
                                        <p:tgtEl>
                                          <p:spTgt spid="15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32" presetID="23" grpId="9" fill="hold">
                                  <p:stCondLst>
                                    <p:cond delay="0"/>
                                  </p:stCondLst>
                                  <p:iterate type="el" backwards="0">
                                    <p:tmAbs val="0"/>
                                  </p:iterate>
                                  <p:childTnLst>
                                    <p:set>
                                      <p:cBhvr>
                                        <p:cTn id="54" fill="hold"/>
                                        <p:tgtEl>
                                          <p:spTgt spid="158"/>
                                        </p:tgtEl>
                                        <p:attrNameLst>
                                          <p:attrName>style.visibility</p:attrName>
                                        </p:attrNameLst>
                                      </p:cBhvr>
                                      <p:to>
                                        <p:strVal val="visible"/>
                                      </p:to>
                                    </p:set>
                                    <p:anim calcmode="lin" valueType="num">
                                      <p:cBhvr>
                                        <p:cTn id="55" dur="1500" fill="hold"/>
                                        <p:tgtEl>
                                          <p:spTgt spid="158"/>
                                        </p:tgtEl>
                                        <p:attrNameLst>
                                          <p:attrName>ppt_w</p:attrName>
                                        </p:attrNameLst>
                                      </p:cBhvr>
                                      <p:tavLst>
                                        <p:tav tm="0">
                                          <p:val>
                                            <p:strVal val="4*#ppt_w"/>
                                          </p:val>
                                        </p:tav>
                                        <p:tav tm="100000">
                                          <p:val>
                                            <p:strVal val="#ppt_w"/>
                                          </p:val>
                                        </p:tav>
                                      </p:tavLst>
                                    </p:anim>
                                    <p:anim calcmode="lin" valueType="num">
                                      <p:cBhvr>
                                        <p:cTn id="56" dur="1500" fill="hold"/>
                                        <p:tgtEl>
                                          <p:spTgt spid="158"/>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32" presetID="23" grpId="10" fill="hold">
                                  <p:stCondLst>
                                    <p:cond delay="0"/>
                                  </p:stCondLst>
                                  <p:iterate type="el" backwards="0">
                                    <p:tmAbs val="0"/>
                                  </p:iterate>
                                  <p:childTnLst>
                                    <p:set>
                                      <p:cBhvr>
                                        <p:cTn id="60" fill="hold"/>
                                        <p:tgtEl>
                                          <p:spTgt spid="159"/>
                                        </p:tgtEl>
                                        <p:attrNameLst>
                                          <p:attrName>style.visibility</p:attrName>
                                        </p:attrNameLst>
                                      </p:cBhvr>
                                      <p:to>
                                        <p:strVal val="visible"/>
                                      </p:to>
                                    </p:set>
                                    <p:anim calcmode="lin" valueType="num">
                                      <p:cBhvr>
                                        <p:cTn id="61" dur="1500" fill="hold"/>
                                        <p:tgtEl>
                                          <p:spTgt spid="159"/>
                                        </p:tgtEl>
                                        <p:attrNameLst>
                                          <p:attrName>ppt_w</p:attrName>
                                        </p:attrNameLst>
                                      </p:cBhvr>
                                      <p:tavLst>
                                        <p:tav tm="0">
                                          <p:val>
                                            <p:strVal val="4*#ppt_w"/>
                                          </p:val>
                                        </p:tav>
                                        <p:tav tm="100000">
                                          <p:val>
                                            <p:strVal val="#ppt_w"/>
                                          </p:val>
                                        </p:tav>
                                      </p:tavLst>
                                    </p:anim>
                                    <p:anim calcmode="lin" valueType="num">
                                      <p:cBhvr>
                                        <p:cTn id="62" dur="1500" fill="hold"/>
                                        <p:tgtEl>
                                          <p:spTgt spid="15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 grpId="1"/>
      <p:bldP build="whole" bldLvl="1" animBg="1" rev="0" advAuto="0" spid="156" grpId="7"/>
      <p:bldP build="whole" bldLvl="1" animBg="1" rev="0" advAuto="0" spid="159" grpId="10"/>
      <p:bldP build="whole" bldLvl="1" animBg="1" rev="0" advAuto="0" spid="157" grpId="8"/>
      <p:bldP build="whole" bldLvl="1" animBg="1" rev="0" advAuto="0" spid="151" grpId="2"/>
      <p:bldP build="whole" bldLvl="1" animBg="1" rev="0" advAuto="0" spid="158" grpId="9"/>
      <p:bldP build="whole" bldLvl="1" animBg="1" rev="0" advAuto="0" spid="152" grpId="3"/>
      <p:bldP build="whole" bldLvl="1" animBg="1" rev="0" advAuto="0" spid="153" grpId="4"/>
      <p:bldP build="whole" bldLvl="1" animBg="1" rev="0" advAuto="0" spid="154" grpId="5"/>
      <p:bldP build="whole" bldLvl="1" animBg="1" rev="0" advAuto="0" spid="155" grpId="6"/>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Question 10"/>
          <p:cNvSpPr txBox="1"/>
          <p:nvPr>
            <p:ph type="title" idx="4294967295"/>
          </p:nvPr>
        </p:nvSpPr>
        <p:spPr>
          <a:xfrm>
            <a:off x="1270000" y="-1562101"/>
            <a:ext cx="10464800" cy="3302001"/>
          </a:xfrm>
          <a:prstGeom prst="rect">
            <a:avLst/>
          </a:prstGeom>
        </p:spPr>
        <p:txBody>
          <a:bodyPr anchor="b"/>
          <a:lstStyle>
            <a:lvl1pPr>
              <a:defRPr sz="6900"/>
            </a:lvl1pPr>
          </a:lstStyle>
          <a:p>
            <a:pPr/>
            <a:r>
              <a:t>Question 10</a:t>
            </a:r>
          </a:p>
        </p:txBody>
      </p:sp>
      <p:sp>
        <p:nvSpPr>
          <p:cNvPr id="299" name="Create a snapshot of the EC2 volume. Then create a copy of that volume,…"/>
          <p:cNvSpPr txBox="1"/>
          <p:nvPr/>
        </p:nvSpPr>
        <p:spPr>
          <a:xfrm>
            <a:off x="1552574" y="5382871"/>
            <a:ext cx="11213212"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snapshot of the EC2 volume. Then create a copy of that volume, </a:t>
            </a:r>
          </a:p>
          <a:p>
            <a:pPr algn="l"/>
            <a:r>
              <a:t>    checking the box to enable encryption. Create an AMI of the copied </a:t>
            </a:r>
          </a:p>
          <a:p>
            <a:pPr algn="l"/>
            <a:r>
              <a:t>    snapshot and then redeploy the EC2 instance using the encrypted AMI. </a:t>
            </a:r>
          </a:p>
          <a:p>
            <a:pPr algn="l"/>
            <a:r>
              <a:t>    Delete the old EC2 instance.</a:t>
            </a:r>
          </a:p>
        </p:txBody>
      </p:sp>
      <p:sp>
        <p:nvSpPr>
          <p:cNvPr id="300" name="A new CIO joins your company and implements a new company policy that all…"/>
          <p:cNvSpPr txBox="1"/>
          <p:nvPr/>
        </p:nvSpPr>
        <p:spPr>
          <a:xfrm>
            <a:off x="1501495" y="3173070"/>
            <a:ext cx="11547044"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 new CIO joins your company and implements a new company policy that all </a:t>
            </a:r>
          </a:p>
          <a:p>
            <a:pPr algn="l"/>
            <a:r>
              <a:t>EC2 instances must have encryption at rest. What is the quickest and easiest </a:t>
            </a:r>
          </a:p>
          <a:p>
            <a:pPr algn="l"/>
            <a:r>
              <a:t>way to apply this policy to your existing EC2 instances?</a:t>
            </a:r>
          </a:p>
        </p:txBody>
      </p:sp>
      <p:sp>
        <p:nvSpPr>
          <p:cNvPr id="301" name="Create an encrypted AMI of the EC2 volume using Windows Bit-locker."/>
          <p:cNvSpPr txBox="1"/>
          <p:nvPr/>
        </p:nvSpPr>
        <p:spPr>
          <a:xfrm>
            <a:off x="1531187" y="8329271"/>
            <a:ext cx="106688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Create an encrypted AMI of the EC2 volume using Windows Bit-locker.</a:t>
            </a:r>
          </a:p>
        </p:txBody>
      </p:sp>
      <p:sp>
        <p:nvSpPr>
          <p:cNvPr id="302" name="Create an encrypted snapshot of the EC2 volume using the encrypt on the…"/>
          <p:cNvSpPr txBox="1"/>
          <p:nvPr/>
        </p:nvSpPr>
        <p:spPr>
          <a:xfrm>
            <a:off x="1536242" y="7040221"/>
            <a:ext cx="1147755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an encrypted snapshot of the EC2 volume using the encrypt on the </a:t>
            </a:r>
          </a:p>
          <a:p>
            <a:pPr algn="l"/>
            <a:r>
              <a:t>    fly option. Create an AMI of the copied snapshot and then redeploy the EC2</a:t>
            </a:r>
          </a:p>
          <a:p>
            <a:pPr algn="l"/>
            <a:r>
              <a:t>    instance using the encrypted AMI. Delete the old EC2 instance.</a:t>
            </a:r>
          </a:p>
        </p:txBody>
      </p:sp>
      <p:sp>
        <p:nvSpPr>
          <p:cNvPr id="303" name="In the AWS console, click on the EC2 instances, click actions and click…"/>
          <p:cNvSpPr txBox="1"/>
          <p:nvPr/>
        </p:nvSpPr>
        <p:spPr>
          <a:xfrm>
            <a:off x="1557959" y="4462120"/>
            <a:ext cx="108468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 the AWS console, click on the EC2 instances, click actions and click </a:t>
            </a:r>
          </a:p>
          <a:p>
            <a:pPr algn="l"/>
            <a:r>
              <a:t>    encrypt EBS volumes.</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Question 11"/>
          <p:cNvSpPr txBox="1"/>
          <p:nvPr>
            <p:ph type="title" idx="4294967295"/>
          </p:nvPr>
        </p:nvSpPr>
        <p:spPr>
          <a:xfrm>
            <a:off x="1270000" y="-1562101"/>
            <a:ext cx="10464800" cy="3302001"/>
          </a:xfrm>
          <a:prstGeom prst="rect">
            <a:avLst/>
          </a:prstGeom>
        </p:spPr>
        <p:txBody>
          <a:bodyPr anchor="b"/>
          <a:lstStyle>
            <a:lvl1pPr>
              <a:defRPr sz="6900"/>
            </a:lvl1pPr>
          </a:lstStyle>
          <a:p>
            <a:pPr/>
            <a:r>
              <a:t>Question 11</a:t>
            </a:r>
          </a:p>
        </p:txBody>
      </p:sp>
      <p:sp>
        <p:nvSpPr>
          <p:cNvPr id="306"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07" name="You have a very popular blog site, which has recently had a surge in traffic.…"/>
          <p:cNvSpPr txBox="1"/>
          <p:nvPr/>
        </p:nvSpPr>
        <p:spPr>
          <a:xfrm>
            <a:off x="1501495" y="2804770"/>
            <a:ext cx="11497362" cy="1934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 very popular blog site, which has recently had a surge in traffic. </a:t>
            </a:r>
          </a:p>
          <a:p>
            <a:pPr algn="l"/>
            <a:r>
              <a:t>You want to implement an elasticache solution to help take the load off the </a:t>
            </a:r>
          </a:p>
          <a:p>
            <a:pPr algn="l"/>
            <a:r>
              <a:t>production database and you want to keep it as simple as possible. You will </a:t>
            </a:r>
          </a:p>
          <a:p>
            <a:pPr algn="l"/>
            <a:r>
              <a:t>need to scale your cache horizontally and object caching will be your primary </a:t>
            </a:r>
          </a:p>
          <a:p>
            <a:pPr algn="l"/>
            <a:r>
              <a:t>goal. Which elasticache solution will best suit your needs?</a:t>
            </a:r>
          </a:p>
        </p:txBody>
      </p:sp>
      <p:sp>
        <p:nvSpPr>
          <p:cNvPr id="308"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09"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0"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Question 12"/>
          <p:cNvSpPr txBox="1"/>
          <p:nvPr>
            <p:ph type="title" idx="4294967295"/>
          </p:nvPr>
        </p:nvSpPr>
        <p:spPr>
          <a:xfrm>
            <a:off x="1270000" y="-1562101"/>
            <a:ext cx="10464800" cy="3302001"/>
          </a:xfrm>
          <a:prstGeom prst="rect">
            <a:avLst/>
          </a:prstGeom>
        </p:spPr>
        <p:txBody>
          <a:bodyPr anchor="b"/>
          <a:lstStyle>
            <a:lvl1pPr>
              <a:defRPr sz="6900"/>
            </a:lvl1pPr>
          </a:lstStyle>
          <a:p>
            <a:pPr/>
            <a:r>
              <a:t>Question 12</a:t>
            </a:r>
          </a:p>
        </p:txBody>
      </p:sp>
      <p:sp>
        <p:nvSpPr>
          <p:cNvPr id="313"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14" name="You work for an online gaming store which has a global world wide…"/>
          <p:cNvSpPr txBox="1"/>
          <p:nvPr/>
        </p:nvSpPr>
        <p:spPr>
          <a:xfrm>
            <a:off x="1501495" y="2988920"/>
            <a:ext cx="10661600"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an online gaming store which has a global world wide </a:t>
            </a:r>
          </a:p>
          <a:p>
            <a:pPr algn="l"/>
            <a:r>
              <a:t>leaderboard for players of the game. You need to implement a caching </a:t>
            </a:r>
          </a:p>
          <a:p>
            <a:pPr algn="l"/>
            <a:r>
              <a:t>system for your leaderboard that has multiple availability zones in order </a:t>
            </a:r>
          </a:p>
          <a:p>
            <a:pPr algn="l"/>
            <a:r>
              <a:t>to prevent an outage. Which elasticache solution should you use?</a:t>
            </a:r>
          </a:p>
        </p:txBody>
      </p:sp>
      <p:sp>
        <p:nvSpPr>
          <p:cNvPr id="315"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16"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7"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14:warp/>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Question 13"/>
          <p:cNvSpPr txBox="1"/>
          <p:nvPr>
            <p:ph type="title" idx="4294967295"/>
          </p:nvPr>
        </p:nvSpPr>
        <p:spPr>
          <a:xfrm>
            <a:off x="1270000" y="-1562101"/>
            <a:ext cx="10464800" cy="3302001"/>
          </a:xfrm>
          <a:prstGeom prst="rect">
            <a:avLst/>
          </a:prstGeom>
        </p:spPr>
        <p:txBody>
          <a:bodyPr anchor="b"/>
          <a:lstStyle>
            <a:lvl1pPr>
              <a:defRPr sz="6900"/>
            </a:lvl1pPr>
          </a:lstStyle>
          <a:p>
            <a:pPr/>
            <a:r>
              <a:t>Question 13</a:t>
            </a:r>
          </a:p>
        </p:txBody>
      </p:sp>
      <p:sp>
        <p:nvSpPr>
          <p:cNvPr id="320" name="The same duration as Cloudwatch standard monitoring – 5 minutes."/>
          <p:cNvSpPr txBox="1"/>
          <p:nvPr/>
        </p:nvSpPr>
        <p:spPr>
          <a:xfrm>
            <a:off x="1556702" y="6882435"/>
            <a:ext cx="102732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standard monitoring – 5 minutes.</a:t>
            </a:r>
          </a:p>
        </p:txBody>
      </p:sp>
      <p:sp>
        <p:nvSpPr>
          <p:cNvPr id="321" name="You have an EC2 instance in a single availability zone connected to an RDS…"/>
          <p:cNvSpPr txBox="1"/>
          <p:nvPr/>
        </p:nvSpPr>
        <p:spPr>
          <a:xfrm>
            <a:off x="1501495" y="2436470"/>
            <a:ext cx="11374832"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an EC2 instance in a single availability zone connected to an RDS </a:t>
            </a:r>
          </a:p>
          <a:p>
            <a:pPr algn="l"/>
            <a:r>
              <a:t>instance. The EC2 instance needs to communicate to S3 to download some </a:t>
            </a:r>
          </a:p>
          <a:p>
            <a:pPr algn="l"/>
            <a:r>
              <a:t>important configuration files from it. You try the command aws s3 cp </a:t>
            </a:r>
          </a:p>
          <a:p>
            <a:pPr algn="l"/>
            <a:r>
              <a:t>s3://yourbucket /var/www/html however you receive an error message. You </a:t>
            </a:r>
          </a:p>
          <a:p>
            <a:pPr algn="l"/>
            <a:r>
              <a:t>log in to Identity Access Management (IAM) and discover there is no role </a:t>
            </a:r>
          </a:p>
          <a:p>
            <a:pPr algn="l"/>
            <a:r>
              <a:t>created to allow EC2 to communicate to S3. You create the role and attach it </a:t>
            </a:r>
          </a:p>
          <a:p>
            <a:pPr algn="l"/>
            <a:r>
              <a:t>to the existing EC2 instance. How fast will the changes take to propagate?</a:t>
            </a:r>
          </a:p>
        </p:txBody>
      </p:sp>
      <p:sp>
        <p:nvSpPr>
          <p:cNvPr id="322" name="It depends on the region and availability zone."/>
          <p:cNvSpPr txBox="1"/>
          <p:nvPr/>
        </p:nvSpPr>
        <p:spPr>
          <a:xfrm>
            <a:off x="1540852" y="8566150"/>
            <a:ext cx="70959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It depends on the region and availability zone.</a:t>
            </a:r>
          </a:p>
        </p:txBody>
      </p:sp>
      <p:sp>
        <p:nvSpPr>
          <p:cNvPr id="323" name="The same duration as Cloudwatch detailed monitoring – 1 minute."/>
          <p:cNvSpPr txBox="1"/>
          <p:nvPr/>
        </p:nvSpPr>
        <p:spPr>
          <a:xfrm>
            <a:off x="1560969" y="7724293"/>
            <a:ext cx="99842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detailed monitoring – 1 minute.</a:t>
            </a:r>
          </a:p>
        </p:txBody>
      </p:sp>
      <p:sp>
        <p:nvSpPr>
          <p:cNvPr id="324" name="Immediately"/>
          <p:cNvSpPr txBox="1"/>
          <p:nvPr/>
        </p:nvSpPr>
        <p:spPr>
          <a:xfrm>
            <a:off x="1540852" y="5988049"/>
            <a:ext cx="222374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Immediately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Amazon Simple Storage Service"/>
          <p:cNvSpPr txBox="1"/>
          <p:nvPr>
            <p:ph type="ctrTitle"/>
          </p:nvPr>
        </p:nvSpPr>
        <p:spPr>
          <a:prstGeom prst="rect">
            <a:avLst/>
          </a:prstGeom>
        </p:spPr>
        <p:txBody>
          <a:bodyPr/>
          <a:lstStyle/>
          <a:p>
            <a:pPr/>
            <a:r>
              <a:t>Amazon Simple Storage Service</a:t>
            </a:r>
          </a:p>
        </p:txBody>
      </p:sp>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
          <p:cNvSpPr txBox="1"/>
          <p:nvPr>
            <p:ph type="ctrTitle"/>
          </p:nvPr>
        </p:nvSpPr>
        <p:spPr>
          <a:xfrm>
            <a:off x="1270000" y="4978400"/>
            <a:ext cx="10464800" cy="3302000"/>
          </a:xfrm>
          <a:prstGeom prst="rect">
            <a:avLst/>
          </a:prstGeom>
        </p:spPr>
        <p:txBody>
          <a:bodyPr/>
          <a:lstStyle>
            <a:lvl1pPr defTabSz="332993">
              <a:defRPr sz="2109">
                <a:latin typeface="Helvetica Neue"/>
                <a:ea typeface="Helvetica Neue"/>
                <a:cs typeface="Helvetica Neue"/>
                <a:sym typeface="Helvetica Neue"/>
              </a:defRPr>
            </a:lvl1pPr>
          </a:lstStyle>
          <a:p>
            <a:pPr/>
            <a:r>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a:t>
            </a:r>
          </a:p>
        </p:txBody>
      </p:sp>
      <p:pic>
        <p:nvPicPr>
          <p:cNvPr id="329"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3 is a safe place to store your files.…"/>
          <p:cNvSpPr txBox="1"/>
          <p:nvPr>
            <p:ph type="ctrTitle"/>
          </p:nvPr>
        </p:nvSpPr>
        <p:spPr>
          <a:xfrm>
            <a:off x="1270000" y="4914900"/>
            <a:ext cx="10464800" cy="3302000"/>
          </a:xfrm>
          <a:prstGeom prst="rect">
            <a:avLst/>
          </a:prstGeom>
        </p:spPr>
        <p:txBody>
          <a:bodyPr/>
          <a:lstStyle/>
          <a:p>
            <a:pPr>
              <a:defRPr sz="3700">
                <a:latin typeface="Helvetica Neue"/>
                <a:ea typeface="Helvetica Neue"/>
                <a:cs typeface="Helvetica Neue"/>
                <a:sym typeface="Helvetica Neue"/>
              </a:defRPr>
            </a:pPr>
            <a:r>
              <a:t>S3 is a safe place to store your files.</a:t>
            </a:r>
          </a:p>
          <a:p>
            <a:pPr>
              <a:defRPr sz="3700">
                <a:latin typeface="Helvetica Neue"/>
                <a:ea typeface="Helvetica Neue"/>
                <a:cs typeface="Helvetica Neue"/>
                <a:sym typeface="Helvetica Neue"/>
              </a:defRPr>
            </a:pPr>
            <a:r>
              <a:t>It is object-based storage.</a:t>
            </a:r>
          </a:p>
          <a:p>
            <a:pPr>
              <a:defRPr sz="3700">
                <a:latin typeface="Helvetica Neue"/>
                <a:ea typeface="Helvetica Neue"/>
                <a:cs typeface="Helvetica Neue"/>
                <a:sym typeface="Helvetica Neue"/>
              </a:defRPr>
            </a:pPr>
            <a:r>
              <a:t>The data is spread across multiple devices and facilities.</a:t>
            </a:r>
          </a:p>
        </p:txBody>
      </p:sp>
      <p:pic>
        <p:nvPicPr>
          <p:cNvPr id="332"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And slow down innovation"/>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slow down innovation</a:t>
            </a:r>
          </a:p>
        </p:txBody>
      </p:sp>
      <p:sp>
        <p:nvSpPr>
          <p:cNvPr id="335" name="Companies today need to simply and securely collect, store and analyse their data at a massive scale"/>
          <p:cNvSpPr txBox="1"/>
          <p:nvPr/>
        </p:nvSpPr>
        <p:spPr>
          <a:xfrm>
            <a:off x="1270000" y="5346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Companies today need to simply and securely collect, store and analyse their data at a massive scale</a:t>
            </a:r>
          </a:p>
        </p:txBody>
      </p:sp>
      <p:sp>
        <p:nvSpPr>
          <p:cNvPr id="336" name="But today’s fragmented data storage portfolios force businesses to struggle with complexity"/>
          <p:cNvSpPr txBox="1"/>
          <p:nvPr/>
        </p:nvSpPr>
        <p:spPr>
          <a:xfrm>
            <a:off x="1397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 But today’s fragmented data storage portfolios force businesses to struggle with complexity</a:t>
            </a:r>
          </a:p>
        </p:txBody>
      </p:sp>
      <p:pic>
        <p:nvPicPr>
          <p:cNvPr id="337"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38" name="box-1299001__340.png" descr="box-1299001__340.png"/>
          <p:cNvPicPr>
            <a:picLocks noChangeAspect="1"/>
          </p:cNvPicPr>
          <p:nvPr/>
        </p:nvPicPr>
        <p:blipFill>
          <a:blip r:embed="rId2">
            <a:extLst/>
          </a:blip>
          <a:stretch>
            <a:fillRect/>
          </a:stretch>
        </p:blipFill>
        <p:spPr>
          <a:xfrm>
            <a:off x="2564111" y="4520124"/>
            <a:ext cx="631526" cy="713352"/>
          </a:xfrm>
          <a:prstGeom prst="rect">
            <a:avLst/>
          </a:prstGeom>
          <a:ln w="12700">
            <a:miter lim="400000"/>
          </a:ln>
        </p:spPr>
      </p:pic>
      <p:pic>
        <p:nvPicPr>
          <p:cNvPr id="339"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40" name="box-1299001__340.png" descr="box-1299001__340.png"/>
          <p:cNvPicPr>
            <a:picLocks noChangeAspect="1"/>
          </p:cNvPicPr>
          <p:nvPr/>
        </p:nvPicPr>
        <p:blipFill>
          <a:blip r:embed="rId2">
            <a:extLst/>
          </a:blip>
          <a:stretch>
            <a:fillRect/>
          </a:stretch>
        </p:blipFill>
        <p:spPr>
          <a:xfrm>
            <a:off x="6153532" y="3721100"/>
            <a:ext cx="2540973" cy="2870200"/>
          </a:xfrm>
          <a:prstGeom prst="rect">
            <a:avLst/>
          </a:prstGeom>
          <a:ln w="12700">
            <a:miter lim="400000"/>
          </a:ln>
        </p:spPr>
      </p:pic>
      <p:sp>
        <p:nvSpPr>
          <p:cNvPr id="341" name="Line"/>
          <p:cNvSpPr/>
          <p:nvPr/>
        </p:nvSpPr>
        <p:spPr>
          <a:xfrm>
            <a:off x="6301972" y="36600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2" name="Line"/>
          <p:cNvSpPr/>
          <p:nvPr/>
        </p:nvSpPr>
        <p:spPr>
          <a:xfrm>
            <a:off x="8284668" y="61111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43" name="Order&amp;Sec.png" descr="Order&amp;Sec.png"/>
          <p:cNvPicPr>
            <a:picLocks noChangeAspect="1"/>
          </p:cNvPicPr>
          <p:nvPr/>
        </p:nvPicPr>
        <p:blipFill>
          <a:blip r:embed="rId3">
            <a:extLst/>
          </a:blip>
          <a:stretch>
            <a:fillRect/>
          </a:stretch>
        </p:blipFill>
        <p:spPr>
          <a:xfrm>
            <a:off x="5687449" y="2916491"/>
            <a:ext cx="713352" cy="713352"/>
          </a:xfrm>
          <a:prstGeom prst="rect">
            <a:avLst/>
          </a:prstGeom>
          <a:ln w="12700">
            <a:miter lim="400000"/>
          </a:ln>
        </p:spPr>
      </p:pic>
      <p:sp>
        <p:nvSpPr>
          <p:cNvPr id="344" name="Circle"/>
          <p:cNvSpPr/>
          <p:nvPr/>
        </p:nvSpPr>
        <p:spPr>
          <a:xfrm>
            <a:off x="8668277" y="65555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5" name="Line"/>
          <p:cNvSpPr/>
          <p:nvPr/>
        </p:nvSpPr>
        <p:spPr>
          <a:xfrm>
            <a:off x="8808142" y="66177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6" name="Circle"/>
          <p:cNvSpPr/>
          <p:nvPr/>
        </p:nvSpPr>
        <p:spPr>
          <a:xfrm>
            <a:off x="8668277" y="66952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7" name="Circle"/>
          <p:cNvSpPr/>
          <p:nvPr/>
        </p:nvSpPr>
        <p:spPr>
          <a:xfrm>
            <a:off x="8668277" y="68349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8" name="Line"/>
          <p:cNvSpPr/>
          <p:nvPr/>
        </p:nvSpPr>
        <p:spPr>
          <a:xfrm>
            <a:off x="8808142" y="67574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9" name="Line"/>
          <p:cNvSpPr/>
          <p:nvPr/>
        </p:nvSpPr>
        <p:spPr>
          <a:xfrm>
            <a:off x="8808142" y="6897103"/>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50" name="Rectangle" descr="Rectangle"/>
          <p:cNvPicPr>
            <a:picLocks noChangeAspect="0"/>
          </p:cNvPicPr>
          <p:nvPr/>
        </p:nvPicPr>
        <p:blipFill>
          <a:blip r:embed="rId4">
            <a:extLst/>
          </a:blip>
          <a:stretch>
            <a:fillRect/>
          </a:stretch>
        </p:blipFill>
        <p:spPr>
          <a:xfrm>
            <a:off x="10253663" y="3721100"/>
            <a:ext cx="2540972" cy="2870200"/>
          </a:xfrm>
          <a:prstGeom prst="rect">
            <a:avLst/>
          </a:prstGeom>
        </p:spPr>
      </p:pic>
      <p:pic>
        <p:nvPicPr>
          <p:cNvPr id="352" name="box-1299001__340.png" descr="box-1299001__340.png"/>
          <p:cNvPicPr>
            <a:picLocks noChangeAspect="1"/>
          </p:cNvPicPr>
          <p:nvPr/>
        </p:nvPicPr>
        <p:blipFill>
          <a:blip r:embed="rId2">
            <a:extLst/>
          </a:blip>
          <a:stretch>
            <a:fillRect/>
          </a:stretch>
        </p:blipFill>
        <p:spPr>
          <a:xfrm>
            <a:off x="10387310" y="3885124"/>
            <a:ext cx="631527" cy="713352"/>
          </a:xfrm>
          <a:prstGeom prst="rect">
            <a:avLst/>
          </a:prstGeom>
          <a:ln w="12700">
            <a:miter lim="400000"/>
          </a:ln>
        </p:spPr>
      </p:pic>
      <p:pic>
        <p:nvPicPr>
          <p:cNvPr id="353" name="box-1299001__340.png" descr="box-1299001__340.png"/>
          <p:cNvPicPr>
            <a:picLocks noChangeAspect="1"/>
          </p:cNvPicPr>
          <p:nvPr/>
        </p:nvPicPr>
        <p:blipFill>
          <a:blip r:embed="rId2">
            <a:extLst/>
          </a:blip>
          <a:stretch>
            <a:fillRect/>
          </a:stretch>
        </p:blipFill>
        <p:spPr>
          <a:xfrm>
            <a:off x="11208386" y="3885124"/>
            <a:ext cx="631526" cy="713352"/>
          </a:xfrm>
          <a:prstGeom prst="rect">
            <a:avLst/>
          </a:prstGeom>
          <a:ln w="12700">
            <a:miter lim="400000"/>
          </a:ln>
        </p:spPr>
      </p:pic>
      <p:pic>
        <p:nvPicPr>
          <p:cNvPr id="354" name="box-1299001__340.png" descr="box-1299001__340.png"/>
          <p:cNvPicPr>
            <a:picLocks noChangeAspect="1"/>
          </p:cNvPicPr>
          <p:nvPr/>
        </p:nvPicPr>
        <p:blipFill>
          <a:blip r:embed="rId2">
            <a:extLst/>
          </a:blip>
          <a:stretch>
            <a:fillRect/>
          </a:stretch>
        </p:blipFill>
        <p:spPr>
          <a:xfrm>
            <a:off x="12029461" y="3885124"/>
            <a:ext cx="631527" cy="713352"/>
          </a:xfrm>
          <a:prstGeom prst="rect">
            <a:avLst/>
          </a:prstGeom>
          <a:ln w="12700">
            <a:miter lim="400000"/>
          </a:ln>
        </p:spPr>
      </p:pic>
      <p:pic>
        <p:nvPicPr>
          <p:cNvPr id="355" name="box-1299001__340.png" descr="box-1299001__340.png"/>
          <p:cNvPicPr>
            <a:picLocks noChangeAspect="1"/>
          </p:cNvPicPr>
          <p:nvPr/>
        </p:nvPicPr>
        <p:blipFill>
          <a:blip r:embed="rId2">
            <a:extLst/>
          </a:blip>
          <a:stretch>
            <a:fillRect/>
          </a:stretch>
        </p:blipFill>
        <p:spPr>
          <a:xfrm>
            <a:off x="10387310" y="4799524"/>
            <a:ext cx="631527" cy="713352"/>
          </a:xfrm>
          <a:prstGeom prst="rect">
            <a:avLst/>
          </a:prstGeom>
          <a:ln w="12700">
            <a:miter lim="400000"/>
          </a:ln>
        </p:spPr>
      </p:pic>
      <p:pic>
        <p:nvPicPr>
          <p:cNvPr id="356" name="box-1299001__340.png" descr="box-1299001__340.png"/>
          <p:cNvPicPr>
            <a:picLocks noChangeAspect="1"/>
          </p:cNvPicPr>
          <p:nvPr/>
        </p:nvPicPr>
        <p:blipFill>
          <a:blip r:embed="rId2">
            <a:extLst/>
          </a:blip>
          <a:stretch>
            <a:fillRect/>
          </a:stretch>
        </p:blipFill>
        <p:spPr>
          <a:xfrm>
            <a:off x="11208386" y="4799524"/>
            <a:ext cx="631526" cy="713352"/>
          </a:xfrm>
          <a:prstGeom prst="rect">
            <a:avLst/>
          </a:prstGeom>
          <a:ln w="12700">
            <a:miter lim="400000"/>
          </a:ln>
        </p:spPr>
      </p:pic>
      <p:pic>
        <p:nvPicPr>
          <p:cNvPr id="357" name="box-1299001__340.png" descr="box-1299001__340.png"/>
          <p:cNvPicPr>
            <a:picLocks noChangeAspect="1"/>
          </p:cNvPicPr>
          <p:nvPr/>
        </p:nvPicPr>
        <p:blipFill>
          <a:blip r:embed="rId2">
            <a:extLst/>
          </a:blip>
          <a:stretch>
            <a:fillRect/>
          </a:stretch>
        </p:blipFill>
        <p:spPr>
          <a:xfrm>
            <a:off x="12029461" y="4799524"/>
            <a:ext cx="631527" cy="713352"/>
          </a:xfrm>
          <a:prstGeom prst="rect">
            <a:avLst/>
          </a:prstGeom>
          <a:ln w="12700">
            <a:miter lim="400000"/>
          </a:ln>
        </p:spPr>
      </p:pic>
      <p:pic>
        <p:nvPicPr>
          <p:cNvPr id="358" name="cityScapeTask[1].png" descr="cityScapeTask[1].png"/>
          <p:cNvPicPr>
            <a:picLocks noChangeAspect="1"/>
          </p:cNvPicPr>
          <p:nvPr/>
        </p:nvPicPr>
        <p:blipFill>
          <a:blip r:embed="rId5">
            <a:extLst/>
          </a:blip>
          <a:stretch>
            <a:fillRect/>
          </a:stretch>
        </p:blipFill>
        <p:spPr>
          <a:xfrm>
            <a:off x="276373" y="2717800"/>
            <a:ext cx="4318001" cy="4318000"/>
          </a:xfrm>
          <a:prstGeom prst="rect">
            <a:avLst/>
          </a:prstGeom>
          <a:ln w="12700">
            <a:miter lim="400000"/>
          </a:ln>
        </p:spPr>
      </p:pic>
      <p:pic>
        <p:nvPicPr>
          <p:cNvPr id="359" name="speedometer-148960_1280.png" descr="speedometer-148960_1280.png"/>
          <p:cNvPicPr>
            <a:picLocks noChangeAspect="1"/>
          </p:cNvPicPr>
          <p:nvPr/>
        </p:nvPicPr>
        <p:blipFill>
          <a:blip r:embed="rId6">
            <a:extLst/>
          </a:blip>
          <a:stretch>
            <a:fillRect/>
          </a:stretch>
        </p:blipFill>
        <p:spPr>
          <a:xfrm>
            <a:off x="5988918" y="48442"/>
            <a:ext cx="2870201" cy="2870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500"/>
                                  </p:stCondLst>
                                  <p:iterate type="el" backwards="0">
                                    <p:tmAbs val="0"/>
                                  </p:iterate>
                                  <p:childTnLst>
                                    <p:set>
                                      <p:cBhvr>
                                        <p:cTn id="6" fill="hold"/>
                                        <p:tgtEl>
                                          <p:spTgt spid="358"/>
                                        </p:tgtEl>
                                        <p:attrNameLst>
                                          <p:attrName>style.visibility</p:attrName>
                                        </p:attrNameLst>
                                      </p:cBhvr>
                                      <p:to>
                                        <p:strVal val="visible"/>
                                      </p:to>
                                    </p:set>
                                    <p:anim calcmode="lin" valueType="num">
                                      <p:cBhvr>
                                        <p:cTn id="7" dur="500" fill="hold"/>
                                        <p:tgtEl>
                                          <p:spTgt spid="358"/>
                                        </p:tgtEl>
                                        <p:attrNameLst>
                                          <p:attrName>ppt_w</p:attrName>
                                        </p:attrNameLst>
                                      </p:cBhvr>
                                      <p:tavLst>
                                        <p:tav tm="0">
                                          <p:val>
                                            <p:fltVal val="0"/>
                                          </p:val>
                                        </p:tav>
                                        <p:tav tm="100000">
                                          <p:val>
                                            <p:strVal val="#ppt_w"/>
                                          </p:val>
                                        </p:tav>
                                      </p:tavLst>
                                    </p:anim>
                                    <p:anim calcmode="lin" valueType="num">
                                      <p:cBhvr>
                                        <p:cTn id="8" dur="500" fill="hold"/>
                                        <p:tgtEl>
                                          <p:spTgt spid="35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500"/>
                                  </p:stCondLst>
                                  <p:iterate type="el" backwards="0">
                                    <p:tmAbs val="0"/>
                                  </p:iterate>
                                  <p:childTnLst>
                                    <p:set>
                                      <p:cBhvr>
                                        <p:cTn id="11" fill="hold"/>
                                        <p:tgtEl>
                                          <p:spTgt spid="340"/>
                                        </p:tgtEl>
                                        <p:attrNameLst>
                                          <p:attrName>style.visibility</p:attrName>
                                        </p:attrNameLst>
                                      </p:cBhvr>
                                      <p:to>
                                        <p:strVal val="visible"/>
                                      </p:to>
                                    </p:set>
                                    <p:anim calcmode="lin" valueType="num">
                                      <p:cBhvr>
                                        <p:cTn id="12" dur="500" fill="hold"/>
                                        <p:tgtEl>
                                          <p:spTgt spid="340"/>
                                        </p:tgtEl>
                                        <p:attrNameLst>
                                          <p:attrName>ppt_w</p:attrName>
                                        </p:attrNameLst>
                                      </p:cBhvr>
                                      <p:tavLst>
                                        <p:tav tm="0">
                                          <p:val>
                                            <p:fltVal val="0"/>
                                          </p:val>
                                        </p:tav>
                                        <p:tav tm="100000">
                                          <p:val>
                                            <p:strVal val="#ppt_w"/>
                                          </p:val>
                                        </p:tav>
                                      </p:tavLst>
                                    </p:anim>
                                    <p:anim calcmode="lin" valueType="num">
                                      <p:cBhvr>
                                        <p:cTn id="13" dur="500" fill="hold"/>
                                        <p:tgtEl>
                                          <p:spTgt spid="340"/>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500"/>
                                  </p:stCondLst>
                                  <p:iterate type="el" backwards="0">
                                    <p:tmAbs val="0"/>
                                  </p:iterate>
                                  <p:childTnLst>
                                    <p:set>
                                      <p:cBhvr>
                                        <p:cTn id="16" fill="hold"/>
                                        <p:tgtEl>
                                          <p:spTgt spid="341"/>
                                        </p:tgtEl>
                                        <p:attrNameLst>
                                          <p:attrName>style.visibility</p:attrName>
                                        </p:attrNameLst>
                                      </p:cBhvr>
                                      <p:to>
                                        <p:strVal val="visible"/>
                                      </p:to>
                                    </p:set>
                                    <p:anim calcmode="lin" valueType="num">
                                      <p:cBhvr>
                                        <p:cTn id="17" dur="500" fill="hold"/>
                                        <p:tgtEl>
                                          <p:spTgt spid="341"/>
                                        </p:tgtEl>
                                        <p:attrNameLst>
                                          <p:attrName>ppt_w</p:attrName>
                                        </p:attrNameLst>
                                      </p:cBhvr>
                                      <p:tavLst>
                                        <p:tav tm="0">
                                          <p:val>
                                            <p:fltVal val="0"/>
                                          </p:val>
                                        </p:tav>
                                        <p:tav tm="100000">
                                          <p:val>
                                            <p:strVal val="#ppt_w"/>
                                          </p:val>
                                        </p:tav>
                                      </p:tavLst>
                                    </p:anim>
                                    <p:anim calcmode="lin" valueType="num">
                                      <p:cBhvr>
                                        <p:cTn id="18" dur="500" fill="hold"/>
                                        <p:tgtEl>
                                          <p:spTgt spid="341"/>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500"/>
                                  </p:stCondLst>
                                  <p:iterate type="el" backwards="0">
                                    <p:tmAbs val="0"/>
                                  </p:iterate>
                                  <p:childTnLst>
                                    <p:set>
                                      <p:cBhvr>
                                        <p:cTn id="21" fill="hold"/>
                                        <p:tgtEl>
                                          <p:spTgt spid="343"/>
                                        </p:tgtEl>
                                        <p:attrNameLst>
                                          <p:attrName>style.visibility</p:attrName>
                                        </p:attrNameLst>
                                      </p:cBhvr>
                                      <p:to>
                                        <p:strVal val="visible"/>
                                      </p:to>
                                    </p:set>
                                    <p:anim calcmode="lin" valueType="num">
                                      <p:cBhvr>
                                        <p:cTn id="22" dur="500" fill="hold"/>
                                        <p:tgtEl>
                                          <p:spTgt spid="343"/>
                                        </p:tgtEl>
                                        <p:attrNameLst>
                                          <p:attrName>ppt_w</p:attrName>
                                        </p:attrNameLst>
                                      </p:cBhvr>
                                      <p:tavLst>
                                        <p:tav tm="0">
                                          <p:val>
                                            <p:fltVal val="0"/>
                                          </p:val>
                                        </p:tav>
                                        <p:tav tm="100000">
                                          <p:val>
                                            <p:strVal val="#ppt_w"/>
                                          </p:val>
                                        </p:tav>
                                      </p:tavLst>
                                    </p:anim>
                                    <p:anim calcmode="lin" valueType="num">
                                      <p:cBhvr>
                                        <p:cTn id="23" dur="500" fill="hold"/>
                                        <p:tgtEl>
                                          <p:spTgt spid="343"/>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16" presetID="23" grpId="5" fill="hold">
                                  <p:stCondLst>
                                    <p:cond delay="500"/>
                                  </p:stCondLst>
                                  <p:iterate type="el" backwards="0">
                                    <p:tmAbs val="0"/>
                                  </p:iterate>
                                  <p:childTnLst>
                                    <p:set>
                                      <p:cBhvr>
                                        <p:cTn id="26" fill="hold"/>
                                        <p:tgtEl>
                                          <p:spTgt spid="342"/>
                                        </p:tgtEl>
                                        <p:attrNameLst>
                                          <p:attrName>style.visibility</p:attrName>
                                        </p:attrNameLst>
                                      </p:cBhvr>
                                      <p:to>
                                        <p:strVal val="visible"/>
                                      </p:to>
                                    </p:set>
                                    <p:anim calcmode="lin" valueType="num">
                                      <p:cBhvr>
                                        <p:cTn id="27" dur="500" fill="hold"/>
                                        <p:tgtEl>
                                          <p:spTgt spid="342"/>
                                        </p:tgtEl>
                                        <p:attrNameLst>
                                          <p:attrName>ppt_w</p:attrName>
                                        </p:attrNameLst>
                                      </p:cBhvr>
                                      <p:tavLst>
                                        <p:tav tm="0">
                                          <p:val>
                                            <p:fltVal val="0"/>
                                          </p:val>
                                        </p:tav>
                                        <p:tav tm="100000">
                                          <p:val>
                                            <p:strVal val="#ppt_w"/>
                                          </p:val>
                                        </p:tav>
                                      </p:tavLst>
                                    </p:anim>
                                    <p:anim calcmode="lin" valueType="num">
                                      <p:cBhvr>
                                        <p:cTn id="28" dur="500" fill="hold"/>
                                        <p:tgtEl>
                                          <p:spTgt spid="342"/>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500"/>
                                  </p:stCondLst>
                                  <p:iterate type="el" backwards="0">
                                    <p:tmAbs val="0"/>
                                  </p:iterate>
                                  <p:childTnLst>
                                    <p:set>
                                      <p:cBhvr>
                                        <p:cTn id="31" fill="hold"/>
                                        <p:tgtEl>
                                          <p:spTgt spid="344"/>
                                        </p:tgtEl>
                                        <p:attrNameLst>
                                          <p:attrName>style.visibility</p:attrName>
                                        </p:attrNameLst>
                                      </p:cBhvr>
                                      <p:to>
                                        <p:strVal val="visible"/>
                                      </p:to>
                                    </p:set>
                                    <p:anim calcmode="lin" valueType="num">
                                      <p:cBhvr>
                                        <p:cTn id="32" dur="500" fill="hold"/>
                                        <p:tgtEl>
                                          <p:spTgt spid="344"/>
                                        </p:tgtEl>
                                        <p:attrNameLst>
                                          <p:attrName>ppt_w</p:attrName>
                                        </p:attrNameLst>
                                      </p:cBhvr>
                                      <p:tavLst>
                                        <p:tav tm="0">
                                          <p:val>
                                            <p:fltVal val="0"/>
                                          </p:val>
                                        </p:tav>
                                        <p:tav tm="100000">
                                          <p:val>
                                            <p:strVal val="#ppt_w"/>
                                          </p:val>
                                        </p:tav>
                                      </p:tavLst>
                                    </p:anim>
                                    <p:anim calcmode="lin" valueType="num">
                                      <p:cBhvr>
                                        <p:cTn id="33" dur="500" fill="hold"/>
                                        <p:tgtEl>
                                          <p:spTgt spid="344"/>
                                        </p:tgtEl>
                                        <p:attrNameLst>
                                          <p:attrName>ppt_h</p:attrName>
                                        </p:attrNameLst>
                                      </p:cBhvr>
                                      <p:tavLst>
                                        <p:tav tm="0">
                                          <p:val>
                                            <p:fltVal val="0"/>
                                          </p:val>
                                        </p:tav>
                                        <p:tav tm="100000">
                                          <p:val>
                                            <p:strVal val="#ppt_h"/>
                                          </p:val>
                                        </p:tav>
                                      </p:tavLst>
                                    </p:anim>
                                  </p:childTnLst>
                                </p:cTn>
                              </p:par>
                            </p:childTnLst>
                          </p:cTn>
                        </p:par>
                        <p:par>
                          <p:cTn id="34" fill="hold">
                            <p:stCondLst>
                              <p:cond delay="6000"/>
                            </p:stCondLst>
                            <p:childTnLst>
                              <p:par>
                                <p:cTn id="35" presetClass="entr" nodeType="afterEffect" presetSubtype="16" presetID="23" grpId="7" fill="hold">
                                  <p:stCondLst>
                                    <p:cond delay="0"/>
                                  </p:stCondLst>
                                  <p:iterate type="el" backwards="0">
                                    <p:tmAbs val="0"/>
                                  </p:iterate>
                                  <p:childTnLst>
                                    <p:set>
                                      <p:cBhvr>
                                        <p:cTn id="36" fill="hold"/>
                                        <p:tgtEl>
                                          <p:spTgt spid="345"/>
                                        </p:tgtEl>
                                        <p:attrNameLst>
                                          <p:attrName>style.visibility</p:attrName>
                                        </p:attrNameLst>
                                      </p:cBhvr>
                                      <p:to>
                                        <p:strVal val="visible"/>
                                      </p:to>
                                    </p:set>
                                    <p:anim calcmode="lin" valueType="num">
                                      <p:cBhvr>
                                        <p:cTn id="37" dur="500" fill="hold"/>
                                        <p:tgtEl>
                                          <p:spTgt spid="345"/>
                                        </p:tgtEl>
                                        <p:attrNameLst>
                                          <p:attrName>ppt_w</p:attrName>
                                        </p:attrNameLst>
                                      </p:cBhvr>
                                      <p:tavLst>
                                        <p:tav tm="0">
                                          <p:val>
                                            <p:fltVal val="0"/>
                                          </p:val>
                                        </p:tav>
                                        <p:tav tm="100000">
                                          <p:val>
                                            <p:strVal val="#ppt_w"/>
                                          </p:val>
                                        </p:tav>
                                      </p:tavLst>
                                    </p:anim>
                                    <p:anim calcmode="lin" valueType="num">
                                      <p:cBhvr>
                                        <p:cTn id="38" dur="500" fill="hold"/>
                                        <p:tgtEl>
                                          <p:spTgt spid="345"/>
                                        </p:tgtEl>
                                        <p:attrNameLst>
                                          <p:attrName>ppt_h</p:attrName>
                                        </p:attrNameLst>
                                      </p:cBhvr>
                                      <p:tavLst>
                                        <p:tav tm="0">
                                          <p:val>
                                            <p:fltVal val="0"/>
                                          </p:val>
                                        </p:tav>
                                        <p:tav tm="100000">
                                          <p:val>
                                            <p:strVal val="#ppt_h"/>
                                          </p:val>
                                        </p:tav>
                                      </p:tavLst>
                                    </p:anim>
                                  </p:childTnLst>
                                </p:cTn>
                              </p:par>
                            </p:childTnLst>
                          </p:cTn>
                        </p:par>
                        <p:par>
                          <p:cTn id="39" fill="hold">
                            <p:stCondLst>
                              <p:cond delay="6500"/>
                            </p:stCondLst>
                            <p:childTnLst>
                              <p:par>
                                <p:cTn id="40" presetClass="entr" nodeType="afterEffect" presetSubtype="16" presetID="23" grpId="8" fill="hold">
                                  <p:stCondLst>
                                    <p:cond delay="0"/>
                                  </p:stCondLst>
                                  <p:iterate type="el" backwards="0">
                                    <p:tmAbs val="0"/>
                                  </p:iterate>
                                  <p:childTnLst>
                                    <p:set>
                                      <p:cBhvr>
                                        <p:cTn id="41" fill="hold"/>
                                        <p:tgtEl>
                                          <p:spTgt spid="346"/>
                                        </p:tgtEl>
                                        <p:attrNameLst>
                                          <p:attrName>style.visibility</p:attrName>
                                        </p:attrNameLst>
                                      </p:cBhvr>
                                      <p:to>
                                        <p:strVal val="visible"/>
                                      </p:to>
                                    </p:set>
                                    <p:anim calcmode="lin" valueType="num">
                                      <p:cBhvr>
                                        <p:cTn id="42" dur="500" fill="hold"/>
                                        <p:tgtEl>
                                          <p:spTgt spid="346"/>
                                        </p:tgtEl>
                                        <p:attrNameLst>
                                          <p:attrName>ppt_w</p:attrName>
                                        </p:attrNameLst>
                                      </p:cBhvr>
                                      <p:tavLst>
                                        <p:tav tm="0">
                                          <p:val>
                                            <p:fltVal val="0"/>
                                          </p:val>
                                        </p:tav>
                                        <p:tav tm="100000">
                                          <p:val>
                                            <p:strVal val="#ppt_w"/>
                                          </p:val>
                                        </p:tav>
                                      </p:tavLst>
                                    </p:anim>
                                    <p:anim calcmode="lin" valueType="num">
                                      <p:cBhvr>
                                        <p:cTn id="43" dur="500" fill="hold"/>
                                        <p:tgtEl>
                                          <p:spTgt spid="346"/>
                                        </p:tgtEl>
                                        <p:attrNameLst>
                                          <p:attrName>ppt_h</p:attrName>
                                        </p:attrNameLst>
                                      </p:cBhvr>
                                      <p:tavLst>
                                        <p:tav tm="0">
                                          <p:val>
                                            <p:fltVal val="0"/>
                                          </p:val>
                                        </p:tav>
                                        <p:tav tm="100000">
                                          <p:val>
                                            <p:strVal val="#ppt_h"/>
                                          </p:val>
                                        </p:tav>
                                      </p:tavLst>
                                    </p:anim>
                                  </p:childTnLst>
                                </p:cTn>
                              </p:par>
                            </p:childTnLst>
                          </p:cTn>
                        </p:par>
                        <p:par>
                          <p:cTn id="44" fill="hold">
                            <p:stCondLst>
                              <p:cond delay="7000"/>
                            </p:stCondLst>
                            <p:childTnLst>
                              <p:par>
                                <p:cTn id="45" presetClass="entr" nodeType="afterEffect" presetSubtype="16" presetID="23" grpId="9" fill="hold">
                                  <p:stCondLst>
                                    <p:cond delay="0"/>
                                  </p:stCondLst>
                                  <p:iterate type="el" backwards="0">
                                    <p:tmAbs val="0"/>
                                  </p:iterate>
                                  <p:childTnLst>
                                    <p:set>
                                      <p:cBhvr>
                                        <p:cTn id="46" fill="hold"/>
                                        <p:tgtEl>
                                          <p:spTgt spid="348"/>
                                        </p:tgtEl>
                                        <p:attrNameLst>
                                          <p:attrName>style.visibility</p:attrName>
                                        </p:attrNameLst>
                                      </p:cBhvr>
                                      <p:to>
                                        <p:strVal val="visible"/>
                                      </p:to>
                                    </p:set>
                                    <p:anim calcmode="lin" valueType="num">
                                      <p:cBhvr>
                                        <p:cTn id="47" dur="500" fill="hold"/>
                                        <p:tgtEl>
                                          <p:spTgt spid="348"/>
                                        </p:tgtEl>
                                        <p:attrNameLst>
                                          <p:attrName>ppt_w</p:attrName>
                                        </p:attrNameLst>
                                      </p:cBhvr>
                                      <p:tavLst>
                                        <p:tav tm="0">
                                          <p:val>
                                            <p:fltVal val="0"/>
                                          </p:val>
                                        </p:tav>
                                        <p:tav tm="100000">
                                          <p:val>
                                            <p:strVal val="#ppt_w"/>
                                          </p:val>
                                        </p:tav>
                                      </p:tavLst>
                                    </p:anim>
                                    <p:anim calcmode="lin" valueType="num">
                                      <p:cBhvr>
                                        <p:cTn id="48" dur="500" fill="hold"/>
                                        <p:tgtEl>
                                          <p:spTgt spid="348"/>
                                        </p:tgtEl>
                                        <p:attrNameLst>
                                          <p:attrName>ppt_h</p:attrName>
                                        </p:attrNameLst>
                                      </p:cBhvr>
                                      <p:tavLst>
                                        <p:tav tm="0">
                                          <p:val>
                                            <p:fltVal val="0"/>
                                          </p:val>
                                        </p:tav>
                                        <p:tav tm="100000">
                                          <p:val>
                                            <p:strVal val="#ppt_h"/>
                                          </p:val>
                                        </p:tav>
                                      </p:tavLst>
                                    </p:anim>
                                  </p:childTnLst>
                                </p:cTn>
                              </p:par>
                            </p:childTnLst>
                          </p:cTn>
                        </p:par>
                        <p:par>
                          <p:cTn id="49" fill="hold">
                            <p:stCondLst>
                              <p:cond delay="7500"/>
                            </p:stCondLst>
                            <p:childTnLst>
                              <p:par>
                                <p:cTn id="50" presetClass="entr" nodeType="afterEffect" presetSubtype="16" presetID="23" grpId="10" fill="hold">
                                  <p:stCondLst>
                                    <p:cond delay="0"/>
                                  </p:stCondLst>
                                  <p:iterate type="el" backwards="0">
                                    <p:tmAbs val="0"/>
                                  </p:iterate>
                                  <p:childTnLst>
                                    <p:set>
                                      <p:cBhvr>
                                        <p:cTn id="51" fill="hold"/>
                                        <p:tgtEl>
                                          <p:spTgt spid="347"/>
                                        </p:tgtEl>
                                        <p:attrNameLst>
                                          <p:attrName>style.visibility</p:attrName>
                                        </p:attrNameLst>
                                      </p:cBhvr>
                                      <p:to>
                                        <p:strVal val="visible"/>
                                      </p:to>
                                    </p:set>
                                    <p:anim calcmode="lin" valueType="num">
                                      <p:cBhvr>
                                        <p:cTn id="52" dur="500" fill="hold"/>
                                        <p:tgtEl>
                                          <p:spTgt spid="347"/>
                                        </p:tgtEl>
                                        <p:attrNameLst>
                                          <p:attrName>ppt_w</p:attrName>
                                        </p:attrNameLst>
                                      </p:cBhvr>
                                      <p:tavLst>
                                        <p:tav tm="0">
                                          <p:val>
                                            <p:fltVal val="0"/>
                                          </p:val>
                                        </p:tav>
                                        <p:tav tm="100000">
                                          <p:val>
                                            <p:strVal val="#ppt_w"/>
                                          </p:val>
                                        </p:tav>
                                      </p:tavLst>
                                    </p:anim>
                                    <p:anim calcmode="lin" valueType="num">
                                      <p:cBhvr>
                                        <p:cTn id="53" dur="500" fill="hold"/>
                                        <p:tgtEl>
                                          <p:spTgt spid="347"/>
                                        </p:tgtEl>
                                        <p:attrNameLst>
                                          <p:attrName>ppt_h</p:attrName>
                                        </p:attrNameLst>
                                      </p:cBhvr>
                                      <p:tavLst>
                                        <p:tav tm="0">
                                          <p:val>
                                            <p:fltVal val="0"/>
                                          </p:val>
                                        </p:tav>
                                        <p:tav tm="100000">
                                          <p:val>
                                            <p:strVal val="#ppt_h"/>
                                          </p:val>
                                        </p:tav>
                                      </p:tavLst>
                                    </p:anim>
                                  </p:childTnLst>
                                </p:cTn>
                              </p:par>
                            </p:childTnLst>
                          </p:cTn>
                        </p:par>
                        <p:par>
                          <p:cTn id="54" fill="hold">
                            <p:stCondLst>
                              <p:cond delay="8000"/>
                            </p:stCondLst>
                            <p:childTnLst>
                              <p:par>
                                <p:cTn id="55" presetClass="entr" nodeType="afterEffect" presetSubtype="16" presetID="23" grpId="11" fill="hold">
                                  <p:stCondLst>
                                    <p:cond delay="0"/>
                                  </p:stCondLst>
                                  <p:iterate type="el" backwards="0">
                                    <p:tmAbs val="0"/>
                                  </p:iterate>
                                  <p:childTnLst>
                                    <p:set>
                                      <p:cBhvr>
                                        <p:cTn id="56" fill="hold"/>
                                        <p:tgtEl>
                                          <p:spTgt spid="349"/>
                                        </p:tgtEl>
                                        <p:attrNameLst>
                                          <p:attrName>style.visibility</p:attrName>
                                        </p:attrNameLst>
                                      </p:cBhvr>
                                      <p:to>
                                        <p:strVal val="visible"/>
                                      </p:to>
                                    </p:set>
                                    <p:anim calcmode="lin" valueType="num">
                                      <p:cBhvr>
                                        <p:cTn id="57" dur="500" fill="hold"/>
                                        <p:tgtEl>
                                          <p:spTgt spid="349"/>
                                        </p:tgtEl>
                                        <p:attrNameLst>
                                          <p:attrName>ppt_w</p:attrName>
                                        </p:attrNameLst>
                                      </p:cBhvr>
                                      <p:tavLst>
                                        <p:tav tm="0">
                                          <p:val>
                                            <p:fltVal val="0"/>
                                          </p:val>
                                        </p:tav>
                                        <p:tav tm="100000">
                                          <p:val>
                                            <p:strVal val="#ppt_w"/>
                                          </p:val>
                                        </p:tav>
                                      </p:tavLst>
                                    </p:anim>
                                    <p:anim calcmode="lin" valueType="num">
                                      <p:cBhvr>
                                        <p:cTn id="58" dur="500" fill="hold"/>
                                        <p:tgtEl>
                                          <p:spTgt spid="349"/>
                                        </p:tgtEl>
                                        <p:attrNameLst>
                                          <p:attrName>ppt_h</p:attrName>
                                        </p:attrNameLst>
                                      </p:cBhvr>
                                      <p:tavLst>
                                        <p:tav tm="0">
                                          <p:val>
                                            <p:fltVal val="0"/>
                                          </p:val>
                                        </p:tav>
                                        <p:tav tm="100000">
                                          <p:val>
                                            <p:strVal val="#ppt_h"/>
                                          </p:val>
                                        </p:tav>
                                      </p:tavLst>
                                    </p:anim>
                                  </p:childTnLst>
                                </p:cTn>
                              </p:par>
                            </p:childTnLst>
                          </p:cTn>
                        </p:par>
                        <p:par>
                          <p:cTn id="59" fill="hold">
                            <p:stCondLst>
                              <p:cond delay="8500"/>
                            </p:stCondLst>
                            <p:childTnLst>
                              <p:par>
                                <p:cTn id="60" presetClass="entr" nodeType="afterEffect" presetSubtype="0" presetID="1" grpId="12" fill="hold">
                                  <p:stCondLst>
                                    <p:cond delay="500"/>
                                  </p:stCondLst>
                                  <p:iterate type="el" backwards="0">
                                    <p:tmAbs val="0"/>
                                  </p:iterate>
                                  <p:childTnLst>
                                    <p:set>
                                      <p:cBhvr>
                                        <p:cTn id="61" fill="hold"/>
                                        <p:tgtEl>
                                          <p:spTgt spid="350"/>
                                        </p:tgtEl>
                                        <p:attrNameLst>
                                          <p:attrName>style.visibility</p:attrName>
                                        </p:attrNameLst>
                                      </p:cBhvr>
                                      <p:to>
                                        <p:strVal val="visible"/>
                                      </p:to>
                                    </p:set>
                                  </p:childTnLst>
                                </p:cTn>
                              </p:par>
                            </p:childTnLst>
                          </p:cTn>
                        </p:par>
                        <p:par>
                          <p:cTn id="62" fill="hold">
                            <p:stCondLst>
                              <p:cond delay="9000"/>
                            </p:stCondLst>
                            <p:childTnLst>
                              <p:par>
                                <p:cTn id="63" presetClass="entr" nodeType="afterEffect" presetSubtype="0" presetID="1" grpId="13" fill="hold">
                                  <p:stCondLst>
                                    <p:cond delay="0"/>
                                  </p:stCondLst>
                                  <p:iterate type="el" backwards="0">
                                    <p:tmAbs val="0"/>
                                  </p:iterate>
                                  <p:childTnLst>
                                    <p:set>
                                      <p:cBhvr>
                                        <p:cTn id="64" fill="hold"/>
                                        <p:tgtEl>
                                          <p:spTgt spid="338"/>
                                        </p:tgtEl>
                                        <p:attrNameLst>
                                          <p:attrName>style.visibility</p:attrName>
                                        </p:attrNameLst>
                                      </p:cBhvr>
                                      <p:to>
                                        <p:strVal val="visible"/>
                                      </p:to>
                                    </p:set>
                                  </p:childTnLst>
                                </p:cTn>
                              </p:par>
                            </p:childTnLst>
                          </p:cTn>
                        </p:par>
                        <p:par>
                          <p:cTn id="65" fill="hold">
                            <p:stCondLst>
                              <p:cond delay="9000"/>
                            </p:stCondLst>
                            <p:childTnLst>
                              <p:par>
                                <p:cTn id="66" presetClass="entr" nodeType="afterEffect" presetSubtype="0" presetID="1" grpId="14" fill="hold">
                                  <p:stCondLst>
                                    <p:cond delay="0"/>
                                  </p:stCondLst>
                                  <p:iterate type="el" backwards="0">
                                    <p:tmAbs val="0"/>
                                  </p:iterate>
                                  <p:childTnLst>
                                    <p:set>
                                      <p:cBhvr>
                                        <p:cTn id="67" fill="hold"/>
                                        <p:tgtEl>
                                          <p:spTgt spid="339"/>
                                        </p:tgtEl>
                                        <p:attrNameLst>
                                          <p:attrName>style.visibility</p:attrName>
                                        </p:attrNameLst>
                                      </p:cBhvr>
                                      <p:to>
                                        <p:strVal val="visible"/>
                                      </p:to>
                                    </p:set>
                                  </p:childTnLst>
                                </p:cTn>
                              </p:par>
                            </p:childTnLst>
                          </p:cTn>
                        </p:par>
                        <p:par>
                          <p:cTn id="68" fill="hold">
                            <p:stCondLst>
                              <p:cond delay="9000"/>
                            </p:stCondLst>
                            <p:childTnLst>
                              <p:par>
                                <p:cTn id="69" presetClass="entr" nodeType="afterEffect" presetSubtype="0" presetID="1" grpId="15" fill="hold">
                                  <p:stCondLst>
                                    <p:cond delay="0"/>
                                  </p:stCondLst>
                                  <p:iterate type="el" backwards="0">
                                    <p:tmAbs val="0"/>
                                  </p:iterate>
                                  <p:childTnLst>
                                    <p:set>
                                      <p:cBhvr>
                                        <p:cTn id="70" fill="hold"/>
                                        <p:tgtEl>
                                          <p:spTgt spid="337"/>
                                        </p:tgtEl>
                                        <p:attrNameLst>
                                          <p:attrName>style.visibility</p:attrName>
                                        </p:attrNameLst>
                                      </p:cBhvr>
                                      <p:to>
                                        <p:strVal val="visible"/>
                                      </p:to>
                                    </p:set>
                                  </p:childTnLst>
                                </p:cTn>
                              </p:par>
                            </p:childTnLst>
                          </p:cTn>
                        </p:par>
                        <p:par>
                          <p:cTn id="71" fill="hold">
                            <p:stCondLst>
                              <p:cond delay="0"/>
                            </p:stCondLst>
                            <p:childTnLst>
                              <p:par>
                                <p:cTn id="72" presetClass="path" nodeType="afterEffect" presetSubtype="0" presetID="-1" grpId="16" accel="50000" decel="50000" fill="hold">
                                  <p:stCondLst>
                                    <p:cond delay="0"/>
                                  </p:stCondLst>
                                  <p:childTnLst>
                                    <p:animMotion path="M 0.000000 0.000000 L 0.664089 0.006454" origin="layout" pathEditMode="relative">
                                      <p:cBhvr>
                                        <p:cTn id="73" dur="5000" fill="hold"/>
                                        <p:tgtEl>
                                          <p:spTgt spid="338"/>
                                        </p:tgtEl>
                                        <p:attrNameLst>
                                          <p:attrName>ppt_x</p:attrName>
                                          <p:attrName>ppt_y</p:attrName>
                                        </p:attrNameLst>
                                      </p:cBhvr>
                                    </p:animMotion>
                                  </p:childTnLst>
                                </p:cTn>
                              </p:par>
                            </p:childTnLst>
                          </p:cTn>
                        </p:par>
                        <p:par>
                          <p:cTn id="74" fill="hold">
                            <p:stCondLst>
                              <p:cond delay="0"/>
                            </p:stCondLst>
                            <p:childTnLst>
                              <p:par>
                                <p:cTn id="75" presetClass="path" nodeType="afterEffect" presetSubtype="0" presetID="-1" grpId="17" accel="50000" decel="50000" fill="hold">
                                  <p:stCondLst>
                                    <p:cond delay="0"/>
                                  </p:stCondLst>
                                  <p:childTnLst>
                                    <p:animMotion path="M 0.664089 0.006454 L 0.603134 0.124870" origin="layout" pathEditMode="relative">
                                      <p:cBhvr>
                                        <p:cTn id="76" dur="1000" fill="hold"/>
                                        <p:tgtEl>
                                          <p:spTgt spid="338"/>
                                        </p:tgtEl>
                                        <p:attrNameLst>
                                          <p:attrName>ppt_x</p:attrName>
                                          <p:attrName>ppt_y</p:attrName>
                                        </p:attrNameLst>
                                      </p:cBhvr>
                                    </p:animMotion>
                                  </p:childTnLst>
                                </p:cTn>
                              </p:par>
                            </p:childTnLst>
                          </p:cTn>
                        </p:par>
                        <p:par>
                          <p:cTn id="77" fill="hold">
                            <p:stCondLst>
                              <p:cond delay="0"/>
                            </p:stCondLst>
                            <p:childTnLst>
                              <p:par>
                                <p:cTn id="78" presetClass="path" nodeType="afterEffect" presetSubtype="0" presetID="-1" grpId="18" accel="50000" decel="50000" fill="hold">
                                  <p:stCondLst>
                                    <p:cond delay="0"/>
                                  </p:stCondLst>
                                  <p:childTnLst>
                                    <p:animMotion path="M 0.000000 0.000000 L 0.667019 0.006454" origin="layout" pathEditMode="relative">
                                      <p:cBhvr>
                                        <p:cTn id="79" dur="5000" fill="hold"/>
                                        <p:tgtEl>
                                          <p:spTgt spid="339"/>
                                        </p:tgtEl>
                                        <p:attrNameLst>
                                          <p:attrName>ppt_x</p:attrName>
                                          <p:attrName>ppt_y</p:attrName>
                                        </p:attrNameLst>
                                      </p:cBhvr>
                                    </p:animMotion>
                                  </p:childTnLst>
                                </p:cTn>
                              </p:par>
                            </p:childTnLst>
                          </p:cTn>
                        </p:par>
                        <p:par>
                          <p:cTn id="80" fill="hold">
                            <p:stCondLst>
                              <p:cond delay="0"/>
                            </p:stCondLst>
                            <p:childTnLst>
                              <p:par>
                                <p:cTn id="81" presetClass="path" nodeType="afterEffect" presetSubtype="0" presetID="-1" grpId="19" accel="50000" decel="50000" fill="hold">
                                  <p:stCondLst>
                                    <p:cond delay="0"/>
                                  </p:stCondLst>
                                  <p:childTnLst>
                                    <p:animMotion path="M 0.667019 0.006454 L 0.664467 0.120054" origin="layout" pathEditMode="relative">
                                      <p:cBhvr>
                                        <p:cTn id="82" dur="1000" fill="hold"/>
                                        <p:tgtEl>
                                          <p:spTgt spid="339"/>
                                        </p:tgtEl>
                                        <p:attrNameLst>
                                          <p:attrName>ppt_x</p:attrName>
                                          <p:attrName>ppt_y</p:attrName>
                                        </p:attrNameLst>
                                      </p:cBhvr>
                                    </p:animMotion>
                                  </p:childTnLst>
                                </p:cTn>
                              </p:par>
                            </p:childTnLst>
                          </p:cTn>
                        </p:par>
                        <p:par>
                          <p:cTn id="83" fill="hold">
                            <p:stCondLst>
                              <p:cond delay="0"/>
                            </p:stCondLst>
                            <p:childTnLst>
                              <p:par>
                                <p:cTn id="84" presetClass="path" nodeType="afterEffect" presetSubtype="0" presetID="-1" grpId="20" accel="50000" decel="50000" fill="hold">
                                  <p:stCondLst>
                                    <p:cond delay="0"/>
                                  </p:stCondLst>
                                  <p:childTnLst>
                                    <p:animMotion path="M 0.000000 0.000000 L 0.666042 0.006454" origin="layout" pathEditMode="relative">
                                      <p:cBhvr>
                                        <p:cTn id="85" dur="5000" fill="hold"/>
                                        <p:tgtEl>
                                          <p:spTgt spid="337"/>
                                        </p:tgtEl>
                                        <p:attrNameLst>
                                          <p:attrName>ppt_x</p:attrName>
                                          <p:attrName>ppt_y</p:attrName>
                                        </p:attrNameLst>
                                      </p:cBhvr>
                                    </p:animMotion>
                                  </p:childTnLst>
                                </p:cTn>
                              </p:par>
                            </p:childTnLst>
                          </p:cTn>
                        </p:par>
                        <p:par>
                          <p:cTn id="86" fill="hold">
                            <p:stCondLst>
                              <p:cond delay="0"/>
                            </p:stCondLst>
                            <p:childTnLst>
                              <p:par>
                                <p:cTn id="87" presetClass="path" nodeType="afterEffect" presetSubtype="0" presetID="-1" grpId="21" accel="50000" decel="50000" fill="hold">
                                  <p:stCondLst>
                                    <p:cond delay="0"/>
                                  </p:stCondLst>
                                  <p:childTnLst>
                                    <p:animMotion path="M 0.666042 0.006454 L 0.726147 0.123690" origin="layout" pathEditMode="relative">
                                      <p:cBhvr>
                                        <p:cTn id="88" dur="1000" fill="hold"/>
                                        <p:tgtEl>
                                          <p:spTgt spid="337"/>
                                        </p:tgtEl>
                                        <p:attrNameLst>
                                          <p:attrName>ppt_x</p:attrName>
                                          <p:attrName>ppt_y</p:attrName>
                                        </p:attrNameLst>
                                      </p:cBhvr>
                                    </p:animMotion>
                                  </p:childTnLst>
                                </p:cTn>
                              </p:par>
                            </p:childTnLst>
                          </p:cTn>
                        </p:par>
                        <p:par>
                          <p:cTn id="89" fill="hold">
                            <p:stCondLst>
                              <p:cond delay="1000"/>
                            </p:stCondLst>
                            <p:childTnLst>
                              <p:par>
                                <p:cTn id="90" presetClass="entr" nodeType="afterEffect" presetSubtype="16" presetID="23" grpId="22" fill="hold">
                                  <p:stCondLst>
                                    <p:cond delay="0"/>
                                  </p:stCondLst>
                                  <p:iterate type="el" backwards="0">
                                    <p:tmAbs val="0"/>
                                  </p:iterate>
                                  <p:childTnLst>
                                    <p:set>
                                      <p:cBhvr>
                                        <p:cTn id="91" fill="hold"/>
                                        <p:tgtEl>
                                          <p:spTgt spid="355"/>
                                        </p:tgtEl>
                                        <p:attrNameLst>
                                          <p:attrName>style.visibility</p:attrName>
                                        </p:attrNameLst>
                                      </p:cBhvr>
                                      <p:to>
                                        <p:strVal val="visible"/>
                                      </p:to>
                                    </p:set>
                                    <p:anim calcmode="lin" valueType="num">
                                      <p:cBhvr>
                                        <p:cTn id="92" dur="500" fill="hold"/>
                                        <p:tgtEl>
                                          <p:spTgt spid="355"/>
                                        </p:tgtEl>
                                        <p:attrNameLst>
                                          <p:attrName>ppt_w</p:attrName>
                                        </p:attrNameLst>
                                      </p:cBhvr>
                                      <p:tavLst>
                                        <p:tav tm="0">
                                          <p:val>
                                            <p:fltVal val="0"/>
                                          </p:val>
                                        </p:tav>
                                        <p:tav tm="100000">
                                          <p:val>
                                            <p:strVal val="#ppt_w"/>
                                          </p:val>
                                        </p:tav>
                                      </p:tavLst>
                                    </p:anim>
                                    <p:anim calcmode="lin" valueType="num">
                                      <p:cBhvr>
                                        <p:cTn id="93" dur="500" fill="hold"/>
                                        <p:tgtEl>
                                          <p:spTgt spid="355"/>
                                        </p:tgtEl>
                                        <p:attrNameLst>
                                          <p:attrName>ppt_h</p:attrName>
                                        </p:attrNameLst>
                                      </p:cBhvr>
                                      <p:tavLst>
                                        <p:tav tm="0">
                                          <p:val>
                                            <p:fltVal val="0"/>
                                          </p:val>
                                        </p:tav>
                                        <p:tav tm="100000">
                                          <p:val>
                                            <p:strVal val="#ppt_h"/>
                                          </p:val>
                                        </p:tav>
                                      </p:tavLst>
                                    </p:anim>
                                  </p:childTnLst>
                                </p:cTn>
                              </p:par>
                            </p:childTnLst>
                          </p:cTn>
                        </p:par>
                        <p:par>
                          <p:cTn id="94" fill="hold">
                            <p:stCondLst>
                              <p:cond delay="1500"/>
                            </p:stCondLst>
                            <p:childTnLst>
                              <p:par>
                                <p:cTn id="95" presetClass="entr" nodeType="afterEffect" presetSubtype="16" presetID="23" grpId="23" fill="hold">
                                  <p:stCondLst>
                                    <p:cond delay="0"/>
                                  </p:stCondLst>
                                  <p:iterate type="el" backwards="0">
                                    <p:tmAbs val="0"/>
                                  </p:iterate>
                                  <p:childTnLst>
                                    <p:set>
                                      <p:cBhvr>
                                        <p:cTn id="96" fill="hold"/>
                                        <p:tgtEl>
                                          <p:spTgt spid="356"/>
                                        </p:tgtEl>
                                        <p:attrNameLst>
                                          <p:attrName>style.visibility</p:attrName>
                                        </p:attrNameLst>
                                      </p:cBhvr>
                                      <p:to>
                                        <p:strVal val="visible"/>
                                      </p:to>
                                    </p:set>
                                    <p:anim calcmode="lin" valueType="num">
                                      <p:cBhvr>
                                        <p:cTn id="97" dur="500" fill="hold"/>
                                        <p:tgtEl>
                                          <p:spTgt spid="356"/>
                                        </p:tgtEl>
                                        <p:attrNameLst>
                                          <p:attrName>ppt_w</p:attrName>
                                        </p:attrNameLst>
                                      </p:cBhvr>
                                      <p:tavLst>
                                        <p:tav tm="0">
                                          <p:val>
                                            <p:fltVal val="0"/>
                                          </p:val>
                                        </p:tav>
                                        <p:tav tm="100000">
                                          <p:val>
                                            <p:strVal val="#ppt_w"/>
                                          </p:val>
                                        </p:tav>
                                      </p:tavLst>
                                    </p:anim>
                                    <p:anim calcmode="lin" valueType="num">
                                      <p:cBhvr>
                                        <p:cTn id="98" dur="500" fill="hold"/>
                                        <p:tgtEl>
                                          <p:spTgt spid="356"/>
                                        </p:tgtEl>
                                        <p:attrNameLst>
                                          <p:attrName>ppt_h</p:attrName>
                                        </p:attrNameLst>
                                      </p:cBhvr>
                                      <p:tavLst>
                                        <p:tav tm="0">
                                          <p:val>
                                            <p:fltVal val="0"/>
                                          </p:val>
                                        </p:tav>
                                        <p:tav tm="100000">
                                          <p:val>
                                            <p:strVal val="#ppt_h"/>
                                          </p:val>
                                        </p:tav>
                                      </p:tavLst>
                                    </p:anim>
                                  </p:childTnLst>
                                </p:cTn>
                              </p:par>
                            </p:childTnLst>
                          </p:cTn>
                        </p:par>
                        <p:par>
                          <p:cTn id="99" fill="hold">
                            <p:stCondLst>
                              <p:cond delay="2000"/>
                            </p:stCondLst>
                            <p:childTnLst>
                              <p:par>
                                <p:cTn id="100" presetClass="entr" nodeType="afterEffect" presetSubtype="16" presetID="23" grpId="24" fill="hold">
                                  <p:stCondLst>
                                    <p:cond delay="0"/>
                                  </p:stCondLst>
                                  <p:iterate type="el" backwards="0">
                                    <p:tmAbs val="0"/>
                                  </p:iterate>
                                  <p:childTnLst>
                                    <p:set>
                                      <p:cBhvr>
                                        <p:cTn id="101" fill="hold"/>
                                        <p:tgtEl>
                                          <p:spTgt spid="357"/>
                                        </p:tgtEl>
                                        <p:attrNameLst>
                                          <p:attrName>style.visibility</p:attrName>
                                        </p:attrNameLst>
                                      </p:cBhvr>
                                      <p:to>
                                        <p:strVal val="visible"/>
                                      </p:to>
                                    </p:set>
                                    <p:anim calcmode="lin" valueType="num">
                                      <p:cBhvr>
                                        <p:cTn id="102" dur="500" fill="hold"/>
                                        <p:tgtEl>
                                          <p:spTgt spid="357"/>
                                        </p:tgtEl>
                                        <p:attrNameLst>
                                          <p:attrName>ppt_w</p:attrName>
                                        </p:attrNameLst>
                                      </p:cBhvr>
                                      <p:tavLst>
                                        <p:tav tm="0">
                                          <p:val>
                                            <p:fltVal val="0"/>
                                          </p:val>
                                        </p:tav>
                                        <p:tav tm="100000">
                                          <p:val>
                                            <p:strVal val="#ppt_w"/>
                                          </p:val>
                                        </p:tav>
                                      </p:tavLst>
                                    </p:anim>
                                    <p:anim calcmode="lin" valueType="num">
                                      <p:cBhvr>
                                        <p:cTn id="103" dur="500" fill="hold"/>
                                        <p:tgtEl>
                                          <p:spTgt spid="357"/>
                                        </p:tgtEl>
                                        <p:attrNameLst>
                                          <p:attrName>ppt_h</p:attrName>
                                        </p:attrNameLst>
                                      </p:cBhvr>
                                      <p:tavLst>
                                        <p:tav tm="0">
                                          <p:val>
                                            <p:fltVal val="0"/>
                                          </p:val>
                                        </p:tav>
                                        <p:tav tm="100000">
                                          <p:val>
                                            <p:strVal val="#ppt_h"/>
                                          </p:val>
                                        </p:tav>
                                      </p:tavLst>
                                    </p:anim>
                                  </p:childTnLst>
                                </p:cTn>
                              </p:par>
                            </p:childTnLst>
                          </p:cTn>
                        </p:par>
                        <p:par>
                          <p:cTn id="104" fill="hold">
                            <p:stCondLst>
                              <p:cond delay="2500"/>
                            </p:stCondLst>
                            <p:childTnLst>
                              <p:par>
                                <p:cTn id="105" presetClass="entr" nodeType="afterEffect" presetSubtype="16" presetID="23" grpId="25" fill="hold">
                                  <p:stCondLst>
                                    <p:cond delay="0"/>
                                  </p:stCondLst>
                                  <p:iterate type="el" backwards="0">
                                    <p:tmAbs val="0"/>
                                  </p:iterate>
                                  <p:childTnLst>
                                    <p:set>
                                      <p:cBhvr>
                                        <p:cTn id="106" fill="hold"/>
                                        <p:tgtEl>
                                          <p:spTgt spid="352"/>
                                        </p:tgtEl>
                                        <p:attrNameLst>
                                          <p:attrName>style.visibility</p:attrName>
                                        </p:attrNameLst>
                                      </p:cBhvr>
                                      <p:to>
                                        <p:strVal val="visible"/>
                                      </p:to>
                                    </p:set>
                                    <p:anim calcmode="lin" valueType="num">
                                      <p:cBhvr>
                                        <p:cTn id="107" dur="500" fill="hold"/>
                                        <p:tgtEl>
                                          <p:spTgt spid="352"/>
                                        </p:tgtEl>
                                        <p:attrNameLst>
                                          <p:attrName>ppt_w</p:attrName>
                                        </p:attrNameLst>
                                      </p:cBhvr>
                                      <p:tavLst>
                                        <p:tav tm="0">
                                          <p:val>
                                            <p:fltVal val="0"/>
                                          </p:val>
                                        </p:tav>
                                        <p:tav tm="100000">
                                          <p:val>
                                            <p:strVal val="#ppt_w"/>
                                          </p:val>
                                        </p:tav>
                                      </p:tavLst>
                                    </p:anim>
                                    <p:anim calcmode="lin" valueType="num">
                                      <p:cBhvr>
                                        <p:cTn id="108" dur="500" fill="hold"/>
                                        <p:tgtEl>
                                          <p:spTgt spid="352"/>
                                        </p:tgtEl>
                                        <p:attrNameLst>
                                          <p:attrName>ppt_h</p:attrName>
                                        </p:attrNameLst>
                                      </p:cBhvr>
                                      <p:tavLst>
                                        <p:tav tm="0">
                                          <p:val>
                                            <p:fltVal val="0"/>
                                          </p:val>
                                        </p:tav>
                                        <p:tav tm="100000">
                                          <p:val>
                                            <p:strVal val="#ppt_h"/>
                                          </p:val>
                                        </p:tav>
                                      </p:tavLst>
                                    </p:anim>
                                  </p:childTnLst>
                                </p:cTn>
                              </p:par>
                            </p:childTnLst>
                          </p:cTn>
                        </p:par>
                        <p:par>
                          <p:cTn id="109" fill="hold">
                            <p:stCondLst>
                              <p:cond delay="3000"/>
                            </p:stCondLst>
                            <p:childTnLst>
                              <p:par>
                                <p:cTn id="110" presetClass="entr" nodeType="afterEffect" presetSubtype="16" presetID="23" grpId="26" fill="hold">
                                  <p:stCondLst>
                                    <p:cond delay="0"/>
                                  </p:stCondLst>
                                  <p:iterate type="el" backwards="0">
                                    <p:tmAbs val="0"/>
                                  </p:iterate>
                                  <p:childTnLst>
                                    <p:set>
                                      <p:cBhvr>
                                        <p:cTn id="111" fill="hold"/>
                                        <p:tgtEl>
                                          <p:spTgt spid="353"/>
                                        </p:tgtEl>
                                        <p:attrNameLst>
                                          <p:attrName>style.visibility</p:attrName>
                                        </p:attrNameLst>
                                      </p:cBhvr>
                                      <p:to>
                                        <p:strVal val="visible"/>
                                      </p:to>
                                    </p:set>
                                    <p:anim calcmode="lin" valueType="num">
                                      <p:cBhvr>
                                        <p:cTn id="112" dur="500" fill="hold"/>
                                        <p:tgtEl>
                                          <p:spTgt spid="353"/>
                                        </p:tgtEl>
                                        <p:attrNameLst>
                                          <p:attrName>ppt_w</p:attrName>
                                        </p:attrNameLst>
                                      </p:cBhvr>
                                      <p:tavLst>
                                        <p:tav tm="0">
                                          <p:val>
                                            <p:fltVal val="0"/>
                                          </p:val>
                                        </p:tav>
                                        <p:tav tm="100000">
                                          <p:val>
                                            <p:strVal val="#ppt_w"/>
                                          </p:val>
                                        </p:tav>
                                      </p:tavLst>
                                    </p:anim>
                                    <p:anim calcmode="lin" valueType="num">
                                      <p:cBhvr>
                                        <p:cTn id="113" dur="500" fill="hold"/>
                                        <p:tgtEl>
                                          <p:spTgt spid="353"/>
                                        </p:tgtEl>
                                        <p:attrNameLst>
                                          <p:attrName>ppt_h</p:attrName>
                                        </p:attrNameLst>
                                      </p:cBhvr>
                                      <p:tavLst>
                                        <p:tav tm="0">
                                          <p:val>
                                            <p:fltVal val="0"/>
                                          </p:val>
                                        </p:tav>
                                        <p:tav tm="100000">
                                          <p:val>
                                            <p:strVal val="#ppt_h"/>
                                          </p:val>
                                        </p:tav>
                                      </p:tavLst>
                                    </p:anim>
                                  </p:childTnLst>
                                </p:cTn>
                              </p:par>
                            </p:childTnLst>
                          </p:cTn>
                        </p:par>
                        <p:par>
                          <p:cTn id="114" fill="hold">
                            <p:stCondLst>
                              <p:cond delay="3500"/>
                            </p:stCondLst>
                            <p:childTnLst>
                              <p:par>
                                <p:cTn id="115" presetClass="entr" nodeType="afterEffect" presetSubtype="16" presetID="23" grpId="27" fill="hold">
                                  <p:stCondLst>
                                    <p:cond delay="0"/>
                                  </p:stCondLst>
                                  <p:iterate type="el" backwards="0">
                                    <p:tmAbs val="0"/>
                                  </p:iterate>
                                  <p:childTnLst>
                                    <p:set>
                                      <p:cBhvr>
                                        <p:cTn id="116" fill="hold"/>
                                        <p:tgtEl>
                                          <p:spTgt spid="354"/>
                                        </p:tgtEl>
                                        <p:attrNameLst>
                                          <p:attrName>style.visibility</p:attrName>
                                        </p:attrNameLst>
                                      </p:cBhvr>
                                      <p:to>
                                        <p:strVal val="visible"/>
                                      </p:to>
                                    </p:set>
                                    <p:anim calcmode="lin" valueType="num">
                                      <p:cBhvr>
                                        <p:cTn id="117" dur="500" fill="hold"/>
                                        <p:tgtEl>
                                          <p:spTgt spid="354"/>
                                        </p:tgtEl>
                                        <p:attrNameLst>
                                          <p:attrName>ppt_w</p:attrName>
                                        </p:attrNameLst>
                                      </p:cBhvr>
                                      <p:tavLst>
                                        <p:tav tm="0">
                                          <p:val>
                                            <p:fltVal val="0"/>
                                          </p:val>
                                        </p:tav>
                                        <p:tav tm="100000">
                                          <p:val>
                                            <p:strVal val="#ppt_w"/>
                                          </p:val>
                                        </p:tav>
                                      </p:tavLst>
                                    </p:anim>
                                    <p:anim calcmode="lin" valueType="num">
                                      <p:cBhvr>
                                        <p:cTn id="118" dur="500" fill="hold"/>
                                        <p:tgtEl>
                                          <p:spTgt spid="354"/>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Class="exit" nodeType="clickEffect" presetID="9" grpId="28" fill="hold">
                                  <p:stCondLst>
                                    <p:cond delay="0"/>
                                  </p:stCondLst>
                                  <p:iterate type="el" backwards="0">
                                    <p:tmAbs val="0"/>
                                  </p:iterate>
                                  <p:childTnLst>
                                    <p:animEffect filter="dissolve" transition="out">
                                      <p:cBhvr>
                                        <p:cTn id="122" dur="1500" fill="hold"/>
                                        <p:tgtEl>
                                          <p:spTgt spid="335"/>
                                        </p:tgtEl>
                                      </p:cBhvr>
                                    </p:animEffect>
                                    <p:set>
                                      <p:cBhvr>
                                        <p:cTn id="123" fill="hold">
                                          <p:stCondLst>
                                            <p:cond delay="1499"/>
                                          </p:stCondLst>
                                        </p:cTn>
                                        <p:tgtEl>
                                          <p:spTgt spid="335"/>
                                        </p:tgtEl>
                                        <p:attrNameLst>
                                          <p:attrName>style.visibility</p:attrName>
                                        </p:attrNameLst>
                                      </p:cBhvr>
                                      <p:to>
                                        <p:strVal val="hidden"/>
                                      </p:to>
                                    </p:set>
                                  </p:childTnLst>
                                </p:cTn>
                              </p:par>
                            </p:childTnLst>
                          </p:cTn>
                        </p:par>
                        <p:par>
                          <p:cTn id="124" fill="hold">
                            <p:stCondLst>
                              <p:cond delay="1500"/>
                            </p:stCondLst>
                            <p:childTnLst>
                              <p:par>
                                <p:cTn id="125" presetClass="entr" nodeType="afterEffect" presetSubtype="16" presetID="23" grpId="29" fill="hold">
                                  <p:stCondLst>
                                    <p:cond delay="0"/>
                                  </p:stCondLst>
                                  <p:iterate type="el" backwards="0">
                                    <p:tmAbs val="0"/>
                                  </p:iterate>
                                  <p:childTnLst>
                                    <p:set>
                                      <p:cBhvr>
                                        <p:cTn id="126" fill="hold"/>
                                        <p:tgtEl>
                                          <p:spTgt spid="336"/>
                                        </p:tgtEl>
                                        <p:attrNameLst>
                                          <p:attrName>style.visibility</p:attrName>
                                        </p:attrNameLst>
                                      </p:cBhvr>
                                      <p:to>
                                        <p:strVal val="visible"/>
                                      </p:to>
                                    </p:set>
                                    <p:anim calcmode="lin" valueType="num">
                                      <p:cBhvr>
                                        <p:cTn id="127" dur="1500" fill="hold"/>
                                        <p:tgtEl>
                                          <p:spTgt spid="336"/>
                                        </p:tgtEl>
                                        <p:attrNameLst>
                                          <p:attrName>ppt_w</p:attrName>
                                        </p:attrNameLst>
                                      </p:cBhvr>
                                      <p:tavLst>
                                        <p:tav tm="0">
                                          <p:val>
                                            <p:fltVal val="0"/>
                                          </p:val>
                                        </p:tav>
                                        <p:tav tm="100000">
                                          <p:val>
                                            <p:strVal val="#ppt_w"/>
                                          </p:val>
                                        </p:tav>
                                      </p:tavLst>
                                    </p:anim>
                                    <p:anim calcmode="lin" valueType="num">
                                      <p:cBhvr>
                                        <p:cTn id="128" dur="1500" fill="hold"/>
                                        <p:tgtEl>
                                          <p:spTgt spid="336"/>
                                        </p:tgtEl>
                                        <p:attrNameLst>
                                          <p:attrName>ppt_h</p:attrName>
                                        </p:attrNameLst>
                                      </p:cBhvr>
                                      <p:tavLst>
                                        <p:tav tm="0">
                                          <p:val>
                                            <p:fltVal val="0"/>
                                          </p:val>
                                        </p:tav>
                                        <p:tav tm="100000">
                                          <p:val>
                                            <p:strVal val="#ppt_h"/>
                                          </p:val>
                                        </p:tav>
                                      </p:tavLst>
                                    </p:anim>
                                  </p:childTnLst>
                                </p:cTn>
                              </p:par>
                            </p:childTnLst>
                          </p:cTn>
                        </p:par>
                        <p:par>
                          <p:cTn id="129" fill="hold">
                            <p:stCondLst>
                              <p:cond delay="0"/>
                            </p:stCondLst>
                            <p:childTnLst>
                              <p:par>
                                <p:cTn id="130" presetClass="path" nodeType="withEffect" presetSubtype="0" presetID="-1" grpId="30" accel="50000" decel="50000" fill="hold">
                                  <p:stCondLst>
                                    <p:cond delay="0"/>
                                  </p:stCondLst>
                                  <p:childTnLst>
                                    <p:animMotion path="M 0.000000 0.000000 L -0.252400 -0.258718" origin="layout" pathEditMode="relative">
                                      <p:cBhvr>
                                        <p:cTn id="131" dur="1000" fill="hold"/>
                                        <p:tgtEl>
                                          <p:spTgt spid="352"/>
                                        </p:tgtEl>
                                        <p:attrNameLst>
                                          <p:attrName>ppt_x</p:attrName>
                                          <p:attrName>ppt_y</p:attrName>
                                        </p:attrNameLst>
                                      </p:cBhvr>
                                    </p:animMotion>
                                  </p:childTnLst>
                                </p:cTn>
                              </p:par>
                            </p:childTnLst>
                          </p:cTn>
                        </p:par>
                        <p:par>
                          <p:cTn id="132" fill="hold">
                            <p:stCondLst>
                              <p:cond delay="0"/>
                            </p:stCondLst>
                            <p:childTnLst>
                              <p:par>
                                <p:cTn id="133" presetClass="path" nodeType="withEffect" presetSubtype="0" presetID="-1" grpId="31" accel="50000" decel="50000" fill="hold">
                                  <p:stCondLst>
                                    <p:cond delay="0"/>
                                  </p:stCondLst>
                                  <p:childTnLst>
                                    <p:animMotion path="M 0.000000 0.000000 L -0.075730 -0.351008" origin="layout" pathEditMode="relative">
                                      <p:cBhvr>
                                        <p:cTn id="134" dur="1000" fill="hold"/>
                                        <p:tgtEl>
                                          <p:spTgt spid="354"/>
                                        </p:tgtEl>
                                        <p:attrNameLst>
                                          <p:attrName>ppt_x</p:attrName>
                                          <p:attrName>ppt_y</p:attrName>
                                        </p:attrNameLst>
                                      </p:cBhvr>
                                    </p:animMotion>
                                  </p:childTnLst>
                                </p:cTn>
                              </p:par>
                            </p:childTnLst>
                          </p:cTn>
                        </p:par>
                        <p:par>
                          <p:cTn id="135" fill="hold">
                            <p:stCondLst>
                              <p:cond delay="0"/>
                            </p:stCondLst>
                            <p:childTnLst>
                              <p:par>
                                <p:cTn id="136" presetClass="path" nodeType="withEffect" presetSubtype="0" presetID="-1" grpId="32" accel="50000" decel="50000" fill="hold">
                                  <p:stCondLst>
                                    <p:cond delay="0"/>
                                  </p:stCondLst>
                                  <p:childTnLst>
                                    <p:animMotion path="M 0.000000 0.000000 L -0.760727 0.328990"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3" accel="50000" decel="50000" fill="hold">
                                  <p:stCondLst>
                                    <p:cond delay="0"/>
                                  </p:stCondLst>
                                  <p:childTnLst>
                                    <p:animMotion path="M 0.000000 0.000000 L 0.057712 0.327194"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4" accel="50000" decel="50000" fill="hold">
                                  <p:stCondLst>
                                    <p:cond delay="0"/>
                                  </p:stCondLst>
                                  <p:childTnLst>
                                    <p:animMotion path="M 0.000000 0.000000 L -0.291454 -0.311595" origin="layout" pathEditMode="relative">
                                      <p:cBhvr>
                                        <p:cTn id="143" dur="1000" fill="hold"/>
                                        <p:tgtEl>
                                          <p:spTgt spid="353"/>
                                        </p:tgtEl>
                                        <p:attrNameLst>
                                          <p:attrName>ppt_x</p:attrName>
                                          <p:attrName>ppt_y</p:attrName>
                                        </p:attrNameLst>
                                      </p:cBhvr>
                                    </p:animMotion>
                                  </p:childTnLst>
                                </p:cTn>
                              </p:par>
                            </p:childTnLst>
                          </p:cTn>
                        </p:par>
                        <p:par>
                          <p:cTn id="144" fill="hold">
                            <p:stCondLst>
                              <p:cond delay="0"/>
                            </p:stCondLst>
                            <p:childTnLst>
                              <p:par>
                                <p:cTn id="145" presetClass="path" nodeType="withEffect" presetSubtype="0" presetID="-1" grpId="35" accel="50000" decel="50000" fill="hold">
                                  <p:stCondLst>
                                    <p:cond delay="0"/>
                                  </p:stCondLst>
                                  <p:childTnLst>
                                    <p:animMotion path="M 0.000000 0.000000 L -0.767597 -0.403885" origin="layout" pathEditMode="relative">
                                      <p:cBhvr>
                                        <p:cTn id="146" dur="1000" fill="hold"/>
                                        <p:tgtEl>
                                          <p:spTgt spid="357"/>
                                        </p:tgtEl>
                                        <p:attrNameLst>
                                          <p:attrName>ppt_x</p:attrName>
                                          <p:attrName>ppt_y</p:attrName>
                                        </p:attrNameLst>
                                      </p:cBhvr>
                                    </p:animMotion>
                                  </p:childTnLst>
                                </p:cTn>
                              </p:par>
                            </p:childTnLst>
                          </p:cTn>
                        </p:par>
                      </p:childTnLst>
                    </p:cTn>
                  </p:par>
                  <p:par>
                    <p:cTn id="147" fill="hold">
                      <p:stCondLst>
                        <p:cond delay="indefinite"/>
                      </p:stCondLst>
                      <p:childTnLst>
                        <p:par>
                          <p:cTn id="148" fill="hold">
                            <p:stCondLst>
                              <p:cond delay="0"/>
                            </p:stCondLst>
                            <p:childTnLst>
                              <p:par>
                                <p:cTn id="149" presetClass="exit" nodeType="clickEffect" presetID="9" grpId="36" fill="hold">
                                  <p:stCondLst>
                                    <p:cond delay="0"/>
                                  </p:stCondLst>
                                  <p:iterate type="el" backwards="0">
                                    <p:tmAbs val="0"/>
                                  </p:iterate>
                                  <p:childTnLst>
                                    <p:animEffect filter="dissolve" transition="out">
                                      <p:cBhvr>
                                        <p:cTn id="150" dur="1500" fill="hold"/>
                                        <p:tgtEl>
                                          <p:spTgt spid="336"/>
                                        </p:tgtEl>
                                      </p:cBhvr>
                                    </p:animEffect>
                                    <p:set>
                                      <p:cBhvr>
                                        <p:cTn id="151" fill="hold">
                                          <p:stCondLst>
                                            <p:cond delay="1499"/>
                                          </p:stCondLst>
                                        </p:cTn>
                                        <p:tgtEl>
                                          <p:spTgt spid="336"/>
                                        </p:tgtEl>
                                        <p:attrNameLst>
                                          <p:attrName>style.visibility</p:attrName>
                                        </p:attrNameLst>
                                      </p:cBhvr>
                                      <p:to>
                                        <p:strVal val="hidden"/>
                                      </p:to>
                                    </p:set>
                                  </p:childTnLst>
                                </p:cTn>
                              </p:par>
                            </p:childTnLst>
                          </p:cTn>
                        </p:par>
                        <p:par>
                          <p:cTn id="152" fill="hold">
                            <p:stCondLst>
                              <p:cond delay="1500"/>
                            </p:stCondLst>
                            <p:childTnLst>
                              <p:par>
                                <p:cTn id="153" presetClass="entr" nodeType="afterEffect" presetSubtype="16" presetID="23" grpId="37" fill="hold">
                                  <p:stCondLst>
                                    <p:cond delay="0"/>
                                  </p:stCondLst>
                                  <p:iterate type="el" backwards="0">
                                    <p:tmAbs val="0"/>
                                  </p:iterate>
                                  <p:childTnLst>
                                    <p:set>
                                      <p:cBhvr>
                                        <p:cTn id="154" fill="hold"/>
                                        <p:tgtEl>
                                          <p:spTgt spid="334"/>
                                        </p:tgtEl>
                                        <p:attrNameLst>
                                          <p:attrName>style.visibility</p:attrName>
                                        </p:attrNameLst>
                                      </p:cBhvr>
                                      <p:to>
                                        <p:strVal val="visible"/>
                                      </p:to>
                                    </p:set>
                                    <p:anim calcmode="lin" valueType="num">
                                      <p:cBhvr>
                                        <p:cTn id="155" dur="1500" fill="hold"/>
                                        <p:tgtEl>
                                          <p:spTgt spid="334"/>
                                        </p:tgtEl>
                                        <p:attrNameLst>
                                          <p:attrName>ppt_w</p:attrName>
                                        </p:attrNameLst>
                                      </p:cBhvr>
                                      <p:tavLst>
                                        <p:tav tm="0">
                                          <p:val>
                                            <p:fltVal val="0"/>
                                          </p:val>
                                        </p:tav>
                                        <p:tav tm="100000">
                                          <p:val>
                                            <p:strVal val="#ppt_w"/>
                                          </p:val>
                                        </p:tav>
                                      </p:tavLst>
                                    </p:anim>
                                    <p:anim calcmode="lin" valueType="num">
                                      <p:cBhvr>
                                        <p:cTn id="156" dur="1500" fill="hold"/>
                                        <p:tgtEl>
                                          <p:spTgt spid="334"/>
                                        </p:tgtEl>
                                        <p:attrNameLst>
                                          <p:attrName>ppt_h</p:attrName>
                                        </p:attrNameLst>
                                      </p:cBhvr>
                                      <p:tavLst>
                                        <p:tav tm="0">
                                          <p:val>
                                            <p:fltVal val="0"/>
                                          </p:val>
                                        </p:tav>
                                        <p:tav tm="100000">
                                          <p:val>
                                            <p:strVal val="#ppt_h"/>
                                          </p:val>
                                        </p:tav>
                                      </p:tavLst>
                                    </p:anim>
                                  </p:childTnLst>
                                </p:cTn>
                              </p:par>
                            </p:childTnLst>
                          </p:cTn>
                        </p:par>
                        <p:par>
                          <p:cTn id="157" fill="hold">
                            <p:stCondLst>
                              <p:cond delay="3000"/>
                            </p:stCondLst>
                            <p:childTnLst>
                              <p:par>
                                <p:cTn id="158" presetClass="entr" nodeType="afterEffect" presetSubtype="16" presetID="23" grpId="38" fill="hold">
                                  <p:stCondLst>
                                    <p:cond delay="0"/>
                                  </p:stCondLst>
                                  <p:iterate type="el" backwards="0">
                                    <p:tmAbs val="0"/>
                                  </p:iterate>
                                  <p:childTnLst>
                                    <p:set>
                                      <p:cBhvr>
                                        <p:cTn id="159" fill="hold"/>
                                        <p:tgtEl>
                                          <p:spTgt spid="359"/>
                                        </p:tgtEl>
                                        <p:attrNameLst>
                                          <p:attrName>style.visibility</p:attrName>
                                        </p:attrNameLst>
                                      </p:cBhvr>
                                      <p:to>
                                        <p:strVal val="visible"/>
                                      </p:to>
                                    </p:set>
                                    <p:anim calcmode="lin" valueType="num">
                                      <p:cBhvr>
                                        <p:cTn id="160" dur="1500" fill="hold"/>
                                        <p:tgtEl>
                                          <p:spTgt spid="359"/>
                                        </p:tgtEl>
                                        <p:attrNameLst>
                                          <p:attrName>ppt_w</p:attrName>
                                        </p:attrNameLst>
                                      </p:cBhvr>
                                      <p:tavLst>
                                        <p:tav tm="0">
                                          <p:val>
                                            <p:fltVal val="0"/>
                                          </p:val>
                                        </p:tav>
                                        <p:tav tm="100000">
                                          <p:val>
                                            <p:strVal val="#ppt_w"/>
                                          </p:val>
                                        </p:tav>
                                      </p:tavLst>
                                    </p:anim>
                                    <p:anim calcmode="lin" valueType="num">
                                      <p:cBhvr>
                                        <p:cTn id="161" dur="1500" fill="hold"/>
                                        <p:tgtEl>
                                          <p:spTgt spid="3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 grpId="24"/>
      <p:bldP build="whole" bldLvl="1" animBg="1" rev="0" advAuto="0" spid="350" grpId="12"/>
      <p:bldP build="whole" bldLvl="1" animBg="1" rev="0" advAuto="0" spid="356" grpId="23"/>
      <p:bldP build="whole" bldLvl="1" animBg="1" rev="0" advAuto="0" spid="343" grpId="4"/>
      <p:bldP build="whole" bldLvl="1" animBg="1" rev="0" advAuto="0" spid="345" grpId="7"/>
      <p:bldP build="whole" bldLvl="1" animBg="1" rev="0" advAuto="0" spid="358" grpId="1"/>
      <p:bldP build="whole" bldLvl="1" animBg="1" rev="0" advAuto="0" spid="342" grpId="5"/>
      <p:bldP build="whole" bldLvl="1" animBg="1" rev="0" advAuto="0" spid="349" grpId="11"/>
      <p:bldP build="whole" bldLvl="1" animBg="1" rev="0" advAuto="0" spid="336" grpId="29"/>
      <p:bldP build="whole" bldLvl="1" animBg="1" rev="0" advAuto="0" spid="346" grpId="8"/>
      <p:bldP build="whole" bldLvl="1" animBg="1" rev="0" advAuto="0" spid="336" grpId="36"/>
      <p:bldP build="whole" bldLvl="1" animBg="1" rev="0" advAuto="0" spid="355" grpId="22"/>
      <p:bldP build="whole" bldLvl="1" animBg="1" rev="0" advAuto="0" spid="344" grpId="6"/>
      <p:bldP build="whole" bldLvl="1" animBg="1" rev="0" advAuto="0" spid="352" grpId="25"/>
      <p:bldP build="whole" bldLvl="1" animBg="1" rev="0" advAuto="0" spid="338" grpId="13"/>
      <p:bldP build="whole" bldLvl="1" animBg="1" rev="0" advAuto="0" spid="341" grpId="3"/>
      <p:bldP build="whole" bldLvl="1" animBg="1" rev="0" advAuto="0" spid="348" grpId="9"/>
      <p:bldP build="whole" bldLvl="1" animBg="1" rev="0" advAuto="0" spid="353" grpId="26"/>
      <p:bldP build="whole" bldLvl="1" animBg="1" rev="0" advAuto="0" spid="335" grpId="28"/>
      <p:bldP build="whole" bldLvl="1" animBg="1" rev="0" advAuto="0" spid="359" grpId="38"/>
      <p:bldP build="whole" bldLvl="1" animBg="1" rev="0" advAuto="0" spid="334" grpId="37"/>
      <p:bldP build="whole" bldLvl="1" animBg="1" rev="0" advAuto="0" spid="340" grpId="2"/>
      <p:bldP build="whole" bldLvl="1" animBg="1" rev="0" advAuto="0" spid="337" grpId="15"/>
      <p:bldP build="whole" bldLvl="1" animBg="1" rev="0" advAuto="0" spid="347" grpId="10"/>
      <p:bldP build="whole" bldLvl="1" animBg="1" rev="0" advAuto="0" spid="339" grpId="14"/>
      <p:bldP build="whole" bldLvl="1" animBg="1" rev="0" advAuto="0" spid="354" grpId="27"/>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1" name="scheme-WP-big.png" descr="scheme-WP-big.png"/>
          <p:cNvPicPr>
            <a:picLocks noChangeAspect="1"/>
          </p:cNvPicPr>
          <p:nvPr/>
        </p:nvPicPr>
        <p:blipFill>
          <a:blip r:embed="rId2">
            <a:extLst/>
          </a:blip>
          <a:stretch>
            <a:fillRect/>
          </a:stretch>
        </p:blipFill>
        <p:spPr>
          <a:xfrm>
            <a:off x="0" y="1758731"/>
            <a:ext cx="13004800" cy="6236138"/>
          </a:xfrm>
          <a:prstGeom prst="rect">
            <a:avLst/>
          </a:prstGeom>
          <a:ln w="12700">
            <a:miter lim="400000"/>
          </a:ln>
        </p:spPr>
      </p:pic>
      <p:sp>
        <p:nvSpPr>
          <p:cNvPr id="362" name="That’s why AWS storage services give you a place to store all of your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That’s why AWS storage services give you a place to store all of your data</a:t>
            </a:r>
          </a:p>
        </p:txBody>
      </p:sp>
      <p:pic>
        <p:nvPicPr>
          <p:cNvPr id="363" name="879de5868861dd1ca113034661e42ed1.png" descr="879de5868861dd1ca113034661e42ed1.png"/>
          <p:cNvPicPr>
            <a:picLocks noChangeAspect="1"/>
          </p:cNvPicPr>
          <p:nvPr/>
        </p:nvPicPr>
        <p:blipFill>
          <a:blip r:embed="rId3">
            <a:extLst/>
          </a:blip>
          <a:stretch>
            <a:fillRect/>
          </a:stretch>
        </p:blipFill>
        <p:spPr>
          <a:xfrm>
            <a:off x="4851400" y="-266204"/>
            <a:ext cx="3302000" cy="3302001"/>
          </a:xfrm>
          <a:prstGeom prst="rect">
            <a:avLst/>
          </a:prstGeom>
          <a:ln w="12700">
            <a:miter lim="400000"/>
          </a:ln>
        </p:spPr>
      </p:pic>
      <p:pic>
        <p:nvPicPr>
          <p:cNvPr id="364" name="s3-Buckets.png" descr="s3-Buckets.png"/>
          <p:cNvPicPr>
            <a:picLocks noChangeAspect="1"/>
          </p:cNvPicPr>
          <p:nvPr/>
        </p:nvPicPr>
        <p:blipFill>
          <a:blip r:embed="rId4">
            <a:extLst/>
          </a:blip>
          <a:stretch>
            <a:fillRect/>
          </a:stretch>
        </p:blipFill>
        <p:spPr>
          <a:xfrm>
            <a:off x="1270000" y="1387836"/>
            <a:ext cx="10464800" cy="6977928"/>
          </a:xfrm>
          <a:prstGeom prst="rect">
            <a:avLst/>
          </a:prstGeom>
          <a:ln w="12700">
            <a:miter lim="400000"/>
          </a:ln>
        </p:spPr>
      </p:pic>
      <p:pic>
        <p:nvPicPr>
          <p:cNvPr id="365" name="anvil-vector-design-2.png" descr="anvil-vector-design-2.png"/>
          <p:cNvPicPr>
            <a:picLocks noChangeAspect="1"/>
          </p:cNvPicPr>
          <p:nvPr/>
        </p:nvPicPr>
        <p:blipFill>
          <a:blip r:embed="rId5">
            <a:extLst/>
          </a:blip>
          <a:stretch>
            <a:fillRect/>
          </a:stretch>
        </p:blipFill>
        <p:spPr>
          <a:xfrm>
            <a:off x="203200" y="-266204"/>
            <a:ext cx="3302000" cy="3302001"/>
          </a:xfrm>
          <a:prstGeom prst="rect">
            <a:avLst/>
          </a:prstGeom>
          <a:ln w="12700">
            <a:miter lim="400000"/>
          </a:ln>
        </p:spPr>
      </p:pic>
      <p:pic>
        <p:nvPicPr>
          <p:cNvPr id="366" name="1_RFB_nchxJkPzSdlV_LBKMQ.png" descr="1_RFB_nchxJkPzSdlV_LBKMQ.png"/>
          <p:cNvPicPr>
            <a:picLocks noChangeAspect="1"/>
          </p:cNvPicPr>
          <p:nvPr/>
        </p:nvPicPr>
        <p:blipFill>
          <a:blip r:embed="rId6">
            <a:extLst/>
          </a:blip>
          <a:stretch>
            <a:fillRect/>
          </a:stretch>
        </p:blipFill>
        <p:spPr>
          <a:xfrm>
            <a:off x="9499600" y="777654"/>
            <a:ext cx="3302000" cy="1214285"/>
          </a:xfrm>
          <a:prstGeom prst="rect">
            <a:avLst/>
          </a:prstGeom>
          <a:ln w="12700">
            <a:miter lim="400000"/>
          </a:ln>
        </p:spPr>
      </p:pic>
      <p:sp>
        <p:nvSpPr>
          <p:cNvPr id="367" name="With Unmatched Dur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Unmatched Durability</a:t>
            </a:r>
          </a:p>
        </p:txBody>
      </p:sp>
      <p:sp>
        <p:nvSpPr>
          <p:cNvPr id="368" name="Avai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Availability</a:t>
            </a:r>
          </a:p>
        </p:txBody>
      </p:sp>
      <p:sp>
        <p:nvSpPr>
          <p:cNvPr id="369" name="And Sca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Scalability</a:t>
            </a:r>
          </a:p>
        </p:txBody>
      </p:sp>
      <p:sp>
        <p:nvSpPr>
          <p:cNvPr id="370" name="With a Reliable Infrastructur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a Reliable Infrastructure</a:t>
            </a:r>
          </a:p>
        </p:txBody>
      </p:sp>
      <p:pic>
        <p:nvPicPr>
          <p:cNvPr id="371" name="shield-1086703_960_720.png" descr="shield-1086703_960_720.png"/>
          <p:cNvPicPr>
            <a:picLocks noChangeAspect="1"/>
          </p:cNvPicPr>
          <p:nvPr/>
        </p:nvPicPr>
        <p:blipFill>
          <a:blip r:embed="rId7">
            <a:extLst/>
          </a:blip>
          <a:stretch>
            <a:fillRect/>
          </a:stretch>
        </p:blipFill>
        <p:spPr>
          <a:xfrm>
            <a:off x="4851400" y="3213100"/>
            <a:ext cx="3302000" cy="3302000"/>
          </a:xfrm>
          <a:prstGeom prst="rect">
            <a:avLst/>
          </a:prstGeom>
          <a:ln w="12700">
            <a:miter lim="400000"/>
          </a:ln>
        </p:spPr>
      </p:pic>
      <p:pic>
        <p:nvPicPr>
          <p:cNvPr id="372" name="i-storage-manager.png" descr="i-storage-manager.png"/>
          <p:cNvPicPr>
            <a:picLocks noChangeAspect="1"/>
          </p:cNvPicPr>
          <p:nvPr/>
        </p:nvPicPr>
        <p:blipFill>
          <a:blip r:embed="rId8">
            <a:extLst/>
          </a:blip>
          <a:stretch>
            <a:fillRect/>
          </a:stretch>
        </p:blipFill>
        <p:spPr>
          <a:xfrm>
            <a:off x="9499600" y="3743984"/>
            <a:ext cx="3302000" cy="3302001"/>
          </a:xfrm>
          <a:prstGeom prst="rect">
            <a:avLst/>
          </a:prstGeom>
          <a:ln w="12700">
            <a:miter lim="400000"/>
          </a:ln>
        </p:spPr>
      </p:pic>
      <p:sp>
        <p:nvSpPr>
          <p:cNvPr id="373" name="Tools for Complianc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Tools for Compliance</a:t>
            </a:r>
          </a:p>
        </p:txBody>
      </p:sp>
      <p:sp>
        <p:nvSpPr>
          <p:cNvPr id="374" name="Secur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Security</a:t>
            </a:r>
          </a:p>
        </p:txBody>
      </p:sp>
      <p:sp>
        <p:nvSpPr>
          <p:cNvPr id="375" name="And Storage Management"/>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Storage Management</a:t>
            </a:r>
          </a:p>
        </p:txBody>
      </p:sp>
      <p:pic>
        <p:nvPicPr>
          <p:cNvPr id="376" name="regulatorycompliance_icon.png" descr="regulatorycompliance_icon.png"/>
          <p:cNvPicPr>
            <a:picLocks noChangeAspect="1"/>
          </p:cNvPicPr>
          <p:nvPr/>
        </p:nvPicPr>
        <p:blipFill>
          <a:blip r:embed="rId9">
            <a:extLst/>
          </a:blip>
          <a:stretch>
            <a:fillRect/>
          </a:stretch>
        </p:blipFill>
        <p:spPr>
          <a:xfrm>
            <a:off x="266700" y="3489984"/>
            <a:ext cx="317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62"/>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6" presetID="23" grpId="2" fill="hold">
                                  <p:stCondLst>
                                    <p:cond delay="0"/>
                                  </p:stCondLst>
                                  <p:iterate type="el" backwards="0">
                                    <p:tmAbs val="0"/>
                                  </p:iterate>
                                  <p:childTnLst>
                                    <p:set>
                                      <p:cBhvr>
                                        <p:cTn id="9" fill="hold"/>
                                        <p:tgtEl>
                                          <p:spTgt spid="367"/>
                                        </p:tgtEl>
                                        <p:attrNameLst>
                                          <p:attrName>style.visibility</p:attrName>
                                        </p:attrNameLst>
                                      </p:cBhvr>
                                      <p:to>
                                        <p:strVal val="visible"/>
                                      </p:to>
                                    </p:set>
                                    <p:anim calcmode="lin" valueType="num">
                                      <p:cBhvr>
                                        <p:cTn id="10" dur="750" fill="hold"/>
                                        <p:tgtEl>
                                          <p:spTgt spid="367"/>
                                        </p:tgtEl>
                                        <p:attrNameLst>
                                          <p:attrName>ppt_w</p:attrName>
                                        </p:attrNameLst>
                                      </p:cBhvr>
                                      <p:tavLst>
                                        <p:tav tm="0">
                                          <p:val>
                                            <p:fltVal val="0"/>
                                          </p:val>
                                        </p:tav>
                                        <p:tav tm="100000">
                                          <p:val>
                                            <p:strVal val="#ppt_w"/>
                                          </p:val>
                                        </p:tav>
                                      </p:tavLst>
                                    </p:anim>
                                    <p:anim calcmode="lin" valueType="num">
                                      <p:cBhvr>
                                        <p:cTn id="11" dur="750" fill="hold"/>
                                        <p:tgtEl>
                                          <p:spTgt spid="367"/>
                                        </p:tgtEl>
                                        <p:attrNameLst>
                                          <p:attrName>ppt_h</p:attrName>
                                        </p:attrNameLst>
                                      </p:cBhvr>
                                      <p:tavLst>
                                        <p:tav tm="0">
                                          <p:val>
                                            <p:fltVal val="0"/>
                                          </p:val>
                                        </p:tav>
                                        <p:tav tm="100000">
                                          <p:val>
                                            <p:strVal val="#ppt_h"/>
                                          </p:val>
                                        </p:tav>
                                      </p:tavLst>
                                    </p:anim>
                                  </p:childTnLst>
                                </p:cTn>
                              </p:par>
                            </p:childTnLst>
                          </p:cTn>
                        </p:par>
                        <p:par>
                          <p:cTn id="12" fill="hold">
                            <p:stCondLst>
                              <p:cond delay="750"/>
                            </p:stCondLst>
                            <p:childTnLst>
                              <p:par>
                                <p:cTn id="13" presetClass="entr" nodeType="afterEffect" presetSubtype="16" presetID="23" grpId="3" fill="hold">
                                  <p:stCondLst>
                                    <p:cond delay="0"/>
                                  </p:stCondLst>
                                  <p:iterate type="el" backwards="0">
                                    <p:tmAbs val="0"/>
                                  </p:iterate>
                                  <p:childTnLst>
                                    <p:set>
                                      <p:cBhvr>
                                        <p:cTn id="14" fill="hold"/>
                                        <p:tgtEl>
                                          <p:spTgt spid="365"/>
                                        </p:tgtEl>
                                        <p:attrNameLst>
                                          <p:attrName>style.visibility</p:attrName>
                                        </p:attrNameLst>
                                      </p:cBhvr>
                                      <p:to>
                                        <p:strVal val="visible"/>
                                      </p:to>
                                    </p:set>
                                    <p:anim calcmode="lin" valueType="num">
                                      <p:cBhvr>
                                        <p:cTn id="15" dur="750" fill="hold"/>
                                        <p:tgtEl>
                                          <p:spTgt spid="365"/>
                                        </p:tgtEl>
                                        <p:attrNameLst>
                                          <p:attrName>ppt_w</p:attrName>
                                        </p:attrNameLst>
                                      </p:cBhvr>
                                      <p:tavLst>
                                        <p:tav tm="0">
                                          <p:val>
                                            <p:fltVal val="0"/>
                                          </p:val>
                                        </p:tav>
                                        <p:tav tm="100000">
                                          <p:val>
                                            <p:strVal val="#ppt_w"/>
                                          </p:val>
                                        </p:tav>
                                      </p:tavLst>
                                    </p:anim>
                                    <p:anim calcmode="lin" valueType="num">
                                      <p:cBhvr>
                                        <p:cTn id="16" dur="750" fill="hold"/>
                                        <p:tgtEl>
                                          <p:spTgt spid="36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67"/>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6" presetID="23" grpId="5" fill="hold">
                                  <p:stCondLst>
                                    <p:cond delay="0"/>
                                  </p:stCondLst>
                                  <p:iterate type="el" backwards="0">
                                    <p:tmAbs val="0"/>
                                  </p:iterate>
                                  <p:childTnLst>
                                    <p:set>
                                      <p:cBhvr>
                                        <p:cTn id="23" fill="hold"/>
                                        <p:tgtEl>
                                          <p:spTgt spid="368"/>
                                        </p:tgtEl>
                                        <p:attrNameLst>
                                          <p:attrName>style.visibility</p:attrName>
                                        </p:attrNameLst>
                                      </p:cBhvr>
                                      <p:to>
                                        <p:strVal val="visible"/>
                                      </p:to>
                                    </p:set>
                                    <p:anim calcmode="lin" valueType="num">
                                      <p:cBhvr>
                                        <p:cTn id="24" dur="750" fill="hold"/>
                                        <p:tgtEl>
                                          <p:spTgt spid="368"/>
                                        </p:tgtEl>
                                        <p:attrNameLst>
                                          <p:attrName>ppt_w</p:attrName>
                                        </p:attrNameLst>
                                      </p:cBhvr>
                                      <p:tavLst>
                                        <p:tav tm="0">
                                          <p:val>
                                            <p:fltVal val="0"/>
                                          </p:val>
                                        </p:tav>
                                        <p:tav tm="100000">
                                          <p:val>
                                            <p:strVal val="#ppt_w"/>
                                          </p:val>
                                        </p:tav>
                                      </p:tavLst>
                                    </p:anim>
                                    <p:anim calcmode="lin" valueType="num">
                                      <p:cBhvr>
                                        <p:cTn id="25" dur="750" fill="hold"/>
                                        <p:tgtEl>
                                          <p:spTgt spid="368"/>
                                        </p:tgtEl>
                                        <p:attrNameLst>
                                          <p:attrName>ppt_h</p:attrName>
                                        </p:attrNameLst>
                                      </p:cBhvr>
                                      <p:tavLst>
                                        <p:tav tm="0">
                                          <p:val>
                                            <p:fltVal val="0"/>
                                          </p:val>
                                        </p:tav>
                                        <p:tav tm="100000">
                                          <p:val>
                                            <p:strVal val="#ppt_h"/>
                                          </p:val>
                                        </p:tav>
                                      </p:tavLst>
                                    </p:anim>
                                  </p:childTnLst>
                                </p:cTn>
                              </p:par>
                            </p:childTnLst>
                          </p:cTn>
                        </p:par>
                        <p:par>
                          <p:cTn id="26" fill="hold">
                            <p:stCondLst>
                              <p:cond delay="750"/>
                            </p:stCondLst>
                            <p:childTnLst>
                              <p:par>
                                <p:cTn id="27" presetClass="entr" nodeType="afterEffect" presetSubtype="16" presetID="23" grpId="6" fill="hold">
                                  <p:stCondLst>
                                    <p:cond delay="0"/>
                                  </p:stCondLst>
                                  <p:iterate type="el" backwards="0">
                                    <p:tmAbs val="0"/>
                                  </p:iterate>
                                  <p:childTnLst>
                                    <p:set>
                                      <p:cBhvr>
                                        <p:cTn id="28" fill="hold"/>
                                        <p:tgtEl>
                                          <p:spTgt spid="363"/>
                                        </p:tgtEl>
                                        <p:attrNameLst>
                                          <p:attrName>style.visibility</p:attrName>
                                        </p:attrNameLst>
                                      </p:cBhvr>
                                      <p:to>
                                        <p:strVal val="visible"/>
                                      </p:to>
                                    </p:set>
                                    <p:anim calcmode="lin" valueType="num">
                                      <p:cBhvr>
                                        <p:cTn id="29" dur="750" fill="hold"/>
                                        <p:tgtEl>
                                          <p:spTgt spid="363"/>
                                        </p:tgtEl>
                                        <p:attrNameLst>
                                          <p:attrName>ppt_w</p:attrName>
                                        </p:attrNameLst>
                                      </p:cBhvr>
                                      <p:tavLst>
                                        <p:tav tm="0">
                                          <p:val>
                                            <p:fltVal val="0"/>
                                          </p:val>
                                        </p:tav>
                                        <p:tav tm="100000">
                                          <p:val>
                                            <p:strVal val="#ppt_w"/>
                                          </p:val>
                                        </p:tav>
                                      </p:tavLst>
                                    </p:anim>
                                    <p:anim calcmode="lin" valueType="num">
                                      <p:cBhvr>
                                        <p:cTn id="30" dur="750" fill="hold"/>
                                        <p:tgtEl>
                                          <p:spTgt spid="36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68"/>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6" presetID="23" grpId="8" fill="hold">
                                  <p:stCondLst>
                                    <p:cond delay="0"/>
                                  </p:stCondLst>
                                  <p:iterate type="el" backwards="0">
                                    <p:tmAbs val="0"/>
                                  </p:iterate>
                                  <p:childTnLst>
                                    <p:set>
                                      <p:cBhvr>
                                        <p:cTn id="37" fill="hold"/>
                                        <p:tgtEl>
                                          <p:spTgt spid="369"/>
                                        </p:tgtEl>
                                        <p:attrNameLst>
                                          <p:attrName>style.visibility</p:attrName>
                                        </p:attrNameLst>
                                      </p:cBhvr>
                                      <p:to>
                                        <p:strVal val="visible"/>
                                      </p:to>
                                    </p:set>
                                    <p:anim calcmode="lin" valueType="num">
                                      <p:cBhvr>
                                        <p:cTn id="38" dur="750" fill="hold"/>
                                        <p:tgtEl>
                                          <p:spTgt spid="369"/>
                                        </p:tgtEl>
                                        <p:attrNameLst>
                                          <p:attrName>ppt_w</p:attrName>
                                        </p:attrNameLst>
                                      </p:cBhvr>
                                      <p:tavLst>
                                        <p:tav tm="0">
                                          <p:val>
                                            <p:fltVal val="0"/>
                                          </p:val>
                                        </p:tav>
                                        <p:tav tm="100000">
                                          <p:val>
                                            <p:strVal val="#ppt_w"/>
                                          </p:val>
                                        </p:tav>
                                      </p:tavLst>
                                    </p:anim>
                                    <p:anim calcmode="lin" valueType="num">
                                      <p:cBhvr>
                                        <p:cTn id="39" dur="750" fill="hold"/>
                                        <p:tgtEl>
                                          <p:spTgt spid="369"/>
                                        </p:tgtEl>
                                        <p:attrNameLst>
                                          <p:attrName>ppt_h</p:attrName>
                                        </p:attrNameLst>
                                      </p:cBhvr>
                                      <p:tavLst>
                                        <p:tav tm="0">
                                          <p:val>
                                            <p:fltVal val="0"/>
                                          </p:val>
                                        </p:tav>
                                        <p:tav tm="100000">
                                          <p:val>
                                            <p:strVal val="#ppt_h"/>
                                          </p:val>
                                        </p:tav>
                                      </p:tavLst>
                                    </p:anim>
                                  </p:childTnLst>
                                </p:cTn>
                              </p:par>
                            </p:childTnLst>
                          </p:cTn>
                        </p:par>
                        <p:par>
                          <p:cTn id="40" fill="hold">
                            <p:stCondLst>
                              <p:cond delay="750"/>
                            </p:stCondLst>
                            <p:childTnLst>
                              <p:par>
                                <p:cTn id="41" presetClass="entr" nodeType="afterEffect" presetSubtype="16" presetID="23" grpId="9" fill="hold">
                                  <p:stCondLst>
                                    <p:cond delay="0"/>
                                  </p:stCondLst>
                                  <p:iterate type="el" backwards="0">
                                    <p:tmAbs val="0"/>
                                  </p:iterate>
                                  <p:childTnLst>
                                    <p:set>
                                      <p:cBhvr>
                                        <p:cTn id="42" fill="hold"/>
                                        <p:tgtEl>
                                          <p:spTgt spid="366"/>
                                        </p:tgtEl>
                                        <p:attrNameLst>
                                          <p:attrName>style.visibility</p:attrName>
                                        </p:attrNameLst>
                                      </p:cBhvr>
                                      <p:to>
                                        <p:strVal val="visible"/>
                                      </p:to>
                                    </p:set>
                                    <p:anim calcmode="lin" valueType="num">
                                      <p:cBhvr>
                                        <p:cTn id="43" dur="750" fill="hold"/>
                                        <p:tgtEl>
                                          <p:spTgt spid="366"/>
                                        </p:tgtEl>
                                        <p:attrNameLst>
                                          <p:attrName>ppt_w</p:attrName>
                                        </p:attrNameLst>
                                      </p:cBhvr>
                                      <p:tavLst>
                                        <p:tav tm="0">
                                          <p:val>
                                            <p:fltVal val="0"/>
                                          </p:val>
                                        </p:tav>
                                        <p:tav tm="100000">
                                          <p:val>
                                            <p:strVal val="#ppt_w"/>
                                          </p:val>
                                        </p:tav>
                                      </p:tavLst>
                                    </p:anim>
                                    <p:anim calcmode="lin" valueType="num">
                                      <p:cBhvr>
                                        <p:cTn id="44" dur="750" fill="hold"/>
                                        <p:tgtEl>
                                          <p:spTgt spid="36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0" presetID="1" grpId="10" fill="hold">
                                  <p:stCondLst>
                                    <p:cond delay="0"/>
                                  </p:stCondLst>
                                  <p:iterate type="el" backwards="0">
                                    <p:tmAbs val="0"/>
                                  </p:iterate>
                                  <p:childTnLst>
                                    <p:set>
                                      <p:cBhvr>
                                        <p:cTn id="48" fill="hold">
                                          <p:stCondLst>
                                            <p:cond delay="0"/>
                                          </p:stCondLst>
                                        </p:cTn>
                                        <p:tgtEl>
                                          <p:spTgt spid="369"/>
                                        </p:tgtEl>
                                        <p:attrNameLst>
                                          <p:attrName>style.visibility</p:attrName>
                                        </p:attrNameLst>
                                      </p:cBhvr>
                                      <p:to>
                                        <p:strVal val="hidden"/>
                                      </p:to>
                                    </p:set>
                                  </p:childTnLst>
                                </p:cTn>
                              </p:par>
                            </p:childTnLst>
                          </p:cTn>
                        </p:par>
                        <p:par>
                          <p:cTn id="49" fill="hold">
                            <p:stCondLst>
                              <p:cond delay="0"/>
                            </p:stCondLst>
                            <p:childTnLst>
                              <p:par>
                                <p:cTn id="50" presetClass="exit" nodeType="afterEffect" presetSubtype="0" presetID="1" grpId="11" fill="hold">
                                  <p:stCondLst>
                                    <p:cond delay="0"/>
                                  </p:stCondLst>
                                  <p:iterate type="el" backwards="0">
                                    <p:tmAbs val="0"/>
                                  </p:iterate>
                                  <p:childTnLst>
                                    <p:set>
                                      <p:cBhvr>
                                        <p:cTn id="51" fill="hold">
                                          <p:stCondLst>
                                            <p:cond delay="0"/>
                                          </p:stCondLst>
                                        </p:cTn>
                                        <p:tgtEl>
                                          <p:spTgt spid="364"/>
                                        </p:tgtEl>
                                        <p:attrNameLst>
                                          <p:attrName>style.visibility</p:attrName>
                                        </p:attrNameLst>
                                      </p:cBhvr>
                                      <p:to>
                                        <p:strVal val="hidden"/>
                                      </p:to>
                                    </p:set>
                                  </p:childTnLst>
                                </p:cTn>
                              </p:par>
                            </p:childTnLst>
                          </p:cTn>
                        </p:par>
                        <p:par>
                          <p:cTn id="52" fill="hold">
                            <p:stCondLst>
                              <p:cond delay="0"/>
                            </p:stCondLst>
                            <p:childTnLst>
                              <p:par>
                                <p:cTn id="53" presetClass="entr" nodeType="afterEffect" presetSubtype="16" presetID="23" grpId="12" fill="hold">
                                  <p:stCondLst>
                                    <p:cond delay="0"/>
                                  </p:stCondLst>
                                  <p:iterate type="el" backwards="0">
                                    <p:tmAbs val="0"/>
                                  </p:iterate>
                                  <p:childTnLst>
                                    <p:set>
                                      <p:cBhvr>
                                        <p:cTn id="54" fill="hold"/>
                                        <p:tgtEl>
                                          <p:spTgt spid="370"/>
                                        </p:tgtEl>
                                        <p:attrNameLst>
                                          <p:attrName>style.visibility</p:attrName>
                                        </p:attrNameLst>
                                      </p:cBhvr>
                                      <p:to>
                                        <p:strVal val="visible"/>
                                      </p:to>
                                    </p:set>
                                    <p:anim calcmode="lin" valueType="num">
                                      <p:cBhvr>
                                        <p:cTn id="55" dur="750" fill="hold"/>
                                        <p:tgtEl>
                                          <p:spTgt spid="370"/>
                                        </p:tgtEl>
                                        <p:attrNameLst>
                                          <p:attrName>ppt_w</p:attrName>
                                        </p:attrNameLst>
                                      </p:cBhvr>
                                      <p:tavLst>
                                        <p:tav tm="0">
                                          <p:val>
                                            <p:fltVal val="0"/>
                                          </p:val>
                                        </p:tav>
                                        <p:tav tm="100000">
                                          <p:val>
                                            <p:strVal val="#ppt_w"/>
                                          </p:val>
                                        </p:tav>
                                      </p:tavLst>
                                    </p:anim>
                                    <p:anim calcmode="lin" valueType="num">
                                      <p:cBhvr>
                                        <p:cTn id="56" dur="750" fill="hold"/>
                                        <p:tgtEl>
                                          <p:spTgt spid="370"/>
                                        </p:tgtEl>
                                        <p:attrNameLst>
                                          <p:attrName>ppt_h</p:attrName>
                                        </p:attrNameLst>
                                      </p:cBhvr>
                                      <p:tavLst>
                                        <p:tav tm="0">
                                          <p:val>
                                            <p:fltVal val="0"/>
                                          </p:val>
                                        </p:tav>
                                        <p:tav tm="100000">
                                          <p:val>
                                            <p:strVal val="#ppt_h"/>
                                          </p:val>
                                        </p:tav>
                                      </p:tavLst>
                                    </p:anim>
                                  </p:childTnLst>
                                </p:cTn>
                              </p:par>
                            </p:childTnLst>
                          </p:cTn>
                        </p:par>
                        <p:par>
                          <p:cTn id="57" fill="hold">
                            <p:stCondLst>
                              <p:cond delay="750"/>
                            </p:stCondLst>
                            <p:childTnLst>
                              <p:par>
                                <p:cTn id="58" presetClass="entr" nodeType="afterEffect" presetSubtype="16" presetID="23" grpId="13" fill="hold">
                                  <p:stCondLst>
                                    <p:cond delay="0"/>
                                  </p:stCondLst>
                                  <p:iterate type="el" backwards="0">
                                    <p:tmAbs val="0"/>
                                  </p:iterate>
                                  <p:childTnLst>
                                    <p:set>
                                      <p:cBhvr>
                                        <p:cTn id="59" fill="hold"/>
                                        <p:tgtEl>
                                          <p:spTgt spid="361"/>
                                        </p:tgtEl>
                                        <p:attrNameLst>
                                          <p:attrName>style.visibility</p:attrName>
                                        </p:attrNameLst>
                                      </p:cBhvr>
                                      <p:to>
                                        <p:strVal val="visible"/>
                                      </p:to>
                                    </p:set>
                                    <p:anim calcmode="lin" valueType="num">
                                      <p:cBhvr>
                                        <p:cTn id="60" dur="750" fill="hold"/>
                                        <p:tgtEl>
                                          <p:spTgt spid="361"/>
                                        </p:tgtEl>
                                        <p:attrNameLst>
                                          <p:attrName>ppt_w</p:attrName>
                                        </p:attrNameLst>
                                      </p:cBhvr>
                                      <p:tavLst>
                                        <p:tav tm="0">
                                          <p:val>
                                            <p:fltVal val="0"/>
                                          </p:val>
                                        </p:tav>
                                        <p:tav tm="100000">
                                          <p:val>
                                            <p:strVal val="#ppt_w"/>
                                          </p:val>
                                        </p:tav>
                                      </p:tavLst>
                                    </p:anim>
                                    <p:anim calcmode="lin" valueType="num">
                                      <p:cBhvr>
                                        <p:cTn id="61" dur="750" fill="hold"/>
                                        <p:tgtEl>
                                          <p:spTgt spid="361"/>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Class="exit" nodeType="clickEffect" presetSubtype="0" presetID="1" grpId="14" fill="hold">
                                  <p:stCondLst>
                                    <p:cond delay="0"/>
                                  </p:stCondLst>
                                  <p:iterate type="el" backwards="0">
                                    <p:tmAbs val="0"/>
                                  </p:iterate>
                                  <p:childTnLst>
                                    <p:set>
                                      <p:cBhvr>
                                        <p:cTn id="65" fill="hold">
                                          <p:stCondLst>
                                            <p:cond delay="0"/>
                                          </p:stCondLst>
                                        </p:cTn>
                                        <p:tgtEl>
                                          <p:spTgt spid="370"/>
                                        </p:tgtEl>
                                        <p:attrNameLst>
                                          <p:attrName>style.visibility</p:attrName>
                                        </p:attrNameLst>
                                      </p:cBhvr>
                                      <p:to>
                                        <p:strVal val="hidden"/>
                                      </p:to>
                                    </p:set>
                                  </p:childTnLst>
                                </p:cTn>
                              </p:par>
                            </p:childTnLst>
                          </p:cTn>
                        </p:par>
                        <p:par>
                          <p:cTn id="66" fill="hold">
                            <p:stCondLst>
                              <p:cond delay="0"/>
                            </p:stCondLst>
                            <p:childTnLst>
                              <p:par>
                                <p:cTn id="67" presetClass="entr" nodeType="afterEffect" presetSubtype="16" presetID="23" grpId="15" fill="hold">
                                  <p:stCondLst>
                                    <p:cond delay="0"/>
                                  </p:stCondLst>
                                  <p:iterate type="el" backwards="0">
                                    <p:tmAbs val="0"/>
                                  </p:iterate>
                                  <p:childTnLst>
                                    <p:set>
                                      <p:cBhvr>
                                        <p:cTn id="68" fill="hold"/>
                                        <p:tgtEl>
                                          <p:spTgt spid="373"/>
                                        </p:tgtEl>
                                        <p:attrNameLst>
                                          <p:attrName>style.visibility</p:attrName>
                                        </p:attrNameLst>
                                      </p:cBhvr>
                                      <p:to>
                                        <p:strVal val="visible"/>
                                      </p:to>
                                    </p:set>
                                    <p:anim calcmode="lin" valueType="num">
                                      <p:cBhvr>
                                        <p:cTn id="69" dur="750" fill="hold"/>
                                        <p:tgtEl>
                                          <p:spTgt spid="373"/>
                                        </p:tgtEl>
                                        <p:attrNameLst>
                                          <p:attrName>ppt_w</p:attrName>
                                        </p:attrNameLst>
                                      </p:cBhvr>
                                      <p:tavLst>
                                        <p:tav tm="0">
                                          <p:val>
                                            <p:fltVal val="0"/>
                                          </p:val>
                                        </p:tav>
                                        <p:tav tm="100000">
                                          <p:val>
                                            <p:strVal val="#ppt_w"/>
                                          </p:val>
                                        </p:tav>
                                      </p:tavLst>
                                    </p:anim>
                                    <p:anim calcmode="lin" valueType="num">
                                      <p:cBhvr>
                                        <p:cTn id="70" dur="750" fill="hold"/>
                                        <p:tgtEl>
                                          <p:spTgt spid="373"/>
                                        </p:tgtEl>
                                        <p:attrNameLst>
                                          <p:attrName>ppt_h</p:attrName>
                                        </p:attrNameLst>
                                      </p:cBhvr>
                                      <p:tavLst>
                                        <p:tav tm="0">
                                          <p:val>
                                            <p:fltVal val="0"/>
                                          </p:val>
                                        </p:tav>
                                        <p:tav tm="100000">
                                          <p:val>
                                            <p:strVal val="#ppt_h"/>
                                          </p:val>
                                        </p:tav>
                                      </p:tavLst>
                                    </p:anim>
                                  </p:childTnLst>
                                </p:cTn>
                              </p:par>
                            </p:childTnLst>
                          </p:cTn>
                        </p:par>
                        <p:par>
                          <p:cTn id="71" fill="hold">
                            <p:stCondLst>
                              <p:cond delay="750"/>
                            </p:stCondLst>
                            <p:childTnLst>
                              <p:par>
                                <p:cTn id="72" presetClass="entr" nodeType="afterEffect" presetSubtype="16" presetID="23" grpId="16" fill="hold">
                                  <p:stCondLst>
                                    <p:cond delay="0"/>
                                  </p:stCondLst>
                                  <p:iterate type="el" backwards="0">
                                    <p:tmAbs val="0"/>
                                  </p:iterate>
                                  <p:childTnLst>
                                    <p:set>
                                      <p:cBhvr>
                                        <p:cTn id="73" fill="hold"/>
                                        <p:tgtEl>
                                          <p:spTgt spid="376"/>
                                        </p:tgtEl>
                                        <p:attrNameLst>
                                          <p:attrName>style.visibility</p:attrName>
                                        </p:attrNameLst>
                                      </p:cBhvr>
                                      <p:to>
                                        <p:strVal val="visible"/>
                                      </p:to>
                                    </p:set>
                                    <p:anim calcmode="lin" valueType="num">
                                      <p:cBhvr>
                                        <p:cTn id="74" dur="750" fill="hold"/>
                                        <p:tgtEl>
                                          <p:spTgt spid="376"/>
                                        </p:tgtEl>
                                        <p:attrNameLst>
                                          <p:attrName>ppt_w</p:attrName>
                                        </p:attrNameLst>
                                      </p:cBhvr>
                                      <p:tavLst>
                                        <p:tav tm="0">
                                          <p:val>
                                            <p:fltVal val="0"/>
                                          </p:val>
                                        </p:tav>
                                        <p:tav tm="100000">
                                          <p:val>
                                            <p:strVal val="#ppt_w"/>
                                          </p:val>
                                        </p:tav>
                                      </p:tavLst>
                                    </p:anim>
                                    <p:anim calcmode="lin" valueType="num">
                                      <p:cBhvr>
                                        <p:cTn id="75" dur="750" fill="hold"/>
                                        <p:tgtEl>
                                          <p:spTgt spid="376"/>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xit" nodeType="clickEffect" presetSubtype="0" presetID="1" grpId="17" fill="hold">
                                  <p:stCondLst>
                                    <p:cond delay="0"/>
                                  </p:stCondLst>
                                  <p:iterate type="el" backwards="0">
                                    <p:tmAbs val="0"/>
                                  </p:iterate>
                                  <p:childTnLst>
                                    <p:set>
                                      <p:cBhvr>
                                        <p:cTn id="79" fill="hold">
                                          <p:stCondLst>
                                            <p:cond delay="0"/>
                                          </p:stCondLst>
                                        </p:cTn>
                                        <p:tgtEl>
                                          <p:spTgt spid="373"/>
                                        </p:tgtEl>
                                        <p:attrNameLst>
                                          <p:attrName>style.visibility</p:attrName>
                                        </p:attrNameLst>
                                      </p:cBhvr>
                                      <p:to>
                                        <p:strVal val="hidden"/>
                                      </p:to>
                                    </p:set>
                                  </p:childTnLst>
                                </p:cTn>
                              </p:par>
                            </p:childTnLst>
                          </p:cTn>
                        </p:par>
                        <p:par>
                          <p:cTn id="80" fill="hold">
                            <p:stCondLst>
                              <p:cond delay="0"/>
                            </p:stCondLst>
                            <p:childTnLst>
                              <p:par>
                                <p:cTn id="81" presetClass="entr" nodeType="afterEffect" presetSubtype="16" presetID="23" grpId="18" fill="hold">
                                  <p:stCondLst>
                                    <p:cond delay="0"/>
                                  </p:stCondLst>
                                  <p:iterate type="el" backwards="0">
                                    <p:tmAbs val="0"/>
                                  </p:iterate>
                                  <p:childTnLst>
                                    <p:set>
                                      <p:cBhvr>
                                        <p:cTn id="82" fill="hold"/>
                                        <p:tgtEl>
                                          <p:spTgt spid="374"/>
                                        </p:tgtEl>
                                        <p:attrNameLst>
                                          <p:attrName>style.visibility</p:attrName>
                                        </p:attrNameLst>
                                      </p:cBhvr>
                                      <p:to>
                                        <p:strVal val="visible"/>
                                      </p:to>
                                    </p:set>
                                    <p:anim calcmode="lin" valueType="num">
                                      <p:cBhvr>
                                        <p:cTn id="83" dur="750" fill="hold"/>
                                        <p:tgtEl>
                                          <p:spTgt spid="374"/>
                                        </p:tgtEl>
                                        <p:attrNameLst>
                                          <p:attrName>ppt_w</p:attrName>
                                        </p:attrNameLst>
                                      </p:cBhvr>
                                      <p:tavLst>
                                        <p:tav tm="0">
                                          <p:val>
                                            <p:fltVal val="0"/>
                                          </p:val>
                                        </p:tav>
                                        <p:tav tm="100000">
                                          <p:val>
                                            <p:strVal val="#ppt_w"/>
                                          </p:val>
                                        </p:tav>
                                      </p:tavLst>
                                    </p:anim>
                                    <p:anim calcmode="lin" valueType="num">
                                      <p:cBhvr>
                                        <p:cTn id="84" dur="750" fill="hold"/>
                                        <p:tgtEl>
                                          <p:spTgt spid="374"/>
                                        </p:tgtEl>
                                        <p:attrNameLst>
                                          <p:attrName>ppt_h</p:attrName>
                                        </p:attrNameLst>
                                      </p:cBhvr>
                                      <p:tavLst>
                                        <p:tav tm="0">
                                          <p:val>
                                            <p:fltVal val="0"/>
                                          </p:val>
                                        </p:tav>
                                        <p:tav tm="100000">
                                          <p:val>
                                            <p:strVal val="#ppt_h"/>
                                          </p:val>
                                        </p:tav>
                                      </p:tavLst>
                                    </p:anim>
                                  </p:childTnLst>
                                </p:cTn>
                              </p:par>
                            </p:childTnLst>
                          </p:cTn>
                        </p:par>
                        <p:par>
                          <p:cTn id="85" fill="hold">
                            <p:stCondLst>
                              <p:cond delay="750"/>
                            </p:stCondLst>
                            <p:childTnLst>
                              <p:par>
                                <p:cTn id="86" presetClass="entr" nodeType="afterEffect" presetSubtype="16" presetID="23" grpId="19" fill="hold">
                                  <p:stCondLst>
                                    <p:cond delay="0"/>
                                  </p:stCondLst>
                                  <p:iterate type="el" backwards="0">
                                    <p:tmAbs val="0"/>
                                  </p:iterate>
                                  <p:childTnLst>
                                    <p:set>
                                      <p:cBhvr>
                                        <p:cTn id="87" fill="hold"/>
                                        <p:tgtEl>
                                          <p:spTgt spid="371"/>
                                        </p:tgtEl>
                                        <p:attrNameLst>
                                          <p:attrName>style.visibility</p:attrName>
                                        </p:attrNameLst>
                                      </p:cBhvr>
                                      <p:to>
                                        <p:strVal val="visible"/>
                                      </p:to>
                                    </p:set>
                                    <p:anim calcmode="lin" valueType="num">
                                      <p:cBhvr>
                                        <p:cTn id="88" dur="750" fill="hold"/>
                                        <p:tgtEl>
                                          <p:spTgt spid="371"/>
                                        </p:tgtEl>
                                        <p:attrNameLst>
                                          <p:attrName>ppt_w</p:attrName>
                                        </p:attrNameLst>
                                      </p:cBhvr>
                                      <p:tavLst>
                                        <p:tav tm="0">
                                          <p:val>
                                            <p:fltVal val="0"/>
                                          </p:val>
                                        </p:tav>
                                        <p:tav tm="100000">
                                          <p:val>
                                            <p:strVal val="#ppt_w"/>
                                          </p:val>
                                        </p:tav>
                                      </p:tavLst>
                                    </p:anim>
                                    <p:anim calcmode="lin" valueType="num">
                                      <p:cBhvr>
                                        <p:cTn id="89" dur="750" fill="hold"/>
                                        <p:tgtEl>
                                          <p:spTgt spid="371"/>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Class="exit" nodeType="clickEffect" presetSubtype="0" presetID="1" grpId="20" fill="hold">
                                  <p:stCondLst>
                                    <p:cond delay="0"/>
                                  </p:stCondLst>
                                  <p:iterate type="el" backwards="0">
                                    <p:tmAbs val="0"/>
                                  </p:iterate>
                                  <p:childTnLst>
                                    <p:set>
                                      <p:cBhvr>
                                        <p:cTn id="93" fill="hold">
                                          <p:stCondLst>
                                            <p:cond delay="0"/>
                                          </p:stCondLst>
                                        </p:cTn>
                                        <p:tgtEl>
                                          <p:spTgt spid="374"/>
                                        </p:tgtEl>
                                        <p:attrNameLst>
                                          <p:attrName>style.visibility</p:attrName>
                                        </p:attrNameLst>
                                      </p:cBhvr>
                                      <p:to>
                                        <p:strVal val="hidden"/>
                                      </p:to>
                                    </p:set>
                                  </p:childTnLst>
                                </p:cTn>
                              </p:par>
                            </p:childTnLst>
                          </p:cTn>
                        </p:par>
                        <p:par>
                          <p:cTn id="94" fill="hold">
                            <p:stCondLst>
                              <p:cond delay="0"/>
                            </p:stCondLst>
                            <p:childTnLst>
                              <p:par>
                                <p:cTn id="95" presetClass="entr" nodeType="afterEffect" presetSubtype="16" presetID="23" grpId="21" fill="hold">
                                  <p:stCondLst>
                                    <p:cond delay="0"/>
                                  </p:stCondLst>
                                  <p:iterate type="el" backwards="0">
                                    <p:tmAbs val="0"/>
                                  </p:iterate>
                                  <p:childTnLst>
                                    <p:set>
                                      <p:cBhvr>
                                        <p:cTn id="96" fill="hold"/>
                                        <p:tgtEl>
                                          <p:spTgt spid="375"/>
                                        </p:tgtEl>
                                        <p:attrNameLst>
                                          <p:attrName>style.visibility</p:attrName>
                                        </p:attrNameLst>
                                      </p:cBhvr>
                                      <p:to>
                                        <p:strVal val="visible"/>
                                      </p:to>
                                    </p:set>
                                    <p:anim calcmode="lin" valueType="num">
                                      <p:cBhvr>
                                        <p:cTn id="97" dur="750" fill="hold"/>
                                        <p:tgtEl>
                                          <p:spTgt spid="375"/>
                                        </p:tgtEl>
                                        <p:attrNameLst>
                                          <p:attrName>ppt_w</p:attrName>
                                        </p:attrNameLst>
                                      </p:cBhvr>
                                      <p:tavLst>
                                        <p:tav tm="0">
                                          <p:val>
                                            <p:fltVal val="0"/>
                                          </p:val>
                                        </p:tav>
                                        <p:tav tm="100000">
                                          <p:val>
                                            <p:strVal val="#ppt_w"/>
                                          </p:val>
                                        </p:tav>
                                      </p:tavLst>
                                    </p:anim>
                                    <p:anim calcmode="lin" valueType="num">
                                      <p:cBhvr>
                                        <p:cTn id="98" dur="750" fill="hold"/>
                                        <p:tgtEl>
                                          <p:spTgt spid="375"/>
                                        </p:tgtEl>
                                        <p:attrNameLst>
                                          <p:attrName>ppt_h</p:attrName>
                                        </p:attrNameLst>
                                      </p:cBhvr>
                                      <p:tavLst>
                                        <p:tav tm="0">
                                          <p:val>
                                            <p:fltVal val="0"/>
                                          </p:val>
                                        </p:tav>
                                        <p:tav tm="100000">
                                          <p:val>
                                            <p:strVal val="#ppt_h"/>
                                          </p:val>
                                        </p:tav>
                                      </p:tavLst>
                                    </p:anim>
                                  </p:childTnLst>
                                </p:cTn>
                              </p:par>
                            </p:childTnLst>
                          </p:cTn>
                        </p:par>
                        <p:par>
                          <p:cTn id="99" fill="hold">
                            <p:stCondLst>
                              <p:cond delay="750"/>
                            </p:stCondLst>
                            <p:childTnLst>
                              <p:par>
                                <p:cTn id="100" presetClass="entr" nodeType="afterEffect" presetSubtype="16" presetID="23" grpId="22" fill="hold">
                                  <p:stCondLst>
                                    <p:cond delay="0"/>
                                  </p:stCondLst>
                                  <p:iterate type="el" backwards="0">
                                    <p:tmAbs val="0"/>
                                  </p:iterate>
                                  <p:childTnLst>
                                    <p:set>
                                      <p:cBhvr>
                                        <p:cTn id="101" fill="hold"/>
                                        <p:tgtEl>
                                          <p:spTgt spid="372"/>
                                        </p:tgtEl>
                                        <p:attrNameLst>
                                          <p:attrName>style.visibility</p:attrName>
                                        </p:attrNameLst>
                                      </p:cBhvr>
                                      <p:to>
                                        <p:strVal val="visible"/>
                                      </p:to>
                                    </p:set>
                                    <p:anim calcmode="lin" valueType="num">
                                      <p:cBhvr>
                                        <p:cTn id="102" dur="750" fill="hold"/>
                                        <p:tgtEl>
                                          <p:spTgt spid="372"/>
                                        </p:tgtEl>
                                        <p:attrNameLst>
                                          <p:attrName>ppt_w</p:attrName>
                                        </p:attrNameLst>
                                      </p:cBhvr>
                                      <p:tavLst>
                                        <p:tav tm="0">
                                          <p:val>
                                            <p:fltVal val="0"/>
                                          </p:val>
                                        </p:tav>
                                        <p:tav tm="100000">
                                          <p:val>
                                            <p:strVal val="#ppt_w"/>
                                          </p:val>
                                        </p:tav>
                                      </p:tavLst>
                                    </p:anim>
                                    <p:anim calcmode="lin" valueType="num">
                                      <p:cBhvr>
                                        <p:cTn id="103" dur="750" fill="hold"/>
                                        <p:tgtEl>
                                          <p:spTgt spid="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1" grpId="13"/>
      <p:bldP build="whole" bldLvl="1" animBg="1" rev="0" advAuto="0" spid="368" grpId="5"/>
      <p:bldP build="whole" bldLvl="1" animBg="1" rev="0" advAuto="0" spid="368" grpId="7"/>
      <p:bldP build="whole" bldLvl="1" animBg="1" rev="0" advAuto="0" spid="363" grpId="6"/>
      <p:bldP build="whole" bldLvl="1" animBg="1" rev="0" advAuto="0" spid="369" grpId="8"/>
      <p:bldP build="whole" bldLvl="1" animBg="1" rev="0" advAuto="0" spid="366" grpId="9"/>
      <p:bldP build="whole" bldLvl="1" animBg="1" rev="0" advAuto="0" spid="369" grpId="10"/>
      <p:bldP build="whole" bldLvl="1" animBg="1" rev="0" advAuto="0" spid="370" grpId="12"/>
      <p:bldP build="whole" bldLvl="1" animBg="1" rev="0" advAuto="0" spid="370" grpId="14"/>
      <p:bldP build="whole" bldLvl="1" animBg="1" rev="0" advAuto="0" spid="374" grpId="18"/>
      <p:bldP build="whole" bldLvl="1" animBg="1" rev="0" advAuto="0" spid="374" grpId="20"/>
      <p:bldP build="whole" bldLvl="1" animBg="1" rev="0" advAuto="0" spid="364" grpId="11"/>
      <p:bldP build="whole" bldLvl="1" animBg="1" rev="0" advAuto="0" spid="376" grpId="16"/>
      <p:bldP build="whole" bldLvl="1" animBg="1" rev="0" advAuto="0" spid="365" grpId="3"/>
      <p:bldP build="whole" bldLvl="1" animBg="1" rev="0" advAuto="0" spid="372" grpId="22"/>
      <p:bldP build="whole" bldLvl="1" animBg="1" rev="0" advAuto="0" spid="367" grpId="2"/>
      <p:bldP build="whole" bldLvl="1" animBg="1" rev="0" advAuto="0" spid="362" grpId="1"/>
      <p:bldP build="whole" bldLvl="1" animBg="1" rev="0" advAuto="0" spid="367" grpId="4"/>
      <p:bldP build="whole" bldLvl="1" animBg="1" rev="0" advAuto="0" spid="371" grpId="19"/>
      <p:bldP build="whole" bldLvl="1" animBg="1" rev="0" advAuto="0" spid="373" grpId="15"/>
      <p:bldP build="whole" bldLvl="1" animBg="1" rev="0" advAuto="0" spid="373" grpId="17"/>
      <p:bldP build="whole" bldLvl="1" animBg="1" rev="0" advAuto="0" spid="375" grpId="2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A massive ecosystem of integrated third-party software and systems integrator partners"/>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 massive ecosystem of integrated third-party software and systems integrator partners</a:t>
            </a:r>
          </a:p>
        </p:txBody>
      </p:sp>
      <p:pic>
        <p:nvPicPr>
          <p:cNvPr id="379" name="aws (1).png" descr="aws (1).png"/>
          <p:cNvPicPr>
            <a:picLocks noChangeAspect="1"/>
          </p:cNvPicPr>
          <p:nvPr/>
        </p:nvPicPr>
        <p:blipFill>
          <a:blip r:embed="rId2">
            <a:extLst/>
          </a:blip>
          <a:stretch>
            <a:fillRect/>
          </a:stretch>
        </p:blipFill>
        <p:spPr>
          <a:xfrm>
            <a:off x="1625600" y="2133600"/>
            <a:ext cx="9753600" cy="5486400"/>
          </a:xfrm>
          <a:prstGeom prst="rect">
            <a:avLst/>
          </a:prstGeom>
          <a:ln w="12700">
            <a:miter lim="400000"/>
          </a:ln>
        </p:spPr>
      </p:pic>
      <p:pic>
        <p:nvPicPr>
          <p:cNvPr id="380" name="e5c787689c.png" descr="e5c787689c.png"/>
          <p:cNvPicPr>
            <a:picLocks noChangeAspect="1"/>
          </p:cNvPicPr>
          <p:nvPr/>
        </p:nvPicPr>
        <p:blipFill>
          <a:blip r:embed="rId3">
            <a:extLst/>
          </a:blip>
          <a:stretch>
            <a:fillRect/>
          </a:stretch>
        </p:blipFill>
        <p:spPr>
          <a:xfrm>
            <a:off x="-8980" y="2336800"/>
            <a:ext cx="3302001" cy="3302000"/>
          </a:xfrm>
          <a:prstGeom prst="rect">
            <a:avLst/>
          </a:prstGeom>
          <a:ln w="12700">
            <a:miter lim="400000"/>
          </a:ln>
        </p:spPr>
      </p:pic>
      <p:pic>
        <p:nvPicPr>
          <p:cNvPr id="381" name="upload-1118929_960_720.png" descr="upload-1118929_960_720.png"/>
          <p:cNvPicPr>
            <a:picLocks noChangeAspect="1"/>
          </p:cNvPicPr>
          <p:nvPr/>
        </p:nvPicPr>
        <p:blipFill>
          <a:blip r:embed="rId4">
            <a:extLst/>
          </a:blip>
          <a:stretch>
            <a:fillRect/>
          </a:stretch>
        </p:blipFill>
        <p:spPr>
          <a:xfrm>
            <a:off x="3289300" y="0"/>
            <a:ext cx="3302000" cy="3302000"/>
          </a:xfrm>
          <a:prstGeom prst="rect">
            <a:avLst/>
          </a:prstGeom>
          <a:ln w="12700">
            <a:miter lim="400000"/>
          </a:ln>
        </p:spPr>
      </p:pic>
      <p:pic>
        <p:nvPicPr>
          <p:cNvPr id="382" name="new_database-512.png" descr="new_database-512.png"/>
          <p:cNvPicPr>
            <a:picLocks noChangeAspect="1"/>
          </p:cNvPicPr>
          <p:nvPr/>
        </p:nvPicPr>
        <p:blipFill>
          <a:blip r:embed="rId5">
            <a:extLst/>
          </a:blip>
          <a:stretch>
            <a:fillRect/>
          </a:stretch>
        </p:blipFill>
        <p:spPr>
          <a:xfrm>
            <a:off x="6721772" y="0"/>
            <a:ext cx="3302001" cy="3302000"/>
          </a:xfrm>
          <a:prstGeom prst="rect">
            <a:avLst/>
          </a:prstGeom>
          <a:ln w="12700">
            <a:miter lim="400000"/>
          </a:ln>
        </p:spPr>
      </p:pic>
      <p:pic>
        <p:nvPicPr>
          <p:cNvPr id="383" name="my-reports-illustration.png" descr="my-reports-illustration.png"/>
          <p:cNvPicPr>
            <a:picLocks noChangeAspect="1"/>
          </p:cNvPicPr>
          <p:nvPr/>
        </p:nvPicPr>
        <p:blipFill>
          <a:blip r:embed="rId6">
            <a:extLst/>
          </a:blip>
          <a:stretch>
            <a:fillRect/>
          </a:stretch>
        </p:blipFill>
        <p:spPr>
          <a:xfrm>
            <a:off x="8735353" y="2336800"/>
            <a:ext cx="4253239"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78"/>
                                        </p:tgtEl>
                                        <p:attrNameLst>
                                          <p:attrName>style.visibility</p:attrName>
                                        </p:attrNameLst>
                                      </p:cBhvr>
                                      <p:to>
                                        <p:strVal val="visible"/>
                                      </p:to>
                                    </p:set>
                                    <p:anim calcmode="lin" valueType="num">
                                      <p:cBhvr>
                                        <p:cTn id="7" dur="750" fill="hold"/>
                                        <p:tgtEl>
                                          <p:spTgt spid="378"/>
                                        </p:tgtEl>
                                        <p:attrNameLst>
                                          <p:attrName>ppt_w</p:attrName>
                                        </p:attrNameLst>
                                      </p:cBhvr>
                                      <p:tavLst>
                                        <p:tav tm="0">
                                          <p:val>
                                            <p:strVal val="4*#ppt_w"/>
                                          </p:val>
                                        </p:tav>
                                        <p:tav tm="100000">
                                          <p:val>
                                            <p:strVal val="#ppt_w"/>
                                          </p:val>
                                        </p:tav>
                                      </p:tavLst>
                                    </p:anim>
                                    <p:anim calcmode="lin" valueType="num">
                                      <p:cBhvr>
                                        <p:cTn id="8" dur="750" fill="hold"/>
                                        <p:tgtEl>
                                          <p:spTgt spid="37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380"/>
                                        </p:tgtEl>
                                        <p:attrNameLst>
                                          <p:attrName>style.visibility</p:attrName>
                                        </p:attrNameLst>
                                      </p:cBhvr>
                                      <p:to>
                                        <p:strVal val="visible"/>
                                      </p:to>
                                    </p:set>
                                    <p:anim calcmode="lin" valueType="num">
                                      <p:cBhvr>
                                        <p:cTn id="12" dur="1000" fill="hold"/>
                                        <p:tgtEl>
                                          <p:spTgt spid="380"/>
                                        </p:tgtEl>
                                        <p:attrNameLst>
                                          <p:attrName>ppt_w</p:attrName>
                                        </p:attrNameLst>
                                      </p:cBhvr>
                                      <p:tavLst>
                                        <p:tav tm="0">
                                          <p:val>
                                            <p:strVal val="4*#ppt_w"/>
                                          </p:val>
                                        </p:tav>
                                        <p:tav tm="100000">
                                          <p:val>
                                            <p:strVal val="#ppt_w"/>
                                          </p:val>
                                        </p:tav>
                                      </p:tavLst>
                                    </p:anim>
                                    <p:anim calcmode="lin" valueType="num">
                                      <p:cBhvr>
                                        <p:cTn id="13" dur="1000" fill="hold"/>
                                        <p:tgtEl>
                                          <p:spTgt spid="380"/>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381"/>
                                        </p:tgtEl>
                                        <p:attrNameLst>
                                          <p:attrName>style.visibility</p:attrName>
                                        </p:attrNameLst>
                                      </p:cBhvr>
                                      <p:to>
                                        <p:strVal val="visible"/>
                                      </p:to>
                                    </p:set>
                                    <p:anim calcmode="lin" valueType="num">
                                      <p:cBhvr>
                                        <p:cTn id="17" dur="1000" fill="hold"/>
                                        <p:tgtEl>
                                          <p:spTgt spid="381"/>
                                        </p:tgtEl>
                                        <p:attrNameLst>
                                          <p:attrName>ppt_w</p:attrName>
                                        </p:attrNameLst>
                                      </p:cBhvr>
                                      <p:tavLst>
                                        <p:tav tm="0">
                                          <p:val>
                                            <p:strVal val="4*#ppt_w"/>
                                          </p:val>
                                        </p:tav>
                                        <p:tav tm="100000">
                                          <p:val>
                                            <p:strVal val="#ppt_w"/>
                                          </p:val>
                                        </p:tav>
                                      </p:tavLst>
                                    </p:anim>
                                    <p:anim calcmode="lin" valueType="num">
                                      <p:cBhvr>
                                        <p:cTn id="18" dur="1000" fill="hold"/>
                                        <p:tgtEl>
                                          <p:spTgt spid="381"/>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382"/>
                                        </p:tgtEl>
                                        <p:attrNameLst>
                                          <p:attrName>style.visibility</p:attrName>
                                        </p:attrNameLst>
                                      </p:cBhvr>
                                      <p:to>
                                        <p:strVal val="visible"/>
                                      </p:to>
                                    </p:set>
                                    <p:anim calcmode="lin" valueType="num">
                                      <p:cBhvr>
                                        <p:cTn id="22" dur="1000" fill="hold"/>
                                        <p:tgtEl>
                                          <p:spTgt spid="382"/>
                                        </p:tgtEl>
                                        <p:attrNameLst>
                                          <p:attrName>ppt_w</p:attrName>
                                        </p:attrNameLst>
                                      </p:cBhvr>
                                      <p:tavLst>
                                        <p:tav tm="0">
                                          <p:val>
                                            <p:strVal val="4*#ppt_w"/>
                                          </p:val>
                                        </p:tav>
                                        <p:tav tm="100000">
                                          <p:val>
                                            <p:strVal val="#ppt_w"/>
                                          </p:val>
                                        </p:tav>
                                      </p:tavLst>
                                    </p:anim>
                                    <p:anim calcmode="lin" valueType="num">
                                      <p:cBhvr>
                                        <p:cTn id="23" dur="1000" fill="hold"/>
                                        <p:tgtEl>
                                          <p:spTgt spid="382"/>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383"/>
                                        </p:tgtEl>
                                        <p:attrNameLst>
                                          <p:attrName>style.visibility</p:attrName>
                                        </p:attrNameLst>
                                      </p:cBhvr>
                                      <p:to>
                                        <p:strVal val="visible"/>
                                      </p:to>
                                    </p:set>
                                    <p:anim calcmode="lin" valueType="num">
                                      <p:cBhvr>
                                        <p:cTn id="27" dur="1000" fill="hold"/>
                                        <p:tgtEl>
                                          <p:spTgt spid="383"/>
                                        </p:tgtEl>
                                        <p:attrNameLst>
                                          <p:attrName>ppt_w</p:attrName>
                                        </p:attrNameLst>
                                      </p:cBhvr>
                                      <p:tavLst>
                                        <p:tav tm="0">
                                          <p:val>
                                            <p:strVal val="4*#ppt_w"/>
                                          </p:val>
                                        </p:tav>
                                        <p:tav tm="100000">
                                          <p:val>
                                            <p:strVal val="#ppt_w"/>
                                          </p:val>
                                        </p:tav>
                                      </p:tavLst>
                                    </p:anim>
                                    <p:anim calcmode="lin" valueType="num">
                                      <p:cBhvr>
                                        <p:cTn id="28" dur="1000" fill="hold"/>
                                        <p:tgtEl>
                                          <p:spTgt spid="38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3"/>
      <p:bldP build="whole" bldLvl="1" animBg="1" rev="0" advAuto="0" spid="383" grpId="5"/>
      <p:bldP build="whole" bldLvl="1" animBg="1" rev="0" advAuto="0" spid="382" grpId="4"/>
      <p:bldP build="whole" bldLvl="1" animBg="1" rev="0" advAuto="0" spid="378" grpId="1"/>
      <p:bldP build="whole" bldLvl="1" animBg="1" rev="0" advAuto="0" spid="380"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62" name="You can also combine Read Replicas with Multi-AZ for your database…"/>
          <p:cNvSpPr txBox="1"/>
          <p:nvPr/>
        </p:nvSpPr>
        <p:spPr>
          <a:xfrm>
            <a:off x="1520787" y="4893920"/>
            <a:ext cx="11530585"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also combine Read Replicas with Multi-AZ for your database </a:t>
            </a:r>
          </a:p>
          <a:p>
            <a:pPr algn="l"/>
            <a:r>
              <a:t>    engine upgrade process. You can create a Read Replica of your production </a:t>
            </a:r>
          </a:p>
          <a:p>
            <a:pPr algn="l"/>
            <a:r>
              <a:t>    database instance and upgrade it to a new database engine version. </a:t>
            </a:r>
          </a:p>
          <a:p>
            <a:pPr algn="l"/>
            <a:r>
              <a:t>    When the upgrade is complete, you can stop applications, promote the </a:t>
            </a:r>
          </a:p>
          <a:p>
            <a:pPr algn="l"/>
            <a:r>
              <a:t>    Read Replica to a standalone database instance, and switch over your </a:t>
            </a:r>
          </a:p>
          <a:p>
            <a:pPr algn="l"/>
            <a:r>
              <a:t>    applications. Since the database instance is already a Multi-AZ deployment,</a:t>
            </a:r>
          </a:p>
          <a:p>
            <a:pPr algn="l"/>
            <a:r>
              <a:t>    no additional steps are needed. </a:t>
            </a:r>
          </a:p>
        </p:txBody>
      </p:sp>
      <p:sp>
        <p:nvSpPr>
          <p:cNvPr id="163" name="You can now use Read Replicas with Multi-AZ as part of a disaster…"/>
          <p:cNvSpPr txBox="1"/>
          <p:nvPr/>
        </p:nvSpPr>
        <p:spPr>
          <a:xfrm>
            <a:off x="1507680" y="2315820"/>
            <a:ext cx="1098865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now use Read Replicas with Multi-AZ as part of a disaster </a:t>
            </a:r>
          </a:p>
          <a:p>
            <a:pPr algn="l"/>
            <a:r>
              <a:t>    recovery (DR) strategy for your production databases. A well-designed </a:t>
            </a:r>
          </a:p>
          <a:p>
            <a:pPr algn="l"/>
            <a:r>
              <a:t>    and tested DR plan is critical for maintaining business continuity after a </a:t>
            </a:r>
          </a:p>
          <a:p>
            <a:pPr algn="l"/>
            <a:r>
              <a:t>    disaster. A Read Replica in a different region than the source database </a:t>
            </a:r>
          </a:p>
          <a:p>
            <a:pPr algn="l"/>
            <a:r>
              <a:t>    can be used as a standby database and promoted to become the new </a:t>
            </a:r>
          </a:p>
          <a:p>
            <a:pPr algn="l"/>
            <a:r>
              <a:t>    production database in case of a regional disruption.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3"/>
                                        </p:tgtEl>
                                        <p:attrNameLst>
                                          <p:attrName>style.visibility</p:attrName>
                                        </p:attrNameLst>
                                      </p:cBhvr>
                                      <p:to>
                                        <p:strVal val="visible"/>
                                      </p:to>
                                    </p:set>
                                    <p:animEffect filter="dissolve" transition="in">
                                      <p:cBhvr>
                                        <p:cTn id="7" dur="1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2"/>
                                        </p:tgtEl>
                                        <p:attrNameLst>
                                          <p:attrName>style.visibility</p:attrName>
                                        </p:attrNameLst>
                                      </p:cBhvr>
                                      <p:to>
                                        <p:strVal val="visible"/>
                                      </p:to>
                                    </p:set>
                                    <p:animEffect filter="dissolve" transition="in">
                                      <p:cBhvr>
                                        <p:cTn id="12" dur="1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1"/>
      <p:bldP build="whole" bldLvl="1" animBg="1" rev="0" advAuto="0" spid="162" grpId="2"/>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5"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6"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7"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8"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89"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0"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1"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392" name="cityScapeTask[1].png" descr="cityScapeTask[1].png"/>
          <p:cNvPicPr>
            <a:picLocks noChangeAspect="1"/>
          </p:cNvPicPr>
          <p:nvPr/>
        </p:nvPicPr>
        <p:blipFill>
          <a:blip r:embed="rId4">
            <a:extLst/>
          </a:blip>
          <a:stretch>
            <a:fillRect/>
          </a:stretch>
        </p:blipFill>
        <p:spPr>
          <a:xfrm>
            <a:off x="4343400" y="2717800"/>
            <a:ext cx="4318000" cy="4318000"/>
          </a:xfrm>
          <a:prstGeom prst="rect">
            <a:avLst/>
          </a:prstGeom>
          <a:ln w="12700">
            <a:miter lim="400000"/>
          </a:ln>
        </p:spPr>
      </p:pic>
      <p:sp>
        <p:nvSpPr>
          <p:cNvPr id="393" name="And that works with your business processes and even enhances those processes by allowing anyone to securely run queries of their data without moving it to a separate analytics platform"/>
          <p:cNvSpPr txBox="1"/>
          <p:nvPr/>
        </p:nvSpPr>
        <p:spPr>
          <a:xfrm>
            <a:off x="1270000" y="60071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that works with your business processes and even enhances those processes by allowing anyone to securely run queries of their data without moving it to a separate analytics platform</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001316 -0.174988" origin="layout" pathEditMode="relative">
                                      <p:cBhvr>
                                        <p:cTn id="6" dur="2500" fill="hold"/>
                                        <p:tgtEl>
                                          <p:spTgt spid="388"/>
                                        </p:tgtEl>
                                        <p:attrNameLst>
                                          <p:attrName>ppt_x</p:attrName>
                                          <p:attrName>ppt_y</p:attrName>
                                        </p:attrNameLst>
                                      </p:cBhvr>
                                    </p:animMotion>
                                  </p:childTnLst>
                                </p:cTn>
                              </p:par>
                            </p:childTnLst>
                          </p:cTn>
                        </p:par>
                        <p:par>
                          <p:cTn id="7" fill="hold">
                            <p:stCondLst>
                              <p:cond delay="2500"/>
                            </p:stCondLst>
                            <p:childTnLst>
                              <p:par>
                                <p:cTn id="8" presetClass="entr" nodeType="afterEffect" presetSubtype="10" presetID="19" grpId="2" fill="hold">
                                  <p:stCondLst>
                                    <p:cond delay="0"/>
                                  </p:stCondLst>
                                  <p:iterate type="el" backwards="0">
                                    <p:tmAbs val="0"/>
                                  </p:iterate>
                                  <p:childTnLst>
                                    <p:set>
                                      <p:cBhvr>
                                        <p:cTn id="9" fill="hold"/>
                                        <p:tgtEl>
                                          <p:spTgt spid="393"/>
                                        </p:tgtEl>
                                        <p:attrNameLst>
                                          <p:attrName>style.visibility</p:attrName>
                                        </p:attrNameLst>
                                      </p:cBhvr>
                                      <p:to>
                                        <p:strVal val="visible"/>
                                      </p:to>
                                    </p:set>
                                    <p:anim calcmode="lin" valueType="num">
                                      <p:cBhvr>
                                        <p:cTn id="10" dur="750" fill="hold"/>
                                        <p:tgtEl>
                                          <p:spTgt spid="393"/>
                                        </p:tgtEl>
                                        <p:attrNameLst>
                                          <p:attrName>ppt_w</p:attrName>
                                        </p:attrNameLst>
                                      </p:cBhvr>
                                      <p:tavLst>
                                        <p:tav tm="0" fmla="#ppt_w*sin(2.5*pi*$)">
                                          <p:val>
                                            <p:fltVal val="0"/>
                                          </p:val>
                                        </p:tav>
                                        <p:tav tm="100000">
                                          <p:val>
                                            <p:fltVal val="1"/>
                                          </p:val>
                                        </p:tav>
                                      </p:tavLst>
                                    </p:anim>
                                    <p:anim calcmode="lin" valueType="num">
                                      <p:cBhvr>
                                        <p:cTn id="11" dur="750" fill="hold"/>
                                        <p:tgtEl>
                                          <p:spTgt spid="393"/>
                                        </p:tgtEl>
                                        <p:attrNameLst>
                                          <p:attrName>ppt_h</p:attrName>
                                        </p:attrNameLst>
                                      </p:cBhvr>
                                      <p:tavLst>
                                        <p:tav tm="0">
                                          <p:val>
                                            <p:strVal val="#ppt_h"/>
                                          </p:val>
                                        </p:tav>
                                        <p:tav tm="100000">
                                          <p:val>
                                            <p:strVal val="#ppt_h"/>
                                          </p:val>
                                        </p:tav>
                                      </p:tavLst>
                                    </p:anim>
                                  </p:childTnLst>
                                </p:cTn>
                              </p:par>
                            </p:childTnLst>
                          </p:cTn>
                        </p:par>
                        <p:par>
                          <p:cTn id="12" fill="hold">
                            <p:stCondLst>
                              <p:cond delay="0"/>
                            </p:stCondLst>
                            <p:childTnLst>
                              <p:par>
                                <p:cTn id="13" presetClass="path" nodeType="withEffect" presetSubtype="0" presetID="-1" grpId="3" accel="50000" decel="50000" fill="hold">
                                  <p:stCondLst>
                                    <p:cond delay="0"/>
                                  </p:stCondLst>
                                  <p:childTnLst>
                                    <p:animMotion path="M 0.000000 0.000000 L 0.000740 0.225433" origin="layout" pathEditMode="relative">
                                      <p:cBhvr>
                                        <p:cTn id="14" dur="2500" fill="hold"/>
                                        <p:tgtEl>
                                          <p:spTgt spid="385"/>
                                        </p:tgtEl>
                                        <p:attrNameLst>
                                          <p:attrName>ppt_x</p:attrName>
                                          <p:attrName>ppt_y</p:attrName>
                                        </p:attrNameLst>
                                      </p:cBhvr>
                                    </p:animMotion>
                                  </p:childTnLst>
                                </p:cTn>
                              </p:par>
                            </p:childTnLst>
                          </p:cTn>
                        </p:par>
                        <p:par>
                          <p:cTn id="15" fill="hold">
                            <p:stCondLst>
                              <p:cond delay="0"/>
                            </p:stCondLst>
                            <p:childTnLst>
                              <p:par>
                                <p:cTn id="16" presetClass="path" nodeType="withEffect" presetSubtype="0" presetID="-1" grpId="4" accel="50000" decel="50000" fill="hold">
                                  <p:stCondLst>
                                    <p:cond delay="800"/>
                                  </p:stCondLst>
                                  <p:childTnLst>
                                    <p:animMotion path="M 0.000000 0.000000 L -0.001316 -0.174988" origin="layout" pathEditMode="relative">
                                      <p:cBhvr>
                                        <p:cTn id="17" dur="2500" fill="hold"/>
                                        <p:tgtEl>
                                          <p:spTgt spid="389"/>
                                        </p:tgtEl>
                                        <p:attrNameLst>
                                          <p:attrName>ppt_x</p:attrName>
                                          <p:attrName>ppt_y</p:attrName>
                                        </p:attrNameLst>
                                      </p:cBhvr>
                                    </p:animMotion>
                                  </p:childTnLst>
                                </p:cTn>
                              </p:par>
                            </p:childTnLst>
                          </p:cTn>
                        </p:par>
                        <p:par>
                          <p:cTn id="18" fill="hold">
                            <p:stCondLst>
                              <p:cond delay="0"/>
                            </p:stCondLst>
                            <p:childTnLst>
                              <p:par>
                                <p:cTn id="19" presetClass="path" nodeType="withEffect" presetSubtype="0" presetID="-1" grpId="5" accel="50000" decel="50000" fill="hold">
                                  <p:stCondLst>
                                    <p:cond delay="500"/>
                                  </p:stCondLst>
                                  <p:childTnLst>
                                    <p:animMotion path="M 0.000000 0.000000 L 0.000740 0.225433" origin="layout" pathEditMode="relative">
                                      <p:cBhvr>
                                        <p:cTn id="20" dur="2500" fill="hold"/>
                                        <p:tgtEl>
                                          <p:spTgt spid="386"/>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800"/>
                                  </p:stCondLst>
                                  <p:childTnLst>
                                    <p:animMotion path="M 0.000000 0.000000 L -0.001316 -0.174988" origin="layout" pathEditMode="relative">
                                      <p:cBhvr>
                                        <p:cTn id="23" dur="2500" fill="hold"/>
                                        <p:tgtEl>
                                          <p:spTgt spid="390"/>
                                        </p:tgtEl>
                                        <p:attrNameLst>
                                          <p:attrName>ppt_x</p:attrName>
                                          <p:attrName>ppt_y</p:attrName>
                                        </p:attrNameLst>
                                      </p:cBhvr>
                                    </p:animMotion>
                                  </p:childTnLst>
                                </p:cTn>
                              </p:par>
                            </p:childTnLst>
                          </p:cTn>
                        </p:par>
                        <p:par>
                          <p:cTn id="24" fill="hold">
                            <p:stCondLst>
                              <p:cond delay="0"/>
                            </p:stCondLst>
                            <p:childTnLst>
                              <p:par>
                                <p:cTn id="25" presetClass="path" nodeType="withEffect" presetSubtype="0" presetID="-1" grpId="7" accel="50000" decel="50000" fill="hold">
                                  <p:stCondLst>
                                    <p:cond delay="500"/>
                                  </p:stCondLst>
                                  <p:childTnLst>
                                    <p:animMotion path="M 0.000000 0.000000 L 0.000740 0.225433" origin="layout" pathEditMode="relative">
                                      <p:cBhvr>
                                        <p:cTn id="26" dur="2500" fill="hold"/>
                                        <p:tgtEl>
                                          <p:spTgt spid="38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5" name="box-1299001__340.png" descr="box-1299001__340.png"/>
          <p:cNvPicPr>
            <a:picLocks noChangeAspect="1"/>
          </p:cNvPicPr>
          <p:nvPr/>
        </p:nvPicPr>
        <p:blipFill>
          <a:blip r:embed="rId2">
            <a:extLst/>
          </a:blip>
          <a:stretch>
            <a:fillRect/>
          </a:stretch>
        </p:blipFill>
        <p:spPr>
          <a:xfrm>
            <a:off x="12336464" y="4520124"/>
            <a:ext cx="631526" cy="713352"/>
          </a:xfrm>
          <a:prstGeom prst="rect">
            <a:avLst/>
          </a:prstGeom>
          <a:ln w="12700">
            <a:miter lim="400000"/>
          </a:ln>
        </p:spPr>
      </p:pic>
      <p:pic>
        <p:nvPicPr>
          <p:cNvPr id="396" name="box-1299001__340.png" descr="box-1299001__340.png"/>
          <p:cNvPicPr>
            <a:picLocks noChangeAspect="1"/>
          </p:cNvPicPr>
          <p:nvPr/>
        </p:nvPicPr>
        <p:blipFill>
          <a:blip r:embed="rId2">
            <a:extLst/>
          </a:blip>
          <a:stretch>
            <a:fillRect/>
          </a:stretch>
        </p:blipFill>
        <p:spPr>
          <a:xfrm>
            <a:off x="11714164" y="4520124"/>
            <a:ext cx="631526" cy="713352"/>
          </a:xfrm>
          <a:prstGeom prst="rect">
            <a:avLst/>
          </a:prstGeom>
          <a:ln w="12700">
            <a:miter lim="400000"/>
          </a:ln>
        </p:spPr>
      </p:pic>
      <p:pic>
        <p:nvPicPr>
          <p:cNvPr id="397" name="box-1299001__340.png" descr="box-1299001__340.png"/>
          <p:cNvPicPr>
            <a:picLocks noChangeAspect="1"/>
          </p:cNvPicPr>
          <p:nvPr/>
        </p:nvPicPr>
        <p:blipFill>
          <a:blip r:embed="rId2">
            <a:extLst/>
          </a:blip>
          <a:stretch>
            <a:fillRect/>
          </a:stretch>
        </p:blipFill>
        <p:spPr>
          <a:xfrm>
            <a:off x="11091864" y="4520124"/>
            <a:ext cx="631526" cy="713352"/>
          </a:xfrm>
          <a:prstGeom prst="rect">
            <a:avLst/>
          </a:prstGeom>
          <a:ln w="12700">
            <a:miter lim="400000"/>
          </a:ln>
        </p:spPr>
      </p:pic>
      <p:pic>
        <p:nvPicPr>
          <p:cNvPr id="398" name="box-1299001__340.png" descr="box-1299001__340.png"/>
          <p:cNvPicPr>
            <a:picLocks noChangeAspect="1"/>
          </p:cNvPicPr>
          <p:nvPr/>
        </p:nvPicPr>
        <p:blipFill>
          <a:blip r:embed="rId2">
            <a:extLst/>
          </a:blip>
          <a:stretch>
            <a:fillRect/>
          </a:stretch>
        </p:blipFill>
        <p:spPr>
          <a:xfrm>
            <a:off x="10469564" y="4520124"/>
            <a:ext cx="631526" cy="713352"/>
          </a:xfrm>
          <a:prstGeom prst="rect">
            <a:avLst/>
          </a:prstGeom>
          <a:ln w="12700">
            <a:miter lim="400000"/>
          </a:ln>
        </p:spPr>
      </p:pic>
      <p:pic>
        <p:nvPicPr>
          <p:cNvPr id="399" name="box-1299001__340.png" descr="box-1299001__340.png"/>
          <p:cNvPicPr>
            <a:picLocks noChangeAspect="1"/>
          </p:cNvPicPr>
          <p:nvPr/>
        </p:nvPicPr>
        <p:blipFill>
          <a:blip r:embed="rId2">
            <a:extLst/>
          </a:blip>
          <a:stretch>
            <a:fillRect/>
          </a:stretch>
        </p:blipFill>
        <p:spPr>
          <a:xfrm>
            <a:off x="9847264" y="4520124"/>
            <a:ext cx="631526" cy="713352"/>
          </a:xfrm>
          <a:prstGeom prst="rect">
            <a:avLst/>
          </a:prstGeom>
          <a:ln w="12700">
            <a:miter lim="400000"/>
          </a:ln>
        </p:spPr>
      </p:pic>
      <p:pic>
        <p:nvPicPr>
          <p:cNvPr id="400" name="box-1299001__340.png" descr="box-1299001__340.png"/>
          <p:cNvPicPr>
            <a:picLocks noChangeAspect="1"/>
          </p:cNvPicPr>
          <p:nvPr/>
        </p:nvPicPr>
        <p:blipFill>
          <a:blip r:embed="rId2">
            <a:extLst/>
          </a:blip>
          <a:stretch>
            <a:fillRect/>
          </a:stretch>
        </p:blipFill>
        <p:spPr>
          <a:xfrm>
            <a:off x="36810" y="4520124"/>
            <a:ext cx="631527" cy="713352"/>
          </a:xfrm>
          <a:prstGeom prst="rect">
            <a:avLst/>
          </a:prstGeom>
          <a:ln w="12700">
            <a:miter lim="400000"/>
          </a:ln>
        </p:spPr>
      </p:pic>
      <p:pic>
        <p:nvPicPr>
          <p:cNvPr id="401" name="box-1299001__340.png" descr="box-1299001__340.png"/>
          <p:cNvPicPr>
            <a:picLocks noChangeAspect="1"/>
          </p:cNvPicPr>
          <p:nvPr/>
        </p:nvPicPr>
        <p:blipFill>
          <a:blip r:embed="rId2">
            <a:extLst/>
          </a:blip>
          <a:stretch>
            <a:fillRect/>
          </a:stretch>
        </p:blipFill>
        <p:spPr>
          <a:xfrm>
            <a:off x="659110" y="4520124"/>
            <a:ext cx="631527" cy="713352"/>
          </a:xfrm>
          <a:prstGeom prst="rect">
            <a:avLst/>
          </a:prstGeom>
          <a:ln w="12700">
            <a:miter lim="400000"/>
          </a:ln>
        </p:spPr>
      </p:pic>
      <p:pic>
        <p:nvPicPr>
          <p:cNvPr id="402" name="box-1299001__340.png" descr="box-1299001__340.png"/>
          <p:cNvPicPr>
            <a:picLocks noChangeAspect="1"/>
          </p:cNvPicPr>
          <p:nvPr/>
        </p:nvPicPr>
        <p:blipFill>
          <a:blip r:embed="rId2">
            <a:extLst/>
          </a:blip>
          <a:stretch>
            <a:fillRect/>
          </a:stretch>
        </p:blipFill>
        <p:spPr>
          <a:xfrm>
            <a:off x="1281410" y="4520124"/>
            <a:ext cx="631527" cy="713352"/>
          </a:xfrm>
          <a:prstGeom prst="rect">
            <a:avLst/>
          </a:prstGeom>
          <a:ln w="12700">
            <a:miter lim="400000"/>
          </a:ln>
        </p:spPr>
      </p:pic>
      <p:pic>
        <p:nvPicPr>
          <p:cNvPr id="403" name="box-1299001__340.png" descr="box-1299001__340.png"/>
          <p:cNvPicPr>
            <a:picLocks noChangeAspect="1"/>
          </p:cNvPicPr>
          <p:nvPr/>
        </p:nvPicPr>
        <p:blipFill>
          <a:blip r:embed="rId2">
            <a:extLst/>
          </a:blip>
          <a:stretch>
            <a:fillRect/>
          </a:stretch>
        </p:blipFill>
        <p:spPr>
          <a:xfrm>
            <a:off x="1903710" y="4520124"/>
            <a:ext cx="631527" cy="713352"/>
          </a:xfrm>
          <a:prstGeom prst="rect">
            <a:avLst/>
          </a:prstGeom>
          <a:ln w="12700">
            <a:miter lim="400000"/>
          </a:ln>
        </p:spPr>
      </p:pic>
      <p:pic>
        <p:nvPicPr>
          <p:cNvPr id="404" name="box-1299001__340.png" descr="box-1299001__340.png"/>
          <p:cNvPicPr>
            <a:picLocks noChangeAspect="1"/>
          </p:cNvPicPr>
          <p:nvPr/>
        </p:nvPicPr>
        <p:blipFill>
          <a:blip r:embed="rId2">
            <a:extLst/>
          </a:blip>
          <a:stretch>
            <a:fillRect/>
          </a:stretch>
        </p:blipFill>
        <p:spPr>
          <a:xfrm>
            <a:off x="2526010" y="4520124"/>
            <a:ext cx="631527" cy="713352"/>
          </a:xfrm>
          <a:prstGeom prst="rect">
            <a:avLst/>
          </a:prstGeom>
          <a:ln w="12700">
            <a:miter lim="400000"/>
          </a:ln>
        </p:spPr>
      </p:pic>
      <p:sp>
        <p:nvSpPr>
          <p:cNvPr id="405" name="Paint Bucket"/>
          <p:cNvSpPr/>
          <p:nvPr/>
        </p:nvSpPr>
        <p:spPr>
          <a:xfrm>
            <a:off x="5780899" y="3267203"/>
            <a:ext cx="1417603" cy="2228593"/>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06" name="S3"/>
          <p:cNvSpPr txBox="1"/>
          <p:nvPr/>
        </p:nvSpPr>
        <p:spPr>
          <a:xfrm>
            <a:off x="6202997" y="4596575"/>
            <a:ext cx="573406"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sp>
        <p:nvSpPr>
          <p:cNvPr id="407" name="Amazon Simple Storage Service or S3 lets you collect, store and analyse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Simple Storage Service or S3 lets you collect, store and analyse data</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257557 0.000000" origin="layout" pathEditMode="relative">
                                      <p:cBhvr>
                                        <p:cTn id="6" dur="1000" fill="hold"/>
                                        <p:tgtEl>
                                          <p:spTgt spid="404"/>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298943 -0.000244" origin="layout" pathEditMode="relative">
                                      <p:cBhvr>
                                        <p:cTn id="9" dur="1000" fill="hold"/>
                                        <p:tgtEl>
                                          <p:spTgt spid="399"/>
                                        </p:tgtEl>
                                        <p:attrNameLst>
                                          <p:attrName>ppt_x</p:attrName>
                                          <p:attrName>ppt_y</p:attrName>
                                        </p:attrNameLst>
                                      </p:cBhvr>
                                    </p:animMotion>
                                  </p:childTnLst>
                                </p:cTn>
                              </p:par>
                            </p:childTnLst>
                          </p:cTn>
                        </p:par>
                        <p:par>
                          <p:cTn id="10" fill="hold">
                            <p:stCondLst>
                              <p:cond delay="0"/>
                            </p:stCondLst>
                            <p:childTnLst>
                              <p:par>
                                <p:cTn id="11" presetClass="path" nodeType="afterEffect" presetSubtype="0" presetID="-1" grpId="3" accel="50000" decel="50000" fill="hold">
                                  <p:stCondLst>
                                    <p:cond delay="0"/>
                                  </p:stCondLst>
                                  <p:childTnLst>
                                    <p:animMotion path="M 0.000000 0.000000 L 0.311184 -0.002213" origin="layout" pathEditMode="relative">
                                      <p:cBhvr>
                                        <p:cTn id="12" dur="1000" fill="hold"/>
                                        <p:tgtEl>
                                          <p:spTgt spid="403"/>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346829 0.002284" origin="layout" pathEditMode="relative">
                                      <p:cBhvr>
                                        <p:cTn id="15" dur="1000" fill="hold"/>
                                        <p:tgtEl>
                                          <p:spTgt spid="398"/>
                                        </p:tgtEl>
                                        <p:attrNameLst>
                                          <p:attrName>ppt_x</p:attrName>
                                          <p:attrName>ppt_y</p:attrName>
                                        </p:attrNameLst>
                                      </p:cBhvr>
                                    </p:animMotion>
                                  </p:childTnLst>
                                </p:cTn>
                              </p:par>
                            </p:childTnLst>
                          </p:cTn>
                        </p:par>
                        <p:par>
                          <p:cTn id="16" fill="hold">
                            <p:stCondLst>
                              <p:cond delay="0"/>
                            </p:stCondLst>
                            <p:childTnLst>
                              <p:par>
                                <p:cTn id="17" presetClass="path" nodeType="afterEffect" presetSubtype="0" presetID="-1" grpId="5" accel="50000" decel="50000" fill="hold">
                                  <p:stCondLst>
                                    <p:cond delay="0"/>
                                  </p:stCondLst>
                                  <p:childTnLst>
                                    <p:animMotion path="M 0.000000 0.000000 L 0.359333 -0.001104" origin="layout" pathEditMode="relative">
                                      <p:cBhvr>
                                        <p:cTn id="18" dur="1000" fill="hold"/>
                                        <p:tgtEl>
                                          <p:spTgt spid="402"/>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394093 0.000936" origin="layout" pathEditMode="relative">
                                      <p:cBhvr>
                                        <p:cTn id="21" dur="1000" fill="hold"/>
                                        <p:tgtEl>
                                          <p:spTgt spid="397"/>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7" accel="50000" decel="50000" fill="hold">
                                  <p:stCondLst>
                                    <p:cond delay="0"/>
                                  </p:stCondLst>
                                  <p:childTnLst>
                                    <p:animMotion path="M 0.000000 0.000000 L 0.407192 -0.000860" origin="layout" pathEditMode="relative">
                                      <p:cBhvr>
                                        <p:cTn id="24" dur="1000" fill="hold"/>
                                        <p:tgtEl>
                                          <p:spTgt spid="401"/>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8" accel="50000" decel="50000" fill="hold">
                                  <p:stCondLst>
                                    <p:cond delay="0"/>
                                  </p:stCondLst>
                                  <p:childTnLst>
                                    <p:animMotion path="M 0.000000 0.000000 L -0.441261 0.000809" origin="layout" pathEditMode="relative">
                                      <p:cBhvr>
                                        <p:cTn id="27" dur="1000" fill="hold"/>
                                        <p:tgtEl>
                                          <p:spTgt spid="396"/>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9" accel="50000" decel="50000" fill="hold">
                                  <p:stCondLst>
                                    <p:cond delay="0"/>
                                  </p:stCondLst>
                                  <p:childTnLst>
                                    <p:animMotion path="M 0.000000 0.000000 L 0.454929 -0.000229" origin="layout" pathEditMode="relative">
                                      <p:cBhvr>
                                        <p:cTn id="30" dur="1000" fill="hold"/>
                                        <p:tgtEl>
                                          <p:spTgt spid="400"/>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10" accel="50000" decel="50000" fill="hold">
                                  <p:stCondLst>
                                    <p:cond delay="0"/>
                                  </p:stCondLst>
                                  <p:childTnLst>
                                    <p:animMotion path="M 0.000000 0.000000 L -0.490540 -0.001099" origin="layout" pathEditMode="relative">
                                      <p:cBhvr>
                                        <p:cTn id="33" dur="1000" fill="hold"/>
                                        <p:tgtEl>
                                          <p:spTgt spid="39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Paint Bucket"/>
          <p:cNvSpPr/>
          <p:nvPr/>
        </p:nvSpPr>
        <p:spPr>
          <a:xfrm>
            <a:off x="5018068" y="955803"/>
            <a:ext cx="2968664" cy="4666994"/>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10" name="In Any Amou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In Any Amount</a:t>
            </a:r>
          </a:p>
          <a:p>
            <a:pPr>
              <a:defRPr b="0" sz="3700"/>
            </a:pPr>
            <a:r>
              <a:t>From Anywhere</a:t>
            </a:r>
          </a:p>
        </p:txBody>
      </p:sp>
      <p:pic>
        <p:nvPicPr>
          <p:cNvPr id="411" name="box-1299001__340.png" descr="box-1299001__340.png"/>
          <p:cNvPicPr>
            <a:picLocks noChangeAspect="1"/>
          </p:cNvPicPr>
          <p:nvPr/>
        </p:nvPicPr>
        <p:blipFill>
          <a:blip r:embed="rId2">
            <a:extLst/>
          </a:blip>
          <a:stretch>
            <a:fillRect/>
          </a:stretch>
        </p:blipFill>
        <p:spPr>
          <a:xfrm>
            <a:off x="6186637" y="4012124"/>
            <a:ext cx="631526" cy="713352"/>
          </a:xfrm>
          <a:prstGeom prst="rect">
            <a:avLst/>
          </a:prstGeom>
          <a:ln w="12700">
            <a:miter lim="400000"/>
          </a:ln>
        </p:spPr>
      </p:pic>
      <p:pic>
        <p:nvPicPr>
          <p:cNvPr id="412" name="box-1299001__340.png" descr="box-1299001__340.png"/>
          <p:cNvPicPr>
            <a:picLocks noChangeAspect="1"/>
          </p:cNvPicPr>
          <p:nvPr/>
        </p:nvPicPr>
        <p:blipFill>
          <a:blip r:embed="rId2">
            <a:extLst/>
          </a:blip>
          <a:stretch>
            <a:fillRect/>
          </a:stretch>
        </p:blipFill>
        <p:spPr>
          <a:xfrm>
            <a:off x="6186637" y="4761424"/>
            <a:ext cx="631526" cy="713352"/>
          </a:xfrm>
          <a:prstGeom prst="rect">
            <a:avLst/>
          </a:prstGeom>
          <a:ln w="12700">
            <a:miter lim="400000"/>
          </a:ln>
        </p:spPr>
      </p:pic>
      <p:pic>
        <p:nvPicPr>
          <p:cNvPr id="413" name="box-1299001__340.png" descr="box-1299001__340.png"/>
          <p:cNvPicPr>
            <a:picLocks noChangeAspect="1"/>
          </p:cNvPicPr>
          <p:nvPr/>
        </p:nvPicPr>
        <p:blipFill>
          <a:blip r:embed="rId2">
            <a:extLst/>
          </a:blip>
          <a:stretch>
            <a:fillRect/>
          </a:stretch>
        </p:blipFill>
        <p:spPr>
          <a:xfrm>
            <a:off x="6826250" y="4761424"/>
            <a:ext cx="631526" cy="713352"/>
          </a:xfrm>
          <a:prstGeom prst="rect">
            <a:avLst/>
          </a:prstGeom>
          <a:ln w="12700">
            <a:miter lim="400000"/>
          </a:ln>
        </p:spPr>
      </p:pic>
      <p:pic>
        <p:nvPicPr>
          <p:cNvPr id="414" name="box-1299001__340.png" descr="box-1299001__340.png"/>
          <p:cNvPicPr>
            <a:picLocks noChangeAspect="1"/>
          </p:cNvPicPr>
          <p:nvPr/>
        </p:nvPicPr>
        <p:blipFill>
          <a:blip r:embed="rId2">
            <a:extLst/>
          </a:blip>
          <a:stretch>
            <a:fillRect/>
          </a:stretch>
        </p:blipFill>
        <p:spPr>
          <a:xfrm>
            <a:off x="6826250" y="4012124"/>
            <a:ext cx="631526" cy="713352"/>
          </a:xfrm>
          <a:prstGeom prst="rect">
            <a:avLst/>
          </a:prstGeom>
          <a:ln w="12700">
            <a:miter lim="400000"/>
          </a:ln>
        </p:spPr>
      </p:pic>
      <p:pic>
        <p:nvPicPr>
          <p:cNvPr id="415" name="box-1299001__340.png" descr="box-1299001__340.png"/>
          <p:cNvPicPr>
            <a:picLocks noChangeAspect="1"/>
          </p:cNvPicPr>
          <p:nvPr/>
        </p:nvPicPr>
        <p:blipFill>
          <a:blip r:embed="rId2">
            <a:extLst/>
          </a:blip>
          <a:stretch>
            <a:fillRect/>
          </a:stretch>
        </p:blipFill>
        <p:spPr>
          <a:xfrm>
            <a:off x="5538937" y="4761424"/>
            <a:ext cx="631526" cy="713352"/>
          </a:xfrm>
          <a:prstGeom prst="rect">
            <a:avLst/>
          </a:prstGeom>
          <a:ln w="12700">
            <a:miter lim="400000"/>
          </a:ln>
        </p:spPr>
      </p:pic>
      <p:pic>
        <p:nvPicPr>
          <p:cNvPr id="416" name="box-1299001__340.png" descr="box-1299001__340.png"/>
          <p:cNvPicPr>
            <a:picLocks noChangeAspect="1"/>
          </p:cNvPicPr>
          <p:nvPr/>
        </p:nvPicPr>
        <p:blipFill>
          <a:blip r:embed="rId2">
            <a:extLst/>
          </a:blip>
          <a:stretch>
            <a:fillRect/>
          </a:stretch>
        </p:blipFill>
        <p:spPr>
          <a:xfrm>
            <a:off x="5547024" y="4012124"/>
            <a:ext cx="631526" cy="713352"/>
          </a:xfrm>
          <a:prstGeom prst="rect">
            <a:avLst/>
          </a:prstGeom>
          <a:ln w="12700">
            <a:miter lim="400000"/>
          </a:ln>
        </p:spPr>
      </p:pic>
      <p:pic>
        <p:nvPicPr>
          <p:cNvPr id="417" name="box-1299001__340.png" descr="box-1299001__340.png"/>
          <p:cNvPicPr>
            <a:picLocks noChangeAspect="1"/>
          </p:cNvPicPr>
          <p:nvPr/>
        </p:nvPicPr>
        <p:blipFill>
          <a:blip r:embed="rId2">
            <a:extLst/>
          </a:blip>
          <a:stretch>
            <a:fillRect/>
          </a:stretch>
        </p:blipFill>
        <p:spPr>
          <a:xfrm>
            <a:off x="5538937" y="3262824"/>
            <a:ext cx="631526" cy="713352"/>
          </a:xfrm>
          <a:prstGeom prst="rect">
            <a:avLst/>
          </a:prstGeom>
          <a:ln w="12700">
            <a:miter lim="400000"/>
          </a:ln>
        </p:spPr>
      </p:pic>
      <p:pic>
        <p:nvPicPr>
          <p:cNvPr id="418" name="box-1299001__340.png" descr="box-1299001__340.png"/>
          <p:cNvPicPr>
            <a:picLocks noChangeAspect="1"/>
          </p:cNvPicPr>
          <p:nvPr/>
        </p:nvPicPr>
        <p:blipFill>
          <a:blip r:embed="rId2">
            <a:extLst/>
          </a:blip>
          <a:stretch>
            <a:fillRect/>
          </a:stretch>
        </p:blipFill>
        <p:spPr>
          <a:xfrm>
            <a:off x="6186637" y="3262824"/>
            <a:ext cx="631526" cy="713352"/>
          </a:xfrm>
          <a:prstGeom prst="rect">
            <a:avLst/>
          </a:prstGeom>
          <a:ln w="12700">
            <a:miter lim="400000"/>
          </a:ln>
        </p:spPr>
      </p:pic>
      <p:pic>
        <p:nvPicPr>
          <p:cNvPr id="419" name="box-1299001__340.png" descr="box-1299001__340.png"/>
          <p:cNvPicPr>
            <a:picLocks noChangeAspect="1"/>
          </p:cNvPicPr>
          <p:nvPr/>
        </p:nvPicPr>
        <p:blipFill>
          <a:blip r:embed="rId2">
            <a:extLst/>
          </a:blip>
          <a:stretch>
            <a:fillRect/>
          </a:stretch>
        </p:blipFill>
        <p:spPr>
          <a:xfrm>
            <a:off x="5538937" y="2513525"/>
            <a:ext cx="631526" cy="713351"/>
          </a:xfrm>
          <a:prstGeom prst="rect">
            <a:avLst/>
          </a:prstGeom>
          <a:ln w="12700">
            <a:miter lim="400000"/>
          </a:ln>
        </p:spPr>
      </p:pic>
      <p:pic>
        <p:nvPicPr>
          <p:cNvPr id="420" name="box-1299001__340.png" descr="box-1299001__340.png"/>
          <p:cNvPicPr>
            <a:picLocks noChangeAspect="1"/>
          </p:cNvPicPr>
          <p:nvPr/>
        </p:nvPicPr>
        <p:blipFill>
          <a:blip r:embed="rId2">
            <a:extLst/>
          </a:blip>
          <a:stretch>
            <a:fillRect/>
          </a:stretch>
        </p:blipFill>
        <p:spPr>
          <a:xfrm>
            <a:off x="6186637" y="2513525"/>
            <a:ext cx="631526" cy="7133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2"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23" name="1. Durabil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1. Durability</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15" grpId="1" fill="hold">
                                  <p:stCondLst>
                                    <p:cond delay="0"/>
                                  </p:stCondLst>
                                  <p:iterate type="el" backwards="0">
                                    <p:tmAbs val="0"/>
                                  </p:iterate>
                                  <p:childTnLst>
                                    <p:set>
                                      <p:cBhvr>
                                        <p:cTn id="6" fill="hold"/>
                                        <p:tgtEl>
                                          <p:spTgt spid="423"/>
                                        </p:tgtEl>
                                        <p:attrNameLst>
                                          <p:attrName>style.visibility</p:attrName>
                                        </p:attrNameLst>
                                      </p:cBhvr>
                                      <p:to>
                                        <p:strVal val="visible"/>
                                      </p:to>
                                    </p:set>
                                    <p:anim calcmode="lin" valueType="num">
                                      <p:cBhvr>
                                        <p:cTn id="7" dur="750" fill="hold"/>
                                        <p:tgtEl>
                                          <p:spTgt spid="423"/>
                                        </p:tgtEl>
                                        <p:attrNameLst>
                                          <p:attrName>ppt_w</p:attrName>
                                        </p:attrNameLst>
                                      </p:cBhvr>
                                      <p:tavLst>
                                        <p:tav tm="0">
                                          <p:val>
                                            <p:fltVal val="0"/>
                                          </p:val>
                                        </p:tav>
                                        <p:tav tm="100000">
                                          <p:val>
                                            <p:strVal val="#ppt_w"/>
                                          </p:val>
                                        </p:tav>
                                      </p:tavLst>
                                    </p:anim>
                                    <p:anim calcmode="lin" valueType="num">
                                      <p:cBhvr>
                                        <p:cTn id="8" dur="750" fill="hold"/>
                                        <p:tgtEl>
                                          <p:spTgt spid="423"/>
                                        </p:tgtEl>
                                        <p:attrNameLst>
                                          <p:attrName>ppt_h</p:attrName>
                                        </p:attrNameLst>
                                      </p:cBhvr>
                                      <p:tavLst>
                                        <p:tav tm="0">
                                          <p:val>
                                            <p:fltVal val="0"/>
                                          </p:val>
                                        </p:tav>
                                        <p:tav tm="100000">
                                          <p:val>
                                            <p:strVal val="#ppt_h"/>
                                          </p:val>
                                        </p:tav>
                                      </p:tavLst>
                                    </p:anim>
                                    <p:anim calcmode="lin" valueType="num">
                                      <p:cBhvr>
                                        <p:cTn id="9" dur="750" fill="hold"/>
                                        <p:tgtEl>
                                          <p:spTgt spid="42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4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3"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5" name="world-map-146505_960_720.png" descr="world-map-146505_960_720.png"/>
          <p:cNvPicPr>
            <a:picLocks noChangeAspect="1"/>
          </p:cNvPicPr>
          <p:nvPr/>
        </p:nvPicPr>
        <p:blipFill>
          <a:blip r:embed="rId2">
            <a:extLst/>
          </a:blip>
          <a:stretch>
            <a:fillRect/>
          </a:stretch>
        </p:blipFill>
        <p:spPr>
          <a:xfrm>
            <a:off x="3808013" y="542158"/>
            <a:ext cx="19780854" cy="10117084"/>
          </a:xfrm>
          <a:prstGeom prst="rect">
            <a:avLst/>
          </a:prstGeom>
          <a:ln w="12700">
            <a:miter lim="400000"/>
          </a:ln>
        </p:spPr>
      </p:pic>
      <p:sp>
        <p:nvSpPr>
          <p:cNvPr id="426" name="With the largest global cloud infrastructure Amazon S3 was built from the ground up to deliver 11 9s of durability"/>
          <p:cNvSpPr txBox="1"/>
          <p:nvPr/>
        </p:nvSpPr>
        <p:spPr>
          <a:xfrm>
            <a:off x="1270000" y="5600700"/>
            <a:ext cx="5441405"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the largest global cloud infrastructure Amazon S3 was built from the ground up to deliver 11 9s of durability</a:t>
            </a:r>
          </a:p>
        </p:txBody>
      </p:sp>
      <p:sp>
        <p:nvSpPr>
          <p:cNvPr id="427" name="Circle"/>
          <p:cNvSpPr/>
          <p:nvPr/>
        </p:nvSpPr>
        <p:spPr>
          <a:xfrm>
            <a:off x="4858277" y="345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8" name="Circle"/>
          <p:cNvSpPr/>
          <p:nvPr/>
        </p:nvSpPr>
        <p:spPr>
          <a:xfrm>
            <a:off x="4858277" y="3698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 name="Circle"/>
          <p:cNvSpPr/>
          <p:nvPr/>
        </p:nvSpPr>
        <p:spPr>
          <a:xfrm>
            <a:off x="5010677" y="3571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0" name="Circle"/>
          <p:cNvSpPr/>
          <p:nvPr/>
        </p:nvSpPr>
        <p:spPr>
          <a:xfrm>
            <a:off x="7322077" y="4104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1" name="Circle"/>
          <p:cNvSpPr/>
          <p:nvPr/>
        </p:nvSpPr>
        <p:spPr>
          <a:xfrm>
            <a:off x="7144277" y="40028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2" name="Circle"/>
          <p:cNvSpPr/>
          <p:nvPr/>
        </p:nvSpPr>
        <p:spPr>
          <a:xfrm>
            <a:off x="7322077" y="38885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426"/>
                                        </p:tgtEl>
                                        <p:attrNameLst>
                                          <p:attrName>style.visibility</p:attrName>
                                        </p:attrNameLst>
                                      </p:cBhvr>
                                      <p:to>
                                        <p:strVal val="visible"/>
                                      </p:to>
                                    </p:set>
                                    <p:anim calcmode="lin" valueType="num">
                                      <p:cBhvr>
                                        <p:cTn id="7" dur="750" fill="hold"/>
                                        <p:tgtEl>
                                          <p:spTgt spid="426"/>
                                        </p:tgtEl>
                                        <p:attrNameLst>
                                          <p:attrName>ppt_w</p:attrName>
                                        </p:attrNameLst>
                                      </p:cBhvr>
                                      <p:tavLst>
                                        <p:tav tm="0">
                                          <p:val>
                                            <p:strVal val="4*#ppt_w"/>
                                          </p:val>
                                        </p:tav>
                                        <p:tav tm="100000">
                                          <p:val>
                                            <p:strVal val="#ppt_w"/>
                                          </p:val>
                                        </p:tav>
                                      </p:tavLst>
                                    </p:anim>
                                    <p:anim calcmode="lin" valueType="num">
                                      <p:cBhvr>
                                        <p:cTn id="8" dur="750" fill="hold"/>
                                        <p:tgtEl>
                                          <p:spTgt spid="42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427"/>
                                        </p:tgtEl>
                                        <p:attrNameLst>
                                          <p:attrName>style.visibility</p:attrName>
                                        </p:attrNameLst>
                                      </p:cBhvr>
                                      <p:to>
                                        <p:strVal val="visible"/>
                                      </p:to>
                                    </p:set>
                                    <p:anim calcmode="lin" valueType="num">
                                      <p:cBhvr>
                                        <p:cTn id="12" dur="1000" fill="hold"/>
                                        <p:tgtEl>
                                          <p:spTgt spid="427"/>
                                        </p:tgtEl>
                                        <p:attrNameLst>
                                          <p:attrName>ppt_w</p:attrName>
                                        </p:attrNameLst>
                                      </p:cBhvr>
                                      <p:tavLst>
                                        <p:tav tm="0">
                                          <p:val>
                                            <p:strVal val="4*#ppt_w"/>
                                          </p:val>
                                        </p:tav>
                                        <p:tav tm="100000">
                                          <p:val>
                                            <p:strVal val="#ppt_w"/>
                                          </p:val>
                                        </p:tav>
                                      </p:tavLst>
                                    </p:anim>
                                    <p:anim calcmode="lin" valueType="num">
                                      <p:cBhvr>
                                        <p:cTn id="13" dur="1000" fill="hold"/>
                                        <p:tgtEl>
                                          <p:spTgt spid="427"/>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428"/>
                                        </p:tgtEl>
                                        <p:attrNameLst>
                                          <p:attrName>style.visibility</p:attrName>
                                        </p:attrNameLst>
                                      </p:cBhvr>
                                      <p:to>
                                        <p:strVal val="visible"/>
                                      </p:to>
                                    </p:set>
                                    <p:anim calcmode="lin" valueType="num">
                                      <p:cBhvr>
                                        <p:cTn id="17" dur="1000" fill="hold"/>
                                        <p:tgtEl>
                                          <p:spTgt spid="428"/>
                                        </p:tgtEl>
                                        <p:attrNameLst>
                                          <p:attrName>ppt_w</p:attrName>
                                        </p:attrNameLst>
                                      </p:cBhvr>
                                      <p:tavLst>
                                        <p:tav tm="0">
                                          <p:val>
                                            <p:strVal val="4*#ppt_w"/>
                                          </p:val>
                                        </p:tav>
                                        <p:tav tm="100000">
                                          <p:val>
                                            <p:strVal val="#ppt_w"/>
                                          </p:val>
                                        </p:tav>
                                      </p:tavLst>
                                    </p:anim>
                                    <p:anim calcmode="lin" valueType="num">
                                      <p:cBhvr>
                                        <p:cTn id="18" dur="1000" fill="hold"/>
                                        <p:tgtEl>
                                          <p:spTgt spid="428"/>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429"/>
                                        </p:tgtEl>
                                        <p:attrNameLst>
                                          <p:attrName>style.visibility</p:attrName>
                                        </p:attrNameLst>
                                      </p:cBhvr>
                                      <p:to>
                                        <p:strVal val="visible"/>
                                      </p:to>
                                    </p:set>
                                    <p:anim calcmode="lin" valueType="num">
                                      <p:cBhvr>
                                        <p:cTn id="22" dur="1000" fill="hold"/>
                                        <p:tgtEl>
                                          <p:spTgt spid="429"/>
                                        </p:tgtEl>
                                        <p:attrNameLst>
                                          <p:attrName>ppt_w</p:attrName>
                                        </p:attrNameLst>
                                      </p:cBhvr>
                                      <p:tavLst>
                                        <p:tav tm="0">
                                          <p:val>
                                            <p:strVal val="4*#ppt_w"/>
                                          </p:val>
                                        </p:tav>
                                        <p:tav tm="100000">
                                          <p:val>
                                            <p:strVal val="#ppt_w"/>
                                          </p:val>
                                        </p:tav>
                                      </p:tavLst>
                                    </p:anim>
                                    <p:anim calcmode="lin" valueType="num">
                                      <p:cBhvr>
                                        <p:cTn id="23" dur="1000" fill="hold"/>
                                        <p:tgtEl>
                                          <p:spTgt spid="429"/>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430"/>
                                        </p:tgtEl>
                                        <p:attrNameLst>
                                          <p:attrName>style.visibility</p:attrName>
                                        </p:attrNameLst>
                                      </p:cBhvr>
                                      <p:to>
                                        <p:strVal val="visible"/>
                                      </p:to>
                                    </p:set>
                                    <p:anim calcmode="lin" valueType="num">
                                      <p:cBhvr>
                                        <p:cTn id="27" dur="1000" fill="hold"/>
                                        <p:tgtEl>
                                          <p:spTgt spid="430"/>
                                        </p:tgtEl>
                                        <p:attrNameLst>
                                          <p:attrName>ppt_w</p:attrName>
                                        </p:attrNameLst>
                                      </p:cBhvr>
                                      <p:tavLst>
                                        <p:tav tm="0">
                                          <p:val>
                                            <p:strVal val="4*#ppt_w"/>
                                          </p:val>
                                        </p:tav>
                                        <p:tav tm="100000">
                                          <p:val>
                                            <p:strVal val="#ppt_w"/>
                                          </p:val>
                                        </p:tav>
                                      </p:tavLst>
                                    </p:anim>
                                    <p:anim calcmode="lin" valueType="num">
                                      <p:cBhvr>
                                        <p:cTn id="28" dur="1000" fill="hold"/>
                                        <p:tgtEl>
                                          <p:spTgt spid="430"/>
                                        </p:tgtEl>
                                        <p:attrNameLst>
                                          <p:attrName>ppt_h</p:attrName>
                                        </p:attrNameLst>
                                      </p:cBhvr>
                                      <p:tavLst>
                                        <p:tav tm="0">
                                          <p:val>
                                            <p:strVal val="4*#ppt_h"/>
                                          </p:val>
                                        </p:tav>
                                        <p:tav tm="100000">
                                          <p:val>
                                            <p:strVal val="#ppt_h"/>
                                          </p:val>
                                        </p:tav>
                                      </p:tavLst>
                                    </p:anim>
                                  </p:childTnLst>
                                </p:cTn>
                              </p:par>
                            </p:childTnLst>
                          </p:cTn>
                        </p:par>
                        <p:par>
                          <p:cTn id="29" fill="hold">
                            <p:stCondLst>
                              <p:cond delay="4750"/>
                            </p:stCondLst>
                            <p:childTnLst>
                              <p:par>
                                <p:cTn id="30" presetClass="entr" nodeType="afterEffect" presetSubtype="32" presetID="23" grpId="6" fill="hold">
                                  <p:stCondLst>
                                    <p:cond delay="0"/>
                                  </p:stCondLst>
                                  <p:iterate type="el" backwards="0">
                                    <p:tmAbs val="0"/>
                                  </p:iterate>
                                  <p:childTnLst>
                                    <p:set>
                                      <p:cBhvr>
                                        <p:cTn id="31" fill="hold"/>
                                        <p:tgtEl>
                                          <p:spTgt spid="431"/>
                                        </p:tgtEl>
                                        <p:attrNameLst>
                                          <p:attrName>style.visibility</p:attrName>
                                        </p:attrNameLst>
                                      </p:cBhvr>
                                      <p:to>
                                        <p:strVal val="visible"/>
                                      </p:to>
                                    </p:set>
                                    <p:anim calcmode="lin" valueType="num">
                                      <p:cBhvr>
                                        <p:cTn id="32" dur="1000" fill="hold"/>
                                        <p:tgtEl>
                                          <p:spTgt spid="431"/>
                                        </p:tgtEl>
                                        <p:attrNameLst>
                                          <p:attrName>ppt_w</p:attrName>
                                        </p:attrNameLst>
                                      </p:cBhvr>
                                      <p:tavLst>
                                        <p:tav tm="0">
                                          <p:val>
                                            <p:strVal val="4*#ppt_w"/>
                                          </p:val>
                                        </p:tav>
                                        <p:tav tm="100000">
                                          <p:val>
                                            <p:strVal val="#ppt_w"/>
                                          </p:val>
                                        </p:tav>
                                      </p:tavLst>
                                    </p:anim>
                                    <p:anim calcmode="lin" valueType="num">
                                      <p:cBhvr>
                                        <p:cTn id="33" dur="1000" fill="hold"/>
                                        <p:tgtEl>
                                          <p:spTgt spid="431"/>
                                        </p:tgtEl>
                                        <p:attrNameLst>
                                          <p:attrName>ppt_h</p:attrName>
                                        </p:attrNameLst>
                                      </p:cBhvr>
                                      <p:tavLst>
                                        <p:tav tm="0">
                                          <p:val>
                                            <p:strVal val="4*#ppt_h"/>
                                          </p:val>
                                        </p:tav>
                                        <p:tav tm="100000">
                                          <p:val>
                                            <p:strVal val="#ppt_h"/>
                                          </p:val>
                                        </p:tav>
                                      </p:tavLst>
                                    </p:anim>
                                  </p:childTnLst>
                                </p:cTn>
                              </p:par>
                            </p:childTnLst>
                          </p:cTn>
                        </p:par>
                        <p:par>
                          <p:cTn id="34" fill="hold">
                            <p:stCondLst>
                              <p:cond delay="5750"/>
                            </p:stCondLst>
                            <p:childTnLst>
                              <p:par>
                                <p:cTn id="35" presetClass="entr" nodeType="afterEffect" presetSubtype="32" presetID="23" grpId="7" fill="hold">
                                  <p:stCondLst>
                                    <p:cond delay="0"/>
                                  </p:stCondLst>
                                  <p:iterate type="el" backwards="0">
                                    <p:tmAbs val="0"/>
                                  </p:iterate>
                                  <p:childTnLst>
                                    <p:set>
                                      <p:cBhvr>
                                        <p:cTn id="36" fill="hold"/>
                                        <p:tgtEl>
                                          <p:spTgt spid="432"/>
                                        </p:tgtEl>
                                        <p:attrNameLst>
                                          <p:attrName>style.visibility</p:attrName>
                                        </p:attrNameLst>
                                      </p:cBhvr>
                                      <p:to>
                                        <p:strVal val="visible"/>
                                      </p:to>
                                    </p:set>
                                    <p:anim calcmode="lin" valueType="num">
                                      <p:cBhvr>
                                        <p:cTn id="37" dur="1000" fill="hold"/>
                                        <p:tgtEl>
                                          <p:spTgt spid="432"/>
                                        </p:tgtEl>
                                        <p:attrNameLst>
                                          <p:attrName>ppt_w</p:attrName>
                                        </p:attrNameLst>
                                      </p:cBhvr>
                                      <p:tavLst>
                                        <p:tav tm="0">
                                          <p:val>
                                            <p:strVal val="4*#ppt_w"/>
                                          </p:val>
                                        </p:tav>
                                        <p:tav tm="100000">
                                          <p:val>
                                            <p:strVal val="#ppt_w"/>
                                          </p:val>
                                        </p:tav>
                                      </p:tavLst>
                                    </p:anim>
                                    <p:anim calcmode="lin" valueType="num">
                                      <p:cBhvr>
                                        <p:cTn id="38" dur="1000" fill="hold"/>
                                        <p:tgtEl>
                                          <p:spTgt spid="43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7"/>
      <p:bldP build="whole" bldLvl="1" animBg="1" rev="0" advAuto="0" spid="431" grpId="6"/>
      <p:bldP build="whole" bldLvl="1" animBg="1" rev="0" advAuto="0" spid="429" grpId="4"/>
      <p:bldP build="whole" bldLvl="1" animBg="1" rev="0" advAuto="0" spid="427" grpId="2"/>
      <p:bldP build="whole" bldLvl="1" animBg="1" rev="0" advAuto="0" spid="426" grpId="1"/>
      <p:bldP build="whole" bldLvl="1" animBg="1" rev="0" advAuto="0" spid="430" grpId="5"/>
      <p:bldP build="whole" bldLvl="1" animBg="1" rev="0" advAuto="0" spid="428" grpId="3"/>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4" name="Circle" descr="Circle"/>
          <p:cNvPicPr>
            <a:picLocks noChangeAspect="0"/>
          </p:cNvPicPr>
          <p:nvPr/>
        </p:nvPicPr>
        <p:blipFill>
          <a:blip r:embed="rId2">
            <a:extLst/>
          </a:blip>
          <a:stretch>
            <a:fillRect/>
          </a:stretch>
        </p:blipFill>
        <p:spPr>
          <a:xfrm>
            <a:off x="3276020" y="63565"/>
            <a:ext cx="6452760" cy="6451470"/>
          </a:xfrm>
          <a:prstGeom prst="rect">
            <a:avLst/>
          </a:prstGeom>
        </p:spPr>
      </p:pic>
      <p:sp>
        <p:nvSpPr>
          <p:cNvPr id="436" name="S3 Standard, S3 Standard Infrequent Access and Amazon Glacier storage classes store all of your data redundantly across three availability z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Standard, S3 Standard Infrequent Access and Amazon Glacier storage classes store all of your data redundantly across three availability zones</a:t>
            </a:r>
          </a:p>
        </p:txBody>
      </p:sp>
      <p:sp>
        <p:nvSpPr>
          <p:cNvPr id="437" name="Square"/>
          <p:cNvSpPr/>
          <p:nvPr/>
        </p:nvSpPr>
        <p:spPr>
          <a:xfrm>
            <a:off x="4756150" y="34925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8" name="Square"/>
          <p:cNvSpPr/>
          <p:nvPr/>
        </p:nvSpPr>
        <p:spPr>
          <a:xfrm>
            <a:off x="5391150" y="12700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9" name="Square"/>
          <p:cNvSpPr/>
          <p:nvPr/>
        </p:nvSpPr>
        <p:spPr>
          <a:xfrm>
            <a:off x="7283450" y="26543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40" name="That are separated by mi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That are separated by miles</a:t>
            </a:r>
          </a:p>
          <a:p>
            <a:pPr>
              <a:defRPr b="0" sz="3700"/>
            </a:pPr>
            <a:r>
              <a:t>On separate power substations</a:t>
            </a:r>
          </a:p>
          <a:p>
            <a:pPr>
              <a:defRPr b="0" sz="3700"/>
            </a:pPr>
            <a:r>
              <a:t>And connected to other AZs and the internet on multiple physically separate fibre paths</a:t>
            </a:r>
          </a:p>
        </p:txBody>
      </p:sp>
      <p:sp>
        <p:nvSpPr>
          <p:cNvPr id="441" name="Keeping data written to a single AWS region protected even in the event of an entire availability zone loss"/>
          <p:cNvSpPr txBox="1"/>
          <p:nvPr/>
        </p:nvSpPr>
        <p:spPr>
          <a:xfrm>
            <a:off x="1270000" y="57150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Keeping data written to a single AWS region protected even in the event of an entire availability zone loss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438"/>
                                        </p:tgtEl>
                                        <p:attrNameLst>
                                          <p:attrName>style.visibility</p:attrName>
                                        </p:attrNameLst>
                                      </p:cBhvr>
                                      <p:to>
                                        <p:strVal val="visible"/>
                                      </p:to>
                                    </p:set>
                                    <p:anim calcmode="lin" valueType="num">
                                      <p:cBhvr>
                                        <p:cTn id="7" dur="1500" fill="hold"/>
                                        <p:tgtEl>
                                          <p:spTgt spid="438"/>
                                        </p:tgtEl>
                                        <p:attrNameLst>
                                          <p:attrName>ppt_x</p:attrName>
                                        </p:attrNameLst>
                                      </p:cBhvr>
                                      <p:tavLst>
                                        <p:tav tm="0">
                                          <p:val>
                                            <p:strVal val="#ppt_x"/>
                                          </p:val>
                                        </p:tav>
                                        <p:tav tm="100000">
                                          <p:val>
                                            <p:strVal val="#ppt_x"/>
                                          </p:val>
                                        </p:tav>
                                      </p:tavLst>
                                    </p:anim>
                                    <p:anim calcmode="lin" valueType="num">
                                      <p:cBhvr>
                                        <p:cTn id="8" dur="1500" fill="hold"/>
                                        <p:tgtEl>
                                          <p:spTgt spid="438"/>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1" presetID="2" grpId="2" fill="hold">
                                  <p:stCondLst>
                                    <p:cond delay="500"/>
                                  </p:stCondLst>
                                  <p:iterate type="el" backwards="0">
                                    <p:tmAbs val="0"/>
                                  </p:iterate>
                                  <p:childTnLst>
                                    <p:set>
                                      <p:cBhvr>
                                        <p:cTn id="11" fill="hold"/>
                                        <p:tgtEl>
                                          <p:spTgt spid="439"/>
                                        </p:tgtEl>
                                        <p:attrNameLst>
                                          <p:attrName>style.visibility</p:attrName>
                                        </p:attrNameLst>
                                      </p:cBhvr>
                                      <p:to>
                                        <p:strVal val="visible"/>
                                      </p:to>
                                    </p:set>
                                    <p:anim calcmode="lin" valueType="num">
                                      <p:cBhvr>
                                        <p:cTn id="12" dur="1500" fill="hold"/>
                                        <p:tgtEl>
                                          <p:spTgt spid="439"/>
                                        </p:tgtEl>
                                        <p:attrNameLst>
                                          <p:attrName>ppt_x</p:attrName>
                                        </p:attrNameLst>
                                      </p:cBhvr>
                                      <p:tavLst>
                                        <p:tav tm="0">
                                          <p:val>
                                            <p:strVal val="#ppt_x"/>
                                          </p:val>
                                        </p:tav>
                                        <p:tav tm="100000">
                                          <p:val>
                                            <p:strVal val="#ppt_x"/>
                                          </p:val>
                                        </p:tav>
                                      </p:tavLst>
                                    </p:anim>
                                    <p:anim calcmode="lin" valueType="num">
                                      <p:cBhvr>
                                        <p:cTn id="13" dur="1500" fill="hold"/>
                                        <p:tgtEl>
                                          <p:spTgt spid="439"/>
                                        </p:tgtEl>
                                        <p:attrNameLst>
                                          <p:attrName>ppt_y</p:attrName>
                                        </p:attrNameLst>
                                      </p:cBhvr>
                                      <p:tavLst>
                                        <p:tav tm="0">
                                          <p:val>
                                            <p:strVal val="0-#ppt_h/2"/>
                                          </p:val>
                                        </p:tav>
                                        <p:tav tm="100000">
                                          <p:val>
                                            <p:strVal val="#ppt_y"/>
                                          </p:val>
                                        </p:tav>
                                      </p:tavLst>
                                    </p:anim>
                                  </p:childTnLst>
                                </p:cTn>
                              </p:par>
                            </p:childTnLst>
                          </p:cTn>
                        </p:par>
                        <p:par>
                          <p:cTn id="14" fill="hold">
                            <p:stCondLst>
                              <p:cond delay="3500"/>
                            </p:stCondLst>
                            <p:childTnLst>
                              <p:par>
                                <p:cTn id="15" presetClass="entr" nodeType="afterEffect" presetSubtype="1" presetID="2" grpId="3" fill="hold">
                                  <p:stCondLst>
                                    <p:cond delay="500"/>
                                  </p:stCondLst>
                                  <p:iterate type="el" backwards="0">
                                    <p:tmAbs val="0"/>
                                  </p:iterate>
                                  <p:childTnLst>
                                    <p:set>
                                      <p:cBhvr>
                                        <p:cTn id="16" fill="hold"/>
                                        <p:tgtEl>
                                          <p:spTgt spid="437"/>
                                        </p:tgtEl>
                                        <p:attrNameLst>
                                          <p:attrName>style.visibility</p:attrName>
                                        </p:attrNameLst>
                                      </p:cBhvr>
                                      <p:to>
                                        <p:strVal val="visible"/>
                                      </p:to>
                                    </p:set>
                                    <p:anim calcmode="lin" valueType="num">
                                      <p:cBhvr>
                                        <p:cTn id="17" dur="1500" fill="hold"/>
                                        <p:tgtEl>
                                          <p:spTgt spid="437"/>
                                        </p:tgtEl>
                                        <p:attrNameLst>
                                          <p:attrName>ppt_x</p:attrName>
                                        </p:attrNameLst>
                                      </p:cBhvr>
                                      <p:tavLst>
                                        <p:tav tm="0">
                                          <p:val>
                                            <p:strVal val="#ppt_x"/>
                                          </p:val>
                                        </p:tav>
                                        <p:tav tm="100000">
                                          <p:val>
                                            <p:strVal val="#ppt_x"/>
                                          </p:val>
                                        </p:tav>
                                      </p:tavLst>
                                    </p:anim>
                                    <p:anim calcmode="lin" valueType="num">
                                      <p:cBhvr>
                                        <p:cTn id="18" dur="1500" fill="hold"/>
                                        <p:tgtEl>
                                          <p:spTgt spid="437"/>
                                        </p:tgtEl>
                                        <p:attrNameLst>
                                          <p:attrName>ppt_y</p:attrName>
                                        </p:attrNameLst>
                                      </p:cBhvr>
                                      <p:tavLst>
                                        <p:tav tm="0">
                                          <p:val>
                                            <p:strVal val="0-#ppt_h/2"/>
                                          </p:val>
                                        </p:tav>
                                        <p:tav tm="100000">
                                          <p:val>
                                            <p:strVal val="#ppt_y"/>
                                          </p:val>
                                        </p:tav>
                                      </p:tavLst>
                                    </p:anim>
                                  </p:childTnLst>
                                </p:cTn>
                              </p:par>
                            </p:childTnLst>
                          </p:cTn>
                        </p:par>
                        <p:par>
                          <p:cTn id="19" fill="hold">
                            <p:stCondLst>
                              <p:cond delay="5500"/>
                            </p:stCondLst>
                            <p:childTnLst>
                              <p:par>
                                <p:cTn id="20" presetClass="entr" nodeType="afterEffect" presetSubtype="1" presetID="2" grpId="4" fill="hold">
                                  <p:stCondLst>
                                    <p:cond delay="0"/>
                                  </p:stCondLst>
                                  <p:iterate type="el" backwards="0">
                                    <p:tmAbs val="0"/>
                                  </p:iterate>
                                  <p:childTnLst>
                                    <p:set>
                                      <p:cBhvr>
                                        <p:cTn id="21" fill="hold"/>
                                        <p:tgtEl>
                                          <p:spTgt spid="436"/>
                                        </p:tgtEl>
                                        <p:attrNameLst>
                                          <p:attrName>style.visibility</p:attrName>
                                        </p:attrNameLst>
                                      </p:cBhvr>
                                      <p:to>
                                        <p:strVal val="visible"/>
                                      </p:to>
                                    </p:set>
                                    <p:anim calcmode="lin" valueType="num">
                                      <p:cBhvr>
                                        <p:cTn id="22" dur="750" fill="hold"/>
                                        <p:tgtEl>
                                          <p:spTgt spid="436"/>
                                        </p:tgtEl>
                                        <p:attrNameLst>
                                          <p:attrName>ppt_x</p:attrName>
                                        </p:attrNameLst>
                                      </p:cBhvr>
                                      <p:tavLst>
                                        <p:tav tm="0">
                                          <p:val>
                                            <p:strVal val="#ppt_x"/>
                                          </p:val>
                                        </p:tav>
                                        <p:tav tm="100000">
                                          <p:val>
                                            <p:strVal val="#ppt_x"/>
                                          </p:val>
                                        </p:tav>
                                      </p:tavLst>
                                    </p:anim>
                                    <p:anim calcmode="lin" valueType="num">
                                      <p:cBhvr>
                                        <p:cTn id="23" dur="750" fill="hold"/>
                                        <p:tgtEl>
                                          <p:spTgt spid="43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1000" fill="hold"/>
                                        <p:tgtEl>
                                          <p:spTgt spid="436"/>
                                        </p:tgtEl>
                                      </p:cBhvr>
                                    </p:animEffect>
                                    <p:set>
                                      <p:cBhvr>
                                        <p:cTn id="28" fill="hold">
                                          <p:stCondLst>
                                            <p:cond delay="999"/>
                                          </p:stCondLst>
                                        </p:cTn>
                                        <p:tgtEl>
                                          <p:spTgt spid="436"/>
                                        </p:tgtEl>
                                        <p:attrNameLst>
                                          <p:attrName>style.visibility</p:attrName>
                                        </p:attrNameLst>
                                      </p:cBhvr>
                                      <p:to>
                                        <p:strVal val="hidden"/>
                                      </p:to>
                                    </p:set>
                                  </p:childTnLst>
                                </p:cTn>
                              </p:par>
                            </p:childTnLst>
                          </p:cTn>
                        </p:par>
                        <p:par>
                          <p:cTn id="29" fill="hold">
                            <p:stCondLst>
                              <p:cond delay="1000"/>
                            </p:stCondLst>
                            <p:childTnLst>
                              <p:par>
                                <p:cTn id="30" presetClass="entr" nodeType="afterEffect" presetSubtype="1" presetID="2" grpId="6" fill="hold">
                                  <p:stCondLst>
                                    <p:cond delay="0"/>
                                  </p:stCondLst>
                                  <p:iterate type="el" backwards="0">
                                    <p:tmAbs val="0"/>
                                  </p:iterate>
                                  <p:childTnLst>
                                    <p:set>
                                      <p:cBhvr>
                                        <p:cTn id="31" fill="hold"/>
                                        <p:tgtEl>
                                          <p:spTgt spid="440"/>
                                        </p:tgtEl>
                                        <p:attrNameLst>
                                          <p:attrName>style.visibility</p:attrName>
                                        </p:attrNameLst>
                                      </p:cBhvr>
                                      <p:to>
                                        <p:strVal val="visible"/>
                                      </p:to>
                                    </p:set>
                                    <p:anim calcmode="lin" valueType="num">
                                      <p:cBhvr>
                                        <p:cTn id="32" dur="750" fill="hold"/>
                                        <p:tgtEl>
                                          <p:spTgt spid="440"/>
                                        </p:tgtEl>
                                        <p:attrNameLst>
                                          <p:attrName>ppt_x</p:attrName>
                                        </p:attrNameLst>
                                      </p:cBhvr>
                                      <p:tavLst>
                                        <p:tav tm="0">
                                          <p:val>
                                            <p:strVal val="#ppt_x"/>
                                          </p:val>
                                        </p:tav>
                                        <p:tav tm="100000">
                                          <p:val>
                                            <p:strVal val="#ppt_x"/>
                                          </p:val>
                                        </p:tav>
                                      </p:tavLst>
                                    </p:anim>
                                    <p:anim calcmode="lin" valueType="num">
                                      <p:cBhvr>
                                        <p:cTn id="33" dur="75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ID="9" grpId="7" fill="hold">
                                  <p:stCondLst>
                                    <p:cond delay="0"/>
                                  </p:stCondLst>
                                  <p:iterate type="el" backwards="0">
                                    <p:tmAbs val="0"/>
                                  </p:iterate>
                                  <p:childTnLst>
                                    <p:animEffect filter="dissolve" transition="out">
                                      <p:cBhvr>
                                        <p:cTn id="37" dur="1000" fill="hold"/>
                                        <p:tgtEl>
                                          <p:spTgt spid="440"/>
                                        </p:tgtEl>
                                      </p:cBhvr>
                                    </p:animEffect>
                                    <p:set>
                                      <p:cBhvr>
                                        <p:cTn id="38" fill="hold">
                                          <p:stCondLst>
                                            <p:cond delay="999"/>
                                          </p:stCondLst>
                                        </p:cTn>
                                        <p:tgtEl>
                                          <p:spTgt spid="440"/>
                                        </p:tgtEl>
                                        <p:attrNameLst>
                                          <p:attrName>style.visibility</p:attrName>
                                        </p:attrNameLst>
                                      </p:cBhvr>
                                      <p:to>
                                        <p:strVal val="hidden"/>
                                      </p:to>
                                    </p:set>
                                  </p:childTnLst>
                                </p:cTn>
                              </p:par>
                            </p:childTnLst>
                          </p:cTn>
                        </p:par>
                        <p:par>
                          <p:cTn id="39" fill="hold">
                            <p:stCondLst>
                              <p:cond delay="1000"/>
                            </p:stCondLst>
                            <p:childTnLst>
                              <p:par>
                                <p:cTn id="40" presetClass="entr" nodeType="afterEffect" presetSubtype="1" presetID="2" grpId="8" fill="hold">
                                  <p:stCondLst>
                                    <p:cond delay="0"/>
                                  </p:stCondLst>
                                  <p:iterate type="el" backwards="0">
                                    <p:tmAbs val="0"/>
                                  </p:iterate>
                                  <p:childTnLst>
                                    <p:set>
                                      <p:cBhvr>
                                        <p:cTn id="41" fill="hold"/>
                                        <p:tgtEl>
                                          <p:spTgt spid="441"/>
                                        </p:tgtEl>
                                        <p:attrNameLst>
                                          <p:attrName>style.visibility</p:attrName>
                                        </p:attrNameLst>
                                      </p:cBhvr>
                                      <p:to>
                                        <p:strVal val="visible"/>
                                      </p:to>
                                    </p:set>
                                    <p:anim calcmode="lin" valueType="num">
                                      <p:cBhvr>
                                        <p:cTn id="42" dur="750" fill="hold"/>
                                        <p:tgtEl>
                                          <p:spTgt spid="441"/>
                                        </p:tgtEl>
                                        <p:attrNameLst>
                                          <p:attrName>ppt_x</p:attrName>
                                        </p:attrNameLst>
                                      </p:cBhvr>
                                      <p:tavLst>
                                        <p:tav tm="0">
                                          <p:val>
                                            <p:strVal val="#ppt_x"/>
                                          </p:val>
                                        </p:tav>
                                        <p:tav tm="100000">
                                          <p:val>
                                            <p:strVal val="#ppt_x"/>
                                          </p:val>
                                        </p:tav>
                                      </p:tavLst>
                                    </p:anim>
                                    <p:anim calcmode="lin" valueType="num">
                                      <p:cBhvr>
                                        <p:cTn id="43" dur="750" fill="hold"/>
                                        <p:tgtEl>
                                          <p:spTgt spid="441"/>
                                        </p:tgtEl>
                                        <p:attrNameLst>
                                          <p:attrName>ppt_y</p:attrName>
                                        </p:attrNameLst>
                                      </p:cBhvr>
                                      <p:tavLst>
                                        <p:tav tm="0">
                                          <p:val>
                                            <p:strVal val="0-#ppt_h/2"/>
                                          </p:val>
                                        </p:tav>
                                        <p:tav tm="100000">
                                          <p:val>
                                            <p:strVal val="#ppt_y"/>
                                          </p:val>
                                        </p:tav>
                                      </p:tavLst>
                                    </p:anim>
                                  </p:childTnLst>
                                </p:cTn>
                              </p:par>
                            </p:childTnLst>
                          </p:cTn>
                        </p:par>
                        <p:par>
                          <p:cTn id="44" fill="hold">
                            <p:stCondLst>
                              <p:cond delay="0"/>
                            </p:stCondLst>
                            <p:childTnLst>
                              <p:par>
                                <p:cTn id="45" presetClass="emph" nodeType="afterEffect" presetID="9" grpId="9" fill="hold">
                                  <p:stCondLst>
                                    <p:cond delay="0"/>
                                  </p:stCondLst>
                                  <p:childTnLst>
                                    <p:set>
                                      <p:cBhvr>
                                        <p:cTn id="46" dur="indefinite" fill="hold"/>
                                        <p:tgtEl>
                                          <p:spTgt spid="437"/>
                                        </p:tgtEl>
                                        <p:attrNameLst>
                                          <p:attrName>style.opacity</p:attrName>
                                        </p:attrNameLst>
                                      </p:cBhvr>
                                      <p:to>
                                        <p:strVal val="0.25"/>
                                      </p:to>
                                    </p:set>
                                    <p:animEffect filter="image" prLst="opacity: 0.25; ">
                                      <p:cBhvr>
                                        <p:cTn id="47" dur="indefinite" fill="hold"/>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6" grpId="4"/>
      <p:bldP build="whole" bldLvl="1" animBg="1" rev="0" advAuto="0" spid="436" grpId="5"/>
      <p:bldP build="whole" bldLvl="1" animBg="1" rev="0" advAuto="0" spid="440" grpId="6"/>
      <p:bldP build="whole" bldLvl="1" animBg="1" rev="0" advAuto="0" spid="440" grpId="7"/>
      <p:bldP build="whole" bldLvl="1" animBg="1" rev="0" advAuto="0" spid="438" grpId="1"/>
      <p:bldP build="whole" bldLvl="1" animBg="1" rev="0" advAuto="0" spid="439" grpId="2"/>
      <p:bldP build="whole" bldLvl="1" animBg="1" rev="0" advAuto="0" spid="437" grpId="9"/>
      <p:bldP build="whole" bldLvl="1" animBg="1" rev="0" advAuto="0" spid="441" grpId="8"/>
      <p:bldP build="whole" bldLvl="1" animBg="1" rev="0" advAuto="0" spid="437" grpId="3"/>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3 One Zone IA gives you the option to store reproducible data in a single availability zone trading lower fault tolerance for lower cos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One Zone IA gives you the option to store reproducible data in a single availability zone trading lower fault tolerance for lower cost</a:t>
            </a:r>
          </a:p>
        </p:txBody>
      </p:sp>
      <p:sp>
        <p:nvSpPr>
          <p:cNvPr id="444" name="Square"/>
          <p:cNvSpPr/>
          <p:nvPr/>
        </p:nvSpPr>
        <p:spPr>
          <a:xfrm>
            <a:off x="4915991" y="1701551"/>
            <a:ext cx="3172818" cy="3175498"/>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6"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47" name="Circle"/>
          <p:cNvSpPr/>
          <p:nvPr/>
        </p:nvSpPr>
        <p:spPr>
          <a:xfrm>
            <a:off x="1022877" y="1945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8" name="Circle"/>
          <p:cNvSpPr/>
          <p:nvPr/>
        </p:nvSpPr>
        <p:spPr>
          <a:xfrm>
            <a:off x="1022877" y="218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9" name="Circle"/>
          <p:cNvSpPr/>
          <p:nvPr/>
        </p:nvSpPr>
        <p:spPr>
          <a:xfrm>
            <a:off x="1175277" y="2059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0" name="Circle"/>
          <p:cNvSpPr/>
          <p:nvPr/>
        </p:nvSpPr>
        <p:spPr>
          <a:xfrm>
            <a:off x="2572277" y="22947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 name="Circle"/>
          <p:cNvSpPr/>
          <p:nvPr/>
        </p:nvSpPr>
        <p:spPr>
          <a:xfrm>
            <a:off x="2394477" y="21931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2" name="Circle"/>
          <p:cNvSpPr/>
          <p:nvPr/>
        </p:nvSpPr>
        <p:spPr>
          <a:xfrm>
            <a:off x="2572277" y="20788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3" name="Circle"/>
          <p:cNvSpPr/>
          <p:nvPr/>
        </p:nvSpPr>
        <p:spPr>
          <a:xfrm>
            <a:off x="4159777" y="4814655"/>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cxnSp>
        <p:nvCxnSpPr>
          <p:cNvPr id="454" name="Connection Line"/>
          <p:cNvCxnSpPr>
            <a:stCxn id="450" idx="0"/>
            <a:endCxn id="453" idx="0"/>
          </p:cNvCxnSpPr>
          <p:nvPr/>
        </p:nvCxnSpPr>
        <p:spPr>
          <a:xfrm>
            <a:off x="2635513" y="2356852"/>
            <a:ext cx="1587501" cy="2519948"/>
          </a:xfrm>
          <a:prstGeom prst="straightConnector1">
            <a:avLst/>
          </a:prstGeom>
          <a:ln w="38100">
            <a:solidFill>
              <a:srgbClr val="FFFFFF"/>
            </a:solidFill>
            <a:custDash>
              <a:ds d="200000" sp="200000"/>
            </a:custDash>
            <a:miter lim="400000"/>
            <a:tailEnd type="triangle"/>
          </a:ln>
        </p:spPr>
      </p:cxnSp>
      <p:sp>
        <p:nvSpPr>
          <p:cNvPr id="455" name="And with all of these storage classes you have the ability to replicate that data to any other AWS reg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 all of these storage classes you have the ability to replicate that data to any other AWS region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lt" backwards="0">
                                    <p:tmAbs val="0"/>
                                  </p:iterate>
                                  <p:childTnLst>
                                    <p:set>
                                      <p:cBhvr>
                                        <p:cTn id="6" fill="hold"/>
                                        <p:tgtEl>
                                          <p:spTgt spid="447"/>
                                        </p:tgtEl>
                                        <p:attrNameLst>
                                          <p:attrName>style.visibility</p:attrName>
                                        </p:attrNameLst>
                                      </p:cBhvr>
                                      <p:to>
                                        <p:strVal val="visible"/>
                                      </p:to>
                                    </p:set>
                                    <p:anim calcmode="lin" valueType="num">
                                      <p:cBhvr>
                                        <p:cTn id="7" dur="1000" fill="hold"/>
                                        <p:tgtEl>
                                          <p:spTgt spid="447"/>
                                        </p:tgtEl>
                                        <p:attrNameLst>
                                          <p:attrName>ppt_w</p:attrName>
                                        </p:attrNameLst>
                                      </p:cBhvr>
                                      <p:tavLst>
                                        <p:tav tm="0" fmla="#ppt_w*sin(2.5*pi*$)">
                                          <p:val>
                                            <p:fltVal val="0"/>
                                          </p:val>
                                        </p:tav>
                                        <p:tav tm="100000">
                                          <p:val>
                                            <p:fltVal val="1"/>
                                          </p:val>
                                        </p:tav>
                                      </p:tavLst>
                                    </p:anim>
                                    <p:anim calcmode="lin" valueType="num">
                                      <p:cBhvr>
                                        <p:cTn id="8" dur="1000" fill="hold"/>
                                        <p:tgtEl>
                                          <p:spTgt spid="447"/>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Subtype="10" presetID="19" grpId="2" fill="hold">
                                  <p:stCondLst>
                                    <p:cond delay="0"/>
                                  </p:stCondLst>
                                  <p:iterate type="lt" backwards="0">
                                    <p:tmAbs val="0"/>
                                  </p:iterate>
                                  <p:childTnLst>
                                    <p:set>
                                      <p:cBhvr>
                                        <p:cTn id="11" fill="hold"/>
                                        <p:tgtEl>
                                          <p:spTgt spid="448"/>
                                        </p:tgtEl>
                                        <p:attrNameLst>
                                          <p:attrName>style.visibility</p:attrName>
                                        </p:attrNameLst>
                                      </p:cBhvr>
                                      <p:to>
                                        <p:strVal val="visible"/>
                                      </p:to>
                                    </p:set>
                                    <p:anim calcmode="lin" valueType="num">
                                      <p:cBhvr>
                                        <p:cTn id="12" dur="1000" fill="hold"/>
                                        <p:tgtEl>
                                          <p:spTgt spid="448"/>
                                        </p:tgtEl>
                                        <p:attrNameLst>
                                          <p:attrName>ppt_w</p:attrName>
                                        </p:attrNameLst>
                                      </p:cBhvr>
                                      <p:tavLst>
                                        <p:tav tm="0" fmla="#ppt_w*sin(2.5*pi*$)">
                                          <p:val>
                                            <p:fltVal val="0"/>
                                          </p:val>
                                        </p:tav>
                                        <p:tav tm="100000">
                                          <p:val>
                                            <p:fltVal val="1"/>
                                          </p:val>
                                        </p:tav>
                                      </p:tavLst>
                                    </p:anim>
                                    <p:anim calcmode="lin" valueType="num">
                                      <p:cBhvr>
                                        <p:cTn id="13" dur="1000" fill="hold"/>
                                        <p:tgtEl>
                                          <p:spTgt spid="448"/>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Class="entr" nodeType="afterEffect" presetSubtype="10" presetID="19" grpId="3" fill="hold">
                                  <p:stCondLst>
                                    <p:cond delay="0"/>
                                  </p:stCondLst>
                                  <p:iterate type="lt" backwards="0">
                                    <p:tmAbs val="0"/>
                                  </p:iterate>
                                  <p:childTnLst>
                                    <p:set>
                                      <p:cBhvr>
                                        <p:cTn id="16" fill="hold"/>
                                        <p:tgtEl>
                                          <p:spTgt spid="449"/>
                                        </p:tgtEl>
                                        <p:attrNameLst>
                                          <p:attrName>style.visibility</p:attrName>
                                        </p:attrNameLst>
                                      </p:cBhvr>
                                      <p:to>
                                        <p:strVal val="visible"/>
                                      </p:to>
                                    </p:set>
                                    <p:anim calcmode="lin" valueType="num">
                                      <p:cBhvr>
                                        <p:cTn id="17" dur="1000" fill="hold"/>
                                        <p:tgtEl>
                                          <p:spTgt spid="449"/>
                                        </p:tgtEl>
                                        <p:attrNameLst>
                                          <p:attrName>ppt_w</p:attrName>
                                        </p:attrNameLst>
                                      </p:cBhvr>
                                      <p:tavLst>
                                        <p:tav tm="0" fmla="#ppt_w*sin(2.5*pi*$)">
                                          <p:val>
                                            <p:fltVal val="0"/>
                                          </p:val>
                                        </p:tav>
                                        <p:tav tm="100000">
                                          <p:val>
                                            <p:fltVal val="1"/>
                                          </p:val>
                                        </p:tav>
                                      </p:tavLst>
                                    </p:anim>
                                    <p:anim calcmode="lin" valueType="num">
                                      <p:cBhvr>
                                        <p:cTn id="18" dur="1000" fill="hold"/>
                                        <p:tgtEl>
                                          <p:spTgt spid="449"/>
                                        </p:tgtEl>
                                        <p:attrNameLst>
                                          <p:attrName>ppt_h</p:attrName>
                                        </p:attrNameLst>
                                      </p:cBhvr>
                                      <p:tavLst>
                                        <p:tav tm="0">
                                          <p:val>
                                            <p:strVal val="#ppt_h"/>
                                          </p:val>
                                        </p:tav>
                                        <p:tav tm="100000">
                                          <p:val>
                                            <p:strVal val="#ppt_h"/>
                                          </p:val>
                                        </p:tav>
                                      </p:tavLst>
                                    </p:anim>
                                  </p:childTnLst>
                                </p:cTn>
                              </p:par>
                            </p:childTnLst>
                          </p:cTn>
                        </p:par>
                        <p:par>
                          <p:cTn id="19" fill="hold">
                            <p:stCondLst>
                              <p:cond delay="3000"/>
                            </p:stCondLst>
                            <p:childTnLst>
                              <p:par>
                                <p:cTn id="20" presetClass="entr" nodeType="afterEffect" presetSubtype="10" presetID="19" grpId="4" fill="hold">
                                  <p:stCondLst>
                                    <p:cond delay="0"/>
                                  </p:stCondLst>
                                  <p:iterate type="lt" backwards="0">
                                    <p:tmAbs val="0"/>
                                  </p:iterate>
                                  <p:childTnLst>
                                    <p:set>
                                      <p:cBhvr>
                                        <p:cTn id="21" fill="hold"/>
                                        <p:tgtEl>
                                          <p:spTgt spid="451"/>
                                        </p:tgtEl>
                                        <p:attrNameLst>
                                          <p:attrName>style.visibility</p:attrName>
                                        </p:attrNameLst>
                                      </p:cBhvr>
                                      <p:to>
                                        <p:strVal val="visible"/>
                                      </p:to>
                                    </p:set>
                                    <p:anim calcmode="lin" valueType="num">
                                      <p:cBhvr>
                                        <p:cTn id="22" dur="1000" fill="hold"/>
                                        <p:tgtEl>
                                          <p:spTgt spid="451"/>
                                        </p:tgtEl>
                                        <p:attrNameLst>
                                          <p:attrName>ppt_w</p:attrName>
                                        </p:attrNameLst>
                                      </p:cBhvr>
                                      <p:tavLst>
                                        <p:tav tm="0" fmla="#ppt_w*sin(2.5*pi*$)">
                                          <p:val>
                                            <p:fltVal val="0"/>
                                          </p:val>
                                        </p:tav>
                                        <p:tav tm="100000">
                                          <p:val>
                                            <p:fltVal val="1"/>
                                          </p:val>
                                        </p:tav>
                                      </p:tavLst>
                                    </p:anim>
                                    <p:anim calcmode="lin" valueType="num">
                                      <p:cBhvr>
                                        <p:cTn id="23" dur="1000" fill="hold"/>
                                        <p:tgtEl>
                                          <p:spTgt spid="451"/>
                                        </p:tgtEl>
                                        <p:attrNameLst>
                                          <p:attrName>ppt_h</p:attrName>
                                        </p:attrNameLst>
                                      </p:cBhvr>
                                      <p:tavLst>
                                        <p:tav tm="0">
                                          <p:val>
                                            <p:strVal val="#ppt_h"/>
                                          </p:val>
                                        </p:tav>
                                        <p:tav tm="100000">
                                          <p:val>
                                            <p:strVal val="#ppt_h"/>
                                          </p:val>
                                        </p:tav>
                                      </p:tavLst>
                                    </p:anim>
                                  </p:childTnLst>
                                </p:cTn>
                              </p:par>
                            </p:childTnLst>
                          </p:cTn>
                        </p:par>
                        <p:par>
                          <p:cTn id="24" fill="hold">
                            <p:stCondLst>
                              <p:cond delay="4000"/>
                            </p:stCondLst>
                            <p:childTnLst>
                              <p:par>
                                <p:cTn id="25" presetClass="entr" nodeType="afterEffect" presetSubtype="10" presetID="19" grpId="5" fill="hold">
                                  <p:stCondLst>
                                    <p:cond delay="0"/>
                                  </p:stCondLst>
                                  <p:iterate type="lt" backwards="0">
                                    <p:tmAbs val="0"/>
                                  </p:iterate>
                                  <p:childTnLst>
                                    <p:set>
                                      <p:cBhvr>
                                        <p:cTn id="26" fill="hold"/>
                                        <p:tgtEl>
                                          <p:spTgt spid="452"/>
                                        </p:tgtEl>
                                        <p:attrNameLst>
                                          <p:attrName>style.visibility</p:attrName>
                                        </p:attrNameLst>
                                      </p:cBhvr>
                                      <p:to>
                                        <p:strVal val="visible"/>
                                      </p:to>
                                    </p:set>
                                    <p:anim calcmode="lin" valueType="num">
                                      <p:cBhvr>
                                        <p:cTn id="27" dur="1000" fill="hold"/>
                                        <p:tgtEl>
                                          <p:spTgt spid="452"/>
                                        </p:tgtEl>
                                        <p:attrNameLst>
                                          <p:attrName>ppt_w</p:attrName>
                                        </p:attrNameLst>
                                      </p:cBhvr>
                                      <p:tavLst>
                                        <p:tav tm="0" fmla="#ppt_w*sin(2.5*pi*$)">
                                          <p:val>
                                            <p:fltVal val="0"/>
                                          </p:val>
                                        </p:tav>
                                        <p:tav tm="100000">
                                          <p:val>
                                            <p:fltVal val="1"/>
                                          </p:val>
                                        </p:tav>
                                      </p:tavLst>
                                    </p:anim>
                                    <p:anim calcmode="lin" valueType="num">
                                      <p:cBhvr>
                                        <p:cTn id="28" dur="1000" fill="hold"/>
                                        <p:tgtEl>
                                          <p:spTgt spid="452"/>
                                        </p:tgtEl>
                                        <p:attrNameLst>
                                          <p:attrName>ppt_h</p:attrName>
                                        </p:attrNameLst>
                                      </p:cBhvr>
                                      <p:tavLst>
                                        <p:tav tm="0">
                                          <p:val>
                                            <p:strVal val="#ppt_h"/>
                                          </p:val>
                                        </p:tav>
                                        <p:tav tm="100000">
                                          <p:val>
                                            <p:strVal val="#ppt_h"/>
                                          </p:val>
                                        </p:tav>
                                      </p:tavLst>
                                    </p:anim>
                                  </p:childTnLst>
                                </p:cTn>
                              </p:par>
                            </p:childTnLst>
                          </p:cTn>
                        </p:par>
                        <p:par>
                          <p:cTn id="29" fill="hold">
                            <p:stCondLst>
                              <p:cond delay="5000"/>
                            </p:stCondLst>
                            <p:childTnLst>
                              <p:par>
                                <p:cTn id="30" presetClass="entr" nodeType="afterEffect" presetSubtype="10" presetID="19" grpId="6" fill="hold">
                                  <p:stCondLst>
                                    <p:cond delay="0"/>
                                  </p:stCondLst>
                                  <p:iterate type="lt" backwards="0">
                                    <p:tmAbs val="0"/>
                                  </p:iterate>
                                  <p:childTnLst>
                                    <p:set>
                                      <p:cBhvr>
                                        <p:cTn id="31" fill="hold"/>
                                        <p:tgtEl>
                                          <p:spTgt spid="450"/>
                                        </p:tgtEl>
                                        <p:attrNameLst>
                                          <p:attrName>style.visibility</p:attrName>
                                        </p:attrNameLst>
                                      </p:cBhvr>
                                      <p:to>
                                        <p:strVal val="visible"/>
                                      </p:to>
                                    </p:set>
                                    <p:anim calcmode="lin" valueType="num">
                                      <p:cBhvr>
                                        <p:cTn id="32" dur="1000" fill="hold"/>
                                        <p:tgtEl>
                                          <p:spTgt spid="450"/>
                                        </p:tgtEl>
                                        <p:attrNameLst>
                                          <p:attrName>ppt_w</p:attrName>
                                        </p:attrNameLst>
                                      </p:cBhvr>
                                      <p:tavLst>
                                        <p:tav tm="0" fmla="#ppt_w*sin(2.5*pi*$)">
                                          <p:val>
                                            <p:fltVal val="0"/>
                                          </p:val>
                                        </p:tav>
                                        <p:tav tm="100000">
                                          <p:val>
                                            <p:fltVal val="1"/>
                                          </p:val>
                                        </p:tav>
                                      </p:tavLst>
                                    </p:anim>
                                    <p:anim calcmode="lin" valueType="num">
                                      <p:cBhvr>
                                        <p:cTn id="33" dur="1000" fill="hold"/>
                                        <p:tgtEl>
                                          <p:spTgt spid="450"/>
                                        </p:tgtEl>
                                        <p:attrNameLst>
                                          <p:attrName>ppt_h</p:attrName>
                                        </p:attrNameLst>
                                      </p:cBhvr>
                                      <p:tavLst>
                                        <p:tav tm="0">
                                          <p:val>
                                            <p:strVal val="#ppt_h"/>
                                          </p:val>
                                        </p:tav>
                                        <p:tav tm="100000">
                                          <p:val>
                                            <p:strVal val="#ppt_h"/>
                                          </p:val>
                                        </p:tav>
                                      </p:tavLst>
                                    </p:anim>
                                  </p:childTnLst>
                                </p:cTn>
                              </p:par>
                            </p:childTnLst>
                          </p:cTn>
                        </p:par>
                        <p:par>
                          <p:cTn id="34" fill="hold">
                            <p:stCondLst>
                              <p:cond delay="6000"/>
                            </p:stCondLst>
                            <p:childTnLst>
                              <p:par>
                                <p:cTn id="35" presetClass="entr" nodeType="afterEffect" presetSubtype="10" presetID="19" grpId="7" fill="hold">
                                  <p:stCondLst>
                                    <p:cond delay="0"/>
                                  </p:stCondLst>
                                  <p:iterate type="lt" backwards="0">
                                    <p:tmAbs val="0"/>
                                  </p:iterate>
                                  <p:childTnLst>
                                    <p:set>
                                      <p:cBhvr>
                                        <p:cTn id="36" fill="hold"/>
                                        <p:tgtEl>
                                          <p:spTgt spid="455"/>
                                        </p:tgtEl>
                                        <p:attrNameLst>
                                          <p:attrName>style.visibility</p:attrName>
                                        </p:attrNameLst>
                                      </p:cBhvr>
                                      <p:to>
                                        <p:strVal val="visible"/>
                                      </p:to>
                                    </p:set>
                                    <p:anim calcmode="lin" valueType="num">
                                      <p:cBhvr>
                                        <p:cTn id="37" dur="1000" fill="hold"/>
                                        <p:tgtEl>
                                          <p:spTgt spid="455"/>
                                        </p:tgtEl>
                                        <p:attrNameLst>
                                          <p:attrName>ppt_w</p:attrName>
                                        </p:attrNameLst>
                                      </p:cBhvr>
                                      <p:tavLst>
                                        <p:tav tm="0" fmla="#ppt_w*sin(2.5*pi*$)">
                                          <p:val>
                                            <p:fltVal val="0"/>
                                          </p:val>
                                        </p:tav>
                                        <p:tav tm="100000">
                                          <p:val>
                                            <p:fltVal val="1"/>
                                          </p:val>
                                        </p:tav>
                                      </p:tavLst>
                                    </p:anim>
                                    <p:anim calcmode="lin" valueType="num">
                                      <p:cBhvr>
                                        <p:cTn id="38" dur="1000" fill="hold"/>
                                        <p:tgtEl>
                                          <p:spTgt spid="455"/>
                                        </p:tgtEl>
                                        <p:attrNameLst>
                                          <p:attrName>ppt_h</p:attrName>
                                        </p:attrNameLst>
                                      </p:cBhvr>
                                      <p:tavLst>
                                        <p:tav tm="0">
                                          <p:val>
                                            <p:strVal val="#ppt_h"/>
                                          </p:val>
                                        </p:tav>
                                        <p:tav tm="100000">
                                          <p:val>
                                            <p:strVal val="#ppt_h"/>
                                          </p:val>
                                        </p:tav>
                                      </p:tavLst>
                                    </p:anim>
                                  </p:childTnLst>
                                </p:cTn>
                              </p:par>
                            </p:childTnLst>
                          </p:cTn>
                        </p:par>
                        <p:par>
                          <p:cTn id="39" fill="hold">
                            <p:stCondLst>
                              <p:cond delay="7000"/>
                            </p:stCondLst>
                            <p:childTnLst>
                              <p:par>
                                <p:cTn id="40" presetClass="entr" nodeType="afterEffect" presetSubtype="10" presetID="19" grpId="8" fill="hold">
                                  <p:stCondLst>
                                    <p:cond delay="500"/>
                                  </p:stCondLst>
                                  <p:iterate type="lt" backwards="0">
                                    <p:tmAbs val="0"/>
                                  </p:iterate>
                                  <p:childTnLst>
                                    <p:set>
                                      <p:cBhvr>
                                        <p:cTn id="41" fill="hold"/>
                                        <p:tgtEl>
                                          <p:spTgt spid="453"/>
                                        </p:tgtEl>
                                        <p:attrNameLst>
                                          <p:attrName>style.visibility</p:attrName>
                                        </p:attrNameLst>
                                      </p:cBhvr>
                                      <p:to>
                                        <p:strVal val="visible"/>
                                      </p:to>
                                    </p:set>
                                    <p:anim calcmode="lin" valueType="num">
                                      <p:cBhvr>
                                        <p:cTn id="42" dur="1000" fill="hold"/>
                                        <p:tgtEl>
                                          <p:spTgt spid="453"/>
                                        </p:tgtEl>
                                        <p:attrNameLst>
                                          <p:attrName>ppt_w</p:attrName>
                                        </p:attrNameLst>
                                      </p:cBhvr>
                                      <p:tavLst>
                                        <p:tav tm="0" fmla="#ppt_w*sin(2.5*pi*$)">
                                          <p:val>
                                            <p:fltVal val="0"/>
                                          </p:val>
                                        </p:tav>
                                        <p:tav tm="100000">
                                          <p:val>
                                            <p:fltVal val="1"/>
                                          </p:val>
                                        </p:tav>
                                      </p:tavLst>
                                    </p:anim>
                                    <p:anim calcmode="lin" valueType="num">
                                      <p:cBhvr>
                                        <p:cTn id="43" dur="1000" fill="hold"/>
                                        <p:tgtEl>
                                          <p:spTgt spid="453"/>
                                        </p:tgtEl>
                                        <p:attrNameLst>
                                          <p:attrName>ppt_h</p:attrName>
                                        </p:attrNameLst>
                                      </p:cBhvr>
                                      <p:tavLst>
                                        <p:tav tm="0">
                                          <p:val>
                                            <p:strVal val="#ppt_h"/>
                                          </p:val>
                                        </p:tav>
                                        <p:tav tm="100000">
                                          <p:val>
                                            <p:strVal val="#ppt_h"/>
                                          </p:val>
                                        </p:tav>
                                      </p:tavLst>
                                    </p:anim>
                                  </p:childTnLst>
                                </p:cTn>
                              </p:par>
                            </p:childTnLst>
                          </p:cTn>
                        </p:par>
                        <p:par>
                          <p:cTn id="44" fill="hold">
                            <p:stCondLst>
                              <p:cond delay="8500"/>
                            </p:stCondLst>
                            <p:childTnLst>
                              <p:par>
                                <p:cTn id="45" presetClass="entr" nodeType="afterEffect" presetID="9" grpId="9" fill="hold">
                                  <p:stCondLst>
                                    <p:cond delay="500"/>
                                  </p:stCondLst>
                                  <p:iterate type="el" backwards="0">
                                    <p:tmAbs val="0"/>
                                  </p:iterate>
                                  <p:childTnLst>
                                    <p:set>
                                      <p:cBhvr>
                                        <p:cTn id="46" fill="hold"/>
                                        <p:tgtEl>
                                          <p:spTgt spid="454"/>
                                        </p:tgtEl>
                                        <p:attrNameLst>
                                          <p:attrName>style.visibility</p:attrName>
                                        </p:attrNameLst>
                                      </p:cBhvr>
                                      <p:to>
                                        <p:strVal val="visible"/>
                                      </p:to>
                                    </p:set>
                                    <p:animEffect filter="dissolve" transition="in">
                                      <p:cBhvr>
                                        <p:cTn id="47" dur="1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 grpId="6"/>
      <p:bldP build="whole" bldLvl="1" animBg="1" rev="0" advAuto="0" spid="453" grpId="8"/>
      <p:bldP build="whole" bldLvl="1" animBg="1" rev="0" advAuto="0" spid="448" grpId="2"/>
      <p:bldP build="whole" bldLvl="1" animBg="1" rev="0" advAuto="0" spid="447" grpId="1"/>
      <p:bldP build="whole" bldLvl="1" animBg="1" rev="0" advAuto="0" spid="451" grpId="4"/>
      <p:bldP build="whole" bldLvl="1" animBg="1" rev="0" advAuto="0" spid="455" grpId="7"/>
      <p:bldP build="whole" bldLvl="1" animBg="1" rev="0" advAuto="0" spid="452" grpId="5"/>
      <p:bldP build="whole" bldLvl="1" animBg="1" rev="0" advAuto="0" spid="449" grpId="3"/>
      <p:bldP build="whole" bldLvl="1" animBg="1" rev="0" advAuto="0" spid="454" grpId="9"/>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2. Security and Compliance Featu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2. Security and Compliance Features</a:t>
            </a:r>
          </a:p>
        </p:txBody>
      </p:sp>
      <p:pic>
        <p:nvPicPr>
          <p:cNvPr id="458" name="graphic-security-compliance.png" descr="graphic-security-compliance.png"/>
          <p:cNvPicPr>
            <a:picLocks noChangeAspect="1"/>
          </p:cNvPicPr>
          <p:nvPr/>
        </p:nvPicPr>
        <p:blipFill>
          <a:blip r:embed="rId2">
            <a:extLst/>
          </a:blip>
          <a:stretch>
            <a:fillRect/>
          </a:stretch>
        </p:blipFill>
        <p:spPr>
          <a:xfrm>
            <a:off x="4283868" y="3225800"/>
            <a:ext cx="4437064" cy="3302000"/>
          </a:xfrm>
          <a:prstGeom prst="rect">
            <a:avLst/>
          </a:prstGeom>
          <a:ln w="12700">
            <a:miter lim="400000"/>
          </a:ln>
        </p:spPr>
      </p:pic>
      <p:sp>
        <p:nvSpPr>
          <p:cNvPr id="459" name="S3 supports three different forms of encryption and offer sophisticated integration with tools like AWS CloudTrail for audi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supports three different forms of encryption and offer sophisticated integration with tools like AWS CloudTrail for auditing</a:t>
            </a:r>
          </a:p>
        </p:txBody>
      </p:sp>
      <p:pic>
        <p:nvPicPr>
          <p:cNvPr id="460" name="box-1299001__340.png" descr="box-1299001__340.png"/>
          <p:cNvPicPr>
            <a:picLocks noChangeAspect="1"/>
          </p:cNvPicPr>
          <p:nvPr/>
        </p:nvPicPr>
        <p:blipFill>
          <a:blip r:embed="rId3">
            <a:extLst/>
          </a:blip>
          <a:stretch>
            <a:fillRect/>
          </a:stretch>
        </p:blipFill>
        <p:spPr>
          <a:xfrm>
            <a:off x="2774761" y="2475424"/>
            <a:ext cx="631527" cy="713352"/>
          </a:xfrm>
          <a:prstGeom prst="rect">
            <a:avLst/>
          </a:prstGeom>
          <a:ln w="12700">
            <a:miter lim="400000"/>
          </a:ln>
        </p:spPr>
      </p:pic>
      <p:pic>
        <p:nvPicPr>
          <p:cNvPr id="461" name="box-1299001__340.png" descr="box-1299001__340.png"/>
          <p:cNvPicPr>
            <a:picLocks noChangeAspect="1"/>
          </p:cNvPicPr>
          <p:nvPr/>
        </p:nvPicPr>
        <p:blipFill>
          <a:blip r:embed="rId3">
            <a:extLst/>
          </a:blip>
          <a:stretch>
            <a:fillRect/>
          </a:stretch>
        </p:blipFill>
        <p:spPr>
          <a:xfrm>
            <a:off x="3595837" y="2475424"/>
            <a:ext cx="631526" cy="713352"/>
          </a:xfrm>
          <a:prstGeom prst="rect">
            <a:avLst/>
          </a:prstGeom>
          <a:ln w="12700">
            <a:miter lim="400000"/>
          </a:ln>
        </p:spPr>
      </p:pic>
      <p:pic>
        <p:nvPicPr>
          <p:cNvPr id="462" name="box-1299001__340.png" descr="box-1299001__340.png"/>
          <p:cNvPicPr>
            <a:picLocks noChangeAspect="1"/>
          </p:cNvPicPr>
          <p:nvPr/>
        </p:nvPicPr>
        <p:blipFill>
          <a:blip r:embed="rId3">
            <a:extLst/>
          </a:blip>
          <a:stretch>
            <a:fillRect/>
          </a:stretch>
        </p:blipFill>
        <p:spPr>
          <a:xfrm>
            <a:off x="4416912" y="2475424"/>
            <a:ext cx="631527" cy="713352"/>
          </a:xfrm>
          <a:prstGeom prst="rect">
            <a:avLst/>
          </a:prstGeom>
          <a:ln w="12700">
            <a:miter lim="400000"/>
          </a:ln>
        </p:spPr>
      </p:pic>
      <p:pic>
        <p:nvPicPr>
          <p:cNvPr id="463" name="box-1299001__340.png" descr="box-1299001__340.png"/>
          <p:cNvPicPr>
            <a:picLocks noChangeAspect="1"/>
          </p:cNvPicPr>
          <p:nvPr/>
        </p:nvPicPr>
        <p:blipFill>
          <a:blip r:embed="rId3">
            <a:extLst/>
          </a:blip>
          <a:stretch>
            <a:fillRect/>
          </a:stretch>
        </p:blipFill>
        <p:spPr>
          <a:xfrm>
            <a:off x="2774761" y="3389824"/>
            <a:ext cx="631527" cy="713352"/>
          </a:xfrm>
          <a:prstGeom prst="rect">
            <a:avLst/>
          </a:prstGeom>
          <a:ln w="12700">
            <a:miter lim="400000"/>
          </a:ln>
        </p:spPr>
      </p:pic>
      <p:pic>
        <p:nvPicPr>
          <p:cNvPr id="464" name="box-1299001__340.png" descr="box-1299001__340.png"/>
          <p:cNvPicPr>
            <a:picLocks noChangeAspect="1"/>
          </p:cNvPicPr>
          <p:nvPr/>
        </p:nvPicPr>
        <p:blipFill>
          <a:blip r:embed="rId3">
            <a:extLst/>
          </a:blip>
          <a:stretch>
            <a:fillRect/>
          </a:stretch>
        </p:blipFill>
        <p:spPr>
          <a:xfrm>
            <a:off x="3595837" y="3389824"/>
            <a:ext cx="631526" cy="713352"/>
          </a:xfrm>
          <a:prstGeom prst="rect">
            <a:avLst/>
          </a:prstGeom>
          <a:ln w="12700">
            <a:miter lim="400000"/>
          </a:ln>
        </p:spPr>
      </p:pic>
      <p:pic>
        <p:nvPicPr>
          <p:cNvPr id="465" name="box-1299001__340.png" descr="box-1299001__340.png"/>
          <p:cNvPicPr>
            <a:picLocks noChangeAspect="1"/>
          </p:cNvPicPr>
          <p:nvPr/>
        </p:nvPicPr>
        <p:blipFill>
          <a:blip r:embed="rId3">
            <a:extLst/>
          </a:blip>
          <a:stretch>
            <a:fillRect/>
          </a:stretch>
        </p:blipFill>
        <p:spPr>
          <a:xfrm>
            <a:off x="4416912" y="3389824"/>
            <a:ext cx="631527" cy="713352"/>
          </a:xfrm>
          <a:prstGeom prst="rect">
            <a:avLst/>
          </a:prstGeom>
          <a:ln w="12700">
            <a:miter lim="400000"/>
          </a:ln>
        </p:spPr>
      </p:pic>
      <p:pic>
        <p:nvPicPr>
          <p:cNvPr id="466" name="box-1299001__340.png" descr="box-1299001__340.png"/>
          <p:cNvPicPr>
            <a:picLocks noChangeAspect="1"/>
          </p:cNvPicPr>
          <p:nvPr/>
        </p:nvPicPr>
        <p:blipFill>
          <a:blip r:embed="rId3">
            <a:extLst/>
          </a:blip>
          <a:stretch>
            <a:fillRect/>
          </a:stretch>
        </p:blipFill>
        <p:spPr>
          <a:xfrm>
            <a:off x="2774761" y="1561024"/>
            <a:ext cx="631527" cy="713352"/>
          </a:xfrm>
          <a:prstGeom prst="rect">
            <a:avLst/>
          </a:prstGeom>
          <a:ln w="12700">
            <a:miter lim="400000"/>
          </a:ln>
        </p:spPr>
      </p:pic>
      <p:pic>
        <p:nvPicPr>
          <p:cNvPr id="467" name="box-1299001__340.png" descr="box-1299001__340.png"/>
          <p:cNvPicPr>
            <a:picLocks noChangeAspect="1"/>
          </p:cNvPicPr>
          <p:nvPr/>
        </p:nvPicPr>
        <p:blipFill>
          <a:blip r:embed="rId3">
            <a:extLst/>
          </a:blip>
          <a:stretch>
            <a:fillRect/>
          </a:stretch>
        </p:blipFill>
        <p:spPr>
          <a:xfrm>
            <a:off x="3595837" y="1561024"/>
            <a:ext cx="631526" cy="713352"/>
          </a:xfrm>
          <a:prstGeom prst="rect">
            <a:avLst/>
          </a:prstGeom>
          <a:ln w="12700">
            <a:miter lim="400000"/>
          </a:ln>
        </p:spPr>
      </p:pic>
      <p:pic>
        <p:nvPicPr>
          <p:cNvPr id="468" name="box-1299001__340.png" descr="box-1299001__340.png"/>
          <p:cNvPicPr>
            <a:picLocks noChangeAspect="1"/>
          </p:cNvPicPr>
          <p:nvPr/>
        </p:nvPicPr>
        <p:blipFill>
          <a:blip r:embed="rId3">
            <a:extLst/>
          </a:blip>
          <a:stretch>
            <a:fillRect/>
          </a:stretch>
        </p:blipFill>
        <p:spPr>
          <a:xfrm>
            <a:off x="4416912" y="1561024"/>
            <a:ext cx="631527" cy="713352"/>
          </a:xfrm>
          <a:prstGeom prst="rect">
            <a:avLst/>
          </a:prstGeom>
          <a:ln w="12700">
            <a:miter lim="400000"/>
          </a:ln>
        </p:spPr>
      </p:pic>
      <p:pic>
        <p:nvPicPr>
          <p:cNvPr id="469" name="Pillar-Discover-1@2x.eb635cfc67b7c2a5927bae5587105238d08f0a39.png" descr="Pillar-Discover-1@2x.eb635cfc67b7c2a5927bae5587105238d08f0a39.png"/>
          <p:cNvPicPr>
            <a:picLocks noChangeAspect="1"/>
          </p:cNvPicPr>
          <p:nvPr/>
        </p:nvPicPr>
        <p:blipFill>
          <a:blip r:embed="rId4">
            <a:extLst/>
          </a:blip>
          <a:stretch>
            <a:fillRect/>
          </a:stretch>
        </p:blipFill>
        <p:spPr>
          <a:xfrm>
            <a:off x="7608463" y="1562100"/>
            <a:ext cx="3048001" cy="2540000"/>
          </a:xfrm>
          <a:prstGeom prst="rect">
            <a:avLst/>
          </a:prstGeom>
          <a:ln w="12700">
            <a:miter lim="400000"/>
          </a:ln>
        </p:spPr>
      </p:pic>
      <p:sp>
        <p:nvSpPr>
          <p:cNvPr id="470" name="It’s integrated with Amazon Macie - a machine learning service that can automatically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It’s integrated with Amazon Macie - a machine learning service that can automatically -</a:t>
            </a:r>
          </a:p>
        </p:txBody>
      </p:sp>
      <p:sp>
        <p:nvSpPr>
          <p:cNvPr id="471" name="Discover"/>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Discover</a:t>
            </a:r>
          </a:p>
        </p:txBody>
      </p:sp>
      <p:sp>
        <p:nvSpPr>
          <p:cNvPr id="472" name="Classif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a:t>
            </a:r>
          </a:p>
        </p:txBody>
      </p:sp>
      <p:sp>
        <p:nvSpPr>
          <p:cNvPr id="473" name="And protect sensitive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protect sensitive data</a:t>
            </a:r>
          </a:p>
        </p:txBody>
      </p:sp>
      <p:pic>
        <p:nvPicPr>
          <p:cNvPr id="474" name="Order&amp;Sec.png" descr="Order&amp;Sec.png"/>
          <p:cNvPicPr>
            <a:picLocks noChangeAspect="1"/>
          </p:cNvPicPr>
          <p:nvPr/>
        </p:nvPicPr>
        <p:blipFill>
          <a:blip r:embed="rId5">
            <a:extLst/>
          </a:blip>
          <a:stretch>
            <a:fillRect/>
          </a:stretch>
        </p:blipFill>
        <p:spPr>
          <a:xfrm>
            <a:off x="2641600" y="648775"/>
            <a:ext cx="2540000" cy="254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2" presetID="2" grpId="1" fill="hold">
                                  <p:stCondLst>
                                    <p:cond delay="0"/>
                                  </p:stCondLst>
                                  <p:iterate type="el" backwards="0">
                                    <p:tmAbs val="0"/>
                                  </p:iterate>
                                  <p:childTnLst>
                                    <p:anim calcmode="lin" valueType="num">
                                      <p:cBhvr>
                                        <p:cTn id="6" dur="1000" fill="hold"/>
                                        <p:tgtEl>
                                          <p:spTgt spid="457"/>
                                        </p:tgtEl>
                                        <p:attrNameLst>
                                          <p:attrName>ppt_x</p:attrName>
                                        </p:attrNameLst>
                                      </p:cBhvr>
                                      <p:tavLst>
                                        <p:tav tm="0">
                                          <p:val>
                                            <p:strVal val="ppt_x"/>
                                          </p:val>
                                        </p:tav>
                                        <p:tav tm="100000">
                                          <p:val>
                                            <p:strVal val="1+ppt_w/2"/>
                                          </p:val>
                                        </p:tav>
                                      </p:tavLst>
                                    </p:anim>
                                    <p:anim calcmode="lin" valueType="num">
                                      <p:cBhvr>
                                        <p:cTn id="7" dur="1000" fill="hold"/>
                                        <p:tgtEl>
                                          <p:spTgt spid="457"/>
                                        </p:tgtEl>
                                        <p:attrNameLst>
                                          <p:attrName>ppt_y</p:attrName>
                                        </p:attrNameLst>
                                      </p:cBhvr>
                                      <p:tavLst>
                                        <p:tav tm="0">
                                          <p:val>
                                            <p:strVal val="ppt_y"/>
                                          </p:val>
                                        </p:tav>
                                        <p:tav tm="100000">
                                          <p:val>
                                            <p:strVal val="ppt_y"/>
                                          </p:val>
                                        </p:tav>
                                      </p:tavLst>
                                    </p:anim>
                                    <p:set>
                                      <p:cBhvr>
                                        <p:cTn id="8" fill="hold">
                                          <p:stCondLst>
                                            <p:cond delay="999"/>
                                          </p:stCondLst>
                                        </p:cTn>
                                        <p:tgtEl>
                                          <p:spTgt spid="457"/>
                                        </p:tgtEl>
                                        <p:attrNameLst>
                                          <p:attrName>style.visibility</p:attrName>
                                        </p:attrNameLst>
                                      </p:cBhvr>
                                      <p:to>
                                        <p:strVal val="hidden"/>
                                      </p:to>
                                    </p:set>
                                  </p:childTnLst>
                                </p:cTn>
                              </p:par>
                            </p:childTnLst>
                          </p:cTn>
                        </p:par>
                        <p:par>
                          <p:cTn id="9" fill="hold">
                            <p:stCondLst>
                              <p:cond delay="1000"/>
                            </p:stCondLst>
                            <p:childTnLst>
                              <p:par>
                                <p:cTn id="10" presetClass="entr" nodeType="afterEffect" presetSubtype="8" presetID="22" grpId="2" fill="hold">
                                  <p:stCondLst>
                                    <p:cond delay="0"/>
                                  </p:stCondLst>
                                  <p:iterate type="el" backwards="0">
                                    <p:tmAbs val="0"/>
                                  </p:iterate>
                                  <p:childTnLst>
                                    <p:set>
                                      <p:cBhvr>
                                        <p:cTn id="11" fill="hold"/>
                                        <p:tgtEl>
                                          <p:spTgt spid="459"/>
                                        </p:tgtEl>
                                        <p:attrNameLst>
                                          <p:attrName>style.visibility</p:attrName>
                                        </p:attrNameLst>
                                      </p:cBhvr>
                                      <p:to>
                                        <p:strVal val="visible"/>
                                      </p:to>
                                    </p:set>
                                    <p:animEffect filter="wipe(left)" transition="in">
                                      <p:cBhvr>
                                        <p:cTn id="12" dur="3000"/>
                                        <p:tgtEl>
                                          <p:spTgt spid="459"/>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2" presetID="2" grpId="3" fill="hold">
                                  <p:stCondLst>
                                    <p:cond delay="0"/>
                                  </p:stCondLst>
                                  <p:iterate type="el" backwards="0">
                                    <p:tmAbs val="0"/>
                                  </p:iterate>
                                  <p:childTnLst>
                                    <p:anim calcmode="lin" valueType="num">
                                      <p:cBhvr>
                                        <p:cTn id="16" dur="1000" fill="hold"/>
                                        <p:tgtEl>
                                          <p:spTgt spid="459"/>
                                        </p:tgtEl>
                                        <p:attrNameLst>
                                          <p:attrName>ppt_x</p:attrName>
                                        </p:attrNameLst>
                                      </p:cBhvr>
                                      <p:tavLst>
                                        <p:tav tm="0">
                                          <p:val>
                                            <p:strVal val="ppt_x"/>
                                          </p:val>
                                        </p:tav>
                                        <p:tav tm="100000">
                                          <p:val>
                                            <p:strVal val="1+ppt_w/2"/>
                                          </p:val>
                                        </p:tav>
                                      </p:tavLst>
                                    </p:anim>
                                    <p:anim calcmode="lin" valueType="num">
                                      <p:cBhvr>
                                        <p:cTn id="17" dur="1000" fill="hold"/>
                                        <p:tgtEl>
                                          <p:spTgt spid="459"/>
                                        </p:tgtEl>
                                        <p:attrNameLst>
                                          <p:attrName>ppt_y</p:attrName>
                                        </p:attrNameLst>
                                      </p:cBhvr>
                                      <p:tavLst>
                                        <p:tav tm="0">
                                          <p:val>
                                            <p:strVal val="ppt_y"/>
                                          </p:val>
                                        </p:tav>
                                        <p:tav tm="100000">
                                          <p:val>
                                            <p:strVal val="ppt_y"/>
                                          </p:val>
                                        </p:tav>
                                      </p:tavLst>
                                    </p:anim>
                                    <p:set>
                                      <p:cBhvr>
                                        <p:cTn id="18" fill="hold">
                                          <p:stCondLst>
                                            <p:cond delay="999"/>
                                          </p:stCondLst>
                                        </p:cTn>
                                        <p:tgtEl>
                                          <p:spTgt spid="459"/>
                                        </p:tgtEl>
                                        <p:attrNameLst>
                                          <p:attrName>style.visibility</p:attrName>
                                        </p:attrNameLst>
                                      </p:cBhvr>
                                      <p:to>
                                        <p:strVal val="hidden"/>
                                      </p:to>
                                    </p:set>
                                  </p:childTnLst>
                                </p:cTn>
                              </p:par>
                            </p:childTnLst>
                          </p:cTn>
                        </p:par>
                        <p:par>
                          <p:cTn id="19" fill="hold">
                            <p:stCondLst>
                              <p:cond delay="1000"/>
                            </p:stCondLst>
                            <p:childTnLst>
                              <p:par>
                                <p:cTn id="20" presetClass="entr" nodeType="afterEffect" presetSubtype="8" presetID="22" grpId="4" fill="hold">
                                  <p:stCondLst>
                                    <p:cond delay="0"/>
                                  </p:stCondLst>
                                  <p:iterate type="el" backwards="0">
                                    <p:tmAbs val="0"/>
                                  </p:iterate>
                                  <p:childTnLst>
                                    <p:set>
                                      <p:cBhvr>
                                        <p:cTn id="21" fill="hold"/>
                                        <p:tgtEl>
                                          <p:spTgt spid="470"/>
                                        </p:tgtEl>
                                        <p:attrNameLst>
                                          <p:attrName>style.visibility</p:attrName>
                                        </p:attrNameLst>
                                      </p:cBhvr>
                                      <p:to>
                                        <p:strVal val="visible"/>
                                      </p:to>
                                    </p:set>
                                    <p:animEffect filter="wipe(left)" transition="in">
                                      <p:cBhvr>
                                        <p:cTn id="22" dur="1500"/>
                                        <p:tgtEl>
                                          <p:spTgt spid="470"/>
                                        </p:tgtEl>
                                      </p:cBhvr>
                                    </p:animEffect>
                                  </p:childTnLst>
                                </p:cTn>
                              </p:par>
                            </p:childTnLst>
                          </p:cTn>
                        </p:par>
                        <p:par>
                          <p:cTn id="23" fill="hold">
                            <p:stCondLst>
                              <p:cond delay="2500"/>
                            </p:stCondLst>
                            <p:childTnLst>
                              <p:par>
                                <p:cTn id="24" presetClass="entr" nodeType="afterEffect" presetSubtype="8" presetID="22" grpId="5" fill="hold">
                                  <p:stCondLst>
                                    <p:cond delay="0"/>
                                  </p:stCondLst>
                                  <p:iterate type="el" backwards="0">
                                    <p:tmAbs val="0"/>
                                  </p:iterate>
                                  <p:childTnLst>
                                    <p:set>
                                      <p:cBhvr>
                                        <p:cTn id="25" fill="hold"/>
                                        <p:tgtEl>
                                          <p:spTgt spid="469"/>
                                        </p:tgtEl>
                                        <p:attrNameLst>
                                          <p:attrName>style.visibility</p:attrName>
                                        </p:attrNameLst>
                                      </p:cBhvr>
                                      <p:to>
                                        <p:strVal val="visible"/>
                                      </p:to>
                                    </p:set>
                                    <p:animEffect filter="wipe(left)" transition="in">
                                      <p:cBhvr>
                                        <p:cTn id="26" dur="1500"/>
                                        <p:tgtEl>
                                          <p:spTgt spid="469"/>
                                        </p:tgtEl>
                                      </p:cBhvr>
                                    </p:animEffect>
                                  </p:childTnLst>
                                </p:cTn>
                              </p:par>
                            </p:childTnLst>
                          </p:cTn>
                        </p:par>
                      </p:childTnLst>
                    </p:cTn>
                  </p:par>
                  <p:par>
                    <p:cTn id="27" fill="hold">
                      <p:stCondLst>
                        <p:cond delay="indefinite"/>
                      </p:stCondLst>
                      <p:childTnLst>
                        <p:par>
                          <p:cTn id="28" fill="hold">
                            <p:stCondLst>
                              <p:cond delay="0"/>
                            </p:stCondLst>
                            <p:childTnLst>
                              <p:par>
                                <p:cTn id="29" presetClass="exit" nodeType="clickEffect" presetSubtype="2" presetID="2" grpId="6" fill="hold">
                                  <p:stCondLst>
                                    <p:cond delay="0"/>
                                  </p:stCondLst>
                                  <p:iterate type="el" backwards="0">
                                    <p:tmAbs val="0"/>
                                  </p:iterate>
                                  <p:childTnLst>
                                    <p:anim calcmode="lin" valueType="num">
                                      <p:cBhvr>
                                        <p:cTn id="30" dur="1000" fill="hold"/>
                                        <p:tgtEl>
                                          <p:spTgt spid="470"/>
                                        </p:tgtEl>
                                        <p:attrNameLst>
                                          <p:attrName>ppt_x</p:attrName>
                                        </p:attrNameLst>
                                      </p:cBhvr>
                                      <p:tavLst>
                                        <p:tav tm="0">
                                          <p:val>
                                            <p:strVal val="ppt_x"/>
                                          </p:val>
                                        </p:tav>
                                        <p:tav tm="100000">
                                          <p:val>
                                            <p:strVal val="1+ppt_w/2"/>
                                          </p:val>
                                        </p:tav>
                                      </p:tavLst>
                                    </p:anim>
                                    <p:anim calcmode="lin" valueType="num">
                                      <p:cBhvr>
                                        <p:cTn id="31" dur="1000" fill="hold"/>
                                        <p:tgtEl>
                                          <p:spTgt spid="470"/>
                                        </p:tgtEl>
                                        <p:attrNameLst>
                                          <p:attrName>ppt_y</p:attrName>
                                        </p:attrNameLst>
                                      </p:cBhvr>
                                      <p:tavLst>
                                        <p:tav tm="0">
                                          <p:val>
                                            <p:strVal val="ppt_y"/>
                                          </p:val>
                                        </p:tav>
                                        <p:tav tm="100000">
                                          <p:val>
                                            <p:strVal val="ppt_y"/>
                                          </p:val>
                                        </p:tav>
                                      </p:tavLst>
                                    </p:anim>
                                    <p:set>
                                      <p:cBhvr>
                                        <p:cTn id="32" fill="hold">
                                          <p:stCondLst>
                                            <p:cond delay="999"/>
                                          </p:stCondLst>
                                        </p:cTn>
                                        <p:tgtEl>
                                          <p:spTgt spid="470"/>
                                        </p:tgtEl>
                                        <p:attrNameLst>
                                          <p:attrName>style.visibility</p:attrName>
                                        </p:attrNameLst>
                                      </p:cBhvr>
                                      <p:to>
                                        <p:strVal val="hidden"/>
                                      </p:to>
                                    </p:set>
                                  </p:childTnLst>
                                </p:cTn>
                              </p:par>
                            </p:childTnLst>
                          </p:cTn>
                        </p:par>
                        <p:par>
                          <p:cTn id="33" fill="hold">
                            <p:stCondLst>
                              <p:cond delay="1000"/>
                            </p:stCondLst>
                            <p:childTnLst>
                              <p:par>
                                <p:cTn id="34" presetClass="entr" nodeType="afterEffect" presetSubtype="8" presetID="22" grpId="7" fill="hold">
                                  <p:stCondLst>
                                    <p:cond delay="0"/>
                                  </p:stCondLst>
                                  <p:iterate type="el" backwards="0">
                                    <p:tmAbs val="0"/>
                                  </p:iterate>
                                  <p:childTnLst>
                                    <p:set>
                                      <p:cBhvr>
                                        <p:cTn id="35" fill="hold"/>
                                        <p:tgtEl>
                                          <p:spTgt spid="471"/>
                                        </p:tgtEl>
                                        <p:attrNameLst>
                                          <p:attrName>style.visibility</p:attrName>
                                        </p:attrNameLst>
                                      </p:cBhvr>
                                      <p:to>
                                        <p:strVal val="visible"/>
                                      </p:to>
                                    </p:set>
                                    <p:animEffect filter="wipe(left)" transition="in">
                                      <p:cBhvr>
                                        <p:cTn id="36" dur="3000"/>
                                        <p:tgtEl>
                                          <p:spTgt spid="471"/>
                                        </p:tgtEl>
                                      </p:cBhvr>
                                    </p:animEffect>
                                  </p:childTnLst>
                                </p:cTn>
                              </p:par>
                            </p:childTnLst>
                          </p:cTn>
                        </p:par>
                        <p:par>
                          <p:cTn id="37" fill="hold">
                            <p:stCondLst>
                              <p:cond delay="4000"/>
                            </p:stCondLst>
                            <p:childTnLst>
                              <p:par>
                                <p:cTn id="38" presetClass="entr" nodeType="afterEffect" presetSubtype="8" presetID="22" grpId="8" fill="hold">
                                  <p:stCondLst>
                                    <p:cond delay="0"/>
                                  </p:stCondLst>
                                  <p:iterate type="el" backwards="0">
                                    <p:tmAbs val="0"/>
                                  </p:iterate>
                                  <p:childTnLst>
                                    <p:set>
                                      <p:cBhvr>
                                        <p:cTn id="39" fill="hold"/>
                                        <p:tgtEl>
                                          <p:spTgt spid="464"/>
                                        </p:tgtEl>
                                        <p:attrNameLst>
                                          <p:attrName>style.visibility</p:attrName>
                                        </p:attrNameLst>
                                      </p:cBhvr>
                                      <p:to>
                                        <p:strVal val="visible"/>
                                      </p:to>
                                    </p:set>
                                    <p:animEffect filter="wipe(left)" transition="in">
                                      <p:cBhvr>
                                        <p:cTn id="40" dur="1500"/>
                                        <p:tgtEl>
                                          <p:spTgt spid="464"/>
                                        </p:tgtEl>
                                      </p:cBhvr>
                                    </p:animEffect>
                                  </p:childTnLst>
                                </p:cTn>
                              </p:par>
                            </p:childTnLst>
                          </p:cTn>
                        </p:par>
                        <p:par>
                          <p:cTn id="41" fill="hold">
                            <p:stCondLst>
                              <p:cond delay="5500"/>
                            </p:stCondLst>
                            <p:childTnLst>
                              <p:par>
                                <p:cTn id="42" presetClass="entr" nodeType="afterEffect" presetSubtype="8" presetID="22" grpId="9" fill="hold">
                                  <p:stCondLst>
                                    <p:cond delay="0"/>
                                  </p:stCondLst>
                                  <p:iterate type="el" backwards="0">
                                    <p:tmAbs val="0"/>
                                  </p:iterate>
                                  <p:childTnLst>
                                    <p:set>
                                      <p:cBhvr>
                                        <p:cTn id="43" fill="hold"/>
                                        <p:tgtEl>
                                          <p:spTgt spid="465"/>
                                        </p:tgtEl>
                                        <p:attrNameLst>
                                          <p:attrName>style.visibility</p:attrName>
                                        </p:attrNameLst>
                                      </p:cBhvr>
                                      <p:to>
                                        <p:strVal val="visible"/>
                                      </p:to>
                                    </p:set>
                                    <p:animEffect filter="wipe(left)" transition="in">
                                      <p:cBhvr>
                                        <p:cTn id="44" dur="1500"/>
                                        <p:tgtEl>
                                          <p:spTgt spid="465"/>
                                        </p:tgtEl>
                                      </p:cBhvr>
                                    </p:animEffect>
                                  </p:childTnLst>
                                </p:cTn>
                              </p:par>
                            </p:childTnLst>
                          </p:cTn>
                        </p:par>
                        <p:par>
                          <p:cTn id="45" fill="hold">
                            <p:stCondLst>
                              <p:cond delay="7000"/>
                            </p:stCondLst>
                            <p:childTnLst>
                              <p:par>
                                <p:cTn id="46" presetClass="entr" nodeType="afterEffect" presetSubtype="8" presetID="22" grpId="10" fill="hold">
                                  <p:stCondLst>
                                    <p:cond delay="0"/>
                                  </p:stCondLst>
                                  <p:iterate type="el" backwards="0">
                                    <p:tmAbs val="0"/>
                                  </p:iterate>
                                  <p:childTnLst>
                                    <p:set>
                                      <p:cBhvr>
                                        <p:cTn id="47" fill="hold"/>
                                        <p:tgtEl>
                                          <p:spTgt spid="460"/>
                                        </p:tgtEl>
                                        <p:attrNameLst>
                                          <p:attrName>style.visibility</p:attrName>
                                        </p:attrNameLst>
                                      </p:cBhvr>
                                      <p:to>
                                        <p:strVal val="visible"/>
                                      </p:to>
                                    </p:set>
                                    <p:animEffect filter="wipe(left)" transition="in">
                                      <p:cBhvr>
                                        <p:cTn id="48" dur="1500"/>
                                        <p:tgtEl>
                                          <p:spTgt spid="460"/>
                                        </p:tgtEl>
                                      </p:cBhvr>
                                    </p:animEffect>
                                  </p:childTnLst>
                                </p:cTn>
                              </p:par>
                            </p:childTnLst>
                          </p:cTn>
                        </p:par>
                        <p:par>
                          <p:cTn id="49" fill="hold">
                            <p:stCondLst>
                              <p:cond delay="8500"/>
                            </p:stCondLst>
                            <p:childTnLst>
                              <p:par>
                                <p:cTn id="50" presetClass="entr" nodeType="afterEffect" presetSubtype="8" presetID="22" grpId="11" fill="hold">
                                  <p:stCondLst>
                                    <p:cond delay="0"/>
                                  </p:stCondLst>
                                  <p:iterate type="el" backwards="0">
                                    <p:tmAbs val="0"/>
                                  </p:iterate>
                                  <p:childTnLst>
                                    <p:set>
                                      <p:cBhvr>
                                        <p:cTn id="51" fill="hold"/>
                                        <p:tgtEl>
                                          <p:spTgt spid="461"/>
                                        </p:tgtEl>
                                        <p:attrNameLst>
                                          <p:attrName>style.visibility</p:attrName>
                                        </p:attrNameLst>
                                      </p:cBhvr>
                                      <p:to>
                                        <p:strVal val="visible"/>
                                      </p:to>
                                    </p:set>
                                    <p:animEffect filter="wipe(left)" transition="in">
                                      <p:cBhvr>
                                        <p:cTn id="52" dur="1500"/>
                                        <p:tgtEl>
                                          <p:spTgt spid="461"/>
                                        </p:tgtEl>
                                      </p:cBhvr>
                                    </p:animEffect>
                                  </p:childTnLst>
                                </p:cTn>
                              </p:par>
                            </p:childTnLst>
                          </p:cTn>
                        </p:par>
                        <p:par>
                          <p:cTn id="53" fill="hold">
                            <p:stCondLst>
                              <p:cond delay="10000"/>
                            </p:stCondLst>
                            <p:childTnLst>
                              <p:par>
                                <p:cTn id="54" presetClass="entr" nodeType="afterEffect" presetSubtype="8" presetID="22" grpId="12" fill="hold">
                                  <p:stCondLst>
                                    <p:cond delay="0"/>
                                  </p:stCondLst>
                                  <p:iterate type="el" backwards="0">
                                    <p:tmAbs val="0"/>
                                  </p:iterate>
                                  <p:childTnLst>
                                    <p:set>
                                      <p:cBhvr>
                                        <p:cTn id="55" fill="hold"/>
                                        <p:tgtEl>
                                          <p:spTgt spid="462"/>
                                        </p:tgtEl>
                                        <p:attrNameLst>
                                          <p:attrName>style.visibility</p:attrName>
                                        </p:attrNameLst>
                                      </p:cBhvr>
                                      <p:to>
                                        <p:strVal val="visible"/>
                                      </p:to>
                                    </p:set>
                                    <p:animEffect filter="wipe(left)" transition="in">
                                      <p:cBhvr>
                                        <p:cTn id="56" dur="1500"/>
                                        <p:tgtEl>
                                          <p:spTgt spid="462"/>
                                        </p:tgtEl>
                                      </p:cBhvr>
                                    </p:animEffect>
                                  </p:childTnLst>
                                </p:cTn>
                              </p:par>
                            </p:childTnLst>
                          </p:cTn>
                        </p:par>
                        <p:par>
                          <p:cTn id="57" fill="hold">
                            <p:stCondLst>
                              <p:cond delay="11500"/>
                            </p:stCondLst>
                            <p:childTnLst>
                              <p:par>
                                <p:cTn id="58" presetClass="entr" nodeType="afterEffect" presetSubtype="8" presetID="22" grpId="13" fill="hold">
                                  <p:stCondLst>
                                    <p:cond delay="0"/>
                                  </p:stCondLst>
                                  <p:iterate type="el" backwards="0">
                                    <p:tmAbs val="0"/>
                                  </p:iterate>
                                  <p:childTnLst>
                                    <p:set>
                                      <p:cBhvr>
                                        <p:cTn id="59" fill="hold"/>
                                        <p:tgtEl>
                                          <p:spTgt spid="466"/>
                                        </p:tgtEl>
                                        <p:attrNameLst>
                                          <p:attrName>style.visibility</p:attrName>
                                        </p:attrNameLst>
                                      </p:cBhvr>
                                      <p:to>
                                        <p:strVal val="visible"/>
                                      </p:to>
                                    </p:set>
                                    <p:animEffect filter="wipe(left)" transition="in">
                                      <p:cBhvr>
                                        <p:cTn id="60" dur="1500"/>
                                        <p:tgtEl>
                                          <p:spTgt spid="466"/>
                                        </p:tgtEl>
                                      </p:cBhvr>
                                    </p:animEffect>
                                  </p:childTnLst>
                                </p:cTn>
                              </p:par>
                            </p:childTnLst>
                          </p:cTn>
                        </p:par>
                        <p:par>
                          <p:cTn id="61" fill="hold">
                            <p:stCondLst>
                              <p:cond delay="13000"/>
                            </p:stCondLst>
                            <p:childTnLst>
                              <p:par>
                                <p:cTn id="62" presetClass="entr" nodeType="afterEffect" presetSubtype="8" presetID="22" grpId="14" fill="hold">
                                  <p:stCondLst>
                                    <p:cond delay="0"/>
                                  </p:stCondLst>
                                  <p:iterate type="el" backwards="0">
                                    <p:tmAbs val="0"/>
                                  </p:iterate>
                                  <p:childTnLst>
                                    <p:set>
                                      <p:cBhvr>
                                        <p:cTn id="63" fill="hold"/>
                                        <p:tgtEl>
                                          <p:spTgt spid="467"/>
                                        </p:tgtEl>
                                        <p:attrNameLst>
                                          <p:attrName>style.visibility</p:attrName>
                                        </p:attrNameLst>
                                      </p:cBhvr>
                                      <p:to>
                                        <p:strVal val="visible"/>
                                      </p:to>
                                    </p:set>
                                    <p:animEffect filter="wipe(left)" transition="in">
                                      <p:cBhvr>
                                        <p:cTn id="64" dur="1500"/>
                                        <p:tgtEl>
                                          <p:spTgt spid="467"/>
                                        </p:tgtEl>
                                      </p:cBhvr>
                                    </p:animEffect>
                                  </p:childTnLst>
                                </p:cTn>
                              </p:par>
                            </p:childTnLst>
                          </p:cTn>
                        </p:par>
                        <p:par>
                          <p:cTn id="65" fill="hold">
                            <p:stCondLst>
                              <p:cond delay="14500"/>
                            </p:stCondLst>
                            <p:childTnLst>
                              <p:par>
                                <p:cTn id="66" presetClass="entr" nodeType="afterEffect" presetSubtype="8" presetID="22" grpId="15" fill="hold">
                                  <p:stCondLst>
                                    <p:cond delay="0"/>
                                  </p:stCondLst>
                                  <p:iterate type="el" backwards="0">
                                    <p:tmAbs val="0"/>
                                  </p:iterate>
                                  <p:childTnLst>
                                    <p:set>
                                      <p:cBhvr>
                                        <p:cTn id="67" fill="hold"/>
                                        <p:tgtEl>
                                          <p:spTgt spid="468"/>
                                        </p:tgtEl>
                                        <p:attrNameLst>
                                          <p:attrName>style.visibility</p:attrName>
                                        </p:attrNameLst>
                                      </p:cBhvr>
                                      <p:to>
                                        <p:strVal val="visible"/>
                                      </p:to>
                                    </p:set>
                                    <p:animEffect filter="wipe(left)" transition="in">
                                      <p:cBhvr>
                                        <p:cTn id="68" dur="1500"/>
                                        <p:tgtEl>
                                          <p:spTgt spid="468"/>
                                        </p:tgtEl>
                                      </p:cBhvr>
                                    </p:animEffect>
                                  </p:childTnLst>
                                </p:cTn>
                              </p:par>
                            </p:childTnLst>
                          </p:cTn>
                        </p:par>
                        <p:par>
                          <p:cTn id="69" fill="hold">
                            <p:stCondLst>
                              <p:cond delay="16000"/>
                            </p:stCondLst>
                            <p:childTnLst>
                              <p:par>
                                <p:cTn id="70" presetClass="entr" nodeType="afterEffect" presetSubtype="8" presetID="22" grpId="16" fill="hold">
                                  <p:stCondLst>
                                    <p:cond delay="0"/>
                                  </p:stCondLst>
                                  <p:iterate type="el" backwards="0">
                                    <p:tmAbs val="0"/>
                                  </p:iterate>
                                  <p:childTnLst>
                                    <p:set>
                                      <p:cBhvr>
                                        <p:cTn id="71" fill="hold"/>
                                        <p:tgtEl>
                                          <p:spTgt spid="463"/>
                                        </p:tgtEl>
                                        <p:attrNameLst>
                                          <p:attrName>style.visibility</p:attrName>
                                        </p:attrNameLst>
                                      </p:cBhvr>
                                      <p:to>
                                        <p:strVal val="visible"/>
                                      </p:to>
                                    </p:set>
                                    <p:animEffect filter="wipe(left)" transition="in">
                                      <p:cBhvr>
                                        <p:cTn id="72" dur="1500"/>
                                        <p:tgtEl>
                                          <p:spTgt spid="463"/>
                                        </p:tgtEl>
                                      </p:cBhvr>
                                    </p:animEffect>
                                  </p:childTnLst>
                                </p:cTn>
                              </p:par>
                            </p:childTnLst>
                          </p:cTn>
                        </p:par>
                      </p:childTnLst>
                    </p:cTn>
                  </p:par>
                  <p:par>
                    <p:cTn id="73" fill="hold">
                      <p:stCondLst>
                        <p:cond delay="indefinite"/>
                      </p:stCondLst>
                      <p:childTnLst>
                        <p:par>
                          <p:cTn id="74" fill="hold">
                            <p:stCondLst>
                              <p:cond delay="0"/>
                            </p:stCondLst>
                            <p:childTnLst>
                              <p:par>
                                <p:cTn id="75" presetClass="exit" nodeType="clickEffect" presetSubtype="2" presetID="2" grpId="17" fill="hold">
                                  <p:stCondLst>
                                    <p:cond delay="0"/>
                                  </p:stCondLst>
                                  <p:iterate type="el" backwards="0">
                                    <p:tmAbs val="0"/>
                                  </p:iterate>
                                  <p:childTnLst>
                                    <p:anim calcmode="lin" valueType="num">
                                      <p:cBhvr>
                                        <p:cTn id="76" dur="1000" fill="hold"/>
                                        <p:tgtEl>
                                          <p:spTgt spid="471"/>
                                        </p:tgtEl>
                                        <p:attrNameLst>
                                          <p:attrName>ppt_x</p:attrName>
                                        </p:attrNameLst>
                                      </p:cBhvr>
                                      <p:tavLst>
                                        <p:tav tm="0">
                                          <p:val>
                                            <p:strVal val="ppt_x"/>
                                          </p:val>
                                        </p:tav>
                                        <p:tav tm="100000">
                                          <p:val>
                                            <p:strVal val="1+ppt_w/2"/>
                                          </p:val>
                                        </p:tav>
                                      </p:tavLst>
                                    </p:anim>
                                    <p:anim calcmode="lin" valueType="num">
                                      <p:cBhvr>
                                        <p:cTn id="77" dur="1000" fill="hold"/>
                                        <p:tgtEl>
                                          <p:spTgt spid="471"/>
                                        </p:tgtEl>
                                        <p:attrNameLst>
                                          <p:attrName>ppt_y</p:attrName>
                                        </p:attrNameLst>
                                      </p:cBhvr>
                                      <p:tavLst>
                                        <p:tav tm="0">
                                          <p:val>
                                            <p:strVal val="ppt_y"/>
                                          </p:val>
                                        </p:tav>
                                        <p:tav tm="100000">
                                          <p:val>
                                            <p:strVal val="ppt_y"/>
                                          </p:val>
                                        </p:tav>
                                      </p:tavLst>
                                    </p:anim>
                                    <p:set>
                                      <p:cBhvr>
                                        <p:cTn id="78" fill="hold">
                                          <p:stCondLst>
                                            <p:cond delay="999"/>
                                          </p:stCondLst>
                                        </p:cTn>
                                        <p:tgtEl>
                                          <p:spTgt spid="471"/>
                                        </p:tgtEl>
                                        <p:attrNameLst>
                                          <p:attrName>style.visibility</p:attrName>
                                        </p:attrNameLst>
                                      </p:cBhvr>
                                      <p:to>
                                        <p:strVal val="hidden"/>
                                      </p:to>
                                    </p:set>
                                  </p:childTnLst>
                                </p:cTn>
                              </p:par>
                            </p:childTnLst>
                          </p:cTn>
                        </p:par>
                        <p:par>
                          <p:cTn id="79" fill="hold">
                            <p:stCondLst>
                              <p:cond delay="1000"/>
                            </p:stCondLst>
                            <p:childTnLst>
                              <p:par>
                                <p:cTn id="80" presetClass="entr" nodeType="afterEffect" presetSubtype="8" presetID="22" grpId="18" fill="hold">
                                  <p:stCondLst>
                                    <p:cond delay="0"/>
                                  </p:stCondLst>
                                  <p:iterate type="el" backwards="0">
                                    <p:tmAbs val="0"/>
                                  </p:iterate>
                                  <p:childTnLst>
                                    <p:set>
                                      <p:cBhvr>
                                        <p:cTn id="81" fill="hold"/>
                                        <p:tgtEl>
                                          <p:spTgt spid="472"/>
                                        </p:tgtEl>
                                        <p:attrNameLst>
                                          <p:attrName>style.visibility</p:attrName>
                                        </p:attrNameLst>
                                      </p:cBhvr>
                                      <p:to>
                                        <p:strVal val="visible"/>
                                      </p:to>
                                    </p:set>
                                    <p:animEffect filter="wipe(left)" transition="in">
                                      <p:cBhvr>
                                        <p:cTn id="82" dur="3000"/>
                                        <p:tgtEl>
                                          <p:spTgt spid="472"/>
                                        </p:tgtEl>
                                      </p:cBhvr>
                                    </p:animEffect>
                                  </p:childTnLst>
                                </p:cTn>
                              </p:par>
                            </p:childTnLst>
                          </p:cTn>
                        </p:par>
                        <p:par>
                          <p:cTn id="83" fill="hold">
                            <p:stCondLst>
                              <p:cond delay="4000"/>
                            </p:stCondLst>
                            <p:childTnLst>
                              <p:par>
                                <p:cTn id="84" presetClass="exit" nodeType="afterEffect" presetSubtype="2" presetID="2" grpId="19" fill="hold">
                                  <p:stCondLst>
                                    <p:cond delay="0"/>
                                  </p:stCondLst>
                                  <p:iterate type="el" backwards="0">
                                    <p:tmAbs val="0"/>
                                  </p:iterate>
                                  <p:childTnLst>
                                    <p:anim calcmode="lin" valueType="num">
                                      <p:cBhvr>
                                        <p:cTn id="85" dur="1000" fill="hold"/>
                                        <p:tgtEl>
                                          <p:spTgt spid="466"/>
                                        </p:tgtEl>
                                        <p:attrNameLst>
                                          <p:attrName>ppt_x</p:attrName>
                                        </p:attrNameLst>
                                      </p:cBhvr>
                                      <p:tavLst>
                                        <p:tav tm="0">
                                          <p:val>
                                            <p:strVal val="ppt_x"/>
                                          </p:val>
                                        </p:tav>
                                        <p:tav tm="100000">
                                          <p:val>
                                            <p:strVal val="1+ppt_w/2"/>
                                          </p:val>
                                        </p:tav>
                                      </p:tavLst>
                                    </p:anim>
                                    <p:anim calcmode="lin" valueType="num">
                                      <p:cBhvr>
                                        <p:cTn id="86" dur="1000" fill="hold"/>
                                        <p:tgtEl>
                                          <p:spTgt spid="466"/>
                                        </p:tgtEl>
                                        <p:attrNameLst>
                                          <p:attrName>ppt_y</p:attrName>
                                        </p:attrNameLst>
                                      </p:cBhvr>
                                      <p:tavLst>
                                        <p:tav tm="0">
                                          <p:val>
                                            <p:strVal val="ppt_y"/>
                                          </p:val>
                                        </p:tav>
                                        <p:tav tm="100000">
                                          <p:val>
                                            <p:strVal val="ppt_y"/>
                                          </p:val>
                                        </p:tav>
                                      </p:tavLst>
                                    </p:anim>
                                    <p:set>
                                      <p:cBhvr>
                                        <p:cTn id="87" fill="hold">
                                          <p:stCondLst>
                                            <p:cond delay="999"/>
                                          </p:stCondLst>
                                        </p:cTn>
                                        <p:tgtEl>
                                          <p:spTgt spid="466"/>
                                        </p:tgtEl>
                                        <p:attrNameLst>
                                          <p:attrName>style.visibility</p:attrName>
                                        </p:attrNameLst>
                                      </p:cBhvr>
                                      <p:to>
                                        <p:strVal val="hidden"/>
                                      </p:to>
                                    </p:set>
                                  </p:childTnLst>
                                </p:cTn>
                              </p:par>
                            </p:childTnLst>
                          </p:cTn>
                        </p:par>
                        <p:par>
                          <p:cTn id="88" fill="hold">
                            <p:stCondLst>
                              <p:cond delay="5000"/>
                            </p:stCondLst>
                            <p:childTnLst>
                              <p:par>
                                <p:cTn id="89" presetClass="exit" nodeType="afterEffect" presetSubtype="2" presetID="2" grpId="20" fill="hold">
                                  <p:stCondLst>
                                    <p:cond delay="0"/>
                                  </p:stCondLst>
                                  <p:iterate type="el" backwards="0">
                                    <p:tmAbs val="0"/>
                                  </p:iterate>
                                  <p:childTnLst>
                                    <p:anim calcmode="lin" valueType="num">
                                      <p:cBhvr>
                                        <p:cTn id="90" dur="1000" fill="hold"/>
                                        <p:tgtEl>
                                          <p:spTgt spid="467"/>
                                        </p:tgtEl>
                                        <p:attrNameLst>
                                          <p:attrName>ppt_x</p:attrName>
                                        </p:attrNameLst>
                                      </p:cBhvr>
                                      <p:tavLst>
                                        <p:tav tm="0">
                                          <p:val>
                                            <p:strVal val="ppt_x"/>
                                          </p:val>
                                        </p:tav>
                                        <p:tav tm="100000">
                                          <p:val>
                                            <p:strVal val="1+ppt_w/2"/>
                                          </p:val>
                                        </p:tav>
                                      </p:tavLst>
                                    </p:anim>
                                    <p:anim calcmode="lin" valueType="num">
                                      <p:cBhvr>
                                        <p:cTn id="91" dur="1000" fill="hold"/>
                                        <p:tgtEl>
                                          <p:spTgt spid="467"/>
                                        </p:tgtEl>
                                        <p:attrNameLst>
                                          <p:attrName>ppt_y</p:attrName>
                                        </p:attrNameLst>
                                      </p:cBhvr>
                                      <p:tavLst>
                                        <p:tav tm="0">
                                          <p:val>
                                            <p:strVal val="ppt_y"/>
                                          </p:val>
                                        </p:tav>
                                        <p:tav tm="100000">
                                          <p:val>
                                            <p:strVal val="ppt_y"/>
                                          </p:val>
                                        </p:tav>
                                      </p:tavLst>
                                    </p:anim>
                                    <p:set>
                                      <p:cBhvr>
                                        <p:cTn id="92" fill="hold">
                                          <p:stCondLst>
                                            <p:cond delay="999"/>
                                          </p:stCondLst>
                                        </p:cTn>
                                        <p:tgtEl>
                                          <p:spTgt spid="467"/>
                                        </p:tgtEl>
                                        <p:attrNameLst>
                                          <p:attrName>style.visibility</p:attrName>
                                        </p:attrNameLst>
                                      </p:cBhvr>
                                      <p:to>
                                        <p:strVal val="hidden"/>
                                      </p:to>
                                    </p:set>
                                  </p:childTnLst>
                                </p:cTn>
                              </p:par>
                            </p:childTnLst>
                          </p:cTn>
                        </p:par>
                        <p:par>
                          <p:cTn id="93" fill="hold">
                            <p:stCondLst>
                              <p:cond delay="6000"/>
                            </p:stCondLst>
                            <p:childTnLst>
                              <p:par>
                                <p:cTn id="94" presetClass="exit" nodeType="afterEffect" presetSubtype="2" presetID="2" grpId="21" fill="hold">
                                  <p:stCondLst>
                                    <p:cond delay="0"/>
                                  </p:stCondLst>
                                  <p:iterate type="el" backwards="0">
                                    <p:tmAbs val="0"/>
                                  </p:iterate>
                                  <p:childTnLst>
                                    <p:anim calcmode="lin" valueType="num">
                                      <p:cBhvr>
                                        <p:cTn id="95" dur="1000" fill="hold"/>
                                        <p:tgtEl>
                                          <p:spTgt spid="468"/>
                                        </p:tgtEl>
                                        <p:attrNameLst>
                                          <p:attrName>ppt_x</p:attrName>
                                        </p:attrNameLst>
                                      </p:cBhvr>
                                      <p:tavLst>
                                        <p:tav tm="0">
                                          <p:val>
                                            <p:strVal val="ppt_x"/>
                                          </p:val>
                                        </p:tav>
                                        <p:tav tm="100000">
                                          <p:val>
                                            <p:strVal val="1+ppt_w/2"/>
                                          </p:val>
                                        </p:tav>
                                      </p:tavLst>
                                    </p:anim>
                                    <p:anim calcmode="lin" valueType="num">
                                      <p:cBhvr>
                                        <p:cTn id="96" dur="1000" fill="hold"/>
                                        <p:tgtEl>
                                          <p:spTgt spid="468"/>
                                        </p:tgtEl>
                                        <p:attrNameLst>
                                          <p:attrName>ppt_y</p:attrName>
                                        </p:attrNameLst>
                                      </p:cBhvr>
                                      <p:tavLst>
                                        <p:tav tm="0">
                                          <p:val>
                                            <p:strVal val="ppt_y"/>
                                          </p:val>
                                        </p:tav>
                                        <p:tav tm="100000">
                                          <p:val>
                                            <p:strVal val="ppt_y"/>
                                          </p:val>
                                        </p:tav>
                                      </p:tavLst>
                                    </p:anim>
                                    <p:set>
                                      <p:cBhvr>
                                        <p:cTn id="97" fill="hold">
                                          <p:stCondLst>
                                            <p:cond delay="999"/>
                                          </p:stCondLst>
                                        </p:cTn>
                                        <p:tgtEl>
                                          <p:spTgt spid="468"/>
                                        </p:tgtEl>
                                        <p:attrNameLst>
                                          <p:attrName>style.visibility</p:attrName>
                                        </p:attrNameLst>
                                      </p:cBhvr>
                                      <p:to>
                                        <p:strVal val="hidden"/>
                                      </p:to>
                                    </p:set>
                                  </p:childTnLst>
                                </p:cTn>
                              </p:par>
                            </p:childTnLst>
                          </p:cTn>
                        </p:par>
                        <p:par>
                          <p:cTn id="98" fill="hold">
                            <p:stCondLst>
                              <p:cond delay="7000"/>
                            </p:stCondLst>
                            <p:childTnLst>
                              <p:par>
                                <p:cTn id="99" presetClass="exit" nodeType="afterEffect" presetSubtype="2" presetID="2" grpId="22" fill="hold">
                                  <p:stCondLst>
                                    <p:cond delay="0"/>
                                  </p:stCondLst>
                                  <p:iterate type="el" backwards="0">
                                    <p:tmAbs val="0"/>
                                  </p:iterate>
                                  <p:childTnLst>
                                    <p:anim calcmode="lin" valueType="num">
                                      <p:cBhvr>
                                        <p:cTn id="100" dur="1000" fill="hold"/>
                                        <p:tgtEl>
                                          <p:spTgt spid="460"/>
                                        </p:tgtEl>
                                        <p:attrNameLst>
                                          <p:attrName>ppt_x</p:attrName>
                                        </p:attrNameLst>
                                      </p:cBhvr>
                                      <p:tavLst>
                                        <p:tav tm="0">
                                          <p:val>
                                            <p:strVal val="ppt_x"/>
                                          </p:val>
                                        </p:tav>
                                        <p:tav tm="100000">
                                          <p:val>
                                            <p:strVal val="1+ppt_w/2"/>
                                          </p:val>
                                        </p:tav>
                                      </p:tavLst>
                                    </p:anim>
                                    <p:anim calcmode="lin" valueType="num">
                                      <p:cBhvr>
                                        <p:cTn id="101" dur="1000" fill="hold"/>
                                        <p:tgtEl>
                                          <p:spTgt spid="460"/>
                                        </p:tgtEl>
                                        <p:attrNameLst>
                                          <p:attrName>ppt_y</p:attrName>
                                        </p:attrNameLst>
                                      </p:cBhvr>
                                      <p:tavLst>
                                        <p:tav tm="0">
                                          <p:val>
                                            <p:strVal val="ppt_y"/>
                                          </p:val>
                                        </p:tav>
                                        <p:tav tm="100000">
                                          <p:val>
                                            <p:strVal val="ppt_y"/>
                                          </p:val>
                                        </p:tav>
                                      </p:tavLst>
                                    </p:anim>
                                    <p:set>
                                      <p:cBhvr>
                                        <p:cTn id="102" fill="hold">
                                          <p:stCondLst>
                                            <p:cond delay="999"/>
                                          </p:stCondLst>
                                        </p:cTn>
                                        <p:tgtEl>
                                          <p:spTgt spid="460"/>
                                        </p:tgtEl>
                                        <p:attrNameLst>
                                          <p:attrName>style.visibility</p:attrName>
                                        </p:attrNameLst>
                                      </p:cBhvr>
                                      <p:to>
                                        <p:strVal val="hidden"/>
                                      </p:to>
                                    </p:set>
                                  </p:childTnLst>
                                </p:cTn>
                              </p:par>
                            </p:childTnLst>
                          </p:cTn>
                        </p:par>
                        <p:par>
                          <p:cTn id="103" fill="hold">
                            <p:stCondLst>
                              <p:cond delay="8000"/>
                            </p:stCondLst>
                            <p:childTnLst>
                              <p:par>
                                <p:cTn id="104" presetClass="exit" nodeType="afterEffect" presetSubtype="2" presetID="2" grpId="23" fill="hold">
                                  <p:stCondLst>
                                    <p:cond delay="0"/>
                                  </p:stCondLst>
                                  <p:iterate type="el" backwards="0">
                                    <p:tmAbs val="0"/>
                                  </p:iterate>
                                  <p:childTnLst>
                                    <p:anim calcmode="lin" valueType="num">
                                      <p:cBhvr>
                                        <p:cTn id="105" dur="1000" fill="hold"/>
                                        <p:tgtEl>
                                          <p:spTgt spid="461"/>
                                        </p:tgtEl>
                                        <p:attrNameLst>
                                          <p:attrName>ppt_x</p:attrName>
                                        </p:attrNameLst>
                                      </p:cBhvr>
                                      <p:tavLst>
                                        <p:tav tm="0">
                                          <p:val>
                                            <p:strVal val="ppt_x"/>
                                          </p:val>
                                        </p:tav>
                                        <p:tav tm="100000">
                                          <p:val>
                                            <p:strVal val="1+ppt_w/2"/>
                                          </p:val>
                                        </p:tav>
                                      </p:tavLst>
                                    </p:anim>
                                    <p:anim calcmode="lin" valueType="num">
                                      <p:cBhvr>
                                        <p:cTn id="106" dur="1000" fill="hold"/>
                                        <p:tgtEl>
                                          <p:spTgt spid="461"/>
                                        </p:tgtEl>
                                        <p:attrNameLst>
                                          <p:attrName>ppt_y</p:attrName>
                                        </p:attrNameLst>
                                      </p:cBhvr>
                                      <p:tavLst>
                                        <p:tav tm="0">
                                          <p:val>
                                            <p:strVal val="ppt_y"/>
                                          </p:val>
                                        </p:tav>
                                        <p:tav tm="100000">
                                          <p:val>
                                            <p:strVal val="ppt_y"/>
                                          </p:val>
                                        </p:tav>
                                      </p:tavLst>
                                    </p:anim>
                                    <p:set>
                                      <p:cBhvr>
                                        <p:cTn id="107" fill="hold">
                                          <p:stCondLst>
                                            <p:cond delay="999"/>
                                          </p:stCondLst>
                                        </p:cTn>
                                        <p:tgtEl>
                                          <p:spTgt spid="461"/>
                                        </p:tgtEl>
                                        <p:attrNameLst>
                                          <p:attrName>style.visibility</p:attrName>
                                        </p:attrNameLst>
                                      </p:cBhvr>
                                      <p:to>
                                        <p:strVal val="hidden"/>
                                      </p:to>
                                    </p:set>
                                  </p:childTnLst>
                                </p:cTn>
                              </p:par>
                            </p:childTnLst>
                          </p:cTn>
                        </p:par>
                        <p:par>
                          <p:cTn id="108" fill="hold">
                            <p:stCondLst>
                              <p:cond delay="9000"/>
                            </p:stCondLst>
                            <p:childTnLst>
                              <p:par>
                                <p:cTn id="109" presetClass="exit" nodeType="afterEffect" presetSubtype="2" presetID="2" grpId="24" fill="hold">
                                  <p:stCondLst>
                                    <p:cond delay="0"/>
                                  </p:stCondLst>
                                  <p:iterate type="el" backwards="0">
                                    <p:tmAbs val="0"/>
                                  </p:iterate>
                                  <p:childTnLst>
                                    <p:anim calcmode="lin" valueType="num">
                                      <p:cBhvr>
                                        <p:cTn id="110" dur="1000" fill="hold"/>
                                        <p:tgtEl>
                                          <p:spTgt spid="462"/>
                                        </p:tgtEl>
                                        <p:attrNameLst>
                                          <p:attrName>ppt_x</p:attrName>
                                        </p:attrNameLst>
                                      </p:cBhvr>
                                      <p:tavLst>
                                        <p:tav tm="0">
                                          <p:val>
                                            <p:strVal val="ppt_x"/>
                                          </p:val>
                                        </p:tav>
                                        <p:tav tm="100000">
                                          <p:val>
                                            <p:strVal val="1+ppt_w/2"/>
                                          </p:val>
                                        </p:tav>
                                      </p:tavLst>
                                    </p:anim>
                                    <p:anim calcmode="lin" valueType="num">
                                      <p:cBhvr>
                                        <p:cTn id="111" dur="1000" fill="hold"/>
                                        <p:tgtEl>
                                          <p:spTgt spid="462"/>
                                        </p:tgtEl>
                                        <p:attrNameLst>
                                          <p:attrName>ppt_y</p:attrName>
                                        </p:attrNameLst>
                                      </p:cBhvr>
                                      <p:tavLst>
                                        <p:tav tm="0">
                                          <p:val>
                                            <p:strVal val="ppt_y"/>
                                          </p:val>
                                        </p:tav>
                                        <p:tav tm="100000">
                                          <p:val>
                                            <p:strVal val="ppt_y"/>
                                          </p:val>
                                        </p:tav>
                                      </p:tavLst>
                                    </p:anim>
                                    <p:set>
                                      <p:cBhvr>
                                        <p:cTn id="112" fill="hold">
                                          <p:stCondLst>
                                            <p:cond delay="999"/>
                                          </p:stCondLst>
                                        </p:cTn>
                                        <p:tgtEl>
                                          <p:spTgt spid="46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Class="exit" nodeType="clickEffect" presetSubtype="2" presetID="2" grpId="25" fill="hold">
                                  <p:stCondLst>
                                    <p:cond delay="0"/>
                                  </p:stCondLst>
                                  <p:iterate type="el" backwards="0">
                                    <p:tmAbs val="0"/>
                                  </p:iterate>
                                  <p:childTnLst>
                                    <p:anim calcmode="lin" valueType="num">
                                      <p:cBhvr>
                                        <p:cTn id="116" dur="1000" fill="hold"/>
                                        <p:tgtEl>
                                          <p:spTgt spid="472"/>
                                        </p:tgtEl>
                                        <p:attrNameLst>
                                          <p:attrName>ppt_x</p:attrName>
                                        </p:attrNameLst>
                                      </p:cBhvr>
                                      <p:tavLst>
                                        <p:tav tm="0">
                                          <p:val>
                                            <p:strVal val="ppt_x"/>
                                          </p:val>
                                        </p:tav>
                                        <p:tav tm="100000">
                                          <p:val>
                                            <p:strVal val="1+ppt_w/2"/>
                                          </p:val>
                                        </p:tav>
                                      </p:tavLst>
                                    </p:anim>
                                    <p:anim calcmode="lin" valueType="num">
                                      <p:cBhvr>
                                        <p:cTn id="117" dur="1000" fill="hold"/>
                                        <p:tgtEl>
                                          <p:spTgt spid="472"/>
                                        </p:tgtEl>
                                        <p:attrNameLst>
                                          <p:attrName>ppt_y</p:attrName>
                                        </p:attrNameLst>
                                      </p:cBhvr>
                                      <p:tavLst>
                                        <p:tav tm="0">
                                          <p:val>
                                            <p:strVal val="ppt_y"/>
                                          </p:val>
                                        </p:tav>
                                        <p:tav tm="100000">
                                          <p:val>
                                            <p:strVal val="ppt_y"/>
                                          </p:val>
                                        </p:tav>
                                      </p:tavLst>
                                    </p:anim>
                                    <p:set>
                                      <p:cBhvr>
                                        <p:cTn id="118" fill="hold">
                                          <p:stCondLst>
                                            <p:cond delay="999"/>
                                          </p:stCondLst>
                                        </p:cTn>
                                        <p:tgtEl>
                                          <p:spTgt spid="472"/>
                                        </p:tgtEl>
                                        <p:attrNameLst>
                                          <p:attrName>style.visibility</p:attrName>
                                        </p:attrNameLst>
                                      </p:cBhvr>
                                      <p:to>
                                        <p:strVal val="hidden"/>
                                      </p:to>
                                    </p:set>
                                  </p:childTnLst>
                                </p:cTn>
                              </p:par>
                            </p:childTnLst>
                          </p:cTn>
                        </p:par>
                        <p:par>
                          <p:cTn id="119" fill="hold">
                            <p:stCondLst>
                              <p:cond delay="1000"/>
                            </p:stCondLst>
                            <p:childTnLst>
                              <p:par>
                                <p:cTn id="120" presetClass="entr" nodeType="afterEffect" presetSubtype="8" presetID="22" grpId="26" fill="hold">
                                  <p:stCondLst>
                                    <p:cond delay="0"/>
                                  </p:stCondLst>
                                  <p:iterate type="el" backwards="0">
                                    <p:tmAbs val="0"/>
                                  </p:iterate>
                                  <p:childTnLst>
                                    <p:set>
                                      <p:cBhvr>
                                        <p:cTn id="121" fill="hold"/>
                                        <p:tgtEl>
                                          <p:spTgt spid="473"/>
                                        </p:tgtEl>
                                        <p:attrNameLst>
                                          <p:attrName>style.visibility</p:attrName>
                                        </p:attrNameLst>
                                      </p:cBhvr>
                                      <p:to>
                                        <p:strVal val="visible"/>
                                      </p:to>
                                    </p:set>
                                    <p:animEffect filter="wipe(left)" transition="in">
                                      <p:cBhvr>
                                        <p:cTn id="122" dur="3000"/>
                                        <p:tgtEl>
                                          <p:spTgt spid="473"/>
                                        </p:tgtEl>
                                      </p:cBhvr>
                                    </p:animEffect>
                                  </p:childTnLst>
                                </p:cTn>
                              </p:par>
                            </p:childTnLst>
                          </p:cTn>
                        </p:par>
                        <p:par>
                          <p:cTn id="123" fill="hold">
                            <p:stCondLst>
                              <p:cond delay="4000"/>
                            </p:stCondLst>
                            <p:childTnLst>
                              <p:par>
                                <p:cTn id="124" presetClass="entr" nodeType="afterEffect" presetSubtype="8" presetID="22" grpId="27" fill="hold">
                                  <p:stCondLst>
                                    <p:cond delay="0"/>
                                  </p:stCondLst>
                                  <p:iterate type="el" backwards="0">
                                    <p:tmAbs val="0"/>
                                  </p:iterate>
                                  <p:childTnLst>
                                    <p:set>
                                      <p:cBhvr>
                                        <p:cTn id="125" fill="hold"/>
                                        <p:tgtEl>
                                          <p:spTgt spid="474"/>
                                        </p:tgtEl>
                                        <p:attrNameLst>
                                          <p:attrName>style.visibility</p:attrName>
                                        </p:attrNameLst>
                                      </p:cBhvr>
                                      <p:to>
                                        <p:strVal val="visible"/>
                                      </p:to>
                                    </p:set>
                                    <p:animEffect filter="wipe(left)" transition="in">
                                      <p:cBhvr>
                                        <p:cTn id="126" dur="1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8" grpId="21"/>
      <p:bldP build="whole" bldLvl="1" animBg="1" rev="0" advAuto="0" spid="467" grpId="14"/>
      <p:bldP build="whole" bldLvl="1" animBg="1" rev="0" advAuto="0" spid="471" grpId="7"/>
      <p:bldP build="whole" bldLvl="1" animBg="1" rev="0" advAuto="0" spid="462" grpId="12"/>
      <p:bldP build="whole" bldLvl="1" animBg="1" rev="0" advAuto="0" spid="460" grpId="22"/>
      <p:bldP build="whole" bldLvl="1" animBg="1" rev="0" advAuto="0" spid="461" grpId="11"/>
      <p:bldP build="whole" bldLvl="1" animBg="1" rev="0" advAuto="0" spid="467" grpId="20"/>
      <p:bldP build="whole" bldLvl="1" animBg="1" rev="0" advAuto="0" spid="464" grpId="8"/>
      <p:bldP build="whole" bldLvl="1" animBg="1" rev="0" advAuto="0" spid="457" grpId="1"/>
      <p:bldP build="whole" bldLvl="1" animBg="1" rev="0" advAuto="0" spid="466" grpId="13"/>
      <p:bldP build="whole" bldLvl="1" animBg="1" rev="0" advAuto="0" spid="470" grpId="4"/>
      <p:bldP build="whole" bldLvl="1" animBg="1" rev="0" advAuto="0" spid="470" grpId="6"/>
      <p:bldP build="whole" bldLvl="1" animBg="1" rev="0" advAuto="0" spid="471" grpId="17"/>
      <p:bldP build="whole" bldLvl="1" animBg="1" rev="0" advAuto="0" spid="462" grpId="24"/>
      <p:bldP build="whole" bldLvl="1" animBg="1" rev="0" advAuto="0" spid="466" grpId="19"/>
      <p:bldP build="whole" bldLvl="1" animBg="1" rev="0" advAuto="0" spid="461" grpId="23"/>
      <p:bldP build="whole" bldLvl="1" animBg="1" rev="0" advAuto="0" spid="459" grpId="2"/>
      <p:bldP build="whole" bldLvl="1" animBg="1" rev="0" advAuto="0" spid="459" grpId="3"/>
      <p:bldP build="whole" bldLvl="1" animBg="1" rev="0" advAuto="0" spid="463" grpId="16"/>
      <p:bldP build="whole" bldLvl="1" animBg="1" rev="0" advAuto="0" spid="465" grpId="9"/>
      <p:bldP build="whole" bldLvl="1" animBg="1" rev="0" advAuto="0" spid="469" grpId="5"/>
      <p:bldP build="whole" bldLvl="1" animBg="1" rev="0" advAuto="0" spid="472" grpId="18"/>
      <p:bldP build="whole" bldLvl="1" animBg="1" rev="0" advAuto="0" spid="460" grpId="10"/>
      <p:bldP build="whole" bldLvl="1" animBg="1" rev="0" advAuto="0" spid="474" grpId="27"/>
      <p:bldP build="whole" bldLvl="1" animBg="1" rev="0" advAuto="0" spid="473" grpId="26"/>
      <p:bldP build="whole" bldLvl="1" animBg="1" rev="0" advAuto="0" spid="468" grpId="15"/>
      <p:bldP build="whole" bldLvl="1" animBg="1" rev="0" advAuto="0" spid="472" grpId="25"/>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hat help satisfy compliance requirements for virtually every regulatory agenc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 help satisfy compliance requirements for virtually every regulatory agency</a:t>
            </a:r>
          </a:p>
        </p:txBody>
      </p:sp>
      <p:pic>
        <p:nvPicPr>
          <p:cNvPr id="477" name="Order&amp;Sec.png" descr="Order&amp;Sec.png"/>
          <p:cNvPicPr>
            <a:picLocks noChangeAspect="1"/>
          </p:cNvPicPr>
          <p:nvPr/>
        </p:nvPicPr>
        <p:blipFill>
          <a:blip r:embed="rId2">
            <a:extLst/>
          </a:blip>
          <a:stretch>
            <a:fillRect/>
          </a:stretch>
        </p:blipFill>
        <p:spPr>
          <a:xfrm>
            <a:off x="5232400" y="4330700"/>
            <a:ext cx="2540000" cy="2540000"/>
          </a:xfrm>
          <a:prstGeom prst="rect">
            <a:avLst/>
          </a:prstGeom>
          <a:ln w="12700">
            <a:miter lim="400000"/>
          </a:ln>
        </p:spPr>
      </p:pic>
      <p:sp>
        <p:nvSpPr>
          <p:cNvPr id="478" name="And it supports the security standards and compliant cer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it supports the security standards and compliant certifications</a:t>
            </a:r>
          </a:p>
        </p:txBody>
      </p:sp>
      <p:pic>
        <p:nvPicPr>
          <p:cNvPr id="479" name="pci-compliant-facility-logo-metro-data-center.png" descr="pci-compliant-facility-logo-metro-data-center.png"/>
          <p:cNvPicPr>
            <a:picLocks noChangeAspect="1"/>
          </p:cNvPicPr>
          <p:nvPr/>
        </p:nvPicPr>
        <p:blipFill>
          <a:blip r:embed="rId3">
            <a:extLst/>
          </a:blip>
          <a:stretch>
            <a:fillRect/>
          </a:stretch>
        </p:blipFill>
        <p:spPr>
          <a:xfrm>
            <a:off x="1587500" y="1638300"/>
            <a:ext cx="3302000" cy="3302000"/>
          </a:xfrm>
          <a:prstGeom prst="rect">
            <a:avLst/>
          </a:prstGeom>
          <a:ln w="12700">
            <a:miter lim="400000"/>
          </a:ln>
        </p:spPr>
      </p:pic>
      <p:pic>
        <p:nvPicPr>
          <p:cNvPr id="480" name="FedRAMP-web-banner_Main-21-21-1.png" descr="FedRAMP-web-banner_Main-21-21-1.png"/>
          <p:cNvPicPr>
            <a:picLocks noChangeAspect="1"/>
          </p:cNvPicPr>
          <p:nvPr/>
        </p:nvPicPr>
        <p:blipFill>
          <a:blip r:embed="rId4">
            <a:extLst/>
          </a:blip>
          <a:stretch>
            <a:fillRect/>
          </a:stretch>
        </p:blipFill>
        <p:spPr>
          <a:xfrm>
            <a:off x="4851400" y="2857544"/>
            <a:ext cx="3302000" cy="863512"/>
          </a:xfrm>
          <a:prstGeom prst="rect">
            <a:avLst/>
          </a:prstGeom>
          <a:ln w="12700">
            <a:miter lim="400000"/>
          </a:ln>
        </p:spPr>
      </p:pic>
      <p:pic>
        <p:nvPicPr>
          <p:cNvPr id="481" name="soc2.png" descr="soc2.png"/>
          <p:cNvPicPr>
            <a:picLocks noChangeAspect="1"/>
          </p:cNvPicPr>
          <p:nvPr/>
        </p:nvPicPr>
        <p:blipFill>
          <a:blip r:embed="rId5">
            <a:extLst/>
          </a:blip>
          <a:stretch>
            <a:fillRect/>
          </a:stretch>
        </p:blipFill>
        <p:spPr>
          <a:xfrm>
            <a:off x="8115300" y="1638300"/>
            <a:ext cx="3669499" cy="3302000"/>
          </a:xfrm>
          <a:prstGeom prst="rect">
            <a:avLst/>
          </a:prstGeom>
          <a:ln w="12700">
            <a:miter lim="400000"/>
          </a:ln>
        </p:spPr>
      </p:pic>
      <p:sp>
        <p:nvSpPr>
          <p:cNvPr id="482" name="Dingbat Check"/>
          <p:cNvSpPr/>
          <p:nvPr/>
        </p:nvSpPr>
        <p:spPr>
          <a:xfrm>
            <a:off x="378787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3" name="Dingbat Check"/>
          <p:cNvSpPr/>
          <p:nvPr/>
        </p:nvSpPr>
        <p:spPr>
          <a:xfrm>
            <a:off x="747886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4" name="Dingbat Check"/>
          <p:cNvSpPr/>
          <p:nvPr/>
        </p:nvSpPr>
        <p:spPr>
          <a:xfrm>
            <a:off x="11169858" y="2670896"/>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79"/>
                                        </p:tgtEl>
                                        <p:attrNameLst>
                                          <p:attrName>style.visibility</p:attrName>
                                        </p:attrNameLst>
                                      </p:cBhvr>
                                      <p:to>
                                        <p:strVal val="visible"/>
                                      </p:to>
                                    </p:set>
                                    <p:animEffect filter="fade" transition="in">
                                      <p:cBhvr>
                                        <p:cTn id="7" dur="1500"/>
                                        <p:tgtEl>
                                          <p:spTgt spid="479"/>
                                        </p:tgtEl>
                                      </p:cBhvr>
                                    </p:animEffect>
                                  </p:childTnLst>
                                </p:cTn>
                              </p:par>
                            </p:childTnLst>
                          </p:cTn>
                        </p:par>
                        <p:par>
                          <p:cTn id="8" fill="hold">
                            <p:stCondLst>
                              <p:cond delay="1500"/>
                            </p:stCondLst>
                            <p:childTnLst>
                              <p:par>
                                <p:cTn id="9" presetClass="entr" nodeType="afterEffect" presetID="10" grpId="2" fill="hold">
                                  <p:stCondLst>
                                    <p:cond delay="0"/>
                                  </p:stCondLst>
                                  <p:iterate type="el" backwards="0">
                                    <p:tmAbs val="0"/>
                                  </p:iterate>
                                  <p:childTnLst>
                                    <p:set>
                                      <p:cBhvr>
                                        <p:cTn id="10" fill="hold"/>
                                        <p:tgtEl>
                                          <p:spTgt spid="480"/>
                                        </p:tgtEl>
                                        <p:attrNameLst>
                                          <p:attrName>style.visibility</p:attrName>
                                        </p:attrNameLst>
                                      </p:cBhvr>
                                      <p:to>
                                        <p:strVal val="visible"/>
                                      </p:to>
                                    </p:set>
                                    <p:animEffect filter="fade" transition="in">
                                      <p:cBhvr>
                                        <p:cTn id="11" dur="1500"/>
                                        <p:tgtEl>
                                          <p:spTgt spid="480"/>
                                        </p:tgtEl>
                                      </p:cBhvr>
                                    </p:animEffect>
                                  </p:childTnLst>
                                </p:cTn>
                              </p:par>
                            </p:childTnLst>
                          </p:cTn>
                        </p:par>
                        <p:par>
                          <p:cTn id="12" fill="hold">
                            <p:stCondLst>
                              <p:cond delay="3000"/>
                            </p:stCondLst>
                            <p:childTnLst>
                              <p:par>
                                <p:cTn id="13" presetClass="entr" nodeType="afterEffect" presetID="10" grpId="3" fill="hold">
                                  <p:stCondLst>
                                    <p:cond delay="0"/>
                                  </p:stCondLst>
                                  <p:iterate type="el" backwards="0">
                                    <p:tmAbs val="0"/>
                                  </p:iterate>
                                  <p:childTnLst>
                                    <p:set>
                                      <p:cBhvr>
                                        <p:cTn id="14" fill="hold"/>
                                        <p:tgtEl>
                                          <p:spTgt spid="481"/>
                                        </p:tgtEl>
                                        <p:attrNameLst>
                                          <p:attrName>style.visibility</p:attrName>
                                        </p:attrNameLst>
                                      </p:cBhvr>
                                      <p:to>
                                        <p:strVal val="visible"/>
                                      </p:to>
                                    </p:set>
                                    <p:animEffect filter="fade" transition="in">
                                      <p:cBhvr>
                                        <p:cTn id="15" dur="1500"/>
                                        <p:tgtEl>
                                          <p:spTgt spid="481"/>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32" presetID="23" grpId="4" fill="hold">
                                  <p:stCondLst>
                                    <p:cond delay="0"/>
                                  </p:stCondLst>
                                  <p:iterate type="el" backwards="0">
                                    <p:tmAbs val="0"/>
                                  </p:iterate>
                                  <p:childTnLst>
                                    <p:anim calcmode="lin" valueType="num">
                                      <p:cBhvr>
                                        <p:cTn id="19" dur="2500" fill="hold"/>
                                        <p:tgtEl>
                                          <p:spTgt spid="478"/>
                                        </p:tgtEl>
                                        <p:attrNameLst>
                                          <p:attrName>ppt_w</p:attrName>
                                        </p:attrNameLst>
                                      </p:cBhvr>
                                      <p:tavLst>
                                        <p:tav tm="0">
                                          <p:val>
                                            <p:strVal val="ppt_w"/>
                                          </p:val>
                                        </p:tav>
                                        <p:tav tm="100000">
                                          <p:val>
                                            <p:fltVal val="0"/>
                                          </p:val>
                                        </p:tav>
                                      </p:tavLst>
                                    </p:anim>
                                    <p:anim calcmode="lin" valueType="num">
                                      <p:cBhvr>
                                        <p:cTn id="20" dur="2500" fill="hold"/>
                                        <p:tgtEl>
                                          <p:spTgt spid="478"/>
                                        </p:tgtEl>
                                        <p:attrNameLst>
                                          <p:attrName>ppt_h</p:attrName>
                                        </p:attrNameLst>
                                      </p:cBhvr>
                                      <p:tavLst>
                                        <p:tav tm="0">
                                          <p:val>
                                            <p:strVal val="ppt_h"/>
                                          </p:val>
                                        </p:tav>
                                        <p:tav tm="100000">
                                          <p:val>
                                            <p:fltVal val="0"/>
                                          </p:val>
                                        </p:tav>
                                      </p:tavLst>
                                    </p:anim>
                                    <p:set>
                                      <p:cBhvr>
                                        <p:cTn id="21" fill="hold">
                                          <p:stCondLst>
                                            <p:cond delay="2499"/>
                                          </p:stCondLst>
                                        </p:cTn>
                                        <p:tgtEl>
                                          <p:spTgt spid="478"/>
                                        </p:tgtEl>
                                        <p:attrNameLst>
                                          <p:attrName>style.visibility</p:attrName>
                                        </p:attrNameLst>
                                      </p:cBhvr>
                                      <p:to>
                                        <p:strVal val="hidden"/>
                                      </p:to>
                                    </p:set>
                                  </p:childTnLst>
                                </p:cTn>
                              </p:par>
                            </p:childTnLst>
                          </p:cTn>
                        </p:par>
                        <p:par>
                          <p:cTn id="22" fill="hold">
                            <p:stCondLst>
                              <p:cond delay="2500"/>
                            </p:stCondLst>
                            <p:childTnLst>
                              <p:par>
                                <p:cTn id="23" presetClass="entr" nodeType="afterEffect" presetID="10" grpId="5" fill="hold">
                                  <p:stCondLst>
                                    <p:cond delay="0"/>
                                  </p:stCondLst>
                                  <p:iterate type="el" backwards="0">
                                    <p:tmAbs val="0"/>
                                  </p:iterate>
                                  <p:childTnLst>
                                    <p:set>
                                      <p:cBhvr>
                                        <p:cTn id="24" fill="hold"/>
                                        <p:tgtEl>
                                          <p:spTgt spid="476"/>
                                        </p:tgtEl>
                                        <p:attrNameLst>
                                          <p:attrName>style.visibility</p:attrName>
                                        </p:attrNameLst>
                                      </p:cBhvr>
                                      <p:to>
                                        <p:strVal val="visible"/>
                                      </p:to>
                                    </p:set>
                                    <p:animEffect filter="fade" transition="in">
                                      <p:cBhvr>
                                        <p:cTn id="25" dur="3000"/>
                                        <p:tgtEl>
                                          <p:spTgt spid="476"/>
                                        </p:tgtEl>
                                      </p:cBhvr>
                                    </p:animEffect>
                                  </p:childTnLst>
                                </p:cTn>
                              </p:par>
                            </p:childTnLst>
                          </p:cTn>
                        </p:par>
                        <p:par>
                          <p:cTn id="26" fill="hold">
                            <p:stCondLst>
                              <p:cond delay="5500"/>
                            </p:stCondLst>
                            <p:childTnLst>
                              <p:par>
                                <p:cTn id="27" presetClass="entr" nodeType="afterEffect" presetID="10" grpId="6" fill="hold">
                                  <p:stCondLst>
                                    <p:cond delay="0"/>
                                  </p:stCondLst>
                                  <p:iterate type="el" backwards="0">
                                    <p:tmAbs val="0"/>
                                  </p:iterate>
                                  <p:childTnLst>
                                    <p:set>
                                      <p:cBhvr>
                                        <p:cTn id="28" fill="hold"/>
                                        <p:tgtEl>
                                          <p:spTgt spid="482"/>
                                        </p:tgtEl>
                                        <p:attrNameLst>
                                          <p:attrName>style.visibility</p:attrName>
                                        </p:attrNameLst>
                                      </p:cBhvr>
                                      <p:to>
                                        <p:strVal val="visible"/>
                                      </p:to>
                                    </p:set>
                                    <p:animEffect filter="fade" transition="in">
                                      <p:cBhvr>
                                        <p:cTn id="29" dur="1500"/>
                                        <p:tgtEl>
                                          <p:spTgt spid="482"/>
                                        </p:tgtEl>
                                      </p:cBhvr>
                                    </p:animEffect>
                                  </p:childTnLst>
                                </p:cTn>
                              </p:par>
                            </p:childTnLst>
                          </p:cTn>
                        </p:par>
                        <p:par>
                          <p:cTn id="30" fill="hold">
                            <p:stCondLst>
                              <p:cond delay="7000"/>
                            </p:stCondLst>
                            <p:childTnLst>
                              <p:par>
                                <p:cTn id="31" presetClass="entr" nodeType="afterEffect" presetID="10" grpId="7" fill="hold">
                                  <p:stCondLst>
                                    <p:cond delay="0"/>
                                  </p:stCondLst>
                                  <p:iterate type="el" backwards="0">
                                    <p:tmAbs val="0"/>
                                  </p:iterate>
                                  <p:childTnLst>
                                    <p:set>
                                      <p:cBhvr>
                                        <p:cTn id="32" fill="hold"/>
                                        <p:tgtEl>
                                          <p:spTgt spid="483"/>
                                        </p:tgtEl>
                                        <p:attrNameLst>
                                          <p:attrName>style.visibility</p:attrName>
                                        </p:attrNameLst>
                                      </p:cBhvr>
                                      <p:to>
                                        <p:strVal val="visible"/>
                                      </p:to>
                                    </p:set>
                                    <p:animEffect filter="fade" transition="in">
                                      <p:cBhvr>
                                        <p:cTn id="33" dur="1500"/>
                                        <p:tgtEl>
                                          <p:spTgt spid="483"/>
                                        </p:tgtEl>
                                      </p:cBhvr>
                                    </p:animEffect>
                                  </p:childTnLst>
                                </p:cTn>
                              </p:par>
                            </p:childTnLst>
                          </p:cTn>
                        </p:par>
                        <p:par>
                          <p:cTn id="34" fill="hold">
                            <p:stCondLst>
                              <p:cond delay="8500"/>
                            </p:stCondLst>
                            <p:childTnLst>
                              <p:par>
                                <p:cTn id="35" presetClass="entr" nodeType="afterEffect" presetID="10" grpId="8" fill="hold">
                                  <p:stCondLst>
                                    <p:cond delay="0"/>
                                  </p:stCondLst>
                                  <p:iterate type="el" backwards="0">
                                    <p:tmAbs val="0"/>
                                  </p:iterate>
                                  <p:childTnLst>
                                    <p:set>
                                      <p:cBhvr>
                                        <p:cTn id="36" fill="hold"/>
                                        <p:tgtEl>
                                          <p:spTgt spid="484"/>
                                        </p:tgtEl>
                                        <p:attrNameLst>
                                          <p:attrName>style.visibility</p:attrName>
                                        </p:attrNameLst>
                                      </p:cBhvr>
                                      <p:to>
                                        <p:strVal val="visible"/>
                                      </p:to>
                                    </p:set>
                                    <p:animEffect filter="fade" transition="in">
                                      <p:cBhvr>
                                        <p:cTn id="3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1" grpId="3"/>
      <p:bldP build="whole" bldLvl="1" animBg="1" rev="0" advAuto="0" spid="482" grpId="6"/>
      <p:bldP build="whole" bldLvl="1" animBg="1" rev="0" advAuto="0" spid="483" grpId="7"/>
      <p:bldP build="whole" bldLvl="1" animBg="1" rev="0" advAuto="0" spid="480" grpId="2"/>
      <p:bldP build="whole" bldLvl="1" animBg="1" rev="0" advAuto="0" spid="484" grpId="8"/>
      <p:bldP build="whole" bldLvl="1" animBg="1" rev="0" advAuto="0" spid="479" grpId="1"/>
      <p:bldP build="whole" bldLvl="1" animBg="1" rev="0" advAuto="0" spid="476" grpId="5"/>
      <p:bldP build="whole" bldLvl="1" animBg="1" rev="0" advAuto="0" spid="478" grpId="4"/>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lastiCache"/>
          <p:cNvSpPr txBox="1"/>
          <p:nvPr>
            <p:ph type="ctrTitle"/>
          </p:nvPr>
        </p:nvSpPr>
        <p:spPr>
          <a:prstGeom prst="rect">
            <a:avLst/>
          </a:prstGeom>
        </p:spPr>
        <p:txBody>
          <a:bodyPr/>
          <a:lstStyle/>
          <a:p>
            <a:pPr/>
            <a:r>
              <a:t>ElastiCache</a:t>
            </a:r>
          </a:p>
        </p:txBody>
      </p:sp>
      <p:sp>
        <p:nvSpPr>
          <p:cNvPr id="166" name="Managed, Redis or Memcached-compatible in-memory data store"/>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Managed, Redis or Memcached-compatible in-memory data store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66"/>
                                        </p:tgtEl>
                                        <p:attrNameLst>
                                          <p:attrName>style.visibility</p:attrName>
                                        </p:attrNameLst>
                                      </p:cBhvr>
                                      <p:to>
                                        <p:strVal val="visible"/>
                                      </p:to>
                                    </p:set>
                                    <p:anim calcmode="lin" valueType="num">
                                      <p:cBhvr>
                                        <p:cTn id="7" dur="1000" fill="hold"/>
                                        <p:tgtEl>
                                          <p:spTgt spid="166"/>
                                        </p:tgtEl>
                                        <p:attrNameLst>
                                          <p:attrName>ppt_x</p:attrName>
                                        </p:attrNameLst>
                                      </p:cBhvr>
                                      <p:tavLst>
                                        <p:tav tm="0">
                                          <p:val>
                                            <p:strVal val="#ppt_x"/>
                                          </p:val>
                                        </p:tav>
                                        <p:tav tm="100000">
                                          <p:val>
                                            <p:strVal val="#ppt_x"/>
                                          </p:val>
                                        </p:tav>
                                      </p:tavLst>
                                    </p:anim>
                                    <p:anim calcmode="lin" valueType="num">
                                      <p:cBhvr>
                                        <p:cTn id="8" dur="1000" fill="hold"/>
                                        <p:tgtEl>
                                          <p:spTgt spid="1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Line"/>
          <p:cNvSpPr/>
          <p:nvPr/>
        </p:nvSpPr>
        <p:spPr>
          <a:xfrm flipV="1">
            <a:off x="6512529" y="2309663"/>
            <a:ext cx="1" cy="2200574"/>
          </a:xfrm>
          <a:prstGeom prst="line">
            <a:avLst/>
          </a:prstGeom>
          <a:ln w="63500">
            <a:solidFill>
              <a:srgbClr val="FFFFFF"/>
            </a:solidFill>
            <a:custDash>
              <a:ds d="200000" sp="200000"/>
            </a:custDash>
            <a:miter lim="400000"/>
          </a:ln>
        </p:spPr>
        <p:txBody>
          <a:bodyPr lIns="50800" tIns="50800" rIns="50800" bIns="50800" anchor="ctr"/>
          <a:lstStyle/>
          <a:p>
            <a:pPr>
              <a:defRPr b="0" sz="2200">
                <a:latin typeface="+mn-lt"/>
                <a:ea typeface="+mn-ea"/>
                <a:cs typeface="+mn-cs"/>
                <a:sym typeface="Helvetica Neue Medium"/>
              </a:defRPr>
            </a:pPr>
          </a:p>
        </p:txBody>
      </p:sp>
      <p:sp>
        <p:nvSpPr>
          <p:cNvPr id="487" name="Highly regulated organisations like CapitalOne say they can operate more securely in the AWS cloud than in their own data cent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Highly regulated organisations like CapitalOne say they can operate more securely in the AWS cloud than in their own data centres</a:t>
            </a:r>
          </a:p>
        </p:txBody>
      </p:sp>
      <p:pic>
        <p:nvPicPr>
          <p:cNvPr id="488" name="1200px-Capital_One_logo.svg.png" descr="1200px-Capital_One_logo.svg.png"/>
          <p:cNvPicPr>
            <a:picLocks noChangeAspect="1"/>
          </p:cNvPicPr>
          <p:nvPr/>
        </p:nvPicPr>
        <p:blipFill>
          <a:blip r:embed="rId2">
            <a:extLst/>
          </a:blip>
          <a:stretch>
            <a:fillRect/>
          </a:stretch>
        </p:blipFill>
        <p:spPr>
          <a:xfrm>
            <a:off x="3128962" y="4386262"/>
            <a:ext cx="6746876" cy="2428876"/>
          </a:xfrm>
          <a:prstGeom prst="rect">
            <a:avLst/>
          </a:prstGeom>
          <a:ln w="12700">
            <a:miter lim="400000"/>
          </a:ln>
        </p:spPr>
      </p:pic>
      <p:pic>
        <p:nvPicPr>
          <p:cNvPr id="489"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490" name="Order&amp;Sec.png" descr="Order&amp;Sec.png"/>
          <p:cNvPicPr>
            <a:picLocks noChangeAspect="1"/>
          </p:cNvPicPr>
          <p:nvPr/>
        </p:nvPicPr>
        <p:blipFill>
          <a:blip r:embed="rId4">
            <a:extLst/>
          </a:blip>
          <a:stretch>
            <a:fillRect/>
          </a:stretch>
        </p:blipFill>
        <p:spPr>
          <a:xfrm>
            <a:off x="6183312" y="3090862"/>
            <a:ext cx="638176" cy="6381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487"/>
                                        </p:tgtEl>
                                        <p:attrNameLst>
                                          <p:attrName>style.visibility</p:attrName>
                                        </p:attrNameLst>
                                      </p:cBhvr>
                                      <p:to>
                                        <p:strVal val="visible"/>
                                      </p:to>
                                    </p:set>
                                    <p:anim calcmode="lin" valueType="num">
                                      <p:cBhvr>
                                        <p:cTn id="7" dur="1250" fill="hold"/>
                                        <p:tgtEl>
                                          <p:spTgt spid="487"/>
                                        </p:tgtEl>
                                        <p:attrNameLst>
                                          <p:attrName>ppt_x</p:attrName>
                                        </p:attrNameLst>
                                      </p:cBhvr>
                                      <p:tavLst>
                                        <p:tav tm="0">
                                          <p:val>
                                            <p:strVal val="0-#ppt_w/2"/>
                                          </p:val>
                                        </p:tav>
                                        <p:tav tm="100000">
                                          <p:val>
                                            <p:strVal val="#ppt_x"/>
                                          </p:val>
                                        </p:tav>
                                      </p:tavLst>
                                    </p:anim>
                                    <p:anim calcmode="lin" valueType="num">
                                      <p:cBhvr>
                                        <p:cTn id="8" dur="1250" fill="hold"/>
                                        <p:tgtEl>
                                          <p:spTgt spid="487"/>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Class="entr" nodeType="afterEffect" presetSubtype="8" presetID="2" grpId="2" fill="hold">
                                  <p:stCondLst>
                                    <p:cond delay="0"/>
                                  </p:stCondLst>
                                  <p:iterate type="el" backwards="0">
                                    <p:tmAbs val="0"/>
                                  </p:iterate>
                                  <p:childTnLst>
                                    <p:set>
                                      <p:cBhvr>
                                        <p:cTn id="11" fill="hold"/>
                                        <p:tgtEl>
                                          <p:spTgt spid="489"/>
                                        </p:tgtEl>
                                        <p:attrNameLst>
                                          <p:attrName>style.visibility</p:attrName>
                                        </p:attrNameLst>
                                      </p:cBhvr>
                                      <p:to>
                                        <p:strVal val="visible"/>
                                      </p:to>
                                    </p:set>
                                    <p:anim calcmode="lin" valueType="num">
                                      <p:cBhvr>
                                        <p:cTn id="12" dur="1250" fill="hold"/>
                                        <p:tgtEl>
                                          <p:spTgt spid="489"/>
                                        </p:tgtEl>
                                        <p:attrNameLst>
                                          <p:attrName>ppt_x</p:attrName>
                                        </p:attrNameLst>
                                      </p:cBhvr>
                                      <p:tavLst>
                                        <p:tav tm="0">
                                          <p:val>
                                            <p:strVal val="0-#ppt_w/2"/>
                                          </p:val>
                                        </p:tav>
                                        <p:tav tm="100000">
                                          <p:val>
                                            <p:strVal val="#ppt_x"/>
                                          </p:val>
                                        </p:tav>
                                      </p:tavLst>
                                    </p:anim>
                                    <p:anim calcmode="lin" valueType="num">
                                      <p:cBhvr>
                                        <p:cTn id="13" dur="1250" fill="hold"/>
                                        <p:tgtEl>
                                          <p:spTgt spid="489"/>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Class="entr" nodeType="afterEffect" presetSubtype="8" presetID="22" grpId="3" fill="hold">
                                  <p:stCondLst>
                                    <p:cond delay="0"/>
                                  </p:stCondLst>
                                  <p:iterate type="el" backwards="0">
                                    <p:tmAbs val="0"/>
                                  </p:iterate>
                                  <p:childTnLst>
                                    <p:set>
                                      <p:cBhvr>
                                        <p:cTn id="16" fill="hold"/>
                                        <p:tgtEl>
                                          <p:spTgt spid="486"/>
                                        </p:tgtEl>
                                        <p:attrNameLst>
                                          <p:attrName>style.visibility</p:attrName>
                                        </p:attrNameLst>
                                      </p:cBhvr>
                                      <p:to>
                                        <p:strVal val="visible"/>
                                      </p:to>
                                    </p:set>
                                    <p:animEffect filter="wipe(left)" transition="in">
                                      <p:cBhvr>
                                        <p:cTn id="17" dur="1250"/>
                                        <p:tgtEl>
                                          <p:spTgt spid="486"/>
                                        </p:tgtEl>
                                      </p:cBhvr>
                                    </p:animEffect>
                                  </p:childTnLst>
                                </p:cTn>
                              </p:par>
                            </p:childTnLst>
                          </p:cTn>
                        </p:par>
                        <p:par>
                          <p:cTn id="18" fill="hold">
                            <p:stCondLst>
                              <p:cond delay="3750"/>
                            </p:stCondLst>
                            <p:childTnLst>
                              <p:par>
                                <p:cTn id="19" presetClass="entr" nodeType="afterEffect" presetSubtype="8" presetID="22" grpId="4" fill="hold">
                                  <p:stCondLst>
                                    <p:cond delay="0"/>
                                  </p:stCondLst>
                                  <p:iterate type="el" backwards="0">
                                    <p:tmAbs val="0"/>
                                  </p:iterate>
                                  <p:childTnLst>
                                    <p:set>
                                      <p:cBhvr>
                                        <p:cTn id="20" fill="hold"/>
                                        <p:tgtEl>
                                          <p:spTgt spid="490"/>
                                        </p:tgtEl>
                                        <p:attrNameLst>
                                          <p:attrName>style.visibility</p:attrName>
                                        </p:attrNameLst>
                                      </p:cBhvr>
                                      <p:to>
                                        <p:strVal val="visible"/>
                                      </p:to>
                                    </p:set>
                                    <p:animEffect filter="wipe(left)" transition="in">
                                      <p:cBhvr>
                                        <p:cTn id="21" dur="125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0" grpId="4"/>
      <p:bldP build="whole" bldLvl="1" animBg="1" rev="0" advAuto="0" spid="489" grpId="2"/>
      <p:bldP build="whole" bldLvl="1" animBg="1" rev="0" advAuto="0" spid="487" grpId="1"/>
      <p:bldP build="whole" bldLvl="1" animBg="1" rev="0" advAuto="0" spid="486" grpId="3"/>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p:cNvSpPr/>
          <p:nvPr/>
        </p:nvSpPr>
        <p:spPr>
          <a:xfrm>
            <a:off x="5534324"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3" name="Rectangle"/>
          <p:cNvSpPr/>
          <p:nvPr/>
        </p:nvSpPr>
        <p:spPr>
          <a:xfrm>
            <a:off x="6186637"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4" name="Rectangle"/>
          <p:cNvSpPr/>
          <p:nvPr/>
        </p:nvSpPr>
        <p:spPr>
          <a:xfrm>
            <a:off x="5534324"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5" name="Rectangle"/>
          <p:cNvSpPr/>
          <p:nvPr/>
        </p:nvSpPr>
        <p:spPr>
          <a:xfrm>
            <a:off x="6186637"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6" name="Rectangle"/>
          <p:cNvSpPr/>
          <p:nvPr/>
        </p:nvSpPr>
        <p:spPr>
          <a:xfrm>
            <a:off x="6826250"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7" name="Rectangle"/>
          <p:cNvSpPr/>
          <p:nvPr/>
        </p:nvSpPr>
        <p:spPr>
          <a:xfrm>
            <a:off x="5534324"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8" name="Rectangle"/>
          <p:cNvSpPr/>
          <p:nvPr/>
        </p:nvSpPr>
        <p:spPr>
          <a:xfrm>
            <a:off x="6186637" y="4761424"/>
            <a:ext cx="631526" cy="713351"/>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9" name="Rectangle"/>
          <p:cNvSpPr/>
          <p:nvPr/>
        </p:nvSpPr>
        <p:spPr>
          <a:xfrm>
            <a:off x="6826250"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0" name="Rectangle"/>
          <p:cNvSpPr/>
          <p:nvPr/>
        </p:nvSpPr>
        <p:spPr>
          <a:xfrm>
            <a:off x="6826250"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1" name="3. Manage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3. Management</a:t>
            </a:r>
          </a:p>
        </p:txBody>
      </p:sp>
      <p:sp>
        <p:nvSpPr>
          <p:cNvPr id="502" name="Amazon S3 gives storage administrators the most flexible set of storage management and administration capabilities for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S3 gives storage administrators the most flexible set of storage management and administration capabilities for -</a:t>
            </a:r>
          </a:p>
        </p:txBody>
      </p:sp>
      <p:sp>
        <p:nvSpPr>
          <p:cNvPr id="503" name="Classif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Classifying</a:t>
            </a:r>
          </a:p>
        </p:txBody>
      </p:sp>
      <p:sp>
        <p:nvSpPr>
          <p:cNvPr id="504" name="Repor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Reporting</a:t>
            </a:r>
          </a:p>
        </p:txBody>
      </p:sp>
      <p:pic>
        <p:nvPicPr>
          <p:cNvPr id="505" name="Line" descr="Line"/>
          <p:cNvPicPr>
            <a:picLocks noChangeAspect="0"/>
          </p:cNvPicPr>
          <p:nvPr/>
        </p:nvPicPr>
        <p:blipFill>
          <a:blip r:embed="rId2">
            <a:extLst/>
          </a:blip>
          <a:stretch>
            <a:fillRect/>
          </a:stretch>
        </p:blipFill>
        <p:spPr>
          <a:xfrm rot="16200000">
            <a:off x="3630654" y="4804957"/>
            <a:ext cx="3450546" cy="143686"/>
          </a:xfrm>
          <a:prstGeom prst="rect">
            <a:avLst/>
          </a:prstGeom>
        </p:spPr>
      </p:pic>
      <p:pic>
        <p:nvPicPr>
          <p:cNvPr id="507" name="Line" descr="Line"/>
          <p:cNvPicPr>
            <a:picLocks noChangeAspect="0"/>
          </p:cNvPicPr>
          <p:nvPr/>
        </p:nvPicPr>
        <p:blipFill>
          <a:blip r:embed="rId3">
            <a:extLst/>
          </a:blip>
          <a:stretch>
            <a:fillRect/>
          </a:stretch>
        </p:blipFill>
        <p:spPr>
          <a:xfrm>
            <a:off x="4395682" y="5649507"/>
            <a:ext cx="4213436" cy="143685"/>
          </a:xfrm>
          <a:prstGeom prst="rect">
            <a:avLst/>
          </a:prstGeom>
        </p:spPr>
      </p:pic>
      <p:sp>
        <p:nvSpPr>
          <p:cNvPr id="534" name="Connection Line"/>
          <p:cNvSpPr/>
          <p:nvPr/>
        </p:nvSpPr>
        <p:spPr>
          <a:xfrm>
            <a:off x="5378780" y="3183417"/>
            <a:ext cx="2165202" cy="236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427" y="16271"/>
                  <a:pt x="18627" y="9071"/>
                  <a:pt x="21600" y="0"/>
                </a:cubicBezTo>
              </a:path>
            </a:pathLst>
          </a:custGeom>
          <a:ln w="25400">
            <a:solidFill>
              <a:srgbClr val="FFFFFF"/>
            </a:solidFill>
            <a:miter lim="400000"/>
          </a:ln>
        </p:spPr>
        <p:txBody>
          <a:bodyPr/>
          <a:lstStyle/>
          <a:p>
            <a:pPr/>
          </a:p>
        </p:txBody>
      </p:sp>
      <p:sp>
        <p:nvSpPr>
          <p:cNvPr id="510" name="Rectangle"/>
          <p:cNvSpPr/>
          <p:nvPr/>
        </p:nvSpPr>
        <p:spPr>
          <a:xfrm>
            <a:off x="6186637"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1" name="Rectangle"/>
          <p:cNvSpPr/>
          <p:nvPr/>
        </p:nvSpPr>
        <p:spPr>
          <a:xfrm>
            <a:off x="7577031"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2" name="Rectangle"/>
          <p:cNvSpPr/>
          <p:nvPr/>
        </p:nvSpPr>
        <p:spPr>
          <a:xfrm>
            <a:off x="4796243"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13" name="box-1299001__340.png" descr="box-1299001__340.png"/>
          <p:cNvPicPr>
            <a:picLocks noChangeAspect="1"/>
          </p:cNvPicPr>
          <p:nvPr/>
        </p:nvPicPr>
        <p:blipFill>
          <a:blip r:embed="rId4">
            <a:extLst/>
          </a:blip>
          <a:stretch>
            <a:fillRect/>
          </a:stretch>
        </p:blipFill>
        <p:spPr>
          <a:xfrm>
            <a:off x="4546003" y="4848790"/>
            <a:ext cx="631527" cy="713352"/>
          </a:xfrm>
          <a:prstGeom prst="rect">
            <a:avLst/>
          </a:prstGeom>
          <a:ln w="12700">
            <a:miter lim="400000"/>
          </a:ln>
        </p:spPr>
      </p:pic>
      <p:pic>
        <p:nvPicPr>
          <p:cNvPr id="514" name="box-1299001__340.png" descr="box-1299001__340.png"/>
          <p:cNvPicPr>
            <a:picLocks noChangeAspect="1"/>
          </p:cNvPicPr>
          <p:nvPr/>
        </p:nvPicPr>
        <p:blipFill>
          <a:blip r:embed="rId4">
            <a:extLst/>
          </a:blip>
          <a:stretch>
            <a:fillRect/>
          </a:stretch>
        </p:blipFill>
        <p:spPr>
          <a:xfrm>
            <a:off x="5936397" y="4848790"/>
            <a:ext cx="631526" cy="713352"/>
          </a:xfrm>
          <a:prstGeom prst="rect">
            <a:avLst/>
          </a:prstGeom>
          <a:ln w="12700">
            <a:miter lim="400000"/>
          </a:ln>
        </p:spPr>
      </p:pic>
      <p:pic>
        <p:nvPicPr>
          <p:cNvPr id="515" name="box-1299001__340.png" descr="box-1299001__340.png"/>
          <p:cNvPicPr>
            <a:picLocks noChangeAspect="1"/>
          </p:cNvPicPr>
          <p:nvPr/>
        </p:nvPicPr>
        <p:blipFill>
          <a:blip r:embed="rId4">
            <a:extLst/>
          </a:blip>
          <a:stretch>
            <a:fillRect/>
          </a:stretch>
        </p:blipFill>
        <p:spPr>
          <a:xfrm>
            <a:off x="7326791" y="4848790"/>
            <a:ext cx="631526" cy="713352"/>
          </a:xfrm>
          <a:prstGeom prst="rect">
            <a:avLst/>
          </a:prstGeom>
          <a:ln w="12700">
            <a:miter lim="400000"/>
          </a:ln>
        </p:spPr>
      </p:pic>
      <p:sp>
        <p:nvSpPr>
          <p:cNvPr id="516" name="Inventor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Inventorying</a:t>
            </a:r>
          </a:p>
        </p:txBody>
      </p:sp>
      <p:sp>
        <p:nvSpPr>
          <p:cNvPr id="517" name="Line"/>
          <p:cNvSpPr/>
          <p:nvPr/>
        </p:nvSpPr>
        <p:spPr>
          <a:xfrm>
            <a:off x="4796243" y="3873499"/>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18" name="Line"/>
          <p:cNvSpPr/>
          <p:nvPr/>
        </p:nvSpPr>
        <p:spPr>
          <a:xfrm flipV="1">
            <a:off x="5112006" y="3895215"/>
            <a:ext cx="1" cy="71335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19" name="graph-27130_960_720.png" descr="graph-27130_960_720.png"/>
          <p:cNvPicPr>
            <a:picLocks noChangeAspect="1"/>
          </p:cNvPicPr>
          <p:nvPr/>
        </p:nvPicPr>
        <p:blipFill>
          <a:blip r:embed="rId5">
            <a:extLst/>
          </a:blip>
          <a:stretch>
            <a:fillRect/>
          </a:stretch>
        </p:blipFill>
        <p:spPr>
          <a:xfrm>
            <a:off x="4757312" y="2941639"/>
            <a:ext cx="709389" cy="713352"/>
          </a:xfrm>
          <a:prstGeom prst="rect">
            <a:avLst/>
          </a:prstGeom>
          <a:ln w="12700">
            <a:miter lim="400000"/>
          </a:ln>
        </p:spPr>
      </p:pic>
      <p:sp>
        <p:nvSpPr>
          <p:cNvPr id="520" name="Line"/>
          <p:cNvSpPr/>
          <p:nvPr/>
        </p:nvSpPr>
        <p:spPr>
          <a:xfrm>
            <a:off x="6148814" y="3890707"/>
            <a:ext cx="631527"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1" name="Line"/>
          <p:cNvSpPr/>
          <p:nvPr/>
        </p:nvSpPr>
        <p:spPr>
          <a:xfrm flipV="1">
            <a:off x="6464577" y="3912422"/>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2" name="bc8a1c000b5c3e9427569d8b388a1b9c.png" descr="bc8a1c000b5c3e9427569d8b388a1b9c.png"/>
          <p:cNvPicPr>
            <a:picLocks noChangeAspect="1"/>
          </p:cNvPicPr>
          <p:nvPr/>
        </p:nvPicPr>
        <p:blipFill>
          <a:blip r:embed="rId6">
            <a:extLst/>
          </a:blip>
          <a:stretch>
            <a:fillRect/>
          </a:stretch>
        </p:blipFill>
        <p:spPr>
          <a:xfrm>
            <a:off x="5947309" y="2781047"/>
            <a:ext cx="1034537" cy="1034536"/>
          </a:xfrm>
          <a:prstGeom prst="rect">
            <a:avLst/>
          </a:prstGeom>
          <a:ln w="12700">
            <a:miter lim="400000"/>
          </a:ln>
        </p:spPr>
      </p:pic>
      <p:sp>
        <p:nvSpPr>
          <p:cNvPr id="523" name="Line"/>
          <p:cNvSpPr/>
          <p:nvPr/>
        </p:nvSpPr>
        <p:spPr>
          <a:xfrm>
            <a:off x="7577031" y="3907915"/>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4" name="Line"/>
          <p:cNvSpPr/>
          <p:nvPr/>
        </p:nvSpPr>
        <p:spPr>
          <a:xfrm flipV="1">
            <a:off x="7892793" y="3929630"/>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5" name="Order&amp;Sec.png" descr="Order&amp;Sec.png"/>
          <p:cNvPicPr>
            <a:picLocks noChangeAspect="1"/>
          </p:cNvPicPr>
          <p:nvPr/>
        </p:nvPicPr>
        <p:blipFill>
          <a:blip r:embed="rId7">
            <a:extLst/>
          </a:blip>
          <a:stretch>
            <a:fillRect/>
          </a:stretch>
        </p:blipFill>
        <p:spPr>
          <a:xfrm>
            <a:off x="7573706" y="2979227"/>
            <a:ext cx="638176" cy="638176"/>
          </a:xfrm>
          <a:prstGeom prst="rect">
            <a:avLst/>
          </a:prstGeom>
          <a:ln w="12700">
            <a:miter lim="400000"/>
          </a:ln>
        </p:spPr>
      </p:pic>
      <p:sp>
        <p:nvSpPr>
          <p:cNvPr id="526" name="And Analysing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Analysing Data</a:t>
            </a:r>
          </a:p>
        </p:txBody>
      </p:sp>
      <p:sp>
        <p:nvSpPr>
          <p:cNvPr id="527" name="This means you can understand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This means you can understand  -</a:t>
            </a:r>
          </a:p>
        </p:txBody>
      </p:sp>
      <p:sp>
        <p:nvSpPr>
          <p:cNvPr id="528" name="What data you hav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What data you have!</a:t>
            </a:r>
          </a:p>
        </p:txBody>
      </p:sp>
      <p:pic>
        <p:nvPicPr>
          <p:cNvPr id="529" name="5a461402d099a2ad03f9c997.png" descr="5a461402d099a2ad03f9c997.png"/>
          <p:cNvPicPr>
            <a:picLocks noChangeAspect="1"/>
          </p:cNvPicPr>
          <p:nvPr/>
        </p:nvPicPr>
        <p:blipFill>
          <a:blip r:embed="rId8">
            <a:extLst/>
          </a:blip>
          <a:stretch>
            <a:fillRect/>
          </a:stretch>
        </p:blipFill>
        <p:spPr>
          <a:xfrm>
            <a:off x="4796243" y="4467571"/>
            <a:ext cx="631526" cy="818458"/>
          </a:xfrm>
          <a:prstGeom prst="rect">
            <a:avLst/>
          </a:prstGeom>
          <a:ln w="12700">
            <a:miter lim="400000"/>
          </a:ln>
        </p:spPr>
      </p:pic>
      <p:sp>
        <p:nvSpPr>
          <p:cNvPr id="530" name="Dingbat Check"/>
          <p:cNvSpPr/>
          <p:nvPr/>
        </p:nvSpPr>
        <p:spPr>
          <a:xfrm>
            <a:off x="6147706" y="4539747"/>
            <a:ext cx="709388" cy="6741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31" name="bc8a1c000b5c3e9427569d8b388a1b9c.png" descr="bc8a1c000b5c3e9427569d8b388a1b9c.png"/>
          <p:cNvPicPr>
            <a:picLocks noChangeAspect="1"/>
          </p:cNvPicPr>
          <p:nvPr/>
        </p:nvPicPr>
        <p:blipFill>
          <a:blip r:embed="rId6">
            <a:extLst/>
          </a:blip>
          <a:stretch>
            <a:fillRect/>
          </a:stretch>
        </p:blipFill>
        <p:spPr>
          <a:xfrm>
            <a:off x="7375525" y="4359531"/>
            <a:ext cx="1034537" cy="1034537"/>
          </a:xfrm>
          <a:prstGeom prst="rect">
            <a:avLst/>
          </a:prstGeom>
          <a:ln w="12700">
            <a:miter lim="400000"/>
          </a:ln>
        </p:spPr>
      </p:pic>
      <p:sp>
        <p:nvSpPr>
          <p:cNvPr id="532" name="Make the best decisions about i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Make the best decisions about it</a:t>
            </a:r>
          </a:p>
        </p:txBody>
      </p:sp>
      <p:sp>
        <p:nvSpPr>
          <p:cNvPr id="533" name="And automatically keep your costs dow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automatically keep your costs down</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lt" backwards="0">
                                    <p:tmAbs val="0"/>
                                  </p:iterate>
                                  <p:childTnLst>
                                    <p:set>
                                      <p:cBhvr>
                                        <p:cTn id="6" fill="hold"/>
                                        <p:tgtEl>
                                          <p:spTgt spid="501"/>
                                        </p:tgtEl>
                                        <p:attrNameLst>
                                          <p:attrName>style.visibility</p:attrName>
                                        </p:attrNameLst>
                                      </p:cBhvr>
                                      <p:to>
                                        <p:strVal val="visible"/>
                                      </p:to>
                                    </p:set>
                                    <p:anim calcmode="lin" valueType="num">
                                      <p:cBhvr>
                                        <p:cTn id="7" dur="1250" fill="hold"/>
                                        <p:tgtEl>
                                          <p:spTgt spid="501"/>
                                        </p:tgtEl>
                                        <p:attrNameLst>
                                          <p:attrName>ppt_x</p:attrName>
                                        </p:attrNameLst>
                                      </p:cBhvr>
                                      <p:tavLst>
                                        <p:tav tm="0">
                                          <p:val>
                                            <p:strVal val="#ppt_x"/>
                                          </p:val>
                                        </p:tav>
                                        <p:tav tm="100000">
                                          <p:val>
                                            <p:strVal val="#ppt_x"/>
                                          </p:val>
                                        </p:tav>
                                      </p:tavLst>
                                    </p:anim>
                                    <p:anim calcmode="lin" valueType="num">
                                      <p:cBhvr>
                                        <p:cTn id="8" dur="1250" fill="hold"/>
                                        <p:tgtEl>
                                          <p:spTgt spid="501"/>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Class="entr" nodeType="afterEffect" presetID="10" grpId="2" fill="hold">
                                  <p:stCondLst>
                                    <p:cond delay="0"/>
                                  </p:stCondLst>
                                  <p:iterate type="lt" backwards="0">
                                    <p:tmAbs val="0"/>
                                  </p:iterate>
                                  <p:childTnLst>
                                    <p:set>
                                      <p:cBhvr>
                                        <p:cTn id="11" fill="hold"/>
                                        <p:tgtEl>
                                          <p:spTgt spid="500"/>
                                        </p:tgtEl>
                                        <p:attrNameLst>
                                          <p:attrName>style.visibility</p:attrName>
                                        </p:attrNameLst>
                                      </p:cBhvr>
                                      <p:to>
                                        <p:strVal val="visible"/>
                                      </p:to>
                                    </p:set>
                                    <p:animEffect filter="fade" transition="in">
                                      <p:cBhvr>
                                        <p:cTn id="12" dur="1500"/>
                                        <p:tgtEl>
                                          <p:spTgt spid="500"/>
                                        </p:tgtEl>
                                      </p:cBhvr>
                                    </p:animEffect>
                                  </p:childTnLst>
                                </p:cTn>
                              </p:par>
                            </p:childTnLst>
                          </p:cTn>
                        </p:par>
                        <p:par>
                          <p:cTn id="13" fill="hold">
                            <p:stCondLst>
                              <p:cond delay="2750"/>
                            </p:stCondLst>
                            <p:childTnLst>
                              <p:par>
                                <p:cTn id="14" presetClass="entr" nodeType="afterEffect" presetID="10" grpId="3" fill="hold">
                                  <p:stCondLst>
                                    <p:cond delay="100"/>
                                  </p:stCondLst>
                                  <p:iterate type="lt" backwards="0">
                                    <p:tmAbs val="0"/>
                                  </p:iterate>
                                  <p:childTnLst>
                                    <p:set>
                                      <p:cBhvr>
                                        <p:cTn id="15" fill="hold"/>
                                        <p:tgtEl>
                                          <p:spTgt spid="492"/>
                                        </p:tgtEl>
                                        <p:attrNameLst>
                                          <p:attrName>style.visibility</p:attrName>
                                        </p:attrNameLst>
                                      </p:cBhvr>
                                      <p:to>
                                        <p:strVal val="visible"/>
                                      </p:to>
                                    </p:set>
                                    <p:animEffect filter="fade" transition="in">
                                      <p:cBhvr>
                                        <p:cTn id="16" dur="1500"/>
                                        <p:tgtEl>
                                          <p:spTgt spid="492"/>
                                        </p:tgtEl>
                                      </p:cBhvr>
                                    </p:animEffect>
                                  </p:childTnLst>
                                </p:cTn>
                              </p:par>
                            </p:childTnLst>
                          </p:cTn>
                        </p:par>
                        <p:par>
                          <p:cTn id="17" fill="hold">
                            <p:stCondLst>
                              <p:cond delay="4350"/>
                            </p:stCondLst>
                            <p:childTnLst>
                              <p:par>
                                <p:cTn id="18" presetClass="entr" nodeType="afterEffect" presetID="10" grpId="4" fill="hold">
                                  <p:stCondLst>
                                    <p:cond delay="100"/>
                                  </p:stCondLst>
                                  <p:iterate type="lt" backwards="0">
                                    <p:tmAbs val="0"/>
                                  </p:iterate>
                                  <p:childTnLst>
                                    <p:set>
                                      <p:cBhvr>
                                        <p:cTn id="19" fill="hold"/>
                                        <p:tgtEl>
                                          <p:spTgt spid="493"/>
                                        </p:tgtEl>
                                        <p:attrNameLst>
                                          <p:attrName>style.visibility</p:attrName>
                                        </p:attrNameLst>
                                      </p:cBhvr>
                                      <p:to>
                                        <p:strVal val="visible"/>
                                      </p:to>
                                    </p:set>
                                    <p:animEffect filter="fade" transition="in">
                                      <p:cBhvr>
                                        <p:cTn id="20" dur="1500"/>
                                        <p:tgtEl>
                                          <p:spTgt spid="493"/>
                                        </p:tgtEl>
                                      </p:cBhvr>
                                    </p:animEffect>
                                  </p:childTnLst>
                                </p:cTn>
                              </p:par>
                            </p:childTnLst>
                          </p:cTn>
                        </p:par>
                        <p:par>
                          <p:cTn id="21" fill="hold">
                            <p:stCondLst>
                              <p:cond delay="5950"/>
                            </p:stCondLst>
                            <p:childTnLst>
                              <p:par>
                                <p:cTn id="22" presetClass="entr" nodeType="afterEffect" presetID="10" grpId="5" fill="hold">
                                  <p:stCondLst>
                                    <p:cond delay="100"/>
                                  </p:stCondLst>
                                  <p:iterate type="lt" backwards="0">
                                    <p:tmAbs val="0"/>
                                  </p:iterate>
                                  <p:childTnLst>
                                    <p:set>
                                      <p:cBhvr>
                                        <p:cTn id="23" fill="hold"/>
                                        <p:tgtEl>
                                          <p:spTgt spid="494"/>
                                        </p:tgtEl>
                                        <p:attrNameLst>
                                          <p:attrName>style.visibility</p:attrName>
                                        </p:attrNameLst>
                                      </p:cBhvr>
                                      <p:to>
                                        <p:strVal val="visible"/>
                                      </p:to>
                                    </p:set>
                                    <p:animEffect filter="fade" transition="in">
                                      <p:cBhvr>
                                        <p:cTn id="24" dur="1500"/>
                                        <p:tgtEl>
                                          <p:spTgt spid="494"/>
                                        </p:tgtEl>
                                      </p:cBhvr>
                                    </p:animEffect>
                                  </p:childTnLst>
                                </p:cTn>
                              </p:par>
                            </p:childTnLst>
                          </p:cTn>
                        </p:par>
                        <p:par>
                          <p:cTn id="25" fill="hold">
                            <p:stCondLst>
                              <p:cond delay="7550"/>
                            </p:stCondLst>
                            <p:childTnLst>
                              <p:par>
                                <p:cTn id="26" presetClass="entr" nodeType="afterEffect" presetID="10" grpId="6" fill="hold">
                                  <p:stCondLst>
                                    <p:cond delay="100"/>
                                  </p:stCondLst>
                                  <p:iterate type="lt" backwards="0">
                                    <p:tmAbs val="0"/>
                                  </p:iterate>
                                  <p:childTnLst>
                                    <p:set>
                                      <p:cBhvr>
                                        <p:cTn id="27" fill="hold"/>
                                        <p:tgtEl>
                                          <p:spTgt spid="495"/>
                                        </p:tgtEl>
                                        <p:attrNameLst>
                                          <p:attrName>style.visibility</p:attrName>
                                        </p:attrNameLst>
                                      </p:cBhvr>
                                      <p:to>
                                        <p:strVal val="visible"/>
                                      </p:to>
                                    </p:set>
                                    <p:animEffect filter="fade" transition="in">
                                      <p:cBhvr>
                                        <p:cTn id="28" dur="1500"/>
                                        <p:tgtEl>
                                          <p:spTgt spid="495"/>
                                        </p:tgtEl>
                                      </p:cBhvr>
                                    </p:animEffect>
                                  </p:childTnLst>
                                </p:cTn>
                              </p:par>
                            </p:childTnLst>
                          </p:cTn>
                        </p:par>
                        <p:par>
                          <p:cTn id="29" fill="hold">
                            <p:stCondLst>
                              <p:cond delay="9150"/>
                            </p:stCondLst>
                            <p:childTnLst>
                              <p:par>
                                <p:cTn id="30" presetClass="entr" nodeType="afterEffect" presetID="10" grpId="7" fill="hold">
                                  <p:stCondLst>
                                    <p:cond delay="100"/>
                                  </p:stCondLst>
                                  <p:iterate type="lt" backwards="0">
                                    <p:tmAbs val="0"/>
                                  </p:iterate>
                                  <p:childTnLst>
                                    <p:set>
                                      <p:cBhvr>
                                        <p:cTn id="31" fill="hold"/>
                                        <p:tgtEl>
                                          <p:spTgt spid="496"/>
                                        </p:tgtEl>
                                        <p:attrNameLst>
                                          <p:attrName>style.visibility</p:attrName>
                                        </p:attrNameLst>
                                      </p:cBhvr>
                                      <p:to>
                                        <p:strVal val="visible"/>
                                      </p:to>
                                    </p:set>
                                    <p:animEffect filter="fade" transition="in">
                                      <p:cBhvr>
                                        <p:cTn id="32" dur="1500"/>
                                        <p:tgtEl>
                                          <p:spTgt spid="496"/>
                                        </p:tgtEl>
                                      </p:cBhvr>
                                    </p:animEffect>
                                  </p:childTnLst>
                                </p:cTn>
                              </p:par>
                            </p:childTnLst>
                          </p:cTn>
                        </p:par>
                        <p:par>
                          <p:cTn id="33" fill="hold">
                            <p:stCondLst>
                              <p:cond delay="10750"/>
                            </p:stCondLst>
                            <p:childTnLst>
                              <p:par>
                                <p:cTn id="34" presetClass="entr" nodeType="afterEffect" presetID="10" grpId="8" fill="hold">
                                  <p:stCondLst>
                                    <p:cond delay="100"/>
                                  </p:stCondLst>
                                  <p:iterate type="lt" backwards="0">
                                    <p:tmAbs val="0"/>
                                  </p:iterate>
                                  <p:childTnLst>
                                    <p:set>
                                      <p:cBhvr>
                                        <p:cTn id="35" fill="hold"/>
                                        <p:tgtEl>
                                          <p:spTgt spid="498"/>
                                        </p:tgtEl>
                                        <p:attrNameLst>
                                          <p:attrName>style.visibility</p:attrName>
                                        </p:attrNameLst>
                                      </p:cBhvr>
                                      <p:to>
                                        <p:strVal val="visible"/>
                                      </p:to>
                                    </p:set>
                                    <p:animEffect filter="fade" transition="in">
                                      <p:cBhvr>
                                        <p:cTn id="36" dur="1500"/>
                                        <p:tgtEl>
                                          <p:spTgt spid="498"/>
                                        </p:tgtEl>
                                      </p:cBhvr>
                                    </p:animEffect>
                                  </p:childTnLst>
                                </p:cTn>
                              </p:par>
                            </p:childTnLst>
                          </p:cTn>
                        </p:par>
                        <p:par>
                          <p:cTn id="37" fill="hold">
                            <p:stCondLst>
                              <p:cond delay="12350"/>
                            </p:stCondLst>
                            <p:childTnLst>
                              <p:par>
                                <p:cTn id="38" presetClass="entr" nodeType="afterEffect" presetID="10" grpId="9" fill="hold">
                                  <p:stCondLst>
                                    <p:cond delay="100"/>
                                  </p:stCondLst>
                                  <p:iterate type="lt" backwards="0">
                                    <p:tmAbs val="0"/>
                                  </p:iterate>
                                  <p:childTnLst>
                                    <p:set>
                                      <p:cBhvr>
                                        <p:cTn id="39" fill="hold"/>
                                        <p:tgtEl>
                                          <p:spTgt spid="497"/>
                                        </p:tgtEl>
                                        <p:attrNameLst>
                                          <p:attrName>style.visibility</p:attrName>
                                        </p:attrNameLst>
                                      </p:cBhvr>
                                      <p:to>
                                        <p:strVal val="visible"/>
                                      </p:to>
                                    </p:set>
                                    <p:animEffect filter="fade" transition="in">
                                      <p:cBhvr>
                                        <p:cTn id="40" dur="1500"/>
                                        <p:tgtEl>
                                          <p:spTgt spid="497"/>
                                        </p:tgtEl>
                                      </p:cBhvr>
                                    </p:animEffect>
                                  </p:childTnLst>
                                </p:cTn>
                              </p:par>
                            </p:childTnLst>
                          </p:cTn>
                        </p:par>
                        <p:par>
                          <p:cTn id="41" fill="hold">
                            <p:stCondLst>
                              <p:cond delay="13950"/>
                            </p:stCondLst>
                            <p:childTnLst>
                              <p:par>
                                <p:cTn id="42" presetClass="entr" nodeType="afterEffect" presetID="10" grpId="10" fill="hold">
                                  <p:stCondLst>
                                    <p:cond delay="100"/>
                                  </p:stCondLst>
                                  <p:iterate type="lt" backwards="0">
                                    <p:tmAbs val="0"/>
                                  </p:iterate>
                                  <p:childTnLst>
                                    <p:set>
                                      <p:cBhvr>
                                        <p:cTn id="43" fill="hold"/>
                                        <p:tgtEl>
                                          <p:spTgt spid="499"/>
                                        </p:tgtEl>
                                        <p:attrNameLst>
                                          <p:attrName>style.visibility</p:attrName>
                                        </p:attrNameLst>
                                      </p:cBhvr>
                                      <p:to>
                                        <p:strVal val="visible"/>
                                      </p:to>
                                    </p:set>
                                    <p:animEffect filter="fade" transition="in">
                                      <p:cBhvr>
                                        <p:cTn id="44" dur="1500"/>
                                        <p:tgtEl>
                                          <p:spTgt spid="499"/>
                                        </p:tgtEl>
                                      </p:cBhvr>
                                    </p:animEffect>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2" presetID="2" grpId="11" fill="hold">
                                  <p:stCondLst>
                                    <p:cond delay="0"/>
                                  </p:stCondLst>
                                  <p:iterate type="lt" backwards="0">
                                    <p:tmAbs val="0"/>
                                  </p:iterate>
                                  <p:childTnLst>
                                    <p:anim calcmode="lin" valueType="num">
                                      <p:cBhvr>
                                        <p:cTn id="48" dur="1000" fill="hold"/>
                                        <p:tgtEl>
                                          <p:spTgt spid="501"/>
                                        </p:tgtEl>
                                        <p:attrNameLst>
                                          <p:attrName>ppt_x</p:attrName>
                                        </p:attrNameLst>
                                      </p:cBhvr>
                                      <p:tavLst>
                                        <p:tav tm="0">
                                          <p:val>
                                            <p:strVal val="ppt_x"/>
                                          </p:val>
                                        </p:tav>
                                        <p:tav tm="100000">
                                          <p:val>
                                            <p:strVal val="1+ppt_w/2"/>
                                          </p:val>
                                        </p:tav>
                                      </p:tavLst>
                                    </p:anim>
                                    <p:anim calcmode="lin" valueType="num">
                                      <p:cBhvr>
                                        <p:cTn id="49" dur="1000" fill="hold"/>
                                        <p:tgtEl>
                                          <p:spTgt spid="501"/>
                                        </p:tgtEl>
                                        <p:attrNameLst>
                                          <p:attrName>ppt_y</p:attrName>
                                        </p:attrNameLst>
                                      </p:cBhvr>
                                      <p:tavLst>
                                        <p:tav tm="0">
                                          <p:val>
                                            <p:strVal val="ppt_y"/>
                                          </p:val>
                                        </p:tav>
                                        <p:tav tm="100000">
                                          <p:val>
                                            <p:strVal val="ppt_y"/>
                                          </p:val>
                                        </p:tav>
                                      </p:tavLst>
                                    </p:anim>
                                    <p:set>
                                      <p:cBhvr>
                                        <p:cTn id="50" fill="hold">
                                          <p:stCondLst>
                                            <p:cond delay="999"/>
                                          </p:stCondLst>
                                        </p:cTn>
                                        <p:tgtEl>
                                          <p:spTgt spid="501"/>
                                        </p:tgtEl>
                                        <p:attrNameLst>
                                          <p:attrName>style.visibility</p:attrName>
                                        </p:attrNameLst>
                                      </p:cBhvr>
                                      <p:to>
                                        <p:strVal val="hidden"/>
                                      </p:to>
                                    </p:set>
                                  </p:childTnLst>
                                </p:cTn>
                              </p:par>
                            </p:childTnLst>
                          </p:cTn>
                        </p:par>
                        <p:par>
                          <p:cTn id="51" fill="hold">
                            <p:stCondLst>
                              <p:cond delay="1000"/>
                            </p:stCondLst>
                            <p:childTnLst>
                              <p:par>
                                <p:cTn id="52" presetClass="entr" nodeType="afterEffect" presetID="10" grpId="12" fill="hold">
                                  <p:stCondLst>
                                    <p:cond delay="0"/>
                                  </p:stCondLst>
                                  <p:iterate type="lt" backwards="0">
                                    <p:tmAbs val="0"/>
                                  </p:iterate>
                                  <p:childTnLst>
                                    <p:set>
                                      <p:cBhvr>
                                        <p:cTn id="53" fill="hold"/>
                                        <p:tgtEl>
                                          <p:spTgt spid="502"/>
                                        </p:tgtEl>
                                        <p:attrNameLst>
                                          <p:attrName>style.visibility</p:attrName>
                                        </p:attrNameLst>
                                      </p:cBhvr>
                                      <p:to>
                                        <p:strVal val="visible"/>
                                      </p:to>
                                    </p:set>
                                    <p:animEffect filter="fade" transition="in">
                                      <p:cBhvr>
                                        <p:cTn id="54" dur="1250"/>
                                        <p:tgtEl>
                                          <p:spTgt spid="502"/>
                                        </p:tgtEl>
                                      </p:cBhvr>
                                    </p:animEffect>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2" presetID="2" grpId="13" fill="hold">
                                  <p:stCondLst>
                                    <p:cond delay="0"/>
                                  </p:stCondLst>
                                  <p:iterate type="lt" backwards="0">
                                    <p:tmAbs val="0"/>
                                  </p:iterate>
                                  <p:childTnLst>
                                    <p:anim calcmode="lin" valueType="num">
                                      <p:cBhvr>
                                        <p:cTn id="58" dur="1000" fill="hold"/>
                                        <p:tgtEl>
                                          <p:spTgt spid="502"/>
                                        </p:tgtEl>
                                        <p:attrNameLst>
                                          <p:attrName>ppt_x</p:attrName>
                                        </p:attrNameLst>
                                      </p:cBhvr>
                                      <p:tavLst>
                                        <p:tav tm="0">
                                          <p:val>
                                            <p:strVal val="ppt_x"/>
                                          </p:val>
                                        </p:tav>
                                        <p:tav tm="100000">
                                          <p:val>
                                            <p:strVal val="1+ppt_w/2"/>
                                          </p:val>
                                        </p:tav>
                                      </p:tavLst>
                                    </p:anim>
                                    <p:anim calcmode="lin" valueType="num">
                                      <p:cBhvr>
                                        <p:cTn id="59" dur="1000" fill="hold"/>
                                        <p:tgtEl>
                                          <p:spTgt spid="502"/>
                                        </p:tgtEl>
                                        <p:attrNameLst>
                                          <p:attrName>ppt_y</p:attrName>
                                        </p:attrNameLst>
                                      </p:cBhvr>
                                      <p:tavLst>
                                        <p:tav tm="0">
                                          <p:val>
                                            <p:strVal val="ppt_y"/>
                                          </p:val>
                                        </p:tav>
                                        <p:tav tm="100000">
                                          <p:val>
                                            <p:strVal val="ppt_y"/>
                                          </p:val>
                                        </p:tav>
                                      </p:tavLst>
                                    </p:anim>
                                    <p:set>
                                      <p:cBhvr>
                                        <p:cTn id="60" fill="hold">
                                          <p:stCondLst>
                                            <p:cond delay="999"/>
                                          </p:stCondLst>
                                        </p:cTn>
                                        <p:tgtEl>
                                          <p:spTgt spid="502"/>
                                        </p:tgtEl>
                                        <p:attrNameLst>
                                          <p:attrName>style.visibility</p:attrName>
                                        </p:attrNameLst>
                                      </p:cBhvr>
                                      <p:to>
                                        <p:strVal val="hidden"/>
                                      </p:to>
                                    </p:set>
                                  </p:childTnLst>
                                </p:cTn>
                              </p:par>
                            </p:childTnLst>
                          </p:cTn>
                        </p:par>
                        <p:par>
                          <p:cTn id="61" fill="hold">
                            <p:stCondLst>
                              <p:cond delay="1000"/>
                            </p:stCondLst>
                            <p:childTnLst>
                              <p:par>
                                <p:cTn id="62" presetClass="entr" nodeType="afterEffect" presetID="10" grpId="14" fill="hold">
                                  <p:stCondLst>
                                    <p:cond delay="0"/>
                                  </p:stCondLst>
                                  <p:iterate type="lt" backwards="0">
                                    <p:tmAbs val="0"/>
                                  </p:iterate>
                                  <p:childTnLst>
                                    <p:set>
                                      <p:cBhvr>
                                        <p:cTn id="63" fill="hold"/>
                                        <p:tgtEl>
                                          <p:spTgt spid="503"/>
                                        </p:tgtEl>
                                        <p:attrNameLst>
                                          <p:attrName>style.visibility</p:attrName>
                                        </p:attrNameLst>
                                      </p:cBhvr>
                                      <p:to>
                                        <p:strVal val="visible"/>
                                      </p:to>
                                    </p:set>
                                    <p:animEffect filter="fade" transition="in">
                                      <p:cBhvr>
                                        <p:cTn id="64" dur="1250"/>
                                        <p:tgtEl>
                                          <p:spTgt spid="503"/>
                                        </p:tgtEl>
                                      </p:cBhvr>
                                    </p:animEffect>
                                  </p:childTnLst>
                                </p:cTn>
                              </p:par>
                            </p:childTnLst>
                          </p:cTn>
                        </p:par>
                        <p:par>
                          <p:cTn id="65" fill="hold">
                            <p:stCondLst>
                              <p:cond delay="2250"/>
                            </p:stCondLst>
                            <p:childTnLst>
                              <p:par>
                                <p:cTn id="66" presetClass="exit" nodeType="afterEffect" presetSubtype="2" presetID="2" grpId="15" fill="hold">
                                  <p:stCondLst>
                                    <p:cond delay="0"/>
                                  </p:stCondLst>
                                  <p:iterate type="lt" backwards="0">
                                    <p:tmAbs val="0"/>
                                  </p:iterate>
                                  <p:childTnLst>
                                    <p:anim calcmode="lin" valueType="num">
                                      <p:cBhvr>
                                        <p:cTn id="67" dur="2000" fill="hold"/>
                                        <p:tgtEl>
                                          <p:spTgt spid="500"/>
                                        </p:tgtEl>
                                        <p:attrNameLst>
                                          <p:attrName>ppt_x</p:attrName>
                                        </p:attrNameLst>
                                      </p:cBhvr>
                                      <p:tavLst>
                                        <p:tav tm="0">
                                          <p:val>
                                            <p:strVal val="ppt_x"/>
                                          </p:val>
                                        </p:tav>
                                        <p:tav tm="100000">
                                          <p:val>
                                            <p:strVal val="1+ppt_w/2"/>
                                          </p:val>
                                        </p:tav>
                                      </p:tavLst>
                                    </p:anim>
                                    <p:anim calcmode="lin" valueType="num">
                                      <p:cBhvr>
                                        <p:cTn id="68" dur="2000" fill="hold"/>
                                        <p:tgtEl>
                                          <p:spTgt spid="500"/>
                                        </p:tgtEl>
                                        <p:attrNameLst>
                                          <p:attrName>ppt_y</p:attrName>
                                        </p:attrNameLst>
                                      </p:cBhvr>
                                      <p:tavLst>
                                        <p:tav tm="0">
                                          <p:val>
                                            <p:strVal val="ppt_y"/>
                                          </p:val>
                                        </p:tav>
                                        <p:tav tm="100000">
                                          <p:val>
                                            <p:strVal val="ppt_y"/>
                                          </p:val>
                                        </p:tav>
                                      </p:tavLst>
                                    </p:anim>
                                    <p:set>
                                      <p:cBhvr>
                                        <p:cTn id="69" fill="hold">
                                          <p:stCondLst>
                                            <p:cond delay="1999"/>
                                          </p:stCondLst>
                                        </p:cTn>
                                        <p:tgtEl>
                                          <p:spTgt spid="500"/>
                                        </p:tgtEl>
                                        <p:attrNameLst>
                                          <p:attrName>style.visibility</p:attrName>
                                        </p:attrNameLst>
                                      </p:cBhvr>
                                      <p:to>
                                        <p:strVal val="hidden"/>
                                      </p:to>
                                    </p:set>
                                  </p:childTnLst>
                                </p:cTn>
                              </p:par>
                            </p:childTnLst>
                          </p:cTn>
                        </p:par>
                        <p:par>
                          <p:cTn id="70" fill="hold">
                            <p:stCondLst>
                              <p:cond delay="4250"/>
                            </p:stCondLst>
                            <p:childTnLst>
                              <p:par>
                                <p:cTn id="71" presetClass="exit" nodeType="afterEffect" presetSubtype="2" presetID="2" grpId="16" fill="hold">
                                  <p:stCondLst>
                                    <p:cond delay="0"/>
                                  </p:stCondLst>
                                  <p:iterate type="lt" backwards="0">
                                    <p:tmAbs val="0"/>
                                  </p:iterate>
                                  <p:childTnLst>
                                    <p:anim calcmode="lin" valueType="num">
                                      <p:cBhvr>
                                        <p:cTn id="72" dur="2000" fill="hold"/>
                                        <p:tgtEl>
                                          <p:spTgt spid="493"/>
                                        </p:tgtEl>
                                        <p:attrNameLst>
                                          <p:attrName>ppt_x</p:attrName>
                                        </p:attrNameLst>
                                      </p:cBhvr>
                                      <p:tavLst>
                                        <p:tav tm="0">
                                          <p:val>
                                            <p:strVal val="ppt_x"/>
                                          </p:val>
                                        </p:tav>
                                        <p:tav tm="100000">
                                          <p:val>
                                            <p:strVal val="1+ppt_w/2"/>
                                          </p:val>
                                        </p:tav>
                                      </p:tavLst>
                                    </p:anim>
                                    <p:anim calcmode="lin" valueType="num">
                                      <p:cBhvr>
                                        <p:cTn id="73" dur="2000" fill="hold"/>
                                        <p:tgtEl>
                                          <p:spTgt spid="493"/>
                                        </p:tgtEl>
                                        <p:attrNameLst>
                                          <p:attrName>ppt_y</p:attrName>
                                        </p:attrNameLst>
                                      </p:cBhvr>
                                      <p:tavLst>
                                        <p:tav tm="0">
                                          <p:val>
                                            <p:strVal val="ppt_y"/>
                                          </p:val>
                                        </p:tav>
                                        <p:tav tm="100000">
                                          <p:val>
                                            <p:strVal val="ppt_y"/>
                                          </p:val>
                                        </p:tav>
                                      </p:tavLst>
                                    </p:anim>
                                    <p:set>
                                      <p:cBhvr>
                                        <p:cTn id="74" fill="hold">
                                          <p:stCondLst>
                                            <p:cond delay="1999"/>
                                          </p:stCondLst>
                                        </p:cTn>
                                        <p:tgtEl>
                                          <p:spTgt spid="493"/>
                                        </p:tgtEl>
                                        <p:attrNameLst>
                                          <p:attrName>style.visibility</p:attrName>
                                        </p:attrNameLst>
                                      </p:cBhvr>
                                      <p:to>
                                        <p:strVal val="hidden"/>
                                      </p:to>
                                    </p:set>
                                  </p:childTnLst>
                                </p:cTn>
                              </p:par>
                            </p:childTnLst>
                          </p:cTn>
                        </p:par>
                        <p:par>
                          <p:cTn id="75" fill="hold">
                            <p:stCondLst>
                              <p:cond delay="6250"/>
                            </p:stCondLst>
                            <p:childTnLst>
                              <p:par>
                                <p:cTn id="76" presetClass="exit" nodeType="afterEffect" presetSubtype="2" presetID="2" grpId="17" fill="hold">
                                  <p:stCondLst>
                                    <p:cond delay="0"/>
                                  </p:stCondLst>
                                  <p:iterate type="lt" backwards="0">
                                    <p:tmAbs val="0"/>
                                  </p:iterate>
                                  <p:childTnLst>
                                    <p:anim calcmode="lin" valueType="num">
                                      <p:cBhvr>
                                        <p:cTn id="77" dur="2000" fill="hold"/>
                                        <p:tgtEl>
                                          <p:spTgt spid="494"/>
                                        </p:tgtEl>
                                        <p:attrNameLst>
                                          <p:attrName>ppt_x</p:attrName>
                                        </p:attrNameLst>
                                      </p:cBhvr>
                                      <p:tavLst>
                                        <p:tav tm="0">
                                          <p:val>
                                            <p:strVal val="ppt_x"/>
                                          </p:val>
                                        </p:tav>
                                        <p:tav tm="100000">
                                          <p:val>
                                            <p:strVal val="1+ppt_w/2"/>
                                          </p:val>
                                        </p:tav>
                                      </p:tavLst>
                                    </p:anim>
                                    <p:anim calcmode="lin" valueType="num">
                                      <p:cBhvr>
                                        <p:cTn id="78" dur="2000" fill="hold"/>
                                        <p:tgtEl>
                                          <p:spTgt spid="494"/>
                                        </p:tgtEl>
                                        <p:attrNameLst>
                                          <p:attrName>ppt_y</p:attrName>
                                        </p:attrNameLst>
                                      </p:cBhvr>
                                      <p:tavLst>
                                        <p:tav tm="0">
                                          <p:val>
                                            <p:strVal val="ppt_y"/>
                                          </p:val>
                                        </p:tav>
                                        <p:tav tm="100000">
                                          <p:val>
                                            <p:strVal val="ppt_y"/>
                                          </p:val>
                                        </p:tav>
                                      </p:tavLst>
                                    </p:anim>
                                    <p:set>
                                      <p:cBhvr>
                                        <p:cTn id="79" fill="hold">
                                          <p:stCondLst>
                                            <p:cond delay="1999"/>
                                          </p:stCondLst>
                                        </p:cTn>
                                        <p:tgtEl>
                                          <p:spTgt spid="494"/>
                                        </p:tgtEl>
                                        <p:attrNameLst>
                                          <p:attrName>style.visibility</p:attrName>
                                        </p:attrNameLst>
                                      </p:cBhvr>
                                      <p:to>
                                        <p:strVal val="hidden"/>
                                      </p:to>
                                    </p:set>
                                  </p:childTnLst>
                                </p:cTn>
                              </p:par>
                            </p:childTnLst>
                          </p:cTn>
                        </p:par>
                        <p:par>
                          <p:cTn id="80" fill="hold">
                            <p:stCondLst>
                              <p:cond delay="8250"/>
                            </p:stCondLst>
                            <p:childTnLst>
                              <p:par>
                                <p:cTn id="81" presetClass="exit" nodeType="afterEffect" presetSubtype="2" presetID="2" grpId="18" fill="hold">
                                  <p:stCondLst>
                                    <p:cond delay="0"/>
                                  </p:stCondLst>
                                  <p:iterate type="lt" backwards="0">
                                    <p:tmAbs val="0"/>
                                  </p:iterate>
                                  <p:childTnLst>
                                    <p:anim calcmode="lin" valueType="num">
                                      <p:cBhvr>
                                        <p:cTn id="82" dur="2000" fill="hold"/>
                                        <p:tgtEl>
                                          <p:spTgt spid="495"/>
                                        </p:tgtEl>
                                        <p:attrNameLst>
                                          <p:attrName>ppt_x</p:attrName>
                                        </p:attrNameLst>
                                      </p:cBhvr>
                                      <p:tavLst>
                                        <p:tav tm="0">
                                          <p:val>
                                            <p:strVal val="ppt_x"/>
                                          </p:val>
                                        </p:tav>
                                        <p:tav tm="100000">
                                          <p:val>
                                            <p:strVal val="1+ppt_w/2"/>
                                          </p:val>
                                        </p:tav>
                                      </p:tavLst>
                                    </p:anim>
                                    <p:anim calcmode="lin" valueType="num">
                                      <p:cBhvr>
                                        <p:cTn id="83" dur="2000" fill="hold"/>
                                        <p:tgtEl>
                                          <p:spTgt spid="495"/>
                                        </p:tgtEl>
                                        <p:attrNameLst>
                                          <p:attrName>ppt_y</p:attrName>
                                        </p:attrNameLst>
                                      </p:cBhvr>
                                      <p:tavLst>
                                        <p:tav tm="0">
                                          <p:val>
                                            <p:strVal val="ppt_y"/>
                                          </p:val>
                                        </p:tav>
                                        <p:tav tm="100000">
                                          <p:val>
                                            <p:strVal val="ppt_y"/>
                                          </p:val>
                                        </p:tav>
                                      </p:tavLst>
                                    </p:anim>
                                    <p:set>
                                      <p:cBhvr>
                                        <p:cTn id="84" fill="hold">
                                          <p:stCondLst>
                                            <p:cond delay="1999"/>
                                          </p:stCondLst>
                                        </p:cTn>
                                        <p:tgtEl>
                                          <p:spTgt spid="495"/>
                                        </p:tgtEl>
                                        <p:attrNameLst>
                                          <p:attrName>style.visibility</p:attrName>
                                        </p:attrNameLst>
                                      </p:cBhvr>
                                      <p:to>
                                        <p:strVal val="hidden"/>
                                      </p:to>
                                    </p:set>
                                  </p:childTnLst>
                                </p:cTn>
                              </p:par>
                            </p:childTnLst>
                          </p:cTn>
                        </p:par>
                        <p:par>
                          <p:cTn id="85" fill="hold">
                            <p:stCondLst>
                              <p:cond delay="10250"/>
                            </p:stCondLst>
                            <p:childTnLst>
                              <p:par>
                                <p:cTn id="86" presetClass="exit" nodeType="afterEffect" presetSubtype="2" presetID="2" grpId="19" fill="hold">
                                  <p:stCondLst>
                                    <p:cond delay="0"/>
                                  </p:stCondLst>
                                  <p:iterate type="lt" backwards="0">
                                    <p:tmAbs val="0"/>
                                  </p:iterate>
                                  <p:childTnLst>
                                    <p:anim calcmode="lin" valueType="num">
                                      <p:cBhvr>
                                        <p:cTn id="87" dur="2000" fill="hold"/>
                                        <p:tgtEl>
                                          <p:spTgt spid="497"/>
                                        </p:tgtEl>
                                        <p:attrNameLst>
                                          <p:attrName>ppt_x</p:attrName>
                                        </p:attrNameLst>
                                      </p:cBhvr>
                                      <p:tavLst>
                                        <p:tav tm="0">
                                          <p:val>
                                            <p:strVal val="ppt_x"/>
                                          </p:val>
                                        </p:tav>
                                        <p:tav tm="100000">
                                          <p:val>
                                            <p:strVal val="1+ppt_w/2"/>
                                          </p:val>
                                        </p:tav>
                                      </p:tavLst>
                                    </p:anim>
                                    <p:anim calcmode="lin" valueType="num">
                                      <p:cBhvr>
                                        <p:cTn id="88" dur="2000" fill="hold"/>
                                        <p:tgtEl>
                                          <p:spTgt spid="497"/>
                                        </p:tgtEl>
                                        <p:attrNameLst>
                                          <p:attrName>ppt_y</p:attrName>
                                        </p:attrNameLst>
                                      </p:cBhvr>
                                      <p:tavLst>
                                        <p:tav tm="0">
                                          <p:val>
                                            <p:strVal val="ppt_y"/>
                                          </p:val>
                                        </p:tav>
                                        <p:tav tm="100000">
                                          <p:val>
                                            <p:strVal val="ppt_y"/>
                                          </p:val>
                                        </p:tav>
                                      </p:tavLst>
                                    </p:anim>
                                    <p:set>
                                      <p:cBhvr>
                                        <p:cTn id="89" fill="hold">
                                          <p:stCondLst>
                                            <p:cond delay="1999"/>
                                          </p:stCondLst>
                                        </p:cTn>
                                        <p:tgtEl>
                                          <p:spTgt spid="497"/>
                                        </p:tgtEl>
                                        <p:attrNameLst>
                                          <p:attrName>style.visibility</p:attrName>
                                        </p:attrNameLst>
                                      </p:cBhvr>
                                      <p:to>
                                        <p:strVal val="hidden"/>
                                      </p:to>
                                    </p:set>
                                  </p:childTnLst>
                                </p:cTn>
                              </p:par>
                            </p:childTnLst>
                          </p:cTn>
                        </p:par>
                        <p:par>
                          <p:cTn id="90" fill="hold">
                            <p:stCondLst>
                              <p:cond delay="12250"/>
                            </p:stCondLst>
                            <p:childTnLst>
                              <p:par>
                                <p:cTn id="91" presetClass="exit" nodeType="afterEffect" presetSubtype="2" presetID="2" grpId="20" fill="hold">
                                  <p:stCondLst>
                                    <p:cond delay="0"/>
                                  </p:stCondLst>
                                  <p:iterate type="lt" backwards="0">
                                    <p:tmAbs val="0"/>
                                  </p:iterate>
                                  <p:childTnLst>
                                    <p:anim calcmode="lin" valueType="num">
                                      <p:cBhvr>
                                        <p:cTn id="92" dur="2000" fill="hold"/>
                                        <p:tgtEl>
                                          <p:spTgt spid="499"/>
                                        </p:tgtEl>
                                        <p:attrNameLst>
                                          <p:attrName>ppt_x</p:attrName>
                                        </p:attrNameLst>
                                      </p:cBhvr>
                                      <p:tavLst>
                                        <p:tav tm="0">
                                          <p:val>
                                            <p:strVal val="ppt_x"/>
                                          </p:val>
                                        </p:tav>
                                        <p:tav tm="100000">
                                          <p:val>
                                            <p:strVal val="1+ppt_w/2"/>
                                          </p:val>
                                        </p:tav>
                                      </p:tavLst>
                                    </p:anim>
                                    <p:anim calcmode="lin" valueType="num">
                                      <p:cBhvr>
                                        <p:cTn id="93" dur="2000" fill="hold"/>
                                        <p:tgtEl>
                                          <p:spTgt spid="499"/>
                                        </p:tgtEl>
                                        <p:attrNameLst>
                                          <p:attrName>ppt_y</p:attrName>
                                        </p:attrNameLst>
                                      </p:cBhvr>
                                      <p:tavLst>
                                        <p:tav tm="0">
                                          <p:val>
                                            <p:strVal val="ppt_y"/>
                                          </p:val>
                                        </p:tav>
                                        <p:tav tm="100000">
                                          <p:val>
                                            <p:strVal val="ppt_y"/>
                                          </p:val>
                                        </p:tav>
                                      </p:tavLst>
                                    </p:anim>
                                    <p:set>
                                      <p:cBhvr>
                                        <p:cTn id="94" fill="hold">
                                          <p:stCondLst>
                                            <p:cond delay="1999"/>
                                          </p:stCondLst>
                                        </p:cTn>
                                        <p:tgtEl>
                                          <p:spTgt spid="499"/>
                                        </p:tgtEl>
                                        <p:attrNameLst>
                                          <p:attrName>style.visibility</p:attrName>
                                        </p:attrNameLst>
                                      </p:cBhvr>
                                      <p:to>
                                        <p:strVal val="hidden"/>
                                      </p:to>
                                    </p:set>
                                  </p:childTnLst>
                                </p:cTn>
                              </p:par>
                            </p:childTnLst>
                          </p:cTn>
                        </p:par>
                        <p:par>
                          <p:cTn id="95" fill="hold">
                            <p:stCondLst>
                              <p:cond delay="0"/>
                            </p:stCondLst>
                            <p:childTnLst>
                              <p:par>
                                <p:cTn id="96" presetClass="path" nodeType="afterEffect" presetSubtype="0" presetID="-1" grpId="21" accel="50000" decel="50000" fill="hold">
                                  <p:stCondLst>
                                    <p:cond delay="0"/>
                                  </p:stCondLst>
                                  <p:childTnLst>
                                    <p:animMotion path="M 0.000000 0.000000 L 0.000984 0.076508" origin="layout" pathEditMode="relative">
                                      <p:cBhvr>
                                        <p:cTn id="97" dur="1000" fill="hold"/>
                                        <p:tgtEl>
                                          <p:spTgt spid="492"/>
                                        </p:tgtEl>
                                        <p:attrNameLst>
                                          <p:attrName>ppt_x</p:attrName>
                                          <p:attrName>ppt_y</p:attrName>
                                        </p:attrNameLst>
                                      </p:cBhvr>
                                    </p:animMotion>
                                  </p:childTnLst>
                                </p:cTn>
                              </p:par>
                            </p:childTnLst>
                          </p:cTn>
                        </p:par>
                        <p:par>
                          <p:cTn id="98" fill="hold">
                            <p:stCondLst>
                              <p:cond delay="0"/>
                            </p:stCondLst>
                            <p:childTnLst>
                              <p:par>
                                <p:cTn id="99" presetClass="path" nodeType="withEffect" presetSubtype="0" presetID="-1" grpId="22" accel="50000" decel="50000" fill="hold">
                                  <p:stCondLst>
                                    <p:cond delay="0"/>
                                  </p:stCondLst>
                                  <p:childTnLst>
                                    <p:animMotion path="M 0.000000 0.000000 L 0.000213 -0.076950" origin="layout" pathEditMode="relative">
                                      <p:cBhvr>
                                        <p:cTn id="100" dur="1000" fill="hold"/>
                                        <p:tgtEl>
                                          <p:spTgt spid="498"/>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2" presetID="2" grpId="23" fill="hold">
                                  <p:stCondLst>
                                    <p:cond delay="0"/>
                                  </p:stCondLst>
                                  <p:iterate type="lt" backwards="0">
                                    <p:tmAbs val="0"/>
                                  </p:iterate>
                                  <p:childTnLst>
                                    <p:anim calcmode="lin" valueType="num">
                                      <p:cBhvr>
                                        <p:cTn id="104" dur="1000" fill="hold"/>
                                        <p:tgtEl>
                                          <p:spTgt spid="503"/>
                                        </p:tgtEl>
                                        <p:attrNameLst>
                                          <p:attrName>ppt_x</p:attrName>
                                        </p:attrNameLst>
                                      </p:cBhvr>
                                      <p:tavLst>
                                        <p:tav tm="0">
                                          <p:val>
                                            <p:strVal val="ppt_x"/>
                                          </p:val>
                                        </p:tav>
                                        <p:tav tm="100000">
                                          <p:val>
                                            <p:strVal val="1+ppt_w/2"/>
                                          </p:val>
                                        </p:tav>
                                      </p:tavLst>
                                    </p:anim>
                                    <p:anim calcmode="lin" valueType="num">
                                      <p:cBhvr>
                                        <p:cTn id="105" dur="1000" fill="hold"/>
                                        <p:tgtEl>
                                          <p:spTgt spid="503"/>
                                        </p:tgtEl>
                                        <p:attrNameLst>
                                          <p:attrName>ppt_y</p:attrName>
                                        </p:attrNameLst>
                                      </p:cBhvr>
                                      <p:tavLst>
                                        <p:tav tm="0">
                                          <p:val>
                                            <p:strVal val="ppt_y"/>
                                          </p:val>
                                        </p:tav>
                                        <p:tav tm="100000">
                                          <p:val>
                                            <p:strVal val="ppt_y"/>
                                          </p:val>
                                        </p:tav>
                                      </p:tavLst>
                                    </p:anim>
                                    <p:set>
                                      <p:cBhvr>
                                        <p:cTn id="106" fill="hold">
                                          <p:stCondLst>
                                            <p:cond delay="999"/>
                                          </p:stCondLst>
                                        </p:cTn>
                                        <p:tgtEl>
                                          <p:spTgt spid="503"/>
                                        </p:tgtEl>
                                        <p:attrNameLst>
                                          <p:attrName>style.visibility</p:attrName>
                                        </p:attrNameLst>
                                      </p:cBhvr>
                                      <p:to>
                                        <p:strVal val="hidden"/>
                                      </p:to>
                                    </p:set>
                                  </p:childTnLst>
                                </p:cTn>
                              </p:par>
                            </p:childTnLst>
                          </p:cTn>
                        </p:par>
                        <p:par>
                          <p:cTn id="107" fill="hold">
                            <p:stCondLst>
                              <p:cond delay="1000"/>
                            </p:stCondLst>
                            <p:childTnLst>
                              <p:par>
                                <p:cTn id="108" presetClass="entr" nodeType="afterEffect" presetID="10" grpId="24" fill="hold">
                                  <p:stCondLst>
                                    <p:cond delay="0"/>
                                  </p:stCondLst>
                                  <p:iterate type="lt" backwards="0">
                                    <p:tmAbs val="0"/>
                                  </p:iterate>
                                  <p:childTnLst>
                                    <p:set>
                                      <p:cBhvr>
                                        <p:cTn id="109" fill="hold"/>
                                        <p:tgtEl>
                                          <p:spTgt spid="504"/>
                                        </p:tgtEl>
                                        <p:attrNameLst>
                                          <p:attrName>style.visibility</p:attrName>
                                        </p:attrNameLst>
                                      </p:cBhvr>
                                      <p:to>
                                        <p:strVal val="visible"/>
                                      </p:to>
                                    </p:set>
                                    <p:animEffect filter="fade" transition="in">
                                      <p:cBhvr>
                                        <p:cTn id="110" dur="1250"/>
                                        <p:tgtEl>
                                          <p:spTgt spid="504"/>
                                        </p:tgtEl>
                                      </p:cBhvr>
                                    </p:animEffect>
                                  </p:childTnLst>
                                </p:cTn>
                              </p:par>
                            </p:childTnLst>
                          </p:cTn>
                        </p:par>
                        <p:par>
                          <p:cTn id="111" fill="hold">
                            <p:stCondLst>
                              <p:cond delay="0"/>
                            </p:stCondLst>
                            <p:childTnLst>
                              <p:par>
                                <p:cTn id="112" presetClass="path" nodeType="afterEffect" presetSubtype="0" presetID="-1" grpId="25" accel="50000" decel="50000" fill="hold">
                                  <p:stCondLst>
                                    <p:cond delay="0"/>
                                  </p:stCondLst>
                                  <p:childTnLst>
                                    <p:animMotion path="M 0.000984 0.076508 L 0.000587 0.152674" origin="layout" pathEditMode="relative">
                                      <p:cBhvr>
                                        <p:cTn id="113" dur="1000" fill="hold"/>
                                        <p:tgtEl>
                                          <p:spTgt spid="492"/>
                                        </p:tgtEl>
                                        <p:attrNameLst>
                                          <p:attrName>ppt_x</p:attrName>
                                          <p:attrName>ppt_y</p:attrName>
                                        </p:attrNameLst>
                                      </p:cBhvr>
                                    </p:animMotion>
                                  </p:childTnLst>
                                </p:cTn>
                              </p:par>
                            </p:childTnLst>
                          </p:cTn>
                        </p:par>
                        <p:par>
                          <p:cTn id="114" fill="hold">
                            <p:stCondLst>
                              <p:cond delay="0"/>
                            </p:stCondLst>
                            <p:childTnLst>
                              <p:par>
                                <p:cTn id="115" presetClass="path" nodeType="withEffect" presetSubtype="0" presetID="-1" grpId="26" accel="50000" decel="50000" fill="hold">
                                  <p:stCondLst>
                                    <p:cond delay="0"/>
                                  </p:stCondLst>
                                  <p:childTnLst>
                                    <p:animMotion path="M 0.000000 0.000000 L 0.023544 -0.077840" origin="layout" pathEditMode="relative">
                                      <p:cBhvr>
                                        <p:cTn id="116" dur="1000" fill="hold"/>
                                        <p:tgtEl>
                                          <p:spTgt spid="496"/>
                                        </p:tgtEl>
                                        <p:attrNameLst>
                                          <p:attrName>ppt_x</p:attrName>
                                          <p:attrName>ppt_y</p:attrName>
                                        </p:attrNameLst>
                                      </p:cBhvr>
                                    </p:animMotion>
                                  </p:childTnLst>
                                </p:cTn>
                              </p:par>
                            </p:childTnLst>
                          </p:cTn>
                        </p:par>
                        <p:par>
                          <p:cTn id="117" fill="hold">
                            <p:stCondLst>
                              <p:cond delay="1000"/>
                            </p:stCondLst>
                            <p:childTnLst>
                              <p:par>
                                <p:cTn id="118" presetClass="entr" nodeType="afterEffect" presetID="10" grpId="27" fill="hold">
                                  <p:stCondLst>
                                    <p:cond delay="0"/>
                                  </p:stCondLst>
                                  <p:iterate type="lt" backwards="0">
                                    <p:tmAbs val="0"/>
                                  </p:iterate>
                                  <p:childTnLst>
                                    <p:set>
                                      <p:cBhvr>
                                        <p:cTn id="119" fill="hold"/>
                                        <p:tgtEl>
                                          <p:spTgt spid="505"/>
                                        </p:tgtEl>
                                        <p:attrNameLst>
                                          <p:attrName>style.visibility</p:attrName>
                                        </p:attrNameLst>
                                      </p:cBhvr>
                                      <p:to>
                                        <p:strVal val="visible"/>
                                      </p:to>
                                    </p:set>
                                    <p:animEffect filter="fade" transition="in">
                                      <p:cBhvr>
                                        <p:cTn id="120" dur="1500"/>
                                        <p:tgtEl>
                                          <p:spTgt spid="505"/>
                                        </p:tgtEl>
                                      </p:cBhvr>
                                    </p:animEffect>
                                  </p:childTnLst>
                                </p:cTn>
                              </p:par>
                            </p:childTnLst>
                          </p:cTn>
                        </p:par>
                        <p:par>
                          <p:cTn id="121" fill="hold">
                            <p:stCondLst>
                              <p:cond delay="2500"/>
                            </p:stCondLst>
                            <p:childTnLst>
                              <p:par>
                                <p:cTn id="122" presetClass="entr" nodeType="afterEffect" presetID="10" grpId="28" fill="hold">
                                  <p:stCondLst>
                                    <p:cond delay="0"/>
                                  </p:stCondLst>
                                  <p:iterate type="lt" backwards="0">
                                    <p:tmAbs val="0"/>
                                  </p:iterate>
                                  <p:childTnLst>
                                    <p:set>
                                      <p:cBhvr>
                                        <p:cTn id="123" fill="hold"/>
                                        <p:tgtEl>
                                          <p:spTgt spid="507"/>
                                        </p:tgtEl>
                                        <p:attrNameLst>
                                          <p:attrName>style.visibility</p:attrName>
                                        </p:attrNameLst>
                                      </p:cBhvr>
                                      <p:to>
                                        <p:strVal val="visible"/>
                                      </p:to>
                                    </p:set>
                                    <p:animEffect filter="fade" transition="in">
                                      <p:cBhvr>
                                        <p:cTn id="124" dur="2000"/>
                                        <p:tgtEl>
                                          <p:spTgt spid="507"/>
                                        </p:tgtEl>
                                      </p:cBhvr>
                                    </p:animEffect>
                                  </p:childTnLst>
                                </p:cTn>
                              </p:par>
                            </p:childTnLst>
                          </p:cTn>
                        </p:par>
                        <p:par>
                          <p:cTn id="125" fill="hold">
                            <p:stCondLst>
                              <p:cond delay="4500"/>
                            </p:stCondLst>
                            <p:childTnLst>
                              <p:par>
                                <p:cTn id="126" presetClass="entr" nodeType="afterEffect" presetID="10" grpId="29" fill="hold">
                                  <p:stCondLst>
                                    <p:cond delay="0"/>
                                  </p:stCondLst>
                                  <p:iterate type="lt" backwards="0">
                                    <p:tmAbs val="0"/>
                                  </p:iterate>
                                  <p:childTnLst>
                                    <p:set>
                                      <p:cBhvr>
                                        <p:cTn id="127" fill="hold"/>
                                        <p:tgtEl>
                                          <p:spTgt spid="534"/>
                                        </p:tgtEl>
                                        <p:attrNameLst>
                                          <p:attrName>style.visibility</p:attrName>
                                        </p:attrNameLst>
                                      </p:cBhvr>
                                      <p:to>
                                        <p:strVal val="visible"/>
                                      </p:to>
                                    </p:set>
                                    <p:animEffect filter="fade" transition="in">
                                      <p:cBhvr>
                                        <p:cTn id="128" dur="2000"/>
                                        <p:tgtEl>
                                          <p:spTgt spid="534"/>
                                        </p:tgtEl>
                                      </p:cBhvr>
                                    </p:animEffect>
                                  </p:childTnLst>
                                </p:cTn>
                              </p:par>
                            </p:childTnLst>
                          </p:cTn>
                        </p:par>
                      </p:childTnLst>
                    </p:cTn>
                  </p:par>
                  <p:par>
                    <p:cTn id="129" fill="hold">
                      <p:stCondLst>
                        <p:cond delay="indefinite"/>
                      </p:stCondLst>
                      <p:childTnLst>
                        <p:par>
                          <p:cTn id="130" fill="hold">
                            <p:stCondLst>
                              <p:cond delay="0"/>
                            </p:stCondLst>
                            <p:childTnLst>
                              <p:par>
                                <p:cTn id="131" presetClass="exit" nodeType="clickEffect" presetSubtype="2" presetID="2" grpId="30" fill="hold">
                                  <p:stCondLst>
                                    <p:cond delay="0"/>
                                  </p:stCondLst>
                                  <p:iterate type="lt" backwards="0">
                                    <p:tmAbs val="0"/>
                                  </p:iterate>
                                  <p:childTnLst>
                                    <p:anim calcmode="lin" valueType="num">
                                      <p:cBhvr>
                                        <p:cTn id="132" dur="1000" fill="hold"/>
                                        <p:tgtEl>
                                          <p:spTgt spid="504"/>
                                        </p:tgtEl>
                                        <p:attrNameLst>
                                          <p:attrName>ppt_x</p:attrName>
                                        </p:attrNameLst>
                                      </p:cBhvr>
                                      <p:tavLst>
                                        <p:tav tm="0">
                                          <p:val>
                                            <p:strVal val="ppt_x"/>
                                          </p:val>
                                        </p:tav>
                                        <p:tav tm="100000">
                                          <p:val>
                                            <p:strVal val="1+ppt_w/2"/>
                                          </p:val>
                                        </p:tav>
                                      </p:tavLst>
                                    </p:anim>
                                    <p:anim calcmode="lin" valueType="num">
                                      <p:cBhvr>
                                        <p:cTn id="133" dur="1000" fill="hold"/>
                                        <p:tgtEl>
                                          <p:spTgt spid="504"/>
                                        </p:tgtEl>
                                        <p:attrNameLst>
                                          <p:attrName>ppt_y</p:attrName>
                                        </p:attrNameLst>
                                      </p:cBhvr>
                                      <p:tavLst>
                                        <p:tav tm="0">
                                          <p:val>
                                            <p:strVal val="ppt_y"/>
                                          </p:val>
                                        </p:tav>
                                        <p:tav tm="100000">
                                          <p:val>
                                            <p:strVal val="ppt_y"/>
                                          </p:val>
                                        </p:tav>
                                      </p:tavLst>
                                    </p:anim>
                                    <p:set>
                                      <p:cBhvr>
                                        <p:cTn id="134" fill="hold">
                                          <p:stCondLst>
                                            <p:cond delay="999"/>
                                          </p:stCondLst>
                                        </p:cTn>
                                        <p:tgtEl>
                                          <p:spTgt spid="504"/>
                                        </p:tgtEl>
                                        <p:attrNameLst>
                                          <p:attrName>style.visibility</p:attrName>
                                        </p:attrNameLst>
                                      </p:cBhvr>
                                      <p:to>
                                        <p:strVal val="hidden"/>
                                      </p:to>
                                    </p:set>
                                  </p:childTnLst>
                                </p:cTn>
                              </p:par>
                            </p:childTnLst>
                          </p:cTn>
                        </p:par>
                        <p:par>
                          <p:cTn id="135" fill="hold">
                            <p:stCondLst>
                              <p:cond delay="1000"/>
                            </p:stCondLst>
                            <p:childTnLst>
                              <p:par>
                                <p:cTn id="136" presetClass="exit" nodeType="afterEffect" presetSubtype="2" presetID="2" grpId="31" fill="hold">
                                  <p:stCondLst>
                                    <p:cond delay="0"/>
                                  </p:stCondLst>
                                  <p:iterate type="lt" backwards="0">
                                    <p:tmAbs val="0"/>
                                  </p:iterate>
                                  <p:childTnLst>
                                    <p:anim calcmode="lin" valueType="num">
                                      <p:cBhvr>
                                        <p:cTn id="137" dur="1000" fill="hold"/>
                                        <p:tgtEl>
                                          <p:spTgt spid="505"/>
                                        </p:tgtEl>
                                        <p:attrNameLst>
                                          <p:attrName>ppt_x</p:attrName>
                                        </p:attrNameLst>
                                      </p:cBhvr>
                                      <p:tavLst>
                                        <p:tav tm="0">
                                          <p:val>
                                            <p:strVal val="ppt_x"/>
                                          </p:val>
                                        </p:tav>
                                        <p:tav tm="100000">
                                          <p:val>
                                            <p:strVal val="1+ppt_w/2"/>
                                          </p:val>
                                        </p:tav>
                                      </p:tavLst>
                                    </p:anim>
                                    <p:anim calcmode="lin" valueType="num">
                                      <p:cBhvr>
                                        <p:cTn id="138" dur="1000" fill="hold"/>
                                        <p:tgtEl>
                                          <p:spTgt spid="505"/>
                                        </p:tgtEl>
                                        <p:attrNameLst>
                                          <p:attrName>ppt_y</p:attrName>
                                        </p:attrNameLst>
                                      </p:cBhvr>
                                      <p:tavLst>
                                        <p:tav tm="0">
                                          <p:val>
                                            <p:strVal val="ppt_y"/>
                                          </p:val>
                                        </p:tav>
                                        <p:tav tm="100000">
                                          <p:val>
                                            <p:strVal val="ppt_y"/>
                                          </p:val>
                                        </p:tav>
                                      </p:tavLst>
                                    </p:anim>
                                    <p:set>
                                      <p:cBhvr>
                                        <p:cTn id="139" fill="hold">
                                          <p:stCondLst>
                                            <p:cond delay="999"/>
                                          </p:stCondLst>
                                        </p:cTn>
                                        <p:tgtEl>
                                          <p:spTgt spid="505"/>
                                        </p:tgtEl>
                                        <p:attrNameLst>
                                          <p:attrName>style.visibility</p:attrName>
                                        </p:attrNameLst>
                                      </p:cBhvr>
                                      <p:to>
                                        <p:strVal val="hidden"/>
                                      </p:to>
                                    </p:set>
                                  </p:childTnLst>
                                </p:cTn>
                              </p:par>
                            </p:childTnLst>
                          </p:cTn>
                        </p:par>
                        <p:par>
                          <p:cTn id="140" fill="hold">
                            <p:stCondLst>
                              <p:cond delay="2000"/>
                            </p:stCondLst>
                            <p:childTnLst>
                              <p:par>
                                <p:cTn id="141" presetClass="exit" nodeType="afterEffect" presetSubtype="2" presetID="2" grpId="32" fill="hold">
                                  <p:stCondLst>
                                    <p:cond delay="0"/>
                                  </p:stCondLst>
                                  <p:iterate type="lt" backwards="0">
                                    <p:tmAbs val="0"/>
                                  </p:iterate>
                                  <p:childTnLst>
                                    <p:anim calcmode="lin" valueType="num">
                                      <p:cBhvr>
                                        <p:cTn id="142" dur="1000" fill="hold"/>
                                        <p:tgtEl>
                                          <p:spTgt spid="507"/>
                                        </p:tgtEl>
                                        <p:attrNameLst>
                                          <p:attrName>ppt_x</p:attrName>
                                        </p:attrNameLst>
                                      </p:cBhvr>
                                      <p:tavLst>
                                        <p:tav tm="0">
                                          <p:val>
                                            <p:strVal val="ppt_x"/>
                                          </p:val>
                                        </p:tav>
                                        <p:tav tm="100000">
                                          <p:val>
                                            <p:strVal val="1+ppt_w/2"/>
                                          </p:val>
                                        </p:tav>
                                      </p:tavLst>
                                    </p:anim>
                                    <p:anim calcmode="lin" valueType="num">
                                      <p:cBhvr>
                                        <p:cTn id="143" dur="1000" fill="hold"/>
                                        <p:tgtEl>
                                          <p:spTgt spid="507"/>
                                        </p:tgtEl>
                                        <p:attrNameLst>
                                          <p:attrName>ppt_y</p:attrName>
                                        </p:attrNameLst>
                                      </p:cBhvr>
                                      <p:tavLst>
                                        <p:tav tm="0">
                                          <p:val>
                                            <p:strVal val="ppt_y"/>
                                          </p:val>
                                        </p:tav>
                                        <p:tav tm="100000">
                                          <p:val>
                                            <p:strVal val="ppt_y"/>
                                          </p:val>
                                        </p:tav>
                                      </p:tavLst>
                                    </p:anim>
                                    <p:set>
                                      <p:cBhvr>
                                        <p:cTn id="144" fill="hold">
                                          <p:stCondLst>
                                            <p:cond delay="999"/>
                                          </p:stCondLst>
                                        </p:cTn>
                                        <p:tgtEl>
                                          <p:spTgt spid="507"/>
                                        </p:tgtEl>
                                        <p:attrNameLst>
                                          <p:attrName>style.visibility</p:attrName>
                                        </p:attrNameLst>
                                      </p:cBhvr>
                                      <p:to>
                                        <p:strVal val="hidden"/>
                                      </p:to>
                                    </p:set>
                                  </p:childTnLst>
                                </p:cTn>
                              </p:par>
                            </p:childTnLst>
                          </p:cTn>
                        </p:par>
                        <p:par>
                          <p:cTn id="145" fill="hold">
                            <p:stCondLst>
                              <p:cond delay="3000"/>
                            </p:stCondLst>
                            <p:childTnLst>
                              <p:par>
                                <p:cTn id="146" presetClass="exit" nodeType="afterEffect" presetSubtype="2" presetID="2" grpId="33" fill="hold">
                                  <p:stCondLst>
                                    <p:cond delay="0"/>
                                  </p:stCondLst>
                                  <p:iterate type="lt" backwards="0">
                                    <p:tmAbs val="0"/>
                                  </p:iterate>
                                  <p:childTnLst>
                                    <p:anim calcmode="lin" valueType="num">
                                      <p:cBhvr>
                                        <p:cTn id="147" dur="1000" fill="hold"/>
                                        <p:tgtEl>
                                          <p:spTgt spid="534"/>
                                        </p:tgtEl>
                                        <p:attrNameLst>
                                          <p:attrName>ppt_x</p:attrName>
                                        </p:attrNameLst>
                                      </p:cBhvr>
                                      <p:tavLst>
                                        <p:tav tm="0">
                                          <p:val>
                                            <p:strVal val="ppt_x"/>
                                          </p:val>
                                        </p:tav>
                                        <p:tav tm="100000">
                                          <p:val>
                                            <p:strVal val="1+ppt_w/2"/>
                                          </p:val>
                                        </p:tav>
                                      </p:tavLst>
                                    </p:anim>
                                    <p:anim calcmode="lin" valueType="num">
                                      <p:cBhvr>
                                        <p:cTn id="148" dur="1000" fill="hold"/>
                                        <p:tgtEl>
                                          <p:spTgt spid="534"/>
                                        </p:tgtEl>
                                        <p:attrNameLst>
                                          <p:attrName>ppt_y</p:attrName>
                                        </p:attrNameLst>
                                      </p:cBhvr>
                                      <p:tavLst>
                                        <p:tav tm="0">
                                          <p:val>
                                            <p:strVal val="ppt_y"/>
                                          </p:val>
                                        </p:tav>
                                        <p:tav tm="100000">
                                          <p:val>
                                            <p:strVal val="ppt_y"/>
                                          </p:val>
                                        </p:tav>
                                      </p:tavLst>
                                    </p:anim>
                                    <p:set>
                                      <p:cBhvr>
                                        <p:cTn id="149" fill="hold">
                                          <p:stCondLst>
                                            <p:cond delay="999"/>
                                          </p:stCondLst>
                                        </p:cTn>
                                        <p:tgtEl>
                                          <p:spTgt spid="534"/>
                                        </p:tgtEl>
                                        <p:attrNameLst>
                                          <p:attrName>style.visibility</p:attrName>
                                        </p:attrNameLst>
                                      </p:cBhvr>
                                      <p:to>
                                        <p:strVal val="hidden"/>
                                      </p:to>
                                    </p:set>
                                  </p:childTnLst>
                                </p:cTn>
                              </p:par>
                            </p:childTnLst>
                          </p:cTn>
                        </p:par>
                        <p:par>
                          <p:cTn id="150" fill="hold">
                            <p:stCondLst>
                              <p:cond delay="4000"/>
                            </p:stCondLst>
                            <p:childTnLst>
                              <p:par>
                                <p:cTn id="151" presetClass="exit" nodeType="afterEffect" presetSubtype="2" presetID="2" grpId="34" fill="hold">
                                  <p:stCondLst>
                                    <p:cond delay="0"/>
                                  </p:stCondLst>
                                  <p:iterate type="lt" backwards="0">
                                    <p:tmAbs val="0"/>
                                  </p:iterate>
                                  <p:childTnLst>
                                    <p:anim calcmode="lin" valueType="num">
                                      <p:cBhvr>
                                        <p:cTn id="152" dur="1000" fill="hold"/>
                                        <p:tgtEl>
                                          <p:spTgt spid="492"/>
                                        </p:tgtEl>
                                        <p:attrNameLst>
                                          <p:attrName>ppt_x</p:attrName>
                                        </p:attrNameLst>
                                      </p:cBhvr>
                                      <p:tavLst>
                                        <p:tav tm="0">
                                          <p:val>
                                            <p:strVal val="ppt_x"/>
                                          </p:val>
                                        </p:tav>
                                        <p:tav tm="100000">
                                          <p:val>
                                            <p:strVal val="1+ppt_w/2"/>
                                          </p:val>
                                        </p:tav>
                                      </p:tavLst>
                                    </p:anim>
                                    <p:anim calcmode="lin" valueType="num">
                                      <p:cBhvr>
                                        <p:cTn id="153" dur="1000" fill="hold"/>
                                        <p:tgtEl>
                                          <p:spTgt spid="492"/>
                                        </p:tgtEl>
                                        <p:attrNameLst>
                                          <p:attrName>ppt_y</p:attrName>
                                        </p:attrNameLst>
                                      </p:cBhvr>
                                      <p:tavLst>
                                        <p:tav tm="0">
                                          <p:val>
                                            <p:strVal val="ppt_y"/>
                                          </p:val>
                                        </p:tav>
                                        <p:tav tm="100000">
                                          <p:val>
                                            <p:strVal val="ppt_y"/>
                                          </p:val>
                                        </p:tav>
                                      </p:tavLst>
                                    </p:anim>
                                    <p:set>
                                      <p:cBhvr>
                                        <p:cTn id="154" fill="hold">
                                          <p:stCondLst>
                                            <p:cond delay="999"/>
                                          </p:stCondLst>
                                        </p:cTn>
                                        <p:tgtEl>
                                          <p:spTgt spid="492"/>
                                        </p:tgtEl>
                                        <p:attrNameLst>
                                          <p:attrName>style.visibility</p:attrName>
                                        </p:attrNameLst>
                                      </p:cBhvr>
                                      <p:to>
                                        <p:strVal val="hidden"/>
                                      </p:to>
                                    </p:set>
                                  </p:childTnLst>
                                </p:cTn>
                              </p:par>
                            </p:childTnLst>
                          </p:cTn>
                        </p:par>
                        <p:par>
                          <p:cTn id="155" fill="hold">
                            <p:stCondLst>
                              <p:cond delay="5000"/>
                            </p:stCondLst>
                            <p:childTnLst>
                              <p:par>
                                <p:cTn id="156" presetClass="exit" nodeType="afterEffect" presetSubtype="2" presetID="2" grpId="35" fill="hold">
                                  <p:stCondLst>
                                    <p:cond delay="0"/>
                                  </p:stCondLst>
                                  <p:iterate type="lt" backwards="0">
                                    <p:tmAbs val="0"/>
                                  </p:iterate>
                                  <p:childTnLst>
                                    <p:anim calcmode="lin" valueType="num">
                                      <p:cBhvr>
                                        <p:cTn id="157" dur="1000" fill="hold"/>
                                        <p:tgtEl>
                                          <p:spTgt spid="498"/>
                                        </p:tgtEl>
                                        <p:attrNameLst>
                                          <p:attrName>ppt_x</p:attrName>
                                        </p:attrNameLst>
                                      </p:cBhvr>
                                      <p:tavLst>
                                        <p:tav tm="0">
                                          <p:val>
                                            <p:strVal val="ppt_x"/>
                                          </p:val>
                                        </p:tav>
                                        <p:tav tm="100000">
                                          <p:val>
                                            <p:strVal val="1+ppt_w/2"/>
                                          </p:val>
                                        </p:tav>
                                      </p:tavLst>
                                    </p:anim>
                                    <p:anim calcmode="lin" valueType="num">
                                      <p:cBhvr>
                                        <p:cTn id="158" dur="1000" fill="hold"/>
                                        <p:tgtEl>
                                          <p:spTgt spid="498"/>
                                        </p:tgtEl>
                                        <p:attrNameLst>
                                          <p:attrName>ppt_y</p:attrName>
                                        </p:attrNameLst>
                                      </p:cBhvr>
                                      <p:tavLst>
                                        <p:tav tm="0">
                                          <p:val>
                                            <p:strVal val="ppt_y"/>
                                          </p:val>
                                        </p:tav>
                                        <p:tav tm="100000">
                                          <p:val>
                                            <p:strVal val="ppt_y"/>
                                          </p:val>
                                        </p:tav>
                                      </p:tavLst>
                                    </p:anim>
                                    <p:set>
                                      <p:cBhvr>
                                        <p:cTn id="159" fill="hold">
                                          <p:stCondLst>
                                            <p:cond delay="999"/>
                                          </p:stCondLst>
                                        </p:cTn>
                                        <p:tgtEl>
                                          <p:spTgt spid="498"/>
                                        </p:tgtEl>
                                        <p:attrNameLst>
                                          <p:attrName>style.visibility</p:attrName>
                                        </p:attrNameLst>
                                      </p:cBhvr>
                                      <p:to>
                                        <p:strVal val="hidden"/>
                                      </p:to>
                                    </p:set>
                                  </p:childTnLst>
                                </p:cTn>
                              </p:par>
                            </p:childTnLst>
                          </p:cTn>
                        </p:par>
                        <p:par>
                          <p:cTn id="160" fill="hold">
                            <p:stCondLst>
                              <p:cond delay="6000"/>
                            </p:stCondLst>
                            <p:childTnLst>
                              <p:par>
                                <p:cTn id="161" presetClass="exit" nodeType="afterEffect" presetSubtype="2" presetID="2" grpId="36" fill="hold">
                                  <p:stCondLst>
                                    <p:cond delay="0"/>
                                  </p:stCondLst>
                                  <p:iterate type="lt" backwards="0">
                                    <p:tmAbs val="0"/>
                                  </p:iterate>
                                  <p:childTnLst>
                                    <p:anim calcmode="lin" valueType="num">
                                      <p:cBhvr>
                                        <p:cTn id="162" dur="1000" fill="hold"/>
                                        <p:tgtEl>
                                          <p:spTgt spid="496"/>
                                        </p:tgtEl>
                                        <p:attrNameLst>
                                          <p:attrName>ppt_x</p:attrName>
                                        </p:attrNameLst>
                                      </p:cBhvr>
                                      <p:tavLst>
                                        <p:tav tm="0">
                                          <p:val>
                                            <p:strVal val="ppt_x"/>
                                          </p:val>
                                        </p:tav>
                                        <p:tav tm="100000">
                                          <p:val>
                                            <p:strVal val="1+ppt_w/2"/>
                                          </p:val>
                                        </p:tav>
                                      </p:tavLst>
                                    </p:anim>
                                    <p:anim calcmode="lin" valueType="num">
                                      <p:cBhvr>
                                        <p:cTn id="163" dur="1000" fill="hold"/>
                                        <p:tgtEl>
                                          <p:spTgt spid="496"/>
                                        </p:tgtEl>
                                        <p:attrNameLst>
                                          <p:attrName>ppt_y</p:attrName>
                                        </p:attrNameLst>
                                      </p:cBhvr>
                                      <p:tavLst>
                                        <p:tav tm="0">
                                          <p:val>
                                            <p:strVal val="ppt_y"/>
                                          </p:val>
                                        </p:tav>
                                        <p:tav tm="100000">
                                          <p:val>
                                            <p:strVal val="ppt_y"/>
                                          </p:val>
                                        </p:tav>
                                      </p:tavLst>
                                    </p:anim>
                                    <p:set>
                                      <p:cBhvr>
                                        <p:cTn id="164" fill="hold">
                                          <p:stCondLst>
                                            <p:cond delay="999"/>
                                          </p:stCondLst>
                                        </p:cTn>
                                        <p:tgtEl>
                                          <p:spTgt spid="496"/>
                                        </p:tgtEl>
                                        <p:attrNameLst>
                                          <p:attrName>style.visibility</p:attrName>
                                        </p:attrNameLst>
                                      </p:cBhvr>
                                      <p:to>
                                        <p:strVal val="hidden"/>
                                      </p:to>
                                    </p:set>
                                  </p:childTnLst>
                                </p:cTn>
                              </p:par>
                            </p:childTnLst>
                          </p:cTn>
                        </p:par>
                        <p:par>
                          <p:cTn id="165" fill="hold">
                            <p:stCondLst>
                              <p:cond delay="7000"/>
                            </p:stCondLst>
                            <p:childTnLst>
                              <p:par>
                                <p:cTn id="166" presetClass="entr" nodeType="afterEffect" presetID="10" grpId="37" fill="hold">
                                  <p:stCondLst>
                                    <p:cond delay="0"/>
                                  </p:stCondLst>
                                  <p:iterate type="lt" backwards="0">
                                    <p:tmAbs val="0"/>
                                  </p:iterate>
                                  <p:childTnLst>
                                    <p:set>
                                      <p:cBhvr>
                                        <p:cTn id="167" fill="hold"/>
                                        <p:tgtEl>
                                          <p:spTgt spid="516"/>
                                        </p:tgtEl>
                                        <p:attrNameLst>
                                          <p:attrName>style.visibility</p:attrName>
                                        </p:attrNameLst>
                                      </p:cBhvr>
                                      <p:to>
                                        <p:strVal val="visible"/>
                                      </p:to>
                                    </p:set>
                                    <p:animEffect filter="fade" transition="in">
                                      <p:cBhvr>
                                        <p:cTn id="168" dur="1250"/>
                                        <p:tgtEl>
                                          <p:spTgt spid="516"/>
                                        </p:tgtEl>
                                      </p:cBhvr>
                                    </p:animEffect>
                                  </p:childTnLst>
                                </p:cTn>
                              </p:par>
                            </p:childTnLst>
                          </p:cTn>
                        </p:par>
                        <p:par>
                          <p:cTn id="169" fill="hold">
                            <p:stCondLst>
                              <p:cond delay="8250"/>
                            </p:stCondLst>
                            <p:childTnLst>
                              <p:par>
                                <p:cTn id="170" presetClass="entr" nodeType="afterEffect" presetID="10" grpId="38" fill="hold">
                                  <p:stCondLst>
                                    <p:cond delay="0"/>
                                  </p:stCondLst>
                                  <p:iterate type="lt" backwards="0">
                                    <p:tmAbs val="0"/>
                                  </p:iterate>
                                  <p:childTnLst>
                                    <p:set>
                                      <p:cBhvr>
                                        <p:cTn id="171" fill="hold"/>
                                        <p:tgtEl>
                                          <p:spTgt spid="512"/>
                                        </p:tgtEl>
                                        <p:attrNameLst>
                                          <p:attrName>style.visibility</p:attrName>
                                        </p:attrNameLst>
                                      </p:cBhvr>
                                      <p:to>
                                        <p:strVal val="visible"/>
                                      </p:to>
                                    </p:set>
                                    <p:animEffect filter="fade" transition="in">
                                      <p:cBhvr>
                                        <p:cTn id="172" dur="2000"/>
                                        <p:tgtEl>
                                          <p:spTgt spid="512"/>
                                        </p:tgtEl>
                                      </p:cBhvr>
                                    </p:animEffect>
                                  </p:childTnLst>
                                </p:cTn>
                              </p:par>
                            </p:childTnLst>
                          </p:cTn>
                        </p:par>
                        <p:par>
                          <p:cTn id="173" fill="hold">
                            <p:stCondLst>
                              <p:cond delay="10250"/>
                            </p:stCondLst>
                            <p:childTnLst>
                              <p:par>
                                <p:cTn id="174" presetClass="entr" nodeType="afterEffect" presetID="10" grpId="39" fill="hold">
                                  <p:stCondLst>
                                    <p:cond delay="0"/>
                                  </p:stCondLst>
                                  <p:iterate type="lt" backwards="0">
                                    <p:tmAbs val="0"/>
                                  </p:iterate>
                                  <p:childTnLst>
                                    <p:set>
                                      <p:cBhvr>
                                        <p:cTn id="175" fill="hold"/>
                                        <p:tgtEl>
                                          <p:spTgt spid="510"/>
                                        </p:tgtEl>
                                        <p:attrNameLst>
                                          <p:attrName>style.visibility</p:attrName>
                                        </p:attrNameLst>
                                      </p:cBhvr>
                                      <p:to>
                                        <p:strVal val="visible"/>
                                      </p:to>
                                    </p:set>
                                    <p:animEffect filter="fade" transition="in">
                                      <p:cBhvr>
                                        <p:cTn id="176" dur="2000"/>
                                        <p:tgtEl>
                                          <p:spTgt spid="510"/>
                                        </p:tgtEl>
                                      </p:cBhvr>
                                    </p:animEffect>
                                  </p:childTnLst>
                                </p:cTn>
                              </p:par>
                            </p:childTnLst>
                          </p:cTn>
                        </p:par>
                        <p:par>
                          <p:cTn id="177" fill="hold">
                            <p:stCondLst>
                              <p:cond delay="12250"/>
                            </p:stCondLst>
                            <p:childTnLst>
                              <p:par>
                                <p:cTn id="178" presetClass="entr" nodeType="afterEffect" presetID="10" grpId="40" fill="hold">
                                  <p:stCondLst>
                                    <p:cond delay="0"/>
                                  </p:stCondLst>
                                  <p:iterate type="lt" backwards="0">
                                    <p:tmAbs val="0"/>
                                  </p:iterate>
                                  <p:childTnLst>
                                    <p:set>
                                      <p:cBhvr>
                                        <p:cTn id="179" fill="hold"/>
                                        <p:tgtEl>
                                          <p:spTgt spid="511"/>
                                        </p:tgtEl>
                                        <p:attrNameLst>
                                          <p:attrName>style.visibility</p:attrName>
                                        </p:attrNameLst>
                                      </p:cBhvr>
                                      <p:to>
                                        <p:strVal val="visible"/>
                                      </p:to>
                                    </p:set>
                                    <p:animEffect filter="fade" transition="in">
                                      <p:cBhvr>
                                        <p:cTn id="180" dur="2000"/>
                                        <p:tgtEl>
                                          <p:spTgt spid="511"/>
                                        </p:tgtEl>
                                      </p:cBhvr>
                                    </p:animEffect>
                                  </p:childTnLst>
                                </p:cTn>
                              </p:par>
                            </p:childTnLst>
                          </p:cTn>
                        </p:par>
                        <p:par>
                          <p:cTn id="181" fill="hold">
                            <p:stCondLst>
                              <p:cond delay="14250"/>
                            </p:stCondLst>
                            <p:childTnLst>
                              <p:par>
                                <p:cTn id="182" presetClass="entr" nodeType="afterEffect" presetSubtype="0" presetID="1" grpId="41" fill="hold">
                                  <p:stCondLst>
                                    <p:cond delay="0"/>
                                  </p:stCondLst>
                                  <p:iterate type="el" backwards="0">
                                    <p:tmAbs val="0"/>
                                  </p:iterate>
                                  <p:childTnLst>
                                    <p:set>
                                      <p:cBhvr>
                                        <p:cTn id="183" fill="hold"/>
                                        <p:tgtEl>
                                          <p:spTgt spid="513"/>
                                        </p:tgtEl>
                                        <p:attrNameLst>
                                          <p:attrName>style.visibility</p:attrName>
                                        </p:attrNameLst>
                                      </p:cBhvr>
                                      <p:to>
                                        <p:strVal val="visible"/>
                                      </p:to>
                                    </p:set>
                                  </p:childTnLst>
                                </p:cTn>
                              </p:par>
                            </p:childTnLst>
                          </p:cTn>
                        </p:par>
                        <p:par>
                          <p:cTn id="184" fill="hold">
                            <p:stCondLst>
                              <p:cond delay="14250"/>
                            </p:stCondLst>
                            <p:childTnLst>
                              <p:par>
                                <p:cTn id="185" presetClass="entr" nodeType="afterEffect" presetSubtype="0" presetID="1" grpId="42" fill="hold">
                                  <p:stCondLst>
                                    <p:cond delay="0"/>
                                  </p:stCondLst>
                                  <p:iterate type="el" backwards="0">
                                    <p:tmAbs val="0"/>
                                  </p:iterate>
                                  <p:childTnLst>
                                    <p:set>
                                      <p:cBhvr>
                                        <p:cTn id="186" fill="hold"/>
                                        <p:tgtEl>
                                          <p:spTgt spid="514"/>
                                        </p:tgtEl>
                                        <p:attrNameLst>
                                          <p:attrName>style.visibility</p:attrName>
                                        </p:attrNameLst>
                                      </p:cBhvr>
                                      <p:to>
                                        <p:strVal val="visible"/>
                                      </p:to>
                                    </p:set>
                                  </p:childTnLst>
                                </p:cTn>
                              </p:par>
                            </p:childTnLst>
                          </p:cTn>
                        </p:par>
                        <p:par>
                          <p:cTn id="187" fill="hold">
                            <p:stCondLst>
                              <p:cond delay="14250"/>
                            </p:stCondLst>
                            <p:childTnLst>
                              <p:par>
                                <p:cTn id="188" presetClass="entr" nodeType="afterEffect" presetSubtype="0" presetID="1" grpId="43" fill="hold">
                                  <p:stCondLst>
                                    <p:cond delay="0"/>
                                  </p:stCondLst>
                                  <p:iterate type="el" backwards="0">
                                    <p:tmAbs val="0"/>
                                  </p:iterate>
                                  <p:childTnLst>
                                    <p:set>
                                      <p:cBhvr>
                                        <p:cTn id="189" fill="hold"/>
                                        <p:tgtEl>
                                          <p:spTgt spid="515"/>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Class="exit" nodeType="clickEffect" presetSubtype="2" presetID="2" grpId="44" fill="hold">
                                  <p:stCondLst>
                                    <p:cond delay="0"/>
                                  </p:stCondLst>
                                  <p:iterate type="lt" backwards="0">
                                    <p:tmAbs val="0"/>
                                  </p:iterate>
                                  <p:childTnLst>
                                    <p:anim calcmode="lin" valueType="num">
                                      <p:cBhvr>
                                        <p:cTn id="193" dur="1000" fill="hold"/>
                                        <p:tgtEl>
                                          <p:spTgt spid="516"/>
                                        </p:tgtEl>
                                        <p:attrNameLst>
                                          <p:attrName>ppt_x</p:attrName>
                                        </p:attrNameLst>
                                      </p:cBhvr>
                                      <p:tavLst>
                                        <p:tav tm="0">
                                          <p:val>
                                            <p:strVal val="ppt_x"/>
                                          </p:val>
                                        </p:tav>
                                        <p:tav tm="100000">
                                          <p:val>
                                            <p:strVal val="1+ppt_w/2"/>
                                          </p:val>
                                        </p:tav>
                                      </p:tavLst>
                                    </p:anim>
                                    <p:anim calcmode="lin" valueType="num">
                                      <p:cBhvr>
                                        <p:cTn id="194" dur="1000" fill="hold"/>
                                        <p:tgtEl>
                                          <p:spTgt spid="516"/>
                                        </p:tgtEl>
                                        <p:attrNameLst>
                                          <p:attrName>ppt_y</p:attrName>
                                        </p:attrNameLst>
                                      </p:cBhvr>
                                      <p:tavLst>
                                        <p:tav tm="0">
                                          <p:val>
                                            <p:strVal val="ppt_y"/>
                                          </p:val>
                                        </p:tav>
                                        <p:tav tm="100000">
                                          <p:val>
                                            <p:strVal val="ppt_y"/>
                                          </p:val>
                                        </p:tav>
                                      </p:tavLst>
                                    </p:anim>
                                    <p:set>
                                      <p:cBhvr>
                                        <p:cTn id="195" fill="hold">
                                          <p:stCondLst>
                                            <p:cond delay="999"/>
                                          </p:stCondLst>
                                        </p:cTn>
                                        <p:tgtEl>
                                          <p:spTgt spid="516"/>
                                        </p:tgtEl>
                                        <p:attrNameLst>
                                          <p:attrName>style.visibility</p:attrName>
                                        </p:attrNameLst>
                                      </p:cBhvr>
                                      <p:to>
                                        <p:strVal val="hidden"/>
                                      </p:to>
                                    </p:set>
                                  </p:childTnLst>
                                </p:cTn>
                              </p:par>
                            </p:childTnLst>
                          </p:cTn>
                        </p:par>
                        <p:par>
                          <p:cTn id="196" fill="hold">
                            <p:stCondLst>
                              <p:cond delay="1000"/>
                            </p:stCondLst>
                            <p:childTnLst>
                              <p:par>
                                <p:cTn id="197" presetClass="entr" nodeType="afterEffect" presetSubtype="0" presetID="1" grpId="45" fill="hold">
                                  <p:stCondLst>
                                    <p:cond delay="0"/>
                                  </p:stCondLst>
                                  <p:iterate type="el" backwards="0">
                                    <p:tmAbs val="0"/>
                                  </p:iterate>
                                  <p:childTnLst>
                                    <p:set>
                                      <p:cBhvr>
                                        <p:cTn id="198" fill="hold"/>
                                        <p:tgtEl>
                                          <p:spTgt spid="526"/>
                                        </p:tgtEl>
                                        <p:attrNameLst>
                                          <p:attrName>style.visibility</p:attrName>
                                        </p:attrNameLst>
                                      </p:cBhvr>
                                      <p:to>
                                        <p:strVal val="visible"/>
                                      </p:to>
                                    </p:set>
                                  </p:childTnLst>
                                </p:cTn>
                              </p:par>
                            </p:childTnLst>
                          </p:cTn>
                        </p:par>
                        <p:par>
                          <p:cTn id="199" fill="hold">
                            <p:stCondLst>
                              <p:cond delay="1000"/>
                            </p:stCondLst>
                            <p:childTnLst>
                              <p:par>
                                <p:cTn id="200" presetClass="entr" nodeType="afterEffect" presetSubtype="0" presetID="1" grpId="46" fill="hold">
                                  <p:stCondLst>
                                    <p:cond delay="500"/>
                                  </p:stCondLst>
                                  <p:iterate type="el" backwards="0">
                                    <p:tmAbs val="0"/>
                                  </p:iterate>
                                  <p:childTnLst>
                                    <p:set>
                                      <p:cBhvr>
                                        <p:cTn id="201" fill="hold"/>
                                        <p:tgtEl>
                                          <p:spTgt spid="517"/>
                                        </p:tgtEl>
                                        <p:attrNameLst>
                                          <p:attrName>style.visibility</p:attrName>
                                        </p:attrNameLst>
                                      </p:cBhvr>
                                      <p:to>
                                        <p:strVal val="visible"/>
                                      </p:to>
                                    </p:set>
                                  </p:childTnLst>
                                </p:cTn>
                              </p:par>
                            </p:childTnLst>
                          </p:cTn>
                        </p:par>
                        <p:par>
                          <p:cTn id="202" fill="hold">
                            <p:stCondLst>
                              <p:cond delay="1500"/>
                            </p:stCondLst>
                            <p:childTnLst>
                              <p:par>
                                <p:cTn id="203" presetClass="entr" nodeType="afterEffect" presetSubtype="0" presetID="1" grpId="47" fill="hold">
                                  <p:stCondLst>
                                    <p:cond delay="0"/>
                                  </p:stCondLst>
                                  <p:iterate type="el" backwards="0">
                                    <p:tmAbs val="0"/>
                                  </p:iterate>
                                  <p:childTnLst>
                                    <p:set>
                                      <p:cBhvr>
                                        <p:cTn id="204" fill="hold"/>
                                        <p:tgtEl>
                                          <p:spTgt spid="520"/>
                                        </p:tgtEl>
                                        <p:attrNameLst>
                                          <p:attrName>style.visibility</p:attrName>
                                        </p:attrNameLst>
                                      </p:cBhvr>
                                      <p:to>
                                        <p:strVal val="visible"/>
                                      </p:to>
                                    </p:set>
                                  </p:childTnLst>
                                </p:cTn>
                              </p:par>
                            </p:childTnLst>
                          </p:cTn>
                        </p:par>
                        <p:par>
                          <p:cTn id="205" fill="hold">
                            <p:stCondLst>
                              <p:cond delay="1500"/>
                            </p:stCondLst>
                            <p:childTnLst>
                              <p:par>
                                <p:cTn id="206" presetClass="entr" nodeType="afterEffect" presetSubtype="0" presetID="1" grpId="48" fill="hold">
                                  <p:stCondLst>
                                    <p:cond delay="0"/>
                                  </p:stCondLst>
                                  <p:iterate type="el" backwards="0">
                                    <p:tmAbs val="0"/>
                                  </p:iterate>
                                  <p:childTnLst>
                                    <p:set>
                                      <p:cBhvr>
                                        <p:cTn id="207" fill="hold"/>
                                        <p:tgtEl>
                                          <p:spTgt spid="523"/>
                                        </p:tgtEl>
                                        <p:attrNameLst>
                                          <p:attrName>style.visibility</p:attrName>
                                        </p:attrNameLst>
                                      </p:cBhvr>
                                      <p:to>
                                        <p:strVal val="visible"/>
                                      </p:to>
                                    </p:set>
                                  </p:childTnLst>
                                </p:cTn>
                              </p:par>
                            </p:childTnLst>
                          </p:cTn>
                        </p:par>
                        <p:par>
                          <p:cTn id="208" fill="hold">
                            <p:stCondLst>
                              <p:cond delay="1500"/>
                            </p:stCondLst>
                            <p:childTnLst>
                              <p:par>
                                <p:cTn id="209" presetClass="entr" nodeType="afterEffect" presetSubtype="0" presetID="1" grpId="49" fill="hold">
                                  <p:stCondLst>
                                    <p:cond delay="0"/>
                                  </p:stCondLst>
                                  <p:iterate type="el" backwards="0">
                                    <p:tmAbs val="0"/>
                                  </p:iterate>
                                  <p:childTnLst>
                                    <p:set>
                                      <p:cBhvr>
                                        <p:cTn id="210" fill="hold"/>
                                        <p:tgtEl>
                                          <p:spTgt spid="518"/>
                                        </p:tgtEl>
                                        <p:attrNameLst>
                                          <p:attrName>style.visibility</p:attrName>
                                        </p:attrNameLst>
                                      </p:cBhvr>
                                      <p:to>
                                        <p:strVal val="visible"/>
                                      </p:to>
                                    </p:set>
                                  </p:childTnLst>
                                </p:cTn>
                              </p:par>
                            </p:childTnLst>
                          </p:cTn>
                        </p:par>
                        <p:par>
                          <p:cTn id="211" fill="hold">
                            <p:stCondLst>
                              <p:cond delay="1500"/>
                            </p:stCondLst>
                            <p:childTnLst>
                              <p:par>
                                <p:cTn id="212" presetClass="entr" nodeType="afterEffect" presetSubtype="0" presetID="1" grpId="50" fill="hold">
                                  <p:stCondLst>
                                    <p:cond delay="0"/>
                                  </p:stCondLst>
                                  <p:iterate type="el" backwards="0">
                                    <p:tmAbs val="0"/>
                                  </p:iterate>
                                  <p:childTnLst>
                                    <p:set>
                                      <p:cBhvr>
                                        <p:cTn id="213" fill="hold"/>
                                        <p:tgtEl>
                                          <p:spTgt spid="521"/>
                                        </p:tgtEl>
                                        <p:attrNameLst>
                                          <p:attrName>style.visibility</p:attrName>
                                        </p:attrNameLst>
                                      </p:cBhvr>
                                      <p:to>
                                        <p:strVal val="visible"/>
                                      </p:to>
                                    </p:set>
                                  </p:childTnLst>
                                </p:cTn>
                              </p:par>
                            </p:childTnLst>
                          </p:cTn>
                        </p:par>
                        <p:par>
                          <p:cTn id="214" fill="hold">
                            <p:stCondLst>
                              <p:cond delay="1500"/>
                            </p:stCondLst>
                            <p:childTnLst>
                              <p:par>
                                <p:cTn id="215" presetClass="entr" nodeType="afterEffect" presetSubtype="0" presetID="1" grpId="51" fill="hold">
                                  <p:stCondLst>
                                    <p:cond delay="0"/>
                                  </p:stCondLst>
                                  <p:iterate type="el" backwards="0">
                                    <p:tmAbs val="0"/>
                                  </p:iterate>
                                  <p:childTnLst>
                                    <p:set>
                                      <p:cBhvr>
                                        <p:cTn id="216" fill="hold"/>
                                        <p:tgtEl>
                                          <p:spTgt spid="524"/>
                                        </p:tgtEl>
                                        <p:attrNameLst>
                                          <p:attrName>style.visibility</p:attrName>
                                        </p:attrNameLst>
                                      </p:cBhvr>
                                      <p:to>
                                        <p:strVal val="visible"/>
                                      </p:to>
                                    </p:set>
                                  </p:childTnLst>
                                </p:cTn>
                              </p:par>
                            </p:childTnLst>
                          </p:cTn>
                        </p:par>
                        <p:par>
                          <p:cTn id="217" fill="hold">
                            <p:stCondLst>
                              <p:cond delay="1500"/>
                            </p:stCondLst>
                            <p:childTnLst>
                              <p:par>
                                <p:cTn id="218" presetClass="entr" nodeType="afterEffect" presetSubtype="0" presetID="1" grpId="52" fill="hold">
                                  <p:stCondLst>
                                    <p:cond delay="500"/>
                                  </p:stCondLst>
                                  <p:iterate type="el" backwards="0">
                                    <p:tmAbs val="0"/>
                                  </p:iterate>
                                  <p:childTnLst>
                                    <p:set>
                                      <p:cBhvr>
                                        <p:cTn id="219" fill="hold"/>
                                        <p:tgtEl>
                                          <p:spTgt spid="522"/>
                                        </p:tgtEl>
                                        <p:attrNameLst>
                                          <p:attrName>style.visibility</p:attrName>
                                        </p:attrNameLst>
                                      </p:cBhvr>
                                      <p:to>
                                        <p:strVal val="visible"/>
                                      </p:to>
                                    </p:set>
                                  </p:childTnLst>
                                </p:cTn>
                              </p:par>
                            </p:childTnLst>
                          </p:cTn>
                        </p:par>
                        <p:par>
                          <p:cTn id="220" fill="hold">
                            <p:stCondLst>
                              <p:cond delay="2000"/>
                            </p:stCondLst>
                            <p:childTnLst>
                              <p:par>
                                <p:cTn id="221" presetClass="entr" nodeType="afterEffect" presetSubtype="0" presetID="1" grpId="53" fill="hold">
                                  <p:stCondLst>
                                    <p:cond delay="0"/>
                                  </p:stCondLst>
                                  <p:iterate type="el" backwards="0">
                                    <p:tmAbs val="0"/>
                                  </p:iterate>
                                  <p:childTnLst>
                                    <p:set>
                                      <p:cBhvr>
                                        <p:cTn id="222" fill="hold"/>
                                        <p:tgtEl>
                                          <p:spTgt spid="519"/>
                                        </p:tgtEl>
                                        <p:attrNameLst>
                                          <p:attrName>style.visibility</p:attrName>
                                        </p:attrNameLst>
                                      </p:cBhvr>
                                      <p:to>
                                        <p:strVal val="visible"/>
                                      </p:to>
                                    </p:set>
                                  </p:childTnLst>
                                </p:cTn>
                              </p:par>
                            </p:childTnLst>
                          </p:cTn>
                        </p:par>
                        <p:par>
                          <p:cTn id="223" fill="hold">
                            <p:stCondLst>
                              <p:cond delay="2000"/>
                            </p:stCondLst>
                            <p:childTnLst>
                              <p:par>
                                <p:cTn id="224" presetClass="entr" nodeType="afterEffect" presetSubtype="0" presetID="1" grpId="54" fill="hold">
                                  <p:stCondLst>
                                    <p:cond delay="0"/>
                                  </p:stCondLst>
                                  <p:iterate type="el" backwards="0">
                                    <p:tmAbs val="0"/>
                                  </p:iterate>
                                  <p:childTnLst>
                                    <p:set>
                                      <p:cBhvr>
                                        <p:cTn id="225" fill="hold"/>
                                        <p:tgtEl>
                                          <p:spTgt spid="525"/>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Class="exit" nodeType="clickEffect" presetSubtype="2" presetID="2" grpId="55" fill="hold">
                                  <p:stCondLst>
                                    <p:cond delay="0"/>
                                  </p:stCondLst>
                                  <p:iterate type="lt" backwards="0">
                                    <p:tmAbs val="0"/>
                                  </p:iterate>
                                  <p:childTnLst>
                                    <p:anim calcmode="lin" valueType="num">
                                      <p:cBhvr>
                                        <p:cTn id="229" dur="1000" fill="hold"/>
                                        <p:tgtEl>
                                          <p:spTgt spid="526"/>
                                        </p:tgtEl>
                                        <p:attrNameLst>
                                          <p:attrName>ppt_x</p:attrName>
                                        </p:attrNameLst>
                                      </p:cBhvr>
                                      <p:tavLst>
                                        <p:tav tm="0">
                                          <p:val>
                                            <p:strVal val="ppt_x"/>
                                          </p:val>
                                        </p:tav>
                                        <p:tav tm="100000">
                                          <p:val>
                                            <p:strVal val="1+ppt_w/2"/>
                                          </p:val>
                                        </p:tav>
                                      </p:tavLst>
                                    </p:anim>
                                    <p:anim calcmode="lin" valueType="num">
                                      <p:cBhvr>
                                        <p:cTn id="230" dur="1000" fill="hold"/>
                                        <p:tgtEl>
                                          <p:spTgt spid="526"/>
                                        </p:tgtEl>
                                        <p:attrNameLst>
                                          <p:attrName>ppt_y</p:attrName>
                                        </p:attrNameLst>
                                      </p:cBhvr>
                                      <p:tavLst>
                                        <p:tav tm="0">
                                          <p:val>
                                            <p:strVal val="ppt_y"/>
                                          </p:val>
                                        </p:tav>
                                        <p:tav tm="100000">
                                          <p:val>
                                            <p:strVal val="ppt_y"/>
                                          </p:val>
                                        </p:tav>
                                      </p:tavLst>
                                    </p:anim>
                                    <p:set>
                                      <p:cBhvr>
                                        <p:cTn id="231" fill="hold">
                                          <p:stCondLst>
                                            <p:cond delay="999"/>
                                          </p:stCondLst>
                                        </p:cTn>
                                        <p:tgtEl>
                                          <p:spTgt spid="526"/>
                                        </p:tgtEl>
                                        <p:attrNameLst>
                                          <p:attrName>style.visibility</p:attrName>
                                        </p:attrNameLst>
                                      </p:cBhvr>
                                      <p:to>
                                        <p:strVal val="hidden"/>
                                      </p:to>
                                    </p:set>
                                  </p:childTnLst>
                                </p:cTn>
                              </p:par>
                            </p:childTnLst>
                          </p:cTn>
                        </p:par>
                        <p:par>
                          <p:cTn id="232" fill="hold">
                            <p:stCondLst>
                              <p:cond delay="1000"/>
                            </p:stCondLst>
                            <p:childTnLst>
                              <p:par>
                                <p:cTn id="233" presetClass="exit" nodeType="afterEffect" presetSubtype="32" presetID="4" grpId="56" fill="hold">
                                  <p:stCondLst>
                                    <p:cond delay="0"/>
                                  </p:stCondLst>
                                  <p:iterate type="el" backwards="0">
                                    <p:tmAbs val="0"/>
                                  </p:iterate>
                                  <p:childTnLst>
                                    <p:animEffect filter="box(out)" transition="out">
                                      <p:cBhvr>
                                        <p:cTn id="234" dur="1000" fill="hold"/>
                                        <p:tgtEl>
                                          <p:spTgt spid="519"/>
                                        </p:tgtEl>
                                      </p:cBhvr>
                                    </p:animEffect>
                                    <p:set>
                                      <p:cBhvr>
                                        <p:cTn id="235" fill="hold">
                                          <p:stCondLst>
                                            <p:cond delay="999"/>
                                          </p:stCondLst>
                                        </p:cTn>
                                        <p:tgtEl>
                                          <p:spTgt spid="519"/>
                                        </p:tgtEl>
                                        <p:attrNameLst>
                                          <p:attrName>style.visibility</p:attrName>
                                        </p:attrNameLst>
                                      </p:cBhvr>
                                      <p:to>
                                        <p:strVal val="hidden"/>
                                      </p:to>
                                    </p:set>
                                  </p:childTnLst>
                                </p:cTn>
                              </p:par>
                            </p:childTnLst>
                          </p:cTn>
                        </p:par>
                        <p:par>
                          <p:cTn id="236" fill="hold">
                            <p:stCondLst>
                              <p:cond delay="2000"/>
                            </p:stCondLst>
                            <p:childTnLst>
                              <p:par>
                                <p:cTn id="237" presetClass="exit" nodeType="afterEffect" presetSubtype="32" presetID="4" grpId="57" fill="hold">
                                  <p:stCondLst>
                                    <p:cond delay="0"/>
                                  </p:stCondLst>
                                  <p:iterate type="el" backwards="0">
                                    <p:tmAbs val="0"/>
                                  </p:iterate>
                                  <p:childTnLst>
                                    <p:animEffect filter="box(out)" transition="out">
                                      <p:cBhvr>
                                        <p:cTn id="238" dur="1000" fill="hold"/>
                                        <p:tgtEl>
                                          <p:spTgt spid="522"/>
                                        </p:tgtEl>
                                      </p:cBhvr>
                                    </p:animEffect>
                                    <p:set>
                                      <p:cBhvr>
                                        <p:cTn id="239" fill="hold">
                                          <p:stCondLst>
                                            <p:cond delay="999"/>
                                          </p:stCondLst>
                                        </p:cTn>
                                        <p:tgtEl>
                                          <p:spTgt spid="522"/>
                                        </p:tgtEl>
                                        <p:attrNameLst>
                                          <p:attrName>style.visibility</p:attrName>
                                        </p:attrNameLst>
                                      </p:cBhvr>
                                      <p:to>
                                        <p:strVal val="hidden"/>
                                      </p:to>
                                    </p:set>
                                  </p:childTnLst>
                                </p:cTn>
                              </p:par>
                            </p:childTnLst>
                          </p:cTn>
                        </p:par>
                        <p:par>
                          <p:cTn id="240" fill="hold">
                            <p:stCondLst>
                              <p:cond delay="3000"/>
                            </p:stCondLst>
                            <p:childTnLst>
                              <p:par>
                                <p:cTn id="241" presetClass="exit" nodeType="afterEffect" presetSubtype="32" presetID="4" grpId="58" fill="hold">
                                  <p:stCondLst>
                                    <p:cond delay="0"/>
                                  </p:stCondLst>
                                  <p:iterate type="el" backwards="0">
                                    <p:tmAbs val="0"/>
                                  </p:iterate>
                                  <p:childTnLst>
                                    <p:animEffect filter="box(out)" transition="out">
                                      <p:cBhvr>
                                        <p:cTn id="242" dur="1000" fill="hold"/>
                                        <p:tgtEl>
                                          <p:spTgt spid="525"/>
                                        </p:tgtEl>
                                      </p:cBhvr>
                                    </p:animEffect>
                                    <p:set>
                                      <p:cBhvr>
                                        <p:cTn id="243" fill="hold">
                                          <p:stCondLst>
                                            <p:cond delay="999"/>
                                          </p:stCondLst>
                                        </p:cTn>
                                        <p:tgtEl>
                                          <p:spTgt spid="525"/>
                                        </p:tgtEl>
                                        <p:attrNameLst>
                                          <p:attrName>style.visibility</p:attrName>
                                        </p:attrNameLst>
                                      </p:cBhvr>
                                      <p:to>
                                        <p:strVal val="hidden"/>
                                      </p:to>
                                    </p:set>
                                  </p:childTnLst>
                                </p:cTn>
                              </p:par>
                            </p:childTnLst>
                          </p:cTn>
                        </p:par>
                        <p:par>
                          <p:cTn id="244" fill="hold">
                            <p:stCondLst>
                              <p:cond delay="4000"/>
                            </p:stCondLst>
                            <p:childTnLst>
                              <p:par>
                                <p:cTn id="245" presetClass="exit" nodeType="afterEffect" presetSubtype="32" presetID="4" grpId="59" fill="hold">
                                  <p:stCondLst>
                                    <p:cond delay="0"/>
                                  </p:stCondLst>
                                  <p:iterate type="el" backwards="0">
                                    <p:tmAbs val="0"/>
                                  </p:iterate>
                                  <p:childTnLst>
                                    <p:animEffect filter="box(out)" transition="out">
                                      <p:cBhvr>
                                        <p:cTn id="246" dur="1000" fill="hold"/>
                                        <p:tgtEl>
                                          <p:spTgt spid="517"/>
                                        </p:tgtEl>
                                      </p:cBhvr>
                                    </p:animEffect>
                                    <p:set>
                                      <p:cBhvr>
                                        <p:cTn id="247" fill="hold">
                                          <p:stCondLst>
                                            <p:cond delay="999"/>
                                          </p:stCondLst>
                                        </p:cTn>
                                        <p:tgtEl>
                                          <p:spTgt spid="517"/>
                                        </p:tgtEl>
                                        <p:attrNameLst>
                                          <p:attrName>style.visibility</p:attrName>
                                        </p:attrNameLst>
                                      </p:cBhvr>
                                      <p:to>
                                        <p:strVal val="hidden"/>
                                      </p:to>
                                    </p:set>
                                  </p:childTnLst>
                                </p:cTn>
                              </p:par>
                            </p:childTnLst>
                          </p:cTn>
                        </p:par>
                        <p:par>
                          <p:cTn id="248" fill="hold">
                            <p:stCondLst>
                              <p:cond delay="5000"/>
                            </p:stCondLst>
                            <p:childTnLst>
                              <p:par>
                                <p:cTn id="249" presetClass="exit" nodeType="afterEffect" presetSubtype="32" presetID="4" grpId="60" fill="hold">
                                  <p:stCondLst>
                                    <p:cond delay="0"/>
                                  </p:stCondLst>
                                  <p:iterate type="el" backwards="0">
                                    <p:tmAbs val="0"/>
                                  </p:iterate>
                                  <p:childTnLst>
                                    <p:animEffect filter="box(out)" transition="out">
                                      <p:cBhvr>
                                        <p:cTn id="250" dur="1000" fill="hold"/>
                                        <p:tgtEl>
                                          <p:spTgt spid="520"/>
                                        </p:tgtEl>
                                      </p:cBhvr>
                                    </p:animEffect>
                                    <p:set>
                                      <p:cBhvr>
                                        <p:cTn id="251" fill="hold">
                                          <p:stCondLst>
                                            <p:cond delay="999"/>
                                          </p:stCondLst>
                                        </p:cTn>
                                        <p:tgtEl>
                                          <p:spTgt spid="520"/>
                                        </p:tgtEl>
                                        <p:attrNameLst>
                                          <p:attrName>style.visibility</p:attrName>
                                        </p:attrNameLst>
                                      </p:cBhvr>
                                      <p:to>
                                        <p:strVal val="hidden"/>
                                      </p:to>
                                    </p:set>
                                  </p:childTnLst>
                                </p:cTn>
                              </p:par>
                            </p:childTnLst>
                          </p:cTn>
                        </p:par>
                        <p:par>
                          <p:cTn id="252" fill="hold">
                            <p:stCondLst>
                              <p:cond delay="6000"/>
                            </p:stCondLst>
                            <p:childTnLst>
                              <p:par>
                                <p:cTn id="253" presetClass="exit" nodeType="afterEffect" presetSubtype="32" presetID="4" grpId="61" fill="hold">
                                  <p:stCondLst>
                                    <p:cond delay="0"/>
                                  </p:stCondLst>
                                  <p:iterate type="el" backwards="0">
                                    <p:tmAbs val="0"/>
                                  </p:iterate>
                                  <p:childTnLst>
                                    <p:animEffect filter="box(out)" transition="out">
                                      <p:cBhvr>
                                        <p:cTn id="254" dur="1000" fill="hold"/>
                                        <p:tgtEl>
                                          <p:spTgt spid="523"/>
                                        </p:tgtEl>
                                      </p:cBhvr>
                                    </p:animEffect>
                                    <p:set>
                                      <p:cBhvr>
                                        <p:cTn id="255" fill="hold">
                                          <p:stCondLst>
                                            <p:cond delay="999"/>
                                          </p:stCondLst>
                                        </p:cTn>
                                        <p:tgtEl>
                                          <p:spTgt spid="523"/>
                                        </p:tgtEl>
                                        <p:attrNameLst>
                                          <p:attrName>style.visibility</p:attrName>
                                        </p:attrNameLst>
                                      </p:cBhvr>
                                      <p:to>
                                        <p:strVal val="hidden"/>
                                      </p:to>
                                    </p:set>
                                  </p:childTnLst>
                                </p:cTn>
                              </p:par>
                            </p:childTnLst>
                          </p:cTn>
                        </p:par>
                        <p:par>
                          <p:cTn id="256" fill="hold">
                            <p:stCondLst>
                              <p:cond delay="7000"/>
                            </p:stCondLst>
                            <p:childTnLst>
                              <p:par>
                                <p:cTn id="257" presetClass="exit" nodeType="afterEffect" presetSubtype="32" presetID="4" grpId="62" fill="hold">
                                  <p:stCondLst>
                                    <p:cond delay="0"/>
                                  </p:stCondLst>
                                  <p:iterate type="el" backwards="0">
                                    <p:tmAbs val="0"/>
                                  </p:iterate>
                                  <p:childTnLst>
                                    <p:animEffect filter="box(out)" transition="out">
                                      <p:cBhvr>
                                        <p:cTn id="258" dur="1000" fill="hold"/>
                                        <p:tgtEl>
                                          <p:spTgt spid="518"/>
                                        </p:tgtEl>
                                      </p:cBhvr>
                                    </p:animEffect>
                                    <p:set>
                                      <p:cBhvr>
                                        <p:cTn id="259" fill="hold">
                                          <p:stCondLst>
                                            <p:cond delay="999"/>
                                          </p:stCondLst>
                                        </p:cTn>
                                        <p:tgtEl>
                                          <p:spTgt spid="518"/>
                                        </p:tgtEl>
                                        <p:attrNameLst>
                                          <p:attrName>style.visibility</p:attrName>
                                        </p:attrNameLst>
                                      </p:cBhvr>
                                      <p:to>
                                        <p:strVal val="hidden"/>
                                      </p:to>
                                    </p:set>
                                  </p:childTnLst>
                                </p:cTn>
                              </p:par>
                            </p:childTnLst>
                          </p:cTn>
                        </p:par>
                        <p:par>
                          <p:cTn id="260" fill="hold">
                            <p:stCondLst>
                              <p:cond delay="8000"/>
                            </p:stCondLst>
                            <p:childTnLst>
                              <p:par>
                                <p:cTn id="261" presetClass="exit" nodeType="afterEffect" presetSubtype="32" presetID="4" grpId="63" fill="hold">
                                  <p:stCondLst>
                                    <p:cond delay="0"/>
                                  </p:stCondLst>
                                  <p:iterate type="el" backwards="0">
                                    <p:tmAbs val="0"/>
                                  </p:iterate>
                                  <p:childTnLst>
                                    <p:animEffect filter="box(out)" transition="out">
                                      <p:cBhvr>
                                        <p:cTn id="262" dur="1000" fill="hold"/>
                                        <p:tgtEl>
                                          <p:spTgt spid="521"/>
                                        </p:tgtEl>
                                      </p:cBhvr>
                                    </p:animEffect>
                                    <p:set>
                                      <p:cBhvr>
                                        <p:cTn id="263" fill="hold">
                                          <p:stCondLst>
                                            <p:cond delay="999"/>
                                          </p:stCondLst>
                                        </p:cTn>
                                        <p:tgtEl>
                                          <p:spTgt spid="521"/>
                                        </p:tgtEl>
                                        <p:attrNameLst>
                                          <p:attrName>style.visibility</p:attrName>
                                        </p:attrNameLst>
                                      </p:cBhvr>
                                      <p:to>
                                        <p:strVal val="hidden"/>
                                      </p:to>
                                    </p:set>
                                  </p:childTnLst>
                                </p:cTn>
                              </p:par>
                            </p:childTnLst>
                          </p:cTn>
                        </p:par>
                        <p:par>
                          <p:cTn id="264" fill="hold">
                            <p:stCondLst>
                              <p:cond delay="9000"/>
                            </p:stCondLst>
                            <p:childTnLst>
                              <p:par>
                                <p:cTn id="265" presetClass="exit" nodeType="afterEffect" presetSubtype="32" presetID="4" grpId="64" fill="hold">
                                  <p:stCondLst>
                                    <p:cond delay="0"/>
                                  </p:stCondLst>
                                  <p:iterate type="el" backwards="0">
                                    <p:tmAbs val="0"/>
                                  </p:iterate>
                                  <p:childTnLst>
                                    <p:animEffect filter="box(out)" transition="out">
                                      <p:cBhvr>
                                        <p:cTn id="266" dur="1000" fill="hold"/>
                                        <p:tgtEl>
                                          <p:spTgt spid="524"/>
                                        </p:tgtEl>
                                      </p:cBhvr>
                                    </p:animEffect>
                                    <p:set>
                                      <p:cBhvr>
                                        <p:cTn id="267" fill="hold">
                                          <p:stCondLst>
                                            <p:cond delay="999"/>
                                          </p:stCondLst>
                                        </p:cTn>
                                        <p:tgtEl>
                                          <p:spTgt spid="524"/>
                                        </p:tgtEl>
                                        <p:attrNameLst>
                                          <p:attrName>style.visibility</p:attrName>
                                        </p:attrNameLst>
                                      </p:cBhvr>
                                      <p:to>
                                        <p:strVal val="hidden"/>
                                      </p:to>
                                    </p:set>
                                  </p:childTnLst>
                                </p:cTn>
                              </p:par>
                            </p:childTnLst>
                          </p:cTn>
                        </p:par>
                        <p:par>
                          <p:cTn id="268" fill="hold">
                            <p:stCondLst>
                              <p:cond delay="10000"/>
                            </p:stCondLst>
                            <p:childTnLst>
                              <p:par>
                                <p:cTn id="269" presetClass="exit" nodeType="afterEffect" presetSubtype="32" presetID="4" grpId="65" fill="hold">
                                  <p:stCondLst>
                                    <p:cond delay="0"/>
                                  </p:stCondLst>
                                  <p:iterate type="el" backwards="0">
                                    <p:tmAbs val="0"/>
                                  </p:iterate>
                                  <p:childTnLst>
                                    <p:animEffect filter="box(out)" transition="out">
                                      <p:cBhvr>
                                        <p:cTn id="270" dur="1000" fill="hold"/>
                                        <p:tgtEl>
                                          <p:spTgt spid="514"/>
                                        </p:tgtEl>
                                      </p:cBhvr>
                                    </p:animEffect>
                                    <p:set>
                                      <p:cBhvr>
                                        <p:cTn id="271" fill="hold">
                                          <p:stCondLst>
                                            <p:cond delay="999"/>
                                          </p:stCondLst>
                                        </p:cTn>
                                        <p:tgtEl>
                                          <p:spTgt spid="514"/>
                                        </p:tgtEl>
                                        <p:attrNameLst>
                                          <p:attrName>style.visibility</p:attrName>
                                        </p:attrNameLst>
                                      </p:cBhvr>
                                      <p:to>
                                        <p:strVal val="hidden"/>
                                      </p:to>
                                    </p:set>
                                  </p:childTnLst>
                                </p:cTn>
                              </p:par>
                            </p:childTnLst>
                          </p:cTn>
                        </p:par>
                        <p:par>
                          <p:cTn id="272" fill="hold">
                            <p:stCondLst>
                              <p:cond delay="11000"/>
                            </p:stCondLst>
                            <p:childTnLst>
                              <p:par>
                                <p:cTn id="273" presetClass="exit" nodeType="afterEffect" presetSubtype="32" presetID="4" grpId="66" fill="hold">
                                  <p:stCondLst>
                                    <p:cond delay="0"/>
                                  </p:stCondLst>
                                  <p:iterate type="el" backwards="0">
                                    <p:tmAbs val="0"/>
                                  </p:iterate>
                                  <p:childTnLst>
                                    <p:animEffect filter="box(out)" transition="out">
                                      <p:cBhvr>
                                        <p:cTn id="274" dur="1000" fill="hold"/>
                                        <p:tgtEl>
                                          <p:spTgt spid="515"/>
                                        </p:tgtEl>
                                      </p:cBhvr>
                                    </p:animEffect>
                                    <p:set>
                                      <p:cBhvr>
                                        <p:cTn id="275" fill="hold">
                                          <p:stCondLst>
                                            <p:cond delay="999"/>
                                          </p:stCondLst>
                                        </p:cTn>
                                        <p:tgtEl>
                                          <p:spTgt spid="515"/>
                                        </p:tgtEl>
                                        <p:attrNameLst>
                                          <p:attrName>style.visibility</p:attrName>
                                        </p:attrNameLst>
                                      </p:cBhvr>
                                      <p:to>
                                        <p:strVal val="hidden"/>
                                      </p:to>
                                    </p:set>
                                  </p:childTnLst>
                                </p:cTn>
                              </p:par>
                            </p:childTnLst>
                          </p:cTn>
                        </p:par>
                        <p:par>
                          <p:cTn id="276" fill="hold">
                            <p:stCondLst>
                              <p:cond delay="12000"/>
                            </p:stCondLst>
                            <p:childTnLst>
                              <p:par>
                                <p:cTn id="277" presetClass="exit" nodeType="afterEffect" presetSubtype="32" presetID="4" grpId="67" fill="hold">
                                  <p:stCondLst>
                                    <p:cond delay="0"/>
                                  </p:stCondLst>
                                  <p:iterate type="el" backwards="0">
                                    <p:tmAbs val="0"/>
                                  </p:iterate>
                                  <p:childTnLst>
                                    <p:animEffect filter="box(out)" transition="out">
                                      <p:cBhvr>
                                        <p:cTn id="278" dur="1000" fill="hold"/>
                                        <p:tgtEl>
                                          <p:spTgt spid="513"/>
                                        </p:tgtEl>
                                      </p:cBhvr>
                                    </p:animEffect>
                                    <p:set>
                                      <p:cBhvr>
                                        <p:cTn id="279" fill="hold">
                                          <p:stCondLst>
                                            <p:cond delay="999"/>
                                          </p:stCondLst>
                                        </p:cTn>
                                        <p:tgtEl>
                                          <p:spTgt spid="513"/>
                                        </p:tgtEl>
                                        <p:attrNameLst>
                                          <p:attrName>style.visibility</p:attrName>
                                        </p:attrNameLst>
                                      </p:cBhvr>
                                      <p:to>
                                        <p:strVal val="hidden"/>
                                      </p:to>
                                    </p:set>
                                  </p:childTnLst>
                                </p:cTn>
                              </p:par>
                            </p:childTnLst>
                          </p:cTn>
                        </p:par>
                        <p:par>
                          <p:cTn id="280" fill="hold">
                            <p:stCondLst>
                              <p:cond delay="13000"/>
                            </p:stCondLst>
                            <p:childTnLst>
                              <p:par>
                                <p:cTn id="281" presetClass="entr" nodeType="afterEffect" presetSubtype="0" presetID="1" grpId="68" fill="hold">
                                  <p:stCondLst>
                                    <p:cond delay="0"/>
                                  </p:stCondLst>
                                  <p:iterate type="el" backwards="0">
                                    <p:tmAbs val="0"/>
                                  </p:iterate>
                                  <p:childTnLst>
                                    <p:set>
                                      <p:cBhvr>
                                        <p:cTn id="282" fill="hold"/>
                                        <p:tgtEl>
                                          <p:spTgt spid="527"/>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Class="exit" nodeType="clickEffect" presetSubtype="32" presetID="4" grpId="69" fill="hold">
                                  <p:stCondLst>
                                    <p:cond delay="0"/>
                                  </p:stCondLst>
                                  <p:iterate type="el" backwards="0">
                                    <p:tmAbs val="0"/>
                                  </p:iterate>
                                  <p:childTnLst>
                                    <p:animEffect filter="box(out)" transition="out">
                                      <p:cBhvr>
                                        <p:cTn id="286" dur="1000" fill="hold"/>
                                        <p:tgtEl>
                                          <p:spTgt spid="527"/>
                                        </p:tgtEl>
                                      </p:cBhvr>
                                    </p:animEffect>
                                    <p:set>
                                      <p:cBhvr>
                                        <p:cTn id="287" fill="hold">
                                          <p:stCondLst>
                                            <p:cond delay="999"/>
                                          </p:stCondLst>
                                        </p:cTn>
                                        <p:tgtEl>
                                          <p:spTgt spid="527"/>
                                        </p:tgtEl>
                                        <p:attrNameLst>
                                          <p:attrName>style.visibility</p:attrName>
                                        </p:attrNameLst>
                                      </p:cBhvr>
                                      <p:to>
                                        <p:strVal val="hidden"/>
                                      </p:to>
                                    </p:set>
                                  </p:childTnLst>
                                </p:cTn>
                              </p:par>
                            </p:childTnLst>
                          </p:cTn>
                        </p:par>
                        <p:par>
                          <p:cTn id="288" fill="hold">
                            <p:stCondLst>
                              <p:cond delay="1000"/>
                            </p:stCondLst>
                            <p:childTnLst>
                              <p:par>
                                <p:cTn id="289" presetClass="entr" nodeType="afterEffect" presetSubtype="0" presetID="1" grpId="70" fill="hold">
                                  <p:stCondLst>
                                    <p:cond delay="0"/>
                                  </p:stCondLst>
                                  <p:iterate type="el" backwards="0">
                                    <p:tmAbs val="0"/>
                                  </p:iterate>
                                  <p:childTnLst>
                                    <p:set>
                                      <p:cBhvr>
                                        <p:cTn id="290" fill="hold"/>
                                        <p:tgtEl>
                                          <p:spTgt spid="528"/>
                                        </p:tgtEl>
                                        <p:attrNameLst>
                                          <p:attrName>style.visibility</p:attrName>
                                        </p:attrNameLst>
                                      </p:cBhvr>
                                      <p:to>
                                        <p:strVal val="visible"/>
                                      </p:to>
                                    </p:set>
                                  </p:childTnLst>
                                </p:cTn>
                              </p:par>
                            </p:childTnLst>
                          </p:cTn>
                        </p:par>
                        <p:par>
                          <p:cTn id="291" fill="hold">
                            <p:stCondLst>
                              <p:cond delay="1000"/>
                            </p:stCondLst>
                            <p:childTnLst>
                              <p:par>
                                <p:cTn id="292" presetClass="entr" nodeType="afterEffect" presetSubtype="0" presetID="1" grpId="71" fill="hold">
                                  <p:stCondLst>
                                    <p:cond delay="0"/>
                                  </p:stCondLst>
                                  <p:iterate type="el" backwards="0">
                                    <p:tmAbs val="0"/>
                                  </p:iterate>
                                  <p:childTnLst>
                                    <p:set>
                                      <p:cBhvr>
                                        <p:cTn id="293" fill="hold"/>
                                        <p:tgtEl>
                                          <p:spTgt spid="529"/>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Class="exit" nodeType="clickEffect" presetSubtype="32" presetID="4" grpId="72" fill="hold">
                                  <p:stCondLst>
                                    <p:cond delay="0"/>
                                  </p:stCondLst>
                                  <p:iterate type="el" backwards="0">
                                    <p:tmAbs val="0"/>
                                  </p:iterate>
                                  <p:childTnLst>
                                    <p:animEffect filter="box(out)" transition="out">
                                      <p:cBhvr>
                                        <p:cTn id="297" dur="1000" fill="hold"/>
                                        <p:tgtEl>
                                          <p:spTgt spid="528"/>
                                        </p:tgtEl>
                                      </p:cBhvr>
                                    </p:animEffect>
                                    <p:set>
                                      <p:cBhvr>
                                        <p:cTn id="298" fill="hold">
                                          <p:stCondLst>
                                            <p:cond delay="999"/>
                                          </p:stCondLst>
                                        </p:cTn>
                                        <p:tgtEl>
                                          <p:spTgt spid="528"/>
                                        </p:tgtEl>
                                        <p:attrNameLst>
                                          <p:attrName>style.visibility</p:attrName>
                                        </p:attrNameLst>
                                      </p:cBhvr>
                                      <p:to>
                                        <p:strVal val="hidden"/>
                                      </p:to>
                                    </p:set>
                                  </p:childTnLst>
                                </p:cTn>
                              </p:par>
                            </p:childTnLst>
                          </p:cTn>
                        </p:par>
                        <p:par>
                          <p:cTn id="299" fill="hold">
                            <p:stCondLst>
                              <p:cond delay="1000"/>
                            </p:stCondLst>
                            <p:childTnLst>
                              <p:par>
                                <p:cTn id="300" presetClass="entr" nodeType="afterEffect" presetSubtype="0" presetID="1" grpId="73" fill="hold">
                                  <p:stCondLst>
                                    <p:cond delay="0"/>
                                  </p:stCondLst>
                                  <p:iterate type="el" backwards="0">
                                    <p:tmAbs val="0"/>
                                  </p:iterate>
                                  <p:childTnLst>
                                    <p:set>
                                      <p:cBhvr>
                                        <p:cTn id="301" fill="hold"/>
                                        <p:tgtEl>
                                          <p:spTgt spid="532"/>
                                        </p:tgtEl>
                                        <p:attrNameLst>
                                          <p:attrName>style.visibility</p:attrName>
                                        </p:attrNameLst>
                                      </p:cBhvr>
                                      <p:to>
                                        <p:strVal val="visible"/>
                                      </p:to>
                                    </p:set>
                                  </p:childTnLst>
                                </p:cTn>
                              </p:par>
                            </p:childTnLst>
                          </p:cTn>
                        </p:par>
                        <p:par>
                          <p:cTn id="302" fill="hold">
                            <p:stCondLst>
                              <p:cond delay="1000"/>
                            </p:stCondLst>
                            <p:childTnLst>
                              <p:par>
                                <p:cTn id="303" presetClass="entr" nodeType="afterEffect" presetSubtype="0" presetID="1" grpId="74" fill="hold">
                                  <p:stCondLst>
                                    <p:cond delay="0"/>
                                  </p:stCondLst>
                                  <p:iterate type="el" backwards="0">
                                    <p:tmAbs val="0"/>
                                  </p:iterate>
                                  <p:childTnLst>
                                    <p:set>
                                      <p:cBhvr>
                                        <p:cTn id="304" fill="hold"/>
                                        <p:tgtEl>
                                          <p:spTgt spid="530"/>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Class="exit" nodeType="clickEffect" presetSubtype="32" presetID="4" grpId="75" fill="hold">
                                  <p:stCondLst>
                                    <p:cond delay="0"/>
                                  </p:stCondLst>
                                  <p:iterate type="el" backwards="0">
                                    <p:tmAbs val="0"/>
                                  </p:iterate>
                                  <p:childTnLst>
                                    <p:animEffect filter="box(out)" transition="out">
                                      <p:cBhvr>
                                        <p:cTn id="308" dur="1000" fill="hold"/>
                                        <p:tgtEl>
                                          <p:spTgt spid="532"/>
                                        </p:tgtEl>
                                      </p:cBhvr>
                                    </p:animEffect>
                                    <p:set>
                                      <p:cBhvr>
                                        <p:cTn id="309" fill="hold">
                                          <p:stCondLst>
                                            <p:cond delay="999"/>
                                          </p:stCondLst>
                                        </p:cTn>
                                        <p:tgtEl>
                                          <p:spTgt spid="532"/>
                                        </p:tgtEl>
                                        <p:attrNameLst>
                                          <p:attrName>style.visibility</p:attrName>
                                        </p:attrNameLst>
                                      </p:cBhvr>
                                      <p:to>
                                        <p:strVal val="hidden"/>
                                      </p:to>
                                    </p:set>
                                  </p:childTnLst>
                                </p:cTn>
                              </p:par>
                            </p:childTnLst>
                          </p:cTn>
                        </p:par>
                        <p:par>
                          <p:cTn id="310" fill="hold">
                            <p:stCondLst>
                              <p:cond delay="1000"/>
                            </p:stCondLst>
                            <p:childTnLst>
                              <p:par>
                                <p:cTn id="311" presetClass="entr" nodeType="afterEffect" presetSubtype="0" presetID="1" grpId="76" fill="hold">
                                  <p:stCondLst>
                                    <p:cond delay="0"/>
                                  </p:stCondLst>
                                  <p:iterate type="el" backwards="0">
                                    <p:tmAbs val="0"/>
                                  </p:iterate>
                                  <p:childTnLst>
                                    <p:set>
                                      <p:cBhvr>
                                        <p:cTn id="312" fill="hold"/>
                                        <p:tgtEl>
                                          <p:spTgt spid="531"/>
                                        </p:tgtEl>
                                        <p:attrNameLst>
                                          <p:attrName>style.visibility</p:attrName>
                                        </p:attrNameLst>
                                      </p:cBhvr>
                                      <p:to>
                                        <p:strVal val="visible"/>
                                      </p:to>
                                    </p:set>
                                  </p:childTnLst>
                                </p:cTn>
                              </p:par>
                            </p:childTnLst>
                          </p:cTn>
                        </p:par>
                        <p:par>
                          <p:cTn id="313" fill="hold">
                            <p:stCondLst>
                              <p:cond delay="1000"/>
                            </p:stCondLst>
                            <p:childTnLst>
                              <p:par>
                                <p:cTn id="314" presetClass="entr" nodeType="afterEffect" presetSubtype="0" presetID="1" grpId="77" fill="hold">
                                  <p:stCondLst>
                                    <p:cond delay="0"/>
                                  </p:stCondLst>
                                  <p:iterate type="el" backwards="0">
                                    <p:tmAbs val="0"/>
                                  </p:iterate>
                                  <p:childTnLst>
                                    <p:set>
                                      <p:cBhvr>
                                        <p:cTn id="315" fill="hold"/>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7"/>
      <p:bldP build="whole" bldLvl="1" animBg="1" rev="0" advAuto="0" spid="503" grpId="23"/>
      <p:bldP build="whole" bldLvl="1" animBg="1" rev="0" advAuto="0" spid="502" grpId="12"/>
      <p:bldP build="whole" bldLvl="1" animBg="1" rev="0" advAuto="0" spid="523" grpId="48"/>
      <p:bldP build="whole" bldLvl="1" animBg="1" rev="0" advAuto="0" spid="518" grpId="49"/>
      <p:bldP build="whole" bldLvl="1" animBg="1" rev="0" advAuto="0" spid="502" grpId="13"/>
      <p:bldP build="whole" bldLvl="1" animBg="1" rev="0" advAuto="0" spid="494" grpId="5"/>
      <p:bldP build="whole" bldLvl="1" animBg="1" rev="0" advAuto="0" spid="520" grpId="60"/>
      <p:bldP build="whole" bldLvl="1" animBg="1" rev="0" advAuto="0" spid="521" grpId="63"/>
      <p:bldP build="whole" bldLvl="1" animBg="1" rev="0" advAuto="0" spid="504" grpId="24"/>
      <p:bldP build="whole" bldLvl="1" animBg="1" rev="0" advAuto="0" spid="523" grpId="61"/>
      <p:bldP build="whole" bldLvl="1" animBg="1" rev="0" advAuto="0" spid="518" grpId="62"/>
      <p:bldP build="whole" bldLvl="1" animBg="1" rev="0" advAuto="0" spid="494" grpId="17"/>
      <p:bldP build="whole" bldLvl="1" animBg="1" rev="0" advAuto="0" spid="504" grpId="30"/>
      <p:bldP build="whole" bldLvl="1" animBg="1" rev="0" advAuto="0" spid="513" grpId="67"/>
      <p:bldP build="whole" bldLvl="1" animBg="1" rev="0" advAuto="0" spid="498" grpId="35"/>
      <p:bldP build="whole" bldLvl="1" animBg="1" rev="0" advAuto="0" spid="500" grpId="2"/>
      <p:bldP build="whole" bldLvl="1" animBg="1" rev="0" advAuto="0" spid="496" grpId="36"/>
      <p:bldP build="whole" bldLvl="1" animBg="1" rev="0" advAuto="0" spid="527" grpId="68"/>
      <p:bldP build="whole" bldLvl="1" animBg="1" rev="0" advAuto="0" spid="527" grpId="69"/>
      <p:bldP build="whole" bldLvl="1" animBg="1" rev="0" advAuto="0" spid="497" grpId="9"/>
      <p:bldP build="whole" bldLvl="1" animBg="1" rev="0" advAuto="0" spid="515" grpId="43"/>
      <p:bldP build="whole" bldLvl="1" animBg="1" rev="0" advAuto="0" spid="492" grpId="3"/>
      <p:bldP build="whole" bldLvl="1" animBg="1" rev="0" advAuto="0" spid="500" grpId="15"/>
      <p:bldP build="whole" bldLvl="1" animBg="1" rev="0" advAuto="0" spid="497" grpId="19"/>
      <p:bldP build="whole" bldLvl="1" animBg="1" rev="0" advAuto="0" spid="522" grpId="52"/>
      <p:bldP build="whole" bldLvl="1" animBg="1" rev="0" advAuto="0" spid="495" grpId="6"/>
      <p:bldP build="whole" bldLvl="1" animBg="1" rev="0" advAuto="0" spid="501" grpId="1"/>
      <p:bldP build="whole" bldLvl="1" animBg="1" rev="0" advAuto="0" spid="522" grpId="57"/>
      <p:bldP build="whole" bldLvl="1" animBg="1" rev="0" advAuto="0" spid="517" grpId="46"/>
      <p:bldP build="whole" bldLvl="1" animBg="1" rev="0" advAuto="0" spid="530" grpId="74"/>
      <p:bldP build="whole" bldLvl="1" animBg="1" rev="0" advAuto="0" spid="515" grpId="66"/>
      <p:bldP build="whole" bldLvl="1" animBg="1" rev="0" advAuto="0" spid="495" grpId="18"/>
      <p:bldP build="whole" bldLvl="1" animBg="1" rev="0" advAuto="0" spid="524" grpId="51"/>
      <p:bldP build="whole" bldLvl="1" animBg="1" rev="0" advAuto="0" spid="501" grpId="11"/>
      <p:bldP build="whole" bldLvl="1" animBg="1" rev="0" advAuto="0" spid="492" grpId="34"/>
      <p:bldP build="whole" bldLvl="1" animBg="1" rev="0" advAuto="0" spid="517" grpId="59"/>
      <p:bldP build="whole" bldLvl="1" animBg="1" rev="0" advAuto="0" spid="525" grpId="54"/>
      <p:bldP build="whole" bldLvl="1" animBg="1" rev="0" advAuto="0" spid="516" grpId="37"/>
      <p:bldP build="whole" bldLvl="1" animBg="1" rev="0" advAuto="0" spid="514" grpId="42"/>
      <p:bldP build="whole" bldLvl="1" animBg="1" rev="0" advAuto="0" spid="493" grpId="4"/>
      <p:bldP build="whole" bldLvl="1" animBg="1" rev="0" advAuto="0" spid="525" grpId="58"/>
      <p:bldP build="whole" bldLvl="1" animBg="1" rev="0" advAuto="0" spid="499" grpId="10"/>
      <p:bldP build="whole" bldLvl="1" animBg="1" rev="0" advAuto="0" spid="505" grpId="27"/>
      <p:bldP build="whole" bldLvl="1" animBg="1" rev="0" advAuto="0" spid="516" grpId="44"/>
      <p:bldP build="whole" bldLvl="1" animBg="1" rev="0" advAuto="0" spid="524" grpId="64"/>
      <p:bldP build="whole" bldLvl="1" animBg="1" rev="0" advAuto="0" spid="528" grpId="70"/>
      <p:bldP build="whole" bldLvl="1" animBg="1" rev="0" advAuto="0" spid="505" grpId="31"/>
      <p:bldP build="whole" bldLvl="1" animBg="1" rev="0" advAuto="0" spid="529" grpId="71"/>
      <p:bldP build="whole" bldLvl="1" animBg="1" rev="0" advAuto="0" spid="528" grpId="72"/>
      <p:bldP build="whole" bldLvl="1" animBg="1" rev="0" advAuto="0" spid="493" grpId="16"/>
      <p:bldP build="whole" bldLvl="1" animBg="1" rev="0" advAuto="0" spid="531" grpId="76"/>
      <p:bldP build="whole" bldLvl="1" animBg="1" rev="0" advAuto="0" spid="499" grpId="20"/>
      <p:bldP build="whole" bldLvl="1" animBg="1" rev="0" advAuto="0" spid="532" grpId="73"/>
      <p:bldP build="whole" bldLvl="1" animBg="1" rev="0" advAuto="0" spid="533" grpId="77"/>
      <p:bldP build="whole" bldLvl="1" animBg="1" rev="0" advAuto="0" spid="534" grpId="29"/>
      <p:bldP build="whole" bldLvl="1" animBg="1" rev="0" advAuto="0" spid="532" grpId="75"/>
      <p:bldP build="whole" bldLvl="1" animBg="1" rev="0" advAuto="0" spid="510" grpId="39"/>
      <p:bldP build="whole" bldLvl="1" animBg="1" rev="0" advAuto="0" spid="534" grpId="33"/>
      <p:bldP build="whole" bldLvl="1" animBg="1" rev="0" advAuto="0" spid="514" grpId="65"/>
      <p:bldP build="whole" bldLvl="1" animBg="1" rev="0" advAuto="0" spid="507" grpId="28"/>
      <p:bldP build="whole" bldLvl="1" animBg="1" rev="0" advAuto="0" spid="507" grpId="32"/>
      <p:bldP build="whole" bldLvl="1" animBg="1" rev="0" advAuto="0" spid="519" grpId="53"/>
      <p:bldP build="whole" bldLvl="1" animBg="1" rev="0" advAuto="0" spid="526" grpId="45"/>
      <p:bldP build="whole" bldLvl="1" animBg="1" rev="0" advAuto="0" spid="519" grpId="56"/>
      <p:bldP build="whole" bldLvl="1" animBg="1" rev="0" advAuto="0" spid="511" grpId="40"/>
      <p:bldP build="whole" bldLvl="1" animBg="1" rev="0" advAuto="0" spid="520" grpId="47"/>
      <p:bldP build="whole" bldLvl="1" animBg="1" rev="0" advAuto="0" spid="521" grpId="50"/>
      <p:bldP build="whole" bldLvl="1" animBg="1" rev="0" advAuto="0" spid="512" grpId="38"/>
      <p:bldP build="whole" bldLvl="1" animBg="1" rev="0" advAuto="0" spid="503" grpId="14"/>
      <p:bldP build="whole" bldLvl="1" animBg="1" rev="0" advAuto="0" spid="513" grpId="41"/>
      <p:bldP build="whole" bldLvl="1" animBg="1" rev="0" advAuto="0" spid="526" grpId="55"/>
      <p:bldP build="whole" bldLvl="1" animBg="1" rev="0" advAuto="0" spid="498" grpId="8"/>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
          <p:cNvSpPr txBox="1"/>
          <p:nvPr>
            <p:ph type="ctrTitle"/>
          </p:nvPr>
        </p:nvSpPr>
        <p:spPr>
          <a:xfrm>
            <a:off x="1270000" y="4914900"/>
            <a:ext cx="10464800" cy="3302000"/>
          </a:xfrm>
          <a:prstGeom prst="rect">
            <a:avLst/>
          </a:prstGeom>
        </p:spPr>
        <p:txBody>
          <a:bodyPr/>
          <a:lstStyle>
            <a:lvl1pPr defTabSz="432308">
              <a:defRPr sz="2738">
                <a:latin typeface="Helvetica Neue"/>
                <a:ea typeface="Helvetica Neue"/>
                <a:cs typeface="Helvetica Neue"/>
                <a:sym typeface="Helvetica Neue"/>
              </a:defRPr>
            </a:lvl1pPr>
          </a:lstStyle>
          <a:p>
            <a:pPr/>
            <a:r>
              <a:t>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a:t>
            </a:r>
          </a:p>
        </p:txBody>
      </p:sp>
      <p:pic>
        <p:nvPicPr>
          <p:cNvPr id="169"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ching improves application performance by storing critical pieces of data in memory for low-latency access. Cached information may include the results of I/O-intensive database queries or the results of computationally-intensive calculations."/>
          <p:cNvSpPr txBox="1"/>
          <p:nvPr>
            <p:ph type="ctrTitle"/>
          </p:nvPr>
        </p:nvSpPr>
        <p:spPr>
          <a:xfrm>
            <a:off x="1270000" y="4914900"/>
            <a:ext cx="10464800" cy="3302000"/>
          </a:xfrm>
          <a:prstGeom prst="rect">
            <a:avLst/>
          </a:prstGeom>
        </p:spPr>
        <p:txBody>
          <a:bodyPr/>
          <a:lstStyle>
            <a:lvl1pPr defTabSz="566674">
              <a:defRPr sz="3589">
                <a:latin typeface="Helvetica Neue"/>
                <a:ea typeface="Helvetica Neue"/>
                <a:cs typeface="Helvetica Neue"/>
                <a:sym typeface="Helvetica Neue"/>
              </a:defRPr>
            </a:lvl1pPr>
          </a:lstStyle>
          <a:p>
            <a:pPr/>
            <a:r>
              <a:t>Caching improves application performance by storing critical pieces of data in memory for low-latency access. Cached information may include the results of I/O-intensive database queries or the results of computationally-intensive calculations.</a:t>
            </a:r>
          </a:p>
        </p:txBody>
      </p:sp>
      <p:pic>
        <p:nvPicPr>
          <p:cNvPr id="172"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ElastiCache Benefits"/>
          <p:cNvSpPr txBox="1"/>
          <p:nvPr>
            <p:ph type="title" idx="4294967295"/>
          </p:nvPr>
        </p:nvSpPr>
        <p:spPr>
          <a:xfrm>
            <a:off x="1270000" y="-1246530"/>
            <a:ext cx="10464800" cy="3302001"/>
          </a:xfrm>
          <a:prstGeom prst="rect">
            <a:avLst/>
          </a:prstGeom>
        </p:spPr>
        <p:txBody>
          <a:bodyPr anchor="b"/>
          <a:lstStyle>
            <a:lvl1pPr>
              <a:defRPr sz="6900"/>
            </a:lvl1pPr>
          </a:lstStyle>
          <a:p>
            <a:pPr/>
            <a:r>
              <a:t>ElastiCache Benefits</a:t>
            </a:r>
          </a:p>
        </p:txBody>
      </p:sp>
      <p:sp>
        <p:nvSpPr>
          <p:cNvPr id="175" name="Extreme Performance"/>
          <p:cNvSpPr txBox="1"/>
          <p:nvPr/>
        </p:nvSpPr>
        <p:spPr>
          <a:xfrm>
            <a:off x="1507680" y="3236570"/>
            <a:ext cx="36249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Extreme Performance</a:t>
            </a:r>
          </a:p>
        </p:txBody>
      </p:sp>
      <p:sp>
        <p:nvSpPr>
          <p:cNvPr id="176" name="Fully Managed"/>
          <p:cNvSpPr txBox="1"/>
          <p:nvPr/>
        </p:nvSpPr>
        <p:spPr>
          <a:xfrm>
            <a:off x="1508239" y="4043985"/>
            <a:ext cx="25639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Fully Managed</a:t>
            </a:r>
          </a:p>
        </p:txBody>
      </p:sp>
      <p:sp>
        <p:nvSpPr>
          <p:cNvPr id="177" name="Scalable"/>
          <p:cNvSpPr txBox="1"/>
          <p:nvPr/>
        </p:nvSpPr>
        <p:spPr>
          <a:xfrm>
            <a:off x="1518043" y="4851399"/>
            <a:ext cx="16888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Scalable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2000" fill="hold"/>
                                        <p:tgtEl>
                                          <p:spTgt spid="175"/>
                                        </p:tgtEl>
                                        <p:attrNameLst>
                                          <p:attrName>ppt_x</p:attrName>
                                        </p:attrNameLst>
                                      </p:cBhvr>
                                      <p:tavLst>
                                        <p:tav tm="0">
                                          <p:val>
                                            <p:strVal val="0-#ppt_w/2"/>
                                          </p:val>
                                        </p:tav>
                                        <p:tav tm="100000">
                                          <p:val>
                                            <p:strVal val="#ppt_x"/>
                                          </p:val>
                                        </p:tav>
                                      </p:tavLst>
                                    </p:anim>
                                    <p:anim calcmode="lin" valueType="num">
                                      <p:cBhvr>
                                        <p:cTn id="8" dur="20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6"/>
                                        </p:tgtEl>
                                        <p:attrNameLst>
                                          <p:attrName>style.visibility</p:attrName>
                                        </p:attrNameLst>
                                      </p:cBhvr>
                                      <p:to>
                                        <p:strVal val="visible"/>
                                      </p:to>
                                    </p:set>
                                    <p:anim calcmode="lin" valueType="num">
                                      <p:cBhvr>
                                        <p:cTn id="13" dur="2000" fill="hold"/>
                                        <p:tgtEl>
                                          <p:spTgt spid="176"/>
                                        </p:tgtEl>
                                        <p:attrNameLst>
                                          <p:attrName>ppt_x</p:attrName>
                                        </p:attrNameLst>
                                      </p:cBhvr>
                                      <p:tavLst>
                                        <p:tav tm="0">
                                          <p:val>
                                            <p:strVal val="0-#ppt_w/2"/>
                                          </p:val>
                                        </p:tav>
                                        <p:tav tm="100000">
                                          <p:val>
                                            <p:strVal val="#ppt_x"/>
                                          </p:val>
                                        </p:tav>
                                      </p:tavLst>
                                    </p:anim>
                                    <p:anim calcmode="lin" valueType="num">
                                      <p:cBhvr>
                                        <p:cTn id="14" dur="20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77"/>
                                        </p:tgtEl>
                                        <p:attrNameLst>
                                          <p:attrName>style.visibility</p:attrName>
                                        </p:attrNameLst>
                                      </p:cBhvr>
                                      <p:to>
                                        <p:strVal val="visible"/>
                                      </p:to>
                                    </p:set>
                                    <p:anim calcmode="lin" valueType="num">
                                      <p:cBhvr>
                                        <p:cTn id="19" dur="2000" fill="hold"/>
                                        <p:tgtEl>
                                          <p:spTgt spid="177"/>
                                        </p:tgtEl>
                                        <p:attrNameLst>
                                          <p:attrName>ppt_x</p:attrName>
                                        </p:attrNameLst>
                                      </p:cBhvr>
                                      <p:tavLst>
                                        <p:tav tm="0">
                                          <p:val>
                                            <p:strVal val="0-#ppt_w/2"/>
                                          </p:val>
                                        </p:tav>
                                        <p:tav tm="100000">
                                          <p:val>
                                            <p:strVal val="#ppt_x"/>
                                          </p:val>
                                        </p:tav>
                                      </p:tavLst>
                                    </p:anim>
                                    <p:anim calcmode="lin" valueType="num">
                                      <p:cBhvr>
                                        <p:cTn id="20" dur="2000" fill="hold"/>
                                        <p:tgtEl>
                                          <p:spTgt spid="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2"/>
      <p:bldP build="whole" bldLvl="1" animBg="1" rev="0" advAuto="0" spid="175" grpId="1"/>
      <p:bldP build="whole" bldLvl="1" animBg="1" rev="0" advAuto="0" spid="177"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Amazon ElastiCache Engines"/>
          <p:cNvSpPr txBox="1"/>
          <p:nvPr>
            <p:ph type="title" idx="4294967295"/>
          </p:nvPr>
        </p:nvSpPr>
        <p:spPr>
          <a:xfrm>
            <a:off x="506883" y="-1219200"/>
            <a:ext cx="11991034" cy="3302000"/>
          </a:xfrm>
          <a:prstGeom prst="rect">
            <a:avLst/>
          </a:prstGeom>
        </p:spPr>
        <p:txBody>
          <a:bodyPr anchor="b"/>
          <a:lstStyle>
            <a:lvl1pPr>
              <a:defRPr sz="6900"/>
            </a:lvl1pPr>
          </a:lstStyle>
          <a:p>
            <a:pPr/>
            <a:r>
              <a:t>Amazon ElastiCache Engines</a:t>
            </a:r>
          </a:p>
        </p:txBody>
      </p:sp>
      <p:sp>
        <p:nvSpPr>
          <p:cNvPr id="180" name="ElastiCache supports two open-source in-memory caching engines :"/>
          <p:cNvSpPr txBox="1"/>
          <p:nvPr/>
        </p:nvSpPr>
        <p:spPr>
          <a:xfrm>
            <a:off x="1507680" y="3236570"/>
            <a:ext cx="100693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supports two open-source in-memory caching engines :</a:t>
            </a:r>
          </a:p>
        </p:txBody>
      </p:sp>
      <p:sp>
        <p:nvSpPr>
          <p:cNvPr id="181" name="Amazon ElastiCache for Memcached - Manage and analyse fast moving…"/>
          <p:cNvSpPr txBox="1"/>
          <p:nvPr/>
        </p:nvSpPr>
        <p:spPr>
          <a:xfrm>
            <a:off x="1508239" y="3859835"/>
            <a:ext cx="1105197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Memcached - Manage and analyse fast moving </a:t>
            </a:r>
          </a:p>
          <a:p>
            <a:pPr algn="l"/>
            <a:r>
              <a:t>    data with a versatile in-memory data store</a:t>
            </a:r>
          </a:p>
        </p:txBody>
      </p:sp>
      <p:sp>
        <p:nvSpPr>
          <p:cNvPr id="182" name="Amazon ElastiCache for Redis - Build a scalable Caching Tier for…"/>
          <p:cNvSpPr txBox="1"/>
          <p:nvPr/>
        </p:nvSpPr>
        <p:spPr>
          <a:xfrm>
            <a:off x="1530730" y="4851400"/>
            <a:ext cx="10023273"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Redis - Build a scalable Caching Tier for </a:t>
            </a:r>
          </a:p>
          <a:p>
            <a:pPr algn="l"/>
            <a:r>
              <a:t>    data-intensive apps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2000" fill="hold"/>
                                        <p:tgtEl>
                                          <p:spTgt spid="180"/>
                                        </p:tgtEl>
                                        <p:attrNameLst>
                                          <p:attrName>ppt_w</p:attrName>
                                        </p:attrNameLst>
                                      </p:cBhvr>
                                      <p:tavLst>
                                        <p:tav tm="0">
                                          <p:val>
                                            <p:fltVal val="0"/>
                                          </p:val>
                                        </p:tav>
                                        <p:tav tm="100000">
                                          <p:val>
                                            <p:strVal val="#ppt_w"/>
                                          </p:val>
                                        </p:tav>
                                      </p:tavLst>
                                    </p:anim>
                                    <p:anim calcmode="lin" valueType="num">
                                      <p:cBhvr>
                                        <p:cTn id="8" dur="2000" fill="hold"/>
                                        <p:tgtEl>
                                          <p:spTgt spid="1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1"/>
                                        </p:tgtEl>
                                        <p:attrNameLst>
                                          <p:attrName>style.visibility</p:attrName>
                                        </p:attrNameLst>
                                      </p:cBhvr>
                                      <p:to>
                                        <p:strVal val="visible"/>
                                      </p:to>
                                    </p:set>
                                    <p:anim calcmode="lin" valueType="num">
                                      <p:cBhvr>
                                        <p:cTn id="13" dur="2000" fill="hold"/>
                                        <p:tgtEl>
                                          <p:spTgt spid="181"/>
                                        </p:tgtEl>
                                        <p:attrNameLst>
                                          <p:attrName>ppt_w</p:attrName>
                                        </p:attrNameLst>
                                      </p:cBhvr>
                                      <p:tavLst>
                                        <p:tav tm="0">
                                          <p:val>
                                            <p:fltVal val="0"/>
                                          </p:val>
                                        </p:tav>
                                        <p:tav tm="100000">
                                          <p:val>
                                            <p:strVal val="#ppt_w"/>
                                          </p:val>
                                        </p:tav>
                                      </p:tavLst>
                                    </p:anim>
                                    <p:anim calcmode="lin" valueType="num">
                                      <p:cBhvr>
                                        <p:cTn id="14" dur="2000" fill="hold"/>
                                        <p:tgtEl>
                                          <p:spTgt spid="18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82"/>
                                        </p:tgtEl>
                                        <p:attrNameLst>
                                          <p:attrName>style.visibility</p:attrName>
                                        </p:attrNameLst>
                                      </p:cBhvr>
                                      <p:to>
                                        <p:strVal val="visible"/>
                                      </p:to>
                                    </p:set>
                                    <p:anim calcmode="lin" valueType="num">
                                      <p:cBhvr>
                                        <p:cTn id="19" dur="2000" fill="hold"/>
                                        <p:tgtEl>
                                          <p:spTgt spid="182"/>
                                        </p:tgtEl>
                                        <p:attrNameLst>
                                          <p:attrName>ppt_w</p:attrName>
                                        </p:attrNameLst>
                                      </p:cBhvr>
                                      <p:tavLst>
                                        <p:tav tm="0">
                                          <p:val>
                                            <p:fltVal val="0"/>
                                          </p:val>
                                        </p:tav>
                                        <p:tav tm="100000">
                                          <p:val>
                                            <p:strVal val="#ppt_w"/>
                                          </p:val>
                                        </p:tav>
                                      </p:tavLst>
                                    </p:anim>
                                    <p:anim calcmode="lin" valueType="num">
                                      <p:cBhvr>
                                        <p:cTn id="20" dur="2000" fill="hold"/>
                                        <p:tgtEl>
                                          <p:spTgt spid="1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P build="whole" bldLvl="1" animBg="1" rev="0" advAuto="0" spid="181" grpId="2"/>
      <p:bldP build="whole" bldLvl="1" animBg="1" rev="0" advAuto="0" spid="182" grpId="3"/>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