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int Bucket"/>
          <p:cNvSpPr/>
          <p:nvPr/>
        </p:nvSpPr>
        <p:spPr>
          <a:xfrm>
            <a:off x="2542398" y="638303"/>
            <a:ext cx="1417604" cy="2228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10728" y="1"/>
                </a:moveTo>
                <a:cubicBezTo>
                  <a:pt x="4770" y="22"/>
                  <a:pt x="0" y="3150"/>
                  <a:pt x="0" y="6931"/>
                </a:cubicBezTo>
                <a:lnTo>
                  <a:pt x="0" y="9843"/>
                </a:lnTo>
                <a:cubicBezTo>
                  <a:pt x="0" y="9897"/>
                  <a:pt x="68" y="9946"/>
                  <a:pt x="162" y="9946"/>
                </a:cubicBezTo>
                <a:lnTo>
                  <a:pt x="501" y="9946"/>
                </a:lnTo>
                <a:cubicBezTo>
                  <a:pt x="586" y="9946"/>
                  <a:pt x="660" y="9990"/>
                  <a:pt x="660" y="10049"/>
                </a:cubicBezTo>
                <a:lnTo>
                  <a:pt x="660" y="10297"/>
                </a:lnTo>
                <a:cubicBezTo>
                  <a:pt x="660" y="10351"/>
                  <a:pt x="729" y="10400"/>
                  <a:pt x="822" y="10400"/>
                </a:cubicBezTo>
                <a:lnTo>
                  <a:pt x="1289" y="10400"/>
                </a:lnTo>
                <a:cubicBezTo>
                  <a:pt x="1374" y="10400"/>
                  <a:pt x="1451" y="10441"/>
                  <a:pt x="1451" y="10501"/>
                </a:cubicBezTo>
                <a:lnTo>
                  <a:pt x="1451" y="20382"/>
                </a:lnTo>
                <a:cubicBezTo>
                  <a:pt x="1451" y="20431"/>
                  <a:pt x="1392" y="20468"/>
                  <a:pt x="1316" y="20468"/>
                </a:cubicBezTo>
                <a:cubicBezTo>
                  <a:pt x="1129" y="20468"/>
                  <a:pt x="984" y="20566"/>
                  <a:pt x="984" y="20679"/>
                </a:cubicBezTo>
                <a:lnTo>
                  <a:pt x="984" y="21368"/>
                </a:lnTo>
                <a:cubicBezTo>
                  <a:pt x="984" y="21487"/>
                  <a:pt x="1137" y="21579"/>
                  <a:pt x="1316" y="21579"/>
                </a:cubicBezTo>
                <a:lnTo>
                  <a:pt x="20284" y="21579"/>
                </a:lnTo>
                <a:cubicBezTo>
                  <a:pt x="20471" y="21579"/>
                  <a:pt x="20616" y="21482"/>
                  <a:pt x="20616" y="21368"/>
                </a:cubicBezTo>
                <a:lnTo>
                  <a:pt x="20616" y="20679"/>
                </a:lnTo>
                <a:cubicBezTo>
                  <a:pt x="20616" y="20560"/>
                  <a:pt x="20463" y="20468"/>
                  <a:pt x="20284" y="20468"/>
                </a:cubicBezTo>
                <a:cubicBezTo>
                  <a:pt x="20208" y="20468"/>
                  <a:pt x="20149" y="20431"/>
                  <a:pt x="20149" y="20382"/>
                </a:cubicBezTo>
                <a:lnTo>
                  <a:pt x="20149" y="10496"/>
                </a:lnTo>
                <a:cubicBezTo>
                  <a:pt x="20149" y="10442"/>
                  <a:pt x="20215" y="10393"/>
                  <a:pt x="20308" y="10393"/>
                </a:cubicBezTo>
                <a:lnTo>
                  <a:pt x="20775" y="10393"/>
                </a:lnTo>
                <a:cubicBezTo>
                  <a:pt x="20860" y="10393"/>
                  <a:pt x="20937" y="10351"/>
                  <a:pt x="20937" y="10292"/>
                </a:cubicBezTo>
                <a:lnTo>
                  <a:pt x="20937" y="10042"/>
                </a:lnTo>
                <a:cubicBezTo>
                  <a:pt x="20937" y="9988"/>
                  <a:pt x="21005" y="9941"/>
                  <a:pt x="21099" y="9941"/>
                </a:cubicBezTo>
                <a:lnTo>
                  <a:pt x="21438" y="9941"/>
                </a:lnTo>
                <a:cubicBezTo>
                  <a:pt x="21523" y="9941"/>
                  <a:pt x="21600" y="9898"/>
                  <a:pt x="21600" y="9838"/>
                </a:cubicBezTo>
                <a:lnTo>
                  <a:pt x="21600" y="6850"/>
                </a:lnTo>
                <a:cubicBezTo>
                  <a:pt x="21583" y="3064"/>
                  <a:pt x="16712" y="-21"/>
                  <a:pt x="10728" y="1"/>
                </a:cubicBezTo>
                <a:close/>
                <a:moveTo>
                  <a:pt x="10718" y="459"/>
                </a:moveTo>
                <a:cubicBezTo>
                  <a:pt x="16294" y="437"/>
                  <a:pt x="20844" y="3317"/>
                  <a:pt x="20844" y="6855"/>
                </a:cubicBezTo>
                <a:lnTo>
                  <a:pt x="20844" y="8630"/>
                </a:lnTo>
                <a:lnTo>
                  <a:pt x="20860" y="8630"/>
                </a:lnTo>
                <a:cubicBezTo>
                  <a:pt x="20860" y="8684"/>
                  <a:pt x="20794" y="8733"/>
                  <a:pt x="20701" y="8733"/>
                </a:cubicBezTo>
                <a:lnTo>
                  <a:pt x="20300" y="8733"/>
                </a:lnTo>
                <a:cubicBezTo>
                  <a:pt x="20216" y="8733"/>
                  <a:pt x="20139" y="8689"/>
                  <a:pt x="20139" y="8630"/>
                </a:cubicBezTo>
                <a:lnTo>
                  <a:pt x="20139" y="7384"/>
                </a:lnTo>
                <a:cubicBezTo>
                  <a:pt x="20139" y="7336"/>
                  <a:pt x="20182" y="7293"/>
                  <a:pt x="20250" y="7277"/>
                </a:cubicBezTo>
                <a:cubicBezTo>
                  <a:pt x="20403" y="7233"/>
                  <a:pt x="20513" y="7130"/>
                  <a:pt x="20505" y="7017"/>
                </a:cubicBezTo>
                <a:cubicBezTo>
                  <a:pt x="20496" y="6866"/>
                  <a:pt x="20291" y="6752"/>
                  <a:pt x="20054" y="6752"/>
                </a:cubicBezTo>
                <a:lnTo>
                  <a:pt x="1520" y="6752"/>
                </a:lnTo>
                <a:cubicBezTo>
                  <a:pt x="1282" y="6752"/>
                  <a:pt x="1077" y="6866"/>
                  <a:pt x="1069" y="7017"/>
                </a:cubicBezTo>
                <a:cubicBezTo>
                  <a:pt x="1060" y="7136"/>
                  <a:pt x="1171" y="7233"/>
                  <a:pt x="1323" y="7277"/>
                </a:cubicBezTo>
                <a:cubicBezTo>
                  <a:pt x="1391" y="7293"/>
                  <a:pt x="1435" y="7336"/>
                  <a:pt x="1435" y="7384"/>
                </a:cubicBezTo>
                <a:lnTo>
                  <a:pt x="1435" y="8630"/>
                </a:lnTo>
                <a:cubicBezTo>
                  <a:pt x="1435" y="8684"/>
                  <a:pt x="1366" y="8733"/>
                  <a:pt x="1273" y="8733"/>
                </a:cubicBezTo>
                <a:lnTo>
                  <a:pt x="873" y="8733"/>
                </a:lnTo>
                <a:cubicBezTo>
                  <a:pt x="788" y="8733"/>
                  <a:pt x="713" y="8689"/>
                  <a:pt x="713" y="8630"/>
                </a:cubicBezTo>
                <a:lnTo>
                  <a:pt x="713" y="6926"/>
                </a:lnTo>
                <a:cubicBezTo>
                  <a:pt x="713" y="3399"/>
                  <a:pt x="5167" y="481"/>
                  <a:pt x="10718" y="459"/>
                </a:cubicBezTo>
                <a:close/>
                <a:moveTo>
                  <a:pt x="12458" y="7309"/>
                </a:moveTo>
                <a:cubicBezTo>
                  <a:pt x="14877" y="7309"/>
                  <a:pt x="15650" y="7309"/>
                  <a:pt x="18502" y="7309"/>
                </a:cubicBezTo>
                <a:cubicBezTo>
                  <a:pt x="18511" y="8198"/>
                  <a:pt x="18510" y="11833"/>
                  <a:pt x="18510" y="11984"/>
                </a:cubicBezTo>
                <a:cubicBezTo>
                  <a:pt x="18510" y="12156"/>
                  <a:pt x="18288" y="12297"/>
                  <a:pt x="18017" y="12297"/>
                </a:cubicBezTo>
                <a:cubicBezTo>
                  <a:pt x="17745" y="12297"/>
                  <a:pt x="17526" y="12156"/>
                  <a:pt x="17526" y="11984"/>
                </a:cubicBezTo>
                <a:lnTo>
                  <a:pt x="17526" y="9385"/>
                </a:lnTo>
                <a:cubicBezTo>
                  <a:pt x="17526" y="9175"/>
                  <a:pt x="17263" y="9007"/>
                  <a:pt x="16932" y="9007"/>
                </a:cubicBezTo>
                <a:cubicBezTo>
                  <a:pt x="16601" y="9007"/>
                  <a:pt x="16338" y="9175"/>
                  <a:pt x="16338" y="9385"/>
                </a:cubicBezTo>
                <a:cubicBezTo>
                  <a:pt x="16338" y="10140"/>
                  <a:pt x="16338" y="10738"/>
                  <a:pt x="16338" y="10797"/>
                </a:cubicBezTo>
                <a:cubicBezTo>
                  <a:pt x="16338" y="10970"/>
                  <a:pt x="16116" y="11111"/>
                  <a:pt x="15845" y="11111"/>
                </a:cubicBezTo>
                <a:cubicBezTo>
                  <a:pt x="15573" y="11111"/>
                  <a:pt x="15354" y="10970"/>
                  <a:pt x="15354" y="10797"/>
                </a:cubicBezTo>
                <a:lnTo>
                  <a:pt x="15354" y="9147"/>
                </a:lnTo>
                <a:cubicBezTo>
                  <a:pt x="15354" y="8133"/>
                  <a:pt x="14053" y="7309"/>
                  <a:pt x="12458" y="7309"/>
                </a:cubicBez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S3"/>
          <p:cNvSpPr txBox="1"/>
          <p:nvPr/>
        </p:nvSpPr>
        <p:spPr>
          <a:xfrm>
            <a:off x="2964497" y="2107375"/>
            <a:ext cx="5734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S3</a:t>
            </a:r>
          </a:p>
        </p:txBody>
      </p:sp>
      <p:pic>
        <p:nvPicPr>
          <p:cNvPr id="121" name="AWSLambda.png" descr="AWS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502" y="638303"/>
            <a:ext cx="2144495" cy="222859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Amazon S3 also works with AWS Lambda"/>
          <p:cNvSpPr txBox="1"/>
          <p:nvPr/>
        </p:nvSpPr>
        <p:spPr>
          <a:xfrm>
            <a:off x="1270000" y="5600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Amazon S3 also works with AWS Lambda</a:t>
            </a:r>
          </a:p>
        </p:txBody>
      </p:sp>
      <p:sp>
        <p:nvSpPr>
          <p:cNvPr id="123" name="So you can develop workflows without adding dedicated computing resources"/>
          <p:cNvSpPr txBox="1"/>
          <p:nvPr/>
        </p:nvSpPr>
        <p:spPr>
          <a:xfrm>
            <a:off x="1270000" y="5600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So you can develop workflows without adding dedicated computing resources</a:t>
            </a:r>
          </a:p>
        </p:txBody>
      </p:sp>
      <p:sp>
        <p:nvSpPr>
          <p:cNvPr id="124" name="Line"/>
          <p:cNvSpPr/>
          <p:nvPr/>
        </p:nvSpPr>
        <p:spPr>
          <a:xfrm>
            <a:off x="5353004" y="1752600"/>
            <a:ext cx="2144495" cy="0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5" name="code_icon.png" descr="code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0607" y="1909573"/>
            <a:ext cx="2409290" cy="2228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code_icon.png" descr="code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6555" y="5080000"/>
            <a:ext cx="2409290" cy="2228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code_icon.png" descr="code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8104" y="5080000"/>
            <a:ext cx="2409290" cy="222859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Line"/>
          <p:cNvSpPr/>
          <p:nvPr/>
        </p:nvSpPr>
        <p:spPr>
          <a:xfrm flipV="1">
            <a:off x="6416903" y="4006205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Line"/>
          <p:cNvSpPr/>
          <p:nvPr/>
        </p:nvSpPr>
        <p:spPr>
          <a:xfrm>
            <a:off x="6437538" y="4570862"/>
            <a:ext cx="3527005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Line"/>
          <p:cNvSpPr/>
          <p:nvPr/>
        </p:nvSpPr>
        <p:spPr>
          <a:xfrm flipV="1">
            <a:off x="9962749" y="4596575"/>
            <a:ext cx="1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Line"/>
          <p:cNvSpPr/>
          <p:nvPr/>
        </p:nvSpPr>
        <p:spPr>
          <a:xfrm>
            <a:off x="3261702" y="4570862"/>
            <a:ext cx="310874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ine"/>
          <p:cNvSpPr/>
          <p:nvPr/>
        </p:nvSpPr>
        <p:spPr>
          <a:xfrm flipV="1">
            <a:off x="3251200" y="4596575"/>
            <a:ext cx="0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1500" fill="hold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Class="entr" nodeType="afterEffect" presetSubtype="0" presetID="1" grpId="1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Class="entr" nodeType="afterEffect" presetSubtype="0" presetID="1" grpId="1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5"/>
      <p:bldP build="whole" bldLvl="1" animBg="1" rev="0" advAuto="0" spid="123" grpId="7"/>
      <p:bldP build="whole" bldLvl="1" animBg="1" rev="0" advAuto="0" spid="119" grpId="2"/>
      <p:bldP build="whole" bldLvl="1" animBg="1" rev="0" advAuto="0" spid="128" grpId="9"/>
      <p:bldP build="whole" bldLvl="1" animBg="1" rev="0" advAuto="0" spid="125" grpId="8"/>
      <p:bldP build="whole" bldLvl="1" animBg="1" rev="0" advAuto="0" spid="121" grpId="5"/>
      <p:bldP build="whole" bldLvl="1" animBg="1" rev="0" advAuto="0" spid="126" grpId="14"/>
      <p:bldP build="whole" bldLvl="1" animBg="1" rev="0" advAuto="0" spid="122" grpId="1"/>
      <p:bldP build="whole" bldLvl="1" animBg="1" rev="0" advAuto="0" spid="132" grpId="12"/>
      <p:bldP build="whole" bldLvl="1" animBg="1" rev="0" advAuto="0" spid="129" grpId="11"/>
      <p:bldP build="whole" bldLvl="1" animBg="1" rev="0" advAuto="0" spid="131" grpId="10"/>
      <p:bldP build="whole" bldLvl="1" animBg="1" rev="0" advAuto="0" spid="124" grpId="4"/>
      <p:bldP build="whole" bldLvl="1" animBg="1" rev="0" advAuto="0" spid="120" grpId="3"/>
      <p:bldP build="whole" bldLvl="1" animBg="1" rev="0" advAuto="0" spid="122" grpId="6"/>
      <p:bldP build="whole" bldLvl="1" animBg="1" rev="0" advAuto="0" spid="130" grpId="1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Amazon S3 is the single place for whatever data your business needs to store, manage and analyse"/>
          <p:cNvSpPr txBox="1"/>
          <p:nvPr/>
        </p:nvSpPr>
        <p:spPr>
          <a:xfrm>
            <a:off x="1270000" y="6438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Amazon S3 is the single place for whatever data your business needs to store, manage and analyse</a:t>
            </a:r>
          </a:p>
        </p:txBody>
      </p:sp>
      <p:pic>
        <p:nvPicPr>
          <p:cNvPr id="424" name="code_icon.png" descr="code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0607" y="2201673"/>
            <a:ext cx="2409290" cy="2228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code_icon.png" descr="code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555" y="5080000"/>
            <a:ext cx="2409290" cy="2228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code_icon.png" descr="code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58104" y="5080000"/>
            <a:ext cx="2409290" cy="2228593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Line"/>
          <p:cNvSpPr/>
          <p:nvPr/>
        </p:nvSpPr>
        <p:spPr>
          <a:xfrm flipV="1">
            <a:off x="6416903" y="4247505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" name="Line"/>
          <p:cNvSpPr/>
          <p:nvPr/>
        </p:nvSpPr>
        <p:spPr>
          <a:xfrm>
            <a:off x="6437538" y="4812162"/>
            <a:ext cx="3527005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9" name="Line"/>
          <p:cNvSpPr/>
          <p:nvPr/>
        </p:nvSpPr>
        <p:spPr>
          <a:xfrm flipV="1">
            <a:off x="9962749" y="4837875"/>
            <a:ext cx="1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" name="Line"/>
          <p:cNvSpPr/>
          <p:nvPr/>
        </p:nvSpPr>
        <p:spPr>
          <a:xfrm>
            <a:off x="3261702" y="4812162"/>
            <a:ext cx="310874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" name="Line"/>
          <p:cNvSpPr/>
          <p:nvPr/>
        </p:nvSpPr>
        <p:spPr>
          <a:xfrm flipV="1">
            <a:off x="3251200" y="4837875"/>
            <a:ext cx="0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" name="Paint Bucket"/>
          <p:cNvSpPr/>
          <p:nvPr/>
        </p:nvSpPr>
        <p:spPr>
          <a:xfrm>
            <a:off x="5793599" y="3303"/>
            <a:ext cx="1417603" cy="2228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10728" y="1"/>
                </a:moveTo>
                <a:cubicBezTo>
                  <a:pt x="4770" y="22"/>
                  <a:pt x="0" y="3150"/>
                  <a:pt x="0" y="6931"/>
                </a:cubicBezTo>
                <a:lnTo>
                  <a:pt x="0" y="9843"/>
                </a:lnTo>
                <a:cubicBezTo>
                  <a:pt x="0" y="9897"/>
                  <a:pt x="68" y="9946"/>
                  <a:pt x="162" y="9946"/>
                </a:cubicBezTo>
                <a:lnTo>
                  <a:pt x="501" y="9946"/>
                </a:lnTo>
                <a:cubicBezTo>
                  <a:pt x="586" y="9946"/>
                  <a:pt x="660" y="9990"/>
                  <a:pt x="660" y="10049"/>
                </a:cubicBezTo>
                <a:lnTo>
                  <a:pt x="660" y="10297"/>
                </a:lnTo>
                <a:cubicBezTo>
                  <a:pt x="660" y="10351"/>
                  <a:pt x="729" y="10400"/>
                  <a:pt x="822" y="10400"/>
                </a:cubicBezTo>
                <a:lnTo>
                  <a:pt x="1289" y="10400"/>
                </a:lnTo>
                <a:cubicBezTo>
                  <a:pt x="1374" y="10400"/>
                  <a:pt x="1451" y="10441"/>
                  <a:pt x="1451" y="10501"/>
                </a:cubicBezTo>
                <a:lnTo>
                  <a:pt x="1451" y="20382"/>
                </a:lnTo>
                <a:cubicBezTo>
                  <a:pt x="1451" y="20431"/>
                  <a:pt x="1392" y="20468"/>
                  <a:pt x="1316" y="20468"/>
                </a:cubicBezTo>
                <a:cubicBezTo>
                  <a:pt x="1129" y="20468"/>
                  <a:pt x="984" y="20566"/>
                  <a:pt x="984" y="20679"/>
                </a:cubicBezTo>
                <a:lnTo>
                  <a:pt x="984" y="21368"/>
                </a:lnTo>
                <a:cubicBezTo>
                  <a:pt x="984" y="21487"/>
                  <a:pt x="1137" y="21579"/>
                  <a:pt x="1316" y="21579"/>
                </a:cubicBezTo>
                <a:lnTo>
                  <a:pt x="20284" y="21579"/>
                </a:lnTo>
                <a:cubicBezTo>
                  <a:pt x="20471" y="21579"/>
                  <a:pt x="20616" y="21482"/>
                  <a:pt x="20616" y="21368"/>
                </a:cubicBezTo>
                <a:lnTo>
                  <a:pt x="20616" y="20679"/>
                </a:lnTo>
                <a:cubicBezTo>
                  <a:pt x="20616" y="20560"/>
                  <a:pt x="20463" y="20468"/>
                  <a:pt x="20284" y="20468"/>
                </a:cubicBezTo>
                <a:cubicBezTo>
                  <a:pt x="20208" y="20468"/>
                  <a:pt x="20149" y="20431"/>
                  <a:pt x="20149" y="20382"/>
                </a:cubicBezTo>
                <a:lnTo>
                  <a:pt x="20149" y="10496"/>
                </a:lnTo>
                <a:cubicBezTo>
                  <a:pt x="20149" y="10442"/>
                  <a:pt x="20215" y="10393"/>
                  <a:pt x="20308" y="10393"/>
                </a:cubicBezTo>
                <a:lnTo>
                  <a:pt x="20775" y="10393"/>
                </a:lnTo>
                <a:cubicBezTo>
                  <a:pt x="20860" y="10393"/>
                  <a:pt x="20937" y="10351"/>
                  <a:pt x="20937" y="10292"/>
                </a:cubicBezTo>
                <a:lnTo>
                  <a:pt x="20937" y="10042"/>
                </a:lnTo>
                <a:cubicBezTo>
                  <a:pt x="20937" y="9988"/>
                  <a:pt x="21005" y="9941"/>
                  <a:pt x="21099" y="9941"/>
                </a:cubicBezTo>
                <a:lnTo>
                  <a:pt x="21438" y="9941"/>
                </a:lnTo>
                <a:cubicBezTo>
                  <a:pt x="21523" y="9941"/>
                  <a:pt x="21600" y="9898"/>
                  <a:pt x="21600" y="9838"/>
                </a:cubicBezTo>
                <a:lnTo>
                  <a:pt x="21600" y="6850"/>
                </a:lnTo>
                <a:cubicBezTo>
                  <a:pt x="21583" y="3064"/>
                  <a:pt x="16712" y="-21"/>
                  <a:pt x="10728" y="1"/>
                </a:cubicBezTo>
                <a:close/>
                <a:moveTo>
                  <a:pt x="10718" y="459"/>
                </a:moveTo>
                <a:cubicBezTo>
                  <a:pt x="16294" y="437"/>
                  <a:pt x="20844" y="3317"/>
                  <a:pt x="20844" y="6855"/>
                </a:cubicBezTo>
                <a:lnTo>
                  <a:pt x="20844" y="8630"/>
                </a:lnTo>
                <a:lnTo>
                  <a:pt x="20860" y="8630"/>
                </a:lnTo>
                <a:cubicBezTo>
                  <a:pt x="20860" y="8684"/>
                  <a:pt x="20794" y="8733"/>
                  <a:pt x="20701" y="8733"/>
                </a:cubicBezTo>
                <a:lnTo>
                  <a:pt x="20300" y="8733"/>
                </a:lnTo>
                <a:cubicBezTo>
                  <a:pt x="20216" y="8733"/>
                  <a:pt x="20139" y="8689"/>
                  <a:pt x="20139" y="8630"/>
                </a:cubicBezTo>
                <a:lnTo>
                  <a:pt x="20139" y="7384"/>
                </a:lnTo>
                <a:cubicBezTo>
                  <a:pt x="20139" y="7336"/>
                  <a:pt x="20182" y="7293"/>
                  <a:pt x="20250" y="7277"/>
                </a:cubicBezTo>
                <a:cubicBezTo>
                  <a:pt x="20403" y="7233"/>
                  <a:pt x="20513" y="7130"/>
                  <a:pt x="20505" y="7017"/>
                </a:cubicBezTo>
                <a:cubicBezTo>
                  <a:pt x="20496" y="6866"/>
                  <a:pt x="20291" y="6752"/>
                  <a:pt x="20054" y="6752"/>
                </a:cubicBezTo>
                <a:lnTo>
                  <a:pt x="1520" y="6752"/>
                </a:lnTo>
                <a:cubicBezTo>
                  <a:pt x="1282" y="6752"/>
                  <a:pt x="1077" y="6866"/>
                  <a:pt x="1069" y="7017"/>
                </a:cubicBezTo>
                <a:cubicBezTo>
                  <a:pt x="1060" y="7136"/>
                  <a:pt x="1171" y="7233"/>
                  <a:pt x="1323" y="7277"/>
                </a:cubicBezTo>
                <a:cubicBezTo>
                  <a:pt x="1391" y="7293"/>
                  <a:pt x="1435" y="7336"/>
                  <a:pt x="1435" y="7384"/>
                </a:cubicBezTo>
                <a:lnTo>
                  <a:pt x="1435" y="8630"/>
                </a:lnTo>
                <a:cubicBezTo>
                  <a:pt x="1435" y="8684"/>
                  <a:pt x="1366" y="8733"/>
                  <a:pt x="1273" y="8733"/>
                </a:cubicBezTo>
                <a:lnTo>
                  <a:pt x="873" y="8733"/>
                </a:lnTo>
                <a:cubicBezTo>
                  <a:pt x="788" y="8733"/>
                  <a:pt x="713" y="8689"/>
                  <a:pt x="713" y="8630"/>
                </a:cubicBezTo>
                <a:lnTo>
                  <a:pt x="713" y="6926"/>
                </a:lnTo>
                <a:cubicBezTo>
                  <a:pt x="713" y="3399"/>
                  <a:pt x="5167" y="481"/>
                  <a:pt x="10718" y="459"/>
                </a:cubicBezTo>
                <a:close/>
                <a:moveTo>
                  <a:pt x="12458" y="7309"/>
                </a:moveTo>
                <a:cubicBezTo>
                  <a:pt x="14877" y="7309"/>
                  <a:pt x="15650" y="7309"/>
                  <a:pt x="18502" y="7309"/>
                </a:cubicBezTo>
                <a:cubicBezTo>
                  <a:pt x="18511" y="8198"/>
                  <a:pt x="18510" y="11833"/>
                  <a:pt x="18510" y="11984"/>
                </a:cubicBezTo>
                <a:cubicBezTo>
                  <a:pt x="18510" y="12156"/>
                  <a:pt x="18288" y="12297"/>
                  <a:pt x="18017" y="12297"/>
                </a:cubicBezTo>
                <a:cubicBezTo>
                  <a:pt x="17745" y="12297"/>
                  <a:pt x="17526" y="12156"/>
                  <a:pt x="17526" y="11984"/>
                </a:cubicBezTo>
                <a:lnTo>
                  <a:pt x="17526" y="9385"/>
                </a:lnTo>
                <a:cubicBezTo>
                  <a:pt x="17526" y="9175"/>
                  <a:pt x="17263" y="9007"/>
                  <a:pt x="16932" y="9007"/>
                </a:cubicBezTo>
                <a:cubicBezTo>
                  <a:pt x="16601" y="9007"/>
                  <a:pt x="16338" y="9175"/>
                  <a:pt x="16338" y="9385"/>
                </a:cubicBezTo>
                <a:cubicBezTo>
                  <a:pt x="16338" y="10140"/>
                  <a:pt x="16338" y="10738"/>
                  <a:pt x="16338" y="10797"/>
                </a:cubicBezTo>
                <a:cubicBezTo>
                  <a:pt x="16338" y="10970"/>
                  <a:pt x="16116" y="11111"/>
                  <a:pt x="15845" y="11111"/>
                </a:cubicBezTo>
                <a:cubicBezTo>
                  <a:pt x="15573" y="11111"/>
                  <a:pt x="15354" y="10970"/>
                  <a:pt x="15354" y="10797"/>
                </a:cubicBezTo>
                <a:lnTo>
                  <a:pt x="15354" y="9147"/>
                </a:lnTo>
                <a:cubicBezTo>
                  <a:pt x="15354" y="8133"/>
                  <a:pt x="14053" y="7309"/>
                  <a:pt x="12458" y="7309"/>
                </a:cubicBez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" name="S3"/>
          <p:cNvSpPr txBox="1"/>
          <p:nvPr/>
        </p:nvSpPr>
        <p:spPr>
          <a:xfrm>
            <a:off x="6215697" y="1472375"/>
            <a:ext cx="5734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S3</a:t>
            </a:r>
          </a:p>
        </p:txBody>
      </p:sp>
      <p:sp>
        <p:nvSpPr>
          <p:cNvPr id="434" name="Rectangle"/>
          <p:cNvSpPr/>
          <p:nvPr/>
        </p:nvSpPr>
        <p:spPr>
          <a:xfrm>
            <a:off x="1301750" y="2334011"/>
            <a:ext cx="10401300" cy="5568178"/>
          </a:xfrm>
          <a:prstGeom prst="rect">
            <a:avLst/>
          </a:prstGeom>
          <a:ln w="635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" name="Circle"/>
          <p:cNvSpPr/>
          <p:nvPr/>
        </p:nvSpPr>
        <p:spPr>
          <a:xfrm>
            <a:off x="12535612" y="46749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6" name="Line"/>
          <p:cNvSpPr/>
          <p:nvPr/>
        </p:nvSpPr>
        <p:spPr>
          <a:xfrm>
            <a:off x="12675477" y="47370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" name="Circle"/>
          <p:cNvSpPr/>
          <p:nvPr/>
        </p:nvSpPr>
        <p:spPr>
          <a:xfrm>
            <a:off x="12535612" y="48146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" name="Circle"/>
          <p:cNvSpPr/>
          <p:nvPr/>
        </p:nvSpPr>
        <p:spPr>
          <a:xfrm>
            <a:off x="12535612" y="49543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" name="Line"/>
          <p:cNvSpPr/>
          <p:nvPr/>
        </p:nvSpPr>
        <p:spPr>
          <a:xfrm>
            <a:off x="12675477" y="48767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" name="Line"/>
          <p:cNvSpPr/>
          <p:nvPr/>
        </p:nvSpPr>
        <p:spPr>
          <a:xfrm>
            <a:off x="12675477" y="50165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" name="Circle"/>
          <p:cNvSpPr/>
          <p:nvPr/>
        </p:nvSpPr>
        <p:spPr>
          <a:xfrm>
            <a:off x="53224" y="15507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2" name="Line"/>
          <p:cNvSpPr/>
          <p:nvPr/>
        </p:nvSpPr>
        <p:spPr>
          <a:xfrm>
            <a:off x="193089" y="16128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" name="Circle"/>
          <p:cNvSpPr/>
          <p:nvPr/>
        </p:nvSpPr>
        <p:spPr>
          <a:xfrm>
            <a:off x="53224" y="16904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4" name="Circle"/>
          <p:cNvSpPr/>
          <p:nvPr/>
        </p:nvSpPr>
        <p:spPr>
          <a:xfrm>
            <a:off x="53224" y="18301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" name="Line"/>
          <p:cNvSpPr/>
          <p:nvPr/>
        </p:nvSpPr>
        <p:spPr>
          <a:xfrm>
            <a:off x="193089" y="17525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" name="Line"/>
          <p:cNvSpPr/>
          <p:nvPr/>
        </p:nvSpPr>
        <p:spPr>
          <a:xfrm>
            <a:off x="193089" y="18923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" name="Line"/>
          <p:cNvSpPr/>
          <p:nvPr/>
        </p:nvSpPr>
        <p:spPr>
          <a:xfrm>
            <a:off x="11761569" y="4876800"/>
            <a:ext cx="573406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" name="Line"/>
          <p:cNvSpPr/>
          <p:nvPr/>
        </p:nvSpPr>
        <p:spPr>
          <a:xfrm>
            <a:off x="482921" y="1907573"/>
            <a:ext cx="767604" cy="416543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d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5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5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5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5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Subtype="5" presetID="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Subtype="5" presetID="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Subtype="5" presetID="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9" dur="1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Class="entr" nodeType="afterEffect" presetSubtype="5" presetID="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3" dur="1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Class="entr" nodeType="afterEffect" presetSubtype="5" presetID="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7" dur="1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Class="entr" nodeType="afterEffect" presetSubtype="5" presetID="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1" dur="1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Class="entr" nodeType="afterEffect" presetSubtype="5" presetID="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5" dur="1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57" presetClass="entr" nodeType="afterEffect" presetSubtype="5" presetID="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9" dur="1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Class="entr" nodeType="afterEffect" presetSubtype="5" presetID="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63" dur="1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500"/>
                            </p:stCondLst>
                            <p:childTnLst>
                              <p:par>
                                <p:cTn id="65" presetClass="entr" nodeType="afterEffect" presetSubtype="5" presetID="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67" dur="1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Class="entr" nodeType="afterEffect" presetSubtype="5" presetID="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1" dur="1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0"/>
                            </p:stCondLst>
                            <p:childTnLst>
                              <p:par>
                                <p:cTn id="73" presetClass="entr" nodeType="afterEffect" presetSubtype="5" presetID="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5" dur="1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Class="entr" nodeType="afterEffect" presetSubtype="5" presetID="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9" dur="1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500"/>
                            </p:stCondLst>
                            <p:childTnLst>
                              <p:par>
                                <p:cTn id="81" presetClass="entr" nodeType="afterEffect" presetSubtype="5" presetID="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83" dur="1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85" presetClass="entr" nodeType="afterEffect" presetSubtype="5" presetID="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87" dur="1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500"/>
                            </p:stCondLst>
                            <p:childTnLst>
                              <p:par>
                                <p:cTn id="89" presetClass="entr" nodeType="afterEffect" presetSubtype="5" presetID="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91" dur="1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0"/>
                            </p:stCondLst>
                            <p:childTnLst>
                              <p:par>
                                <p:cTn id="93" presetClass="entr" nodeType="afterEffect" presetSubtype="5" presetID="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95" dur="1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0" grpId="23"/>
      <p:bldP build="whole" bldLvl="1" animBg="1" rev="0" advAuto="0" spid="447" grpId="11"/>
      <p:bldP build="whole" bldLvl="1" animBg="1" rev="0" advAuto="0" spid="439" grpId="21"/>
      <p:bldP build="whole" bldLvl="1" animBg="1" rev="0" advAuto="0" spid="429" grpId="6"/>
      <p:bldP build="whole" bldLvl="1" animBg="1" rev="0" advAuto="0" spid="428" grpId="4"/>
      <p:bldP build="whole" bldLvl="1" animBg="1" rev="0" advAuto="0" spid="438" grpId="22"/>
      <p:bldP build="whole" bldLvl="1" animBg="1" rev="0" advAuto="0" spid="427" grpId="2"/>
      <p:bldP build="whole" bldLvl="1" animBg="1" rev="0" advAuto="0" spid="437" grpId="20"/>
      <p:bldP build="whole" bldLvl="1" animBg="1" rev="0" advAuto="0" spid="446" grpId="17"/>
      <p:bldP build="whole" bldLvl="1" animBg="1" rev="0" advAuto="0" spid="430" grpId="3"/>
      <p:bldP build="whole" bldLvl="1" animBg="1" rev="0" advAuto="0" spid="445" grpId="15"/>
      <p:bldP build="whole" bldLvl="1" animBg="1" rev="0" advAuto="0" spid="434" grpId="9"/>
      <p:bldP build="whole" bldLvl="1" animBg="1" rev="0" advAuto="0" spid="424" grpId="1"/>
      <p:bldP build="whole" bldLvl="1" animBg="1" rev="0" advAuto="0" spid="435" grpId="18"/>
      <p:bldP build="whole" bldLvl="1" animBg="1" rev="0" advAuto="0" spid="425" grpId="7"/>
      <p:bldP build="whole" bldLvl="1" animBg="1" rev="0" advAuto="0" spid="444" grpId="16"/>
      <p:bldP build="whole" bldLvl="1" animBg="1" rev="0" advAuto="0" spid="436" grpId="19"/>
      <p:bldP build="whole" bldLvl="1" animBg="1" rev="0" advAuto="0" spid="443" grpId="14"/>
      <p:bldP build="whole" bldLvl="1" animBg="1" rev="0" advAuto="0" spid="426" grpId="8"/>
      <p:bldP build="whole" bldLvl="1" animBg="1" rev="0" advAuto="0" spid="442" grpId="13"/>
      <p:bldP build="whole" bldLvl="1" animBg="1" rev="0" advAuto="0" spid="441" grpId="12"/>
      <p:bldP build="whole" bldLvl="1" animBg="1" rev="0" advAuto="0" spid="448" grpId="10"/>
      <p:bldP build="whole" bldLvl="1" animBg="1" rev="0" advAuto="0" spid="431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3 Benefit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Benefits</a:t>
            </a:r>
          </a:p>
        </p:txBody>
      </p:sp>
      <p:sp>
        <p:nvSpPr>
          <p:cNvPr id="451" name="Industry-leading performance, scalability, availability, and durability"/>
          <p:cNvSpPr txBox="1"/>
          <p:nvPr/>
        </p:nvSpPr>
        <p:spPr>
          <a:xfrm>
            <a:off x="1507680" y="3236570"/>
            <a:ext cx="101912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Industry-leading performance, scalability, availability, and durability</a:t>
            </a:r>
          </a:p>
        </p:txBody>
      </p:sp>
      <p:sp>
        <p:nvSpPr>
          <p:cNvPr id="452" name="Wide range of cost-effective storage classes"/>
          <p:cNvSpPr txBox="1"/>
          <p:nvPr/>
        </p:nvSpPr>
        <p:spPr>
          <a:xfrm>
            <a:off x="1508239" y="3789020"/>
            <a:ext cx="692284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Wide range of cost-effective storage classes</a:t>
            </a:r>
          </a:p>
        </p:txBody>
      </p:sp>
      <p:sp>
        <p:nvSpPr>
          <p:cNvPr id="453" name="Unmatched security, compliance, and audit capabilities"/>
          <p:cNvSpPr txBox="1"/>
          <p:nvPr/>
        </p:nvSpPr>
        <p:spPr>
          <a:xfrm>
            <a:off x="1518043" y="4341470"/>
            <a:ext cx="84712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Unmatched security, compliance, and audit capabilities</a:t>
            </a:r>
          </a:p>
        </p:txBody>
      </p:sp>
      <p:sp>
        <p:nvSpPr>
          <p:cNvPr id="454" name="Management tools for granular data control"/>
          <p:cNvSpPr txBox="1"/>
          <p:nvPr/>
        </p:nvSpPr>
        <p:spPr>
          <a:xfrm>
            <a:off x="1533487" y="4893920"/>
            <a:ext cx="67911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Management tools for granular data control</a:t>
            </a:r>
          </a:p>
        </p:txBody>
      </p:sp>
      <p:sp>
        <p:nvSpPr>
          <p:cNvPr id="455" name="Query in place services for analytics"/>
          <p:cNvSpPr txBox="1"/>
          <p:nvPr/>
        </p:nvSpPr>
        <p:spPr>
          <a:xfrm>
            <a:off x="1534757" y="5446370"/>
            <a:ext cx="569633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Query in place services for analytics</a:t>
            </a:r>
          </a:p>
        </p:txBody>
      </p:sp>
      <p:sp>
        <p:nvSpPr>
          <p:cNvPr id="456" name="Most supported cloud storage service"/>
          <p:cNvSpPr txBox="1"/>
          <p:nvPr/>
        </p:nvSpPr>
        <p:spPr>
          <a:xfrm>
            <a:off x="1546187" y="5998820"/>
            <a:ext cx="59733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Most supported cloud storage service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1" grpId="1"/>
      <p:bldP build="whole" bldLvl="1" animBg="1" rev="0" advAuto="0" spid="452" grpId="2"/>
      <p:bldP build="whole" bldLvl="1" animBg="1" rev="0" advAuto="0" spid="453" grpId="3"/>
      <p:bldP build="whole" bldLvl="1" animBg="1" rev="0" advAuto="0" spid="454" grpId="4"/>
      <p:bldP build="whole" bldLvl="1" animBg="1" rev="0" advAuto="0" spid="455" grpId="5"/>
      <p:bldP build="whole" bldLvl="1" animBg="1" rev="0" advAuto="0" spid="456" grpId="6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3 - The Basic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S3 - The Basics</a:t>
            </a:r>
          </a:p>
        </p:txBody>
      </p:sp>
      <p:sp>
        <p:nvSpPr>
          <p:cNvPr id="459" name="S3 is Object-based - i.e. allows you to upload files"/>
          <p:cNvSpPr txBox="1"/>
          <p:nvPr/>
        </p:nvSpPr>
        <p:spPr>
          <a:xfrm>
            <a:off x="1507680" y="3236570"/>
            <a:ext cx="76878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S3 is Object-based - i.e. allows you to upload files</a:t>
            </a:r>
          </a:p>
        </p:txBody>
      </p:sp>
      <p:sp>
        <p:nvSpPr>
          <p:cNvPr id="460" name="Files can be from 0 Bytes to 5 TB"/>
          <p:cNvSpPr txBox="1"/>
          <p:nvPr/>
        </p:nvSpPr>
        <p:spPr>
          <a:xfrm>
            <a:off x="1508239" y="3789020"/>
            <a:ext cx="52229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Files can be from 0 Bytes to 5 TB</a:t>
            </a:r>
          </a:p>
        </p:txBody>
      </p:sp>
      <p:sp>
        <p:nvSpPr>
          <p:cNvPr id="461" name="There is unlimited storage"/>
          <p:cNvSpPr txBox="1"/>
          <p:nvPr/>
        </p:nvSpPr>
        <p:spPr>
          <a:xfrm>
            <a:off x="1518043" y="4341470"/>
            <a:ext cx="42281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There is unlimited storage</a:t>
            </a:r>
          </a:p>
        </p:txBody>
      </p:sp>
      <p:sp>
        <p:nvSpPr>
          <p:cNvPr id="462" name="Files are stored in Buckets (similar to a folder)"/>
          <p:cNvSpPr txBox="1"/>
          <p:nvPr/>
        </p:nvSpPr>
        <p:spPr>
          <a:xfrm>
            <a:off x="1533487" y="4893920"/>
            <a:ext cx="71115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Files are stored in Buckets (similar to a folder)</a:t>
            </a:r>
          </a:p>
        </p:txBody>
      </p:sp>
      <p:sp>
        <p:nvSpPr>
          <p:cNvPr id="463" name="S3 is a universal namespace. That is, names must be unique globally."/>
          <p:cNvSpPr txBox="1"/>
          <p:nvPr/>
        </p:nvSpPr>
        <p:spPr>
          <a:xfrm>
            <a:off x="1534757" y="5446370"/>
            <a:ext cx="104478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S3 is a universal namespace. That is, names must be unique globally.</a:t>
            </a:r>
          </a:p>
        </p:txBody>
      </p:sp>
      <p:sp>
        <p:nvSpPr>
          <p:cNvPr id="464" name="https://anmols-bucket.s3.ap-south-1.amazonaws.com"/>
          <p:cNvSpPr txBox="1"/>
          <p:nvPr/>
        </p:nvSpPr>
        <p:spPr>
          <a:xfrm>
            <a:off x="1546187" y="5998820"/>
            <a:ext cx="83322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https://anmols-bucket.s3.ap-south-1.amazonaws.com</a:t>
            </a:r>
          </a:p>
        </p:txBody>
      </p:sp>
      <p:sp>
        <p:nvSpPr>
          <p:cNvPr id="465" name="When you upload a file to S3, you will receive a HTTP 200 code if the…"/>
          <p:cNvSpPr txBox="1"/>
          <p:nvPr/>
        </p:nvSpPr>
        <p:spPr>
          <a:xfrm>
            <a:off x="1550759" y="6551270"/>
            <a:ext cx="1041585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When you upload a file to S3, you will receive a HTTP 200 code if the</a:t>
            </a:r>
          </a:p>
          <a:p>
            <a:pPr algn="l"/>
            <a:r>
              <a:t>    upload was successful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0" presetID="1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0" presetID="1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4" grpId="6"/>
      <p:bldP build="whole" bldLvl="1" animBg="1" rev="0" advAuto="0" spid="462" grpId="4"/>
      <p:bldP build="whole" bldLvl="1" animBg="1" rev="0" advAuto="0" spid="463" grpId="5"/>
      <p:bldP build="whole" bldLvl="1" animBg="1" rev="0" advAuto="0" spid="459" grpId="1"/>
      <p:bldP build="whole" bldLvl="1" animBg="1" rev="0" advAuto="0" spid="461" grpId="3"/>
      <p:bldP build="whole" bldLvl="1" animBg="1" rev="0" advAuto="0" spid="460" grpId="2"/>
      <p:bldP build="whole" bldLvl="1" animBg="1" rev="0" advAuto="0" spid="465" grpId="7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Data Consistency Model for S3"/>
          <p:cNvSpPr txBox="1"/>
          <p:nvPr>
            <p:ph type="title" idx="4294967295"/>
          </p:nvPr>
        </p:nvSpPr>
        <p:spPr>
          <a:xfrm>
            <a:off x="67667" y="-1261721"/>
            <a:ext cx="1286946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Data Consistency Model for S3</a:t>
            </a:r>
          </a:p>
        </p:txBody>
      </p:sp>
      <p:sp>
        <p:nvSpPr>
          <p:cNvPr id="468" name="Read after Write consistency for PUTS of new Objects"/>
          <p:cNvSpPr txBox="1"/>
          <p:nvPr/>
        </p:nvSpPr>
        <p:spPr>
          <a:xfrm>
            <a:off x="1507680" y="3236570"/>
            <a:ext cx="83048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Read after Write consistency for PUTS of new Objects</a:t>
            </a:r>
          </a:p>
        </p:txBody>
      </p:sp>
      <p:sp>
        <p:nvSpPr>
          <p:cNvPr id="469" name="Eventual Consistency for overwrite PUTS and DELETES (can take some…"/>
          <p:cNvSpPr txBox="1"/>
          <p:nvPr/>
        </p:nvSpPr>
        <p:spPr>
          <a:xfrm>
            <a:off x="1518043" y="4157320"/>
            <a:ext cx="1090780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Eventual Consistency for overwrite PUTS and DELETES (can take some</a:t>
            </a:r>
          </a:p>
          <a:p>
            <a:pPr algn="l"/>
            <a:r>
              <a:t>    time to propagate)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9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8" grpId="1"/>
      <p:bldP build="whole" bldLvl="1" animBg="1" rev="0" advAuto="0" spid="469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3 is a Simple Key-Value Store"/>
          <p:cNvSpPr txBox="1"/>
          <p:nvPr>
            <p:ph type="title" idx="4294967295"/>
          </p:nvPr>
        </p:nvSpPr>
        <p:spPr>
          <a:xfrm>
            <a:off x="220563" y="-1261721"/>
            <a:ext cx="12563674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is a Simple Key-Value Store</a:t>
            </a:r>
          </a:p>
        </p:txBody>
      </p:sp>
      <p:sp>
        <p:nvSpPr>
          <p:cNvPr id="472" name="S3 is Object based. Objects consist of the following -"/>
          <p:cNvSpPr txBox="1"/>
          <p:nvPr/>
        </p:nvSpPr>
        <p:spPr>
          <a:xfrm>
            <a:off x="1507680" y="3236570"/>
            <a:ext cx="78065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S3 is Object based. Objects consist of the following -</a:t>
            </a:r>
          </a:p>
        </p:txBody>
      </p:sp>
      <p:sp>
        <p:nvSpPr>
          <p:cNvPr id="473" name="Key (this is simply the name of the object)"/>
          <p:cNvSpPr txBox="1"/>
          <p:nvPr/>
        </p:nvSpPr>
        <p:spPr>
          <a:xfrm>
            <a:off x="1508239" y="3789020"/>
            <a:ext cx="65083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Key (this is simply the name of the object)</a:t>
            </a:r>
          </a:p>
        </p:txBody>
      </p:sp>
      <p:sp>
        <p:nvSpPr>
          <p:cNvPr id="474" name="Value (this is simply the data, which is made up of a sequence of bytes)"/>
          <p:cNvSpPr txBox="1"/>
          <p:nvPr/>
        </p:nvSpPr>
        <p:spPr>
          <a:xfrm>
            <a:off x="1518043" y="4341470"/>
            <a:ext cx="107410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Value (this is simply the data, which is made up of a sequence of bytes)</a:t>
            </a:r>
          </a:p>
        </p:txBody>
      </p:sp>
      <p:sp>
        <p:nvSpPr>
          <p:cNvPr id="475" name="Version ID (important for versioning)"/>
          <p:cNvSpPr txBox="1"/>
          <p:nvPr/>
        </p:nvSpPr>
        <p:spPr>
          <a:xfrm>
            <a:off x="1533487" y="4893920"/>
            <a:ext cx="56902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Version ID (important for versioning)</a:t>
            </a:r>
          </a:p>
        </p:txBody>
      </p:sp>
      <p:sp>
        <p:nvSpPr>
          <p:cNvPr id="476" name="Metadata (data about data you are storing)"/>
          <p:cNvSpPr txBox="1"/>
          <p:nvPr/>
        </p:nvSpPr>
        <p:spPr>
          <a:xfrm>
            <a:off x="1534757" y="5446370"/>
            <a:ext cx="664547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Metadata (data about data you are storing)</a:t>
            </a:r>
          </a:p>
        </p:txBody>
      </p:sp>
      <p:sp>
        <p:nvSpPr>
          <p:cNvPr id="477" name="Sub-resources - bucket specific configuration:…"/>
          <p:cNvSpPr txBox="1"/>
          <p:nvPr/>
        </p:nvSpPr>
        <p:spPr>
          <a:xfrm>
            <a:off x="1546187" y="5998820"/>
            <a:ext cx="7294703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Sub-resources - bucket specific configuration:</a:t>
            </a:r>
          </a:p>
          <a:p>
            <a:pPr lvl="1" marL="777875" indent="-333375" algn="l">
              <a:buSzPct val="145000"/>
              <a:buChar char="•"/>
            </a:pPr>
            <a:r>
              <a:t>Bucket Policies, Access Control Lists</a:t>
            </a:r>
          </a:p>
          <a:p>
            <a:pPr lvl="1" marL="777875" indent="-333375" algn="l">
              <a:buSzPct val="145000"/>
              <a:buChar char="•"/>
            </a:pPr>
            <a:r>
              <a:t>Cross Origin Resource Sharing (CORS)</a:t>
            </a:r>
          </a:p>
          <a:p>
            <a:pPr lvl="1" marL="777875" indent="-333375" algn="l">
              <a:buSzPct val="145000"/>
              <a:buChar char="•"/>
            </a:pPr>
            <a:r>
              <a:t>Transfer Acceleration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4" grpId="3"/>
      <p:bldP build="whole" bldLvl="1" animBg="1" rev="0" advAuto="0" spid="475" grpId="4"/>
      <p:bldP build="whole" bldLvl="1" animBg="1" rev="0" advAuto="0" spid="476" grpId="5"/>
      <p:bldP build="whole" bldLvl="1" animBg="1" rev="0" advAuto="0" spid="472" grpId="1"/>
      <p:bldP build="whole" bldLvl="1" animBg="1" rev="0" advAuto="0" spid="477" grpId="6"/>
      <p:bldP build="whole" bldLvl="1" animBg="1" rev="0" advAuto="0" spid="47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3 - The Basic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S3 - The Basics</a:t>
            </a:r>
          </a:p>
        </p:txBody>
      </p:sp>
      <p:sp>
        <p:nvSpPr>
          <p:cNvPr id="480" name="Built for 99.99% availability for the S3 platform"/>
          <p:cNvSpPr txBox="1"/>
          <p:nvPr/>
        </p:nvSpPr>
        <p:spPr>
          <a:xfrm>
            <a:off x="1507680" y="3236570"/>
            <a:ext cx="71688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Built for 99.99% availability for the S3 platform</a:t>
            </a:r>
          </a:p>
        </p:txBody>
      </p:sp>
      <p:sp>
        <p:nvSpPr>
          <p:cNvPr id="481" name="Amazon guarantee 99.9% availability"/>
          <p:cNvSpPr txBox="1"/>
          <p:nvPr/>
        </p:nvSpPr>
        <p:spPr>
          <a:xfrm>
            <a:off x="1508239" y="3789020"/>
            <a:ext cx="57865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Amazon guarantee 99.9% availability</a:t>
            </a:r>
          </a:p>
        </p:txBody>
      </p:sp>
      <p:sp>
        <p:nvSpPr>
          <p:cNvPr id="482" name="Amazon guarantees 99.999999999% durability for S3 information…"/>
          <p:cNvSpPr txBox="1"/>
          <p:nvPr/>
        </p:nvSpPr>
        <p:spPr>
          <a:xfrm>
            <a:off x="1510271" y="4341470"/>
            <a:ext cx="990805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Amazon guarantees 99.999999999% durability for S3 information</a:t>
            </a:r>
          </a:p>
          <a:p>
            <a:pPr algn="l"/>
            <a:r>
              <a:t>    (remember 11 x 9s)</a:t>
            </a:r>
          </a:p>
        </p:txBody>
      </p:sp>
      <p:sp>
        <p:nvSpPr>
          <p:cNvPr id="483" name="Tiered Storage available"/>
          <p:cNvSpPr txBox="1"/>
          <p:nvPr/>
        </p:nvSpPr>
        <p:spPr>
          <a:xfrm>
            <a:off x="1508087" y="5262220"/>
            <a:ext cx="39577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Tiered Storage available</a:t>
            </a:r>
          </a:p>
        </p:txBody>
      </p:sp>
      <p:sp>
        <p:nvSpPr>
          <p:cNvPr id="484" name="Lifecycle Management"/>
          <p:cNvSpPr txBox="1"/>
          <p:nvPr/>
        </p:nvSpPr>
        <p:spPr>
          <a:xfrm>
            <a:off x="1509357" y="5814670"/>
            <a:ext cx="37373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Lifecycle Management</a:t>
            </a:r>
          </a:p>
        </p:txBody>
      </p:sp>
      <p:sp>
        <p:nvSpPr>
          <p:cNvPr id="485" name="Versioning"/>
          <p:cNvSpPr txBox="1"/>
          <p:nvPr/>
        </p:nvSpPr>
        <p:spPr>
          <a:xfrm>
            <a:off x="1505394" y="6367120"/>
            <a:ext cx="19713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Versioning</a:t>
            </a:r>
          </a:p>
        </p:txBody>
      </p:sp>
      <p:sp>
        <p:nvSpPr>
          <p:cNvPr id="486" name="Encryption"/>
          <p:cNvSpPr txBox="1"/>
          <p:nvPr/>
        </p:nvSpPr>
        <p:spPr>
          <a:xfrm>
            <a:off x="1508087" y="6919570"/>
            <a:ext cx="2016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Encryption</a:t>
            </a:r>
          </a:p>
        </p:txBody>
      </p:sp>
      <p:sp>
        <p:nvSpPr>
          <p:cNvPr id="487" name="Secure your data - Access Control Lists and Bucket Policies"/>
          <p:cNvSpPr txBox="1"/>
          <p:nvPr/>
        </p:nvSpPr>
        <p:spPr>
          <a:xfrm>
            <a:off x="1508087" y="7472020"/>
            <a:ext cx="91795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Secure your data - Access Control Lists and Bucket Policies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irc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2" grpId="3"/>
      <p:bldP build="whole" bldLvl="1" animBg="1" rev="0" advAuto="0" spid="481" grpId="2"/>
      <p:bldP build="whole" bldLvl="1" animBg="1" rev="0" advAuto="0" spid="480" grpId="1"/>
      <p:bldP build="whole" bldLvl="1" animBg="1" rev="0" advAuto="0" spid="484" grpId="5"/>
      <p:bldP build="whole" bldLvl="1" animBg="1" rev="0" advAuto="0" spid="485" grpId="6"/>
      <p:bldP build="whole" bldLvl="1" animBg="1" rev="0" advAuto="0" spid="483" grpId="4"/>
      <p:bldP build="whole" bldLvl="1" animBg="1" rev="0" advAuto="0" spid="486" grpId="7"/>
      <p:bldP build="whole" bldLvl="1" animBg="1" rev="0" advAuto="0" spid="487" grpId="8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Amazon S3 Storage Classe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Amazon S3 Storage Classes</a:t>
            </a:r>
          </a:p>
        </p:txBody>
      </p:sp>
      <p:sp>
        <p:nvSpPr>
          <p:cNvPr id="490" name="Amazon S3 offers a range of storage classes designed for different use cases.…"/>
          <p:cNvSpPr txBox="1"/>
          <p:nvPr/>
        </p:nvSpPr>
        <p:spPr>
          <a:xfrm>
            <a:off x="575106" y="2988920"/>
            <a:ext cx="11854588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Amazon S3 offers a range of storage classes designed for different use cases.</a:t>
            </a:r>
          </a:p>
          <a:p>
            <a:pPr algn="l"/>
            <a:r>
              <a:t>These include </a:t>
            </a:r>
            <a:r>
              <a:t>S3 Standard</a:t>
            </a:r>
            <a:r>
              <a:t> for general-purpose storage of frequently accessed </a:t>
            </a:r>
          </a:p>
          <a:p>
            <a:pPr algn="l"/>
            <a:r>
              <a:t>data; </a:t>
            </a:r>
            <a:r>
              <a:t>S3 Intelligent-Tiering</a:t>
            </a:r>
            <a:r>
              <a:t> for data with unknown or changing access patterns; </a:t>
            </a:r>
          </a:p>
          <a:p>
            <a:pPr algn="l"/>
            <a:r>
              <a:t>S3 Standard-Infrequent Access (S3 Standard-IA) </a:t>
            </a:r>
            <a:r>
              <a:t>and </a:t>
            </a:r>
            <a:r>
              <a:t>S3 One Zone-Infrequent </a:t>
            </a:r>
          </a:p>
          <a:p>
            <a:pPr algn="l"/>
            <a:r>
              <a:t>Access (S3 One Zone-IA) </a:t>
            </a:r>
            <a:r>
              <a:t>for long-lived, but less frequently accessed data; </a:t>
            </a:r>
          </a:p>
          <a:p>
            <a:pPr algn="l"/>
            <a:r>
              <a:t>and </a:t>
            </a:r>
            <a:r>
              <a:t>Amazon S3 Glacier (S3 Glacier)</a:t>
            </a:r>
            <a:r>
              <a:t> and </a:t>
            </a:r>
            <a:r>
              <a:t>Amazon S3 Glacier Deep Archive </a:t>
            </a:r>
          </a:p>
          <a:p>
            <a:pPr algn="l"/>
            <a:r>
              <a:t>(S3 Glacier Deep Archive) </a:t>
            </a:r>
            <a:r>
              <a:t>for long-term archive and digital preservation. </a:t>
            </a:r>
          </a:p>
          <a:p>
            <a:pPr algn="l"/>
            <a:r>
              <a:t>Amazon S3 also offers capabilities to manage your data throughout its lifecycle. </a:t>
            </a:r>
          </a:p>
          <a:p>
            <a:pPr algn="l"/>
            <a:r>
              <a:t>Once an </a:t>
            </a:r>
            <a:r>
              <a:t>S3 Lifecycle</a:t>
            </a:r>
            <a:r>
              <a:t> policy is set, your data will automatically transfer to a </a:t>
            </a:r>
          </a:p>
          <a:p>
            <a:pPr algn="l"/>
            <a:r>
              <a:t>different storage class without any changes to your application. 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3 - Storage Tiers / Classes"/>
          <p:cNvSpPr txBox="1"/>
          <p:nvPr>
            <p:ph type="title" idx="4294967295"/>
          </p:nvPr>
        </p:nvSpPr>
        <p:spPr>
          <a:xfrm>
            <a:off x="797197" y="-1296988"/>
            <a:ext cx="114104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S3 - Storage Tiers / Classes</a:t>
            </a:r>
          </a:p>
        </p:txBody>
      </p:sp>
      <p:sp>
        <p:nvSpPr>
          <p:cNvPr id="493" name="S3: 99.99% availability, 99.999999999% durability, stored redundantly across…"/>
          <p:cNvSpPr txBox="1"/>
          <p:nvPr/>
        </p:nvSpPr>
        <p:spPr>
          <a:xfrm>
            <a:off x="1507680" y="2656693"/>
            <a:ext cx="11529290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S3: 99.99% availability, 99.999999999% durability, stored redundantly across</a:t>
            </a:r>
          </a:p>
          <a:p>
            <a:pPr algn="l"/>
            <a:r>
              <a:t>    multiple devices in multiple facilities, and is designed to sustain the loss of</a:t>
            </a:r>
          </a:p>
          <a:p>
            <a:pPr algn="l"/>
            <a:r>
              <a:t>    2 facilities concurrently.</a:t>
            </a:r>
          </a:p>
        </p:txBody>
      </p:sp>
      <p:sp>
        <p:nvSpPr>
          <p:cNvPr id="494" name="S3 - IA (Infrequently Accessed): For data that is accessed less frequently,…"/>
          <p:cNvSpPr txBox="1"/>
          <p:nvPr/>
        </p:nvSpPr>
        <p:spPr>
          <a:xfrm>
            <a:off x="1508239" y="3898729"/>
            <a:ext cx="11098302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S3 - IA (Infrequently Accessed): For data that is accessed less frequently,</a:t>
            </a:r>
          </a:p>
          <a:p>
            <a:pPr algn="l"/>
            <a:r>
              <a:t>    but requires rapid access when needed. Lower fee than S3, but you are</a:t>
            </a:r>
          </a:p>
          <a:p>
            <a:pPr algn="l"/>
            <a:r>
              <a:t>    charged a retrieval fee.</a:t>
            </a:r>
          </a:p>
        </p:txBody>
      </p:sp>
      <p:sp>
        <p:nvSpPr>
          <p:cNvPr id="495" name="S3 - One Zone IA: Same as IA however data is stored in a single…"/>
          <p:cNvSpPr txBox="1"/>
          <p:nvPr/>
        </p:nvSpPr>
        <p:spPr>
          <a:xfrm>
            <a:off x="1526692" y="5140764"/>
            <a:ext cx="1032479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S3 - One Zone IA: Same as IA however data is stored in a single</a:t>
            </a:r>
          </a:p>
          <a:p>
            <a:pPr algn="l"/>
            <a:r>
              <a:t>    Availability Zone only, still 99.999999999% durability, but only 99.5%</a:t>
            </a:r>
          </a:p>
          <a:p>
            <a:pPr algn="l"/>
            <a:r>
              <a:t>    availability. Cost is 20% less than regular S3 - IA.</a:t>
            </a:r>
          </a:p>
        </p:txBody>
      </p:sp>
      <p:sp>
        <p:nvSpPr>
          <p:cNvPr id="496" name="Reduced Redundancy Storage: Designed to provide 99.99% durability and…"/>
          <p:cNvSpPr txBox="1"/>
          <p:nvPr/>
        </p:nvSpPr>
        <p:spPr>
          <a:xfrm>
            <a:off x="1551826" y="6382800"/>
            <a:ext cx="11263199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Reduced Redundancy Storage: Designed to provide 99.99% durability and</a:t>
            </a:r>
          </a:p>
          <a:p>
            <a:pPr algn="l"/>
            <a:r>
              <a:t>    99.99% availability of objects over a given year. Used for data that can be</a:t>
            </a:r>
          </a:p>
          <a:p>
            <a:pPr algn="l"/>
            <a:r>
              <a:t>    recreated if lost, e.g. thumbnails. (Starting to disappear from AWS</a:t>
            </a:r>
          </a:p>
          <a:p>
            <a:pPr algn="l"/>
            <a:r>
              <a:t>    documentation but may still feature in exam)</a:t>
            </a:r>
          </a:p>
        </p:txBody>
      </p:sp>
      <p:sp>
        <p:nvSpPr>
          <p:cNvPr id="497" name="Glacier: Very cheap, but used for archival only. Optimised for data that is…"/>
          <p:cNvSpPr txBox="1"/>
          <p:nvPr/>
        </p:nvSpPr>
        <p:spPr>
          <a:xfrm>
            <a:off x="1540954" y="7993136"/>
            <a:ext cx="1100747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Glacier: Very cheap, but used for archival only. Optimised for data that is</a:t>
            </a:r>
          </a:p>
          <a:p>
            <a:pPr algn="l"/>
            <a:r>
              <a:t>    infrequently accessed and it takes 3 - 5 hours to restore from Glacier.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4" grpId="2"/>
      <p:bldP build="whole" bldLvl="1" animBg="1" rev="0" advAuto="0" spid="493" grpId="1"/>
      <p:bldP build="whole" bldLvl="1" animBg="1" rev="0" advAuto="0" spid="495" grpId="3"/>
      <p:bldP build="whole" bldLvl="1" animBg="1" rev="0" advAuto="0" spid="496" grpId="4"/>
      <p:bldP build="whole" bldLvl="1" animBg="1" rev="0" advAuto="0" spid="497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eneral Purpose Storage Class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General Purpose Storage Class</a:t>
            </a:r>
          </a:p>
        </p:txBody>
      </p:sp>
      <p:sp>
        <p:nvSpPr>
          <p:cNvPr id="500" name="Amazon S3 Standard"/>
          <p:cNvSpPr txBox="1"/>
          <p:nvPr/>
        </p:nvSpPr>
        <p:spPr>
          <a:xfrm>
            <a:off x="1494980" y="2614270"/>
            <a:ext cx="31574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Standard</a:t>
            </a:r>
          </a:p>
        </p:txBody>
      </p:sp>
      <p:sp>
        <p:nvSpPr>
          <p:cNvPr id="501" name="S3 Standard offers high durability, availability, and performance object…"/>
          <p:cNvSpPr txBox="1"/>
          <p:nvPr/>
        </p:nvSpPr>
        <p:spPr>
          <a:xfrm>
            <a:off x="1533639" y="3281020"/>
            <a:ext cx="11562284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Standard offers high durability, availability, and performance object </a:t>
            </a:r>
          </a:p>
          <a:p>
            <a:pPr algn="l"/>
            <a:r>
              <a:t>    storage for frequently accessed data. Because it delivers low latency and </a:t>
            </a:r>
          </a:p>
          <a:p>
            <a:pPr algn="l"/>
            <a:r>
              <a:t>    high throughput, S3 Standard is appropriate for a wide variety of use cases,</a:t>
            </a:r>
          </a:p>
          <a:p>
            <a:pPr algn="l"/>
            <a:r>
              <a:t>    including cloud applications, dynamic websites, content distribution, mobile</a:t>
            </a:r>
          </a:p>
          <a:p>
            <a:pPr algn="l"/>
            <a:r>
              <a:t>    and gaming applications, and big data analytics. S3 Storage Classes can be</a:t>
            </a:r>
          </a:p>
          <a:p>
            <a:pPr algn="l"/>
            <a:r>
              <a:t>    configured at the object level and a single bucket can contain objects </a:t>
            </a:r>
          </a:p>
          <a:p>
            <a:pPr algn="l"/>
            <a:r>
              <a:t>    stored across S3 Standard, S3 Intelligent-Tiering, S3 Standard-IA, and S3 </a:t>
            </a:r>
          </a:p>
          <a:p>
            <a:pPr algn="l"/>
            <a:r>
              <a:t>    One Zone-IA. You can also use S3 Lifecycle policies to automatically </a:t>
            </a:r>
          </a:p>
          <a:p>
            <a:pPr algn="l"/>
            <a:r>
              <a:t>    transition objects between storage classes without any application </a:t>
            </a:r>
          </a:p>
          <a:p>
            <a:pPr algn="l"/>
            <a:r>
              <a:t>    changes.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ll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0" grpId="1"/>
      <p:bldP build="whole" bldLvl="1" animBg="1" rev="0" advAuto="0" spid="501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Amazon S3 Standard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Amazon S3 Standard</a:t>
            </a:r>
          </a:p>
        </p:txBody>
      </p:sp>
      <p:sp>
        <p:nvSpPr>
          <p:cNvPr id="504" name="Low latency and high throughput performance"/>
          <p:cNvSpPr txBox="1"/>
          <p:nvPr/>
        </p:nvSpPr>
        <p:spPr>
          <a:xfrm>
            <a:off x="1494980" y="2868270"/>
            <a:ext cx="71816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Low latency and high throughput performance</a:t>
            </a:r>
          </a:p>
        </p:txBody>
      </p:sp>
      <p:sp>
        <p:nvSpPr>
          <p:cNvPr id="505" name="Designed for durability of 99.999999999% of objects across multiple…"/>
          <p:cNvSpPr txBox="1"/>
          <p:nvPr/>
        </p:nvSpPr>
        <p:spPr>
          <a:xfrm>
            <a:off x="1503667" y="3420720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06" name="Resilient against events that impact an entire Availability Zones"/>
          <p:cNvSpPr txBox="1"/>
          <p:nvPr/>
        </p:nvSpPr>
        <p:spPr>
          <a:xfrm>
            <a:off x="1518043" y="4341470"/>
            <a:ext cx="96233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Resilient against events that impact an entire Availability Zones</a:t>
            </a:r>
          </a:p>
        </p:txBody>
      </p:sp>
      <p:sp>
        <p:nvSpPr>
          <p:cNvPr id="507" name="Designed for 99.99% availability over a given year"/>
          <p:cNvSpPr txBox="1"/>
          <p:nvPr/>
        </p:nvSpPr>
        <p:spPr>
          <a:xfrm>
            <a:off x="1533487" y="4893920"/>
            <a:ext cx="76330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Designed for 99.99% availability over a given year</a:t>
            </a:r>
          </a:p>
        </p:txBody>
      </p:sp>
      <p:sp>
        <p:nvSpPr>
          <p:cNvPr id="508" name="Backed with the Amazon S3 Service Level Agreement for availability"/>
          <p:cNvSpPr txBox="1"/>
          <p:nvPr/>
        </p:nvSpPr>
        <p:spPr>
          <a:xfrm>
            <a:off x="1534757" y="5446370"/>
            <a:ext cx="103189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Backed with the Amazon S3 Service Level Agreement for availability</a:t>
            </a:r>
          </a:p>
        </p:txBody>
      </p:sp>
      <p:sp>
        <p:nvSpPr>
          <p:cNvPr id="509" name="Supports SSL for data in transit and encryption of data at rest"/>
          <p:cNvSpPr txBox="1"/>
          <p:nvPr/>
        </p:nvSpPr>
        <p:spPr>
          <a:xfrm>
            <a:off x="1546187" y="599882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10" name="S3 Lifecycle management for automatic migration of objects to other…"/>
          <p:cNvSpPr txBox="1"/>
          <p:nvPr/>
        </p:nvSpPr>
        <p:spPr>
          <a:xfrm>
            <a:off x="1550759" y="6551270"/>
            <a:ext cx="1054905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Lifecycle management for automatic migration of objects to other</a:t>
            </a:r>
          </a:p>
          <a:p>
            <a:pPr algn="l"/>
            <a:r>
              <a:t>    S3 Storage Classes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15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4" grpId="1"/>
      <p:bldP build="whole" bldLvl="1" animBg="1" rev="0" advAuto="0" spid="506" grpId="3"/>
      <p:bldP build="whole" bldLvl="1" animBg="1" rev="0" advAuto="0" spid="505" grpId="2"/>
      <p:bldP build="whole" bldLvl="1" animBg="1" rev="0" advAuto="0" spid="508" grpId="5"/>
      <p:bldP build="whole" bldLvl="1" animBg="1" rev="0" advAuto="0" spid="507" grpId="4"/>
      <p:bldP build="whole" bldLvl="1" animBg="1" rev="0" advAuto="0" spid="510" grpId="7"/>
      <p:bldP build="whole" bldLvl="1" animBg="1" rev="0" advAuto="0" spid="509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mazon S3 lets you run sophisticated big data analytics on your data without requiring you to extract and move the data to a separate analytics platform"/>
          <p:cNvSpPr txBox="1"/>
          <p:nvPr/>
        </p:nvSpPr>
        <p:spPr>
          <a:xfrm>
            <a:off x="1397000" y="5727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Amazon S3 lets you run sophisticated big data analytics on your data without requiring you to extract and move the data to a separate analytics platform</a:t>
            </a:r>
          </a:p>
        </p:txBody>
      </p:sp>
      <p:sp>
        <p:nvSpPr>
          <p:cNvPr id="135" name="4. Query in Place"/>
          <p:cNvSpPr txBox="1"/>
          <p:nvPr/>
        </p:nvSpPr>
        <p:spPr>
          <a:xfrm>
            <a:off x="1270000" y="5600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4. Query in Place</a:t>
            </a:r>
          </a:p>
        </p:txBody>
      </p:sp>
      <p:sp>
        <p:nvSpPr>
          <p:cNvPr id="136" name="Paint Bucket"/>
          <p:cNvSpPr/>
          <p:nvPr/>
        </p:nvSpPr>
        <p:spPr>
          <a:xfrm>
            <a:off x="5793599" y="638303"/>
            <a:ext cx="1417603" cy="2228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10728" y="1"/>
                </a:moveTo>
                <a:cubicBezTo>
                  <a:pt x="4770" y="22"/>
                  <a:pt x="0" y="3150"/>
                  <a:pt x="0" y="6931"/>
                </a:cubicBezTo>
                <a:lnTo>
                  <a:pt x="0" y="9843"/>
                </a:lnTo>
                <a:cubicBezTo>
                  <a:pt x="0" y="9897"/>
                  <a:pt x="68" y="9946"/>
                  <a:pt x="162" y="9946"/>
                </a:cubicBezTo>
                <a:lnTo>
                  <a:pt x="501" y="9946"/>
                </a:lnTo>
                <a:cubicBezTo>
                  <a:pt x="586" y="9946"/>
                  <a:pt x="660" y="9990"/>
                  <a:pt x="660" y="10049"/>
                </a:cubicBezTo>
                <a:lnTo>
                  <a:pt x="660" y="10297"/>
                </a:lnTo>
                <a:cubicBezTo>
                  <a:pt x="660" y="10351"/>
                  <a:pt x="729" y="10400"/>
                  <a:pt x="822" y="10400"/>
                </a:cubicBezTo>
                <a:lnTo>
                  <a:pt x="1289" y="10400"/>
                </a:lnTo>
                <a:cubicBezTo>
                  <a:pt x="1374" y="10400"/>
                  <a:pt x="1451" y="10441"/>
                  <a:pt x="1451" y="10501"/>
                </a:cubicBezTo>
                <a:lnTo>
                  <a:pt x="1451" y="20382"/>
                </a:lnTo>
                <a:cubicBezTo>
                  <a:pt x="1451" y="20431"/>
                  <a:pt x="1392" y="20468"/>
                  <a:pt x="1316" y="20468"/>
                </a:cubicBezTo>
                <a:cubicBezTo>
                  <a:pt x="1129" y="20468"/>
                  <a:pt x="984" y="20566"/>
                  <a:pt x="984" y="20679"/>
                </a:cubicBezTo>
                <a:lnTo>
                  <a:pt x="984" y="21368"/>
                </a:lnTo>
                <a:cubicBezTo>
                  <a:pt x="984" y="21487"/>
                  <a:pt x="1137" y="21579"/>
                  <a:pt x="1316" y="21579"/>
                </a:cubicBezTo>
                <a:lnTo>
                  <a:pt x="20284" y="21579"/>
                </a:lnTo>
                <a:cubicBezTo>
                  <a:pt x="20471" y="21579"/>
                  <a:pt x="20616" y="21482"/>
                  <a:pt x="20616" y="21368"/>
                </a:cubicBezTo>
                <a:lnTo>
                  <a:pt x="20616" y="20679"/>
                </a:lnTo>
                <a:cubicBezTo>
                  <a:pt x="20616" y="20560"/>
                  <a:pt x="20463" y="20468"/>
                  <a:pt x="20284" y="20468"/>
                </a:cubicBezTo>
                <a:cubicBezTo>
                  <a:pt x="20208" y="20468"/>
                  <a:pt x="20149" y="20431"/>
                  <a:pt x="20149" y="20382"/>
                </a:cubicBezTo>
                <a:lnTo>
                  <a:pt x="20149" y="10496"/>
                </a:lnTo>
                <a:cubicBezTo>
                  <a:pt x="20149" y="10442"/>
                  <a:pt x="20215" y="10393"/>
                  <a:pt x="20308" y="10393"/>
                </a:cubicBezTo>
                <a:lnTo>
                  <a:pt x="20775" y="10393"/>
                </a:lnTo>
                <a:cubicBezTo>
                  <a:pt x="20860" y="10393"/>
                  <a:pt x="20937" y="10351"/>
                  <a:pt x="20937" y="10292"/>
                </a:cubicBezTo>
                <a:lnTo>
                  <a:pt x="20937" y="10042"/>
                </a:lnTo>
                <a:cubicBezTo>
                  <a:pt x="20937" y="9988"/>
                  <a:pt x="21005" y="9941"/>
                  <a:pt x="21099" y="9941"/>
                </a:cubicBezTo>
                <a:lnTo>
                  <a:pt x="21438" y="9941"/>
                </a:lnTo>
                <a:cubicBezTo>
                  <a:pt x="21523" y="9941"/>
                  <a:pt x="21600" y="9898"/>
                  <a:pt x="21600" y="9838"/>
                </a:cubicBezTo>
                <a:lnTo>
                  <a:pt x="21600" y="6850"/>
                </a:lnTo>
                <a:cubicBezTo>
                  <a:pt x="21583" y="3064"/>
                  <a:pt x="16712" y="-21"/>
                  <a:pt x="10728" y="1"/>
                </a:cubicBezTo>
                <a:close/>
                <a:moveTo>
                  <a:pt x="10718" y="459"/>
                </a:moveTo>
                <a:cubicBezTo>
                  <a:pt x="16294" y="437"/>
                  <a:pt x="20844" y="3317"/>
                  <a:pt x="20844" y="6855"/>
                </a:cubicBezTo>
                <a:lnTo>
                  <a:pt x="20844" y="8630"/>
                </a:lnTo>
                <a:lnTo>
                  <a:pt x="20860" y="8630"/>
                </a:lnTo>
                <a:cubicBezTo>
                  <a:pt x="20860" y="8684"/>
                  <a:pt x="20794" y="8733"/>
                  <a:pt x="20701" y="8733"/>
                </a:cubicBezTo>
                <a:lnTo>
                  <a:pt x="20300" y="8733"/>
                </a:lnTo>
                <a:cubicBezTo>
                  <a:pt x="20216" y="8733"/>
                  <a:pt x="20139" y="8689"/>
                  <a:pt x="20139" y="8630"/>
                </a:cubicBezTo>
                <a:lnTo>
                  <a:pt x="20139" y="7384"/>
                </a:lnTo>
                <a:cubicBezTo>
                  <a:pt x="20139" y="7336"/>
                  <a:pt x="20182" y="7293"/>
                  <a:pt x="20250" y="7277"/>
                </a:cubicBezTo>
                <a:cubicBezTo>
                  <a:pt x="20403" y="7233"/>
                  <a:pt x="20513" y="7130"/>
                  <a:pt x="20505" y="7017"/>
                </a:cubicBezTo>
                <a:cubicBezTo>
                  <a:pt x="20496" y="6866"/>
                  <a:pt x="20291" y="6752"/>
                  <a:pt x="20054" y="6752"/>
                </a:cubicBezTo>
                <a:lnTo>
                  <a:pt x="1520" y="6752"/>
                </a:lnTo>
                <a:cubicBezTo>
                  <a:pt x="1282" y="6752"/>
                  <a:pt x="1077" y="6866"/>
                  <a:pt x="1069" y="7017"/>
                </a:cubicBezTo>
                <a:cubicBezTo>
                  <a:pt x="1060" y="7136"/>
                  <a:pt x="1171" y="7233"/>
                  <a:pt x="1323" y="7277"/>
                </a:cubicBezTo>
                <a:cubicBezTo>
                  <a:pt x="1391" y="7293"/>
                  <a:pt x="1435" y="7336"/>
                  <a:pt x="1435" y="7384"/>
                </a:cubicBezTo>
                <a:lnTo>
                  <a:pt x="1435" y="8630"/>
                </a:lnTo>
                <a:cubicBezTo>
                  <a:pt x="1435" y="8684"/>
                  <a:pt x="1366" y="8733"/>
                  <a:pt x="1273" y="8733"/>
                </a:cubicBezTo>
                <a:lnTo>
                  <a:pt x="873" y="8733"/>
                </a:lnTo>
                <a:cubicBezTo>
                  <a:pt x="788" y="8733"/>
                  <a:pt x="713" y="8689"/>
                  <a:pt x="713" y="8630"/>
                </a:cubicBezTo>
                <a:lnTo>
                  <a:pt x="713" y="6926"/>
                </a:lnTo>
                <a:cubicBezTo>
                  <a:pt x="713" y="3399"/>
                  <a:pt x="5167" y="481"/>
                  <a:pt x="10718" y="459"/>
                </a:cubicBezTo>
                <a:close/>
                <a:moveTo>
                  <a:pt x="12458" y="7309"/>
                </a:moveTo>
                <a:cubicBezTo>
                  <a:pt x="14877" y="7309"/>
                  <a:pt x="15650" y="7309"/>
                  <a:pt x="18502" y="7309"/>
                </a:cubicBezTo>
                <a:cubicBezTo>
                  <a:pt x="18511" y="8198"/>
                  <a:pt x="18510" y="11833"/>
                  <a:pt x="18510" y="11984"/>
                </a:cubicBezTo>
                <a:cubicBezTo>
                  <a:pt x="18510" y="12156"/>
                  <a:pt x="18288" y="12297"/>
                  <a:pt x="18017" y="12297"/>
                </a:cubicBezTo>
                <a:cubicBezTo>
                  <a:pt x="17745" y="12297"/>
                  <a:pt x="17526" y="12156"/>
                  <a:pt x="17526" y="11984"/>
                </a:cubicBezTo>
                <a:lnTo>
                  <a:pt x="17526" y="9385"/>
                </a:lnTo>
                <a:cubicBezTo>
                  <a:pt x="17526" y="9175"/>
                  <a:pt x="17263" y="9007"/>
                  <a:pt x="16932" y="9007"/>
                </a:cubicBezTo>
                <a:cubicBezTo>
                  <a:pt x="16601" y="9007"/>
                  <a:pt x="16338" y="9175"/>
                  <a:pt x="16338" y="9385"/>
                </a:cubicBezTo>
                <a:cubicBezTo>
                  <a:pt x="16338" y="10140"/>
                  <a:pt x="16338" y="10738"/>
                  <a:pt x="16338" y="10797"/>
                </a:cubicBezTo>
                <a:cubicBezTo>
                  <a:pt x="16338" y="10970"/>
                  <a:pt x="16116" y="11111"/>
                  <a:pt x="15845" y="11111"/>
                </a:cubicBezTo>
                <a:cubicBezTo>
                  <a:pt x="15573" y="11111"/>
                  <a:pt x="15354" y="10970"/>
                  <a:pt x="15354" y="10797"/>
                </a:cubicBezTo>
                <a:lnTo>
                  <a:pt x="15354" y="9147"/>
                </a:lnTo>
                <a:cubicBezTo>
                  <a:pt x="15354" y="8133"/>
                  <a:pt x="14053" y="7309"/>
                  <a:pt x="12458" y="7309"/>
                </a:cubicBez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S3"/>
          <p:cNvSpPr txBox="1"/>
          <p:nvPr/>
        </p:nvSpPr>
        <p:spPr>
          <a:xfrm>
            <a:off x="6215697" y="2107375"/>
            <a:ext cx="5734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S3</a:t>
            </a:r>
          </a:p>
        </p:txBody>
      </p:sp>
      <p:pic>
        <p:nvPicPr>
          <p:cNvPr id="13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Rectangle"/>
          <p:cNvSpPr/>
          <p:nvPr/>
        </p:nvSpPr>
        <p:spPr>
          <a:xfrm>
            <a:off x="2959612" y="3410207"/>
            <a:ext cx="7085576" cy="2933186"/>
          </a:xfrm>
          <a:prstGeom prst="rect">
            <a:avLst/>
          </a:prstGeom>
          <a:ln w="635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Circle"/>
          <p:cNvSpPr/>
          <p:nvPr/>
        </p:nvSpPr>
        <p:spPr>
          <a:xfrm>
            <a:off x="11748212" y="46749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Line"/>
          <p:cNvSpPr/>
          <p:nvPr/>
        </p:nvSpPr>
        <p:spPr>
          <a:xfrm>
            <a:off x="11888077" y="47370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Circle"/>
          <p:cNvSpPr/>
          <p:nvPr/>
        </p:nvSpPr>
        <p:spPr>
          <a:xfrm>
            <a:off x="11748212" y="48146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Circle"/>
          <p:cNvSpPr/>
          <p:nvPr/>
        </p:nvSpPr>
        <p:spPr>
          <a:xfrm>
            <a:off x="11748212" y="49543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>
            <a:off x="11888077" y="48767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11888077" y="50165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Circle"/>
          <p:cNvSpPr/>
          <p:nvPr/>
        </p:nvSpPr>
        <p:spPr>
          <a:xfrm>
            <a:off x="878724" y="22100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Line"/>
          <p:cNvSpPr/>
          <p:nvPr/>
        </p:nvSpPr>
        <p:spPr>
          <a:xfrm>
            <a:off x="1018589" y="22722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Circle"/>
          <p:cNvSpPr/>
          <p:nvPr/>
        </p:nvSpPr>
        <p:spPr>
          <a:xfrm>
            <a:off x="878724" y="23497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Circle"/>
          <p:cNvSpPr/>
          <p:nvPr/>
        </p:nvSpPr>
        <p:spPr>
          <a:xfrm>
            <a:off x="878724" y="24894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Line"/>
          <p:cNvSpPr/>
          <p:nvPr/>
        </p:nvSpPr>
        <p:spPr>
          <a:xfrm>
            <a:off x="1018589" y="24119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Line"/>
          <p:cNvSpPr/>
          <p:nvPr/>
        </p:nvSpPr>
        <p:spPr>
          <a:xfrm>
            <a:off x="1018589" y="2551625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Line"/>
          <p:cNvSpPr/>
          <p:nvPr/>
        </p:nvSpPr>
        <p:spPr>
          <a:xfrm>
            <a:off x="10277574" y="4876800"/>
            <a:ext cx="1270001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1473521" y="2631473"/>
            <a:ext cx="1406542" cy="690487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1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Class="entr" nodeType="afterEffect" presetID="9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600"/>
                            </p:stCondLst>
                            <p:childTnLst>
                              <p:par>
                                <p:cTn id="20" presetClass="entr" nodeType="afterEffect" presetID="9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200"/>
                            </p:stCondLst>
                            <p:childTnLst>
                              <p:par>
                                <p:cTn id="24" presetClass="entr" nodeType="afterEffect" presetID="9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8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400"/>
                            </p:stCondLst>
                            <p:childTnLst>
                              <p:par>
                                <p:cTn id="32" presetClass="entr" nodeType="afterEffect" presetID="9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600"/>
                            </p:stCondLst>
                            <p:childTnLst>
                              <p:par>
                                <p:cTn id="40" presetClass="entr" nodeType="afterEffect" presetID="9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200"/>
                            </p:stCondLst>
                            <p:childTnLst>
                              <p:par>
                                <p:cTn id="44" presetClass="entr" nodeType="afterEffect" presetID="9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1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800"/>
                            </p:stCondLst>
                            <p:childTnLst>
                              <p:par>
                                <p:cTn id="48" presetClass="entr" nodeType="afterEffect" presetID="9" grpId="1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400"/>
                            </p:stCondLst>
                            <p:childTnLst>
                              <p:par>
                                <p:cTn id="52" presetClass="entr" nodeType="afterEffect" presetID="9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9000"/>
                            </p:stCondLst>
                            <p:childTnLst>
                              <p:par>
                                <p:cTn id="56" presetClass="entr" nodeType="afterEffect" presetID="9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600"/>
                            </p:stCondLst>
                            <p:childTnLst>
                              <p:par>
                                <p:cTn id="60" presetClass="entr" nodeType="afterEffect" presetID="9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200"/>
                            </p:stCondLst>
                            <p:childTnLst>
                              <p:par>
                                <p:cTn id="64" presetClass="entr" nodeType="afterEffect" presetID="9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3800"/>
                            </p:stCondLst>
                            <p:childTnLst>
                              <p:par>
                                <p:cTn id="68" presetClass="entr" nodeType="afterEffect" presetID="9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400"/>
                            </p:stCondLst>
                            <p:childTnLst>
                              <p:par>
                                <p:cTn id="72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6900"/>
                            </p:stCondLst>
                            <p:childTnLst>
                              <p:par>
                                <p:cTn id="76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8400"/>
                            </p:stCondLst>
                            <p:childTnLst>
                              <p:par>
                                <p:cTn id="80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1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900"/>
                            </p:stCondLst>
                            <p:childTnLst>
                              <p:par>
                                <p:cTn id="84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6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1400"/>
                            </p:stCondLst>
                            <p:childTnLst>
                              <p:par>
                                <p:cTn id="88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900"/>
                            </p:stCondLst>
                            <p:childTnLst>
                              <p:par>
                                <p:cTn id="92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4" dur="1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4400"/>
                            </p:stCondLst>
                            <p:childTnLst>
                              <p:par>
                                <p:cTn id="96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1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900"/>
                            </p:stCondLst>
                            <p:childTnLst>
                              <p:par>
                                <p:cTn id="100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2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7400"/>
                            </p:stCondLst>
                            <p:childTnLst>
                              <p:par>
                                <p:cTn id="104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6" dur="1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8900"/>
                            </p:stCondLst>
                            <p:childTnLst>
                              <p:par>
                                <p:cTn id="108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0" dur="1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400"/>
                            </p:stCondLst>
                            <p:childTnLst>
                              <p:par>
                                <p:cTn id="112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4" dur="1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1900"/>
                            </p:stCondLst>
                            <p:childTnLst>
                              <p:par>
                                <p:cTn id="116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8" dur="1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3400"/>
                            </p:stCondLst>
                            <p:childTnLst>
                              <p:par>
                                <p:cTn id="120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2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4900"/>
                            </p:stCondLst>
                            <p:childTnLst>
                              <p:par>
                                <p:cTn id="124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6" dur="1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6400"/>
                            </p:stCondLst>
                            <p:childTnLst>
                              <p:par>
                                <p:cTn id="128" presetClass="entr" nodeType="after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0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31"/>
      <p:bldP build="whole" bldLvl="1" animBg="1" rev="0" advAuto="0" spid="143" grpId="4"/>
      <p:bldP build="whole" bldLvl="1" animBg="1" rev="0" advAuto="0" spid="139" grpId="10"/>
      <p:bldP build="whole" bldLvl="1" animBg="1" rev="0" advAuto="0" spid="165" grpId="26"/>
      <p:bldP build="whole" bldLvl="1" animBg="1" rev="0" advAuto="0" spid="158" grpId="30"/>
      <p:bldP build="whole" bldLvl="1" animBg="1" rev="0" advAuto="0" spid="138" grpId="9"/>
      <p:bldP build="whole" bldLvl="1" animBg="1" rev="0" advAuto="0" spid="161" grpId="22"/>
      <p:bldP build="whole" bldLvl="1" animBg="1" rev="0" advAuto="0" spid="141" grpId="12"/>
      <p:bldP build="whole" bldLvl="1" animBg="1" rev="0" advAuto="0" spid="148" grpId="14"/>
      <p:bldP build="whole" bldLvl="1" animBg="1" rev="0" advAuto="0" spid="150" grpId="16"/>
      <p:bldP build="whole" bldLvl="1" animBg="1" rev="0" advAuto="0" spid="167" grpId="19"/>
      <p:bldP build="whole" bldLvl="1" animBg="1" rev="0" advAuto="0" spid="149" grpId="15"/>
      <p:bldP build="whole" bldLvl="1" animBg="1" rev="0" advAuto="0" spid="154" grpId="27"/>
      <p:bldP build="whole" bldLvl="1" animBg="1" rev="0" advAuto="0" spid="140" grpId="11"/>
      <p:bldP build="whole" bldLvl="1" animBg="1" rev="0" advAuto="0" spid="159" grpId="32"/>
      <p:bldP build="whole" bldLvl="1" animBg="1" rev="0" advAuto="0" spid="135" grpId="1"/>
      <p:bldP build="whole" bldLvl="1" animBg="1" rev="0" advAuto="0" spid="164" grpId="24"/>
      <p:bldP build="whole" bldLvl="1" animBg="1" rev="0" advAuto="0" spid="155" grpId="28"/>
      <p:bldP build="whole" bldLvl="1" animBg="1" rev="0" advAuto="0" spid="147" grpId="3"/>
      <p:bldP build="whole" bldLvl="1" animBg="1" rev="0" advAuto="0" spid="153" grpId="18"/>
      <p:bldP build="whole" bldLvl="1" animBg="1" rev="0" advAuto="0" spid="134" grpId="2"/>
      <p:bldP build="whole" bldLvl="1" animBg="1" rev="0" advAuto="0" spid="160" grpId="21"/>
      <p:bldP build="whole" bldLvl="1" animBg="1" rev="0" advAuto="0" spid="145" grpId="6"/>
      <p:bldP build="whole" bldLvl="1" animBg="1" rev="0" advAuto="0" spid="162" grpId="23"/>
      <p:bldP build="whole" bldLvl="1" animBg="1" rev="0" advAuto="0" spid="146" grpId="7"/>
      <p:bldP build="whole" bldLvl="1" animBg="1" rev="0" advAuto="0" spid="151" grpId="17"/>
      <p:bldP build="whole" bldLvl="1" animBg="1" rev="0" advAuto="0" spid="144" grpId="5"/>
      <p:bldP build="whole" bldLvl="1" animBg="1" rev="0" advAuto="0" spid="152" grpId="13"/>
      <p:bldP build="whole" bldLvl="1" animBg="1" rev="0" advAuto="0" spid="166" grpId="20"/>
      <p:bldP build="whole" bldLvl="1" animBg="1" rev="0" advAuto="0" spid="156" grpId="29"/>
      <p:bldP build="whole" bldLvl="1" animBg="1" rev="0" advAuto="0" spid="163" grpId="25"/>
      <p:bldP build="whole" bldLvl="1" animBg="1" rev="0" advAuto="0" spid="142" grpId="8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he S3 Intelligent-Tiering storage class is designed to optimise costs by…"/>
          <p:cNvSpPr txBox="1"/>
          <p:nvPr/>
        </p:nvSpPr>
        <p:spPr>
          <a:xfrm>
            <a:off x="1533639" y="2665070"/>
            <a:ext cx="11526622" cy="7090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The S3 Intelligent-Tiering storage class is designed to optimise costs by </a:t>
            </a:r>
          </a:p>
          <a:p>
            <a:pPr algn="l"/>
            <a:r>
              <a:t>    automatically moving data to the most cost-effective access tier, without </a:t>
            </a:r>
          </a:p>
          <a:p>
            <a:pPr algn="l"/>
            <a:r>
              <a:t>    performance impact or operational overhead. It works by storing objects in </a:t>
            </a:r>
          </a:p>
          <a:p>
            <a:pPr algn="l"/>
            <a:r>
              <a:t>    two access tiers: one tier that is optimised for frequent access and another </a:t>
            </a:r>
          </a:p>
          <a:p>
            <a:pPr algn="l"/>
            <a:r>
              <a:t>    lower-cost tier that is optimised for infrequent access. For a small monthly </a:t>
            </a:r>
          </a:p>
          <a:p>
            <a:pPr algn="l"/>
            <a:r>
              <a:t>    monitoring and automation fee per object, Amazon S3 monitors access </a:t>
            </a:r>
          </a:p>
          <a:p>
            <a:pPr algn="l"/>
            <a:r>
              <a:t>    patterns of the objects in S3 Intelligent-Tiering, and moves the ones that </a:t>
            </a:r>
          </a:p>
          <a:p>
            <a:pPr algn="l"/>
            <a:r>
              <a:t>    have not been accessed for 30 consecutive days to the infrequent access </a:t>
            </a:r>
          </a:p>
          <a:p>
            <a:pPr algn="l"/>
            <a:r>
              <a:t>    tier. If an object in the infrequent access tier is accessed, it is automatically </a:t>
            </a:r>
          </a:p>
          <a:p>
            <a:pPr algn="l"/>
            <a:r>
              <a:t>    moved back to the frequent access tier. There are no retrieval fees when </a:t>
            </a:r>
          </a:p>
          <a:p>
            <a:pPr algn="l"/>
            <a:r>
              <a:t>    using the S3 Intelligent-Tiering storage class, and no additional tiering fees </a:t>
            </a:r>
          </a:p>
          <a:p>
            <a:pPr algn="l"/>
            <a:r>
              <a:t>    when objects are moved between access tiers. It is the ideal storage class </a:t>
            </a:r>
          </a:p>
          <a:p>
            <a:pPr algn="l"/>
            <a:r>
              <a:t>    for long-lived data with access patterns that are unknown or unpredictable.</a:t>
            </a:r>
          </a:p>
          <a:p>
            <a:pPr algn="l"/>
            <a:r>
              <a:t>    S3 Storage Classes can be configured at the object level and a single </a:t>
            </a:r>
          </a:p>
          <a:p>
            <a:pPr algn="l"/>
            <a:r>
              <a:t>    bucket can contain objects stored in S3 Standard, S3 Intelligent-Tiering, </a:t>
            </a:r>
          </a:p>
          <a:p>
            <a:pPr algn="l"/>
            <a:r>
              <a:t>    S3 Standard-IA, and S3 One Zone-IA. You can upload objects directly to </a:t>
            </a:r>
          </a:p>
          <a:p>
            <a:pPr algn="l"/>
            <a:r>
              <a:t>    S3 Intelligent-Tiering, or use S3 Lifecycle policies to transfer objects from </a:t>
            </a:r>
          </a:p>
          <a:p>
            <a:pPr algn="l"/>
            <a:r>
              <a:t>    S3 Standard and S3 Standard-IA to S3 Intelligent-Tiering. You can also </a:t>
            </a:r>
          </a:p>
          <a:p>
            <a:pPr algn="l"/>
            <a:r>
              <a:t>    archive objects from S3 Intelligent-Tiering to S3 Glacier.</a:t>
            </a:r>
          </a:p>
        </p:txBody>
      </p:sp>
      <p:sp>
        <p:nvSpPr>
          <p:cNvPr id="513" name="Unknown or Changing Access Storage Class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Unknown or Changing Access Storage Class</a:t>
            </a:r>
          </a:p>
        </p:txBody>
      </p:sp>
      <p:sp>
        <p:nvSpPr>
          <p:cNvPr id="514" name="Amazon S3 Intelligent-Tiering"/>
          <p:cNvSpPr txBox="1"/>
          <p:nvPr/>
        </p:nvSpPr>
        <p:spPr>
          <a:xfrm>
            <a:off x="1507680" y="2122145"/>
            <a:ext cx="44022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Intelligent-Tiering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wipe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2" grpId="2"/>
      <p:bldP build="whole" bldLvl="1" animBg="1" rev="0" advAuto="0" spid="51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Amazon S3 Intelligent-Tiering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Amazon S3 Intelligent-Tiering</a:t>
            </a:r>
          </a:p>
        </p:txBody>
      </p:sp>
      <p:sp>
        <p:nvSpPr>
          <p:cNvPr id="517" name="Same low latency and high throughput performance of S3 Standard"/>
          <p:cNvSpPr txBox="1"/>
          <p:nvPr/>
        </p:nvSpPr>
        <p:spPr>
          <a:xfrm>
            <a:off x="1494980" y="2684120"/>
            <a:ext cx="10218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Same low latency and high throughput performance of S3 Standard</a:t>
            </a:r>
          </a:p>
        </p:txBody>
      </p:sp>
      <p:sp>
        <p:nvSpPr>
          <p:cNvPr id="518" name="Small monthly monitoring and auto-tiering fee"/>
          <p:cNvSpPr txBox="1"/>
          <p:nvPr/>
        </p:nvSpPr>
        <p:spPr>
          <a:xfrm>
            <a:off x="1503667" y="3236570"/>
            <a:ext cx="71167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Small monthly monitoring and auto-tiering fee</a:t>
            </a:r>
          </a:p>
        </p:txBody>
      </p:sp>
      <p:sp>
        <p:nvSpPr>
          <p:cNvPr id="519" name="Automatically moves objects between two access tiers based on changing…"/>
          <p:cNvSpPr txBox="1"/>
          <p:nvPr/>
        </p:nvSpPr>
        <p:spPr>
          <a:xfrm>
            <a:off x="1505343" y="3789020"/>
            <a:ext cx="1137353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Automatically moves objects between two access tiers based on changing</a:t>
            </a:r>
          </a:p>
          <a:p>
            <a:pPr algn="l"/>
            <a:r>
              <a:t>    access patterns</a:t>
            </a:r>
          </a:p>
        </p:txBody>
      </p:sp>
      <p:sp>
        <p:nvSpPr>
          <p:cNvPr id="520" name="Designed for durability of 99.999999999% of objects across multiple…"/>
          <p:cNvSpPr txBox="1"/>
          <p:nvPr/>
        </p:nvSpPr>
        <p:spPr>
          <a:xfrm>
            <a:off x="1519669" y="4709770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21" name="Resilient against events that impact an entire Availability Zone"/>
          <p:cNvSpPr txBox="1"/>
          <p:nvPr/>
        </p:nvSpPr>
        <p:spPr>
          <a:xfrm>
            <a:off x="1526781" y="5630520"/>
            <a:ext cx="94596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Resilient against events that impact an entire Availability Zone</a:t>
            </a:r>
          </a:p>
        </p:txBody>
      </p:sp>
      <p:sp>
        <p:nvSpPr>
          <p:cNvPr id="522" name="Designed for 99.99% availability over a given year"/>
          <p:cNvSpPr txBox="1"/>
          <p:nvPr/>
        </p:nvSpPr>
        <p:spPr>
          <a:xfrm>
            <a:off x="1533487" y="6182970"/>
            <a:ext cx="76330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Designed for 99.99% availability over a given year</a:t>
            </a:r>
          </a:p>
        </p:txBody>
      </p:sp>
      <p:sp>
        <p:nvSpPr>
          <p:cNvPr id="523" name="Backed with the Amazon S3 Service Level Agreement for availability"/>
          <p:cNvSpPr txBox="1"/>
          <p:nvPr/>
        </p:nvSpPr>
        <p:spPr>
          <a:xfrm>
            <a:off x="1538059" y="6735420"/>
            <a:ext cx="103189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Backed with the Amazon S3 Service Level Agreement for availability</a:t>
            </a:r>
          </a:p>
        </p:txBody>
      </p:sp>
      <p:sp>
        <p:nvSpPr>
          <p:cNvPr id="524" name="Supports SSL for data in transit and encryption of data at rest"/>
          <p:cNvSpPr txBox="1"/>
          <p:nvPr/>
        </p:nvSpPr>
        <p:spPr>
          <a:xfrm>
            <a:off x="1551876" y="728787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25" name="S3 Lifecycle management for automatic migration of objects to other S3…"/>
          <p:cNvSpPr txBox="1"/>
          <p:nvPr/>
        </p:nvSpPr>
        <p:spPr>
          <a:xfrm>
            <a:off x="1550759" y="7840320"/>
            <a:ext cx="1100107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Lifecycle management for automatic migration of objects to other S3</a:t>
            </a:r>
          </a:p>
          <a:p>
            <a:pPr algn="l"/>
            <a:r>
              <a:t>    Storage Classes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blinds dir="ver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1" grpId="5"/>
      <p:bldP build="whole" bldLvl="1" animBg="1" rev="0" advAuto="0" spid="520" grpId="4"/>
      <p:bldP build="whole" bldLvl="1" animBg="1" rev="0" advAuto="0" spid="519" grpId="3"/>
      <p:bldP build="whole" bldLvl="1" animBg="1" rev="0" advAuto="0" spid="522" grpId="6"/>
      <p:bldP build="whole" bldLvl="1" animBg="1" rev="0" advAuto="0" spid="524" grpId="8"/>
      <p:bldP build="whole" bldLvl="1" animBg="1" rev="0" advAuto="0" spid="518" grpId="2"/>
      <p:bldP build="whole" bldLvl="1" animBg="1" rev="0" advAuto="0" spid="525" grpId="9"/>
      <p:bldP build="whole" bldLvl="1" animBg="1" rev="0" advAuto="0" spid="523" grpId="7"/>
      <p:bldP build="whole" bldLvl="1" animBg="1" rev="0" advAuto="0" spid="51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3 Standard-IA is for data that is accessed less frequently, but requires…"/>
          <p:cNvSpPr txBox="1"/>
          <p:nvPr/>
        </p:nvSpPr>
        <p:spPr>
          <a:xfrm>
            <a:off x="1495539" y="2988920"/>
            <a:ext cx="11571123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Standard-IA is for data that is accessed less frequently, but requires </a:t>
            </a:r>
          </a:p>
          <a:p>
            <a:pPr algn="l"/>
            <a:r>
              <a:t>    rapid access when needed. S3 Standard-IA offers the high durability, high </a:t>
            </a:r>
          </a:p>
          <a:p>
            <a:pPr algn="l"/>
            <a:r>
              <a:t>    throughput, and low latency of S3 Standard, with a low per GB storage </a:t>
            </a:r>
          </a:p>
          <a:p>
            <a:pPr algn="l"/>
            <a:r>
              <a:t>    price and per GB retrieval fee. This combination of low cost and high </a:t>
            </a:r>
          </a:p>
          <a:p>
            <a:pPr algn="l"/>
            <a:r>
              <a:t>    performance make S3 Standard-IA ideal for long-term storage, backups, </a:t>
            </a:r>
          </a:p>
          <a:p>
            <a:pPr algn="l"/>
            <a:r>
              <a:t>    and as a data store for disaster recovery files. S3 Storage Classes can be </a:t>
            </a:r>
          </a:p>
          <a:p>
            <a:pPr algn="l"/>
            <a:r>
              <a:t>    configured at the object level and a single bucket can contain objects </a:t>
            </a:r>
          </a:p>
          <a:p>
            <a:pPr algn="l"/>
            <a:r>
              <a:t>    stored across S3 Standard, S3 Intelligent-Tiering, S3 Standard-IA, and </a:t>
            </a:r>
          </a:p>
          <a:p>
            <a:pPr algn="l"/>
            <a:r>
              <a:t>    S3 One Zone-IA. You can also use S3 Lifecycle policies to automatically </a:t>
            </a:r>
          </a:p>
          <a:p>
            <a:pPr algn="l"/>
            <a:r>
              <a:t>    transition objects between storage classes without any application changes.</a:t>
            </a:r>
          </a:p>
        </p:txBody>
      </p:sp>
      <p:sp>
        <p:nvSpPr>
          <p:cNvPr id="528" name="Infrequent Access…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Infrequent Access</a:t>
            </a:r>
          </a:p>
          <a:p>
            <a:pPr>
              <a:defRPr sz="6900"/>
            </a:pPr>
            <a:r>
              <a:t>Storage Classes</a:t>
            </a:r>
          </a:p>
        </p:txBody>
      </p:sp>
      <p:sp>
        <p:nvSpPr>
          <p:cNvPr id="529" name="Amazon S3 Standard-Infrequent Access (S3 Standard-IA)"/>
          <p:cNvSpPr txBox="1"/>
          <p:nvPr/>
        </p:nvSpPr>
        <p:spPr>
          <a:xfrm>
            <a:off x="1482280" y="2284070"/>
            <a:ext cx="837864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Standard-Infrequent Access (S3 Standard-IA)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7" grpId="2"/>
      <p:bldP build="whole" bldLvl="1" animBg="1" rev="0" advAuto="0" spid="52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3 Standard-Infrequent Access…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S3 Standard-Infrequent Access</a:t>
            </a:r>
          </a:p>
          <a:p>
            <a:pPr>
              <a:defRPr sz="6900"/>
            </a:pPr>
            <a:r>
              <a:t>(S3 Standard-IA)</a:t>
            </a:r>
          </a:p>
        </p:txBody>
      </p:sp>
      <p:sp>
        <p:nvSpPr>
          <p:cNvPr id="532" name="Same low latency and high throughput performance of S3 Standard"/>
          <p:cNvSpPr txBox="1"/>
          <p:nvPr/>
        </p:nvSpPr>
        <p:spPr>
          <a:xfrm>
            <a:off x="1494980" y="2684120"/>
            <a:ext cx="10218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Same low latency and high throughput performance of S3 Standard</a:t>
            </a:r>
          </a:p>
        </p:txBody>
      </p:sp>
      <p:sp>
        <p:nvSpPr>
          <p:cNvPr id="533" name="Designed for durability of 99.999999999% of objects across multiple…"/>
          <p:cNvSpPr txBox="1"/>
          <p:nvPr/>
        </p:nvSpPr>
        <p:spPr>
          <a:xfrm>
            <a:off x="1502397" y="3236570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34" name="Resilient against events that impact an entire Availability Zone"/>
          <p:cNvSpPr txBox="1"/>
          <p:nvPr/>
        </p:nvSpPr>
        <p:spPr>
          <a:xfrm>
            <a:off x="1500263" y="4157320"/>
            <a:ext cx="94596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Resilient against events that impact an entire Availability Zone</a:t>
            </a:r>
          </a:p>
        </p:txBody>
      </p:sp>
      <p:sp>
        <p:nvSpPr>
          <p:cNvPr id="535" name="Data is resilient in the event of one entire Availability Zone destruction"/>
          <p:cNvSpPr txBox="1"/>
          <p:nvPr/>
        </p:nvSpPr>
        <p:spPr>
          <a:xfrm>
            <a:off x="1494269" y="4709770"/>
            <a:ext cx="105892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Data is resilient in the event of one entire Availability Zone destruction</a:t>
            </a:r>
          </a:p>
        </p:txBody>
      </p:sp>
      <p:sp>
        <p:nvSpPr>
          <p:cNvPr id="536" name="Designed for 99.9% availability over a given year"/>
          <p:cNvSpPr txBox="1"/>
          <p:nvPr/>
        </p:nvSpPr>
        <p:spPr>
          <a:xfrm>
            <a:off x="1501381" y="5262220"/>
            <a:ext cx="74635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Designed for 99.9% availability over a given year</a:t>
            </a:r>
          </a:p>
        </p:txBody>
      </p:sp>
      <p:sp>
        <p:nvSpPr>
          <p:cNvPr id="537" name="Backed with the Amazon S3 Service Level Agreement for availability"/>
          <p:cNvSpPr txBox="1"/>
          <p:nvPr/>
        </p:nvSpPr>
        <p:spPr>
          <a:xfrm>
            <a:off x="1508087" y="5814670"/>
            <a:ext cx="103189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Backed with the Amazon S3 Service Level Agreement for availability</a:t>
            </a:r>
          </a:p>
        </p:txBody>
      </p:sp>
      <p:sp>
        <p:nvSpPr>
          <p:cNvPr id="538" name="Supports SSL for data in transit and encryption of data at rest"/>
          <p:cNvSpPr txBox="1"/>
          <p:nvPr/>
        </p:nvSpPr>
        <p:spPr>
          <a:xfrm>
            <a:off x="1512659" y="636712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39" name="S3 Lifecycle management for automatic migration of objects to other S3…"/>
          <p:cNvSpPr txBox="1"/>
          <p:nvPr/>
        </p:nvSpPr>
        <p:spPr>
          <a:xfrm>
            <a:off x="1526476" y="6919570"/>
            <a:ext cx="1100107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Lifecycle management for automatic migration of objects to other S3</a:t>
            </a:r>
          </a:p>
          <a:p>
            <a:pPr algn="l"/>
            <a:r>
              <a:t>    Storage Classes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6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6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6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8" presetID="26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8" presetID="26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9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8" presetID="26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8" presetID="26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3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7" grpId="6"/>
      <p:bldP build="whole" bldLvl="1" animBg="1" rev="0" advAuto="0" spid="536" grpId="5"/>
      <p:bldP build="whole" bldLvl="1" animBg="1" rev="0" advAuto="0" spid="532" grpId="1"/>
      <p:bldP build="whole" bldLvl="1" animBg="1" rev="0" advAuto="0" spid="535" grpId="4"/>
      <p:bldP build="whole" bldLvl="1" animBg="1" rev="0" advAuto="0" spid="539" grpId="8"/>
      <p:bldP build="whole" bldLvl="1" animBg="1" rev="0" advAuto="0" spid="538" grpId="7"/>
      <p:bldP build="whole" bldLvl="1" animBg="1" rev="0" advAuto="0" spid="533" grpId="2"/>
      <p:bldP build="whole" bldLvl="1" animBg="1" rev="0" advAuto="0" spid="534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3 One Zone-IA is for data that is accessed less frequently, but requires…"/>
          <p:cNvSpPr txBox="1"/>
          <p:nvPr/>
        </p:nvSpPr>
        <p:spPr>
          <a:xfrm>
            <a:off x="1406639" y="2988920"/>
            <a:ext cx="11629950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One Zone-IA is for data that is accessed less frequently, but requires </a:t>
            </a:r>
          </a:p>
          <a:p>
            <a:pPr algn="l"/>
            <a:r>
              <a:t>    rapid access when needed. Unlike other S3 Storage Classes which store </a:t>
            </a:r>
          </a:p>
          <a:p>
            <a:pPr algn="l"/>
            <a:r>
              <a:t>    data in a minimum of three Availability Zones (AZs), S3 One Zone-IA stores </a:t>
            </a:r>
          </a:p>
          <a:p>
            <a:pPr algn="l"/>
            <a:r>
              <a:t>    data in a single AZ and costs 20% less than S3 Standard-IA. S3 One Zone-IA</a:t>
            </a:r>
          </a:p>
          <a:p>
            <a:pPr algn="l"/>
            <a:r>
              <a:t>    is ideal for customers who want a lower-cost option for infrequently </a:t>
            </a:r>
          </a:p>
          <a:p>
            <a:pPr algn="l"/>
            <a:r>
              <a:t>    accessed data but do not require the availability and resilience of S3 </a:t>
            </a:r>
          </a:p>
          <a:p>
            <a:pPr algn="l"/>
            <a:r>
              <a:t>    Standard or S3 Standard-IA. It’s a good choice for storing secondary backup</a:t>
            </a:r>
          </a:p>
          <a:p>
            <a:pPr algn="l"/>
            <a:r>
              <a:t>    copies of on-premises data or easily re-creatable data. You can also use it </a:t>
            </a:r>
          </a:p>
          <a:p>
            <a:pPr algn="l"/>
            <a:r>
              <a:t>    as cost-effective storage for data that is replicated from another AWS </a:t>
            </a:r>
          </a:p>
          <a:p>
            <a:pPr algn="l"/>
            <a:r>
              <a:t>    Region using S3 Cross-Region Replication.</a:t>
            </a:r>
          </a:p>
        </p:txBody>
      </p:sp>
      <p:sp>
        <p:nvSpPr>
          <p:cNvPr id="542" name="Infrequent Access…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Infrequent Access</a:t>
            </a:r>
          </a:p>
          <a:p>
            <a:pPr>
              <a:defRPr sz="6900"/>
            </a:pPr>
            <a:r>
              <a:t>Storage Classes</a:t>
            </a:r>
          </a:p>
        </p:txBody>
      </p:sp>
      <p:sp>
        <p:nvSpPr>
          <p:cNvPr id="543" name="Amazon S3 One Zone-Infrequent Access (S3 One Zone-IA)"/>
          <p:cNvSpPr txBox="1"/>
          <p:nvPr/>
        </p:nvSpPr>
        <p:spPr>
          <a:xfrm>
            <a:off x="1393380" y="2284070"/>
            <a:ext cx="85700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One Zone-Infrequent Access (S3 One Zone-IA)</a:t>
            </a:r>
          </a:p>
        </p:txBody>
      </p:sp>
      <p:sp>
        <p:nvSpPr>
          <p:cNvPr id="544" name="S3 One Zone-IA offers the same high durability, high throughput, and low…"/>
          <p:cNvSpPr txBox="1"/>
          <p:nvPr/>
        </p:nvSpPr>
        <p:spPr>
          <a:xfrm>
            <a:off x="1432039" y="7008470"/>
            <a:ext cx="11691519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One Zone-IA offers the same high durability, high throughput, and low </a:t>
            </a:r>
          </a:p>
          <a:p>
            <a:pPr algn="l"/>
            <a:r>
              <a:t>    latency of S3 Standard, with a low per GB storage price and per GB retrieval</a:t>
            </a:r>
          </a:p>
          <a:p>
            <a:pPr algn="l"/>
            <a:r>
              <a:t>    fee. S3 Storage Classes can be configured at the object level, and a single </a:t>
            </a:r>
          </a:p>
          <a:p>
            <a:pPr algn="l"/>
            <a:r>
              <a:t>    bucket can contain objects stored across S3 Standard, S3 Intelligent-Tiering,</a:t>
            </a:r>
          </a:p>
          <a:p>
            <a:pPr algn="l"/>
            <a:r>
              <a:t>    S3 Standard-IA, and S3 One Zone-IA. You can also use S3 Lifecycle policies</a:t>
            </a:r>
          </a:p>
          <a:p>
            <a:pPr algn="l"/>
            <a:r>
              <a:t>    to automatically transition objects between storage classes without any </a:t>
            </a:r>
          </a:p>
          <a:p>
            <a:pPr algn="l"/>
            <a:r>
              <a:t>    application changes.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doors dir="ver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4" grpId="3"/>
      <p:bldP build="whole" bldLvl="1" animBg="1" rev="0" advAuto="0" spid="543" grpId="1"/>
      <p:bldP build="whole" bldLvl="1" animBg="1" rev="0" advAuto="0" spid="541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3 One Zone-Infrequent Access…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S3 One Zone-Infrequent Access</a:t>
            </a:r>
          </a:p>
          <a:p>
            <a:pPr>
              <a:defRPr sz="6900"/>
            </a:pPr>
            <a:r>
              <a:t>(S3 One Zone-IA)</a:t>
            </a:r>
          </a:p>
        </p:txBody>
      </p:sp>
      <p:sp>
        <p:nvSpPr>
          <p:cNvPr id="547" name="Same low latency and high throughput performance of S3 Standard"/>
          <p:cNvSpPr txBox="1"/>
          <p:nvPr/>
        </p:nvSpPr>
        <p:spPr>
          <a:xfrm>
            <a:off x="1456575" y="2499970"/>
            <a:ext cx="10218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Same low latency and high throughput performance of S3 Standard</a:t>
            </a:r>
          </a:p>
        </p:txBody>
      </p:sp>
      <p:sp>
        <p:nvSpPr>
          <p:cNvPr id="548" name="Designed for durability of 99.999999999% of objects in a single Availability…"/>
          <p:cNvSpPr txBox="1"/>
          <p:nvPr/>
        </p:nvSpPr>
        <p:spPr>
          <a:xfrm>
            <a:off x="1464297" y="3052420"/>
            <a:ext cx="11564418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in a single Availability</a:t>
            </a:r>
          </a:p>
          <a:p>
            <a:pPr algn="l"/>
            <a:r>
              <a:t>    Zone because S3 One Zone-IA stores data in a single AWS Availability Zone,</a:t>
            </a:r>
          </a:p>
          <a:p>
            <a:pPr algn="l"/>
            <a:r>
              <a:t>    data stored in this storage class will be lost in the event of Availability Zone</a:t>
            </a:r>
          </a:p>
          <a:p>
            <a:pPr algn="l"/>
            <a:r>
              <a:t>    destruction.</a:t>
            </a:r>
          </a:p>
        </p:txBody>
      </p:sp>
      <p:sp>
        <p:nvSpPr>
          <p:cNvPr id="549" name="Designed for 99.5% availability over a given year"/>
          <p:cNvSpPr txBox="1"/>
          <p:nvPr/>
        </p:nvSpPr>
        <p:spPr>
          <a:xfrm>
            <a:off x="1494269" y="4709770"/>
            <a:ext cx="74635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Designed for 99.5% availability over a given year</a:t>
            </a:r>
          </a:p>
        </p:txBody>
      </p:sp>
      <p:sp>
        <p:nvSpPr>
          <p:cNvPr id="550" name="Backed with the Amazon S3 Service Level Agreement for availability"/>
          <p:cNvSpPr txBox="1"/>
          <p:nvPr/>
        </p:nvSpPr>
        <p:spPr>
          <a:xfrm>
            <a:off x="1501381" y="5262220"/>
            <a:ext cx="103189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Backed with the Amazon S3 Service Level Agreement for availability</a:t>
            </a:r>
          </a:p>
        </p:txBody>
      </p:sp>
      <p:sp>
        <p:nvSpPr>
          <p:cNvPr id="551" name="Supports SSL for data in transit and encryption of data at rest"/>
          <p:cNvSpPr txBox="1"/>
          <p:nvPr/>
        </p:nvSpPr>
        <p:spPr>
          <a:xfrm>
            <a:off x="1508087" y="581467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52" name="S3 Lifecycle management for automatic migration of objects to other S3…"/>
          <p:cNvSpPr txBox="1"/>
          <p:nvPr/>
        </p:nvSpPr>
        <p:spPr>
          <a:xfrm>
            <a:off x="1512659" y="6367120"/>
            <a:ext cx="1100107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Lifecycle management for automatic migration of objects to other S3</a:t>
            </a:r>
          </a:p>
          <a:p>
            <a:pPr algn="l"/>
            <a:r>
              <a:t>    Storage Classes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5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0" grpId="4"/>
      <p:bldP build="whole" bldLvl="1" animBg="1" rev="0" advAuto="0" spid="549" grpId="3"/>
      <p:bldP build="whole" bldLvl="1" animBg="1" rev="0" advAuto="0" spid="551" grpId="5"/>
      <p:bldP build="whole" bldLvl="1" animBg="1" rev="0" advAuto="0" spid="552" grpId="6"/>
      <p:bldP build="whole" bldLvl="1" animBg="1" rev="0" advAuto="0" spid="547" grpId="1"/>
      <p:bldP build="whole" bldLvl="1" animBg="1" rev="0" advAuto="0" spid="548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3 Glacier is a secure, durable, and low-cost storage class for data…"/>
          <p:cNvSpPr txBox="1"/>
          <p:nvPr/>
        </p:nvSpPr>
        <p:spPr>
          <a:xfrm>
            <a:off x="1406639" y="3357220"/>
            <a:ext cx="11396473" cy="303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Glacier is a secure, durable, and low-cost storage class for data </a:t>
            </a:r>
          </a:p>
          <a:p>
            <a:pPr algn="l"/>
            <a:r>
              <a:t>    archiving. You can reliably store any amount of data at costs that are </a:t>
            </a:r>
          </a:p>
          <a:p>
            <a:pPr algn="l"/>
            <a:r>
              <a:t>    competitive with or cheaper than on-premises solutions. To keep costs </a:t>
            </a:r>
          </a:p>
          <a:p>
            <a:pPr algn="l"/>
            <a:r>
              <a:t>    low yet suitable for varying needs, S3 Glacier provides three retrieval </a:t>
            </a:r>
          </a:p>
          <a:p>
            <a:pPr algn="l"/>
            <a:r>
              <a:t>    options that range from a few minutes to hours. You can upload objects </a:t>
            </a:r>
          </a:p>
          <a:p>
            <a:pPr algn="l"/>
            <a:r>
              <a:t>    directly to S3 Glacier, or use S3 Lifecycle policies to transfer data between </a:t>
            </a:r>
          </a:p>
          <a:p>
            <a:pPr algn="l"/>
            <a:r>
              <a:t>    any of the S3 Storage Classes for active data (S3 Standard, S3 Intelligent-</a:t>
            </a:r>
          </a:p>
          <a:p>
            <a:pPr algn="l"/>
            <a:r>
              <a:t>    Tiering, S3 Standard-IA, and S3 One Zone-IA) and S3 Glacier.</a:t>
            </a:r>
          </a:p>
        </p:txBody>
      </p:sp>
      <p:sp>
        <p:nvSpPr>
          <p:cNvPr id="555" name="Archive Storage Classes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Archive Storage Classes</a:t>
            </a:r>
          </a:p>
        </p:txBody>
      </p:sp>
      <p:sp>
        <p:nvSpPr>
          <p:cNvPr id="556" name="Amazon S3 Glacier"/>
          <p:cNvSpPr txBox="1"/>
          <p:nvPr/>
        </p:nvSpPr>
        <p:spPr>
          <a:xfrm>
            <a:off x="1393380" y="2468220"/>
            <a:ext cx="28681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Glacier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4" grpId="2"/>
      <p:bldP build="whole" bldLvl="1" animBg="1" rev="0" advAuto="0" spid="55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Amazon S3 Glacier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Amazon S3 Glacier</a:t>
            </a:r>
          </a:p>
        </p:txBody>
      </p:sp>
      <p:sp>
        <p:nvSpPr>
          <p:cNvPr id="559" name="Designed for durability of 99.999999999% of objects across multiple…"/>
          <p:cNvSpPr txBox="1"/>
          <p:nvPr/>
        </p:nvSpPr>
        <p:spPr>
          <a:xfrm>
            <a:off x="1481975" y="3236570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60" name="Data is resilient in the event of one entire Availability Zone destruction"/>
          <p:cNvSpPr txBox="1"/>
          <p:nvPr/>
        </p:nvSpPr>
        <p:spPr>
          <a:xfrm>
            <a:off x="1502397" y="4157320"/>
            <a:ext cx="105892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Data is resilient in the event of one entire Availability Zone destruction</a:t>
            </a:r>
          </a:p>
        </p:txBody>
      </p:sp>
      <p:sp>
        <p:nvSpPr>
          <p:cNvPr id="561" name="Supports SSL for data in transit and encryption of data at rest"/>
          <p:cNvSpPr txBox="1"/>
          <p:nvPr/>
        </p:nvSpPr>
        <p:spPr>
          <a:xfrm>
            <a:off x="1494269" y="470977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62" name="Low-cost design is ideal for long-term archive"/>
          <p:cNvSpPr txBox="1"/>
          <p:nvPr/>
        </p:nvSpPr>
        <p:spPr>
          <a:xfrm>
            <a:off x="1501381" y="5262220"/>
            <a:ext cx="71285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Low-cost design is ideal for long-term archive</a:t>
            </a:r>
          </a:p>
        </p:txBody>
      </p:sp>
      <p:sp>
        <p:nvSpPr>
          <p:cNvPr id="563" name="Configurable retrieval times, from minutes to hours"/>
          <p:cNvSpPr txBox="1"/>
          <p:nvPr/>
        </p:nvSpPr>
        <p:spPr>
          <a:xfrm>
            <a:off x="1508087" y="5814670"/>
            <a:ext cx="786315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Configurable retrieval times, from minutes to hours</a:t>
            </a:r>
          </a:p>
        </p:txBody>
      </p:sp>
      <p:sp>
        <p:nvSpPr>
          <p:cNvPr id="564" name="S3 PUT API for direct uploads to S3 Glacier, and S3 Lifecycle management…"/>
          <p:cNvSpPr txBox="1"/>
          <p:nvPr/>
        </p:nvSpPr>
        <p:spPr>
          <a:xfrm>
            <a:off x="1512659" y="6367120"/>
            <a:ext cx="112955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PUT API for direct uploads to S3 Glacier, and S3 Lifecycle management</a:t>
            </a:r>
          </a:p>
          <a:p>
            <a:pPr algn="l"/>
            <a:r>
              <a:t>    for automatic migration of objects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500">
        <p15:prstTrans prst="pageCurlDouble"/>
      </p:transition>
    </mc:Choice>
    <mc:Choice xmlns:p14="http://schemas.microsoft.com/office/powerpoint/2010/main" Requires="p14">
      <p:transition spd="slow" advClick="1" p14:dur="1500">
        <p14:prism dir="d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4" grpId="6"/>
      <p:bldP build="whole" bldLvl="1" animBg="1" rev="0" advAuto="0" spid="563" grpId="5"/>
      <p:bldP build="whole" bldLvl="1" animBg="1" rev="0" advAuto="0" spid="561" grpId="3"/>
      <p:bldP build="whole" bldLvl="1" animBg="1" rev="0" advAuto="0" spid="559" grpId="1"/>
      <p:bldP build="whole" bldLvl="1" animBg="1" rev="0" advAuto="0" spid="560" grpId="2"/>
      <p:bldP build="whole" bldLvl="1" animBg="1" rev="0" advAuto="0" spid="562" grpId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3 Glacier Deep Archive is Amazon S3’s lowest-cost storage class and…"/>
          <p:cNvSpPr txBox="1"/>
          <p:nvPr/>
        </p:nvSpPr>
        <p:spPr>
          <a:xfrm>
            <a:off x="1419339" y="2988920"/>
            <a:ext cx="11517478" cy="5617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Glacier Deep Archive is Amazon S3’s lowest-cost storage class and </a:t>
            </a:r>
          </a:p>
          <a:p>
            <a:pPr algn="l"/>
            <a:r>
              <a:t>    supports long-term retention and digital preservation for data that may </a:t>
            </a:r>
          </a:p>
          <a:p>
            <a:pPr algn="l"/>
            <a:r>
              <a:t>    be accessed once or twice in a year. It is designed for customers — </a:t>
            </a:r>
          </a:p>
          <a:p>
            <a:pPr algn="l"/>
            <a:r>
              <a:t>    particularly those in highly-regulated industries, such as the Financial </a:t>
            </a:r>
          </a:p>
          <a:p>
            <a:pPr algn="l"/>
            <a:r>
              <a:t>    Services, Healthcare, and Public Sectors — that retain data sets for 7-10 </a:t>
            </a:r>
          </a:p>
          <a:p>
            <a:pPr algn="l"/>
            <a:r>
              <a:t>    years or longer to meet regulatory compliance requirements. S3 Glacier </a:t>
            </a:r>
          </a:p>
          <a:p>
            <a:pPr algn="l"/>
            <a:r>
              <a:t>    Deep Archive can also be used for backup and disaster recovery use cases,</a:t>
            </a:r>
          </a:p>
          <a:p>
            <a:pPr algn="l"/>
            <a:r>
              <a:t>    and is a cost-effective and easy-to-manage alternative to magnetic tape </a:t>
            </a:r>
          </a:p>
          <a:p>
            <a:pPr algn="l"/>
            <a:r>
              <a:t>    systems, whether they are on-premises libraries or off-premises services.</a:t>
            </a:r>
          </a:p>
          <a:p>
            <a:pPr algn="l"/>
            <a:r>
              <a:t>    S3 Glacier Deep Archive complements Amazon S3 Glacier, which is ideal </a:t>
            </a:r>
          </a:p>
          <a:p>
            <a:pPr algn="l"/>
            <a:r>
              <a:t>    for archives where data is regularly retrieved and some of the data may be</a:t>
            </a:r>
          </a:p>
          <a:p>
            <a:pPr algn="l"/>
            <a:r>
              <a:t>    needed in minutes. All objects stored in S3 Glacier Deep Archive are </a:t>
            </a:r>
          </a:p>
          <a:p>
            <a:pPr algn="l"/>
            <a:r>
              <a:t>    replicated and stored across at least three geographically-dispersed </a:t>
            </a:r>
          </a:p>
          <a:p>
            <a:pPr algn="l"/>
            <a:r>
              <a:t>    Availability Zones, protected by 99.999999999% of durability, and can be </a:t>
            </a:r>
          </a:p>
          <a:p>
            <a:pPr algn="l"/>
            <a:r>
              <a:t>    restored within 12 hours.</a:t>
            </a:r>
          </a:p>
        </p:txBody>
      </p:sp>
      <p:sp>
        <p:nvSpPr>
          <p:cNvPr id="567" name="Archive Storage Classes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Archive Storage Classes</a:t>
            </a:r>
          </a:p>
        </p:txBody>
      </p:sp>
      <p:sp>
        <p:nvSpPr>
          <p:cNvPr id="568" name="Amazon S3 Glacier Deep Archive"/>
          <p:cNvSpPr txBox="1"/>
          <p:nvPr/>
        </p:nvSpPr>
        <p:spPr>
          <a:xfrm>
            <a:off x="1393380" y="2468220"/>
            <a:ext cx="48892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Glacier Deep Archive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hecker dir="horz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6" grpId="2"/>
      <p:bldP build="whole" bldLvl="1" animBg="1" rev="0" advAuto="0" spid="56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3 Glacier Deep Archive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Glacier Deep Archive</a:t>
            </a:r>
          </a:p>
        </p:txBody>
      </p:sp>
      <p:sp>
        <p:nvSpPr>
          <p:cNvPr id="571" name="Designed for durability of 99.999999999% of objects across multiple…"/>
          <p:cNvSpPr txBox="1"/>
          <p:nvPr/>
        </p:nvSpPr>
        <p:spPr>
          <a:xfrm>
            <a:off x="1481975" y="2928595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72" name="Lowest cost storage class designed for long-term retention of data that…"/>
          <p:cNvSpPr txBox="1"/>
          <p:nvPr/>
        </p:nvSpPr>
        <p:spPr>
          <a:xfrm>
            <a:off x="1502397" y="3787433"/>
            <a:ext cx="10916947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Lowest cost storage class designed for long-term retention of data that</a:t>
            </a:r>
          </a:p>
          <a:p>
            <a:pPr algn="l"/>
            <a:r>
              <a:t>    will be retained for 7-10 years</a:t>
            </a:r>
          </a:p>
        </p:txBody>
      </p:sp>
      <p:sp>
        <p:nvSpPr>
          <p:cNvPr id="573" name="Ideal alternative to magnetic tape libraries"/>
          <p:cNvSpPr txBox="1"/>
          <p:nvPr/>
        </p:nvSpPr>
        <p:spPr>
          <a:xfrm>
            <a:off x="1494269" y="4646270"/>
            <a:ext cx="65747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Ideal alternative to magnetic tape libraries</a:t>
            </a:r>
          </a:p>
        </p:txBody>
      </p:sp>
      <p:sp>
        <p:nvSpPr>
          <p:cNvPr id="574" name="Retrieval time within 12 hours"/>
          <p:cNvSpPr txBox="1"/>
          <p:nvPr/>
        </p:nvSpPr>
        <p:spPr>
          <a:xfrm>
            <a:off x="1501381" y="5138395"/>
            <a:ext cx="47532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Retrieval time within 12 hours</a:t>
            </a:r>
          </a:p>
        </p:txBody>
      </p:sp>
      <p:sp>
        <p:nvSpPr>
          <p:cNvPr id="575" name="S3 PUT API for direct uploads to S3 Glacier Deep Archive, and S3 Lifecycle…"/>
          <p:cNvSpPr txBox="1"/>
          <p:nvPr/>
        </p:nvSpPr>
        <p:spPr>
          <a:xfrm>
            <a:off x="1495387" y="5630520"/>
            <a:ext cx="1135281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PUT API for direct uploads to S3 Glacier Deep Archive, and S3 Lifecycle</a:t>
            </a:r>
          </a:p>
          <a:p>
            <a:pPr algn="l"/>
            <a:r>
              <a:t>    management for automatic migration of objects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500">
        <p15:prstTrans prst="peelOff" invX="1"/>
      </p:transition>
    </mc:Choice>
    <mc:Choice xmlns:p14="http://schemas.microsoft.com/office/powerpoint/2010/main" Requires="p14">
      <p:transition spd="slow" advClick="1" p14:dur="1500">
        <p:wipe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3" grpId="3"/>
      <p:bldP build="whole" bldLvl="1" animBg="1" rev="0" advAuto="0" spid="572" grpId="2"/>
      <p:bldP build="whole" bldLvl="1" animBg="1" rev="0" advAuto="0" spid="574" grpId="4"/>
      <p:bldP build="whole" bldLvl="1" animBg="1" rev="0" advAuto="0" spid="571" grpId="1"/>
      <p:bldP build="whole" bldLvl="1" animBg="1" rev="0" advAuto="0" spid="575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nyone who knows SQL can use Amazon Athena to analyse vast amounts of unstructured data in Amazon S3 on-demand"/>
          <p:cNvSpPr txBox="1"/>
          <p:nvPr/>
        </p:nvSpPr>
        <p:spPr>
          <a:xfrm>
            <a:off x="1397000" y="5727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Anyone who knows SQL can use Amazon Athena to analyse vast amounts of unstructured data in Amazon S3 on-demand</a:t>
            </a:r>
          </a:p>
        </p:txBody>
      </p:sp>
      <p:pic>
        <p:nvPicPr>
          <p:cNvPr id="17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Rectangle"/>
          <p:cNvSpPr/>
          <p:nvPr/>
        </p:nvSpPr>
        <p:spPr>
          <a:xfrm>
            <a:off x="656811" y="189638"/>
            <a:ext cx="10401301" cy="6153755"/>
          </a:xfrm>
          <a:prstGeom prst="rect">
            <a:avLst/>
          </a:prstGeom>
          <a:ln w="635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5332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5332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5332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261323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261323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261323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-882752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-882752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-882752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13418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13418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13418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261323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261323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-882752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-882752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13418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1354598"/>
            <a:ext cx="631527" cy="71335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Circle"/>
          <p:cNvSpPr/>
          <p:nvPr/>
        </p:nvSpPr>
        <p:spPr>
          <a:xfrm>
            <a:off x="3659511" y="1496729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Line"/>
          <p:cNvSpPr/>
          <p:nvPr/>
        </p:nvSpPr>
        <p:spPr>
          <a:xfrm>
            <a:off x="3799377" y="1558873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Circle"/>
          <p:cNvSpPr/>
          <p:nvPr/>
        </p:nvSpPr>
        <p:spPr>
          <a:xfrm>
            <a:off x="3659511" y="1636429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Circle"/>
          <p:cNvSpPr/>
          <p:nvPr/>
        </p:nvSpPr>
        <p:spPr>
          <a:xfrm>
            <a:off x="3659511" y="1776129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Line"/>
          <p:cNvSpPr/>
          <p:nvPr/>
        </p:nvSpPr>
        <p:spPr>
          <a:xfrm>
            <a:off x="3799377" y="1698573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Line"/>
          <p:cNvSpPr/>
          <p:nvPr/>
        </p:nvSpPr>
        <p:spPr>
          <a:xfrm>
            <a:off x="3799377" y="1838274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2829112" y="1698574"/>
            <a:ext cx="631526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Circle"/>
          <p:cNvSpPr/>
          <p:nvPr/>
        </p:nvSpPr>
        <p:spPr>
          <a:xfrm>
            <a:off x="3659511" y="4674955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3799377" y="4737099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Circle"/>
          <p:cNvSpPr/>
          <p:nvPr/>
        </p:nvSpPr>
        <p:spPr>
          <a:xfrm>
            <a:off x="3659511" y="4814655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Circle"/>
          <p:cNvSpPr/>
          <p:nvPr/>
        </p:nvSpPr>
        <p:spPr>
          <a:xfrm>
            <a:off x="3659511" y="4954355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3799377" y="4876799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3799377" y="5016500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2829112" y="4876800"/>
            <a:ext cx="631526" cy="0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Circle"/>
          <p:cNvSpPr/>
          <p:nvPr/>
        </p:nvSpPr>
        <p:spPr>
          <a:xfrm>
            <a:off x="9734325" y="1496729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9874189" y="1558873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Circle"/>
          <p:cNvSpPr/>
          <p:nvPr/>
        </p:nvSpPr>
        <p:spPr>
          <a:xfrm>
            <a:off x="9734325" y="1636429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Circle"/>
          <p:cNvSpPr/>
          <p:nvPr/>
        </p:nvSpPr>
        <p:spPr>
          <a:xfrm>
            <a:off x="9734325" y="1776129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9874189" y="1698573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9874189" y="1838274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8903924" y="1698574"/>
            <a:ext cx="631526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Circle"/>
          <p:cNvSpPr/>
          <p:nvPr/>
        </p:nvSpPr>
        <p:spPr>
          <a:xfrm>
            <a:off x="9734325" y="4674955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9874189" y="4737099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Circle"/>
          <p:cNvSpPr/>
          <p:nvPr/>
        </p:nvSpPr>
        <p:spPr>
          <a:xfrm>
            <a:off x="9734325" y="4814655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Circle"/>
          <p:cNvSpPr/>
          <p:nvPr/>
        </p:nvSpPr>
        <p:spPr>
          <a:xfrm>
            <a:off x="9734325" y="4954355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Line"/>
          <p:cNvSpPr/>
          <p:nvPr/>
        </p:nvSpPr>
        <p:spPr>
          <a:xfrm>
            <a:off x="9874189" y="4876799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Line"/>
          <p:cNvSpPr/>
          <p:nvPr/>
        </p:nvSpPr>
        <p:spPr>
          <a:xfrm>
            <a:off x="9874189" y="5016500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Line"/>
          <p:cNvSpPr/>
          <p:nvPr/>
        </p:nvSpPr>
        <p:spPr>
          <a:xfrm>
            <a:off x="8903924" y="4876800"/>
            <a:ext cx="631526" cy="0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2" name="athena-logo.png" descr="athena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94318" y="2152219"/>
            <a:ext cx="2254968" cy="2228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7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3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3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9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1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7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300"/>
                            </p:stCondLst>
                            <p:childTnLst>
                              <p:par>
                                <p:cTn id="49" presetClass="entr" nodeType="afterEffect" presetID="9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1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300"/>
                            </p:stCondLst>
                            <p:childTnLst>
                              <p:par>
                                <p:cTn id="53" presetClass="entr" nodeType="afterEffect" presetID="9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900"/>
                            </p:stCondLst>
                            <p:childTnLst>
                              <p:par>
                                <p:cTn id="57" presetClass="entr" nodeType="afterEffect" presetID="9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1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3500"/>
                            </p:stCondLst>
                            <p:childTnLst>
                              <p:par>
                                <p:cTn id="61" presetClass="entr" nodeType="afterEffect" presetID="9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1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100"/>
                            </p:stCondLst>
                            <p:childTnLst>
                              <p:par>
                                <p:cTn id="65" presetClass="entr" nodeType="afterEffect" presetID="9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1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6700"/>
                            </p:stCondLst>
                            <p:childTnLst>
                              <p:par>
                                <p:cTn id="69" presetClass="entr" nodeType="afterEffect" presetID="9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8300"/>
                            </p:stCondLst>
                            <p:childTnLst>
                              <p:par>
                                <p:cTn id="73" presetClass="entr" nodeType="afterEffect" presetID="9" grpId="1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1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300"/>
                            </p:stCondLst>
                            <p:childTnLst>
                              <p:par>
                                <p:cTn id="77" presetClass="entr" nodeType="afterEffect" presetID="9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1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1900"/>
                            </p:stCondLst>
                            <p:childTnLst>
                              <p:par>
                                <p:cTn id="81" presetClass="entr" nodeType="afterEffect" presetID="9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1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3500"/>
                            </p:stCondLst>
                            <p:childTnLst>
                              <p:par>
                                <p:cTn id="85" presetClass="entr" nodeType="afterEffect" presetID="9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1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100"/>
                            </p:stCondLst>
                            <p:childTnLst>
                              <p:par>
                                <p:cTn id="89" presetClass="entr" nodeType="afterEffect" presetID="9" grpId="2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1" dur="1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6700"/>
                            </p:stCondLst>
                            <p:childTnLst>
                              <p:par>
                                <p:cTn id="93" presetClass="entr" nodeType="afterEffect" presetID="9" grpId="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5"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8300"/>
                            </p:stCondLst>
                            <p:childTnLst>
                              <p:par>
                                <p:cTn id="97" presetClass="entr" nodeType="afterEffect" presetID="9" grpId="2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9" dur="1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9900"/>
                            </p:stCondLst>
                            <p:childTnLst>
                              <p:par>
                                <p:cTn id="101" presetClass="entr" nodeType="afterEffect" presetID="9" grpId="2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1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1500"/>
                            </p:stCondLst>
                            <p:childTnLst>
                              <p:par>
                                <p:cTn id="105" presetClass="entr" nodeType="afterEffect" presetID="9" grpId="2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1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3100"/>
                            </p:stCondLst>
                            <p:childTnLst>
                              <p:par>
                                <p:cTn id="109" presetClass="entr" nodeType="afterEffect" presetID="9" grpId="2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1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4600"/>
                            </p:stCondLst>
                            <p:childTnLst>
                              <p:par>
                                <p:cTn id="113" presetClass="entr" nodeType="afterEffect" presetID="9" grpId="2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5" dur="1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6600"/>
                            </p:stCondLst>
                            <p:childTnLst>
                              <p:par>
                                <p:cTn id="117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9" dur="1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8100"/>
                            </p:stCondLst>
                            <p:childTnLst>
                              <p:par>
                                <p:cTn id="121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3" dur="1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9600"/>
                            </p:stCondLst>
                            <p:childTnLst>
                              <p:par>
                                <p:cTn id="125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7" dur="1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1100"/>
                            </p:stCondLst>
                            <p:childTnLst>
                              <p:par>
                                <p:cTn id="129" presetClass="entr" nodeType="after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1" dur="1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2600"/>
                            </p:stCondLst>
                            <p:childTnLst>
                              <p:par>
                                <p:cTn id="133" presetClass="entr" nodeType="after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5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4100"/>
                            </p:stCondLst>
                            <p:childTnLst>
                              <p:par>
                                <p:cTn id="137" presetClass="entr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9" dur="1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600"/>
                            </p:stCondLst>
                            <p:childTnLst>
                              <p:par>
                                <p:cTn id="141" presetClass="entr" nodeType="afterEffect" presetID="9" grpId="3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3" dur="1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7600"/>
                            </p:stCondLst>
                            <p:childTnLst>
                              <p:par>
                                <p:cTn id="145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7" dur="1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9100"/>
                            </p:stCondLst>
                            <p:childTnLst>
                              <p:par>
                                <p:cTn id="149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1"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0600"/>
                            </p:stCondLst>
                            <p:childTnLst>
                              <p:par>
                                <p:cTn id="153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5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2100"/>
                            </p:stCondLst>
                            <p:childTnLst>
                              <p:par>
                                <p:cTn id="157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9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3600"/>
                            </p:stCondLst>
                            <p:childTnLst>
                              <p:par>
                                <p:cTn id="161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3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5100"/>
                            </p:stCondLst>
                            <p:childTnLst>
                              <p:par>
                                <p:cTn id="165" presetClass="entr" nodeType="after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7" dur="1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6600"/>
                            </p:stCondLst>
                            <p:childTnLst>
                              <p:par>
                                <p:cTn id="169" presetClass="entr" nodeType="afterEffect" presetID="9" grpId="4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1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8600"/>
                            </p:stCondLst>
                            <p:childTnLst>
                              <p:par>
                                <p:cTn id="173" presetClass="entr" nodeType="afterEffect" presetID="9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5" dur="1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70100"/>
                            </p:stCondLst>
                            <p:childTnLst>
                              <p:par>
                                <p:cTn id="177" presetClass="entr" nodeType="afterEffect" presetID="9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9" dur="1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1600"/>
                            </p:stCondLst>
                            <p:childTnLst>
                              <p:par>
                                <p:cTn id="181" presetClass="entr" nodeType="afterEffect" presetID="9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3" dur="1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73100"/>
                            </p:stCondLst>
                            <p:childTnLst>
                              <p:par>
                                <p:cTn id="185" presetClass="entr" nodeType="afterEffect" presetID="9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7" dur="1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74600"/>
                            </p:stCondLst>
                            <p:childTnLst>
                              <p:par>
                                <p:cTn id="189" presetClass="entr" nodeType="afterEffect" presetID="9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1" dur="1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6100"/>
                            </p:stCondLst>
                            <p:childTnLst>
                              <p:par>
                                <p:cTn id="193" presetClass="entr" nodeType="afterEffect" presetID="9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5" dur="1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7600"/>
                            </p:stCondLst>
                            <p:childTnLst>
                              <p:par>
                                <p:cTn id="197" presetClass="entr" nodeType="afterEffect" presetID="9" grpId="4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9"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9600"/>
                            </p:stCondLst>
                            <p:childTnLst>
                              <p:par>
                                <p:cTn id="201" presetClass="entr" nodeType="afterEffect" presetID="9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3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81100"/>
                            </p:stCondLst>
                            <p:childTnLst>
                              <p:par>
                                <p:cTn id="205" presetClass="entr" nodeType="afterEffect" presetID="9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7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82600"/>
                            </p:stCondLst>
                            <p:childTnLst>
                              <p:par>
                                <p:cTn id="209" presetClass="entr" nodeType="afterEffect" presetID="9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1" dur="1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84100"/>
                            </p:stCondLst>
                            <p:childTnLst>
                              <p:par>
                                <p:cTn id="213" presetClass="entr" nodeType="afterEffect" presetID="9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5" dur="1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85600"/>
                            </p:stCondLst>
                            <p:childTnLst>
                              <p:par>
                                <p:cTn id="217" presetClass="entr" nodeType="afterEffect" presetID="9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9" dur="1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7100"/>
                            </p:stCondLst>
                            <p:childTnLst>
                              <p:par>
                                <p:cTn id="221" presetClass="entr" nodeType="afterEffect" presetID="9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3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38"/>
      <p:bldP build="whole" bldLvl="1" animBg="1" rev="0" advAuto="0" spid="187" grpId="17"/>
      <p:bldP build="whole" bldLvl="1" animBg="1" rev="0" advAuto="0" spid="195" grpId="10"/>
      <p:bldP build="whole" bldLvl="1" animBg="1" rev="0" advAuto="0" spid="207" grpId="33"/>
      <p:bldP build="whole" bldLvl="1" animBg="1" rev="0" advAuto="0" spid="174" grpId="20"/>
      <p:bldP build="whole" bldLvl="1" animBg="1" rev="0" advAuto="0" spid="216" grpId="41"/>
      <p:bldP build="whole" bldLvl="1" animBg="1" rev="0" advAuto="0" spid="204" grpId="29"/>
      <p:bldP build="whole" bldLvl="1" animBg="1" rev="0" advAuto="0" spid="169" grpId="1"/>
      <p:bldP build="whole" bldLvl="1" animBg="1" rev="0" advAuto="0" spid="199" grpId="3"/>
      <p:bldP build="whole" bldLvl="1" animBg="1" rev="0" advAuto="0" spid="190" grpId="8"/>
      <p:bldP build="whole" bldLvl="1" animBg="1" rev="0" advAuto="0" spid="183" grpId="12"/>
      <p:bldP build="whole" bldLvl="1" animBg="1" rev="0" advAuto="0" spid="228" grpId="54"/>
      <p:bldP build="whole" bldLvl="1" animBg="1" rev="0" advAuto="0" spid="177" grpId="26"/>
      <p:bldP build="whole" bldLvl="1" animBg="1" rev="0" advAuto="0" spid="227" grpId="52"/>
      <p:bldP build="whole" bldLvl="1" animBg="1" rev="0" advAuto="0" spid="172" grpId="21"/>
      <p:bldP build="whole" bldLvl="1" animBg="1" rev="0" advAuto="0" spid="210" grpId="28"/>
      <p:bldP build="whole" bldLvl="1" animBg="1" rev="0" advAuto="0" spid="189" grpId="7"/>
      <p:bldP build="whole" bldLvl="1" animBg="1" rev="0" advAuto="0" spid="223" grpId="48"/>
      <p:bldP build="whole" bldLvl="1" animBg="1" rev="0" advAuto="0" spid="180" grpId="14"/>
      <p:bldP build="whole" bldLvl="1" animBg="1" rev="0" advAuto="0" spid="205" grpId="30"/>
      <p:bldP build="whole" bldLvl="1" animBg="1" rev="0" advAuto="0" spid="170" grpId="22"/>
      <p:bldP build="whole" bldLvl="1" animBg="1" rev="0" advAuto="0" spid="202" grpId="4"/>
      <p:bldP build="whole" bldLvl="1" animBg="1" rev="0" advAuto="0" spid="215" grpId="39"/>
      <p:bldP build="whole" bldLvl="1" animBg="1" rev="0" advAuto="0" spid="222" grpId="46"/>
      <p:bldP build="whole" bldLvl="1" animBg="1" rev="0" advAuto="0" spid="230" grpId="55"/>
      <p:bldP build="whole" bldLvl="1" animBg="1" rev="0" advAuto="0" spid="203" grpId="5"/>
      <p:bldP build="whole" bldLvl="1" animBg="1" rev="0" advAuto="0" spid="186" grpId="16"/>
      <p:bldP build="whole" bldLvl="1" animBg="1" rev="0" advAuto="0" spid="208" grpId="32"/>
      <p:bldP build="whole" bldLvl="1" animBg="1" rev="0" advAuto="0" spid="176" grpId="25"/>
      <p:bldP build="whole" bldLvl="1" animBg="1" rev="0" advAuto="0" spid="229" grpId="53"/>
      <p:bldP build="whole" bldLvl="1" animBg="1" rev="0" advAuto="0" spid="175" grpId="18"/>
      <p:bldP build="whole" bldLvl="1" animBg="1" rev="0" advAuto="0" spid="211" grpId="36"/>
      <p:bldP build="whole" bldLvl="1" animBg="1" rev="0" advAuto="0" spid="218" grpId="43"/>
      <p:bldP build="whole" bldLvl="1" animBg="1" rev="0" advAuto="0" spid="206" grpId="31"/>
      <p:bldP build="whole" bldLvl="1" animBg="1" rev="0" advAuto="0" spid="217" grpId="35"/>
      <p:bldP build="whole" bldLvl="1" animBg="1" rev="0" advAuto="0" spid="171" grpId="23"/>
      <p:bldP build="whole" bldLvl="1" animBg="1" rev="0" advAuto="0" spid="198" grpId="2"/>
      <p:bldP build="whole" bldLvl="1" animBg="1" rev="0" advAuto="0" spid="196" grpId="11"/>
      <p:bldP build="whole" bldLvl="1" animBg="1" rev="0" advAuto="0" spid="225" grpId="50"/>
      <p:bldP build="whole" bldLvl="1" animBg="1" rev="0" advAuto="0" spid="184" grpId="13"/>
      <p:bldP build="whole" bldLvl="1" animBg="1" rev="0" advAuto="0" spid="214" grpId="40"/>
      <p:bldP build="whole" bldLvl="1" animBg="1" rev="0" advAuto="0" spid="226" grpId="51"/>
      <p:bldP build="whole" bldLvl="1" animBg="1" rev="0" advAuto="0" spid="221" grpId="47"/>
      <p:bldP build="whole" bldLvl="1" animBg="1" rev="0" advAuto="0" spid="231" grpId="49"/>
      <p:bldP build="whole" bldLvl="1" animBg="1" rev="0" advAuto="0" spid="220" grpId="45"/>
      <p:bldP build="whole" bldLvl="1" animBg="1" rev="0" advAuto="0" spid="212" grpId="37"/>
      <p:bldP build="whole" bldLvl="1" animBg="1" rev="0" advAuto="0" spid="209" grpId="34"/>
      <p:bldP build="whole" bldLvl="1" animBg="1" rev="0" advAuto="0" spid="178" grpId="24"/>
      <p:bldP build="whole" bldLvl="1" animBg="1" rev="0" advAuto="0" spid="173" grpId="19"/>
      <p:bldP build="whole" bldLvl="1" animBg="1" rev="0" advAuto="0" spid="224" grpId="42"/>
      <p:bldP build="whole" bldLvl="1" animBg="1" rev="0" advAuto="0" spid="219" grpId="44"/>
      <p:bldP build="whole" bldLvl="1" animBg="1" rev="0" advAuto="0" spid="197" grpId="9"/>
      <p:bldP build="whole" bldLvl="1" animBg="1" rev="0" advAuto="0" spid="181" grpId="15"/>
      <p:bldP build="whole" bldLvl="1" animBg="1" rev="0" advAuto="0" spid="232" grpId="27"/>
      <p:bldP build="whole" bldLvl="1" animBg="1" rev="0" advAuto="0" spid="191" grpId="6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erformance across the S3 Storage Classes"/>
          <p:cNvSpPr txBox="1"/>
          <p:nvPr>
            <p:ph type="title" idx="4294967295"/>
          </p:nvPr>
        </p:nvSpPr>
        <p:spPr>
          <a:xfrm>
            <a:off x="797197" y="-1347788"/>
            <a:ext cx="114104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Performance across the S3 Storage Classes</a:t>
            </a:r>
          </a:p>
        </p:txBody>
      </p:sp>
      <p:pic>
        <p:nvPicPr>
          <p:cNvPr id="578" name="Screenshot 2019-08-02 at 5.37.22 PM.png" descr="Screenshot 2019-08-02 at 5.37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602" y="0"/>
            <a:ext cx="1175359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How It Works -…"/>
          <p:cNvSpPr txBox="1"/>
          <p:nvPr>
            <p:ph type="title" idx="4294967295"/>
          </p:nvPr>
        </p:nvSpPr>
        <p:spPr>
          <a:xfrm>
            <a:off x="797197" y="-1347788"/>
            <a:ext cx="1141040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How It Works - </a:t>
            </a:r>
          </a:p>
          <a:p>
            <a:pPr>
              <a:defRPr sz="6900"/>
            </a:pPr>
            <a:r>
              <a:t>S3 Batch Operations</a:t>
            </a:r>
          </a:p>
        </p:txBody>
      </p:sp>
      <p:sp>
        <p:nvSpPr>
          <p:cNvPr id="581" name="S3 Batch Operations lets you manage billions of objects at scale with just…"/>
          <p:cNvSpPr txBox="1"/>
          <p:nvPr/>
        </p:nvSpPr>
        <p:spPr>
          <a:xfrm>
            <a:off x="1494675" y="3541370"/>
            <a:ext cx="11593679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Batch Operations</a:t>
            </a:r>
            <a:r>
              <a:t> lets you manage billions of objects at scale with just</a:t>
            </a:r>
          </a:p>
          <a:p>
            <a:pPr algn="l"/>
            <a:r>
              <a:t>    a few clicks in the Amazon S3 Management Console or a single API request.</a:t>
            </a:r>
          </a:p>
          <a:p>
            <a:pPr algn="l"/>
            <a:r>
              <a:t>    With S3 Batch Operations, you can make changes to object metadata and</a:t>
            </a:r>
          </a:p>
          <a:p>
            <a:pPr algn="l"/>
            <a:r>
              <a:t>    properties, or perform other storage management tasks, such as copying </a:t>
            </a:r>
          </a:p>
          <a:p>
            <a:pPr algn="l"/>
            <a:r>
              <a:t>    objects between buckets, replacing object tag sets, modifying access </a:t>
            </a:r>
          </a:p>
          <a:p>
            <a:pPr algn="l"/>
            <a:r>
              <a:t>    controls, and restoring archived objects from S3 Glacier — instead of taking</a:t>
            </a:r>
          </a:p>
          <a:p>
            <a:pPr algn="l"/>
            <a:r>
              <a:t>    months to develop custom applications to perform these tasks.</a:t>
            </a:r>
          </a:p>
        </p:txBody>
      </p:sp>
      <p:pic>
        <p:nvPicPr>
          <p:cNvPr id="582" name="Screenshot 2019-08-02 at 10.46.17 PM.png" descr="Screenshot 2019-08-02 at 10.46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39654"/>
            <a:ext cx="13004800" cy="5274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0" isInverted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2" grpId="2"/>
      <p:bldP build="whole" bldLvl="1" animBg="1" rev="0" advAuto="0" spid="58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3 Use Cas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Use Cases</a:t>
            </a:r>
          </a:p>
        </p:txBody>
      </p:sp>
      <p:sp>
        <p:nvSpPr>
          <p:cNvPr id="585" name="Backup and restore"/>
          <p:cNvSpPr txBox="1"/>
          <p:nvPr/>
        </p:nvSpPr>
        <p:spPr>
          <a:xfrm>
            <a:off x="1481975" y="3112745"/>
            <a:ext cx="32987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Backup and restore</a:t>
            </a:r>
          </a:p>
        </p:txBody>
      </p:sp>
      <p:sp>
        <p:nvSpPr>
          <p:cNvPr id="586" name="Disaster Recovery (DR)"/>
          <p:cNvSpPr txBox="1"/>
          <p:nvPr/>
        </p:nvSpPr>
        <p:spPr>
          <a:xfrm>
            <a:off x="1502397" y="3696945"/>
            <a:ext cx="381754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Disaster Recovery (DR)</a:t>
            </a:r>
          </a:p>
        </p:txBody>
      </p:sp>
      <p:sp>
        <p:nvSpPr>
          <p:cNvPr id="587" name="Archive"/>
          <p:cNvSpPr txBox="1"/>
          <p:nvPr/>
        </p:nvSpPr>
        <p:spPr>
          <a:xfrm>
            <a:off x="1506969" y="4281145"/>
            <a:ext cx="15373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Archive</a:t>
            </a:r>
          </a:p>
        </p:txBody>
      </p:sp>
      <p:sp>
        <p:nvSpPr>
          <p:cNvPr id="588" name="Data lakes and big data analytics"/>
          <p:cNvSpPr txBox="1"/>
          <p:nvPr/>
        </p:nvSpPr>
        <p:spPr>
          <a:xfrm>
            <a:off x="1514081" y="4865345"/>
            <a:ext cx="52501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Data lakes and big data analytics</a:t>
            </a:r>
          </a:p>
        </p:txBody>
      </p:sp>
      <p:sp>
        <p:nvSpPr>
          <p:cNvPr id="589" name="Hybrid cloud storage"/>
          <p:cNvSpPr txBox="1"/>
          <p:nvPr/>
        </p:nvSpPr>
        <p:spPr>
          <a:xfrm>
            <a:off x="1526273" y="5449545"/>
            <a:ext cx="34895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Hybrid cloud storage</a:t>
            </a:r>
          </a:p>
        </p:txBody>
      </p:sp>
      <p:sp>
        <p:nvSpPr>
          <p:cNvPr id="590" name="Cloud-native application data"/>
          <p:cNvSpPr txBox="1"/>
          <p:nvPr/>
        </p:nvSpPr>
        <p:spPr>
          <a:xfrm>
            <a:off x="1520787" y="6033745"/>
            <a:ext cx="472493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Cloud-native application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8" grpId="4"/>
      <p:bldP build="whole" bldLvl="1" animBg="1" rev="0" advAuto="0" spid="585" grpId="1"/>
      <p:bldP build="whole" bldLvl="1" animBg="1" rev="0" advAuto="0" spid="589" grpId="5"/>
      <p:bldP build="whole" bldLvl="1" animBg="1" rev="0" advAuto="0" spid="590" grpId="6"/>
      <p:bldP build="whole" bldLvl="1" animBg="1" rev="0" advAuto="0" spid="587" grpId="3"/>
      <p:bldP build="whole" bldLvl="1" animBg="1" rev="0" advAuto="0" spid="586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ase Studi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Case Studies</a:t>
            </a:r>
          </a:p>
        </p:txBody>
      </p:sp>
      <p:sp>
        <p:nvSpPr>
          <p:cNvPr id="593" name="Netflix delivers billions of hours of content from Amazon S3 to customers…"/>
          <p:cNvSpPr txBox="1"/>
          <p:nvPr/>
        </p:nvSpPr>
        <p:spPr>
          <a:xfrm>
            <a:off x="1520787" y="5665445"/>
            <a:ext cx="1109258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Netflix delivers billions of hours of content from Amazon S3 to customers</a:t>
            </a:r>
          </a:p>
          <a:p>
            <a:pPr algn="l"/>
            <a:r>
              <a:t>around the world. Amazon S3 also serves as the data lake for their big data</a:t>
            </a:r>
          </a:p>
          <a:p>
            <a:pPr algn="l"/>
            <a:r>
              <a:t>analytics solution.</a:t>
            </a:r>
          </a:p>
        </p:txBody>
      </p:sp>
      <p:pic>
        <p:nvPicPr>
          <p:cNvPr id="594" name="df87ee0c-c4ea-11e7-8d40-066b49664af6_cm_800w.png" descr="df87ee0c-c4ea-11e7-8d40-066b49664af6_cm_800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0276" y="2201862"/>
            <a:ext cx="5844248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 dir="in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ase Studi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Case Studies</a:t>
            </a:r>
          </a:p>
        </p:txBody>
      </p:sp>
      <p:sp>
        <p:nvSpPr>
          <p:cNvPr id="597" name="FINRA uses Amazon S3 to ingest and store data for over 75 billion market…"/>
          <p:cNvSpPr txBox="1"/>
          <p:nvPr/>
        </p:nvSpPr>
        <p:spPr>
          <a:xfrm>
            <a:off x="1520787" y="5665445"/>
            <a:ext cx="1093988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FINRA uses Amazon S3 to ingest and store data for over 75 billion market </a:t>
            </a:r>
          </a:p>
          <a:p>
            <a:pPr algn="l"/>
            <a:r>
              <a:t>events daily and AWS Lambda functions to format and validate the data </a:t>
            </a:r>
          </a:p>
          <a:p>
            <a:pPr algn="l"/>
            <a:r>
              <a:t>against more than 200 rules.</a:t>
            </a:r>
          </a:p>
        </p:txBody>
      </p:sp>
      <p:pic>
        <p:nvPicPr>
          <p:cNvPr id="598" name="finra-logo.png" descr="finra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0276" y="2814138"/>
            <a:ext cx="5844248" cy="2077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ase Studi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Case Studies</a:t>
            </a:r>
          </a:p>
        </p:txBody>
      </p:sp>
      <p:sp>
        <p:nvSpPr>
          <p:cNvPr id="601" name="Airbnb houses backup data and static files on Amazon S3, including over 10…"/>
          <p:cNvSpPr txBox="1"/>
          <p:nvPr/>
        </p:nvSpPr>
        <p:spPr>
          <a:xfrm>
            <a:off x="1520787" y="5665445"/>
            <a:ext cx="1129040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Airbnb houses backup data and static files on Amazon S3, including over 10 </a:t>
            </a:r>
          </a:p>
          <a:p>
            <a:pPr algn="l"/>
            <a:r>
              <a:t>petabytes of user pictures. As a born-in-the-cloud solution, they continually</a:t>
            </a:r>
          </a:p>
          <a:p>
            <a:pPr algn="l"/>
            <a:r>
              <a:t>innovate new ways to analyse data stored on Amazon S3.</a:t>
            </a:r>
          </a:p>
        </p:txBody>
      </p:sp>
      <p:pic>
        <p:nvPicPr>
          <p:cNvPr id="602" name="logo_airbnb21.png" descr="logo_airbnb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1707" y="2201862"/>
            <a:ext cx="7361386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ase Studi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Case Studies</a:t>
            </a:r>
          </a:p>
        </p:txBody>
      </p:sp>
      <p:sp>
        <p:nvSpPr>
          <p:cNvPr id="605" name="GE uses Amazon S3 to store and protect a petabyte of critical medical…"/>
          <p:cNvSpPr txBox="1"/>
          <p:nvPr/>
        </p:nvSpPr>
        <p:spPr>
          <a:xfrm>
            <a:off x="1520787" y="5665445"/>
            <a:ext cx="10995661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GE uses Amazon S3 to store and protect a petabyte of critical medical </a:t>
            </a:r>
          </a:p>
          <a:p>
            <a:pPr algn="l"/>
            <a:r>
              <a:t>imaging data for its GE Health Cloud service, which connects hundreds of </a:t>
            </a:r>
          </a:p>
          <a:p>
            <a:pPr algn="l"/>
            <a:r>
              <a:t>thousands of imaging machines and other medical devices.</a:t>
            </a:r>
          </a:p>
        </p:txBody>
      </p:sp>
      <p:pic>
        <p:nvPicPr>
          <p:cNvPr id="606" name="GE_Healthcare_Logo_v2.860c4d8091b325dc6a6fd7b3d3570ef811672acd.png" descr="GE_Healthcare_Logo_v2.860c4d8091b325dc6a6fd7b3d3570ef811672ac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1707" y="2953137"/>
            <a:ext cx="7361386" cy="1799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3 - Charge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S3 - Charges</a:t>
            </a:r>
          </a:p>
        </p:txBody>
      </p:sp>
      <p:sp>
        <p:nvSpPr>
          <p:cNvPr id="609" name="Charged for:"/>
          <p:cNvSpPr txBox="1"/>
          <p:nvPr/>
        </p:nvSpPr>
        <p:spPr>
          <a:xfrm>
            <a:off x="1507680" y="3236570"/>
            <a:ext cx="19290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Charged for:</a:t>
            </a:r>
          </a:p>
        </p:txBody>
      </p:sp>
      <p:sp>
        <p:nvSpPr>
          <p:cNvPr id="610" name="Storage per GB"/>
          <p:cNvSpPr txBox="1"/>
          <p:nvPr/>
        </p:nvSpPr>
        <p:spPr>
          <a:xfrm>
            <a:off x="1508239" y="3881095"/>
            <a:ext cx="26888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Storage per GB</a:t>
            </a:r>
          </a:p>
        </p:txBody>
      </p:sp>
      <p:sp>
        <p:nvSpPr>
          <p:cNvPr id="611" name="Requests (Get, Put, Copy, etc.)"/>
          <p:cNvSpPr txBox="1"/>
          <p:nvPr/>
        </p:nvSpPr>
        <p:spPr>
          <a:xfrm>
            <a:off x="1510271" y="4525620"/>
            <a:ext cx="48736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Requests (Get, Put, Copy, etc.)</a:t>
            </a:r>
          </a:p>
        </p:txBody>
      </p:sp>
      <p:sp>
        <p:nvSpPr>
          <p:cNvPr id="612" name="Storage Management Pricing…"/>
          <p:cNvSpPr txBox="1"/>
          <p:nvPr/>
        </p:nvSpPr>
        <p:spPr>
          <a:xfrm>
            <a:off x="1508087" y="5078070"/>
            <a:ext cx="624354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  <a:lvl2pPr marL="777875" indent="-333375" algn="l">
              <a:buSzPct val="145000"/>
              <a:buChar char="•"/>
            </a:lvl2pPr>
          </a:lstStyle>
          <a:p>
            <a:pPr/>
            <a:r>
              <a:t>Storage Management Pricing</a:t>
            </a:r>
          </a:p>
          <a:p>
            <a:pPr lvl="1"/>
            <a:r>
              <a:t>Inventory, Analytics, and Object Tags</a:t>
            </a:r>
          </a:p>
        </p:txBody>
      </p:sp>
      <p:sp>
        <p:nvSpPr>
          <p:cNvPr id="613" name="Data Management Pricing…"/>
          <p:cNvSpPr txBox="1"/>
          <p:nvPr/>
        </p:nvSpPr>
        <p:spPr>
          <a:xfrm>
            <a:off x="1503819" y="5998820"/>
            <a:ext cx="465798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  <a:lvl2pPr marL="777875" indent="-333375" algn="l">
              <a:buSzPct val="145000"/>
              <a:buChar char="•"/>
            </a:lvl2pPr>
          </a:lstStyle>
          <a:p>
            <a:pPr/>
            <a:r>
              <a:t>Data Management Pricing</a:t>
            </a:r>
          </a:p>
          <a:p>
            <a:pPr lvl="1"/>
            <a:r>
              <a:t>Data transferred out of S3</a:t>
            </a:r>
          </a:p>
        </p:txBody>
      </p:sp>
      <p:sp>
        <p:nvSpPr>
          <p:cNvPr id="614" name="Transfer Acceleration…"/>
          <p:cNvSpPr txBox="1"/>
          <p:nvPr/>
        </p:nvSpPr>
        <p:spPr>
          <a:xfrm>
            <a:off x="1498790" y="6919570"/>
            <a:ext cx="664314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  <a:lvl2pPr marL="777875" indent="-333375" algn="l">
              <a:buSzPct val="145000"/>
              <a:buChar char="•"/>
            </a:lvl2pPr>
          </a:lstStyle>
          <a:p>
            <a:pPr/>
            <a:r>
              <a:t>Transfer Acceleration</a:t>
            </a:r>
          </a:p>
          <a:p>
            <a:pPr lvl="1"/>
            <a:r>
              <a:t>Use of CloudFront to optimise transfers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2" grpId="4"/>
      <p:bldP build="whole" bldLvl="1" animBg="1" rev="0" advAuto="0" spid="613" grpId="5"/>
      <p:bldP build="whole" bldLvl="1" animBg="1" rev="0" advAuto="0" spid="611" grpId="3"/>
      <p:bldP build="whole" bldLvl="1" animBg="1" rev="0" advAuto="0" spid="614" grpId="6"/>
      <p:bldP build="whole" bldLvl="1" animBg="1" rev="0" advAuto="0" spid="610" grpId="2"/>
      <p:bldP build="whole" bldLvl="1" animBg="1" rev="0" advAuto="0" spid="60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ecuring Your Bucket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Securing Your Buckets</a:t>
            </a:r>
          </a:p>
        </p:txBody>
      </p:sp>
      <p:sp>
        <p:nvSpPr>
          <p:cNvPr id="617" name="By default, all newly created buckets are PRIVATE"/>
          <p:cNvSpPr txBox="1"/>
          <p:nvPr/>
        </p:nvSpPr>
        <p:spPr>
          <a:xfrm>
            <a:off x="1507680" y="3236570"/>
            <a:ext cx="76635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By default, all newly created buckets are PRIVATE</a:t>
            </a:r>
          </a:p>
        </p:txBody>
      </p:sp>
      <p:sp>
        <p:nvSpPr>
          <p:cNvPr id="618" name="You can set up access control to your buckets using:…"/>
          <p:cNvSpPr txBox="1"/>
          <p:nvPr/>
        </p:nvSpPr>
        <p:spPr>
          <a:xfrm>
            <a:off x="1536687" y="4277970"/>
            <a:ext cx="820422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can set up access control to your buckets using:</a:t>
            </a:r>
          </a:p>
          <a:p>
            <a:pPr lvl="1" marL="777875" indent="-333375" algn="l">
              <a:buSzPct val="145000"/>
              <a:buChar char="•"/>
            </a:pPr>
            <a:r>
              <a:t>Bucket Policies - Applied at a bucket level</a:t>
            </a:r>
          </a:p>
          <a:p>
            <a:pPr lvl="1" marL="777875" indent="-333375" algn="l">
              <a:buSzPct val="145000"/>
              <a:buChar char="•"/>
            </a:pPr>
            <a:r>
              <a:t>Access Control Lists - Applied at an object level</a:t>
            </a:r>
          </a:p>
        </p:txBody>
      </p:sp>
      <p:sp>
        <p:nvSpPr>
          <p:cNvPr id="619" name="S3 buckets can be configured to create access logs, which log all…"/>
          <p:cNvSpPr txBox="1"/>
          <p:nvPr/>
        </p:nvSpPr>
        <p:spPr>
          <a:xfrm>
            <a:off x="1541119" y="6055970"/>
            <a:ext cx="1065916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buckets can be configured to create access logs, which log all</a:t>
            </a:r>
          </a:p>
          <a:p>
            <a:pPr algn="l"/>
            <a:r>
              <a:t>    requests made to the S3 bucket. These logs can be written to another</a:t>
            </a:r>
          </a:p>
          <a:p>
            <a:pPr algn="l"/>
            <a:r>
              <a:t>    bucket.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7" grpId="1"/>
      <p:bldP build="whole" bldLvl="1" animBg="1" rev="0" advAuto="0" spid="619" grpId="3"/>
      <p:bldP build="whole" bldLvl="1" animBg="1" rev="0" advAuto="0" spid="618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IAM Policies vs.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IAM Policies vs.</a:t>
            </a:r>
          </a:p>
          <a:p>
            <a:pPr>
              <a:defRPr sz="6900"/>
            </a:pPr>
            <a:r>
              <a:t>S3 Bucket Policies</a:t>
            </a:r>
          </a:p>
        </p:txBody>
      </p:sp>
      <p:sp>
        <p:nvSpPr>
          <p:cNvPr id="622" name="IAM policies specify what actions are allowed or denied on what AWS…"/>
          <p:cNvSpPr txBox="1"/>
          <p:nvPr/>
        </p:nvSpPr>
        <p:spPr>
          <a:xfrm>
            <a:off x="1507680" y="2315820"/>
            <a:ext cx="10907574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IAM policies specify what actions are allowed or denied on what AWS </a:t>
            </a:r>
          </a:p>
          <a:p>
            <a:pPr algn="l"/>
            <a:r>
              <a:t>    resources (e.g. allow ec2:TerminateInstance on the EC2 instance with</a:t>
            </a:r>
          </a:p>
          <a:p>
            <a:pPr algn="l"/>
            <a:r>
              <a:t>    instance_id=i-8b3620ec). You attach IAM policies to IAM users, groups, </a:t>
            </a:r>
          </a:p>
          <a:p>
            <a:pPr algn="l"/>
            <a:r>
              <a:t>    or roles, which are then subject to the permissions you’ve defined. </a:t>
            </a:r>
          </a:p>
          <a:p>
            <a:pPr algn="l"/>
            <a:r>
              <a:t>    In other words, IAM policies define what a principal can do in your AWS</a:t>
            </a:r>
          </a:p>
          <a:p>
            <a:pPr algn="l"/>
            <a:r>
              <a:t>    environment.</a:t>
            </a:r>
          </a:p>
        </p:txBody>
      </p:sp>
      <p:sp>
        <p:nvSpPr>
          <p:cNvPr id="623" name="S3 bucket policies, on the other hand, are attached only to S3 buckets.…"/>
          <p:cNvSpPr txBox="1"/>
          <p:nvPr/>
        </p:nvSpPr>
        <p:spPr>
          <a:xfrm>
            <a:off x="1523987" y="4893920"/>
            <a:ext cx="10920985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bucket policies, on the other hand, are attached only to S3 buckets. </a:t>
            </a:r>
          </a:p>
          <a:p>
            <a:pPr algn="l"/>
            <a:r>
              <a:t>    S3 bucket policies specify what actions are allowed or denied for which</a:t>
            </a:r>
          </a:p>
          <a:p>
            <a:pPr algn="l"/>
            <a:r>
              <a:t>    principals on the bucket that the bucket policy is attached to (e.g. allow</a:t>
            </a:r>
          </a:p>
          <a:p>
            <a:pPr algn="l"/>
            <a:r>
              <a:t>    user Alice to PUT but not DELETE objects in the bucket).</a:t>
            </a:r>
          </a:p>
        </p:txBody>
      </p:sp>
      <p:sp>
        <p:nvSpPr>
          <p:cNvPr id="624" name="You attach S3 bucket policies at the bucket level (i.e. you can’t attach a…"/>
          <p:cNvSpPr txBox="1"/>
          <p:nvPr/>
        </p:nvSpPr>
        <p:spPr>
          <a:xfrm>
            <a:off x="1515719" y="6735420"/>
            <a:ext cx="1127851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attach S3 bucket policies at the bucket level (i.e. you can’t attach a</a:t>
            </a:r>
          </a:p>
          <a:p>
            <a:pPr algn="l"/>
            <a:r>
              <a:t>    bucket policy to an S3 object), but the permissions specified in the bucket</a:t>
            </a:r>
          </a:p>
          <a:p>
            <a:pPr algn="l"/>
            <a:r>
              <a:t>    policy apply to all the objects in the bucket.</a:t>
            </a:r>
          </a:p>
        </p:txBody>
      </p:sp>
      <p:sp>
        <p:nvSpPr>
          <p:cNvPr id="625" name="IAM policies and S3 bucket policies are both used for access control and…"/>
          <p:cNvSpPr txBox="1"/>
          <p:nvPr/>
        </p:nvSpPr>
        <p:spPr>
          <a:xfrm>
            <a:off x="1515719" y="8392770"/>
            <a:ext cx="111083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IAM policies and S3 bucket policies are both used for access control and</a:t>
            </a:r>
          </a:p>
          <a:p>
            <a:pPr algn="l"/>
            <a:r>
              <a:t>    they’re both written in JSON using the AWS access policy language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4" grpId="3"/>
      <p:bldP build="whole" bldLvl="1" animBg="1" rev="0" advAuto="0" spid="622" grpId="1"/>
      <p:bldP build="whole" bldLvl="1" animBg="1" rev="0" advAuto="0" spid="623" grpId="2"/>
      <p:bldP build="whole" bldLvl="1" animBg="1" rev="0" advAuto="0" spid="625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1278398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1278398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197823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197823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2358974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2358974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1278398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197823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2358974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6681275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776185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776185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6681275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6681275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8842426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8842426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8842426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8842426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8842426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8842426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8842425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3" y="8842425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8842425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776185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3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9923001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3" y="9923001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9923001"/>
            <a:ext cx="631526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Rectangle"/>
          <p:cNvSpPr/>
          <p:nvPr/>
        </p:nvSpPr>
        <p:spPr>
          <a:xfrm>
            <a:off x="8967424" y="3439549"/>
            <a:ext cx="3412314" cy="713352"/>
          </a:xfrm>
          <a:prstGeom prst="rect">
            <a:avLst/>
          </a:prstGeom>
          <a:ln w="63500">
            <a:solidFill>
              <a:srgbClr val="ED833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Search"/>
          <p:cNvSpPr/>
          <p:nvPr/>
        </p:nvSpPr>
        <p:spPr>
          <a:xfrm>
            <a:off x="9067770" y="3471299"/>
            <a:ext cx="554456" cy="64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ED833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ample S3 Bucket Policy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Sample S3 Bucket Policy</a:t>
            </a:r>
          </a:p>
        </p:txBody>
      </p:sp>
      <p:sp>
        <p:nvSpPr>
          <p:cNvPr id="628" name="This S3 bucket policy enables the root account 111122223333 and…"/>
          <p:cNvSpPr txBox="1"/>
          <p:nvPr/>
        </p:nvSpPr>
        <p:spPr>
          <a:xfrm>
            <a:off x="1427327" y="7713320"/>
            <a:ext cx="1015014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S3 bucket policy enables the root account 111122223333 and</a:t>
            </a:r>
          </a:p>
          <a:p>
            <a:pPr/>
            <a:r>
              <a:t>the IAM user Alice under that account to perform any S3 operation</a:t>
            </a:r>
          </a:p>
          <a:p>
            <a:pPr/>
            <a:r>
              <a:t>on the bucket named “my_bucket”, as well as that bucket’s contents.</a:t>
            </a:r>
          </a:p>
        </p:txBody>
      </p:sp>
      <p:pic>
        <p:nvPicPr>
          <p:cNvPr id="629" name="Screenshot 2019-08-06 at 10.14.38 PM.png" descr="Screenshot 2019-08-06 at 10.14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2533650"/>
            <a:ext cx="9855200" cy="468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ample IAM Policy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Sample IAM Policy</a:t>
            </a:r>
          </a:p>
        </p:txBody>
      </p:sp>
      <p:sp>
        <p:nvSpPr>
          <p:cNvPr id="632" name="This IAM policy grants the IAM entity (user, group, or role) it is attached to…"/>
          <p:cNvSpPr txBox="1"/>
          <p:nvPr/>
        </p:nvSpPr>
        <p:spPr>
          <a:xfrm>
            <a:off x="880211" y="7713320"/>
            <a:ext cx="11244378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IAM policy grants the IAM entity (user, group, or role) it is attached to</a:t>
            </a:r>
          </a:p>
          <a:p>
            <a:pPr/>
            <a:r>
              <a:t> permission to perform any S3 operation on the bucket named “my_bucket”,</a:t>
            </a:r>
          </a:p>
          <a:p>
            <a:pPr/>
            <a:r>
              <a:t> as well as that bucket’s contents.</a:t>
            </a:r>
          </a:p>
        </p:txBody>
      </p:sp>
      <p:pic>
        <p:nvPicPr>
          <p:cNvPr id="633" name="Screenshot 2019-08-06 at 10.18.41 PM.png" descr="Screenshot 2019-08-06 at 10.18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3276600"/>
            <a:ext cx="9855200" cy="320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:push dir="r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IAM Policies vs.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IAM Policies vs.</a:t>
            </a:r>
          </a:p>
          <a:p>
            <a:pPr>
              <a:defRPr sz="6900"/>
            </a:pPr>
            <a:r>
              <a:t>S3 Bucket Policies</a:t>
            </a:r>
          </a:p>
        </p:txBody>
      </p:sp>
      <p:sp>
        <p:nvSpPr>
          <p:cNvPr id="636" name="S3 bucket policy includes a “Principal” element, which lists the principals…"/>
          <p:cNvSpPr txBox="1"/>
          <p:nvPr/>
        </p:nvSpPr>
        <p:spPr>
          <a:xfrm>
            <a:off x="1507680" y="2684120"/>
            <a:ext cx="11328503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bucket policy includes a “</a:t>
            </a:r>
            <a:r>
              <a:t>Principal</a:t>
            </a:r>
            <a:r>
              <a:t>” element, which lists the principals</a:t>
            </a:r>
          </a:p>
          <a:p>
            <a:pPr algn="l"/>
            <a:r>
              <a:t>    that bucket policy controls access for. The “Principal” element is </a:t>
            </a:r>
          </a:p>
          <a:p>
            <a:pPr algn="l"/>
            <a:r>
              <a:t>    unnecessary in an IAM policy, because the principal is by default the entity</a:t>
            </a:r>
          </a:p>
          <a:p>
            <a:pPr algn="l"/>
            <a:r>
              <a:t>    that the IAM policy is attached to.</a:t>
            </a:r>
          </a:p>
        </p:txBody>
      </p:sp>
      <p:sp>
        <p:nvSpPr>
          <p:cNvPr id="637" name="S3 bucket policies (as the name would imply) only control access to S3…"/>
          <p:cNvSpPr txBox="1"/>
          <p:nvPr/>
        </p:nvSpPr>
        <p:spPr>
          <a:xfrm>
            <a:off x="1523987" y="4709770"/>
            <a:ext cx="10803256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bucket policies (as the name would imply) only control access to S3</a:t>
            </a:r>
          </a:p>
          <a:p>
            <a:pPr algn="l"/>
            <a:r>
              <a:t>    resources, whereas IAM policies can specify nearly any AWS action. </a:t>
            </a:r>
          </a:p>
          <a:p>
            <a:pPr algn="l"/>
            <a:r>
              <a:t>    One of the neat things about AWS is that you can actually apply both </a:t>
            </a:r>
          </a:p>
          <a:p>
            <a:pPr algn="l"/>
            <a:r>
              <a:t>    IAM policies and S3 bucket policies simultaneously, with the ultimate</a:t>
            </a:r>
          </a:p>
          <a:p>
            <a:pPr algn="l"/>
            <a:r>
              <a:t>    authorisation being the least-privilege union of all the permissions.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prism dir="r" isContent="1" isInverted="0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6" grpId="1"/>
      <p:bldP build="whole" bldLvl="1" animBg="1" rev="0" advAuto="0" spid="637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When to Use IAM Policies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When to Use IAM Policies</a:t>
            </a:r>
          </a:p>
          <a:p>
            <a:pPr>
              <a:defRPr sz="6900"/>
            </a:pPr>
            <a:r>
              <a:t>vs. S3 Policies</a:t>
            </a:r>
          </a:p>
        </p:txBody>
      </p:sp>
      <p:sp>
        <p:nvSpPr>
          <p:cNvPr id="640" name="Use IAM policies if:"/>
          <p:cNvSpPr txBox="1"/>
          <p:nvPr/>
        </p:nvSpPr>
        <p:spPr>
          <a:xfrm>
            <a:off x="1507680" y="3236570"/>
            <a:ext cx="28949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Use IAM policies if:</a:t>
            </a:r>
          </a:p>
        </p:txBody>
      </p:sp>
      <p:sp>
        <p:nvSpPr>
          <p:cNvPr id="641" name="You need to control access to AWS services other than S3. IAM policies…"/>
          <p:cNvSpPr txBox="1"/>
          <p:nvPr/>
        </p:nvSpPr>
        <p:spPr>
          <a:xfrm>
            <a:off x="1497977" y="4277970"/>
            <a:ext cx="1089957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need to control access to AWS services other than S3. IAM policies</a:t>
            </a:r>
          </a:p>
          <a:p>
            <a:pPr algn="l"/>
            <a:r>
              <a:t>    will be easier to manage since you can centrally manage all of your </a:t>
            </a:r>
          </a:p>
          <a:p>
            <a:pPr algn="l"/>
            <a:r>
              <a:t>    permissions in IAM, instead of spreading them between IAM and S3.</a:t>
            </a:r>
          </a:p>
        </p:txBody>
      </p:sp>
      <p:sp>
        <p:nvSpPr>
          <p:cNvPr id="642" name="You have numerous S3 buckets each with different permissions…"/>
          <p:cNvSpPr txBox="1"/>
          <p:nvPr/>
        </p:nvSpPr>
        <p:spPr>
          <a:xfrm>
            <a:off x="1503019" y="5811495"/>
            <a:ext cx="10457689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have numerous S3 buckets each with different permissions </a:t>
            </a:r>
          </a:p>
          <a:p>
            <a:pPr algn="l"/>
            <a:r>
              <a:t>    requirements. IAM policies will be easier to manage since you don’t</a:t>
            </a:r>
          </a:p>
          <a:p>
            <a:pPr algn="l"/>
            <a:r>
              <a:t>    have to define a large number of S3 bucket policies and can instead </a:t>
            </a:r>
          </a:p>
          <a:p>
            <a:pPr algn="l"/>
            <a:r>
              <a:t>    rely on fewer, more detailed IAM policies.</a:t>
            </a:r>
          </a:p>
        </p:txBody>
      </p:sp>
      <p:sp>
        <p:nvSpPr>
          <p:cNvPr id="643" name="You prefer to keep access control policies in the IAM environment."/>
          <p:cNvSpPr txBox="1"/>
          <p:nvPr/>
        </p:nvSpPr>
        <p:spPr>
          <a:xfrm>
            <a:off x="1502498" y="7713320"/>
            <a:ext cx="100760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You prefer to keep access control policies in the IAM environment.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warp dir="in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3" grpId="4"/>
      <p:bldP build="whole" bldLvl="1" animBg="1" rev="0" advAuto="0" spid="640" grpId="1"/>
      <p:bldP build="whole" bldLvl="1" animBg="1" rev="0" advAuto="0" spid="642" grpId="3"/>
      <p:bldP build="whole" bldLvl="1" animBg="1" rev="0" advAuto="0" spid="641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When to Use IAM Policies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When to Use IAM Policies</a:t>
            </a:r>
          </a:p>
          <a:p>
            <a:pPr>
              <a:defRPr sz="6900"/>
            </a:pPr>
            <a:r>
              <a:t>vs. S3 Policies</a:t>
            </a:r>
          </a:p>
        </p:txBody>
      </p:sp>
      <p:sp>
        <p:nvSpPr>
          <p:cNvPr id="646" name="Use S3 bucket policies if:"/>
          <p:cNvSpPr txBox="1"/>
          <p:nvPr/>
        </p:nvSpPr>
        <p:spPr>
          <a:xfrm>
            <a:off x="1507680" y="3236570"/>
            <a:ext cx="37709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Use S3 bucket policies if:</a:t>
            </a:r>
          </a:p>
        </p:txBody>
      </p:sp>
      <p:sp>
        <p:nvSpPr>
          <p:cNvPr id="647" name="You want a simple way to grant cross-account access to your S3…"/>
          <p:cNvSpPr txBox="1"/>
          <p:nvPr/>
        </p:nvSpPr>
        <p:spPr>
          <a:xfrm>
            <a:off x="1497977" y="4109695"/>
            <a:ext cx="992512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want a simple way to grant cross-account access to your S3</a:t>
            </a:r>
          </a:p>
          <a:p>
            <a:pPr algn="l"/>
            <a:r>
              <a:t>    environment, without using IAM roles.</a:t>
            </a:r>
          </a:p>
        </p:txBody>
      </p:sp>
      <p:sp>
        <p:nvSpPr>
          <p:cNvPr id="648" name="Your IAM policies bump up against the size limit (up to 2 kb for users,…"/>
          <p:cNvSpPr txBox="1"/>
          <p:nvPr/>
        </p:nvSpPr>
        <p:spPr>
          <a:xfrm>
            <a:off x="1490319" y="5174908"/>
            <a:ext cx="10565512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Your IAM policies bump up against the size limit (up to 2 kb for users,</a:t>
            </a:r>
          </a:p>
          <a:p>
            <a:pPr algn="l"/>
            <a:r>
              <a:t>    5 kb for groups, and 10 kb for roles). S3 supports bucket policies of </a:t>
            </a:r>
          </a:p>
          <a:p>
            <a:pPr algn="l"/>
            <a:r>
              <a:t>    up to 20 kb.</a:t>
            </a:r>
          </a:p>
        </p:txBody>
      </p:sp>
      <p:sp>
        <p:nvSpPr>
          <p:cNvPr id="649" name="You prefer to keep access control policies in the S3 environment."/>
          <p:cNvSpPr txBox="1"/>
          <p:nvPr/>
        </p:nvSpPr>
        <p:spPr>
          <a:xfrm>
            <a:off x="1526476" y="6608420"/>
            <a:ext cx="98681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You prefer to keep access control policies in the S3 environment.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7" grpId="2"/>
      <p:bldP build="whole" bldLvl="1" animBg="1" rev="0" advAuto="0" spid="648" grpId="3"/>
      <p:bldP build="whole" bldLvl="1" animBg="1" rev="0" advAuto="0" spid="649" grpId="4"/>
      <p:bldP build="whole" bldLvl="1" animBg="1" rev="0" advAuto="0" spid="64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When to Use IAM Policies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When to Use IAM Policies</a:t>
            </a:r>
          </a:p>
          <a:p>
            <a:pPr>
              <a:defRPr sz="6900"/>
            </a:pPr>
            <a:r>
              <a:t>vs. S3 Policies</a:t>
            </a:r>
          </a:p>
        </p:txBody>
      </p:sp>
      <p:sp>
        <p:nvSpPr>
          <p:cNvPr id="652" name="If you’re still unsure of which to use, consider which audit question is most…"/>
          <p:cNvSpPr txBox="1"/>
          <p:nvPr/>
        </p:nvSpPr>
        <p:spPr>
          <a:xfrm>
            <a:off x="1507680" y="3052420"/>
            <a:ext cx="1102858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you’re still unsure of which to use, consider which audit question is most</a:t>
            </a:r>
          </a:p>
          <a:p>
            <a:pPr algn="l"/>
            <a:r>
              <a:t>important to you:</a:t>
            </a:r>
          </a:p>
        </p:txBody>
      </p:sp>
      <p:sp>
        <p:nvSpPr>
          <p:cNvPr id="653" name="If you’re more interested in “What can this user do in AWS?” then IAM…"/>
          <p:cNvSpPr txBox="1"/>
          <p:nvPr/>
        </p:nvSpPr>
        <p:spPr>
          <a:xfrm>
            <a:off x="1497977" y="4093820"/>
            <a:ext cx="11192867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If you’re more interested in “</a:t>
            </a:r>
            <a:r>
              <a:t>What can this user do in AWS?</a:t>
            </a:r>
            <a:r>
              <a:t>” then IAM</a:t>
            </a:r>
          </a:p>
          <a:p>
            <a:pPr algn="l"/>
            <a:r>
              <a:t>    policies are probably the way to go. You can easily answer this by looking</a:t>
            </a:r>
          </a:p>
          <a:p>
            <a:pPr algn="l"/>
            <a:r>
              <a:t>    up an IAM user and then examining their IAM policies to see what rights</a:t>
            </a:r>
          </a:p>
          <a:p>
            <a:pPr algn="l"/>
            <a:r>
              <a:t>    they have.</a:t>
            </a:r>
          </a:p>
        </p:txBody>
      </p:sp>
      <p:sp>
        <p:nvSpPr>
          <p:cNvPr id="654" name="Whichever method you choose, you should stay as consistent as possible.…"/>
          <p:cNvSpPr txBox="1"/>
          <p:nvPr/>
        </p:nvSpPr>
        <p:spPr>
          <a:xfrm>
            <a:off x="1542935" y="7345020"/>
            <a:ext cx="11301909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Whichever method you choose, you should stay as consistent as possible.</a:t>
            </a:r>
          </a:p>
          <a:p>
            <a:pPr algn="l"/>
            <a:r>
              <a:t>    Auditing permissions becomes more challenging as the number of IAM</a:t>
            </a:r>
          </a:p>
          <a:p>
            <a:pPr algn="l"/>
            <a:r>
              <a:t>    policies and S3 bucket policies grows.</a:t>
            </a:r>
          </a:p>
        </p:txBody>
      </p:sp>
      <p:sp>
        <p:nvSpPr>
          <p:cNvPr id="655" name="If you’re more interested in “Who can access this S3 bucket?” then S3…"/>
          <p:cNvSpPr txBox="1"/>
          <p:nvPr/>
        </p:nvSpPr>
        <p:spPr>
          <a:xfrm>
            <a:off x="1515719" y="5871820"/>
            <a:ext cx="1080211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If you’re more interested in “</a:t>
            </a:r>
            <a:r>
              <a:t>Who can access this S3 bucket?</a:t>
            </a:r>
            <a:r>
              <a:t>” then S3 </a:t>
            </a:r>
          </a:p>
          <a:p>
            <a:pPr algn="l"/>
            <a:r>
              <a:t>    bucket policies will likely suit you better. You can easily answer this by </a:t>
            </a:r>
          </a:p>
          <a:p>
            <a:pPr algn="l"/>
            <a:r>
              <a:t>    looking up a bucket and examining the bucket policy.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2" grpId="1"/>
      <p:bldP build="whole" bldLvl="1" animBg="1" rev="0" advAuto="0" spid="654" grpId="4"/>
      <p:bldP build="whole" bldLvl="1" animBg="1" rev="0" advAuto="0" spid="653" grpId="2"/>
      <p:bldP build="whole" bldLvl="1" animBg="1" rev="0" advAuto="0" spid="655" grpId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What about S3 ACLs?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What about S3 ACLs?</a:t>
            </a:r>
          </a:p>
        </p:txBody>
      </p:sp>
      <p:sp>
        <p:nvSpPr>
          <p:cNvPr id="658" name="As a general rule, AWS recommends using S3 bucket policies or IAM…"/>
          <p:cNvSpPr txBox="1"/>
          <p:nvPr/>
        </p:nvSpPr>
        <p:spPr>
          <a:xfrm>
            <a:off x="1507680" y="2684120"/>
            <a:ext cx="11384281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As a general rule, AWS recommends using S3 bucket policies or IAM</a:t>
            </a:r>
          </a:p>
          <a:p>
            <a:pPr algn="l"/>
            <a:r>
              <a:t>    policies for access control. S3 ACLs is a legacy access control mechanism</a:t>
            </a:r>
          </a:p>
          <a:p>
            <a:pPr algn="l"/>
            <a:r>
              <a:t>    that predates IAM. However, if you already use S3 ACLs and you find them</a:t>
            </a:r>
          </a:p>
          <a:p>
            <a:pPr algn="l"/>
            <a:r>
              <a:t>    sufficient, there is no need to change.</a:t>
            </a:r>
          </a:p>
        </p:txBody>
      </p:sp>
      <p:sp>
        <p:nvSpPr>
          <p:cNvPr id="659" name="An S3 ACL is a sub-resource that’s attached to every S3 bucket and object.…"/>
          <p:cNvSpPr txBox="1"/>
          <p:nvPr/>
        </p:nvSpPr>
        <p:spPr>
          <a:xfrm>
            <a:off x="1513459" y="4878045"/>
            <a:ext cx="11423524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An S3 ACL is a sub-resource that’s attached to every S3 bucket and object.</a:t>
            </a:r>
          </a:p>
          <a:p>
            <a:pPr algn="l"/>
            <a:r>
              <a:t>    It defines which AWS accounts or groups are granted access and the type</a:t>
            </a:r>
          </a:p>
          <a:p>
            <a:pPr algn="l"/>
            <a:r>
              <a:t>    of access. When you create a bucket or an object, Amazon S3 creates a</a:t>
            </a:r>
          </a:p>
          <a:p>
            <a:pPr algn="l"/>
            <a:r>
              <a:t>    default ACL that grants the resource owner full control over the resource.</a:t>
            </a:r>
          </a:p>
        </p:txBody>
      </p:sp>
      <p:sp>
        <p:nvSpPr>
          <p:cNvPr id="660" name="You can attach S3 ACLs to individual objects within a bucket to manage…"/>
          <p:cNvSpPr txBox="1"/>
          <p:nvPr/>
        </p:nvSpPr>
        <p:spPr>
          <a:xfrm>
            <a:off x="1515719" y="7071970"/>
            <a:ext cx="11644580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can attach S3 ACLs to individual objects within a bucket to manage</a:t>
            </a:r>
          </a:p>
          <a:p>
            <a:pPr algn="l"/>
            <a:r>
              <a:t>    permissions for those objects. S3 bucket policies and IAM policies define</a:t>
            </a:r>
          </a:p>
          <a:p>
            <a:pPr algn="l"/>
            <a:r>
              <a:t>    object-level permissions by providing those objects in the Resource element</a:t>
            </a:r>
          </a:p>
          <a:p>
            <a:pPr algn="l"/>
            <a:r>
              <a:t>    in your policy statements. The statement will apply to those objects in the</a:t>
            </a:r>
          </a:p>
          <a:p>
            <a:pPr algn="l"/>
            <a:r>
              <a:t>    bucket. Consolidating object-specific permissions into one policy </a:t>
            </a:r>
          </a:p>
          <a:p>
            <a:pPr algn="l"/>
            <a:r>
              <a:t>    (as opposed to multiple S3 ACLs) makes it simpler for you to determine</a:t>
            </a:r>
          </a:p>
          <a:p>
            <a:pPr algn="l"/>
            <a:r>
              <a:t>    effective permissions for your users and roles.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0" grpId="3"/>
      <p:bldP build="whole" bldLvl="1" animBg="1" rev="0" advAuto="0" spid="658" grpId="1"/>
      <p:bldP build="whole" bldLvl="1" animBg="1" rev="0" advAuto="0" spid="659" grpId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How does authorisation work with…"/>
          <p:cNvSpPr txBox="1"/>
          <p:nvPr>
            <p:ph type="title" idx="4294967295"/>
          </p:nvPr>
        </p:nvSpPr>
        <p:spPr>
          <a:xfrm>
            <a:off x="-1286272" y="-1245846"/>
            <a:ext cx="15577344" cy="3302001"/>
          </a:xfrm>
          <a:prstGeom prst="rect">
            <a:avLst/>
          </a:prstGeom>
        </p:spPr>
        <p:txBody>
          <a:bodyPr anchor="b"/>
          <a:lstStyle/>
          <a:p>
            <a:pPr>
              <a:defRPr sz="5700"/>
            </a:pPr>
            <a:r>
              <a:t>How does authorisation work with</a:t>
            </a:r>
          </a:p>
          <a:p>
            <a:pPr>
              <a:defRPr sz="5700"/>
            </a:pPr>
            <a:r>
              <a:t>multiple access control mechanisms?</a:t>
            </a:r>
          </a:p>
        </p:txBody>
      </p:sp>
      <p:sp>
        <p:nvSpPr>
          <p:cNvPr id="663" name="Whenever an AWS principal issues a request to S3, the authorisation…"/>
          <p:cNvSpPr txBox="1"/>
          <p:nvPr/>
        </p:nvSpPr>
        <p:spPr>
          <a:xfrm>
            <a:off x="1507680" y="2868270"/>
            <a:ext cx="1110691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Whenever an AWS principal issues a request to S3, the authorisation </a:t>
            </a:r>
          </a:p>
          <a:p>
            <a:pPr algn="l"/>
            <a:r>
              <a:t>    decision depends on the </a:t>
            </a:r>
            <a:r>
              <a:t>union of all the IAM policies, S3 bucket policies,</a:t>
            </a:r>
          </a:p>
          <a:p>
            <a:pPr algn="l"/>
            <a:r>
              <a:t>    and S3 ACLs that apply</a:t>
            </a:r>
            <a:r>
              <a:t>.</a:t>
            </a:r>
          </a:p>
        </p:txBody>
      </p:sp>
      <p:sp>
        <p:nvSpPr>
          <p:cNvPr id="664" name="In accordance with the principle of least-privilege, decisions default to…"/>
          <p:cNvSpPr txBox="1"/>
          <p:nvPr/>
        </p:nvSpPr>
        <p:spPr>
          <a:xfrm>
            <a:off x="1513459" y="4325595"/>
            <a:ext cx="11582705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In accordance with the principle of </a:t>
            </a:r>
            <a:r>
              <a:t>least-privilege</a:t>
            </a:r>
            <a:r>
              <a:t>, decisions default to </a:t>
            </a:r>
          </a:p>
          <a:p>
            <a:pPr algn="l"/>
            <a:r>
              <a:t>    DENY and an explicit DENY always trumps an ALLOW. For example, if an </a:t>
            </a:r>
          </a:p>
          <a:p>
            <a:pPr algn="l"/>
            <a:r>
              <a:t>    IAM policy grants access to an object, the S3 bucket policies denies access</a:t>
            </a:r>
          </a:p>
          <a:p>
            <a:pPr algn="l"/>
            <a:r>
              <a:t>    to that object, and there is no S3 ACL, then access will be denied. Similarly, </a:t>
            </a:r>
          </a:p>
          <a:p>
            <a:pPr algn="l"/>
            <a:r>
              <a:t>    if no method specifies an ALLOW, then the request will be denied by default.</a:t>
            </a:r>
          </a:p>
          <a:p>
            <a:pPr algn="l"/>
            <a:r>
              <a:t>    Only if no method specifies a DENY and one or more methods specify an </a:t>
            </a:r>
          </a:p>
          <a:p>
            <a:pPr algn="l"/>
            <a:r>
              <a:t>    ALLOW will the request be allowed.</a:t>
            </a:r>
          </a:p>
        </p:txBody>
      </p:sp>
      <p:pic>
        <p:nvPicPr>
          <p:cNvPr id="665" name="Screenshot 2019-08-07 at 7.53.27 PM.png" descr="Screenshot 2019-08-07 at 7.53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900" y="7256120"/>
            <a:ext cx="7747000" cy="238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4" grpId="2"/>
      <p:bldP build="whole" bldLvl="1" animBg="1" rev="0" advAuto="0" spid="665" grpId="3"/>
      <p:bldP build="whole" bldLvl="1" animBg="1" rev="0" advAuto="0" spid="66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And with Amazon Redshift Spectrum you can run analytics against exabytes of data in S3"/>
          <p:cNvSpPr txBox="1"/>
          <p:nvPr/>
        </p:nvSpPr>
        <p:spPr>
          <a:xfrm>
            <a:off x="1397000" y="5727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with Amazon Redshift Spectrum you can run analytics against exabytes of data in S3</a:t>
            </a:r>
          </a:p>
        </p:txBody>
      </p:sp>
      <p:sp>
        <p:nvSpPr>
          <p:cNvPr id="319" name="And run queries that span both the data you have in S3 and in your Redshift data warehouses"/>
          <p:cNvSpPr txBox="1"/>
          <p:nvPr/>
        </p:nvSpPr>
        <p:spPr>
          <a:xfrm>
            <a:off x="1270000" y="5727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run queries that span both the data you have in S3 and in your Redshift data warehouses</a:t>
            </a:r>
          </a:p>
        </p:txBody>
      </p:sp>
      <p:sp>
        <p:nvSpPr>
          <p:cNvPr id="320" name="Coins"/>
          <p:cNvSpPr/>
          <p:nvPr/>
        </p:nvSpPr>
        <p:spPr>
          <a:xfrm>
            <a:off x="5014014" y="4240849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Paint Bucket"/>
          <p:cNvSpPr/>
          <p:nvPr/>
        </p:nvSpPr>
        <p:spPr>
          <a:xfrm>
            <a:off x="433107" y="3762504"/>
            <a:ext cx="1417603" cy="2228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10728" y="1"/>
                </a:moveTo>
                <a:cubicBezTo>
                  <a:pt x="4770" y="22"/>
                  <a:pt x="0" y="3150"/>
                  <a:pt x="0" y="6931"/>
                </a:cubicBezTo>
                <a:lnTo>
                  <a:pt x="0" y="9843"/>
                </a:lnTo>
                <a:cubicBezTo>
                  <a:pt x="0" y="9897"/>
                  <a:pt x="68" y="9946"/>
                  <a:pt x="162" y="9946"/>
                </a:cubicBezTo>
                <a:lnTo>
                  <a:pt x="501" y="9946"/>
                </a:lnTo>
                <a:cubicBezTo>
                  <a:pt x="586" y="9946"/>
                  <a:pt x="660" y="9990"/>
                  <a:pt x="660" y="10049"/>
                </a:cubicBezTo>
                <a:lnTo>
                  <a:pt x="660" y="10297"/>
                </a:lnTo>
                <a:cubicBezTo>
                  <a:pt x="660" y="10351"/>
                  <a:pt x="729" y="10400"/>
                  <a:pt x="822" y="10400"/>
                </a:cubicBezTo>
                <a:lnTo>
                  <a:pt x="1289" y="10400"/>
                </a:lnTo>
                <a:cubicBezTo>
                  <a:pt x="1374" y="10400"/>
                  <a:pt x="1451" y="10441"/>
                  <a:pt x="1451" y="10501"/>
                </a:cubicBezTo>
                <a:lnTo>
                  <a:pt x="1451" y="20382"/>
                </a:lnTo>
                <a:cubicBezTo>
                  <a:pt x="1451" y="20431"/>
                  <a:pt x="1392" y="20468"/>
                  <a:pt x="1316" y="20468"/>
                </a:cubicBezTo>
                <a:cubicBezTo>
                  <a:pt x="1129" y="20468"/>
                  <a:pt x="984" y="20566"/>
                  <a:pt x="984" y="20679"/>
                </a:cubicBezTo>
                <a:lnTo>
                  <a:pt x="984" y="21368"/>
                </a:lnTo>
                <a:cubicBezTo>
                  <a:pt x="984" y="21487"/>
                  <a:pt x="1137" y="21579"/>
                  <a:pt x="1316" y="21579"/>
                </a:cubicBezTo>
                <a:lnTo>
                  <a:pt x="20284" y="21579"/>
                </a:lnTo>
                <a:cubicBezTo>
                  <a:pt x="20471" y="21579"/>
                  <a:pt x="20616" y="21482"/>
                  <a:pt x="20616" y="21368"/>
                </a:cubicBezTo>
                <a:lnTo>
                  <a:pt x="20616" y="20679"/>
                </a:lnTo>
                <a:cubicBezTo>
                  <a:pt x="20616" y="20560"/>
                  <a:pt x="20463" y="20468"/>
                  <a:pt x="20284" y="20468"/>
                </a:cubicBezTo>
                <a:cubicBezTo>
                  <a:pt x="20208" y="20468"/>
                  <a:pt x="20149" y="20431"/>
                  <a:pt x="20149" y="20382"/>
                </a:cubicBezTo>
                <a:lnTo>
                  <a:pt x="20149" y="10496"/>
                </a:lnTo>
                <a:cubicBezTo>
                  <a:pt x="20149" y="10442"/>
                  <a:pt x="20215" y="10393"/>
                  <a:pt x="20308" y="10393"/>
                </a:cubicBezTo>
                <a:lnTo>
                  <a:pt x="20775" y="10393"/>
                </a:lnTo>
                <a:cubicBezTo>
                  <a:pt x="20860" y="10393"/>
                  <a:pt x="20937" y="10351"/>
                  <a:pt x="20937" y="10292"/>
                </a:cubicBezTo>
                <a:lnTo>
                  <a:pt x="20937" y="10042"/>
                </a:lnTo>
                <a:cubicBezTo>
                  <a:pt x="20937" y="9988"/>
                  <a:pt x="21005" y="9941"/>
                  <a:pt x="21099" y="9941"/>
                </a:cubicBezTo>
                <a:lnTo>
                  <a:pt x="21438" y="9941"/>
                </a:lnTo>
                <a:cubicBezTo>
                  <a:pt x="21523" y="9941"/>
                  <a:pt x="21600" y="9898"/>
                  <a:pt x="21600" y="9838"/>
                </a:cubicBezTo>
                <a:lnTo>
                  <a:pt x="21600" y="6850"/>
                </a:lnTo>
                <a:cubicBezTo>
                  <a:pt x="21583" y="3064"/>
                  <a:pt x="16712" y="-21"/>
                  <a:pt x="10728" y="1"/>
                </a:cubicBezTo>
                <a:close/>
                <a:moveTo>
                  <a:pt x="10718" y="459"/>
                </a:moveTo>
                <a:cubicBezTo>
                  <a:pt x="16294" y="437"/>
                  <a:pt x="20844" y="3317"/>
                  <a:pt x="20844" y="6855"/>
                </a:cubicBezTo>
                <a:lnTo>
                  <a:pt x="20844" y="8630"/>
                </a:lnTo>
                <a:lnTo>
                  <a:pt x="20860" y="8630"/>
                </a:lnTo>
                <a:cubicBezTo>
                  <a:pt x="20860" y="8684"/>
                  <a:pt x="20794" y="8733"/>
                  <a:pt x="20701" y="8733"/>
                </a:cubicBezTo>
                <a:lnTo>
                  <a:pt x="20300" y="8733"/>
                </a:lnTo>
                <a:cubicBezTo>
                  <a:pt x="20216" y="8733"/>
                  <a:pt x="20139" y="8689"/>
                  <a:pt x="20139" y="8630"/>
                </a:cubicBezTo>
                <a:lnTo>
                  <a:pt x="20139" y="7384"/>
                </a:lnTo>
                <a:cubicBezTo>
                  <a:pt x="20139" y="7336"/>
                  <a:pt x="20182" y="7293"/>
                  <a:pt x="20250" y="7277"/>
                </a:cubicBezTo>
                <a:cubicBezTo>
                  <a:pt x="20403" y="7233"/>
                  <a:pt x="20513" y="7130"/>
                  <a:pt x="20505" y="7017"/>
                </a:cubicBezTo>
                <a:cubicBezTo>
                  <a:pt x="20496" y="6866"/>
                  <a:pt x="20291" y="6752"/>
                  <a:pt x="20054" y="6752"/>
                </a:cubicBezTo>
                <a:lnTo>
                  <a:pt x="1520" y="6752"/>
                </a:lnTo>
                <a:cubicBezTo>
                  <a:pt x="1282" y="6752"/>
                  <a:pt x="1077" y="6866"/>
                  <a:pt x="1069" y="7017"/>
                </a:cubicBezTo>
                <a:cubicBezTo>
                  <a:pt x="1060" y="7136"/>
                  <a:pt x="1171" y="7233"/>
                  <a:pt x="1323" y="7277"/>
                </a:cubicBezTo>
                <a:cubicBezTo>
                  <a:pt x="1391" y="7293"/>
                  <a:pt x="1435" y="7336"/>
                  <a:pt x="1435" y="7384"/>
                </a:cubicBezTo>
                <a:lnTo>
                  <a:pt x="1435" y="8630"/>
                </a:lnTo>
                <a:cubicBezTo>
                  <a:pt x="1435" y="8684"/>
                  <a:pt x="1366" y="8733"/>
                  <a:pt x="1273" y="8733"/>
                </a:cubicBezTo>
                <a:lnTo>
                  <a:pt x="873" y="8733"/>
                </a:lnTo>
                <a:cubicBezTo>
                  <a:pt x="788" y="8733"/>
                  <a:pt x="713" y="8689"/>
                  <a:pt x="713" y="8630"/>
                </a:cubicBezTo>
                <a:lnTo>
                  <a:pt x="713" y="6926"/>
                </a:lnTo>
                <a:cubicBezTo>
                  <a:pt x="713" y="3399"/>
                  <a:pt x="5167" y="481"/>
                  <a:pt x="10718" y="459"/>
                </a:cubicBezTo>
                <a:close/>
                <a:moveTo>
                  <a:pt x="12458" y="7309"/>
                </a:moveTo>
                <a:cubicBezTo>
                  <a:pt x="14877" y="7309"/>
                  <a:pt x="15650" y="7309"/>
                  <a:pt x="18502" y="7309"/>
                </a:cubicBezTo>
                <a:cubicBezTo>
                  <a:pt x="18511" y="8198"/>
                  <a:pt x="18510" y="11833"/>
                  <a:pt x="18510" y="11984"/>
                </a:cubicBezTo>
                <a:cubicBezTo>
                  <a:pt x="18510" y="12156"/>
                  <a:pt x="18288" y="12297"/>
                  <a:pt x="18017" y="12297"/>
                </a:cubicBezTo>
                <a:cubicBezTo>
                  <a:pt x="17745" y="12297"/>
                  <a:pt x="17526" y="12156"/>
                  <a:pt x="17526" y="11984"/>
                </a:cubicBezTo>
                <a:lnTo>
                  <a:pt x="17526" y="9385"/>
                </a:lnTo>
                <a:cubicBezTo>
                  <a:pt x="17526" y="9175"/>
                  <a:pt x="17263" y="9007"/>
                  <a:pt x="16932" y="9007"/>
                </a:cubicBezTo>
                <a:cubicBezTo>
                  <a:pt x="16601" y="9007"/>
                  <a:pt x="16338" y="9175"/>
                  <a:pt x="16338" y="9385"/>
                </a:cubicBezTo>
                <a:cubicBezTo>
                  <a:pt x="16338" y="10140"/>
                  <a:pt x="16338" y="10738"/>
                  <a:pt x="16338" y="10797"/>
                </a:cubicBezTo>
                <a:cubicBezTo>
                  <a:pt x="16338" y="10970"/>
                  <a:pt x="16116" y="11111"/>
                  <a:pt x="15845" y="11111"/>
                </a:cubicBezTo>
                <a:cubicBezTo>
                  <a:pt x="15573" y="11111"/>
                  <a:pt x="15354" y="10970"/>
                  <a:pt x="15354" y="10797"/>
                </a:cubicBezTo>
                <a:lnTo>
                  <a:pt x="15354" y="9147"/>
                </a:lnTo>
                <a:cubicBezTo>
                  <a:pt x="15354" y="8133"/>
                  <a:pt x="14053" y="7309"/>
                  <a:pt x="12458" y="7309"/>
                </a:cubicBez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S3"/>
          <p:cNvSpPr txBox="1"/>
          <p:nvPr/>
        </p:nvSpPr>
        <p:spPr>
          <a:xfrm>
            <a:off x="855205" y="5231575"/>
            <a:ext cx="5734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S3</a:t>
            </a:r>
          </a:p>
        </p:txBody>
      </p:sp>
      <p:sp>
        <p:nvSpPr>
          <p:cNvPr id="323" name="Rectangle"/>
          <p:cNvSpPr/>
          <p:nvPr/>
        </p:nvSpPr>
        <p:spPr>
          <a:xfrm>
            <a:off x="6443128" y="3410207"/>
            <a:ext cx="4304789" cy="2933186"/>
          </a:xfrm>
          <a:prstGeom prst="rect">
            <a:avLst/>
          </a:prstGeom>
          <a:ln w="635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9758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015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365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9758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015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365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9758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015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365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Line"/>
          <p:cNvSpPr/>
          <p:nvPr/>
        </p:nvSpPr>
        <p:spPr>
          <a:xfrm flipV="1">
            <a:off x="5648061" y="3681100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" name="Line"/>
          <p:cNvSpPr/>
          <p:nvPr/>
        </p:nvSpPr>
        <p:spPr>
          <a:xfrm flipV="1">
            <a:off x="5648061" y="5410450"/>
            <a:ext cx="1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Line"/>
          <p:cNvSpPr/>
          <p:nvPr/>
        </p:nvSpPr>
        <p:spPr>
          <a:xfrm>
            <a:off x="5635361" y="3796224"/>
            <a:ext cx="719877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Line"/>
          <p:cNvSpPr/>
          <p:nvPr/>
        </p:nvSpPr>
        <p:spPr>
          <a:xfrm>
            <a:off x="5635361" y="5957375"/>
            <a:ext cx="719877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Line"/>
          <p:cNvSpPr/>
          <p:nvPr/>
        </p:nvSpPr>
        <p:spPr>
          <a:xfrm>
            <a:off x="2360114" y="4876800"/>
            <a:ext cx="2144496" cy="0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Circle"/>
          <p:cNvSpPr/>
          <p:nvPr/>
        </p:nvSpPr>
        <p:spPr>
          <a:xfrm>
            <a:off x="12160328" y="26164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Line"/>
          <p:cNvSpPr/>
          <p:nvPr/>
        </p:nvSpPr>
        <p:spPr>
          <a:xfrm>
            <a:off x="12300193" y="26786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Circle"/>
          <p:cNvSpPr/>
          <p:nvPr/>
        </p:nvSpPr>
        <p:spPr>
          <a:xfrm>
            <a:off x="12160328" y="27561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Circle"/>
          <p:cNvSpPr/>
          <p:nvPr/>
        </p:nvSpPr>
        <p:spPr>
          <a:xfrm>
            <a:off x="12160328" y="28958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Line"/>
          <p:cNvSpPr/>
          <p:nvPr/>
        </p:nvSpPr>
        <p:spPr>
          <a:xfrm>
            <a:off x="12300193" y="28183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Line"/>
          <p:cNvSpPr/>
          <p:nvPr/>
        </p:nvSpPr>
        <p:spPr>
          <a:xfrm>
            <a:off x="12300193" y="2958025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Line"/>
          <p:cNvSpPr/>
          <p:nvPr/>
        </p:nvSpPr>
        <p:spPr>
          <a:xfrm flipH="1">
            <a:off x="10840790" y="2848493"/>
            <a:ext cx="1258414" cy="536967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Circle"/>
          <p:cNvSpPr/>
          <p:nvPr/>
        </p:nvSpPr>
        <p:spPr>
          <a:xfrm>
            <a:off x="12160328" y="68720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Line"/>
          <p:cNvSpPr/>
          <p:nvPr/>
        </p:nvSpPr>
        <p:spPr>
          <a:xfrm>
            <a:off x="12300193" y="6934200"/>
            <a:ext cx="237999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Circle"/>
          <p:cNvSpPr/>
          <p:nvPr/>
        </p:nvSpPr>
        <p:spPr>
          <a:xfrm>
            <a:off x="12160328" y="70117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Circle"/>
          <p:cNvSpPr/>
          <p:nvPr/>
        </p:nvSpPr>
        <p:spPr>
          <a:xfrm>
            <a:off x="12160328" y="71514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Line"/>
          <p:cNvSpPr/>
          <p:nvPr/>
        </p:nvSpPr>
        <p:spPr>
          <a:xfrm>
            <a:off x="12300193" y="7073900"/>
            <a:ext cx="237999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Line"/>
          <p:cNvSpPr/>
          <p:nvPr/>
        </p:nvSpPr>
        <p:spPr>
          <a:xfrm>
            <a:off x="12300193" y="72136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1" name="Line"/>
          <p:cNvSpPr/>
          <p:nvPr/>
        </p:nvSpPr>
        <p:spPr>
          <a:xfrm flipH="1" flipV="1">
            <a:off x="10840791" y="6336023"/>
            <a:ext cx="1258413" cy="691606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" presetClass="entr" nodeType="afterEffect" presetSubtype="16" presetID="23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100"/>
                            </p:stCondLst>
                            <p:childTnLst>
                              <p:par>
                                <p:cTn id="69" presetClass="entr" nodeType="afterEffect" presetSubtype="16" presetID="23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700"/>
                            </p:stCondLst>
                            <p:childTnLst>
                              <p:par>
                                <p:cTn id="74" presetClass="entr" nodeType="afterEffect" presetSubtype="16" presetID="23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300"/>
                            </p:stCondLst>
                            <p:childTnLst>
                              <p:par>
                                <p:cTn id="79" presetClass="entr" nodeType="afterEffect" presetSubtype="16" presetID="23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900"/>
                            </p:stCondLst>
                            <p:childTnLst>
                              <p:par>
                                <p:cTn id="84" presetClass="entr" nodeType="afterEffect" presetSubtype="16" presetID="23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500"/>
                            </p:stCondLst>
                            <p:childTnLst>
                              <p:par>
                                <p:cTn id="89" presetClass="entr" nodeType="afterEffect" presetSubtype="16" presetID="23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100"/>
                            </p:stCondLst>
                            <p:childTnLst>
                              <p:par>
                                <p:cTn id="94" presetClass="entr" nodeType="afterEffect" presetSubtype="16" presetID="23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700"/>
                            </p:stCondLst>
                            <p:childTnLst>
                              <p:par>
                                <p:cTn id="99" presetClass="entr" nodeType="afterEffect" presetSubtype="16" presetID="23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300"/>
                            </p:stCondLst>
                            <p:childTnLst>
                              <p:par>
                                <p:cTn id="104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800"/>
                            </p:stCondLst>
                            <p:childTnLst>
                              <p:par>
                                <p:cTn id="109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7300"/>
                            </p:stCondLst>
                            <p:childTnLst>
                              <p:par>
                                <p:cTn id="114" presetClass="entr" nodeType="afterEffect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800"/>
                            </p:stCondLst>
                            <p:childTnLst>
                              <p:par>
                                <p:cTn id="119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300"/>
                            </p:stCondLst>
                            <p:childTnLst>
                              <p:par>
                                <p:cTn id="124" presetClass="entr" nodeType="afterEffect" presetSubtype="16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800"/>
                            </p:stCondLst>
                            <p:childTnLst>
                              <p:par>
                                <p:cTn id="129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300"/>
                            </p:stCondLst>
                            <p:childTnLst>
                              <p:par>
                                <p:cTn id="134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4800"/>
                            </p:stCondLst>
                            <p:childTnLst>
                              <p:par>
                                <p:cTn id="139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6300"/>
                            </p:stCondLst>
                            <p:childTnLst>
                              <p:par>
                                <p:cTn id="144" presetClass="entr" nodeType="afterEffect" presetSubtype="16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7800"/>
                            </p:stCondLst>
                            <p:childTnLst>
                              <p:par>
                                <p:cTn id="149" presetClass="entr" nodeType="after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9300"/>
                            </p:stCondLst>
                            <p:childTnLst>
                              <p:par>
                                <p:cTn id="154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0800"/>
                            </p:stCondLst>
                            <p:childTnLst>
                              <p:par>
                                <p:cTn id="159" presetClass="entr" nodeType="after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2300"/>
                            </p:stCondLst>
                            <p:childTnLst>
                              <p:par>
                                <p:cTn id="164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3800"/>
                            </p:stCondLst>
                            <p:childTnLst>
                              <p:par>
                                <p:cTn id="169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7" grpId="31"/>
      <p:bldP build="whole" bldLvl="1" animBg="1" rev="0" advAuto="0" spid="331" grpId="20"/>
      <p:bldP build="whole" bldLvl="1" animBg="1" rev="0" advAuto="0" spid="324" grpId="16"/>
      <p:bldP build="whole" bldLvl="1" animBg="1" rev="0" advAuto="0" spid="333" grpId="7"/>
      <p:bldP build="whole" bldLvl="1" animBg="1" rev="0" advAuto="0" spid="344" grpId="21"/>
      <p:bldP build="whole" bldLvl="1" animBg="1" rev="0" advAuto="0" spid="340" grpId="25"/>
      <p:bldP build="whole" bldLvl="1" animBg="1" rev="0" advAuto="0" spid="332" grpId="18"/>
      <p:bldP build="whole" bldLvl="1" animBg="1" rev="0" advAuto="0" spid="329" grpId="12"/>
      <p:bldP build="whole" bldLvl="1" animBg="1" rev="0" advAuto="0" spid="337" grpId="5"/>
      <p:bldP build="whole" bldLvl="1" animBg="1" rev="0" advAuto="0" spid="348" grpId="33"/>
      <p:bldP build="whole" bldLvl="1" animBg="1" rev="0" advAuto="0" spid="323" grpId="11"/>
      <p:bldP build="whole" bldLvl="1" animBg="1" rev="0" advAuto="0" spid="320" grpId="6"/>
      <p:bldP build="whole" bldLvl="1" animBg="1" rev="0" advAuto="0" spid="325" grpId="17"/>
      <p:bldP build="whole" bldLvl="1" animBg="1" rev="0" advAuto="0" spid="334" grpId="8"/>
      <p:bldP build="whole" bldLvl="1" animBg="1" rev="0" advAuto="0" spid="341" grpId="27"/>
      <p:bldP build="whole" bldLvl="1" animBg="1" rev="0" advAuto="0" spid="345" grpId="29"/>
      <p:bldP build="whole" bldLvl="1" animBg="1" rev="0" advAuto="0" spid="326" grpId="15"/>
      <p:bldP build="whole" bldLvl="1" animBg="1" rev="0" advAuto="0" spid="349" grpId="32"/>
      <p:bldP build="whole" bldLvl="1" animBg="1" rev="0" advAuto="0" spid="321" grpId="3"/>
      <p:bldP build="whole" bldLvl="1" animBg="1" rev="0" advAuto="0" spid="327" grpId="13"/>
      <p:bldP build="whole" bldLvl="1" animBg="1" rev="0" advAuto="0" spid="338" grpId="23"/>
      <p:bldP build="whole" bldLvl="1" animBg="1" rev="0" advAuto="0" spid="319" grpId="2"/>
      <p:bldP build="whole" bldLvl="1" animBg="1" rev="0" advAuto="0" spid="335" grpId="9"/>
      <p:bldP build="whole" bldLvl="1" animBg="1" rev="0" advAuto="0" spid="342" grpId="26"/>
      <p:bldP build="whole" bldLvl="1" animBg="1" rev="0" advAuto="0" spid="328" grpId="14"/>
      <p:bldP build="whole" bldLvl="1" animBg="1" rev="0" advAuto="0" spid="346" grpId="30"/>
      <p:bldP build="whole" bldLvl="1" animBg="1" rev="0" advAuto="0" spid="318" grpId="1"/>
      <p:bldP build="whole" bldLvl="1" animBg="1" rev="0" advAuto="0" spid="322" grpId="4"/>
      <p:bldP build="whole" bldLvl="1" animBg="1" rev="0" advAuto="0" spid="350" grpId="34"/>
      <p:bldP build="whole" bldLvl="1" animBg="1" rev="0" advAuto="0" spid="339" grpId="24"/>
      <p:bldP build="whole" bldLvl="1" animBg="1" rev="0" advAuto="0" spid="351" grpId="22"/>
      <p:bldP build="whole" bldLvl="1" animBg="1" rev="0" advAuto="0" spid="330" grpId="19"/>
      <p:bldP build="whole" bldLvl="1" animBg="1" rev="0" advAuto="0" spid="336" grpId="10"/>
      <p:bldP build="whole" bldLvl="1" animBg="1" rev="0" advAuto="0" spid="343" grpId="28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And now you can even query data directly in Amazon Glacier making archive data useful without requiring a restore"/>
          <p:cNvSpPr txBox="1"/>
          <p:nvPr/>
        </p:nvSpPr>
        <p:spPr>
          <a:xfrm>
            <a:off x="1397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now you can even query data directly in Amazon Glacier making archive data useful without requiring a restore</a:t>
            </a:r>
          </a:p>
        </p:txBody>
      </p:sp>
      <p:pic>
        <p:nvPicPr>
          <p:cNvPr id="35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Rectangle"/>
          <p:cNvSpPr/>
          <p:nvPr/>
        </p:nvSpPr>
        <p:spPr>
          <a:xfrm>
            <a:off x="2959612" y="3410207"/>
            <a:ext cx="7085576" cy="2933186"/>
          </a:xfrm>
          <a:prstGeom prst="rect">
            <a:avLst/>
          </a:prstGeom>
          <a:ln w="635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" name="Circle"/>
          <p:cNvSpPr/>
          <p:nvPr/>
        </p:nvSpPr>
        <p:spPr>
          <a:xfrm>
            <a:off x="11748212" y="46749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Line"/>
          <p:cNvSpPr/>
          <p:nvPr/>
        </p:nvSpPr>
        <p:spPr>
          <a:xfrm>
            <a:off x="11888077" y="47370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Circle"/>
          <p:cNvSpPr/>
          <p:nvPr/>
        </p:nvSpPr>
        <p:spPr>
          <a:xfrm>
            <a:off x="11748212" y="48146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Circle"/>
          <p:cNvSpPr/>
          <p:nvPr/>
        </p:nvSpPr>
        <p:spPr>
          <a:xfrm>
            <a:off x="11748212" y="49543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Line"/>
          <p:cNvSpPr/>
          <p:nvPr/>
        </p:nvSpPr>
        <p:spPr>
          <a:xfrm>
            <a:off x="11888077" y="48767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Line"/>
          <p:cNvSpPr/>
          <p:nvPr/>
        </p:nvSpPr>
        <p:spPr>
          <a:xfrm>
            <a:off x="11888077" y="50165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Circle"/>
          <p:cNvSpPr/>
          <p:nvPr/>
        </p:nvSpPr>
        <p:spPr>
          <a:xfrm>
            <a:off x="878724" y="22100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Line"/>
          <p:cNvSpPr/>
          <p:nvPr/>
        </p:nvSpPr>
        <p:spPr>
          <a:xfrm>
            <a:off x="1018589" y="22722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" name="Circle"/>
          <p:cNvSpPr/>
          <p:nvPr/>
        </p:nvSpPr>
        <p:spPr>
          <a:xfrm>
            <a:off x="878724" y="23497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Circle"/>
          <p:cNvSpPr/>
          <p:nvPr/>
        </p:nvSpPr>
        <p:spPr>
          <a:xfrm>
            <a:off x="878724" y="24894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" name="Line"/>
          <p:cNvSpPr/>
          <p:nvPr/>
        </p:nvSpPr>
        <p:spPr>
          <a:xfrm>
            <a:off x="1018589" y="24119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" name="Line"/>
          <p:cNvSpPr/>
          <p:nvPr/>
        </p:nvSpPr>
        <p:spPr>
          <a:xfrm>
            <a:off x="1018589" y="2551625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" name="Line"/>
          <p:cNvSpPr/>
          <p:nvPr/>
        </p:nvSpPr>
        <p:spPr>
          <a:xfrm>
            <a:off x="10277574" y="4876800"/>
            <a:ext cx="1270001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" name="Line"/>
          <p:cNvSpPr/>
          <p:nvPr/>
        </p:nvSpPr>
        <p:spPr>
          <a:xfrm>
            <a:off x="1473521" y="2631473"/>
            <a:ext cx="1406542" cy="690487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84" name="glacier.png" descr="glaci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8103" y="638303"/>
            <a:ext cx="2228593" cy="2228594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These query and place tools make it simple for anyone to use simple SQL commands against your entire dataset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These query and place tools make it simple for anyone to use simple SQL commands against your entire dataset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3" grpId="1"/>
      <p:bldP build="whole" bldLvl="1" animBg="1" rev="0" advAuto="0" spid="38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compatibility_word_icon.png" descr="compatibility_word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8103" y="358336"/>
            <a:ext cx="2228593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compatibility_word_icon.png" descr="compatibility_word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8103" y="3482537"/>
            <a:ext cx="2228593" cy="278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folder-document-archive-interface-512.png" descr="folder-document-archive-interface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6236" y="358336"/>
            <a:ext cx="2788528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folder-document-archive-interface-512.png" descr="folder-document-archive-interface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6236" y="3482537"/>
            <a:ext cx="2788528" cy="278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want39950-1U6mJH1466211503.png" descr="want39950-1U6mJH14662115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0" y="358336"/>
            <a:ext cx="2788528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want39950-1U6mJH1466211503.png" descr="want39950-1U6mJH14662115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0" y="3482537"/>
            <a:ext cx="2788528" cy="278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want39950-1U6mJH1466211503.png" descr="want39950-1U6mJH14662115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11692" y="358336"/>
            <a:ext cx="2788528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want39950-1U6mJH1466211503.png" descr="want39950-1U6mJH14662115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11692" y="3482537"/>
            <a:ext cx="2788528" cy="278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folder-document-archive-interface-512.png" descr="folder-document-archive-interface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3037" y="358336"/>
            <a:ext cx="2788527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folder-document-archive-interface-512.png" descr="folder-document-archive-interface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3037" y="3482537"/>
            <a:ext cx="2788527" cy="2788527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And even when application data increases automatic scaling means performance stays fast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even when application data increases automatic scaling means performance stays fast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800"/>
                            </p:stCondLst>
                            <p:childTnLst>
                              <p:par>
                                <p:cTn id="25" presetClass="entr" nodeType="afterEffect" presetSubtype="32" presetID="4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200"/>
                            </p:stCondLst>
                            <p:childTnLst>
                              <p:par>
                                <p:cTn id="33" presetClass="entr" nodeType="afterEffect" presetSubtype="32" presetID="4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400"/>
                            </p:stCondLst>
                            <p:childTnLst>
                              <p:par>
                                <p:cTn id="37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600"/>
                            </p:stCondLst>
                            <p:childTnLst>
                              <p:par>
                                <p:cTn id="41" presetClass="entr" nodeType="afterEffect" presetSubtype="32" presetID="4" grpId="1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9"/>
      <p:bldP build="whole" bldLvl="1" animBg="1" rev="0" advAuto="0" spid="394" grpId="10"/>
      <p:bldP build="whole" bldLvl="1" animBg="1" rev="0" advAuto="0" spid="389" grpId="2"/>
      <p:bldP build="whole" bldLvl="1" animBg="1" rev="0" advAuto="0" spid="393" grpId="5"/>
      <p:bldP build="whole" bldLvl="1" animBg="1" rev="0" advAuto="0" spid="387" grpId="3"/>
      <p:bldP build="whole" bldLvl="1" animBg="1" rev="0" advAuto="0" spid="388" grpId="8"/>
      <p:bldP build="whole" bldLvl="1" animBg="1" rev="0" advAuto="0" spid="391" grpId="1"/>
      <p:bldP build="whole" bldLvl="1" animBg="1" rev="0" advAuto="0" spid="392" grpId="6"/>
      <p:bldP build="whole" bldLvl="1" animBg="1" rev="0" advAuto="0" spid="390" grpId="7"/>
      <p:bldP build="whole" bldLvl="1" animBg="1" rev="0" advAuto="0" spid="395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And finally the Partner Network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finally the Partner Network</a:t>
            </a:r>
          </a:p>
        </p:txBody>
      </p:sp>
      <p:sp>
        <p:nvSpPr>
          <p:cNvPr id="400" name="In addition to integration with most AWS services  the Amazon S3 ecosystem includes tens of thousands of consulting, systems integrator and independent software vendor partners with more joining every month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In addition to integration with most AWS services  the Amazon S3 ecosystem includes tens of thousands of consulting, systems integrator and independent software vendor partners with more joining every month</a:t>
            </a:r>
          </a:p>
        </p:txBody>
      </p:sp>
      <p:pic>
        <p:nvPicPr>
          <p:cNvPr id="401" name="aws_side_img.png" descr="aws_side_im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2700" y="1522924"/>
            <a:ext cx="5359400" cy="454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9" grpId="1"/>
      <p:bldP build="whole" bldLvl="1" animBg="1" rev="0" advAuto="0" spid="40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he AWS Marketplace offers software pre-configured to deploy on the AWS cloud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The AWS Marketplace offers software pre-configured to deploy on the AWS cloud</a:t>
            </a:r>
          </a:p>
        </p:txBody>
      </p:sp>
      <p:sp>
        <p:nvSpPr>
          <p:cNvPr id="404" name="This means customers can easily use Amazon S3 with popular solutions for -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This means customers can easily use Amazon S3 with popular solutions for - </a:t>
            </a:r>
          </a:p>
        </p:txBody>
      </p:sp>
      <p:sp>
        <p:nvSpPr>
          <p:cNvPr id="405" name="Backup and Restore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Backup and Restore</a:t>
            </a:r>
          </a:p>
        </p:txBody>
      </p:sp>
      <p:sp>
        <p:nvSpPr>
          <p:cNvPr id="406" name="Archiving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Archiving</a:t>
            </a:r>
          </a:p>
        </p:txBody>
      </p:sp>
      <p:sp>
        <p:nvSpPr>
          <p:cNvPr id="407" name="Disaster Recovery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Disaster Recovery</a:t>
            </a:r>
          </a:p>
        </p:txBody>
      </p:sp>
      <p:sp>
        <p:nvSpPr>
          <p:cNvPr id="408" name="Data Lakes and many more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Data Lakes and many more</a:t>
            </a:r>
          </a:p>
        </p:txBody>
      </p:sp>
      <p:sp>
        <p:nvSpPr>
          <p:cNvPr id="409" name="No other cloud provider has more partners with pre-integrated solutions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No other cloud provider has more partners with pre-integrated solutions</a:t>
            </a:r>
          </a:p>
        </p:txBody>
      </p:sp>
      <p:pic>
        <p:nvPicPr>
          <p:cNvPr id="410" name="aws (1).png" descr="aws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00" y="538162"/>
            <a:ext cx="4318000" cy="2428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smartrac-marketplacelogo.png" descr="smartrac-marketplace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4150" y="615950"/>
            <a:ext cx="4686300" cy="22733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Line"/>
          <p:cNvSpPr/>
          <p:nvPr/>
        </p:nvSpPr>
        <p:spPr>
          <a:xfrm>
            <a:off x="5430152" y="1435100"/>
            <a:ext cx="2144496" cy="0"/>
          </a:xfrm>
          <a:prstGeom prst="line">
            <a:avLst/>
          </a:prstGeom>
          <a:ln w="63500">
            <a:solidFill>
              <a:srgbClr val="F3983E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13" name="unnamed (1).png" descr="unnamed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57500" y="3733800"/>
            <a:ext cx="22860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17-512.png" descr="17-5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59400" y="3733800"/>
            <a:ext cx="22860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new_database-512 (1).png" descr="new_database-512 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61300" y="3733800"/>
            <a:ext cx="22860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aws_v1_solution-icon_DLF-on-aws_using-aws-solutionspace.62ccc9d317dff731b29d87e52a25d4ff9fda71fb.png" descr="aws_v1_solution-icon_DLF-on-aws_using-aws-solutionspace.62ccc9d317dff731b29d87e52a25d4ff9fda71f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58009" y="6007100"/>
            <a:ext cx="4088782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Line"/>
          <p:cNvSpPr/>
          <p:nvPr/>
        </p:nvSpPr>
        <p:spPr>
          <a:xfrm flipV="1">
            <a:off x="4000500" y="2841607"/>
            <a:ext cx="1" cy="789036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" name="Line"/>
          <p:cNvSpPr/>
          <p:nvPr/>
        </p:nvSpPr>
        <p:spPr>
          <a:xfrm flipV="1">
            <a:off x="6502400" y="3070194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" name="Line"/>
          <p:cNvSpPr/>
          <p:nvPr/>
        </p:nvSpPr>
        <p:spPr>
          <a:xfrm flipV="1">
            <a:off x="8877300" y="3070194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0" name="Line"/>
          <p:cNvSpPr/>
          <p:nvPr/>
        </p:nvSpPr>
        <p:spPr>
          <a:xfrm flipH="1" flipV="1">
            <a:off x="4097520" y="3177791"/>
            <a:ext cx="228600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" name="Line"/>
          <p:cNvSpPr/>
          <p:nvPr/>
        </p:nvSpPr>
        <p:spPr>
          <a:xfrm flipH="1" flipV="1">
            <a:off x="6544560" y="3177791"/>
            <a:ext cx="228600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2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2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1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1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1" dur="2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1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xit" nodeType="click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3" dur="2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9" dur="1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Class="entr" nodeType="after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1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xit" nodeType="click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5" dur="2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1" dur="1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5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xit" nodeType="click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9" dur="2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5" dur="1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9" grpId="25"/>
      <p:bldP build="whole" bldLvl="1" animBg="1" rev="0" advAuto="0" spid="403" grpId="1"/>
      <p:bldP build="whole" bldLvl="1" animBg="1" rev="0" advAuto="0" spid="405" grpId="8"/>
      <p:bldP build="whole" bldLvl="1" animBg="1" rev="0" advAuto="0" spid="403" grpId="5"/>
      <p:bldP build="whole" bldLvl="1" animBg="1" rev="0" advAuto="0" spid="405" grpId="11"/>
      <p:bldP build="whole" bldLvl="1" animBg="1" rev="0" advAuto="0" spid="420" grpId="13"/>
      <p:bldP build="whole" bldLvl="1" animBg="1" rev="0" advAuto="0" spid="421" grpId="18"/>
      <p:bldP build="whole" bldLvl="1" animBg="1" rev="0" advAuto="0" spid="408" grpId="22"/>
      <p:bldP build="whole" bldLvl="1" animBg="1" rev="0" advAuto="0" spid="408" grpId="24"/>
      <p:bldP build="whole" bldLvl="1" animBg="1" rev="0" advAuto="0" spid="417" grpId="9"/>
      <p:bldP build="whole" bldLvl="1" animBg="1" rev="0" advAuto="0" spid="418" grpId="14"/>
      <p:bldP build="whole" bldLvl="1" animBg="1" rev="0" advAuto="0" spid="419" grpId="19"/>
      <p:bldP build="whole" bldLvl="1" animBg="1" rev="0" advAuto="0" spid="407" grpId="17"/>
      <p:bldP build="whole" bldLvl="1" animBg="1" rev="0" advAuto="0" spid="412" grpId="3"/>
      <p:bldP build="whole" bldLvl="1" animBg="1" rev="0" advAuto="0" spid="407" grpId="21"/>
      <p:bldP build="whole" bldLvl="1" animBg="1" rev="0" advAuto="0" spid="406" grpId="12"/>
      <p:bldP build="whole" bldLvl="1" animBg="1" rev="0" advAuto="0" spid="410" grpId="2"/>
      <p:bldP build="whole" bldLvl="1" animBg="1" rev="0" advAuto="0" spid="414" grpId="15"/>
      <p:bldP build="whole" bldLvl="1" animBg="1" rev="0" advAuto="0" spid="413" grpId="10"/>
      <p:bldP build="whole" bldLvl="1" animBg="1" rev="0" advAuto="0" spid="406" grpId="16"/>
      <p:bldP build="whole" bldLvl="1" animBg="1" rev="0" advAuto="0" spid="404" grpId="7"/>
      <p:bldP build="whole" bldLvl="1" animBg="1" rev="0" advAuto="0" spid="411" grpId="4"/>
      <p:bldP build="whole" bldLvl="1" animBg="1" rev="0" advAuto="0" spid="404" grpId="6"/>
      <p:bldP build="whole" bldLvl="1" animBg="1" rev="0" advAuto="0" spid="415" grpId="20"/>
      <p:bldP build="whole" bldLvl="1" animBg="1" rev="0" advAuto="0" spid="416" grpId="2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