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21"/>
  </p:notesMasterIdLst>
  <p:sldIdLst>
    <p:sldId id="256" r:id="rId2"/>
    <p:sldId id="259" r:id="rId3"/>
    <p:sldId id="267" r:id="rId4"/>
    <p:sldId id="260" r:id="rId5"/>
    <p:sldId id="268" r:id="rId6"/>
    <p:sldId id="284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-4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CCDD0-0AA6-4122-8A3C-224BFDB0BC7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D91CED4-8E6C-417F-B527-133D27C46034}">
      <dgm:prSet phldrT="[Text]" phldr="1"/>
      <dgm:spPr/>
      <dgm:t>
        <a:bodyPr/>
        <a:lstStyle/>
        <a:p>
          <a:endParaRPr lang="en-US" dirty="0"/>
        </a:p>
      </dgm:t>
    </dgm:pt>
    <dgm:pt modelId="{BBD643F7-1AFA-4C77-9968-0F747588B3F1}" type="parTrans" cxnId="{2443120B-D3D6-4DC3-AC98-3622CBE3D29A}">
      <dgm:prSet/>
      <dgm:spPr/>
      <dgm:t>
        <a:bodyPr/>
        <a:lstStyle/>
        <a:p>
          <a:endParaRPr lang="en-US"/>
        </a:p>
      </dgm:t>
    </dgm:pt>
    <dgm:pt modelId="{D5252A3C-F838-4D7D-96DD-95839694FF69}" type="sibTrans" cxnId="{2443120B-D3D6-4DC3-AC98-3622CBE3D29A}">
      <dgm:prSet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US"/>
        </a:p>
      </dgm:t>
    </dgm:pt>
    <dgm:pt modelId="{98B274C3-1D7E-4038-AC2B-471CD2033D21}" type="pres">
      <dgm:prSet presAssocID="{A30CCDD0-0AA6-4122-8A3C-224BFDB0BC70}" presName="Name0" presStyleCnt="0">
        <dgm:presLayoutVars>
          <dgm:chMax val="7"/>
          <dgm:chPref val="7"/>
          <dgm:dir/>
        </dgm:presLayoutVars>
      </dgm:prSet>
      <dgm:spPr/>
    </dgm:pt>
    <dgm:pt modelId="{B6ED4157-1EE6-4142-81DB-F1FFDA3154EE}" type="pres">
      <dgm:prSet presAssocID="{A30CCDD0-0AA6-4122-8A3C-224BFDB0BC70}" presName="Name1" presStyleCnt="0"/>
      <dgm:spPr/>
    </dgm:pt>
    <dgm:pt modelId="{584D1AFC-FC88-4D89-ABB8-A56B5B2B4469}" type="pres">
      <dgm:prSet presAssocID="{D5252A3C-F838-4D7D-96DD-95839694FF69}" presName="picture_1" presStyleCnt="0"/>
      <dgm:spPr/>
    </dgm:pt>
    <dgm:pt modelId="{C8646D29-BCB5-4C6E-99EF-1B7A7BA3EE4E}" type="pres">
      <dgm:prSet presAssocID="{D5252A3C-F838-4D7D-96DD-95839694FF69}" presName="pictureRepeatNode" presStyleLbl="alignImgPlace1" presStyleIdx="0" presStyleCnt="1" custScaleX="108730" custScaleY="95480" custLinFactNeighborX="-19963" custLinFactNeighborY="-16026"/>
      <dgm:spPr/>
      <dgm:t>
        <a:bodyPr/>
        <a:lstStyle/>
        <a:p>
          <a:endParaRPr lang="en-US"/>
        </a:p>
      </dgm:t>
    </dgm:pt>
    <dgm:pt modelId="{5792F6EF-2906-48D3-AFA2-163397C7768F}" type="pres">
      <dgm:prSet presAssocID="{ED91CED4-8E6C-417F-B527-133D27C46034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8B2E7F-5980-45E5-92AB-133E5CA9715B}" type="presOf" srcId="{ED91CED4-8E6C-417F-B527-133D27C46034}" destId="{5792F6EF-2906-48D3-AFA2-163397C7768F}" srcOrd="0" destOrd="0" presId="urn:microsoft.com/office/officeart/2008/layout/CircularPictureCallout"/>
    <dgm:cxn modelId="{2443120B-D3D6-4DC3-AC98-3622CBE3D29A}" srcId="{A30CCDD0-0AA6-4122-8A3C-224BFDB0BC70}" destId="{ED91CED4-8E6C-417F-B527-133D27C46034}" srcOrd="0" destOrd="0" parTransId="{BBD643F7-1AFA-4C77-9968-0F747588B3F1}" sibTransId="{D5252A3C-F838-4D7D-96DD-95839694FF69}"/>
    <dgm:cxn modelId="{BE2B4FAD-3E7E-423A-B381-2BA1C8A9F553}" type="presOf" srcId="{D5252A3C-F838-4D7D-96DD-95839694FF69}" destId="{C8646D29-BCB5-4C6E-99EF-1B7A7BA3EE4E}" srcOrd="0" destOrd="0" presId="urn:microsoft.com/office/officeart/2008/layout/CircularPictureCallout"/>
    <dgm:cxn modelId="{459E6A92-CF73-48D0-987E-D6924BDE67E5}" type="presOf" srcId="{A30CCDD0-0AA6-4122-8A3C-224BFDB0BC70}" destId="{98B274C3-1D7E-4038-AC2B-471CD2033D21}" srcOrd="0" destOrd="0" presId="urn:microsoft.com/office/officeart/2008/layout/CircularPictureCallout"/>
    <dgm:cxn modelId="{B9EC8C31-A271-49D0-ADFE-50571890E501}" type="presParOf" srcId="{98B274C3-1D7E-4038-AC2B-471CD2033D21}" destId="{B6ED4157-1EE6-4142-81DB-F1FFDA3154EE}" srcOrd="0" destOrd="0" presId="urn:microsoft.com/office/officeart/2008/layout/CircularPictureCallout"/>
    <dgm:cxn modelId="{0AD7DFEF-A7C1-4FE1-9B55-F0BF91586C00}" type="presParOf" srcId="{B6ED4157-1EE6-4142-81DB-F1FFDA3154EE}" destId="{584D1AFC-FC88-4D89-ABB8-A56B5B2B4469}" srcOrd="0" destOrd="0" presId="urn:microsoft.com/office/officeart/2008/layout/CircularPictureCallout"/>
    <dgm:cxn modelId="{0655FD0D-0092-4A04-B710-1162DC0F390C}" type="presParOf" srcId="{584D1AFC-FC88-4D89-ABB8-A56B5B2B4469}" destId="{C8646D29-BCB5-4C6E-99EF-1B7A7BA3EE4E}" srcOrd="0" destOrd="0" presId="urn:microsoft.com/office/officeart/2008/layout/CircularPictureCallout"/>
    <dgm:cxn modelId="{79D15CBF-C132-451A-A79C-7070C613F4E5}" type="presParOf" srcId="{B6ED4157-1EE6-4142-81DB-F1FFDA3154EE}" destId="{5792F6EF-2906-48D3-AFA2-163397C7768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6D29-BCB5-4C6E-99EF-1B7A7BA3EE4E}">
      <dsp:nvSpPr>
        <dsp:cNvPr id="0" name=""/>
        <dsp:cNvSpPr/>
      </dsp:nvSpPr>
      <dsp:spPr>
        <a:xfrm>
          <a:off x="629546" y="0"/>
          <a:ext cx="2666350" cy="23414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2F6EF-2906-48D3-AFA2-163397C7768F}">
      <dsp:nvSpPr>
        <dsp:cNvPr id="0" name=""/>
        <dsp:cNvSpPr/>
      </dsp:nvSpPr>
      <dsp:spPr>
        <a:xfrm>
          <a:off x="1667541" y="1547380"/>
          <a:ext cx="1569451" cy="8092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>
        <a:off x="1667541" y="1547380"/>
        <a:ext cx="1569451" cy="80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9E9BD-94F8-45CA-8437-415037710352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091C-5128-400D-ADF3-A5076ACCC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54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0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20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2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4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6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4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15000"/>
            <a:lum/>
            <a:extLst>
              <a:ext uri="{BEBA8EAE-BF5A-486C-A8C5-ECC9F3942E4B}">
                <a14:imgProps xmlns:a14="http://schemas.microsoft.com/office/drawing/2010/main">
                  <a14:imgLayer/>
                </a14:imgProps>
              </a:ext>
            </a:extLst>
          </a:blip>
          <a:srcRect/>
          <a:stretch>
            <a:fillRect t="-40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9502-FC19-4AA5-8BE4-65AF32EA570B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10B1CE-128A-4E3A-B69E-E33D71CA8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195" y="2884055"/>
            <a:ext cx="8915399" cy="2262781"/>
          </a:xfrm>
        </p:spPr>
        <p:txBody>
          <a:bodyPr/>
          <a:lstStyle/>
          <a:p>
            <a:r>
              <a:rPr lang="en-IN" dirty="0" smtClean="0"/>
              <a:t>Capstone Project I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90801290"/>
              </p:ext>
            </p:extLst>
          </p:nvPr>
        </p:nvGraphicFramePr>
        <p:xfrm>
          <a:off x="4508825" y="206879"/>
          <a:ext cx="4904535" cy="29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70107" y="5402026"/>
            <a:ext cx="2828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ernard MT Condensed" panose="02050806060905020404" pitchFamily="18" charset="0"/>
              </a:rPr>
              <a:t> </a:t>
            </a:r>
            <a:r>
              <a:rPr lang="en-IN" b="1" dirty="0" smtClean="0"/>
              <a:t>- Presented by Group 2</a:t>
            </a:r>
          </a:p>
          <a:p>
            <a:r>
              <a:rPr lang="en-IN" dirty="0"/>
              <a:t>	</a:t>
            </a:r>
            <a:r>
              <a:rPr lang="en-IN" i="1" dirty="0" smtClean="0"/>
              <a:t>Anmol Sa</a:t>
            </a:r>
          </a:p>
          <a:p>
            <a:r>
              <a:rPr lang="en-IN" i="1" dirty="0"/>
              <a:t>	</a:t>
            </a:r>
            <a:r>
              <a:rPr lang="en-IN" i="1" dirty="0" smtClean="0"/>
              <a:t>Muskan Agrawal</a:t>
            </a:r>
          </a:p>
          <a:p>
            <a:r>
              <a:rPr lang="en-IN" i="1" dirty="0"/>
              <a:t>	</a:t>
            </a:r>
            <a:r>
              <a:rPr lang="en-IN" i="1" dirty="0" smtClean="0"/>
              <a:t>Nikhil </a:t>
            </a:r>
            <a:r>
              <a:rPr lang="en-IN" i="1" dirty="0" err="1"/>
              <a:t>B</a:t>
            </a:r>
            <a:r>
              <a:rPr lang="en-IN" i="1" dirty="0" err="1" smtClean="0"/>
              <a:t>hamere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515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>
                <a:latin typeface="Bell MT" panose="02020503060305020303" pitchFamily="18" charset="0"/>
              </a:rPr>
              <a:t>Here we </a:t>
            </a:r>
            <a:r>
              <a:rPr lang="en-US" sz="1600" dirty="0" smtClean="0">
                <a:latin typeface="Bell MT" panose="02020503060305020303" pitchFamily="18" charset="0"/>
              </a:rPr>
              <a:t>have explored rating in India, and observed Average is the most popular rating text rated by Indians on Swiggy.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"/>
          <a:stretch/>
        </p:blipFill>
        <p:spPr>
          <a:xfrm>
            <a:off x="2838047" y="1995054"/>
            <a:ext cx="7486958" cy="47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 smtClean="0">
                <a:latin typeface="Bell MT" panose="02020503060305020303" pitchFamily="18" charset="0"/>
              </a:rPr>
              <a:t>Here, we have shown average cost for two in cities of India.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"/>
          <a:stretch/>
        </p:blipFill>
        <p:spPr>
          <a:xfrm>
            <a:off x="2152073" y="1689598"/>
            <a:ext cx="8562109" cy="5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 smtClean="0">
                <a:latin typeface="Bell MT" panose="02020503060305020303" pitchFamily="18" charset="0"/>
              </a:rPr>
              <a:t>Here, the aggregate rating given by users to restaurants with respect to cities of India.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"/>
          <a:stretch/>
        </p:blipFill>
        <p:spPr>
          <a:xfrm>
            <a:off x="2023331" y="1843532"/>
            <a:ext cx="8743387" cy="49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 smtClean="0">
                <a:latin typeface="Bell MT" panose="02020503060305020303" pitchFamily="18" charset="0"/>
              </a:rPr>
              <a:t>Here, top most popular cuisines in India.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"/>
          <a:stretch/>
        </p:blipFill>
        <p:spPr>
          <a:xfrm>
            <a:off x="1887390" y="1773381"/>
            <a:ext cx="8891447" cy="49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 smtClean="0">
                <a:latin typeface="Bell MT" panose="02020503060305020303" pitchFamily="18" charset="0"/>
              </a:rPr>
              <a:t>Here, we have shown relation between aggregate rating and average cost for two in Delhi.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"/>
          <a:stretch/>
        </p:blipFill>
        <p:spPr>
          <a:xfrm>
            <a:off x="2795530" y="2004552"/>
            <a:ext cx="6967305" cy="47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 smtClean="0">
                <a:latin typeface="Bell MT" panose="02020503060305020303" pitchFamily="18" charset="0"/>
              </a:rPr>
              <a:t>Here, we have shown average cost for two in Patna with respect to locality.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/>
          <a:stretch/>
        </p:blipFill>
        <p:spPr>
          <a:xfrm>
            <a:off x="2967646" y="1786597"/>
            <a:ext cx="7146171" cy="49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Bar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 smtClean="0">
                <a:latin typeface="Bell MT" panose="02020503060305020303" pitchFamily="18" charset="0"/>
              </a:rPr>
              <a:t>Here, we have shown average cost for two in Chandigarh with respect to locality.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"/>
          <a:stretch/>
        </p:blipFill>
        <p:spPr>
          <a:xfrm>
            <a:off x="2496339" y="1737289"/>
            <a:ext cx="8079298" cy="50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Methodology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43728" y="1842654"/>
            <a:ext cx="8915400" cy="46643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ell MT" panose="02020503060305020303" pitchFamily="18" charset="0"/>
              </a:rPr>
              <a:t>Train Test Split : </a:t>
            </a:r>
            <a:r>
              <a:rPr lang="en-US" sz="2000" dirty="0">
                <a:latin typeface="Bell MT" panose="02020503060305020303" pitchFamily="18" charset="0"/>
              </a:rPr>
              <a:t>W</a:t>
            </a:r>
            <a:r>
              <a:rPr lang="en-US" sz="2000" dirty="0" smtClean="0">
                <a:latin typeface="Bell MT" panose="02020503060305020303" pitchFamily="18" charset="0"/>
              </a:rPr>
              <a:t>e have split our data to train and test, 70% and 30% respectively.</a:t>
            </a:r>
          </a:p>
          <a:p>
            <a:endParaRPr lang="en-US" sz="2000" b="1" dirty="0" smtClean="0">
              <a:latin typeface="Bell MT" panose="02020503060305020303" pitchFamily="18" charset="0"/>
            </a:endParaRPr>
          </a:p>
          <a:p>
            <a:r>
              <a:rPr lang="en-US" sz="2000" b="1" dirty="0" smtClean="0">
                <a:latin typeface="Bell MT" panose="02020503060305020303" pitchFamily="18" charset="0"/>
              </a:rPr>
              <a:t>Standard Scaler : </a:t>
            </a:r>
            <a:r>
              <a:rPr lang="en-US" sz="2000" dirty="0" smtClean="0">
                <a:latin typeface="Bell MT" panose="02020503060305020303" pitchFamily="18" charset="0"/>
              </a:rPr>
              <a:t>We have standardized our data values into a standard format.</a:t>
            </a:r>
            <a:endParaRPr lang="en-US" sz="2000" b="1" dirty="0">
              <a:latin typeface="Bell MT" panose="02020503060305020303" pitchFamily="18" charset="0"/>
            </a:endParaRPr>
          </a:p>
          <a:p>
            <a:endParaRPr lang="en-US" sz="2000" b="1" dirty="0" smtClean="0">
              <a:latin typeface="Bell MT" panose="02020503060305020303" pitchFamily="18" charset="0"/>
            </a:endParaRPr>
          </a:p>
          <a:p>
            <a:r>
              <a:rPr lang="en-US" sz="2000" b="1" dirty="0" smtClean="0">
                <a:latin typeface="Bell MT" panose="02020503060305020303" pitchFamily="18" charset="0"/>
              </a:rPr>
              <a:t>Linear Regression : </a:t>
            </a:r>
            <a:r>
              <a:rPr lang="en-US" sz="2000" dirty="0">
                <a:latin typeface="Bell MT" panose="02020503060305020303" pitchFamily="18" charset="0"/>
              </a:rPr>
              <a:t>We have </a:t>
            </a:r>
            <a:r>
              <a:rPr lang="en-US" sz="2000" dirty="0" smtClean="0">
                <a:latin typeface="Bell MT" panose="02020503060305020303" pitchFamily="18" charset="0"/>
              </a:rPr>
              <a:t>performed Linear Regression, which is Supervised Machine Learning Algorithm. It is </a:t>
            </a:r>
            <a:r>
              <a:rPr lang="en-US" sz="2000" dirty="0">
                <a:latin typeface="Bell MT" panose="02020503060305020303" pitchFamily="18" charset="0"/>
              </a:rPr>
              <a:t>used to predict the value of a variable based on the value of another variable. </a:t>
            </a:r>
            <a:r>
              <a:rPr lang="en-US" sz="2000" dirty="0">
                <a:latin typeface="Bell MT" panose="02020503060305020303" pitchFamily="18" charset="0"/>
              </a:rPr>
              <a:t>The variable you want to predict is called the dependent variable. The variable you are using to predict the other variable's value is called the independent variable.</a:t>
            </a:r>
          </a:p>
          <a:p>
            <a:endParaRPr lang="en-US" sz="1600" b="1" dirty="0">
              <a:latin typeface="Bell MT" panose="02020503060305020303" pitchFamily="18" charset="0"/>
            </a:endParaRPr>
          </a:p>
          <a:p>
            <a:endParaRPr lang="en-US" sz="1600" b="1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References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00746" y="1914236"/>
            <a:ext cx="8915400" cy="46643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Bell MT" panose="02020503060305020303" pitchFamily="18" charset="0"/>
              </a:rPr>
              <a:t>EduBridge</a:t>
            </a:r>
            <a:r>
              <a:rPr lang="en-US" sz="2400" dirty="0" smtClean="0">
                <a:latin typeface="Bell MT" panose="02020503060305020303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</a:rPr>
              <a:t>Course </a:t>
            </a:r>
            <a:r>
              <a:rPr lang="en-US" sz="2400" dirty="0" smtClean="0">
                <a:latin typeface="Bell MT" panose="02020503060305020303" pitchFamily="18" charset="0"/>
              </a:rPr>
              <a:t>Material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Kaggle.com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YouTube</a:t>
            </a:r>
          </a:p>
          <a:p>
            <a:pPr marL="0" indent="0">
              <a:buNone/>
            </a:pP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GitHub</a:t>
            </a:r>
          </a:p>
          <a:p>
            <a:endParaRPr lang="en-US" sz="1600" b="1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6512" y="2708717"/>
            <a:ext cx="65124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THANK YOU</a:t>
            </a:r>
            <a:endParaRPr lang="en-US" sz="8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17"/>
          <a:stretch/>
        </p:blipFill>
        <p:spPr>
          <a:xfrm flipH="1">
            <a:off x="9028936" y="2286290"/>
            <a:ext cx="2340000" cy="165735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011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9139" y="1599510"/>
            <a:ext cx="8915399" cy="1468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Agency FB" panose="020B0503020202020204" pitchFamily="34" charset="0"/>
              </a:rPr>
              <a:t>PROJECT</a:t>
            </a:r>
            <a:r>
              <a:rPr lang="en-IN" sz="3600" i="1" dirty="0" smtClean="0">
                <a:latin typeface="Agency FB" panose="020B0503020202020204" pitchFamily="34" charset="0"/>
              </a:rPr>
              <a:t> </a:t>
            </a:r>
            <a:endParaRPr lang="en-IN" sz="3600" i="1" dirty="0">
              <a:latin typeface="Agency FB" panose="020B05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69140" y="3132965"/>
            <a:ext cx="6830503" cy="860400"/>
          </a:xfrm>
          <a:noFill/>
          <a:effectLst/>
        </p:spPr>
        <p:txBody>
          <a:bodyPr>
            <a:normAutofit fontScale="85000" lnSpcReduction="10000"/>
          </a:bodyPr>
          <a:lstStyle/>
          <a:p>
            <a:r>
              <a:rPr lang="en-IN" sz="4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Bodoni Bd BT" panose="02070803080706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SWIGGY ORDER ANALYSIS</a:t>
            </a:r>
            <a:endParaRPr lang="en-IN" sz="4400" dirty="0">
              <a:solidFill>
                <a:schemeClr val="tx2">
                  <a:lumMod val="85000"/>
                  <a:lumOff val="15000"/>
                </a:schemeClr>
              </a:solidFill>
              <a:latin typeface="Bodoni Bd BT" panose="020708030807060203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2866" y="233391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754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107" y="6610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085" y="2078180"/>
            <a:ext cx="8915400" cy="4027055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IN" sz="2800" dirty="0" smtClean="0">
                <a:latin typeface="Bell MT" panose="02020503060305020303" pitchFamily="18" charset="0"/>
              </a:rPr>
              <a:t>Introduction</a:t>
            </a:r>
          </a:p>
          <a:p>
            <a:endParaRPr lang="en-IN" sz="2800" dirty="0">
              <a:latin typeface="Bell MT" panose="02020503060305020303" pitchFamily="18" charset="0"/>
            </a:endParaRPr>
          </a:p>
          <a:p>
            <a:r>
              <a:rPr lang="en-IN" sz="2800" dirty="0" smtClean="0">
                <a:latin typeface="Bell MT" panose="02020503060305020303" pitchFamily="18" charset="0"/>
              </a:rPr>
              <a:t>Dataset</a:t>
            </a:r>
            <a:endParaRPr lang="en-IN" sz="28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sz="2800" dirty="0">
              <a:latin typeface="Bell MT" panose="02020503060305020303" pitchFamily="18" charset="0"/>
            </a:endParaRPr>
          </a:p>
          <a:p>
            <a:r>
              <a:rPr lang="en-IN" sz="2800" dirty="0" smtClean="0">
                <a:latin typeface="Bell MT" panose="02020503060305020303" pitchFamily="18" charset="0"/>
              </a:rPr>
              <a:t>Exploratory Data Analysis</a:t>
            </a:r>
          </a:p>
          <a:p>
            <a:endParaRPr lang="en-IN" sz="2800" dirty="0">
              <a:latin typeface="Bell MT" panose="02020503060305020303" pitchFamily="18" charset="0"/>
            </a:endParaRPr>
          </a:p>
          <a:p>
            <a:r>
              <a:rPr lang="en-IN" sz="2800" dirty="0" smtClean="0">
                <a:latin typeface="Bell MT" panose="02020503060305020303" pitchFamily="18" charset="0"/>
              </a:rPr>
              <a:t>Methodology</a:t>
            </a:r>
            <a:endParaRPr lang="en-IN" sz="2800" dirty="0" smtClean="0">
              <a:latin typeface="Bell MT" panose="02020503060305020303" pitchFamily="18" charset="0"/>
            </a:endParaRPr>
          </a:p>
          <a:p>
            <a:endParaRPr lang="en-IN" sz="2800" dirty="0">
              <a:latin typeface="Bell MT" panose="02020503060305020303" pitchFamily="18" charset="0"/>
            </a:endParaRPr>
          </a:p>
          <a:p>
            <a:r>
              <a:rPr lang="en-IN" sz="2800" dirty="0" smtClean="0">
                <a:latin typeface="Bell MT" panose="02020503060305020303" pitchFamily="18" charset="0"/>
              </a:rPr>
              <a:t>References</a:t>
            </a:r>
            <a:endParaRPr lang="en-IN" sz="28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849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642582"/>
            <a:ext cx="8911687" cy="1280890"/>
          </a:xfrm>
        </p:spPr>
        <p:txBody>
          <a:bodyPr/>
          <a:lstStyle/>
          <a:p>
            <a:r>
              <a:rPr lang="en-IN" dirty="0" smtClean="0">
                <a:latin typeface="Agency FB" panose="020B0503020202020204" pitchFamily="34" charset="0"/>
              </a:rPr>
              <a:t>Introduction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867" y="1767142"/>
            <a:ext cx="8915400" cy="413489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Bell MT" panose="02020503060305020303" pitchFamily="18" charset="0"/>
              </a:rPr>
              <a:t>Swiggy's order analysis is based on millions of orders Swiggy received on its platform as the largest food delivery platform in the country</a:t>
            </a:r>
            <a:r>
              <a:rPr lang="en-US" sz="22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This </a:t>
            </a:r>
            <a:r>
              <a:rPr lang="en-US" sz="2200" dirty="0">
                <a:latin typeface="Bell MT" panose="02020503060305020303" pitchFamily="18" charset="0"/>
              </a:rPr>
              <a:t>project is focused on analyzing data related to the food delivery service provided by Swiggy. The project aims to provide insights into the trends and patterns in food delivery orders, </a:t>
            </a:r>
            <a:r>
              <a:rPr lang="en-US" sz="2200" dirty="0" smtClean="0">
                <a:latin typeface="Bell MT" panose="02020503060305020303" pitchFamily="18" charset="0"/>
              </a:rPr>
              <a:t>highest ratings and </a:t>
            </a:r>
            <a:r>
              <a:rPr lang="en-US" sz="2200" dirty="0">
                <a:latin typeface="Bell MT" panose="02020503060305020303" pitchFamily="18" charset="0"/>
              </a:rPr>
              <a:t>restaurant performance on the Swiggy platform</a:t>
            </a:r>
            <a:r>
              <a:rPr lang="en-US" sz="22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This </a:t>
            </a:r>
            <a:r>
              <a:rPr lang="en-US" sz="2200" dirty="0">
                <a:latin typeface="Bell MT" panose="02020503060305020303" pitchFamily="18" charset="0"/>
              </a:rPr>
              <a:t>analysis </a:t>
            </a:r>
            <a:r>
              <a:rPr lang="en-US" sz="2200" dirty="0" smtClean="0">
                <a:latin typeface="Bell MT" panose="02020503060305020303" pitchFamily="18" charset="0"/>
              </a:rPr>
              <a:t>can also </a:t>
            </a:r>
            <a:r>
              <a:rPr lang="en-US" sz="2200" dirty="0">
                <a:latin typeface="Bell MT" panose="02020503060305020303" pitchFamily="18" charset="0"/>
              </a:rPr>
              <a:t>be used to improve the service provided by Swiggy to customers and restaurants, and to help in making data-driven decisions</a:t>
            </a:r>
            <a:r>
              <a:rPr lang="en-US" sz="2200" dirty="0" smtClean="0">
                <a:latin typeface="Bell MT" panose="02020503060305020303" pitchFamily="18" charset="0"/>
              </a:rPr>
              <a:t>. </a:t>
            </a:r>
            <a:endParaRPr lang="en-US" sz="22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897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Dataset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95248" y="1708727"/>
            <a:ext cx="8915400" cy="46643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Bell MT" panose="02020503060305020303" pitchFamily="18" charset="0"/>
              </a:rPr>
              <a:t>Each restaurant in the dataset is uniquely identified by its Restaurant Id. </a:t>
            </a:r>
            <a:r>
              <a:rPr lang="en-US" sz="2200" dirty="0">
                <a:latin typeface="Bell MT" panose="02020503060305020303" pitchFamily="18" charset="0"/>
              </a:rPr>
              <a:t>Every Restaurant contains the following variables</a:t>
            </a:r>
            <a:r>
              <a:rPr lang="en-US" sz="2200" dirty="0" smtClean="0">
                <a:latin typeface="Bell MT" panose="02020503060305020303" pitchFamily="18" charset="0"/>
              </a:rPr>
              <a:t>:</a:t>
            </a:r>
          </a:p>
          <a:p>
            <a:pPr marL="0" indent="0">
              <a:buNone/>
            </a:pPr>
            <a:endParaRPr lang="en-US" sz="2200" dirty="0" smtClean="0">
              <a:latin typeface="Bell MT" panose="02020503060305020303" pitchFamily="18" charset="0"/>
            </a:endParaRPr>
          </a:p>
          <a:p>
            <a:pPr lvl="1"/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Restaurant Id : </a:t>
            </a:r>
            <a:r>
              <a:rPr lang="en-US" sz="2000" dirty="0">
                <a:latin typeface="Bell MT" panose="02020503060305020303" pitchFamily="18" charset="0"/>
              </a:rPr>
              <a:t>Unique id of every restaurant across various cities of the </a:t>
            </a:r>
            <a:r>
              <a:rPr lang="en-US" sz="2000" dirty="0" smtClean="0">
                <a:latin typeface="Bell MT" panose="02020503060305020303" pitchFamily="18" charset="0"/>
              </a:rPr>
              <a:t>world</a:t>
            </a:r>
            <a:r>
              <a:rPr lang="en-US" sz="2000" dirty="0">
                <a:latin typeface="Bell MT" panose="02020503060305020303" pitchFamily="18" charset="0"/>
              </a:rPr>
              <a:t/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Restaurant </a:t>
            </a:r>
            <a:r>
              <a:rPr lang="en-US" sz="2000" b="1" dirty="0" smtClean="0">
                <a:latin typeface="Bell MT" panose="02020503060305020303" pitchFamily="18" charset="0"/>
              </a:rPr>
              <a:t>Name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Name of the restaurant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Country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Country in which restaurant is located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City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City in which restaurant is located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Address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Address of the restaurant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Locality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Location in the city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Locality Verbose: </a:t>
            </a:r>
            <a:r>
              <a:rPr lang="en-US" sz="2000" dirty="0">
                <a:latin typeface="Bell MT" panose="02020503060305020303" pitchFamily="18" charset="0"/>
              </a:rPr>
              <a:t>Detailed description of the locality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Longitude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Longitude coordinate of the restaurant's location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 smtClean="0">
                <a:latin typeface="Bell MT" panose="02020503060305020303" pitchFamily="18" charset="0"/>
              </a:rPr>
              <a:t>Latitude </a:t>
            </a:r>
            <a:r>
              <a:rPr lang="en-US" sz="2000" b="1" dirty="0">
                <a:latin typeface="Bell MT" panose="02020503060305020303" pitchFamily="18" charset="0"/>
              </a:rPr>
              <a:t>: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Latitude coordinate of the restaurant's </a:t>
            </a:r>
            <a:r>
              <a:rPr lang="en-US" sz="2000" dirty="0" smtClean="0">
                <a:latin typeface="Bell MT" panose="02020503060305020303" pitchFamily="18" charset="0"/>
              </a:rPr>
              <a:t>location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Dataset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04485" y="1468582"/>
            <a:ext cx="8915400" cy="4664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Cuisines :</a:t>
            </a:r>
            <a:r>
              <a:rPr lang="en-US" sz="2000" dirty="0">
                <a:latin typeface="Bell MT" panose="02020503060305020303" pitchFamily="18" charset="0"/>
              </a:rPr>
              <a:t> Cuisines offered by the restaurant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Average Cost for two : </a:t>
            </a:r>
            <a:r>
              <a:rPr lang="en-US" sz="2000" dirty="0">
                <a:latin typeface="Bell MT" panose="02020503060305020303" pitchFamily="18" charset="0"/>
              </a:rPr>
              <a:t>Cost for two people in different currencies 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Currency :</a:t>
            </a:r>
            <a:r>
              <a:rPr lang="en-US" sz="2000" dirty="0">
                <a:latin typeface="Bell MT" panose="02020503060305020303" pitchFamily="18" charset="0"/>
              </a:rPr>
              <a:t> Currency of the country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Has Table booking : </a:t>
            </a:r>
            <a:r>
              <a:rPr lang="en-US" sz="2000" dirty="0">
                <a:latin typeface="Bell MT" panose="02020503060305020303" pitchFamily="18" charset="0"/>
              </a:rPr>
              <a:t>yes/no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Has Online delivery : </a:t>
            </a:r>
            <a:r>
              <a:rPr lang="en-US" sz="2000" dirty="0">
                <a:latin typeface="Bell MT" panose="02020503060305020303" pitchFamily="18" charset="0"/>
              </a:rPr>
              <a:t>yes/ no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Is delivering : </a:t>
            </a:r>
            <a:r>
              <a:rPr lang="en-US" sz="2000" dirty="0">
                <a:latin typeface="Bell MT" panose="02020503060305020303" pitchFamily="18" charset="0"/>
              </a:rPr>
              <a:t>yes/ no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Switch to order menu : </a:t>
            </a:r>
            <a:r>
              <a:rPr lang="en-US" sz="2000" dirty="0">
                <a:latin typeface="Bell MT" panose="02020503060305020303" pitchFamily="18" charset="0"/>
              </a:rPr>
              <a:t>yes/no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Price range : </a:t>
            </a:r>
            <a:r>
              <a:rPr lang="en-US" sz="2000" dirty="0">
                <a:latin typeface="Bell MT" panose="02020503060305020303" pitchFamily="18" charset="0"/>
              </a:rPr>
              <a:t>range of price of food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Aggregate Rating : </a:t>
            </a:r>
            <a:r>
              <a:rPr lang="en-US" sz="2000" dirty="0">
                <a:latin typeface="Bell MT" panose="02020503060305020303" pitchFamily="18" charset="0"/>
              </a:rPr>
              <a:t>Average rating out of 5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Rating color : </a:t>
            </a:r>
            <a:r>
              <a:rPr lang="en-US" sz="2000" dirty="0">
                <a:latin typeface="Bell MT" panose="02020503060305020303" pitchFamily="18" charset="0"/>
              </a:rPr>
              <a:t>depending upon the average rating color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Rating text : </a:t>
            </a:r>
            <a:r>
              <a:rPr lang="en-US" sz="2000" dirty="0">
                <a:latin typeface="Bell MT" panose="02020503060305020303" pitchFamily="18" charset="0"/>
              </a:rPr>
              <a:t>text on the basis of rating of rating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• </a:t>
            </a:r>
            <a:r>
              <a:rPr lang="en-US" sz="2000" b="1" dirty="0">
                <a:latin typeface="Bell MT" panose="02020503060305020303" pitchFamily="18" charset="0"/>
              </a:rPr>
              <a:t>Votes :</a:t>
            </a:r>
            <a:r>
              <a:rPr lang="en-US" sz="2000" dirty="0">
                <a:latin typeface="Bell MT" panose="02020503060305020303" pitchFamily="18" charset="0"/>
              </a:rPr>
              <a:t> Number of ratings casted by </a:t>
            </a:r>
            <a:r>
              <a:rPr lang="en-US" sz="2000" dirty="0" smtClean="0">
                <a:latin typeface="Bell MT" panose="02020503060305020303" pitchFamily="18" charset="0"/>
              </a:rPr>
              <a:t>people</a:t>
            </a:r>
          </a:p>
          <a:p>
            <a:pPr marL="457200" lvl="1" indent="0">
              <a:buNone/>
            </a:pPr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This Dataset contains 9553 rows and 21 columns.</a:t>
            </a:r>
            <a:endParaRPr lang="en-US" sz="22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Bell MT" panose="02020503060305020303" pitchFamily="18" charset="0"/>
              </a:rPr>
              <a:t>Heatmap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>
                <a:latin typeface="Bell MT" panose="02020503060305020303" pitchFamily="18" charset="0"/>
              </a:rPr>
              <a:t>From the picture below, we can observe </a:t>
            </a:r>
            <a:r>
              <a:rPr lang="en-US" sz="1600" dirty="0">
                <a:latin typeface="Bell MT" panose="02020503060305020303" pitchFamily="18" charset="0"/>
              </a:rPr>
              <a:t>correlation between two continuous variables. </a:t>
            </a:r>
            <a:endParaRPr lang="en-US" sz="22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63" y="1738245"/>
            <a:ext cx="5937260" cy="495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9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0593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err="1" smtClean="0">
                <a:latin typeface="Bell MT" panose="02020503060305020303" pitchFamily="18" charset="0"/>
              </a:rPr>
              <a:t>Pairplot</a:t>
            </a:r>
            <a:r>
              <a:rPr lang="en-US" sz="1600" b="1" dirty="0" smtClean="0">
                <a:latin typeface="Bell MT" panose="02020503060305020303" pitchFamily="18" charset="0"/>
              </a:rPr>
              <a:t> :</a:t>
            </a:r>
            <a:r>
              <a:rPr lang="en-US" sz="1600" dirty="0" smtClean="0">
                <a:latin typeface="Bell MT" panose="02020503060305020303" pitchFamily="18" charset="0"/>
              </a:rPr>
              <a:t> </a:t>
            </a:r>
            <a:r>
              <a:rPr lang="en-US" sz="1600" dirty="0">
                <a:latin typeface="Bell MT" panose="02020503060305020303" pitchFamily="18" charset="0"/>
              </a:rPr>
              <a:t>From the picture below, we can observe the variations in each plot. </a:t>
            </a:r>
            <a:r>
              <a:rPr lang="en-US" sz="1600" dirty="0" smtClean="0">
                <a:latin typeface="Bell MT" panose="02020503060305020303" pitchFamily="18" charset="0"/>
              </a:rPr>
              <a:t>The </a:t>
            </a:r>
            <a:r>
              <a:rPr lang="en-US" sz="1600" dirty="0">
                <a:latin typeface="Bell MT" panose="02020503060305020303" pitchFamily="18" charset="0"/>
              </a:rPr>
              <a:t>main-diagonal subplots are the </a:t>
            </a:r>
            <a:r>
              <a:rPr lang="en-US" sz="1600" dirty="0" smtClean="0">
                <a:latin typeface="Bell MT" panose="02020503060305020303" pitchFamily="18" charset="0"/>
              </a:rPr>
              <a:t>histograms for </a:t>
            </a:r>
            <a:r>
              <a:rPr lang="en-US" sz="1600" dirty="0">
                <a:latin typeface="Bell MT" panose="02020503060305020303" pitchFamily="18" charset="0"/>
              </a:rPr>
              <a:t>each attribute.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09" y="1849581"/>
            <a:ext cx="8106528" cy="48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50" y="63334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Exploratory Data Analysis (EDA)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1" y="5823527"/>
            <a:ext cx="1219199" cy="1034473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9830" y="1273791"/>
            <a:ext cx="8915400" cy="46643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ell MT" panose="02020503060305020303" pitchFamily="18" charset="0"/>
              </a:rPr>
              <a:t>Pie Chart</a:t>
            </a:r>
            <a:r>
              <a:rPr lang="en-US" sz="2200" b="1" dirty="0" smtClean="0">
                <a:latin typeface="Bell MT" panose="02020503060305020303" pitchFamily="18" charset="0"/>
              </a:rPr>
              <a:t> :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1600" dirty="0">
                <a:latin typeface="Bell MT" panose="02020503060305020303" pitchFamily="18" charset="0"/>
              </a:rPr>
              <a:t>Here we </a:t>
            </a:r>
            <a:r>
              <a:rPr lang="en-US" sz="1600" dirty="0" smtClean="0">
                <a:latin typeface="Bell MT" panose="02020503060305020303" pitchFamily="18" charset="0"/>
              </a:rPr>
              <a:t>have shown top 3 Countries which exposes most the Swiggy platform.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AutoShape 6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5457246" y="3694543"/>
            <a:ext cx="3575917" cy="3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ata:image/png;base64,iVBORw0KGgoAAAANSUhEUgAAApMAAAImCAYAAAAPEQE7AAAAOXRFWHRTb2Z0d2FyZQBNYXRwbG90bGliIHZlcnNpb24zLjUuMiwgaHR0cHM6Ly9tYXRwbG90bGliLm9yZy8qNh9FAAAACXBIWXMAAA9hAAAPYQGoP6dpAAD4x0lEQVR4nOzdd1RURxvA4d/SkS5d7L13Y+9iN/auWGOv2GPXqFFjiQV7jb2bGGPsil0RrDRRBBFpggUVad8f6OLKsiKCGL/3Oeeew86+M3dm795ldmbuXUViYmIiQgghhBBCpINWVldACCGEEEL8d0lnUgghhBBCpJt0JoUQQgghRLpJZ1IIIYQQQqSbdCaFEEIIIUS6SWdSCCGEEEKkm3QmhRBCCCFEuklnUgghhBBCpJt0JoUQQgghRLpJZ1IIIYQQQqSbdCaFEEIIIb5BZ8+epUWLFuTIkQOFQsGBAwc+mefMmTNUqFABAwMD8ufPz8qVKzO9ntKZFEIIIYT4BkVHR1OmTBmWLVuWpvgHDx7QtGlTatasibu7Oz///DPDhg1j7969mVpPRWJiYmKm7kEIIYQQQnwRhULB/v37adWqVaox48aN488//8TT01OZNmDAAG7cuMHFixczrW4yMimEEEII8ZXExMTw/PlzlS0mJiZDyr548SINGzZUSWvUqBHXrl0jNjY2Q/ahjk6mlSxEOsWG38/qKmS6AoVbZnUVMl054zxZXYVMZ66ln9VVyFTebyOyugqZ7lq4b1ZXIdOVtcyf1VXIVNeCXTN9Hxn5f2nOss1Mnz5dJW3q1KlMmzbti8t+8uQJtra2Kmm2trbExcURHh6Ovb39F+9DHelMCiGEEEJokhCfYUVNmDABZ2dnlTR9/Yz7YqpQKFQev1/N+HF6RpLOpBBCCCHEV6Kvr5+hnccP2dnZ8eTJE5W00NBQdHR0sLS0zJR9gnQmhRBCCCE0S0zI6hqkSdWqVfnrr79U0o4ePUrFihXR1dXNtP3KBThCCCGEEJokJGTc9hlevnyJh4cHHh4eQNKtfzw8PAgICACSpsydnJyU8QMGDODhw4c4Ozvj6enJ+vXrWbduHaNHj86wl0IdGZkUQgghhPgGXbt2jbp16yofv19r2aNHDzZu3EhwcLCyYwmQL18+Dh8+zMiRI1m+fDk5cuRgyZIltG3bNlPrKZ1JIYQQQggNErNomrtOnTpouh34xo0bU6TVrl2b69evZ2KtUpLOpBBCCCGEJp85Pf3/RtZMCiGEEEKIdJORSSGEEEIITf4jV3NnFelMCiGEEEJokoE3Lf8eSWdSCCGEEEITGZnUSNZMCiGEEEKIdJORSSGEEEIITeRqbo2kMymEEEIIoUFW3Wfyv0KmuYUQQgghRLrJyKQQQgghhCYyza2RdCaFEEIIITSRaW6NZJpbCCGEEEKkm4xMCiGEEEJoIjct10g6k0IIIYQQmsg0t0b/l9PcPXv2RKFQoFAo0NHRIXfu3AwcOJDIyMgM24dCoeDAgQMZVt7XktZ6fxz3/vVUKBQYGRlRqFAhevbsiZubW+ZV9gtd87jF4LFTqftjV0pWb8KJsxeyukqfZeS4gVy9cwKfoKvs/HM9hYsW0Bjf2akte/7eyK3757l1/zzb9q2hTPmSKjGDR/Thr+PbufvwEte9T7Pmj9/JXzBvJrYiWaeRXdhwdRO7fPbyy8455Cqc+5N5qjapxrITLuzx3c+yEy5UaVQ1RZkHAw6pbBuv/ZEiZvnJFez02sPWWzuYse0XCpctnCFtajWiA4svr2GN1zbG75iOQ6Fcn8xTsXEVZh9bzFrvHcw+tpgKjX5IEVOvWyN+c3Vhjfd2pv81j8KViqk8X6FRZUZvnsyy6xvY5L+X3MXzqt1XgfKFGbdtGqvvbsXl5mbG75iOrr5eutqamr6jevLX9T2c9vsXlz2LyVdYfV3ey1c4L3PWTGf/5R1cenyajn3bpYhp4/QjW46v44T335zw/ps1fy6nat2Ur9PXMmWyMwH+brx4do8Tx3ZTvLjm90+rVk24dPEw4aF3eRbpy7WrR+nata1KTP9+Tlx3O8bTcC+ehntx7uyfNG5UNzOboVG/Ub34x30/5+4fZ9XeJeT/xHHMXzgv89bO5M8ru7gW7Ernn9qrLfNasKvKduTGgcxpgMhU/5edSYDGjRsTHByMv78/a9eu5a+//mLQoEFZXa10iY2NzeoqALBhwwaCg4O5c+cOy5cv5+XLl1SuXJnNmzdnddXUev36DUUK5udn5//ecR84rDd9BzkxedxsmjfoTFhoOFv3rsbIOFuqeapUr8TBvf/Q8cfetGrUjaCgYLbsXYWtvY0ypnL1imxat4NWjbrStU0/dHS02bJ3FYbZDDO1PW0GtqVl31asmryS0c2diQqLZMbWmRgapb7fIuWLMmb5OE7tO8XwxkM5te8UY1zGpegIPvR+SI8K3ZTbsIaDVZ5/fD+I1VNWMqzhYMa3HUtoYAjTtszENLvpF7Wp6YBWNO7Tgj+mrGXaj+N4FhbFmC1TMDAySDVPgfKFGbTMmQv7zzC56Sgu7D/DoGWjyF+2kDLmh+bV6DqlF38t28uUpqPxvurJqI0TyZ7DShmjn80A32te7J67ReO+Rm+cxG3XG0xvOZ7pP47j+KZ/MvR+et0Hd6Zzv/YsmPg7vZsOICLsKUt2/EY2DcfVwFCfoIBgls9eTXhIhNqY0OAwls9eTc8m/enZpD9u568zb8OsT3ZUM8OY0YMYMbwfw0ZMokq1ZjwJCePI4e0YGxulmifyaRRzfl1CjVo/Uq5CAzZt2sm6NQtp6FhbGRMUFMzEiXOoXLUplas25dTp8+zbu/6THdXM0GNwF7r078i8iYvo0eQnIkKfsnznok8cRwMePQxm2axVqR5HAD+v+zQq3VK5darXMxNakAESEjJu+w7933Ym9fX1sbOzI2fOnDRs2JCOHTty9OhRlZgNGzZQrFgxDAwMKFq0KC4uLsrn3r59y5AhQ7C3t8fAwIC8efMyZ84cAPLmzQtA69atUSgUysd+fn60bNkSW1tbjI2NqVSpEsePH1fZp7qRQXNzczZu3AiAv78/CoWCXbt2UadOHQwMDNiyZQsRERF07tyZnDlzki1bNkqVKsX27dtVyqlTpw7Dhg1j7NixZM+eHTs7O6ZNm6Z8PrV6p5W5uTl2dnbkzZuXhg0bsmfPHrp27cqQIUMydNQ3o9SsWolh/XrgWKd6Vlfls/UZ0I1lC9Zw5NAJfDzv4TxoIgbZDGjVtlmqeYb3H88f63dy97Y3fr4PGDd8GlpaWtSoVVkZ49R+IHu2H8THyw/POz6MGjKZnLlyUKpM8UxtT4s+Ldm9bCeXjlwkwOchi50XomegT61WtVPN82OfH/FwdWfv8t0E+T1i7/Ld3Dx/gxZ9WqrExcfFExUWpdyeP32u8vzZg2e4ce4GIQEhBPoEsG7mWoxMjchbLN8XtalR7+b8uXwvbv9eJsgnkDWjlqJnqE+VljU15rlz7gaHXPYT7BfEIZf93L1wi0a9mytjGvdtwdldJzmz8wTBfkFsm7GBp8ER1O/WSBlzYf8ZDi7ZzZ3zN1PdV5fJvTi28TB/r9hPkG8gIf7BXPvnEnFv476o3R/q2LcdG5ds4fQ/rtz3fsCM4XMwMDSgYesGqebxvOHNspkrOX7wJLFv1X9RPnfsIhdPXibw/iMC7z9i5dx1vIp+TckKmfs+VWfY0L7M+XUJBw78w5073vTqPYJs2Qzp3Kl1qnnOnL3IwYNH8PK6x/37D1m6bB03b3lSvXry6Oqhv4/xz5GT+Prex9f3PpOnzOXly2gq/1D+azRLReefOrDh982cOnwWP+8HTB0+CwNDfRq3cUw1z90bXiyZ6cLRgyd4+/ZtqnFxcfFEhD1VblERUZnQggyQmJBx23fo/7Yz+aH79+9z5MgRdHV1lWlr1qxh4sSJzJo1C09PT2bPns3kyZPZtGkTAEuWLOHPP/9k165deHt7s2XLFmXn6+rVq0DySN37xy9fvqRp06YcP34cd3d3GjVqRIsWLQgICPjsOo8bN45hw4bh6elJo0aNePPmDRUqVODQoUPcvn2bfv360b17dy5fvqySb9OmTRgZGXH58mXmzZvHjBkzOHbsmMZ6f4mRI0fy4sUL5T7El8udJyc2dtacPZU8Lf/2bSyXz7tR4YcyaS7HMJsBujo6REU+SzXGxNQYgKio1GO+lG1uW7LbZMf9rLsyLe5tHHcu36ZohWKp5itSvigeH+QBcD9zPUWeHPlysOHqJlafW8voZWOxzW2bapk6ujo06tKYl89e8uDug3S2CKxz2WJuY8Ft1xvKtLi3cXhfvkOhCkVSzVewXGGVPAC3z3pQsHxSHm1dHfKWLMBtVw/VGNcbFNRQ7sdMLE0pWK4wzyOeMWnvLJZcXceEnTMoVLFomsv4lBy57bGyteTymeTPkdi3sbhf8qBUxRIZth8tLS0atKyHYTYDbl27k2HlpkW+fLmxt7fl2PEzyrS3b99y1vUSVatWTHM59erWoEjhAri6XlL7vJaWFh06/IiRUTYuXf66S4cc3h3HSx8dx+sXPShdsaSGnGmTO39O/nHfz8HLO5m9YhoOue2/uMxMISOTGv3fXoBz6NAhjI2NiY+P582bNwAsXLhQ+fzMmTNZsGABbdq0ASBfvnzcvXuXVatW0aNHDwICAihUqBA1atRAoVCQJ08eZV5ra2sgeaTuvTJlylCmTPI/+19++YX9+/fz559/MmTIkM+q/4gRI5R1e2/06NHKv4cOHcqRI0fYvXs3lSsnjzyVLl2aqVOnAlCoUCGWLVvGiRMncHR0TLXeX6Jo0aR/Tv7+/mqfj4mJISYmRiVNKyYGfX39DNn/98ja1hKA8DDVqaPwsAgccqX9g3j8lJE8CQ7l3Bn1/8AApvwyhisX3fDxvJe+yqaBhbUFAM/Co1TSo8KjsHGwUZMjibm1BVFq8rwvD8DH3ZvFIxfy+H4Q5tbmtB/aibn7fmNog0G8iHqhjKtYvxKjl41F31CfyNBIpnadzItI1RHMz2FmbQ7A8zDV+j0Pe4ZlTmuN+Z59lOdZWJSyPBMLE7R1tHkW9ixljJV5mutn865D3XpER3bM3sTDu/7UaFObcVunMbHRSEL8g9NcVmosbbID8DRMdVbiaVgkdjlT79CnVYGi+Vjzlwt6+nq8jn7NuD6T8fd9+MXlfg4726T3Z0hIuEp6SEgYeXLn1JjX1NSEAH839PX1iI+PZ8jQnzl+wlUlpmTJopw7+ycGBvq8fBlNu/Z98fT0zdhGfIKlTdLnTUTYU5X0iPBI7HN+2f+J2+53mTpsFg/9ArG0tqDPiB6s+2sFHes48ewLzj/x9f3fjkzWrVsXDw8PLl++zNChQ2nUqBFDhw4FICwsjMDAQPr06YOxsbFy++WXX/Dz8wOSLuLx8PCgSJEiDBs2LMUUuTrR0dGMHTuW4sWLY25ujrGxMV5eXukamaxYUfVbb3x8PLNmzaJ06dJYWlpibGzM0aNHU5RdunRplcf29vaEhoZ+9v7TKjExEUiavldnzpw5mJmZqWxzf1+ZafX5L2rVrhmeAZeVm45O0gj6+9f2PYUiZVpqBgztRcu2TejnNJKYGPVTUDPnTaRoicIM+WnclzXgI7Vb1WGH527lpq2T9J02ZXsUn2zPp/JcP+3GxX8u8ND7ITfO3WBmz2kA1G1XXyXfrQs3GdF4GONaj+H6aTfGuozDzNIszW2q2rImq+5sUW7autpq68dnHCOVNqGa5+PHSTGfU2bSR/+pbUdx3X2KgDsP2DZzI0/uP6ZWh3qfVb/3GrVuwEnff5Sbjsbjmq5dqHjoF4iTY1/6Nh/Evs0HmfL7BPIWyvPpjF+gc+fWRD31UW66uul/77548ZIKlRpSpVozJk+Zx2/zp1K7luoFZN7eflSo1JDqNVqwavVm1q9bTLFihVIpMWM0buPI2Xv/KjcdZRtV49LSxk+5cPIyJ/8+g5/Xfa64ujG821gAmndo8kXlZobExPgM275H/7cjk0ZGRhQsWBBImrKuW7cu06dPZ+bMmSS8G4Zes2aNyqgegLZ20j+J8uXL8+DBA/755x+OHz9Ohw4daNCgAXv27El1n2PGjOHff//lt99+o2DBghgaGtKuXTuV9STqTlB1F9gYGaku7l6wYAGLFi1i8eLFlCpVCiMjI0aMGJFircqHU/nv95eQicPunp6eQNLIrjoTJkzA2dlZJU3rRVCm1ee/6NiRU7i7Ja990393ta21jRWhH4yIWFpZEh6a+kL39/oN6cFg5750bf0TXnd91MZM/3UCjk3q0L5ZT548DvnCFqi6cuwy3u7eyse6+knvSXNrCyJDk0exzCzNUow8figqLFJlFDIteWJex/DQ258c+XKkSH/yMJgnD4PxcfdmxZnVNOjUkL3Ld6epTe7Hr+LnkTxipKuX1CYzGwuVkUZTKzOea6jfh6OQKnnejUS+iHxBfFw85upiNJT7sah3r/Nj30cq6Y/9HqlcyPM5XI+e5467p/Lx+9fA0iY7EaHJo1oWVuY8/WiUKz3iYuN45J/0WeF105viZYvSsW9b5o5b+Imc6ffXX0e5ciV5acX7c9HOzponT5K/lNvYWBESGp4i/4cSExPx8/MH4MaNOxQtWpBxY4dw5uxFZUxsbKwyxu36TSpWKMvQIX0ZNDhjv+B96Oy/57h9/a7ysd6742hlk52IDz5fsltmzHH80JvXb/DzvE+ufJpHdbPEd7rWMaP8345Mfmzq1Kn89ttvPH78GFtbWxwcHLh//z4FCxZU2T7sFJmamtKxY0fWrFnDzp072bt3L0+fJp1curq6xMerfgNxdXWlZ8+etG7dmlKlSmFnZ5di+tfa2prg4OQpJl9fX169evXJ+ru6utKyZUu6detGmTJlyJ8/P76+nz8doq7eX2Lx4sWYmprSoIH6Bff6+vqYmpqqbDLFrSr65SsePghUbj5efoQ+CaNmneRRDF1dHSpXr4DblRsaSoL+Q3sybHR/nNoP5KbHXbUxM+b+TJPm9enUsg+BARnfsX8d/VrZcXvyMJhAnwCehj6lbM1yyhgdXR1KVC6Jl5tnquV4X/eizAd5AMrWKqcxj46eDjkL5iIyVPM/QYUiuTOUFm+i3xD68IlyC/INJCo0kpI1kmcCtHV1KFK5BL5u3qmWc8/dhxI1VNe9lqxZhnvXk/LEx8bhf9svRUyJGqW5p6Hcj4U/CiXySQR2+VU71Xb57IkICktzOR96Ff2aR/5Byu2Bjz/hIRH8UCt5FkVHV4dyVcpm2tpGPb2Mva3Rx16+jMbPz1+53b3rQ3BwCA3q11LG6OrqUqtmFS5evPZZZSsUCmXn9EtivtTHx/H+u+NYuVYlZYyOrg7lq5bl5rXbGbpvXT1d8hbKo/Hqb/Ft+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+PLj/kAf3Axgy8ifevHrDgb1/K2MWucziSXAoc2f+DiRNbY/6eQjD+o3jUUAQ1u/WQkVHv+JV9GsAfpk/kZbtmtK363CiX0YrY54/f0nMmxgyy1/rDtJucHuCHzzm8YPHtBvSnrdvYjh7IPnChhGLnIl4EsEfc5Mugvtr/Z/M3j2XNgPbcvnoZSo3rEyZGmWZ0HasMk/Pib25evwKYY/DMLc0o/2wTmQzzsbJPScA0DfUp/3Qjlw5dpnI0KeYWJjStHtTLO2sOP/3uS9q07/rD9F8cFtC/IN58iCYFoPb8vZ1DJcOJq+L67dgKJEhT9k9bysAR9f/zc+7ZtJ0QCvcj12lnGMlilcvzaz2k5R5jqz9i/4Lh/Hgph/3rntTt4sjljmsOLk1eamNkZkxlg5WmL9bt/i+0/gsLEo5Unp49UFaj+hIgKc/AXf9qdG2DvYFHFg28LcvaveHdq7dQ4+h3ZKuun4QRI9hXXnz+g1H9yffxWLK7xMIexLOijlrgKSOyvtb/Ojo6mBtb0WhEgV5/a6TAzBgfF8unrxM6OMwshkb4tiyHuWrlWVk17Ep6pDZlixdy/hxQ/G994B79x4wftxQXr16zfYd+5UxG9b/zuPHwUyc9CsA48YOwc3tBn73H6Knp0uTxvXp3q0dg4dMUOb5ZeZ4jhw5SeCjx5iYGNOxQ0tq165Ks+Zdv3obt6/ZRa9h3Qh4EEjg/Uf0GtadN69jOLIv+cLK6UsmEvoknOWzVwFJx+79vSh1dXWxtrOmcImCys4qwPApg3A9doEnj0KwsLKgzwgnjEyMOLT7n6/exk/6Ti+cySjSmfyAs7MzvXr1Yty4cfTt25ds2bIxf/58xo4di5GREaVKlWLEiBEAGBsbM3fuXHx9fdHW1qZSpUocPnwYLa2kwd4FCxbg7OzMmjVrcHBwwN/fn0WLFtG7d2+qVauGlZUV48aN4/lz1UXGCxYsoFevXtSqVYscOXLw+++/p+nG35MnT+bBgwc0atSIbNmy0a9fP1q1asWzZ593Fa66eqdVr169ADAwMMDBwYEaNWpw5coVypf/+reySIvbXr70Hpo8XTRv6WoAWjZpwKxJo7KqWmmyYsl6DAz1mTV/Eqbmpni43aJru/5Ev0wexc6R056EhOQlE937dERfX49VmxaplLVorguL5q4AwKlPJwB2H9qgEuM8eBJ7th/MrOawb8Ve9Az06T9rIMamxvh4eDO16xRev+vkAljlsFb58uXl5sVvQ+bRdXQ3uozqxpOHT5g/eC4+HslT91b2VoxeNgYTC1OeP32O93UvxrYaRdi70beEhARyFshJvXb1MbUw5UXUc3xv+DKh3TgCfT5/LfOHDq88gJ6BHk4z+5HNzIj7Hr7M7z6DN9FvlDHZHaxI+GBZy73r3rgMXUjb0V1o69yJ0IAQXIYs5P4HU+hXDl3A2NyElsPbY25tQZBPAAt7zVYZUSznWImffku+qG/wsqT38/7FOzmweBeQ1HHV1dejy+ReGJsbE+Dpz7xuMwgNyLhlDX8s346+gT5j5ozExMyEO+53Gd55jPLLC4Cdgy2JH7xPrW2t+OPYWuXjbgM70W1gJ65f8GBQuxEAZLe2YNrSiVjaZOfli2j8PO8zsutYrpz9+j+SMP83FwwNDVi2ZDYWFmZcueJOk2ZdePkyWhmTO1cOlfeukVE2li6ZQ86cdrx+/QZvbz+ceg5j9+4/lTE2NlZs3LAEe3sbnj17wa1bnjRr3jXFRTpfw6bl29A30Gf8nFGYmBlz292TIZ2cUxzHhI+O47bjyZ8jToM64zSoM24X3OnfdhgAtvY2zHKZinl2MyIjorh9/Q69mg/gyaOMXVqTIWSaWyNF4peuoBUig8WG38/qKmS6AoVbfjroP66cceZeDPEtMNf6vpdkeL/9/qcbr4V/3aujs0JZy/xZXYVMdS048zvYb9wOZFhZBhVaZVhZ3woZmRRCCCGE0CTh+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/k4uJCvnz5MDAwoEKFCri6umqM37p1K2XKlCFbtmzY29vTq1cvIiIi0tvyNJFpbvHNKVC4ZVZXIdP5+RzM6ipkulEVJ2R1FcQXMtM2zOoqZLqq1kWzugqZzlBLN6ur8N+XRWsmd+7cyYgRI3BxcaF69eqsWrWKJk2acPfuXXLnzp0i/ty5czg5ObFo0SJatGhBUFAQAwYMoG/fvuzfvz/T6ikjk0IIIYQQ36CFCxfSp08f+vbtS7FixVi8eDG5cuVixYoVauMvXbpE3rx5GTZsGPny5aNGjRr079+fa9euZWo9pTMphBBCCKFJBk5zx8TE8Pz5c5UtJiYmxS7fvn2Lm5sbDRs2VElv2LAhFy5cUFvNatWq8ejRIw4fPkxiYiIhISHs2bOHZs2aZcrL8p50JoUQQgghNElMyLBtzpw5mJmZqWxz5sxJscvw8HDi4+OxtbVVSbe1teXJkydqq1mtWjW2bt1Kx44d0dPTw87ODnNzc5YuXZopL8t70pkUQgghhPhKJkyYwLNnz1S2CRNSX2OuUChUHicmJqZIe+/u3bsMGzaMKVOm4ObmxpEjR3jw4AEDBgzI0DZ8TC7AEUIIIYTQJAPvM6mvr4++vv4n46ysrNDW1k4xChkaGppitPK9OXPmUL16dcaMGQNA6dKlMTIyombNmvzyyy/Y29t/eQPUkJFJIYQQQghNMnCaO6309PSoUKECx44dU0k/duwY1apVU5vn1atXaGmpdu20tbWTmpCY+JmNTjvpTAohhBBCfIOcnZ1Zu3Yt69evx9PTk5EjRxIQEKCctp4wYQJOTk7K+BYtWrBv3z5WrFjB/fv3OX/+PMOGDeOHH34gR44cmVZPmeYWQgghhNAki35OsWPHjkRERDBjxgyCg4MpWbIkhw8fJk+ePAAEBwcTEBCgjO/ZsycvXrxg2bJljBo1CnNzc+rVq8fcuXMztZ6KxMwc9xQiHXJnL5XVVch0ctNy8V/gHf88q6uQ6V4lvM3qKmS67/2m5UcDj2T6Pl7vmpFhZRl2mJJhZX0rZGRSCCGEEEITGXfTSNZMCiGEEEKIdJORSSGEEEIITbJozeR/hXQmhRBCCCE0kc6kRjLNLYQQQggh0k1GJoUQQgghNPmMm43/P5LOpBBCCCGEJjLNrZFMcwshhBBCiHSTkUkhhBBCCE3kPpMaSWdSCCGEEEITmebWSKa5v3P+/v4oFAo8PDwypXyFQsGBAwcypWwhhBBCfPtkZDKT9ezZk6ioqCzrcOXKlYvg4GCsrKwAOH36NHXr1iUyMhJzc/MsqdPXMnLcQLo4tcPM3BR3t1tMHjsLHy+/VOM7O7WlbccWFClWCIBbHneZ+8vv3Lh+WxkzeEQfGjdvQIFC+Xjz5g1uV24wZ/oi7t/zz+zmpMs1j1ts2LaHu173CIt4yu9zJlO/VrWsrlYKNbo1pH7/FpjamPPE5xF7Z2zi/lWvVOMLVi5G60lO2BXOybOQSE6s+pPzW4+rjS3foho9lw7n5tGrrO33mzK9yYh2NBnRXiX2eVgUkyr1z5hGfSQr2ghgZmvBj+O7UrxOWXQN9Ah9EMz2sSsJvP0gQ9uXmm4ju9K0axOMzYzxcvdm+aTlPPQJ0JinRpPqOI12wj6PPcEPg9k4fxMXjlxQPq+lrUV3527Ua1UXCxsLnoY85dju42xbsp3ELJiO7OXsxI9dm2FiZsJdd08WTlyCv8/DVOPzFs5Dn9E9KVK6MPa57FgydTm71+5TiSlTuRSdB3akSKlCWNlZ8XPvKbj+ez6zmwJA95HdVI7ZsknLeaihPZB0zHp8dMzOf3TMnJy7qxyzo7uPpXrMhs8ZRrNuTVkxbSX71x3I6CZ+PhmZ1EhGJr9z2tra2NnZoaPz//W9YeCw3vQd5MTkcbNp3qAzYaHhbN27GiPjbKnmqVK9Egf3/kPHH3vTqlE3goKC2bJ3Fbb2NsqYytUrsmndDlo16krXNv3Q0dFmy95VGGYz/BrN+myvX7+hSMH8/Ow8KKurkqpyzavSZkoPji7bz7ym4/G76sXAjROwyGGpNj57Tmv6b0iKm9d0PMeWH6Dt1F6UafxDilgLByta/dyNe5c91Zb12DuQiZX6KbdfG43O0La9l1VtNDQ1YsTeGcTHxbOi5xxmO47iwC9/8Pr5qwxvozodBranzU9tWD7JhaHNhxMZFsmcbbMxNEr9fClWvig/u0zgxL4TDGo0iBP7TjDRZQJFyhZRxnQc1IFm3ZqyfLILP9Xtx9rZ62k3oC0te/34NZqlosugTnTs145Fk5byU7NBPA2LZNH2eRrbaGBoQHBAMKtmryUiJEJ9TDZD7t31Y9GkpZlVdbWSjllrlk1yYWjzYUSGPeXXTx6zYkx0+ZkT+04ysNEgTuw7yUSXnymq5pgtm+xC37r9WDt7He0HtFN7zKo1qkrRckUIfxKeKW1Ml8SEjNu+Q9KZzEJnzpzhhx9+QF9fH3t7e8aPH09cXJzy+Tp16jBs2DDGjh1L9uzZsbOzY9q0aSpleHl5UaNGDQwMDChevDjHjx9XmXr+cJrb39+funXrAmBhYYFCoaBnz54A5M2bl8WLF6uUXbZsWZX9+fr6UqtWLeW+jh07lqJNQUFBdOzYEQsLCywtLWnZsiX+/v5f+lJ9tj4DurFswRqOHDqBj+c9nAdNxCCbAa3aNks1z/D+4/lj/U7u3vbGz/cB44ZPQ0tLixq1KitjnNoPZM/2g/h4+eF5x4dRQyaTM1cOSpUp/jWa9dlqVq3EsH49cKxTPaurkqq6fZtxaddJLu48SYhfEPtmbCIyOIIa3Rqqja/RzZHIxxHsm7GJEL8gLu48yaXdp6jXr4VKnEJLgdPioRxetJuIwBC1ZSXEx/Mi7Jlye/n0RYa3D7KujQ0G/kjU4wi2jVlBwA0/nj4Kw+fCbcID1L8eGa1Vn1bsWLqD80cu8ND7Ib+NXIC+gT51W9VJNU/rvq247nqdnct3Eej3iJ3Ld+Fx3oPWfVspY4qVL8rFo5e4cvIqIY9COXf4HNfPXqdQ6UKZ36iPdOjbhs1LtnH2n3M88PZn1oi56Bsa4Ni6fqp5vG544/LLak78eYq3b2PVxlw+dYW18zZw9p9zmVV1tVr3ac32pTs4f+Q8/t4Pmf/umNVrVTf1PO+O2Y7lOwn0e8SO5TtxP+9B676tlTHFyhd7d8yuEPIoBNfD53A7e53CpQurlGVpZ8ngmYP4ddg84mLjM62dnysxITHDtu+RdCazSFBQEE2bNqVSpUrcuHGDFStWsG7dOn755ReVuE2bNmFkZMTly5eZN28eM2bMUHbiEhISaNWqFdmyZePy5cusXr2aiRMnprrPXLlysXfvXgC8vb0JDg7m999/T1N9ExISaNOmDdra2ly6dImVK1cybtw4lZhXr15Rt25djI2NOXv2LOfOncPY2JjGjRvz9u3bz3l5vkjuPDmxsbPm7KnkKZa3b2O5fN6NCj+USXM5htkM0NXRISryWaoxJqbGAERFpR4jUqetq02ukvnxcr2pku7leoN8FQqrzZO3XGG8XG+oxp+9Qe5S+dHS0VamNR7ejpdPn3Np16lU92+d146Zl1cw1XUpPZYOxzKXTaqx6ZWVbSzVoCIBt+7Ta/lIZl1bzdi/f6Vqp3pf2KK0sctth6VtdtzOXlemxb6N5dblWxSvkPqXr2Lli6nkAbh2xo3iFYopH9++eoey1cvikM8BgPzF8lGiUgmunrqawa3QzD63PZa2llw9c02ZFvs2Fo9LNyhZscRXrUtGSO2Y3bx8S+X1/1hxNcfM7aNjdkfNMStZqQRXPjhmCoWCcYvHsHvlnk9Oq4tvy//X3Oc3xMXFhVy5crFs2TIUCgVFixbl8ePHjBs3jilTpqClldTPL126NFOnTgWgUKFCLFu2jBMnTuDo6MjRo0fx8/Pj9OnT2NnZATBr1iwcHR3V7lNbW5vs2bMDYGNj81lrJo8fP46npyf+/v7kzJkTgNmzZ9OkSRNlzI4dO9DS0mLt2rUoFAoANmzYgLm5OadPn6Zhw5SjMDExMcTExKikJSYmoFCk/3uOtW3S1GF4mOr0UXhYBA657NNczvgpI3kSHMq5M5dSjZnyyxiuXHTDx/Ne+ir7f87IwhRtHW1ehKl2xl+EPcPEylxtHlNrM7Xx2ro6GFuY8DwsinwVilC1Q13mNh2ntgwAf497bHFeTuiDYEyszGk0tDUj981ktuMoXkW9/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/w81N/4cucOXOYPn26SpqpgTVmhmn/IG7VrhlzFk5RPu7ZaTBAikXdCkXKtNQMGNqLlm2b0KFFb2Ji1I+qzpw3kaIlCtO2aY8011Wol8jHx0oBfMZ00LvzKJFE9I0McFo8hO0TVhMdmfq0tedpD+Xfwd6B+F/3YcrZJVRuW5tT6/7+nOqnSVa0UaHQIvCWH4fm7wDg0R1/7AvlpEY3xwzvTNZtVZfhvw5VPp7cM+lL8Mf350tqtuZ2pzxPFSp5av9Ym/pt6vHr0Hk89HlIgeL5GTCtPxEhTzm+R/1FShnBsXV9Rs8dqXw8zunn9xVWra1CkSUXAn2ueq3qMvzXYcrHk3q++xxN8fJ/uj0fP61AoVJOHeUxm4u/z0MKFC/AwGn9iQiJ4Nie4xQqVZBWvVsyqOmQL2hRJvpO1zpmFOlMZpHExESVjuT7NEAlXVdXVyVGoVCQ8O4bkroy0ktLSyvFh0VsbPJaHnUfJB/vOyEhgQoVKrB169YUsdbW1mr3O2HCBJydnVXSSuSpqjY2NceOnMLdLXkKUV9fL2mfNlaEhiQv4La0siQ8VP1i9w/1G9KDwc596dr6J7zu+qiNmf7rBByb1KF9s548efx11p99j6IjnxMfF4+ptblKurGVKS/C1S8deB72DBNrM5U0EytT4mPjiI58iX3hnFjmsqHf2rHK5xVaSe/VRfe2MaveSLVrBt++juGxVwDW+exSPPclsrKNz0MjeeIbpFJOiF8QZZpUJqNdOnYJb4/kq9N19ZI+uyyss/M0NHnUytzKnMiwqFTLiQxTHdFKymOmMvL108Q+7HTZxZk/k0Yi/b38sclpQ6fBHTK1M3nu6AXuuidf6PS+jdmtsxMR+vSD+prz9KPR1W/RxWOX8FI5ZkmfnRbWFjz9qD1RYZEp8r8XGRapHNX8MI/qMevLDpddnP7gmNnmtKHT4I4c23Ockj+UxNzKnK2X/lDm0dbRpt/kn2jdpzVO1eRL+7dMOpNZpHjx4uzdu1elQ3jhwgVMTExwcHBIUxlFixYlICCAkJAQbG2TRvKuXtW8Zkjv3YdFfLzqwmZra2uCg4OVj58/f86DB8m3DilevDgBAQE8fvyYHDlyAHDx4kWVMsqXL8/OnTuxsbHB1NQ0TW3Q19dHX19fJe1zp7ijX74i+qXq1amhT8KoWacqd24lfVDq6upQuXoFfp22WGNZ/Yf2ZOiofnRvN4CbHnfVxsyY+zONm9Wjw4+9CQwIUhsj0iY+Np7A2/cpUqM0N/9Nfu8WrVGaW8euqc3j7+5DyfoVVNKK1ixNwK37JMTFE+L3mDkNVa/Kbja6I/pGBuybvonIYPVXiOro6WBX0EHj7XrSIyvbeN/NG5v8qks7rPPZExkUlhFNU/E6+jWvo1+rpEWEPKV8zXL43UmamdDR1aFU5VKsm7M+1XI8r3tSvmZ59q89oEyrUKs8d92SO3H6hvopLmRIiE9Qdqgzy+vo1wSlaGMElWpVwPdO0lIXHV0dylYpw8rZazK1Lhkhrces9CeO2d3rnpSvWY59a/cr09QfM9XRvQ+P2fG9J3A/567y/Owtszi+9wRHd6W82POr+04vnMkocgHOV/Ds2TM8PDxUtn79+hEYGMjQoUPx8vLi4MGDTJ06FWdnZ+V6yU9xdHSkQIEC9OjRg5s3b3L+/HnlBTipjVjmyZMHhULBoUOHCAsL4+XLpLVh9erV448//sDV1ZXbt2/To0cPtLWTF/o3aNCAIkWK4OTkxI0bN3B1dU1xsU/Xrl2xsrKiZcuWuLq68uDBA86cOcPw4cN59OhRel66dFu3cguDnfvSqFk9ChcryILls3jz6g0H9iZPXy5ymcW4ycOVjwcM7cXon4cyZugUHgUEYW1jibWNJdk+uCXGL/Mn0rpDM4b2G0/0y2hljL6Baof4W/Hq1Wu8fPzw8kn6xxD0OAQvHz+Cn4Rmcc2SnVr7N1U71qNK+zrYFnCg9WQnLHJYcW5r0j+QFmM7023BYGX8uS3HsHCwovWk7tgWcKBK+zpU6VCPk6v/AiAuJpZgn0CV7fXzaGKi3xDsE0j8uytEW/7cjYKVi5E9pzV5yhakt4szBsaGXN6b8evusqqNp9cdJm+5QjgOaoVVHlsq/Fidap3r47r5aIa3UZ0D6w7QaUhHqjWuRp4ieRi90JmYNzGcOnBaGTNm0Sh6jev5QZ6DVKhVng4D25OrQE46DGxPuRrlVDqXl45fptPQTvxQrxK2OW2o1rgabX5qw4Ujql9wv4Zda/fRbWgXajauTr4iefl50VhiXr/h2P4TypiJv4+j//g+ysc6ujoULFGAgiUKoKurg7WdFQVLFMAhbw5ljGE2A2UMgH1uOwqWKIBNjoy/SOxD+9ftp/OQTlRvXI28RfIweuEoYt7EcPJA8kVeYxaNpve4XsrHB9YdoEKtCmqOWXLn8tLxy3Qe2okf6v2AbU5bqjeuRpufWivvRfki6gX+3g9VtrjYeCLDInl0/+v+/1ArISHjtu+QjEx+BadPn6ZcuXIqaT169ODw4cOMGTOGMmXKkD17dvr06cOkSZPSXK62tjYHDhygb9++VKpUifz58zN//nxatGiBgYGB2jwODg5Mnz6d8ePH06tXL5ycnNi4cSMTJkzg/v37NG/eHDMzM2bOnKkyMqmlpcX+/fvp06cPP/zwA3nz5mXJkiU0btxYGZMtWzbOnj3LuHHjaNOmDS9evMDBwYH69euneaQyo6xYsh4DQ31mzZ+EqbkpHm636Nquv8oIZo6c9iR88G2ze5+O6OvrsWrTIpWyFs11YdHcFQA49ekEwO5DG1RinAdPYs/2b2/R+G0vX3oPTb5AY97S1QC0bNKAWZNGZVW1VLgfuoiRuQmNhrfFzNqCYJ9AVvb6lcigpNE1UxtzLByS78f49FEYq3r9SuvJPajZvRHPQiPZO30DN45c+az9mttb0mPJMIwsTHn59Dn+7r4sbD1Jud+MlFVtDLjpx9r+C2gxtjONh7clIjCMfTM2ce3g17ndzK4Vu9Ez0GPIL4MxMTPGy8ObCV0nqoyGWTvYkPDBMpq7bp7MHvwrPcc44TS6O8EPg5k9aA7eHt7KGJfJK+gx2okhswZjbmVORMhTDm89zNbF275Kuz60zWUH+gZ6jJo9HGMzEzzdPXHuMk6ljbY5bFRGUq1sLdlwdLXyceeBHek8sCPuFzwY1j7pvCxSpghL9yxUxgydlnSv2H92/cvskfMyrT27VuxG30CfIb8MeXfMvJjQ9WeV9tg42KgsfUo6ZnPoOaYHPUY7EfwwmFmD5uD1wTFbPtmFHqOdGKo8ZhEc3voPWxanXBYl/nsUif+FVcIizc6fP0+NGjW4d+8eBQoUyOrqpEvu7KWyugqZzs/n2+t4ZrRRFSdkdRXEF/KOf57VVch0rxK+3m3Lsoqhlu6ng/7DjgYeyfR9vPp9QIaVlW34ygwr61shI5P/cfv378fY2JhChQpx7949hg8fTvXq1f+zHUkhhBDimyPjbhpJZ/I/7sWLF4wdO5bAwECsrKxo0KABCxYsyOpqCSGEEOL/hHQm/+OcnJxwcnLK6moIIYQQ36/v9MKZjCKdSSGEEEIITeTWQBpJZ1IIIYQQQhP5BRyN5D6TQgghhBAi3WRkUgghhBBCE5nm1kg6k0IIIYQQGnz8U5BClUxzCyGEEEKIdJORSSGEEEIITWSaWyPpTAohhBBCaCJXc2sk09xCCCGEECLdZGRSCCGEEEITmebWSDqTQgghhBCayNXcGsk0txBCCCGESDcZmRRCCCGE0ESmuTWSzqQQQgghhCZyNbdG0pkUQgghhNBERiY1kjWTQgghhBAi3WRkUgghhBBCA/ltbs2kMymEEEIIoYlMc2sknUnxzSlnnCerq5DpRlWckNVVyHQLrs3J6ipkuvplfsrqKmSqqPhXWV2FTFfBIEdWVyHTvUmMz+oqiO+crJkUQgghhNAkITHjts/k4uJCvnz5MDAwoEKFCri6umqMj4mJYeLEieTJkwd9fX0KFCjA+vXr09vyNJGRSSGEEEIITbLo1kA7d+5kxIgRuLi4UL16dVatWkWTJk24e/cuuXPnVpunQ4cOhISEsG7dOgoWLEhoaChxcXGZWk/pTAohhBBCfIMWLlxInz596Nu3LwCLFy/m33//ZcWKFcyZk3Ip0ZEjRzhz5gz3798ne/bsAOTNmzfT6ynT3EIIIYQQmmTgNHdMTAzPnz9X2WJiYlLs8u3bt7i5udGwYUOV9IYNG3LhwgW11fzzzz+pWLEi8+bNw8HBgcKFCzN69Ghev36dKS/Le9KZFEIIIYTQIDEhMcO2OXPmYGZmprKpG2UMDw8nPj4eW1tblXRbW1uePHmitp7379/n3Llz3L59m/3797N48WL27NnD4MGDM+V1eU+muYUQQgghvpIJEybg7Oyskqavr59qvEKhUHmcmJiYIu29hIQEFAoFW7duxczMDEiaKm/Xrh3Lly/H0NDwC2uvnnQmhRBCCCE0ycD7TOrr62vsPL5nZWWFtrZ2ilHI0NDQFKOV79nb2+Pg4KDsSAIUK1aMxMREHj16RKFChb6s8qmQaW4hhBBCCE0SEjJuSyM9PT0qVKjAsWPHVNKPHTtGtWrV1OapXr06jx8/5uXLl8o0Hx8ftLS0yJkzZ/rangbSmRRCCCGE0CSL7jPp7OzM2rVrWb9+PZ6enowcOZKAgAAGDBgAJE2ZOzk5KeO7dOmCpaUlvXr14u7du5w9e5YxY8bQu3fvTJviBpnmFkIIIYT4JnXs2JGIiAhmzJhBcHAwJUuW5PDhw+TJk/RLccHBwQQEBCjjjY2NOXbsGEOHDqVixYpYWlrSoUMHfvnll0ytp3QmhRBCCCE0ycLf5h40aBCDBg1S+9zGjRtTpBUtWjTF1Hhmk86kEEIIIYQGiYlZ15n8L5A1k0IIIYQQIt1kZFIIIYQQQpMsnOb+L5DOpBBCCCGEJtKZ1EimuYUQQgghRLrJyKQQQgghhAaJMjKpkXQmhRBCCCE0kc6kRjLNLYQQQggh0k06k/8H8ubNy+LFizOl7Dp16jBixIhMKVsIIYT4JiRk4PYdkmnub0zPnj2JioriwIEDn51348aNjBgxgqioKJX0q1evYmRkpHysUCjYv38/rVq1+rLKfkM6jexCoy6NMDIzxsfdh1WTVxDoE6AxT9Um1eg6uht2ue15EhDMlnl/cOnfiypldh7ZRSVPZGgkPSt2V4mp2aImVjmsiYuNw+/WPbbM24yPh0+Gta1Gt4bU798CUxtznvg8Yu+MTdy/6pVqfMHKxWg9yQm7wjl5FhLJiVV/cn7rcbWx5VtUo+fS4dw8epW1/X5TpjcZ0Y4mI9qrxD4Pi2JSpf4Z06gMcs3jFhu27eGu1z3CIp7y+5zJ1K9VLaur9Vl6OTvRomszTMxMuOvuyaKJS/D3eZhqfN7CeegzuieFSxfGPpcdS6cuZ/fafSoxZSqXotPAjhQpVQgrOyt+7j2Fc/+ez+ymqDVwdB/admuJqZkpt9zvMHvCb/h5P0g1vkCRfAwe8xPFyhTFIZc98yYvZsuanSox/1zdh0Mu+xR5d2zYy+wJv6VIT6+63RrRpH9LzG0sCPIJZNuMDfhe9Uw1vkjl4nSa1BOHwrmIDInkn1UHOL31qEpMhcZVaD2qEza57QgNeMK+37Zx/d8rad6vto42bUZ3pnSd8ljntuXVi1fcPXeTPXO3EBUamSHtbjuiE/W7NMTIzIh77r5smLyKR76BGvP80KQq7Ud1wTa3HSEBT9g5fwvX/r2sfL7loLZUalyFHAVy8vZNDD5u3mz/dRPB9x+r7LdqixpY5rAiLjaOB7f82Dl/C34evhnSri8hayY1k5HJ/wPW1tZky5Ytq6uRadoMbEvLvq1YNXklo5s7ExUWyYytMzE0Sv1H7YuUL8qY5eM4te8UwxsP5dS+U4xxGUfhsoVV4h56P6RHhW7KbVjDwSrPP74fxOopKxnWcDDj244lNDCEaVtmYprdNEPaVq55VdpM6cHRZfuZ13Q8fle9GLhxAhY5LNXGZ89pTf8NSXHzmo7n2PIDtJ3aizKNf0gRa+FgRaufu3Hvsvp/jo+9A5lYqZ9y+7XR6AxpU0Z6/foNRQrm52dn9T819q3rMqgTHfq1Y/GkpfRrNoinYZEs3D5P43vXwNCAxwHBrJq9loiQCPUx2Qzxu+vH4klLM6vqadJrSDe69+/MnJ8X0KVJb8JDI1i183eyGaX+eWRgaMCjgMf8/osLYSHhamO6NO5N3VLNlNtP7YcBcPSvExlW9x+aV6PLlF4cWraXqU1H43PVE+eNE8mew0ptvFVOG0ZumIjPVU+mNh3N38v30nVqbyo0rqKMKVC+MAOXOXNx/xmmNB3Fxf1nGLhsFPnLFkrzfvUM9clTIj9/Lt3DtOZjWDZgHnb5czBs7fgMaXeLAa1p2vdHNkxZzcQWY4gKi+TnrdMxMDJINU+h8kUYtmw05/adZnyTEZzbd5rhy8dQ4IN2FatcgqOb/2FKq7HM7jYNbR0tJvwxDX1DfWVM8IPHbJyymnENhzO97QTCHoXy8x/TMMmgz9MvkpCYcdt3SDqT/yELFy6kVKlSGBkZkStXLgYNGsTLly8BOH36NL169eLZs2coFAoUCgXTpk0DVKe58+bNC0Dr1q1RKBTKxz179kwxUjlixAjq1KmjfBwdHY2TkxPGxsbY29uzYMGCFHV8+/YtY8eOxcHBASMjIypXrszp06cz8FVIqUWfluxetpNLRy4S4POQxc4L0TPQp1ar2qnm+bHPj3i4urN3+W6C/B6xd/lubp6/QYs+LVXi4uPiiQqLUm7Pnz5Xef7swTPcOHeDkIAQAn0CWDdzLUamRuQtli9D2la3bzMu7TrJxZ0nCfELYt+MTUQGR1CjW0O18TW6ORL5OIJ9MzYR4hfExZ0nubT7FPX6tVCJU2gpcFo8lMOLdhMRGKK2rIT4eF6EPVNuL5++yJA2ZaSaVSsxrF8PHOtUz+qqpEv7vm34Y8k2zv5zjgfe/sweMRd9QwMcW9dPNY/XDW9W/LKak3+e4u3bWLUxl09dYe28DZz951xmVT1Nuv3UkTW/b+TE4TPc87rPpGEzMTA0oGkb9e9fgDseniycsYwjB4+n2r7IiCgiwp4qt9qO1Ql48IhrF9wzrO4N+7bg7K6TnN15gmC/ILbP2MDT4AjqdWukNr5ut4ZEPA5n+4wNBPsFcXbnCVx3n6Rxvx+Ty+zdnDvnbvC3y36e+AXxt8t+PC/cwrF38zTv9/WLV/zWfQZX/77Ak/uPue/uy9apa8lXumCqHd3P0aRPCw4s283VI5d45BPAilG/o2egT/WWtVLP07sFt855cNBlL4/9gjjospc752/StHfy586vPWZwds9JHvkGEuDpz8rRS7HOaUO+UgWUMRcOnuX2+ZuEBobwyDeQLTPXk83UiNzF8n5xu0Tmks7kf4iWlhZLlizh9u3bbNq0iZMnTzJ27FgAqlWrxuLFizE1NSU4OJjg4GBGj045knT16lUANmzYQHBwsPJxWowZM4ZTp06xf/9+jh49yunTp3Fzc1OJ6dWrF+fPn2fHjh3cvHmT9u3b07hxY3x9M2eawja3LdltsuN+NvmfSNzbOO5cvk3RCsVSzVekfFE8zqr+43E/cz1Fnhz5crDh6iZWn1vL6GVjsc1tm2qZOro6NOrSmJfPXvLgburTeGmlratNrpL58XK9qZLu5XqDfBUKq82Tt1xhvFxvqMafvUHuUvnR0tFWpjUe3o6XT59zadepVPdvndeOmZdXMNV1KT2WDscyl80XtEZ8zD63PZa2llw9c02ZFvs2lhuXblCyYoksrFnGcMidA2tbKy6eTp7CjX0bi9tFd8pWKpVh+9HR1aFZ20Yc2H4ow8rU1tUhb8kC3HH1UEm/43qDAhWKqM1ToFwR7nx07t0+60HeUgXQfnfuFShXWG1MwfJF0r1fAEMTIxISEnj1PDotzUuVTS5bLGyyc+uD/ce9jcPz8m0KVyiaar5C5Ytw86xqnW+cdaeQhjzZTJJGp19GvVT7vLauDvW6NCT6WTQBGfB5+sVkzaRGsmbyP+TDC13y5cvHzJkzGThwIC4uLujp6WFmZoZCocDOzi7VMqytrQEwNzfXGPexly9fsm7dOjZv3oyjoyMAmzZtImfOnMoYPz8/tm/fzqNHj8iRIwcAo0eP5siRI2zYsIHZs2enKDcmJoaYmBiVtPjEeLQV2ili1bGwtgDgWXiUSnpUeBQ2Dql3fsytLYhSk+d9eQA+7t4sHrmQx/eDMLc2p/3QTszd9xtDGwziRVTyKF3F+pUYvWws+ob6RIZGMrXrZF5Eqo5gpoeRhSnaOtq8CHumkv4i7BkmVuZq85ham6mN19bVwdjChOdhUeSrUISqHeoyt+m4VPft73GPLc7LCX0QjImVOY2GtmbkvpnMdhzFq1Q+/MXnsbRJeq89DVdd5/Y0LBK7nKl/afmvsLJJWooREfZUJT0i7Cn2OdP+2fMp9ZrUxsTMmIM7/86wMk0sTNDW0eb5R+fSs7AoSqZy7plZm/MsLEol7XnYM3TenXvPwqIwszbneYqYpPT07ldHX5d247py+aArb16+TmsT1bfBxly5P5X9hz/DysE61Xzm1uY8C/+ozuHPMP/g8/Rj3Sf3xuvKXR59tLa9XL2KDFs2Cj1DfaJCI5ndbSovIrN+VkTWTGomI5P/IadOncLR0REHBwdMTExwcnIiIiKC6Ogv+zaaFn5+frx9+5aqVasq07Jnz06RIsnflq9fv05iYiKFCxfG2NhYuZ05cwY/Pz+15c6ZMwczMzOVzfe5+liA2q3qsMNzt3LT1kn6PpSYqHqiKxSKFGkf+1Se66fduPjPBR56P+TGuRvM7DkNgLrtVKcgb124yYjGwxjXegzXT7sx1mUcZpZmGvf9ORJJWU/4jA82hUJZjr6RAU6Lh7B9wmqiNXxAe5724MaRKwR7B+Jz/hares0FoHLb1JcOCM0cW9fniM8h5fb+vUs63rvfoqZtGnLJ74Ry09FN/dz8nLfvp7Tu3JzzJy+lur7yS6g/9zTnUM2QMjVF09Wcz2ndr7aONgOXOqOlpcXmyWs+UbeUqreqxYa725WbzvvPU7VV/MRBS3GcUx7793rN7EfuonlZOjTlUqm7F28xvslIprYZz40z7gx3GYNpBn6eiswhI5P/EQ8fPqRp06YMGDCAmTNnkj17ds6dO0efPn2IjVW/ruhzaGlppTjxPyw3Lf/cEhIS0NbWxs3NDW1t1ZFFY2NjtXkmTJiAs7OzSlqXEh1T3ceVY5fxdvdWPtbV1wWSRhojP7iS0czSLMXI44eiwiJVRiHTkifmdQwPvf3JkS9HivQnD4N58jAYH3dvVpxZTYNODdm7fHeqZaVFdORz4uPiMX03avGesZUpLz4aBXjvedgzTKxVP3hNrEyJj40jOvIl9oVzYpnLhn5rxyqfV2gl/aNadG8bs+qNJDwg5RrKt69jeOwVgHW+jBtR+n9z7ugF7ronX+ykq5f03s1unZ2I0OTROwsrcyI1vA+/Vaf/Pcet63eVj/XenZtWNpaEhyZfKJTdyoKI8Kcp8qeHfU47qtSqxMjeEzKkvPdeRL4gPi5eOWL4nqmVWYpZkPeSRh4tUsTHxcYpv7g9+2AUUqXMdyORn7NfbR1tBi4fhVUuG+Z1npquUUm3Y1e4555854n370lza3OVK8NNLVNvN0CUunalkqfn9J+o0OAHpnf4madPUl5AFvM6hpCHTwh5+IR77j4sPO1C3Y4NOOiy9/Mal9G+0+npjCIjk/8R165dIy4ujgULFlClShUKFy7M48ePVWL09PSIj4//ZFm6urop4qytrQkODlZJ8/DwUP5dsGBBdHV1uXTpkjItMjISH5/kD6Jy5coRHx9PaGgoBQsWVNlSm1LX19fH1NRUZdM0xf06+rWy4/bkYTCBPgE8DX1K2ZrllDE6ujqUqFwSL7fUb+Hhfd2LMh/kAShbq5zGPDp6OuQsmIvIUM3/CBWK5A/lLxEfG0/g7fsUqVFaJb1ojdI8cFN/6yF/dx+KfhxfszQBt+6TEBdPiN9j5jQczbym45Tb7eNu+F68w7ym44gMVj+6o6Ong11BB56HRn1xu/5fvY5+TZD/Y+Xm7/OQiJAIKtaqoIzR0dWhTJUy3L52Jwtrmj6vol8R6P9Iufl5PyAsJJyqtSspY3R0dahQtRweV29lyD5bdWrG0/BIXI9fyJDy3ouPjcP/th8lapRRSS9eozR+bt5q8/i5e1P8o3OvRM2y+N/yIz4u/l2MT4oyS9Qsw73r3p+13/cdSdu89vzWdTrR6Vx68ib6jbLjFvLwCY98A4kMfUqpGmWT96WrQ7HKJfFxS/12ZL7XvSlVs6xKWulaZfH9KE/PGT9RqXEVfuk8mbDA0DTVUaFQoJMBn6dfKjEhMcO275GMTH6Dnj17ptKRg6TOXlxcHEuXLqVFixacP3+elStXqsTkzZuXly9fcuLECcqUKUO2bNnU3hIob968nDhxgurVq6Ovr4+FhQX16tVj/vz5bN68mapVq7JlyxZu375NuXJJHS5jY2P69OnDmDFjsLS0xNbWlokTJ6Kllfx9pHDhwnTt2hUnJycWLFhAuXLlCA8P5+TJk5QqVYqmTZtm/IsF/LXuIO0Gtyf4wWMeP3hMuyHtefsmhrMHzihjRixyJuJJBH/M3ZSUZ/2fzN49lzYD23L56GUqN6xMmRplmdA2ecSu58TeXD1+hbDHYZhbmtF+WCeyGWfj5J6k24/oG+rTfmhHrhy7TGToU0wsTGnavSmWdlac/ztjrqI9tfZvui8cQuBNPx5c96Val/pY5LDi3NZjALQY2xkz2+xsGbUcgHNbjlHTqRGtJ3XnwvaT5CtfiCod6rFp2O8AxMXEEuyjer+41+8W7X+Y3vLnbtw54cbToHBMrMxoNKQNBsaGXN57hm/Jq1evCXiU/KUq6HEIXj5+mJmaYG/37V8wtHvtProN7cKjB4949CCIbkO7EPP6Dcf2J9/i5uffxxEeHM7qX9cBSR2yvIXzAKCrq4OVnRUFSxRQdlYBDLMZ4JDPQVmGfW47CpYowPPIF4Q+Tts/8YywZc1O+gzrwcP7jwh4EEjfYT148/oNh/cl33tx1tIphASHsWT2CmX7ChTOp2yfjb01RUoU4lX0awL9HynzKRQKWnZqxp+7DqfpS/TnOrr2L35aOAz/m37cu+5N7S6OWOaw4tS7+0a2G9sVc9vsrB2VdPulU1uOUt+pCZ0m9eTM9mMULF+EWh3qsXLYYmWZx9b/zfhdM2k6oBXXj12lvGMlilcvzZz2k9K8Xy1tLQavGE2eEvlZ3Gc2Cm0t5exFdNRL4mPjvqjd/6z7i5aD2xHs/5gnD4JpNaQdb9/EcP7gWWXMwIXDiXwSwY55W5LybPiLqbtm02JAa9yOXaGC4w+UrF6Gae2SR4x7/9Kfaj/WYsFPs3kd/Vo5kvnq+StiY96ib6hPqyHtcTt+hajQSIwtTHDs3oTsdpZc/jtr7pEq0k46k9+g06dPKztx7/Xo0YOFCxcyd+5cJkyYQK1atZgzZw5OTk7KmGrVqjFgwAA6duxIREQEU6dOVd4e6EMLFizA2dmZNWvW4ODggL+/P40aNWLy5MmMHTuWN2/e0Lt3b5ycnLh1K3kEYf78+bx8+ZIff/wRExMTRo0axbNnqtOtGzZs4JdffmHUqFEEBQVhaWlJ1apVM60jCbBvxV70DPTpP2sgxqbG+Hh4M7XrFF5HJ0/7WOWwJiEheZ7Cy82L34bMo+vobnQZ1Y0nD58wf/BclZuNW9lbMXrZGEwsTHn+9Dne170Y22oUYUFhQNK0fs4COanXrj6mFqa8iHqO7w1fJrQb98kbpqeV+6GLGJmb0Gh4W8ysLQj2CWRlr1+JDEoaQTS1McfCIfmek08fhbGq16+0ntyDmt0b8Sw0kr3TN3DjyJXUdqGWub0lPZYMw8jClJdPn+Pv7svC1pOU+/1W3PbypffQ5AuJ5i1dDUDLJg2YNWlUVlUrzba57EDfQA/n2cMxNjPB092TUV3Gqbx3bXPYqIxmWNlasv7oauXjzgM70nlgR9wveDC8fVKbi5QpwpI9C5UxQ6cl3Yfzn13/MmfkvMxultKGZVswMNBn4q+jMTUz4Zb7XQZ0GsGr6FfKGDsHW5Vz08bOit0nNisf9xzUlZ6DunL1wnX6tEm+z2uVWpXIkdM+Q6/i/tCVQxcwMjfhx+HtMbO2IMgngEW9ZhPx7vw3s7HA0iH5Vjzhj0JZ1GsWnSf3ol73xkSFPmXr9PW4HUmezbl33ZuVQxfSZnQXWjt3IjQghJVDFnL/g5tyf2q/FvaWlHNMum/sjH+SjzHAr52m4H3py0a1/1q5Hz0DfXr/0h8jU2P8PHyY3W0ab6LfKGOsclirvCd93bxZMvQ3OozqSodRXQgJeMKSIb+p3GzcsXsTAKbsmqWyvxWjlnB2z0kSEhLIUdCBWu3GYWJhysuoF/jd8GV6+58/ecP0r0KmuTVSJP4XV3qL71rL3M0/HfQfl0fL6NNB/3ELrs3J6ipkuvplfsrqKmSqqPhXnw76j6tgkOPTQf9xbxIzfuT2W7L94YFM30dEi4y7+NDyr29rhicjyJpJIYQQQgiRbjLNLYQQQgihiUxzaySdSSGEEEIIDRKlM6mRdCaFEEIIITSRzqRGsmZSCCGEEEKkm4xMCiGEEEJoINPcmklnUgghhBBCA+lMaibT3EIIIYQQIt1kZFIIIYQQQgMZmdRMOpNCCCGEEJokKrK6Bt80meYWQgghhBDpJiOTQgghhBAayDS3ZtKZFEIIIYTQIDFBprk1kWluIYQQQgiRbjIyKYQQQgihgUxzayadSSGEEEIIDRLlam6NpDMphBBCCKGBjExqJmsmhRBCCCFEusnIpBBCCCGEBnI1t2bSmRRCCCGE0CAxMatr8G2TzqT45phr6Wd1FUQGqF/mp6yuQqY7cWNNVlchU02qODGrq5Dp3vL99xJ0FXpZXQXxnZPOpBBCCCGEBjLNrZl0JoUQQgghNJDOpGZyNbcQQgghhEg3GZkUQgghhNBALsDRTEYmhRBCCCE0SExQZNj2uVxcXMiXLx8GBgZUqFABV1fXNOU7f/48Ojo6lC1b9rP3+bmkMymEEEII8Q3auXMnI0aMYOLEibi7u1OzZk2aNGlCQECAxnzPnj3DycmJ+vXrf5V6SmdSCCGEEEKDxERFhm2fY+HChfTp04e+fftSrFgxFi9eTK5cuVixYoXGfP3796dLly5UrVr1S5qdZtKZFEIIIYTQIDEh47aYmBieP3+ussXExKTY59u3b3Fzc6Nhw4Yq6Q0bNuTChQup1nXDhg34+fkxderUDH8dUiOdSSGEEEIIDRISFRm2zZkzBzMzM5Vtzpw5KfYZHh5OfHw8tra2Kum2trY8efJEbT19fX0ZP348W7duRUfn611jLVdzCyGEEEJ8JRMmTMDZ2VklTV8/9V9+UyhUp8YTExNTpAHEx8fTpUsXpk+fTuHChTOmsmkknUkhhBBCCA0+d62jJvr6+ho7j+9ZWVmhra2dYhQyNDQ0xWglwIsXL7h27Rru7u4MGTIEgISEBBITE9HR0eHo0aPUq1cvYxrxEelMCiGEEEJokBW/gKOnp0eFChU4duwYrVu3VqYfO3aMli1bpog3NTXl1q1bKmkuLi6cPHmSPXv2kC9fvkyrq3QmhRBCCCG+Qc7OznTv3p2KFStStWpVVq9eTUBAAAMGDACSpsyDgoLYvHkzWlpalCxZUiW/jY0NBgYGKdIzmnQmhRBCCCE0yKpfwOnYsSMRERHMmDGD4OBgSpYsyeHDh8mTJw8AwcHBn7zn5NegSEyUHwkS35YeedtmdRUyndn/wfc4j9jwrK5CpjtxY01WVyFTTao4MaurkOne8v3/C9Tl60/Rfk3z/Ldn+j7uFmiWYWUV9/s7w8r6VsitgYQQQgghRLp9/8MjQgghhBBfICEDr+b+HklnUgghhBBCg4y8NdD3SKa5hRBCCCFEukln8j/myZMnODo6YmRkhLm5eVZXRwghhPjuJSZm3PY9Stc094ULF6hZsyaOjo4cOXIko+v0Tdq7dy9Lly7F3d2d+Ph48ufPT7t27RgyZAjZs2f/4vLz5s3LiBEjGDFihMa4RYsWERwcjIeHB2ZmZl+83w9t3LiRESNGEBUVlaHlZoZWIzpQp7MjRmZG+Hn48sfktQT5BmrMU7FxFdqM6oRNbjtCA56w97dtuP17RSWmXrdGNO3fEjMbCx77BLJ1xgZ8rnoqn6/QqDJ1uzYkb8n8mGQ3ZXLTUQTc9U+xrwLlC9NudBcKlC1EXFw8AXcfsKDHLGJj3n52W2t0a0j9/i0wtTHnic8j9s7YxP2rXqnGF6xcjNaTnLArnJNnIZGcWPUn57ceVxtbvkU1ei4dzs2jV1nb7zeV58xsLfhxfFeK1ymLroEeoQ+C2T52JYG3H3x2G9Krl7MTLbo2w8TMhLvuniyauAR/n4epxuctnIc+o3tSuHRh7HPZsXTqcnav3acSU6ZyKToN7EiRUoWwsrPi595TOPfv+cxuSrpd87jFhm17uOt1j7CIp/w+ZzL1a1XL6mqlUKWbI7X7N8fExpwQn0f8NWMz/le9U43PV7kYzSd1w7ZwTp6HRHJm1SEuf/A+7bdjMgWqFE+Rz/OkOxt7zwOgwYi2OI5op/L8i7Aofqk0MINapap6N0fqfnAuHpixWeO5WKByMVpO6o7duzaeXPUXFz5oY6V2tenyW8q6jinSnbiYWADqD2pJ6UY/YFMgB7Fv3uJ/3Ye/ft1G2P3gjG8gUPWj4/jnJ45jfjXH8dJHnzcGptloPLojJRtXwtDMiKeBYfz9yxa8TnsAoKWtheOIdpRrVR0Ta3Oeh0bitucsJ5bu51u54YysmdQsXZ3J9evXM3ToUNauXUtAQAC5c+fO6HopxcfHo1Ao0NLKukHUiRMnMnfuXEaOHMns2bPJkSMHvr6+rFy5kj/++IPhw4d/tbr4+flRoUIFChUqlO4yYmNj0dXVzcBafV1NB7SicZ8WrBm9jCcPHvPj0HaM2TKF8fWG8ib6jdo8BcoXZtAyZ/Yt3I7bv1eo0OgHBi0bxaz2k7jv4QvAD82r0XVKLzZPXoPPNS/qdm3IqI0TmeA4gqePk25zo5/NAN9rXlz9+wK95w5KdV+jN07i0Ir9bJm6jrjYOHIVy0NiYsJnt7Vc86q0mdKD3ZPXcf+aN9W7NmDgxgnMdnQm8nFEivjsOa3pv2E8F3ecZPOIZeSvWIT2M/vwMuI5N46odpwtHKxo9XM37l32TFGOoakRI/bOwPfiXVb0nMPLiOdY5bbl9fNXn92G9OoyqBMd+rVjzsh5BN5/hNPwbizcPo+utXryOvq12jwGhgY8Dgjm1KGzDJ2mvkNhkM0Qv7t+/LPzCL+snZ6ZTcgQr1+/oUjB/LRq2pCRE3/J6uqoVbp5FVpMceLA5PU8vOZN5a4N6L1xPAsdRxOl5n1qkdOa3hvGcmXHKXaOWE6eikVoNbM30RHPuf3uffpH/4Vo6yX/izIyN2H4P79y6/AllbKeeAeyptss5ePE+M8/z9KibPOqtJrSgz2T1/HgmjfVujag38bx/Oo4Sm0bs+e05qcN47i04yRbRiwjX8UitHt3Lt784Fx8/fwVc+qPVMn7viMJSR3Sc38cJfCGH1o6WjQd3YkBm39mruNo3r6OydA2lvngOPq/O459No5nwSeO4+Udp9gxYjl53x3Hlx8cR21dbX7642deRjznj4GLefbkKeb2lsR8cA7XGfAjVbo2YOeoFYT4BpKzVH46zB/A6xevOL/h2xiwkjWTmn12Dy06Oppdu3YxcOBAmjdvzsaNG5XPVa1alfHjx6vEh4WFoaury6lTpwB4+/YtY8eOxcHBASMjIypXrszp06eV8Rs3bsTc3JxDhw5RvHhx9PX1efjwIVevXsXR0RErKyvMzMyoXbs2169fV9mXl5cXNWrUwMDAgOLFi3P8+HEUCgUHDhxQxgQFBdGxY0csLCywtLSkZcuW+Pv7p9reK1euMHv2bBYsWMD8+fOpVq0aefPmxdHRkb1799KjRw9l7IoVKyhQoAB6enoUKVKEP/74Q6WsadOmkTt3bvT19cmRIwfDhg0DoE6dOjx8+JCRI0eiUCjU/oA7JI1e7t27l82bN6NQKOjZsycAAQEBtGzZEmNjY0xNTenQoQMhISEq+y1btizr168nf/786Ovrp/i2d/r0aXr16sWzZ8+UdZg2bRpLly6lVKlSyrgDBw6gUChYvny5Mq1Ro0ZMmDAhza/Dl2rUuzl/Lt+L27+XCfIJZM2opegZ6lOlZU2Nee6cu8Ehl/0E+wVxyGU/dy/colHv5sqYxn1bcHbXSc7sPEGwXxDbZmzgaXAE9bs1UsZc2H+Gg0t2c+f8zVT31WVyL45tPMzfK/YT5BtIiH8w1/65RNzbuM9ua92+zbi06yQXd54kxC+IfTM2ERkcQY1uDdXG1+jmSOTjCPbN2ESIXxAXd57k0u5T1OvXQiVOoaXAafFQDi/aTURgSIpyGgz8kajHEWwbs4KAG348fRSGz4XbhAekjM0s7fu24Y8l2zj7zzkeePsze8Rc9A0NcGxdP9U8Xje8WfHLak7+eYq3b2PVxlw+dYW18zZw9p9zmVX1DFWzaiWG9euBY53qWV2VVNXs24yru05xdecpQv0e89eMzTwLjqBKN0e18VW6NSDqcQR/zdhMqN9jru48xbXdp6nVL/lefq+fRfMy7JlyK1SzFLGvY7j592WVshLi41Xiop++yJQ21unbjMu7TnH5XRsPzNhMVHAE1VNpY7VujkQ9juDAuzZe3nmKK7tPUbdf848iE3kR9kxl+9DqHr9ydc8Znvg+4rFnANvHrCB7Tmtylsr4n8Z7fxyvfHAcoz5xHCM/OI5X3h3H2h8cx0od6pLN3JhN/Rbw0M2HqKBw/K95E+yZfKPtPOULcefYNbxOuRP5KJxb/1zBx/UmOUvlz/A2iszx2Z3JnTt3UqRIEYoUKUK3bt3YsGGDsmPStWtXtm/frtJR2blzJ7a2ttSuXRuAXr16cf78eXbs2MHNmzdp3749jRs3xtfXV5nn1atXzJkzh7Vr13Lnzh1sbGx48eIFPXr0wNXVlUuXLlGoUCGaNm3KixdJHxwJCQm0atWKbNmycfnyZVavXs3Eiao33H316hV169bF2NiYs2fPcu7cOYyNjWncuDFv36qffty6dSvGxsYMGqR+FOr9usX9+/czfPhwRo0axe3bt+nfvz+9evVSdqL37NnDokWLWLVqFb6+vhw4cEDZSdu3bx85c+ZU3uE+OFj99MXVq1dp3LgxHTp0IDg4mN9//53ExERatWrF06dPOXPmDMeOHcPPz4+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+/RaPpJZ11Yz9u9fqdqp3me3Ib3sc9tjaWvJ1TPXlGmxb2O5cekGJSuW+Gr1EJ+mrauNQ8l8+H70PvVxvUmeVN6nucsVwufj+LM3yPnR+/RDFTvU4cZfF4n9aDTOKq8dEy+7MM71d7osHUr2XDZf0Br1tHW1yVkyH94f1dnb9SZ5Uz0XC6WI9zp7k1wftVEvmwGTzy1l6sXl9F03FocSeTXWxdAkGwCvol6moyWpe38cPz4uvhramKdcoRTH3fuj41i8QXkeXvel9YxeTL66Eud/51F3UEsUWsmDJg+ueVOwekms8tkBYF8sN3krFsX73TT4t0DWTGr22dPc69ato1u3bgA0btyYly9fcuLECRo0aEDHjh0ZOXIk586do2bNpFGibdu20aVLF7S0tPDz82P79u08evSIHDlyADB69GiOHDnChg0bmD17NpA0Devi4kKZMmWU+61XT/Uf2apVq7CwsODMmTM0b96co0eP4ufnx+nTp7GzS3pDzpo1C0fH5G9UO3bsQEtLi7Vr1ypH/zZs2IC5uTmnT5+mYcOUoz2+vr7kz5//k9PCv/32Gz179lR2Op2dnbl06RK//fYbdevWJSAgADs7Oxo0aICuri65c+fmhx9+ACB79uxoa2tjYmKirLs61tbW6OvrY2hoqIw7duwYN2/e5MGDB+TKlQuAP/74gxIlSnD16lUqVaoEJI0I//HHH1hbW6stW09PDzMzMxQKhUodSpYsiaWlJWfOnKFt27acPn2aUaNGsWjRIiCpg/vmzRtq1KiRptfhS5lZmwPwPCxKJf152DMsc6pv2/t8zz7K8ywsSlmeiYUJ2jraPPtoVOBZWBRmVuZprp9NblsAWo/oyI7Zm3h4158abWozbus0JjYaSYh/2tc5GVmYoq2jnWKk4kXYM0xSqZOptZnaeG1dHYwtTHgeFkW+CkWo2qEuc5uOS3XflrltqNHNkVNr/+aYy35ylylI22m9iHsbx9V9Z9PchvSytLEA4Gl4pEr607BI7HLaZvr+Rdple/c+ffnR++5l2DNMrNSv6zaxNlcbr62rg5GFCS8+OldzlimAfdHc7Bm3WiU90OMeO51XEP4gGGMrM+oNbc2gfdNZ6DgmQztbms5F01TORRNr80+ei6F+QWwfvYJg7wAMjLNRq1cThu2Zzvwm4wj3f6K23JaTunP/ihdPfB5lSNveM0rlOL74xHH8uI0fH8fsuW0oUM0a9wPnWd9rLlb57Gg1oxfaOtocX5K0nvn0ij8xMMnG6BMLSIxPQKGtxb+/7cLjzwsZ2sYvIWsmNfuskUlvb2+uXLlCp06dANDR0aFjx46sX78eSOrsODo6snXrVgAePHjAxYsX6dq1KwDXr18nMTGRwoULY2xsrNzOnDmDn5+fcj96enqULl1aZd+hoaEMGDCAwoULY2ZmhpmZGS9fvlT+JqW3tze5cuVS6Qi976y95+bmxr179zAxMVHuO3v27Lx580Zl/x9KTExMddr5Q56enlSvrjoNVb16dTw9k9ajtW/fntevX5M/f35++ukn9u/fT1zc5097qttvrly5lB1JgOLFi2Nubq7cN0CePHlS7UhqolAoqFWrFqdPnyYqKoo7d+4wYMAA4uPj8fT05PTp05QvXx5jY2NlfTS9Dh+LiYnh+fPnKlt8Yrzy+aota7Lqzhblpq2b9G03xaJshZq0NLQt8aOfUvv4cVLM55SZdEqd2nYU192nCLjzgG0zN/Lk/mNqdUjfyJ66OvE5tXr3/k0kEX0jA5wWD2H7hNVER6Y+HahQaPHo9gMOzd/Bozv+XNh2nIvbT1AjlemuL+XYuj5HfA4pN22dd99zE9Ucj+/1q/1/XIqjoub8+lR8UnrKPD90rEOwVwCPbqh+TnufvsHtI1d44h3IvfO32dAr6cKcCm1rfWbt0yZF3RTq65ta/Pt/Je/TH7rfw+3AOR57BnD/qhebBi8m7EEwNXs0+rgoANrO6EWOYnnYPGxJ+hvxCR+3Rt3npEYfHUeFQouX4c/ZO2ENQbcfcOOvi5xcdoAq3Roos5RpUZXyrWqwffgyfm/+M7tGraDWT80y7TiKjPdZI5Pr1q0jLi4OBwcHZVpiYiK6urpERkZiYWFB165dGT58OEuXLmXbtm2UKFFCOcKYkJCAtrY2bm5uaGurTmW874wAGBoapujA9ezZk7CwMBYvXkyePHnQ19enatWqyunptHT6EhISqFChgrKz+6HUOlqFCxfm3Llzabpo5eP9f1inXLly4e3tzbFjxzh+/DiDBg1i/vz5nDlz5osuhkmt3R+nGxkZpXsfderUYfXq1bi6ulKmTBnMzc2pVasWZ86c4fTp09SpU0clXtPr8LE5c+YwfbrqRRClzYpS1jzpKk7341fx80heAqGrl/RamdlYqIw0mlqZ8Tw8itR8OAqpkufdt+oXkS+Ij4vHXF2MhnI/FhWaNJL22Fd11OCx3yOy57BKczkA0ZHPiY+Lx/SjOhlbmfIi/JnaPM/DnmFirTqKYGJlSnxsHNGRL7EvnBPLXDb0WztW+fz76aZF97Yxq95IwgNCeB4ayRPfIJVyQvyCKNOk8me1Ia3OHb3AXffkLxzvj3N26+xEhD5VpltYmRP5GcdDZL5X796nH7/vjK1MeRn+XG2eF2FRauPjY+N4Fak6oqhroEeZ5tU4umj3J+sS+zqGJ16BWOZLfYYnPVI7F02szFI9F1+ERak5d82U56I6iYmJBNzwwzqffYrn2kzrSYkGFVnWYRrPnjxVk/vLRGfScXwRFkV8bByJCckd0lC/IExtLNDW1SY+Np5mE7pyasVBbvx1EUi6qMrcwZq6g37EbW/mz4SkhVyAo1maRybj4uLYvHkzCxYswMPDQ7nduHGDPHnyKDtorVq14s2bNxw5coRt27Ypp8QBypUrR3x8PKGhoRQsWFBl0zS9C+Dq6sqwYcNo2rQpJUqUQF9fX7mOD6Bo0aIEBASoXHhy9epVlTLKly+Pr68vNjY2Kfaf2m12unTpwsuXL3FxcVH7/Pvb6BQrVoxz51QX9F+4cIFixYopHxsaGvLjjz+yZMkSTp8+zcWLF7l16xaQNBobHx/P5ypevDgBAQEEBibfFufu3bs8e/ZMZd9pkVod3q+b3LNnj7LjWLt2bY4fP66yXhLS9jp8aMKECTx79kxlK2WWvEbxTfQbQh8+UW5BvoFEhUZSskbyyLW2rg5FKpfA1y3121fcc/ehRI0yKmkla5bh3vWkPPGxcfjf9ksRU6JGae5pKPdj4Y9CiXwSgV3+HCrpdvnsiQgKS3M5SXWKJ/D2fYrUUB2lL1qjNA/cfNTm8Xf3oejH8TVLE3DrPglx8YT4PWZOw9HMazpOud0+7obvxTvMazqOyOCkc+q+mzc2+VX/oVnnsyfyM9uQVq+jXxPk/1i5+fs8JCIkgoq1KihjdHR1KFOlDLev3cmUOoj0iY+NJ+j2Awp99L4rVKMUD1N5nwa4+1KoRinV+JqlefTuffqh0s2roK2vg/v+T18wpa2ng03BHLwIjfq8RnxCfGw8j24/oPBHdS5coxT+qZ6Lvinii9QsTaCaNn7IoXhenoeqLu9oM70XpRr/gEuXmTx9lDnnoKbjmFobH6o5joU/Oo7+17yxzGunMqBglc+e5yGRxMcmxega6qWYcUhMSFDO9HwLEhIVGbZ9j9J8pA4dOkRkZCR9+vShZMmSKlu7du1Yt24dkDQC1rJlSyZPnoynpyddunRRllG4cGG6du2Kk5MT+/bt48GDB1y9epW5c+dy+PBhjfsvWLAgf/zxB56enly+fJmuXbtiaGiofN7R0ZECBQrQo0cPbt68yfnz55UX4Lx/E3ft2hUrKytatmyJq6srDx484MyZMwwfPpxHj9SvP6lcuTJjx45l1KhRjB07losXL/Lw4UNOnDhB+/bt2bRpEwBjxoxh48aNrFy5El9fXxYuXMi+ffsYPXo0kHSV+rp167h9+zb379/njz/+wNDQkDx58gBJV2qfPXuWoKAglU7ypzRo0IDSpUvTtWtXrl+/zpUrV3BycqJ27dpUrFgxzeW8r8P7NbDh4eG8epV0G5j36ya3bt2q7EzWqVOHAwcO8Pr1a+V6ybS8Dh/T19fH1NRUZdNWqF+A/96/6w/RfHBbKjT6AYfCufjptyG8fR3DpYOuyph+C4bSfmxX5eOj6/+mZM0yNB3QCvsCDjQd0Iri1Uvz7/pDypgja/+idsf61GxfD/sCDnSZ3BPLHFac3HpUGWNkZkzu4nnJUTBpWYFd/hzkLp5XZdTz8OqDOPZsSsUmVbDJY0cb507YF3Dg7M4TnzgCKZ1a+zdVO9ajSvs62BZwoPVkJyxyWHFu6zEAWoztTLcFg5Xx57Ycw8LBitaTumNbwIEq7etQpUM9Tq7+C0i65UiwT6DK9vp5NDHRbwj2CVR+uJ9ed5i85QrhOKgVVnlsqfBjdap1ro/r5qMpK5lJdq/dR7ehXajZuDr5iuRlwqKxxLx+w7H9ya/jz7+Po9/4PsrHOro6FCxRgIIlCqCrq4OVnRUFSxTAIW9y594wm4EyBsA+tx0FSxTAJkfGX7iREV69eo2Xjx9ePklTvEGPQ/Dy8SP4SWgW1yyZ69q/qdSxLhXb18GmQA6aT+6OeQ4r5f0GG4/tRIcFybdqurTlOBYOVjSf1A2bAjmo2L4OlTrU5ezqv1OUXalDXe4evaZ2DWSzn7uSr3IxLHJak6tsAbq5jEDf2DBTRrNOr/2bKh3r8cO7NrZ6dy6+v29ks7Gd6LIg+ULNC+/OxZaTumNTIAc/tK9D5Q51ObU6+TOn0fC2FKlVGstcNuQonodO8/rjUDyPyr0o287sTcXWNdgyfCkx0a8xsTbDxNoMXf2Mv72b69q/+eGD49hCzXHsmIbjeOaD43hxyzGMzI35cWoPrPLZUbRuOeoNasWFDz5LPE9cp97gVhStWw6LnFaUaFSRmn2acvuo6oCQ+HaleZp73bp1NGjQQO0IXtu2bZk9ezbXr1+nfPnydO3alWbNmlGrVq0U96DcsGEDv/zyC6NGjSIoKAhLS0uqVq1K06ZNNe5//fr19OvXj3LlypE7d25mz56t0kHR1tbmwIED9O3bl0qVKpE/f37mz59PixYtMDAwACBbtmycPXuWcePG0aZNG168eIGDgwP169fH1NQ01X3PnTuXChUqsHz5clauXElCQgIFChSgXbt2ylsDtWrVit9//5358+czbNgw8uXLx4YNG5SdL3Nzc3799VecnZ2Jj4+nVKlS/PXXX1haWgIwY8YM+vfvT4ECBYiJiUnzurD3tz4aOnQotWrVQktLi8aNG7N06dI05f9QtWrVGDBgAB07diQiIoKpU6cybdo0FAoFtWvX5sCBA8oLq0qXLo2ZmRn58+dXee0+9TpkhMMrD6BnoIfTzH5kMzPivocv87vPULnHZHYHKxI+eA3vXffGZehC2o7uQlvnToQGhOAyZKHyHpMAVw5dwNjchJbD22NubUGQTwALe81WGVEs51iJn34bonw8eNkoAPYv3smBxbuApI6rrr4eXSb3wtjcmABPf+Z1m0FoOm6r437oIkbmJjQa3hYzawuCfQJZ2etXIoOSvnCY2phj4WCpjH/6KIxVvX6l9eQe1OzeiGehkeydviHFPSY/JeCmH2v7L6DF2M40Ht6WiMAw9s3YxLWDX+92OttcdqBvoIfz7OEYm5ng6e7JqC7jVO4xaZvDRmX6zMrWkvVHky/S6DywI50HdsT9ggfD2ycdqyJlirBkz0JlzNBpSR2Af3b9y5yR8zK7WZ/ttpcvvYcmXyw1b2lS+1o2acCsSaOyqloqbh66RDZzE+oPb4OptTlPfALZ0GsuUe/epyY25pg7JC/ziHwUxvpe82gxuTtVuzfkeWgkf07fpLw34XtW+ezI90NR1nabrXa/ZvbZ6bJkKNksTIh++pwAd1+Wt56i3G9G8jh0ESNzYxoNb4uptTnBPoGsVjkXLbD4oI1PH4WxptdcWk12okb3hjwLjWT/9I0q95g0NDWiw+yfMLU25/WLVwTd9Wdpx+kEfLA2tEb3pAtDh+ycqlKfbaNXcHXPmQxt4413x7HBB8dx/QfH0VTDcayWynF8FvyUNU5zaDG5OyOPzOX5k0jObfiH0yv/VMYcnLqRhqM60HpmL4ytzHgeEsnlbSc4vmRvhrbvS8hKbc0Uid/xavbz589To0YN7t27R4ECBbK6OiKNeuRtm9VVyHRm6fu9gP8Uj9iM/4f+rTlxY01WVyFTTao48dNB/3Fv/w+6Cbp8n1Or783z357p+7hgn3H/l6oFfzud5IzyXf1H279/P8bGxhQqVIh79+4xfPhwqlevLh1JIYQQQohM8l11Jl+8eMHYsWMJDAzEysqKBg0asGDBgqyulhBCCCH+w+Rqbs2+q86kk5MTTk5OWV0NIYQQQnxHMucX378f31VnUgghhBAioyV+5+tOv9S3cxMnIYQQQgjxnyMjk0IIIYQQGiR8/xf9fxHpTAohhBBCaJAg09wayTS3EEIIIYRINxmZFEIIIYTQQC7A0Uw6k0IIIYQQGsitgTSTaW4hhBBCCJFuMjIphBBCCKGBTHNrJp1JIYQQQggNZJpbM+lMCiGEEEJoIJ1JzWTNpBBCCCGESDcZmRRCCCGE0EDWTGomnUkhhBBCCA0SpC+pkUxzCyGEEEKIdJORSSGEEEIIDeS3uTWTzqQQQgghhAaJWV2Bb5xMcwshhBBCiHSTkUnxzfF+G5HVVch0ZtqGWV2FTBcV/yqrq5DpJlWcmNVVyFS/XJuV1VXIdE+a/JTVVch0/oEWWV2F/zy5z6Rm0pkUQgghhNAgQSFrJjWRaW4hhBBCCJFuMjIphBBCCKGBXICjmXQmhRBCCCE0kDWTmklnUgghhBBCA/kFHM1kzaQQQgghhEg3GZkUQgghhNBAfgFHMxmZFEIIIYTQIDEDt8/l4uJCvnz5MDAwoEKFCri6uqYau2/fPhwdHbG2tsbU1JSqVavy77//pmOvn0c6k0IIIYQQ36CdO3cyYsQIJk6ciLu7OzVr1qRJkyYEBASojT979iyOjo4cPnwYNzc36tatS4sWLXB3d8/Ueso0txBCCCGEBll1Ac7ChQvp06cPffv2BWDx4sX8+++/rFixgjlz5qSIX7x4scrj2bNnc/DgQf766y/KlSuXafWUzqQQQgghhAYZeWugmJgYYmJiVNL09fXR19dXSXv79i1ubm6MHz9eJb1hw4ZcuHAhTftKSEjgxYsXZM+e/csq/QkyzS2EEEII8ZXMmTMHMzMzlU3dKGN4eDjx8fHY2tqqpNva2vLkyZM07WvBggVER0fToUOHDKl7amRkUgghhBBCg4z8BZwJEybg7OyskvbxqOSHFB/9LnhiYmKKNHW2b9/OtGnTOHjwIDY2NumrbBpJZ1IIIYQQQoOMXDOpbkpbHSsrK7S1tVOMQoaGhqYYrfzYzp076dOnD7t376ZBgwZfVN+0kGluIYQQQohvjJ6eHhUqVODYsWMq6ceOHaNatWqp5tu+fTs9e/Zk27ZtNGvWLLOrCcjIpBBCCCGERln129zOzs50796dihUrUrVqVVavXk1AQAADBgwAkqbMg4KC2Lx5M5DUkXRycuL333+nSpUqylFNQ0NDzMzMMq2e0pkUQgghhNAgqzqTHTt2JCIighkzZhAcHEzJkiU5fPgwefLkASA4OFjlnpOrVq0iLi6OwYMHM3jwYGV6jx492LhxY6bVUzqTQgghhBAaJGbhrykOGjSIQYMGqX3u4w7i6dOnM79CasiaSSGEEEIIkW7SmfzK6tSpw4gRI7K6GkIIIYRIo4QM3L5HMs2dTj179mTTpk0A6OjokCtXLtq0acP06dMxMjJKNd++ffvQ1dX9WtX8v9Z3VE9adm2OiZkJd909mf/zYh74+Kcan69wXvqN6UXR0kWwz2XHoinL2Ll2j0pMG6cfaePUEvtcdgDc9/Zn/aJNXDx1JTObola3kV1p2rUJxmbGeLl7s3zSch76qP+91vdqNKmO02gn7PPYE/wwmI3zN3HhSPIvKWhpa9HduRv1WtXFwsaCpyFPObb7ONuWbCcxMSPvtJY2A0f3oW23lpiamXLL/Q6zJ/yGn/eDVOMLFMnH4DE/UaxMURxy2TNv8mK2rNmpEvPP1X045LJPkXfHhr3MnvBbhrfhvSrdHKndvzkmNuaE+Dzirxmb8b/qnWp8vsrFaD6pG7aFc/I8JJIzqw5xeetx5fP9dkymQJXiKfJ5nnRnY+95ADQY0RbHEe1Unn8RFsUvlQZmUKsyxjWPW2zYtoe7XvcIi3jK73MmU79W6lerfkuM2/2ISbcOaFtZEnvfn8iFLrz1uPXJfHqlS2CzahGx9x8Q0rW/2hhDx7pYzZ7Eq9PniRgzJaOrnib2PRuRc9CP6NlYEO0dyP0pG3l+2VNtrOkPRck7qRvZCjqgZahHzKNwgv84xuPVh5Qx2YrkJM+YThiXyY9BLhv8Jm/g8Zq/v1Zz0u177QRmFOlMfoHGjRuzYcMGYmNjcXV1pW/fvkRHR7NixYoUsbGxsejq6mb6Txp9LD4+HoVCgZbW/9cgdPfBnencrz0zR/xKwP1H9BrRnSU7fqNjze68in6tNo+BoT5BAcGcOHSGEdMGq40JDQ5j+ezVPPIPAqBZ+0bM2zALp4Y/aeyoZrQOA9vT5qc2LHBewKMHQXQZ1pk522bTp/ZPvE6lfcXKF+Vnlwls+m0zF45coFrjakx0mYBzm9F4eyR1ajoO6kCzbk35beQCHvo8pFDpwoxaMJLoF9EcWH/wq7UPoNeQbnTv35nJw2fy8H4gP43oyaqdv/Nj9U68in6lNo+BoQGPAh5z9K+TjJkxXG1Ml8a9Vc6HgkULsGb3Eo7+dSJT2gFQunkVWkxx4sDk9Ty85k3lrg3ovXE8Cx1HE/U4IkW8RU5rem8Yy5Udp9g5Yjl5Khah1czeREc85/aRpC8uf/RfiLZe8ke4kbkJw//5lVuHL6mU9cQ7kDXdZikfJ8Z/e/8WX79+Q5GC+WnVtCEjJ/6S1dVJM0PHOpg7DyJy7hJibtzGuE1zrH+fw5MOvYkPCU01n8LICMvp43lz9TralhZqY7TtbDAf3p83129mVvU/yaplNfLP6Mm98Wt5ftUL++6OlNz2M261RhITFJ4iPv5VDMHr/yHa8yHxr2Iw/aEoheb3J+HVG55sSfoipGWoz5uAEML/ukj+GT2/cotEZvn/6mFkMH19fezs7MiVKxddunSha9euHDhwAIBp06ZRtmxZ1q9fT/78+dHX1ycxMTHFNHdMTAxjx44lV65c6OvrU6hQIdatW6d8/u7duzRt2hRjY2NsbW3p3r074eEpT+L3Nm7ciLm5OYcOHaJ48eLo6+vz8OFDrl69iqOjI1ZWVpiZmVG7dm2uX7+uklehULB27Vpat25NtmzZKFSoEH/++adKzJ9//kmhQoUwNDSkbt26bNq0CYVCQVRUlDLmwoUL1KpVC0NDQ3LlysWwYcOIjo5O/wudDh37tmPjki2c/seV+94PmDF8DgaGBjRsnfrNWz1veLNs5kqOHzxJ7NtYtTHnjl3k4snLBN5/ROD9R6ycu45X0a8pWSHlCFFmatWnFTuW7uD8kQs89H7IbyMXoG+gT91WdVLN07pvK667Xmfn8l0E+j1i5/JdeJz3oHXfVsqYYuWLcvHoJa6cvErIo1DOHT7H9bPXKVS6UOY36iPdfurImt83cuLwGe553WfSsJkYGBrQtE3DVPPc8fBk4YxlHDl4nLepHMPIiCgiwp4qt9qO1Ql48IhrF9wzqynU7NuMq7tOcXXnKUL9HvPXjM08C46gSjdHtfFVujUg6nEEf83YTKjfY67uPMW13aep1S/5nnGvn0XzMuyZcitUsxSxr2O4+fdllbIS4uNV4qKfvsi0dqZXzaqVGNavB451qmd1VT6LSZd2RB/8h+iDh4nzDyBqoQvxIaEYt2uhMV/2n0cS/e8J3t66qz5ASwvLmT/zfPUm4h8HZ0LN08ahfwtCtp8kZNsJXvsGcX/KRmKCIrDvof4cjL79gLAD53nl/YiYwDDC9roSeeoGppWLKWNeevjxYMYfhB08T0Iq5+i3KDEDt++RdCYzkKGhIbGxySfHvXv32LVrF3v37sXDw0NtHicnJ3bs2MGSJUvw9PRk5cqVGBsbA0mX/NeuXZuyZcty7do1jhw5QkhIyCd/Y/PVq1fMmTOHtWvXcufOHWxsbHjx4gU9evTA1dWVS5cuUahQIZo2bcqLF6r/WKZPn06HDh24efMmTZs2pWvXrjx9+hQAf39/2rVrR6tWrfDw8KB///5MnDhRJf+tW7do1KgRbdq04ebNm+zcuZNz584xZMiQz3050y1HbnusbC25fOaqMi32bSzulzwoVbFEhu1HS0uLBi3rYZjNgFvX7mRYuZ9il9sOS9vsuJ1N/jIQ+zaWW5dvUVxDp7ZY+WIqeQCunXGjeIXkD/rbV+9QtnpZHPI5AJC/WD5KVCrB1VNX+ZoccufA2taKi6eTlw/Evo3F7aI7ZSuVyrD96Ojq0KxtIw5sP/Tp4HTS1tXGoWQ+fF1VR5h8XG+Sp0JhtXlylyuEz8fxZ2+Qs1R+tHS01eap2KEON/66SOzrGJV0q7x2TLzswjjX3+mydCjZc2Xuz6r939DRQa9oYd5cvqaS/OayG3qlU/+cMWrRCJ2c9jxfsznVGNO+3YmPfEb0n/9kWHU/l0JXB5PS+Yk8fUMlPfLMDUwrFUlTGUYl82FaqTDPLqbSaf4PSVBk3PY9kmnuDHLlyhW2bdtG/fr1lWlv377ljz/+wNraWm0eHx8fdu3axbFjx5Q/d5Q/f37l8ytWrKB8+fLMnj1bmbZ+/Xpy5cqFj48PhQur/0cUGxuLi4sLZcqUUabVq1dPJWbVqlVYWFhw5swZmjdvrkzv2bMnnTt3BmD27NksXbqUK1eu0LhxY1auXEmRIkWYP38+AEWKFOH27dvMmpU8hTZ//ny6dOmiHH0tVKgQS5YsoXbt2qxYsQIDA4PUX8QMYmmTtJTgaVikSvrTsEjscmr+Caq0KFA0H2v+ckFPX4/X0a8Z12cy/r4Pv7jctMpunTQtFhmu2r7IsChscqbeUbCwtiAqPEolLSo8Cgvr5KUXu1x2Y2RixNrTq0mIT0BLW4uN8zZx+uCZjGtAGljZWAIQEfZUJT0i7Cn2Oe0ybD/1mtTGxMyYgzszb81WNgtTtHW0eRn2TCX9ZdgzTKzU30TYxNpcbby2rg5GFia8CItSeS5nmQLYF83NnnGrVdIDPe6x03kF4Q+CMbYyo97Q1gzaN52FjmN4FfXyyxv3f0zL3AyFjjbxT1XPw/iISAws1S9n0snlgNngnwjtNwJSWW6gV7oERj82IaRrv4yu8mfRzW6CQkebtx+9D2PDnqFrba4x7w/XV6FraYpCR4uHv+0mZFvmLSER3wbpTH6BQ4cOYWxsTFxcHLGxsbRs2ZKlS5cqn8+TJ0+qHUkADw8PtLW1qV27ttrn3dzcOHXqlHKk8kN+fn6pdib19PQoXbq0SlpoaChTpkzh5MmThISEEB8fz6tXr1Rudgqo5DMyMsLExITQ0KS1P97e3lSqVEkl/ocffkhR53v37rF161ZlWmJiIgkJCTx48IBixYqpxMfExBATozqSkpCYgJYi7YPmjVo3YNy8UcrHo7qPV+73QwqFgoy4huShXyBOjn0xNjWmbrNaTPl9AgPbDM+0DmXdVnUZ/utQ5ePJPacm/ZGifSnTPpbyIhqFSp7aP9amfpt6/Dp0Hg99HlKgeH4GTOtPRMhTju85TmZp2qYhU+aPUz4e3G202voqFIoMnSdq3bk5509eIiwk9aUjGSVFtRUKEjU0Rl18UnrKPD90rEOwVwCPbvippHt/OKrkHcjD676MO7uYCm1r4brucNorL1Kn5pRSex5qaWH5y888W72RuIBHaotSZDPEcsYEImcvJOHZ8wyvarp83BYFnzwHb7SajHY2A0wrFCbvxK68eRBM2IHzmVbFr+HbW2n8bZHO5BeoW7cuK1asQFdXlxw5cqS4SlvTVd2QNC2uSUJCAi1atGDu3LkpnrO3T3k16oflKhSqY+k9e/YkLCyMxYsXkydPHvT19alatSpv375Vifu4DQqFgoSEpNMoMTExRbkf/7NPSEigf//+DBs2LEW9cufOnSJtzpw5TJ8+XSXNwTgPOU3yptq+j7kePc8d9+SrC3X1ktpgaZOdiNDkkS0LK3OefjTSlR5xsXHKC3C8bnpTvGxROvZty9xxC7+4bHUuHbuEt4eX8vH79llYZ+dpaPKoiLmVOZEfjVh9KDIsEgtr1cX+5lZmKiOcP03sw06XXZz5M2kk0t/LH5ucNnQa3CFTO5On/z3HrevJU2F6+klttLKxJDw0+QKV7FYWRIR/+TEEsM9pR5ValRjZe0KGlJeaV5HPiY+Lx8RadRTS2MqUl+HqOwwvwqLUxsfHxvEqUnVEUddAjzLNq3F00e5P1iX2dQxPvAKxzJdxo7v/rxKinpEYF5/iAhrt7BYpRishqaOoV7woFoULYTHm3eejlgKFlhY5Lx4lbOhYEp6/QMfBHqsFH1yEpJX0mZvz4lGC2/UgPujrrKGMffqCxLh49GzMVdJ1rcyI/WiG42MxAUkDEK+8AtC1NiP36A7SmfzOSWfyCxgZGVGwYMF05y9VqhQJCQmcOXNGOc39ofLly7N3717y5s2Ljs6XHSpXV1dcXFxo2rQpAIGBgRov5FGnaNGiHD6sOppx7ZrqeqHy5ctz586dNL8uEyZMwNnZWSWtQZHmqUSr9yr6Na+ig1TSwkMi+KFWRXxu3wOS1saVq1KW5bNWfVbZaaWnp5cp5QK8jn6d4grtiJCnlK9ZDr87SSNROro6lKpcinVz1qdajud1T8rXLM/+tQeUaRVqleeuW3JHXN9Qn8SEj74gxCeg0MrchT6vol+luEI7LCScqrUr4XXbB0hqY4Wq5Vj8i0uG7LNVp2Y8DY/E9fiFTwd/gfjYeIJuP6BQjdLc+Tf5fClUoxR3j7mpzRPg7kux+uVV0grVLM2jW/dJiItXSS/dvAra+jq47z/3ybpo6+lgUzAHD656fTJWfEJcHG+9fDCoXIHXp5M7SgY/VOD12ZQdp8ToVzzp1Eclzbjdj+hXLEfE+OnEBT0hMSE+RYzpgN5oGRkStWA58SFhmdMWNRJj43hx8z7mtUsT8U/y2mWL2qWJOPIZa6gVCrT05XZ43zvpTGahvHnz0qNHD3r37s2SJUsoU6YMDx8+JDQ0lA4dOjB48GDWrFlD586dGTNmDFZWVty7d48dO3awZs0atLXVL8RXp2DBgvzxxx9UrFiR58+fM2bMmE+OjH6sf//+LFy4kHHjxtGnTx88PDyUP+X0fsRy3LhxVKlShcGDB/PTTz9hZGSEp6cnx44dU1kC8J6+vj76+voqaZ8zxZ2anWv30GNot6Srrh8E0WNYV968fsPR/cmja1N+n0DYk3BWzFkDJHVW8hXOq/zb2t6KQiUK8jr6tXIkcsD4vlw8eZnQx2FkMzbEsWU9ylcry8iuY7+4zp/jwLoDdBrSkSD/xwQ9CKLzkI7EvInh1IHTypgxi0YR/iSCDXM3vstzkN/2zKfDwPZcPHqRqg2rUq5GOZzbjFbmuXT8Mp2GdiI0KDRpmrtkQdr81IajO49+1fYBbFmzkz7DevDw/iMCHgT+r727DqvyfAM4/j00KikgGICo2M52dsyevU2diTpzdszOWXPqnG5258w59adOhl0zADEREcUARARUUCTO7w/m0SNwrIMvcX+8znXJ8z7vOfdD3udJvhvYlefPnrN3x6tYpi2YQFhIOPOnJ2/HZWRsRCH3ggAYGxvh4GRP0ZJFiI15xp1br4YWVSoVLdt/ya4te0lM1E7O0sOx5f+j3dzvuet3k2Dv61Tu8AXWee04/d++kY1/aI9lHhu2DEtux+n1/1CtS0OajevEmU0HcS7vTqW2ddk0MOXPUKW2dbly4FyqcyC/HNORK17eRN17SC47S+r1b41pLnPObz+avg1+T7Gxzwi+e1/z8b37YVy7HoiVpQVOjhl3wdCTjdvIPXkUL65cJ+7iFXK1/hJDRweebt8NgNX3PTC0t+PRpJ9ArSY+8JbW/YmPolC/eKFV/mYd9dOnJKVS/incW7KbogsG8PTCTR6f88epUwNM89kRsjb5Z9B1TAdMnHJzfUDy96VTt8bE3Q0n9kby70urKsXJ37c591e8WkikMjYih3t+zf9NnWzJWdKVxJjnPL8V+olb+O6y6ipsfZFkUmGLFi1izJgx9OvXj4iICJydnRkzZgwAefPm5cSJE4wcOZJGjRoRFxeHi4sLjRs3fu99I1euXEmvXr0oV64czs7OTJ8+neHDh7/9xtcULFiQbdu2MWzYMH799VeqVq3K2LFj6du3ryYhLFOmDEeOHGHs2LHUrFkTtVpNoUKFaNeu3Xu91sda9/smTM1MGTFjCBZWFlz2ucKgb0do7THpmC+PVi+cfR471nku13zcqW97OvVtj/dJX/p9PRhIXvwyacFYcjvY8vRJDIFXbzKk4w+cOZp6D1N62bJoKyZmJvSf+j0WVrm45uvP6I5jtXow7fM5kPTaNIQr568y/fuZeIzoQpfhnQm5HcL0fjM0e0wCLBy/iK7Du9B/2vdY21kTEfaIvRv2smHexk/aPoBVv63HzMyUsTOHY2llwUWfK/RpP1irB9MxXx7NNAwAB0c7tnq9WiXr0a8jHv06cvakNz3avNo79PNalcib3yldV3G/zm/PaXJYW/DFoDZY2lsTev0Oq7r9RNR/e/VZOFhjnc9OUz/ybjgru82i+fjOVO3ckMcPItk1eY1mj8mX7Ao6UrByMZZ3mk5qrJxs6TB/ADlsLIh59JhgnwB+bz1B87oZxaVrAXQf8GrO7KwFyQuJWjapz7Rxw9K6TXHPPA8TZWWJ5XedMbSzJT7wFg8HjyYxNHmY19AuN4YZOBl+m4d/ncTYxgLnoV8nb1p+LZhLHacTdzf5+8ckjw2mr33fqgxUuI7tiJmzA+qERJ7fCuPWtA2ErPXU1DFxtKG816vDAfL3a0n+fi2JOnmZi20mfrrGvaesugpbX1RqJY61EFnGtGnTWLx4MXfu3NHbc36et47eniujsjJ8v17hzCgkPkrpENJdEzNXpUNIV1PPTXt7pUwutElPpUNId7fupL4xelZRM3Tb2yt9pJkunfT2XKNur9fbc2UU0jMp3svChQupVKkSuXPn5sSJE/z888+fdA9JIYQQQmQskkyK9xIQEMDUqVN59OgRzs7ODBs2jNGj03c1rBBCCKEkGcLVTZJJ8V5++eUXfvnlF6XDEEIIIT6ZJEkndZLjFIUQQgghxAeTnkkhhBBCCB1k03LdJJkUQgghhNBBBrl1k2FuIYQQQgjxwaRnUgghhBBCBxnm1k2SSSGEEEIIHeQEHN1kmFsIIYQQQnww6ZkUQgghhNBB9pnUTZJJIYQQQggdJJXUTZJJIYQQQggdZAGObjJnUgghhBBCfDDpmRRCCCGE0EHmTOomyaQQQgghhA6SSuomw9xCCCGEEOKDSc+kEEIIIYQOsgBHN0kmhRBCCCF0kDmTuskwtxBCCCGE+GDSMymEEEIIoYP0S+omyaTIcM49DFA6hHRX1b6Y0iGkuwpmeZUOId29yOJ/YkKb9FQ6hHTnuG+Z0iGku+BSPygdQqYncyZ1k2FuIYQQQgjxwaRnUgghhBBCB3UWH4X4WJJMCiGEEELoIMPcukkyKYQQQgihg2wNpJvMmRRCCCGEEB9MeiaFEEIIIXSQfkndJJkUQgghhNBBhrl1k2FuIYQQQgjxwaRnUgghhBBCB1nNrZv0TAohhBBC6KDW47/3tXDhQgoWLIiZmRkVKlTg2LFjOusfOXKEChUqYGZmhpubG4sXL/7QZr8zSSaFEEIIITKgzZs3M3jwYMaOHYuPjw81a9akSZMmBAcHp1o/KCiIpk2bUrNmTXx8fBgzZgwDBw5k+/bt6RqnJJNCCCGEEDok6fHxPubOnUuPHj347rvvKF68OPPmzaNAgQIsWrQo1fqLFy/G2dmZefPmUbx4cb777ju6d+/O7Nmz37fJ70WSSSGEEEIIHfQ5zB0XF8fjx4+1HnFxcSle88WLF5w/f56GDRtqlTds2JCTJ0+mGuepU6dS1G/UqBHnzp0jPj5ef5+QN0gyKYQQQgjxicyYMQMrKyutx4wZM1LUe/jwIYmJieTJk0erPE+ePISGhqb63KGhoanWT0hI4OHDh/prxBtkNbcQQgghhA76XM09evRohg4dqlVmamqaZn2VSqX1sVqtTlH2tvqpleuTJJNCCCGEEDokqfW3abmpqanO5PElOzs7DA0NU/RCPnjwIEXv40uOjo6p1jcyMiJ37twfHvRbyDC3EEIIIYQOaj0+3pWJiQkVKlTA09NTq9zT05Nq1aqlek/VqlVT1D9w4AAVK1bE2Nj4PV79/UgyKYQQQgiRAQ0dOpTly5ezcuVKrl69ypAhQwgODqZPnz5A8pB5ly5dNPX79OnD7du3GTp0KFevXmXlypWsWLGC4cOHp2ucMswthBBCCKGDUmdzt2vXjoiICKZMmUJISAilSpVi7969uLi4ABASEqK152TBggXZu3cvQ4YM4ffffydv3rzMnz+fr776Kl3jlGRSpKlOnTqULVuWefPmKR2KEEIIoZgPOblGX/r160e/fv1SvbZ69eoUZbVr18bb2zudo9KW4ZPJkydPUrNmTRo0aMD+/fuVDiddqFQq/vzzT1q1aqXI6x8+fJi6desSGRmJtbW1pnzHjh3pOscivU0YP5TvenTExsaKM2d8GDBoLFeuXE+zfqtWTRg1cgCFC7libGxMwI0gfpm3hA0bXp0c0LtXF3r37oyrSwEArly5ztRpv7D/70Pp3p43dRvahRYdv8TCyoIrPleZO3Y+t67fTrO+q7sLPYZ7ULSMO04FHJk/8Xe2Lt+hVeezKqX5tm87ipYugp2jHWO6T+DY3yf0HnvdTo1o0rsl1g423Lt+h41TVhFw9mqa9YtWKUH7cR7kcy9AZFgk+5bs5PCGA1p1KjT+nNbD2uPg7MiD4FB2zN6I999n3vl1DY0MaTP8W8rUKY+9cx5in8Ry5bgf235aT9SDyI9uc/VODajbuzmWDtaEXr/LzilruXn2Wpr1C1UpTstxnXF0z8/jsEgOLtnNyQ3/aK5X+ro2HWb3TXHfiKKdSYhL3k/ui34tKdOoMg6F8hL//AW3vK+ze+ZGwm+GfHR73kWur1tg0akthna5ib95i8i5C3nhe/Gt95mUKYnDkl+IvxlEWMfeqdYxb1AXu+njiD18gogRE/Qdul6d873Iqo3buHLtBuERj/h1xni+qJX6nLeMxtGjEfn6tcDEwYZY/zsETVjN439T/1m1qFwM13GdMC+cDwNzE+LuPiRsnSf3l+7R1DEvmh/nEe3J9ZkbZgUcuDl+FSHL/vepmiPSSYafM7ly5UoGDBjA8ePH0zw+SN/Sc2PPT+nFixcfdb+trS0WFhZ6iubTGjG8H4MH9WLg4HF8Xu1LQsPC2b93E7ly5UzznshHUcyYOZ8atVpQrkJ91qzZzIplc2nYoLamzr17IYwdO4MqVZtSpWpTDh0+wY7tKylRwv1TNEujQ7/2tOv1Nb+MW0DPL/vxKDySXzbNwjyneZr3mJmbERIcwpLpy4kIi0i9Tg5zblwJ5JdxC9IrdCo3q0aHCd3Y89t2JjYdzvWzVxm6eiy2ee1SrW+X34Ehq8Zy/exVJjYdzv9+307Hid2p0PhzTZ1C5d3p+9tQTv15hAlNh3HqzyP0/W0YbmWLvPPrmpib4lLSjV0LtjGp2Qh+6zMLR7e8DFw+6qPbXLZZVVpN6Irnb38yu+kobp69Rq/Vo7DOm/rqStv89vRcNZKbZ68xu+koPH/fSeuJHpRpXFmr3rPHsUyo1Fvr8TKRhOSE9Pi6A/zaejyLO0/DwNCQPmvHYGL+9pWkH8u8QR2sh/bj8aqNhHbqTZzvRex/nYFhHged96ly5iT35FE8P5t2z4qhowPWg3rz3NtP32Gni2fPnlO0sBtjhqbeu5RR2bWsRsEpHtydtwPfBiN4/O9VSmwcg0m+1H9Wk2LjCFm5j4utx+NTazB3523DeVR78nSqr6ljaG5KXHAYt6du4EXYx79J+1SUOgEns8jQyWRMTAxbtmyhb9++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+9Ot+2By5DDn2/at07znyNFT/PXXfq5du8HNm7dZ8NsK/C5epXr1V3/A9/zPk337DxIQcJOAgJuMn/ATT5/GUKVy+U/RLI2237Vh7fyNHN13nCD/W0wb/BOm5mY0aP1Fmvdcu+DPwqlL8dp1iBcvUn/D9O+hMyyftYqj+46nV+g0/K45R7cc5OhmL0IC77FpyioehURQr1OjVOvX7dSQiPsP2TRlFSGB9zi62YtjWw/SuFeLV8/ZvRmXj1/gfwv/JDTwHv9b+CdXT16kQfdm7/y6z57EMrvzFM7+7yShN+9z0yeADROXU7BM4TQT3XdV57sv+XfLIf7dfIgHgffZOWUtUSERVO/UINX61To1IOp+BDunrOVB4H3+3XyIM1sPUbdXszdqqnkSHq31eN3SrjM5u+0IoQF3uX81mE0jFmGb3578pQt+VHvehUWHr4n5ax8xf+0l4VYwUXMXkhj2gFxfN9d5n+2YIcT87cWLi1dSr2BgQO4fx/B46RoS73+aHtaPVbNqJQb26kqDOtWVDuW95O3dnLBNBwnb6MWzgHsETVhN3L0InLo2TLV+zKUgHu48wTP/u8TdCSd8+zGiDl3AskpxTZ2nvoHcmrKOh3+dICmN30MZURJqvT2yogydTG7evJmiRYtStGhROnXqxKpVqzSbb0JyIvT111/TqlUrfH196d27N2PHjtV6jhMnTtCnTx8GDRqEr68vDRo0YNq0aSle68aNG2zZsoXt27drEp8vv/yS0NBQ9u7dy/nz5ylfvjxffPEFjx49AmDDhg1MmzaNn376ifPnz+Ps7JzivMwnT57QtWtXjh07xunTpylSpAhNmzblyZMnQHKyCbBq1SpCQkI0H//999906tSJgQMHcuXKFZYsWcLq1atTjf11Xl5eXL16FU9PT/bsSR5aePHiBT/++CMXLlxg586dBAUFaRLGAgUKaA6A9/f3JyQkhF9//TXN558zZw4VK1bEx8eHfv360bdvX65du6Zpa/PmzSldujTe3t78+OOPjBw5Ume86aFgQWecnPLg+c8RTdmLFy84euw0VatWfOfnqVe3BkXdC3Hs2OlUrxsYGNC2bQty5szB6X/Pf3Tc78rJ2YnceXJz9sg5TVn8i3h8T1+gVMWSnyyOD2FobIRrqUJcPuarVX752AUKVSia6j2FyhXl8jHtN3GXjvriWroQhkaG/9VxT7VO4fJFP/h1AcwtcpKUlETs45h3aV6qDI0NyV+qIP7HtHvR/I/54Voh9R5t13JFUtS/dtSPAqXdMPivzQAmOcwYf3wBE0/9zncrfiBfSVedsZhb5AAgNurpB7TkPRgZYVLMnef/ntMqfv7veUzKpP09mrN5I4zyO/F42do061h+15nEyGhidu3TW7giJZWxEbnKuBF1WPvnKurIBSwqpf0z87qcpQpiUcmdx6fSeGMgsowMPWdyxYoVdOrUCYDGjRvz9OlTvLy8qF8/uct88eLFFC1alJ9//hmAokWLcunSJa2Ea8GCBTRp0kSzLN7d3Z2TJ09qEq2XXrx4wbp167C3twfg4MGDXLx4kQcPHmg2F509ezY7d+5k27Zt9OrViwULFtCjRw+6desGwIQJEzhw4ABPn776RV2vXj2t11myZAk2NjYcOXKEZs2aaV7P2toaR0dHTb1p06YxatQounbtCoCbmxs//vgjP/zwAxMnTkzzc5YzZ06WL1+OiYmJpqx79+6a/7u5uTF//nwqV67M06dPyZUrF7a2tgA4ODho9dimpmnTppqJwCNHjuSXX37h8OHDFCtWjA0bNqBSqVi2bBlmZmaUKFGCe/fu0bNnzzSfLy4uLsWZpG/b3f9tHP8bRgsL0z46KiwsHBfn/DrvtbS0IPjWeUxNTUhMTKT/gDH843VMq06pUsU4fnQXZmamPH0aw9fffMfVqwEfHO/7yu1gA8Cjh9pDRJHhkTjmT30j24zCwsYCQyNDHr/RgxYdHkUpO+tU77GytyY6PEqr7HF4NEbGRuSysSA6PAore2sep6iTXP6hr2tkaszXIzvy71/HeP702bs2MYWcNpYYGhmm6DV8Eh6NZRqvbWFvnWp9w//a/Dg8igeB99g0fBEh/sGY5cpBrW5NGLhtMj83GcnDW6kftdZyXGdunrlG6PW7H9yed2FgbYXKyJDER9rfo4kRkZjltk31HqMC+bD6vicPeg2GxNQHA03KlCRniyaEdeyl75DFG4xtLVAZGRL/xvdhfHg0Jv/9XKWlovcSjHNbojIyIHj2VsI2eqVjpJ+GkgtwMoMM2zPp7+/PmTNnaN++PQBGRka0a9eOlStXatWpVKmS1n2VK1dO8Txvlr35MYCLi4smsQM4f/48T58+JXfu3OTKlUvzCAoKIjAw8J2f+8GDB/Tp0wd3d3fNGZxPnz596/zP8+fPM2XKFK3X7tmzJyEhIcTGxqZ5X+nSpbUSSQAfHx9atmyJi4sLFhYW1KlTB+CD5qCWKVNG83+VSoWjo6NmyNzf358yZcpgZmamqZPa5/p1qZ1Rqk568l4xfftta6IeXdc8jI2T3yOp3zixQKVSpSh705MnT6lQqSGfV/uS8RNmMfvnidSuVVWrjr9/IBUqNaR6jeYsWbqWlSvmUbx4kTSe8eM1aP0Ff1/fo3kYGf33HvAD2pdRvPmL+e1vHt5olyplaYqWq1QpSt/1dQ2NDOm7YCgGBgasHb/sLbG9mxR/jFS6/0CljFW7/LbPDc7vPM79q8HcPHuNNd/PIzwohJpdU58u8NWUbuQt7sLagfM/vBHv683mqUjxfQskD11PHUP00tUkBKee6KpymJN7ymgip88lKfqx3kMVaXjz66VK/Uv4uoutxnOh0UgCf1hG3p5fYtcqcw3vp0bmTOqWYXsmV6xYQUJCAvny5dOUqdVqjI2NiYyMxMbGJtUerDf/mL5LHUju0XtdUlISTk5OHD58OEXd13vv3vbcHh4ehIeHM2/ePFxcXDA1NaVq1apvXRyTlJTE5MmTadOmTYprrydrb2tHTEwMDRs2pGHDhqxfvx57e3uCg4Np1KjRBy3QeXN1t0qlIikp+cfjXT/Xr0vtjFKb3MXeK6bduw9w5oyP5mNT0+Rk2tHRntDQB5pyBwc7wh7oPuherVYTGHgLgAsXLlOsWGFG/tCfI0dPaerEx8dr6pz39qNihbIM6P8d/b5PnyH94wdOcsXn1epJY5Pkr4GtvS0RDx5pyq3trHn0MCpdYtCXJ5FPSExI1PQYvmRpZ0V0GrEn9zzapKifEJ9ATOST1+qk8pz/9aq8z+saGhnS9/dh2BVwYNa3Ez+qVxIgJvIxiQmJWL7x2hZ2Vjx5GJ3qPU/Co1LUz2VnRWJ8AjGRqQ9Rq9Vqgi8EYl/QKcW1NpM8KFm/Ir+1nUR06KNU7tavpKho1AmJGObW/roZ2tqk6K2E5ETRpEQxbNyLYDNiYHKhgQqVgQH5Tx0gfMAPJD1+glE+J+zmTH11o0Hy75v8pw4Q8nVXEu9ljjmUmUH8oyeoExIxdrDWKje2syL+Lb9n4oKTf+/GXgvG2N4K5+FtebhT/7tCiIwjQyaTCQkJrF27ljlz5tCwofZE36+++ooNGzbQv39/ihUrxt69e7WunzunPUenWLFinDlzRmed1JQvX57Q0FCMjIy0FsW8rmjRopw5c4bOnTun+dzHjh1j4cKFNG3aFIA7d+7w8KF2QmNsbExiYmKK1/f396dw4cJvjVWXa9eu8fDhQ2bOnEmBAgVSjfFlT+abMbyvl0PdcXFxmqkBb/tcp3ZG6fsOcT99GsPTp9pz2kJCwqj/RS18fS8DyZ/jWjU/Z/SY6e/13CqVSpOcfkydj/Es5hn3YrQTmoiwCCrVqkDA5RsAGBkbUfbzz1g8XT+9aOklMT6BW5cCKVnjM61te0rUKIOv59lU7wn08eezL7TnupasWZZbFwNJTEj8r851Stb4jAMr9rxW5zNuePu/1+u+TCTzuDox69uJxOhhbmFifCJ3LwXhXqM0F/9+9VruNUpzyTP1n49bPgGU/EJ7UVfRmmW4c/EmSQlp/5zmK+FKiL/2iEObyd0o3agSv7efwqO74R/RkveQkMCLa9cxq1KBZ4dfJRFmlSvw7GjKpEIdE0to+x5aZbm+boFpxXJEjJpMwr1Q1EmJKepY9umOQU5zoub8TmLYJ2pbNqGOT+Cp302sa5fh0b5XPzPWtcvwaH/qP6upUqlQmWbeLeZeyiyjPkrJkMnknj17iIyMpEePHlhZWWld+/rrr1mxYgX9+/end+/ezJ07l5EjR9KjRw98fX01K75fJiQDBgygVq1azJ07l+bNm3Pw4EH27dv31oSlfv36VK1alVatWvHTTz9RtGhR7t+/z969e2nVqhUVK1ZkwIAB9OzZk4oVK1KtWjU2b96Mn58fbm5umucpXLgw69ato2LFijx+/JgRI0Zgbq69fYurqyteXl5Ur14dU1NTbGxsmDBhAs2aNaNAgQJ88803GBgY4Ofnx8WLF5k6deqb4abJ2dkZExMTFixYQJ8+fbh06RI//vijVh0XFxdUKhV79uyhadOmmJubkytXrnd+jZc6dOjA2LFj6dWrF6NGjSI4OJjZs2cD758gfqz5C5YzauQAAm4EceNGEKNGDiA29hmb/vhTU2fVyl+5fz+EseNmAjDyh/6cP3+BwJu3MTExpknjL+jc6Wu+7z9ac8/UH0exf/9B7ty9j4VFLtq1bUnt2lX5slnHT9q+Lct30GlAB+4E3eVu0D06D+hA3LPneP75am7S2F9H8jDkIUtmrgCSE05X9+RTE4yNjbB3tKNwyULJyeqt+wCY5zAjX8FXowFOzo4ULlmIx5FPeHD/AfpwYPlues4dyC2/QG54+1O7QwNy57Xj0H/7Rn79Q0es89iyfFjy9kSH1h/giy5NaD/OgyObPClcvii12tZj8cB5muf0XPk/Rm35kaZ9WuHteZbyDSpRonoZZnwz7p1f18DQgO8XDcelpBvzekxHZWig6R2MiXpKYnzaOym8zeHl/6Pj3O+543eTW97XqdahPjZ57TT7Rn75Q3us8tiycdhCAE6u96RGl4a0HNeZU5u8cC3vTpW2dVn32hB1o0FfccsngIdBoZhamFPLozH5SriwfcKrqUBf/didCi2rs6LnbOJinmFhn/z79PnjWOLj0ncl7ZON28g9eRQvrlwn7uIVcrX+EkNHB55u3w2A1fc9MLS349Gkn0CtJv6/3v6XEh9FoX7xQqv8zTrqp09JSqU8o4mNfUbw3fuaj+/dD+Pa9UCsLC1wctS9VZKS7i/ZTZEFA3h64SZPzvnj2KkBpvnsCF2b/DPjMqYDJk65CRiQ/LPq2K0xcXfDeXbjHgCWVYqTr29zQla8WiylMjYih3vy3HUDYyNMnWzJWdKVxJjnPE9jrm9GkFVXYetLhkwmV6xYQf369VMkkpDcMzl9+nS8vb0pX74827ZtY9iwYfz6669UrVqVsWPH0rdvX01vV/Xq1Vm8eDGTJ09m3LhxNGrUiCFDhvDbb7/pjEGlUrF3717Gjh1L9+7dCQ8Px9HRkVq1apEnT/Iih44dO3Lz5k2GDx/O8+fPadu2LR4eHlo9oStXrqRXr16UK1cOZ2dnpk+fnuKMzDlz5jB06FCWLVtGvnz5uHXrFo0aNWLPnj1MmTKFWbNmYWxsTLFixfjuu+/e63Npb2/P6tWrGTNmDPPnz6d8+fLMnj2bFi1ebauSL18+Jk+ezKhRo+jWrRtdunRJdRumt7G0tGT37t307duXsmXLUrp0aSZMmECHDh10Ds2nh59nL8Tc3Izf5k/XbFre5MsOWj2YzgXyaoboAXLmzMGC+TPIn9+RZ8+e4+8fSBePgWzduktTx8HBjtWr5uPk5EB09BMuXrzKl806plikk942LvwDUzMThk0fRC4rC676XGVoh5E8e60HM09eB9RJr34B2uXJzaoDr7Zy+rZvO77t2w6fk74M/GYYAEU/K8qCbXM1dQZMSl5stW/L30wfMksvsZ/Zc5Kc1ha0GPQNVvY23LsezC/dphNxL7lnycrBhtyv7WP38O4Dfuk2jW/Hd6Ne58ZEPXjEhskrOb//1Sr7G97+LB4wlzbDO9B6aHseBIexuP9cbvoGvPPr2jjlplyD5Dm+U/a9+hwAzGw/Af/Tlz+4zb57TpHTOheNBn2Fpb01IdfvsLTbTCLvJY9SWDrYYPNamx/dDWdZt59oNb4LNTo3JPpBJH9OXo3f/le/W8wtc9J2ek8s7a159iSWe1dusaDdZIIvBGrq1OicPLLTf7P2or2NwxdxdtsR0tMzz8NEWVli+V1nDO1siQ+8xcPBo0n8b+qJoV1uDDNwIqVPl64F0H3Aq2kwsxYk/xy2bFKfaeOGKRXWWz386yRGNhYUGPp18qbl14K50nE6cXeTv2+N89hg+tr3rcpAhcvYjpg5O6BOSOT5rTBuT9tA6FpPTR0TRxvKes3WfJyvX0vy9WtJ9MnLXGqT9uJSpWXVuY76olJnsb7badOmsXjxYu7cuZNmnZ49e3Lt2jWOHdN/AtCgQQMcHR1Zt26d3p87M9qwYQPdunUjOjo6RY9sWoxM8r29UiZX1f795oVmRoWNrZUOId1Zk/mH73QZap/1h44d92XsqSH6cKbUD0qHkK6qh25L99do7vzmHq8fbnfwnrdXymQyZM/k+1i4cCGVKlUid+7cnDhxgp9//pn+/ftr1Zk9ezYNGjQgZ86c7Nu3jzVr1rBw4cKPfu3Y2FgWL15Mo0aNMDQ0ZNOmTfzzzz94enq+/eYsau3atbi5uZEvXz4uXLjAyJEjadu27TsnkkIIIURGI1sD6Zbpk8mAgACmTp3Ko0ePcHZ2ZtiwYYwePVqrzpkzZ5g1axZPnjzR7LP4vsPFqXk5FD516lTi4uIoWrQo27dv1+yDmR2FhoYyYcIEQkNDcXJy4ptvvnnrRutCCCFERiZzJnXLcsPcIvOTYe6sQYa5Mz8Z5s4aZJj74zV1bqq359obvPftlTKZTN8zKYQQQgiRnqTfTTdJJoUQQgghdJDV3Lpl2OMUhRBCCCFExic9k0IIIYQQOshqbt0kmRRCCCGE0EFWc+smw9xCCCGEEOKDSc+kEEIIIYQOsppbN0kmhRBCCCF0kGFu3SSZFEIIIYTQQRbg6CZzJoUQQgghxAeTnkkhhBBCCB2SZM6kTpJMCiGEEELoIKmkbjLMLYQQQgghPpj0TAohhBBC6CCruXWTZFIIIYQQQgdJJnWTYW4hhBBCCPHBpGdSCCGEEEIHOQFHN0kmhRBCCCF0kGFu3SSZFBlO2dxuSoeQ7swNjJUOId09VycqHUK6M1aZKB1Curp1x0bpENJdcKkflA4h3VW+NEvpEEQWJ8mkEEIIIYQOcpyibpJMCiGEEELoIHMmdZNkUgghhBBCB5kzqZtsDSSEEEIIIT6Y9EwKIYQQQuggw9y6STIphBBCCKGDDHPrJsPcQgghhBDig0nPpBBCCCGEDrI1kG6STAohhBBC6JAkcyZ1kmFuIYQQQgjxwaRnUgghhBBCBxnm1k2SSSGEEEIIHWSYWzcZ5hZCCCGEyOQiIyPp3LkzVlZWWFlZ0blzZ6KiotKsHx8fz8iRIyldujQ5c+Ykb968dOnShfv377/3a0syKYQQQgihg1qP/9JLhw4d8PX1Zf/+/ezfvx9fX186d+6cZv3Y2Fi8vb0ZP3483t7e7Nixg+vXr9OiRYv3fm0Z5hZCCCGE0CGjD3NfvXqV/fv3c/r0aapUqQLAsmXLqFq1Kv7+/hQtWjTFPVZWVnh6emqVLViwgMqVKxMcHIyzs/M7v74kk0IIIYQQOuizRzEuLo64uDitMlNTU0xNTT/4OU+dOoWVlZUmkQT4/PPPsbKy4uTJk6kmk6mJjo5GpVJhbW39Xq8vw9xCCCGEEJ/IjBkzNPMaXz5mzJjxUc8ZGhqKg4NDinIHBwdCQ0Pf6TmeP3/OqFGj6NChA5aWlu/1+pJMCiGEEELokKRW6+0xevRooqOjtR6jR49O9XUnTZqESqXS+Th37hwAKpUqxf1qtTrV8jfFx8fTvn17kpKSWLhw4Xt/fmSYWwghhBBCB30Oc7/PkHb//v1p3769zjqurq74+fkRFhaW4lp4eDh58uTReX98fDxt27YlKCiIgwcPvnevJEgyKYQQQgiRIdnZ2WFnZ/fWelWrViU6OpozZ85QuXJlAP7991+io6OpVq1amve9TCQDAgI4dOgQuXPn/qA4JZnMopo3b86zZ8/4559/Ulw7deoU1apV4/z585QvXz7N53B1dWXw4MEMHjw4HSNNP72GdaN1pxZYWFlw2ecKP42ey83rt9Ks7+buSp8felCsTFHyFnBizoT5bFq2NcVz9hreXavs4YMIGn/WKh1aoK3zkE407diEXFa5uObjz2/jfuf29ds676nRpDpdh3fBycWJkNshrP55DSf2n9RcNzA0oMvQztRrVRcbBxsehT3iwFZPNs7fhDqV1YuDZgzky05NWTRpMX+u2KnX9n01uD1fdGhITquc3PAJYNX4JdwNuKPznspNqvLNsA7kcXYkLDiUzT+v59zf/2qut+z3FZUaf07eQvl58TyO6+f92TRzDSE3X+2j9tXg9lRtXoPcee1IiE8g6GIgm39eT6BvgF7bV7VTA2r3boaFgzVh1++ya8pabp31T7O+W5XiNBvXiTzu+XkcFsmRJXs4vUH759nMMgeNh7ejVONKmFvl5NGdcP43dT3XDvsCyV/fBoO/plyr6ljYW/P4QSTntx3Fa8GfqX599c3JoxH5+7XAxMGGGP873Jywmsf/Xk21rmXlYriO60SOwvkwMDch7u5DQtZ5cn/pHk2dHEXz4zKiPbk+c8OsgAOB41dxf9n/0r0dujh6NCLff22M9b9DkI42WvzXRvPX2hj2RhvNi+bH+bU23hy/ihCF2/guzvleZNXGbVy5doPwiEf8OmM8X9RKO4nJbNTqJKVD0Kl48eI0btyYnj17smTJEgB69epFs2bNtBbfFCtWjBkzZtC6dWsSEhL4+uuv8fb2Zs+ePSQmJmrmV9ra2mJiYvLOry9zJrOoHj16cPDgQW7fTplsrFy5krJly+pMJDO7rt93oEPvdswa+wtdm/Qk4sEjft/8Czlymqd5j5m5GXdvh/DbtCU8DItIs17gtZs0KtNS82hfzyMdWqCtbd9vaNOzNb+NW8iAZgOJDH/EzI3TMdfRnuLlizN24Ri8dhykb6N+eO04yNiFYyhW9tUvlnb92vJlp6b8Nn4h39XtxfLpK/imz9e07JZyn7FqjapSrFxRHoY+1Hv7mvdpTdPvWrBqwlLGNh9BVHgkYzZMxiynWZr3FClflIG/Def4jsOMajKY4zsOM+j3ERQqW0RTp3iVkhxYu48JrX5geqdJGBoZMHrdJEzNXw0xhQTdZ/WEpYxsOIjJX40m/O4DxqybhIXt+w/1pOWzZp/TfEIXDv62k1+bjiborD89Vo/COm/qvQA2+e3pvuoHgs7682vT0Rz6/S9aTOxKqcaVNXUMjQ3puW4MNvntWdd3Hj/XG8b2UcuIDnukqVOnTws+71ifnRNWM7v+MPbO2EjtXs2o5tFIb21Li13LarhN8SB43g68G4zg8b9XKbVxDKb5Uu9lSYyNI2TlPvxaj+d8rcEEz9uG66j2OHaqr6ljYG7K8+Awbk3dwIuwyHRvw9vYtaxGwSke3J23A9//2lhi4xhM0mhj0n9tvNh6PD61BnN33jacR7Unz2ttNDQ3JS44jNsZpI3v6tmz5xQt7MaYof2UDiVdJKHW2yO9bNiwgdKlS9OwYUMaNmxImTJlWLdunVYdf39/oqOjAbh79y67du3i7t27lC1bFicnJ83j5MmTqb1EmiSZzKKaNWuGg4MDq1ev1iqPjY1l8+bN9OjRg+3bt1OyZElMTU1xdXVlzpw5mnp16tTh9u3bDBkyRDPJ96WTJ09Sq1YtzM3NKVCgAAMHDiQmJkZzfeHChRQpUgQzMzPy5MnD119/ne7tfdO3Pduy6te1HNp7lED/ICYOmoaZuSmN2zRI854rF64x/8eFHPjLixcvXqRZLyEhkYjwR5pHVERUOrRAW+serdm04A9O7D/BLf/b/DxkDqZmptRrVTfte75rhfcxb/74fTN3Au/yx++b8TnhS+vvWmvqFC9fnFMHTnPm4BnC7oZxbO9xzh/1xr2Mu9Zz5XbMzfc/9mPmwFkkxCfqvX1NejRn529bObv/NHevB7No2K+YmJlSvWWttO/p3pyLx335a+F27gfe46+F27l8wo+m3Ztr6szsOoWj2w5yN+AOwVdvsXj4AuzzO1CwdCFNnZN/HeXSCT8e3AnjbsAd1v+4khyWOXEu7qq39tX87kvObjnEmc2HeBB4n91T1hIVEsHnnVL/fvy8U30i70ewe8paHgTe58zmQ5zbepjavb7U1KnUti45rHOxptccbp+/TtS9h9w650/I1WBNHZfyRbjseY5rh3yIvPuQi/vOcP2YH/lLu+mtbWnJ17s5YZsOErbRi2cB97g5YTVx9yJw6tow1foxl4II33mCWP+7xN0JJ3z7MSIPXcCySnFNnae+gQRNWUf4XydIehGf7m14m7xvtDHoHdr4cOcJnr3WxqhU2nhryjoeZpA2vquaVSsxsFdXGtSprnQo2ZatrS3r16/n8ePHPH78mPXr16fY4ketVuPh4QEkjz6q1epUH3Xq1Hmv15ZkMosyMjKiS5curF69Wms4a+vWrbx48YKqVavStm1b2rdvz8WLF5k0aRLjx4/XJJ87duwgf/78TJkyhZCQEEJCQgC4ePEijRo1ok2bNvj5+bF582aOHz9O//79ATh37hwDBw5kypQp+Pv7s3//fmrVSjshSA/5nJ2wy5Ob00fOasriX8TjfcqXMhVLffTzO7vlZ5/Pn/z172amL5pEPmenj35OXRydHcmdx5bzR701ZfEv4vH79yIlKhRP874S5Ytr3QNw/sh5rXsun71M2eplyVcwHwBuxQtSqlJJzhx69blTqVSMnDeCrYu3vXVY/UM4FMiDjYMtF4/5asoSXiRw9d9LuFcoluZ9RcoXxe+or1bZhaM+FNFxTw6LHAA8jXqa6nVDYyPqdWhITHQMwVeC3r0ROhgaG5KvVEGuH/PTKg845odrBfdU73EpV4SAN+r7H71A/tJuGBgZAlCifnluewfQeko3xp9dzNC/Z1G3X0tUBq/e+AWd86dw9VLYFXQEwKm4M64Vi+H/3zB4elEZG2FRxo3Iwxe0yiOPXMCy0rvtd5ezVEEsK7kTfepKeoT40VTGRuQq40bUG22MOnIBi/doo0Uldx5n0DaKV9JKuj7kkRXJnMksrHv37vz8888cPnyYunWTe7BWrlxJmzZtmDt3Ll988QXjx48HwN3dnStXrvDzzz/j4eGBra0thoaGWFhY4OjoqHnOn3/+mQ4dOmjmURYpUoT58+dTu3ZtFi1aRHBwMDlz5qRZs2ZYWFjg4uJCuXLl0owxtc1bk9RJGKg+/H1ObofkocOI8Eda5REPI3HK75jaLe/sks8VJg6cxu3AO+S2t6HH4K6s2L2IdnW6EB35+KOeOy229jYARD7UHvKKCo/EIX/aq/Rs7G1S3BP5MBKb/54PYPPCLeS0yMmKw8tISkzCwNCA1bPWcPivw5o67fq1JTExkZ0r/9JDa1KycrAGIDo8Sqs8+mE0dvns07zP2t6a6IfRKe6xfq19b+o8vjvXzlzh7vVgrfJy9Soy8LdhmJibEvUgkumdJvIk8sn7NSQNOW0sMTQy5Gm4dqxPwqOxsLNK9R4Le2uevFH/aXg0hsZG5LSx4El4FLbODhSqZo/PzhOs7PYTdgUdaTWlG4ZGhvwzfwcAhxftwswiB8O95qBOTEJlaMDfs7fgu+v9hrDel7GtBSojQ1680Yb48GiM7a113lvZewnGuS1RGRlwe/ZWwjZ6pWOkH+5lG+NTaaPJW9pY8bU2BmfgNopX0nN4OiuQZDILK1asGNWqVWPlypXUrVuXwMBAjh07xoEDB/jhhx9o2bKlVv3q1aszb948EhMTMTQ0TPU5z58/z40bN9iwYYOmTK1Wk5SURFBQEA0aNMDFxQU3NzcaN25M48aNad26NTly5Ej1+WbMmMHkyZO1ypxyFiCvhcs7t7NxmwaMmTVc8/HgziP/i0u7nkql+uh3hScPvlrcEXgN/M5dZufpP2jWtgkblmz+qOd+qV6rugyaOVDz8TiPCcn/eTP0d2hPis8BKq3nqdOiNl+0qcfMAT9x6/ptCpUoRN9JvYkIi8Bz2z8UKV2YVt1b0q9p/49okbbqrWrx3fS+mo9ndZuaHOsb9VSqVBrwpjeuq1Sk+Tnp9mMvnIu5MunrlPu5XTl1kVFNhmBha0m9bxsyaOEIxrf8gccR0ak804dJ2T7V+2038t9Uk5f3qFQGPH34mO2jl6FOUnPvUhCWDjbU7t1Mk0x+1rwq5VvVYNOg3wi7fpe8JVxoPqELj8MiOb/9qD6apVvKb8CUn4g3XGg1HsMcZlhWcMd1bEeeB4UQvvNEuoX40VJp49u+bS/+10aLCu64/NfGhxm5jUK8hSSTWVyPHj3o378/v//+O6tWrcLFxYUvvvgi1Y1M3yXRSkpKonfv3gwcODDFNWdnZ0xMTPD29ubw4cMcOHCACRMmMGnSJM6ePZvq8UyjR49m6NChWmV13Ju8VxuP/n2cS96vholMTIwBsHOwJeLBq4U0trmtefRGb+XHev7sOYFXb1KgYH69Pecpz9Nc872m+dj4vxV1NvY2PHrwKn5rO2uiwtOeoB8ZHqnp1Xz9ntd7K3uO/Y4/Fm7h8K4jANy6dos8+R1o/307PLf9Q6nKpbC2s2bD6VeTuA2NDOk1viete7SmS7Wu792+855nuOFz/bX2JX+9rO2tiXrwKjbL3FZEP4xK83miwqOweqMHKK17PCb3pEL9ykxuO4ZHoSkXV8U9iyPsdihht0O54XOduYcXUrddff5auP39GpeKmMjHJCYkYmGv3QuZy86Spw9T781+Eh6Vav3E+ARiI59q6iTGJ6BOevVz+yDwHpYONhgaG5IYn8iXoztyaNFfXNh9CoBQ/ztY57Onbr8W6ZpMxj96gjohEZP/ep1fMrazIl7H1xQgLvgBALHXgjG2t8J5eNsMmUy+bKOxntooyWTGllWHp/VF5kxmcW3btsXQ0JCNGzeyZs0aunXrhkqlokSJEhw/flyr7smTJ3F3d9f0SpqYmJCYqL3Yonz58ly+fJnChQuneLzcRsDIyIj69esza9Ys/Pz8uHXrFgcPHkw1PlNTUywtLbUe7zvEHRvzjLu37mkeN6/f4mFYBFVqVdLUMTI2onzVsvidu/Rez/02xibGuBZx0bn6+309i3nG/Vshmsft67eJCHtE+ZqvpgsYGRtRpkpprpxPfQsSgCveV7XuAahQq7zWPabmpqiTtLe8SEpM0sy7+2e7F30a9qVv436ax8PQh2xdvI0xncZ+UPuexzzXJG5ht0O5G3CHyAePKF2jrKaOobERxauU4vr5a2k+T4C3P6VrltUqK1OrLAFv3OMxpSeVGn/O1G/HE37nwTvFqFKpMPovyf1YifGJ3LsURJEaZbTKi9Qoza3z11O957ZPAEVqlNYqc69ZhrsXb5KUkPwzeeucP7ldHbXeFNoVdOJxWCSJ/y2SMjY3SfFHUJ2UhOojppG8C3V8Ak/8bmJdW7vNNrXL8FjHdkgpqFQYmOrn66Bv6vgEnqbSRuvaZXjynm1UZdA2ilf0eQJOViQ9k1lcrly5aNeuHWPGjCE6OlqzimvYsGFUqlSJH3/8kXbt2nHq1Cl+++03rWOUXF1dOXr0KO3bt8fU1BQ7OztGjhzJ559/zvfff0/Pnj3JmTMnV69exdPTkwULFrBnzx5u3rxJrVq1sLGxYe/evSQlJb3zIfP6smnZFroN7ERw0B3u3LxLt4Gdef4sjv07PDV1Js8fy4PQh/w+PXlPLiNjI9zcXQEwNjbG3tEe95KFNckqwKAJ/TjmeZLQu2HY2NnQY3AXclrkZM/Wfenanj9X/Mm3/dtz/9Z97gXdo33/9sQ9j+PgzkOaOiN+GU5EaAQrf1oFwM4VO5mzbTZt+37DqQOnqNqwKuVqlGNom2Gae07/8y/fDmjPg3vh3L5+m8KlCtGmZ2v+3nwAgCdRT3gSpT13MCE+kcjwSO7evKu39u1bsZuW339NyK37hAaF0Kr/17x4HseJv171nvWdO4jI0Aj+mLU++Z5Vu5m4ZTrN+7TmvOcZKjSoTKnqn2kNY3ef2ptqLWoxp+d0nsU80/Rkxj6OJT7uBabmprTq/w3n/zlD1INIctlY0KBzE2wdc/Pv//TXU3Rs+f9oN/d77vrdJNj7OlU6fIF1XjvNvpGNf2iPVR4bNg9bBMDp9f9QvUtDmo3rxJlNB3Eu706ltnXZOHCB5jlPrfeketdGtJjYlRNr9mPn6kS9fq04sXq/ps5VL2/qfd+KqHsRhAXcIW9JV2r2aMrZrYf11ra03Fuym6ILBvD0wk0en/PHqVMDTPPZEbI2+XvLdUwHTJxyc31AcpucujUm7m44sTeSf9asqhQnf9/m3F/x6mdLZWxEDvf8mv+bOtmSs6QriTHPeX7r3c4f1qf7S3ZT5L82Pjnnj+N/bQz9r40u/7Ux4L82Ov7Xxmf/tdGySnHy9W1OSBptNMgAbXxXsbHPCL77av/We/fDuHY9ECtLC5wcU54Zndno8wScrEiSyWygR48erFixgoYNG+Ls7Awk9zBu2bKFCRMm8OOPP+Lk5MSUKVM0ySbAlClT6N27N4UKFSIuLg61Wk2ZMmU4cuQIY8eOpWbNmqjVagoVKkS7du0AsLa2ZseOHUyaNInnz59TpEgRNm3aRMmSJT9pm9f8vhFTM1NGzRiGhVUuLvlcpX/7ocTGPNPUccyXh6TXhgjt89ix8Z9Vmo+79PuWLv2+5fxJH3p/lTysn8fJgWkLJ2Jta0VkRBSXvC/TrVkfQu+mPMZKn7Ys2oqpmSn9p/bHwioX13yvMbrjGJ691h6HfA5avVBXzl9l+vcz8BjRla7DuxByO4Rp/WZwzfdVr8nv4xfSdXgXBkz7Hms7ayLCIti7YR/r523gU9q9+E9MzEzpPrU3OS1zEeh7nemdJvE85rmmjl1ee60h3YDz/swfMJu2wzrSdlgHwoJDmd9/ttZm4w06J0+ZmLBlmtbrLRo2n6PbDpKUlETewvmo9fVILGwseRr1hMALAUz+ZsxbN0x/Hxf2nCaHtQX1B7XB0t6a0Ot3WNntJ6LuJe/ZaelgjfVrexNG3g1nZbdZNB/fmWqdG/L4QSS7Jq/h0v4zmjrRIY9Y1mUGzcd3Zsj+n3gcGsnxVfs4vHiXps5fE1fTcFhbWv/YjVx2VjwOi+TfjV78M//jh+/f5uFfJzG2scB56NfJm5ZfC+ZSx+nE3U1us0keG609J1UGKlzHdsTM2QF1QiLPb4Vxa9oGQta+egNo4mhDea/Zmo/z92tJ/n4tiTp5mYttJqZ7m9708K+TGNlYUOC/NsZeC+bKa200TqWNLm+08fa0DYS+0cayr7UxX7+W5OvXkuiTl7mkQBvf1aVrAXQfMFLz8awFSwFo2aQ+08YNS+s2kUWo1DIRQGQwFZ1qKh1CurM1yql0COkut0HaG45nFQVUaW8anxU0f5559jn8UNlhrlflS7OUDiFdGdul/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+mUkvfrcjm4uLimDFjBqNHj8bU1FTpcNJFVm9jVm8fSBuzgqzePsgebRQpSTIpsr3Hjx9jZWVFdHQ0lpaWSoeTLrJ6G7N6+0DamBVk9fZB9mijSEmGuYUQQgghxAeTZFIIIYQQQnwwSSaFEEIIIcQHk2RSZHumpqZMnDgxS08Wz+ptzOrtA2ljVpDV2wfZo40iJVmAI4QQQgghPpj0TAohhBBCiA8myaQQQgghhPhgkkwKIYQQQogPJsmkEEIIIYT4YEZKByDEpxYdHY2npye3bt1CpVJRsGBB6tevL6c1CKGQFy9eEBQURKFChTAyyjp/lvz8/FItV6lUmJmZ4ezsLKueRZYgq7lFtrJ+/Xr69+/P48ePtcqtrKxYvHgx7dq1UygyIVI6cuQIs2fP5urVq6hUKooXL86IESOoWbOm0qHpRWxsLAMGDGDNmjUAXL9+HTc3NwYOHEjevHkZNWqUwhF+HAMDA1QqVZrXjY2NadeuHUuWLMHMzOwTRpZ+Hj9+zMGDBylatCjFixdXOhzxicgwt8g2vL296datG61atcLHx4dnz54RGxvLuXPnaN68OZ07d+bChQtKh6lXCQkJ/PPPPyxZsoQnT54AcP/+fZ4+fapwZPoTGBjIuHHj+Pbbb3nw4AEA+/fv5/LlywpH9nHWr19P/fr1yZEjBwMHDqR///6Ym5vzxRdfsHHjRqXD04vRo0dz4cIFDh8+rJVM1a9fn82bNysYmX78+eefFClShKVLl+Lr64uPjw9Lly6laNGibNy4kRUrVnDw4EHGjRundKgfrG3btvz2228APHv2jIoVK9K2bVvKlCnD9u3bFY5OfDJqIbIJDw8P9ddff53m9a+++krdrVu3TxhR+rp165a6WLFi6hw5cqgNDQ3VgYGBarVarR40aJC6d+/eCkenH4cPH1abm5ur69evrzYxMdG08aefflJ/9dVXCkf3cYoVK6aeO3duivI5c+aoixUrpkBE+ufs7Kw+deqUWq1Wq3PlyqX5+gUEBKgtLCyUDE0vKlWqpN6/f3+K8v3796srVaqkVqvV6j///FPt5ub2qUPTmzx58qh9fX3VarVavWHDBnXhwoXVMTEx6oULF6rLli2rcHTiU5GeSZFtnDhxgt69e6d5vU+fPhw/fvwTRpS+Bg0aRMWKFYmMjMTc3FxT3rp1a7y8vBSMTH9GjRrF1KlT8fT0xMTERFNet25dTp06pWBkH+/mzZs0b948RXmLFi0ICgpSICL9Cw8Px8HBIUV5TEyMzuHhzOLixYu4uLikKHdxceHixYsAlC1blpCQkE8dmt5ER0dja2sLJI8IfPXVV+TIkYMvv/ySgIAAhaMTn4okkyLbuH//Pu7u7mled3d35969e58wovR1/Phxxo0bp5VkQfIfsqzSzosXL9K6desU5fb29kRERCgQkf4UKFAg1aTfy8uLAgUKKBCR/lWqVIn//e9/mo9fJpDLli2jatWqSoWlN8WKFWPmzJm8ePFCUxYfH8/MmTMpVqwYAPfu3SNPnjxKhfjRChQowKlTp4iJiWH//v00bNgQgMjIyCwzD1S8XdZZNifEW8TGxur85WZqasrz588/YUTpKykpicTExBTld+/excLCQoGI9M/a2pqQkBAKFiyoVe7j40O+fPkUiko/hg0bxsCBA/H19aVatWqoVCqOHz/O6tWr+fXXX5UOTy9mzJhB48aNuXLlCgkJCfz6669cvnyZU6dOceTIEaXD+2i///47LVq0IH/+/JQpUwaVSoWfnx+JiYns2bMHSO6B7tevn8KRfrjBgwfTsWNHcuXKhbOzM3Xq1AHg6NGjlC5dWtngxCcjq7lFtmFgYMCaNWuwsrJK9XpUVBTdunVLNQHLjNq1a4eVlRVLly7FwsICPz8/7O3tadmyJc7OzqxatUrpED/aDz/8wKlTp9i6dSvu7u54e3sTFhZGly5d6NKlCxMnTlQ6xI/y559/MmfOHK5evQqgWc3dsmVLhSPTn4sXLzJ79mzOnz9PUlIS5cuXZ+TIkVkmEXn69Cnr16/n+vXrqNVqihUrRocOHbLMGzqAc+fOcefOHRo0aECuXLkA+N///oe1tTXVq1dXODrxKUgyKbINA4O3z+pQqVRZJpm8f/8+devWxdDQkICAACpWrEhAQAB2dnYcPXo01blqmU18fDweHh788ccfqNVqjIyMSExMpEOHDqxevRpDQ0OlQxQiW8iqe4WKdyPJpBBZ2LNnz9i0aRPe3t6aXp+OHTtqLcjJCgIDA/Hx8SEpKYly5cpRpEgRpUP6aGPHjqVOnTpUr16dHDlyKB1Ounhzv9eXVCoVpqamKeb7ZkbXr1/n8OHDPHjwgKSkJK1rEyZMUCgq/cnqe4WKdyPJpBBCZECNGzfm5MmTxMXFUb58eerUqUPt2rWpUaOGZigxs3vbpt758+fHw8ODiRMnvtPIQkazbNky+vbti52dHY6OjlptValUeHt7KxidfgwaNIgTJ04wb948GjdujJ+fH25ubuzatYuJEyfi4+OjdIjiE5BkUmQbu3bteqd6LVq0SOdI0s+7thEybzuHDh36znXnzp2bjpGkv8TERM6cOcORI0c4fPgwp06d4tmzZ5QvX57Tp08rHd5HW7t2LWPHjsXDw4PKlSujVqs5e/Ysa9asYdy4cYSHhzN79mxGjBjBmDFjlA73vbm4uNCvXz9GjhypdCjpxsXFhc2bN/P5559jYWHBhQsXcHNz48aNG5QvXz7N3meRtcjEBpFttGrV6q11MvucyTfbqFKpePP94svekczazjd7Os6fP09iYiJFixYFkofZDA0NqVChghLh6ZWhoSFVq1bF1tYWGxsbLCws2LlzJ4GBgUqHphdr1qxhzpw5tG3bVlPWokULSpcuzZIlS/Dy8sLZ2Zlp06ZlymQyMjKSb775Rukw0lVW3ytUvJvMN24gxAdKSkp66yOzJlgvvd6WAwcOULZsWfbt20dUVBTR0dHs27eP8uXLs3//fqVD/WCHDh3SPJo3b06dOnW4e/cu3t7eeHt7c+fOHerWrcuXX36pdKgfZdGiRbRv3x4nJydq1qzJgQMHqFmzJufPnyc8PFzp8PTi1KlTlCtXLkV5uXLlNJvO16hRg+Dg4E8dml588803HDhwQOkw0lVW3ytUvBvpmRQiixo8eDCLFy+mRo0amrJGjRqRI0cOevXqpdluJjObM2cOBw4cwMbGRlNmY2PD1KlTadiwIcOGDVMwuo/z/fffY29vz7Bhw+jTpw+WlpZKh6R3+fPnZ8WKFcycOVOrfMWKFZqN2SMiIrS+vplJ4cKFGT9+PKdPn6Z06dIYGxtrXR84cKBCkelPVt8rVLwbmTMpRBZlbm7OmTNnUuzX5+fnR5UqVXj27JlCkemPhYUFf/31F/Xq1dMqP3jwIC1btuTJkycKRfbxdu7cydGjRzl8+DBXrlzhs88+o06dOtSpU4eaNWtmiUU4u3bt4ptvvqFYsWJUqlQJlUrF2bNnuXbtGtu2baNZs2YsWrSIgICATDn/9c3N9F+nUqm4efPmJ4wm/WT1vULF20kyKUQWVatWLYyNjVm/fj1OTk4AhIaG0rlzZ168eJEleg26dOnCkSNHmDNnDp9//jkAp0+fZsSIEdSqVUuzXUlmFx0dzbFjx9i2bRsbN25EpVIRFxendFh6cevWLRYvXqy1qXfv3r1xdXVVOjQhxDuSZFKILOrGjRu0bt0af39/nJ2dAQgODsbd3Z2dO3dSuHBhhSP8eLGxsQwfPpyVK1cSHx8PgJGRET169ODnn38mZ86cCkf4cR49eqRZyX348GEuXbpE7ty5qV27Nlu3blU6PCEwNDQkJCQkxSKciIgIHBwcMv08dPFuJJkUIgtTq9V4enpy7do11Go1JUqUoH79+llulWVMTAyBgYGo1WoKFy6c6ZNIgDJlynDlyhVsbW2pVauWZoi7VKlSSoemV1FRUZw5cybVTb27dOmiUFQfbujQofz444/kzJnzrdtYZcah+zcZGBgQGhqaIpm8f/8+hQoVyhLTacTbyQIcke24ublx9uxZcufOrVUeFRVF+fLls8w8Jkiel9WwYUMaNmyodCjpKmfOnJQpU0bpMPSqV69eWTJ5fN3u3bvp2LEjMTExWFhYpNjUOzMmkz4+Pppe8qy8Yff8+fOB5K/T8uXLtebwJiYmcvToUYoVK6ZUeOITk55Jke2k9U46LCwMZ2fnLDMXbcqUKTqvZ4Wj3OrWrauzl/XgwYOfMBr9mjJlCsOHD09xlOKzZ8/4+eefs8TXz93dnaZNmzJ9+vQse2RkVvVycdHt27fJnz8/hoaGmmsmJia4uroyZcoUqlSpolSI4hOSZFJkGy9Ph2nVqhVr1qzByspKcy0xMREvLy88PT3x9/dXKkS9enP/vvj4eIKCgjAyMqJQoUJZ4ii3IUOGaH0cHx+Pr68vly5domvXrvz6668KRfbxssNctJw5c3Lx4kXc3NyUDiVddO/enV9//RULCwut8piYGAYMGMDKlSsVikx/6taty44dOzLt9k1CPySZFNnGy7N9UzsVxtjYGFdXV+bMmUOzZs2UCO+TePz4MR4eHrRu3ZrOnTsrHU66mTRpEk+fPmX27NlKh/LBDAwMCAsLw97eXqv84MGDtGvXLktsXN6mTRvat2+vdQJOVpLWG4KHDx/i6OhIQkKCQpGlj5e/V7PanGzxdjJnUmQbLyf3FyxYkLNnz2JnZ6dwRJ+epaUlU6ZMoVmzZlk6mezUqROVK1fOlMmkjY0NKpUKlUqFu7u71h/mxMREnj59Sp8+fRSMUH++/PJLRowYwZUrV1Ld1Duznh//+PFj1Go1arWaJ0+eYGZmprmWmJjI3r17Uz2CMLNau3YtP//8MwEBAUDy9IURI0Zk6d8xQpskkyLbCQoKUjoERb08WjErO3XqlNYf8Mxk3rx5qNVqunfvzuTJk7WmY7yci5ZVjqnr2bMnkPr8XpVKlWmH8q2trbXeELxJpVIxefJkBSLTv7lz5zJ+/Hj69+9P9erVUavVnDhxgj59+vDw4cMUU1FE1iTD3CJb8vLywsvLK9XtSLLCPCZ4tdryJbVaTUhICOvWraNWrVps2rRJocj0p02bNlofv2zjuXPnGD9+PBMnTlQoso935MgRqlevjpGRvOfPbI4cOYJaraZevXps374dW1tbzTUTExNcXFzImzevghHqT8GCBZk8eXKKlfdr1qxh0qRJ2f7Ne3YhyaTIdiZPnsyUKVOoWLEiTk5OKeb3/PnnnwpFpl9vHuVmYGCAvb099erVY/To0SkWBWRGHh4eWl+/19uY1bdDEhnf7du3KVCggGa+dlZkZmbGpUuXUhyCEBAQQOnSpXn+/LlCkYlPSZJJke04OTkxa9Ysmc8jRAYQExPDkSNHCA4O5sWLF1rXBg4cqFBU+hUbG5tq+7LC3qilSpWiQ4cOjBkzRqt86tSpbN68mYsXLyoUmfiUZPxEZDsvXrygWrVqSoeR7rLDtiTZaQP6rMjHx4emTZsSGxtLTEwMtra2PHz4kBw5cuDg4JDpk8nw8HC6devGvn37Ur2eWeeEAvj6+lK2bFmmTJlC27ZtOXr0KNWrV0elUnH8+HG8vLzYsmWL0mGKTyTr9r0LkYbvvvuOjRs3Kh1GuluzZk2qR5k9e/aMtWvXKhCR/t26dSvVP8hxcXHcu3dPgYjE+xgyZAjNmzfn0aNHmJubc/r0aW7fvk2FChUy5Ur8Nw0ePJjIyEhOnz6Nubk5+/fvZ82aNRQpUkSz721mVb58eSpUqEBYWBhnzpzBzs6OnTt3smPHDuzs7Dhz5gytW7dWOkzxiUjPpMh2nj9/ztKlS/nnn38oU6ZMiu1IMvt5udlhW5LX/xD//fffqW5A7+rqqkBk+pGQkICZmRm+vr5Z+jhFX19flixZgqGhIYaGhsTFxeHm5sasWbPo2rVrigVWmc3Bgwf566+/qFSpEgYGBri4uNCgQQMsLS2ZMWMGX375pdIhfrATJ06wcuVKRo0aRXx8PG3atOHnn3+mXr16SocmFCDJpMh2/Pz8KFu2LACXLl3SupYVNtvNDtuStGrVCkhuS9euXbWuvb4BfWZlZGSEi4tLph4GfRfGxsaan7k8efIQHBxM8eLFsbKyIjg4WOHoPl5MTIzmjZutrS3h4eG4u7tTunTpTH8CVdWqValatSrz589ny5YtrFq1igYNGuDq6kr37t3p2rUr+fPnVzpM8YlIMimynUOHDikdQro6dOhQlt+WJDtsQD9u3DhGjx7N+vXrtb6GWUm5cuU4d+4c7u7u1K1blwkTJvDw4UPWrVtH6dKllQ7voxUtWhR/f39cXV0pW7YsS5YswdXVlcWLF+Pk5KR0eHphbm5O165d6dq1K4GBgaxatYolS5YwadIkGjRowN69e5UOUXwCsppbiCzq9u3bODs7Z4ne1uyoXLly3Lhxg/j4eFxcXMiZM6fW9czeswVw7tw5njx5Qt26dQkPD6dr164cP36cwoULs2rVKj777DOlQ/woGzZsID4+Hg8PD3x8fGjUqBERERGYmJiwevVq2rVrp3SIevf06VM2bNjAmDFjiIqKyvK96yKZJJMiWzp79ixbt25NdbuOHTt2KBTVx/Pz86NUqVIYGBjg5+ens25m3ZZk/vz59OrVCzMzsxQbs78pM68GfttUhMy8ITskbzAfHByMg4MD5ubmSofzScTGxnLt2jWcnZ2zXG/6kSNHWLlyJdu3b8fQ0JC2bdvSo0cPPv/8c6VDE5+AJJMi2/njjz/o0qULDRs2xNPTk4YNGxIQEEBoaCitW7dm1apVSof4wQwMDAgNDcXBwQEDAwNUKhWp/Yhn5qPqChYsyLlz58idO3eKjdlfp1KpZGugDCwpKQkzMzMuX75MkSJFlA5H7+Lj4ylatCh79uyhRIkSSoeTLu7cucPq1atZvXo1QUFBVKtWjR49etC2bdsUPekia5M5kyLbmT59Or/88gvff/89FhYW/PrrrxQsWJDevXtn+nlMQUFB2Nvba/6fFb3erqzaxtedP3+eq1evolKpKFGiBOXKlVM6JL0wMDCgSJEiREREZMlk0tjYmLi4uCw7zaRBgwYcOnQIe3t7unTpQvfu3SlatKjSYQmlqIXIZnLkyKEOCgpSq9Vqde7cudV+fn5qtVqtvnLlitrR0VHByMT7mjx5sjomJiZFeWxsrHry5MkKRKQ/YWFh6rp166pVKpXaxsZGbW1trVapVOp69eqpHzx4oHR4erFnzx51jRo11BcvXlQ6lHQxY8YMddeuXdXx8fFKh6J3zZs3V+/cuVOdkJCgdCgiA5BhbpHtFChQgL1791K6dGk+++wzRo0axbfffsupU6do3Lgx0dHRSoeoF2ltiqxSqTAzM6Nw4cI6h4kzA0NDQ0JCQlLsmxkREYGDg0OmHcoHaNeuHYGBgaxbt47ixYsDcOXKFbp27UrhwoXZtGmTwhF+PBsbG2JjY0lISMDExCTF3MlHjx4pFJl+tG7dGi8vL3LlykXp0qVTDP1m5vnZQrxOhrlFtlOzZk08PT0pXbo0bdu2ZdCgQRw8eBBPT0+++OILpcPTm1atWqU6Z/JlmUqlokaNGuzcuRMbGxuFovw4L9vxpgsXLmT67XT279/PP//8o0kkAUqUKMHvv/9Ow4YNFYxMf+bNm6d0COnK2tqar776SukwhEh30jMpsp1Hjx7x/Plz8ubNS1JSErNnz9ZsRzJ+/PhMm1i9ycvLi7FjxzJt2jQqV64MwJkzZxg3bhzjx4/HysqK3r17U6VKFVasWKFwtO/HxsYGlUpFdHQ0lpaWWgllYmIiT58+pU+fPvz+++8KRvlxLCwsOHbsmGaD/Zd8fHyoXbs2jx8/ViYwIYR4gySTIltJSEhgw4YNNGrUCEdHR6XDSVelSpVi6dKlVKtWTav8xIkT9OrVi8uXL/PPP//QvXv3THfayJo1a1Cr1XTv3p158+ZpHadoYmKCq6srVatWVTDCj9eyZUuioqLYtGmTZpP5e/fu0bFjR2xsbPjzzz8VjlAIIZJJMimynRw5cnD16lVcXFyUDiVdmZubc/bs2RRnO1+8eJHKlSvz7Nkzbt++TfHixYmNjVUoyo9z5MgRqlWrluJ89azgzp07tGzZkkuXLlGgQAFUKhXBwcGULl2av/76S46qE0JkGDJnUmQ7VapUwcfHJ8snkxUqVGDEiBGsXbtWs11QeHg4P/zwA5UqVQIgICAgUycltWvX1vz/2bNnxMfHa123tLT81CHpTYECBfD29sbT05Nr166hVqspUaIE9evXVzo0IYTQIj2TItvZunUro0aNYsiQIVSoUCHFCsvMejLMm/z9/WnZsiVBQUFaPVtubm789ddfuLu7s3PnTp48eULnzp2VDveDxMbG8sMPP7BlyxYiIiJSXM9sq7ltbW25fv06dnZ2dO/enV9//RULCwulwxJCCJ0kmRTZjoGBQYqy11c4Z7YERBe1Ws3ff//N9evXUavVFCtWjAYNGqT6OciMvv/+ew4dOsSUKVPo0qULv//+O/fu3WPJkiXMnDmTjh07Kh3ie8mVKxd+fn64ublhaGhIaGioplc5K7tx4waBgYHUqlULc3PzNFfpZ2bPnz/HzMxM6TCESBeSTIps5/bt2zqvZ/Xh76zE2dmZtWvXUqdOHSwtLfH29qZw4cKsW7eOTZs2sXfvXqVDfC8NGjQgLCyMChUqsGbNGtq1a5fmudUrV678xNHpX0REBO3atePgwYOoVCoCAgJwc3OjR48eWFtbM2fOHKVD/ChJSUlMmzaNxYsXExYWxvXr13Fzc2P8+PG4urrSo0cPpUMUQi9kzqTIdrJTsujl5YWXlxcPHjwgKSlJ61pWSEYePXqk2Xjd0tJSs8l1jRo16Nu3r5KhfZD169fzyy+/EBgYqNn66Pnz50qHlW6GDBmCkZERwcHBWvtptmvXjiFDhmT6ZHLq1KmsWbOGWbNm0bNnT0156dKl+eWXXySZFFmGJJMi21m7dq3O6126dPlEkaSvyZMnM2XKFCpWrIiTk1OWGzYEcHNz49atW7i4uFCiRAm2bNlC5cqV2b17t9Z2QZlFnjx5mDlzJgAFCxZk3bp15M6dW+Go0s+BAwf4+++/UywCK1KkyFtHEDKDtWvXsnTpUr744gv69OmjKS9TpgzXrl1TMDIh9EuSSZHtDBo0SOvj+Ph4YmNjMTExIUeOHFkmmVy8eDGrV6/OtItr3kW3bt24cOECtWvXZvTo0Xz55ZcsWLCAhIQE5s6dq3R4HyUoKEjpENJdTEwMOXLkSFH+8OFDTE1NFYhIv+7du0fhwoVTlCclJaXYeUCIzCxrzMIX4j1ERkZqPZ4+fYq/vz81atTIEucdv/TixYsUG5ZnNUOGDGHgwIEA1K1bl2vXrrFp0yYOHz7MhQsXFI5OvE2tWrW0RgpUKhVJSUn8/PPP1K1bV8HI9KNkyZIcO3YsRfnWrVspV66cAhEJkT5kAY4Q/zl37hydOnXKMsNPI0eOJFeuXIwfP17pUD65CxcuUL58+Sy1Mj8runLlCnXq1KFChQocPHiQFi1acPnyZR49esSJEycoVKiQ0iF+lN27d9O5c2dGjx7NlClTmDx5Mv7+/qxdu5Y9e/bQoEEDpUMUQi9kmFuI/xgaGnL//n2lw9Cb58+fs3TpUv755x/KlCmT4pSYzD4MLDK/EiVK4Ofnx6JFizA0NCQmJoY2bdrw/fff4+TkpHR4H6158+Zs3ryZ6dOno1KpmDBhAuXLl2f37t2SSIosRXomRbaza9curY/VajUhISH89ttvFChQgH379ikUmX7pGiZUqVQcPHjwE0bzaUnPpBBCfDqSTIps580Nu1UqFfb29tSrV485c+ZkiR6R7C4rJJOGhoaEhITg4OCgVR4REYGDg0OmbttLq1atIleuXHzzzTda5Vu3biU2NpauXbsqFJl+uLm5cfbs2RQr8qOioihfvjw3b95UKDIh9EuGuUW28+Z+i9nB3bt3UalU5MuXT+lQ9KJNmzY6r0dFRX2aQNJRWu/z4+LiMDEx+cTRpI+ZM2eyePHiFOUODg706tUr0yeTt27dSjXpj4uL4969ewpEJET6kGRSiCwqKSmJqVOnMmfOHJ4+fQqAhYUFw4YNY+zYsZn6SMW37SFpZWWVabd4mj9/PpDcY758+XJy5cqluZaYmMjRo0cpVqyYUuHp1e3btzWbzr/OxcWF4OBgBSLSj9en0vz9999a36+JiYl4eXnh6uqqQGRCpA9JJkW2dPfuXXbt2kVwcDAvXrzQupZVFqaMHTuWFStWMHPmTKpXr45arebEiRNMmjSJ58+fM23aNKVD/GCrVq1SOoR088svvwDJPZOLFy/G0NBQc83ExARXV9dUe/MyIwcHB/z8/FIkVhcuXMjUm7W3atUKSH5D8GbvqrGxMa6urpn+dB8hXifJpMh2vLy8aNGiBQULFsTf359SpUpx69Yt1Go15cuXVzo8vVmzZg3Lly+nRYsWmrLPPvuMfPny0a9fv0ydTGZlLzcrr1u3Ljt27MDGxkbhiNJP+/btGThwIBYWFtSqVQuAI0eOMGjQINq3b69wdB/u5VSaggULcvbsWezs7BSOSIj0JQtwRLZTuXJlGjduzJQpU7CwsODChQs4ODjQsWNHGjdunCnPdE6NmZkZfn5+uLu7a5X7+/tTtmxZnj17plBk4kMkJiZy8eJFXFxcskyC+eLFCzp37szWrVsxMkru20hKSqJLly4sXrw4y8wNFSKrk2RSZDsWFhb4+vpSqFAhbGxsOH78OCVLluTChQu0bNmSW7duKR2iXlSpUoUqVapo5uC9NGDAAM6cOcO///6rUGTiXQwePJjSpUvTo0cPEhMTqVWrFqdOnSJHjhzs2bOHOnXqKB2i3ly/fp0LFy5gbm5O6dKlcXFxUTokvYmJieHIkSOpTql5eXqTEJmdDHOLbCdnzpzExcUBkDdvXgIDAylZsiSQfCZwVjFr1iy+/PJL/vnnH6pWrYpKpeLkyZPcuXOHvXv3Kh2eeIutW7fSqVMnIPkklVu3bnHt2jXWrl3L2LFjOXHihMIR6o+7u3uKHvSswMfHh6ZNmxIbG0tMTAy2trY8fPiQHDly4ODgIMmkyDIkmRTZzueff86JEycoUaIEX375JcOGDePixYvs2LGDzz//XOnw9KZ27dpcv36d33//nWvXrqFWq2nTpg29evVi0qRJ1KxZU+kQhQ4RERE4OjoCsHfvXr755hvc3d3p0aNHit7mzGTo0KH8+OOP5MyZk6FDh+qsm9kXww0ZMoTmzZuzaNEirK2tOX36NMbGxnTq1IlBgwYpHZ4QeiPJpMh25s6dq9kqZ9KkSTx9+pTNmzdTuHBhzUrarCJv3rwpFtpcuHCBNWvWsHLlSoWiEu8iT548XLlyBScnJ/bv38/ChQsBiI2N1Vrhndn4+PgQHx8PgLe3NyqVKtV6aZVnJr6+vixZsgRDQ0MMDQ2Ji4vDzc2NWbNm0bVr17fulypEZiHJpMh23NzcNP/PkSOH5o+0EBlJt27daNu2LU5OTqhUKs1Zzv/++2+m3mfy0KFDmv8fPnxYuUA+AWNjY01SnCdPHoKDgylevDhWVlaZeh9NId6UeXctFuIDubm5ERERkaI8KipKK9EUQkmTJk1i+fLl9OrVixMnTmBqagokH7M4atQohaP7eAkJCRgZGXHp0iWlQ0k35cqV49y5c0DyVk8TJkxgw4YNmsVVQmQVsppbZDsGBgaEhoamOPM4LCwMZ2dnzeKcrCornFstsoZChQqxY8cOPvvsM6VDSRfnzp3jyZMn1K1bl/DwcLp27crx48cpXLgwq1atyrLtFtmPDHOLbCO7HHGWHc6tzi6OHDnC7NmzuXr1KiqViuLFizNixIgss3hq3LhxjB49mvXr12Nra6t0OHpXsWJFzf/t7e1lFwWRZUnPpMg2Xp5FrVKpePPb/vUjzpo1a6ZEeHrTrVu3d6qXlY8kzArWr19Pt27daNOmjeY4zJMnT/Lnn3+yevVqOnTooHSIH61cuXLcuHGD+Ph4XFxcyJkzp9Z1b29vhSITQrwPSSZFtiNHnInMoHjx4vTq1YshQ4Zolc+dO5dly5Zx9epVhSLTn0mTJulctT1x4sRPGI3+lStXLtX2qVQqzMzMKFy4MB4eHtStW1eB6ITQH0kmhSB56Nfa2lrpMITQMDU15fLlyxQuXFir/MaNG5QqVYrnz58rFJl4V6NHj2bRokWULl2aypUro1arOXfuHH5+fnh4eHDlyhW8vLzYsWMHLVu2VDpcIT6YrOYW2c5PP/3E5s2bNR9/88032Nraki9fPi5cuKBgZEK8UqBAAby8vFKUe3l5UaBAAQUi0p/Y2Fi+//578uXLh4ODAx06dMhSp0+99PDhQ4YNG8axY8eYM2cOc+fO5ejRowwfPpyYmBgOHDjAuHHj+PHHH5UOVYiPIj2TIttxc3Nj/fr1VKtWDU9PT9q2bcvmzZvZsmULwcHBHDhwQOkQhWDRokUMHjyY7t27U61aNVQqFcePH2f16tX8+uuv9O7dW+kQP9iIESNYuHAhHTt2xMzMjE2bNlGnTh22bt2qdGh6ZWVlxfnz51PtXa5QoQLR0dFcu3aNSpUq8eTJE4WiFOLjyWpuke2EhIRoenb27NlD27ZtadiwIa6urlSpUkXh6IRI1rdvXxwdHZkzZw5btmwBkudRbt68OdMPie7YsYMVK1bQvn17ADp16kT16tVJTEzM1Kf7vMnMzIyTJ0+mSCZPnjyJmZkZAElJSZo9RIXIrCSZFNmOjY0Nd+7coUCBAuzfv5+pU6cCoFarZe9FkaG0bt2a1q1bKx2G3t25c0dre6PKlStjZGTE/fv3M/0Q/usGDBhAnz59OH/+PJUqVUKlUnHmzBmWL1/OmDFjgORtysqVK6dwpEJ8HEkmRbbTpk0bOnToQJEiRYiIiKBJkyZA8jm6b/YgCPGpRUZGsn79erp27YqlpaXWtejoaNauXZvqtcwkMTERExMTrTIjIyMSEhIUiih9jBs3joIFC/Lbb7+xbt06AIoWLcqyZcs0Wzv16dOHvn37KhmmEB9N5kyKbCc+Pp5ff/2VO3fu4OHhoekVmDdvHrly5eK7775TOEKRnf3444/4+fmlOX+wbdu2fPbZZ4wdO/YTR6Y/BgYGNGnSRGt4d/fu3dSrV09rr8kdO3YoEZ4Q4j1JMimEEBlI2bJlmTNnDl988UWq1728vBg+fDg+Pj6fODL9yU4b60dFRbFt2zZu3rzJ8OHDsbW1xdvbmzx58pAvXz6lwxNCLySZFNnSunXrWLJkCTdv3uTUqVO4uLgwb948ChYsmOkXN4jMzcLCgsuXL+Ps7Jzq9eDgYEqVKsXjx48/cWTiffn5+VG/fn2srKy4desW/v7+uLm5MX78eG7fvs3atWuVDlEIvZB9JkW2s2jRIoYOHUqTJk2IiorSLLqxtrZm3rx5ygYnsj1DQ0Pu37+f5vX79+9rjgYVGdvQoUPx8PAgICBAs3oboEmTJhw9elTByITQL/mNJLKdBQsWsGzZMsaOHau1DUnFihW5ePGigpEJkXwE386dO9O8/ueff8rq30zi7Nmzqe4Hmi9fPkJDQxWISIj0Iau5RbYTFBSU6h9jU1NTYmJiFIhIiFf69+9P+/btyZ8/P3379tW84UlMTGThwoX88ssvbNy4UeEoxbswMzNLdTqCv78/9vb2CkQkRPqQnkmR7RQsWBBfX98U5fv27aNEiRKfPiAhXvPVV1/xww8/MHDgQGxtbSlXrhzly5fH1taWwYMHM3ToUL7++mulwxTvoGXLlkyZMoX4+HgAVCoVwcHBjBo1iq+++krh6ITQH1mAI7KdVatWMX78eObMmUOPHj1Yvnw5gYGBzJgxg+XLl2tO5RBCSWfOnGHDhg3cuHEDtVqNu7s7HTp0oHLlykqHJt7R48ePadq0KZcvX+bJkyfkzZuX0NBQqlatyt69e7W2QRIiM5NkUmRLy5YtY+rUqdy5cwdInsM0adIkevTooXBkQois5uDBg3h7e5OUlET58uWpX7++0iEJoVeSTIps7eHDhyQlJeHg4ADAvXv3ZO83IcRHS0hIwMzMDF9fX0qVKqV0OEKkK5kzKbI1Ozs7HBwcCA0NZcCAAXKcohBCL4yMjHBxcdFsPSZEVibJpMg2oqKi6NixI/b29uTNm5f58+eTlJTEhAkTcHNz4/Tp06xcuVLpMIUQWcS4ceMYPXo0jx49UjoUIdKVDHOLbKNfv37s3r2bdu3asX//fq5evUqjRo14/vw5EydOpHbt2kqHKITIQsqVK8eNGzeIj4/HxcUlxYIbb29vhSITQr9kn0mRbfzvf/9j1apV1K9fn379+lG4cGHc3d3l1BuRYSUkJHD48GECAwPp0KEDFhYW3L9/H0tLS3LlyqV0eOItWrVqpXQIQnwS0jMpsg1jY2Nu375N3rx5AciRIwdnzpyRyfEiQ7p9+zaNGzcmODiYuLg4rl+/jpubG4MHD+b58+csXrxY6RCFEAKQOZMiG0lKSsLY2FjzsaGhoezzJjKsQYMGUbFiRSIjIzE3N9eUt27dGi8vLwUjE0IIbTLMLbINtVqNh4cHpqamADx//pw+ffqkSCh37NihRHhCaDl+/DgnTpzAxMREq9zFxYV79+4pFJV4HzY2NqhUqhTlKpUKMzMzChcujIeHB926dVMgOiH0R5JJkW107dpV6+NOnTopFIkQb5eUlJTqtjJ3797FwsJCgYjE+5owYQLTpk2jSZMmVK5cGbVazdmzZ9m/fz/ff/89QUFB9O3bl4SEBHr27Kl0uEJ8MJkzKYQQGVC7du2wsrJi6dKlWFhY4Ofnh729PS1btsTZ2ZlVq1YpHaJ4i6+++ooGDRrQp08frfIlS5Zw4MABtm/fzoIFC1i6dCkXL15UKEohPp4kk0IIkQHdv3+funXrYmhoSEBAABUrViQgIAA7OzuOHj2qObVJZFy5cuXC19c3xWEIN27coGzZsjx9+pTAwEDKlClDTEyMQlEK8fFkmFsIITKgvHnz4uvry6ZNmzTnOvfo0YOOHTtqLcgRGZetrS27d+9myJAhWuW7d+/G1tYWgJiYGJm2IDI9SSaFECKDMjc3p3v37nTv3l3pUMQHGD9+PH379uXQoUNUrlwZlUrFmTNn2Lt3r2ZrJ09PTzkwQWR6MswthBAZ0K5du1Itf30lcMGCBT9xVOJ9nThxgt9++w1/f3/UajXFihVjwIABVKtWTenQhNAbSSaFECIDMjAwQKVS8eav6JdlKpWKGjVqsHPnTmxsbBSKUgghZNNyIYTIkDw9PalUqRKenp5ER0cTHR2Np6cnlStXZs+ePRw9epSIiAiGDx+udKgiDY8fP0718eTJE168eKF0eELojfRMCiFEBlSqVCmWLl2aYjj0xIkT9OrVi8uXL/PPP//QvXt3goODFYpS6PKydzkt+fPnx8PDg4kTJ2JgIH07IvOSBThCCJEBBQYGYmlpmaLc0tKSmzdvAlCkSBEePnz4qUMT72j16tWMHTsWDw8PrU3L16xZw7hx4wgPD2f27NmYmpoyZswYpcMV4oNJz6QQQmRANWrUwMLCgrVr12Jvbw9AeHg4Xbp0ISYmhqNHj/LPP//Qr18/rl+/rnC0IjVffPEFvXv3pm3btlrlW7ZsYcmSJXh5ebFu3TqmTZvGtWvXFIpSiI8nyaQQQmRA/v7+tGzZkqCgIAoUKIBKpSI4OBg3Nzf++usv3N3d2blzJ0+ePKFz585KhytSkSNHDi5cuECRIkW0ygMCAvjss8+IjY0lKCiIkiVLEhsbq1CUQnw8GeYWQogMqGjRoly9epW///6b69eva7aVadCggWZ+XatWrZQNUuiUP39+VqxYwcyZM7XKV6xYQYECBQCIiIiQ1fgi05OeSSGEECId7Nq1i2+++YZixYpRqVIlVCoVZ8+e5dq1a2zbto1mzZqxaNEiAgICmDt3rtLhCvHBJJkUQogMKiYmhiNHjhAcHJxiK5mBAwcqFJV4H7dv32bx4sVam5b37t0bV1dXpUMTQm8kmRRCiAzIx8eHpk2bEhsbS0xMDLa2tjx8+JAcOXLg4OCgWdEtMidfX1/Kli2rdBhC6IVsbCWEEBnQkCFDaN68OY8ePcLc3JzTp09z+/ZtKlSowOzZs5UOT3yA6OhoFi5cSPny5alQoYLS4QihN5JMCiFEBuTr68uwYcMwNDTE0NCQuLg4ChQowKxZs2RPwkzm4MGDdOrUCScnJxYsWEDTpk05d+6c0mEJoTeymlsIITIgY2NjzekpefLkITg4mOLFi2NlZSUn3mQCd+/eZfXq1axcuZKYmBjatm1LfHw827dvp0SJEkqHJ4ReSc+kEEJkQOXKldP0XtWtW5cJEyawYcMGBg8eTOnSpRWOTujStGlTSpQowZUrV1iwYAH3799nwYIFSoclRLqRBThCCJEBnTt3jidPnlC3bl3Cw8Pp2rUrx48fp3DhwqxatYrPPvtM6RBFGoyMjBg4cCB9+/bV2rDc2NiYCxcuSM+kyHJkmFsIITIYtVqNvb09JUuWBMDe3p69e/cqHJV4V8eOHWPlypVUrFiRYsWK0blzZ9q1a6d0WEKkGxnmFkKIDEatVlOkSBHu3r2rdCjiA1StWpVly5YREhJC7969+eOPP8iXLx9JSUl4enry5MkTpUMUQq9kmFsIITKgkiVLsmLFCj7//HOlQxF64O/vz4oVK1i3bh1RUVE0aNCAXbt2KR2WEHohPZNCCJEBzZo1ixEjRnDp0iWlQxF6ULRoUWbNmsXdu3fZtGmT0uEIoVfSMymEEBmQjY0NsbGxJCQkYGJigrm5udb1R48eKRSZEEJokwU4QgiRAc2bN0/pEIQQ4p1Iz6QQQgghhPhgMmdSCCEyqMDAQMaNG8e3337LgwcPANi/fz+XL19WODIhhHhFkkkhhMiAjhw5QunSpfn333/ZsWMHT58+BcDPz4+JEycqHJ0QQrwiyaQQQmRAo0aNYurUqXh6emJiYqIpr1u3LqdOnVIwMiGE0CbJpBBCZEAXL16kdevWKcrt7e2JiIhQICIhhEidJJNCCJEBWVtbExISkqLcx8eHfPnyKRCREEKkTpJJIYTIgDp06MDIkSMJDQ1FpVKRlJTEiRMnGD58OF26dFE6PCGE0JCtgYQQIgOKj4/Hw8ODP/74A7VajZGREYmJiXTo0IHVq1djaGiodIhCCAFIMimEEBlaYGAgPj4+JCUlUa5cOYoUKaJ0SEIIoUWSSSGEyICOHDlC7dq1lQ5DCCHeSpJJIYTIgExMTHB0dKRDhw506tSJUqVKKR2SEEKkShbgCCFEBnT//n1++OEHjh07RpkyZShTpgyzZs3i7t27SocmhBBapGdSCCEyuKCgIDZu3MimTZu4du0atWrV4uDBg0qHJYQQgCSTQgiRKSQmJrJv3z7Gjx+Pn58fiYmJSockhBCADHMLIUSGduLECfr164eTkxMdOnSgZMmS7NmzR+mwhBBCQ3omhRAiAxozZgybNm3i/v371K9fn44dO9KqVSty5MihdGhCCKFFkkkhhMiAqlWrRseOHWnXrh12dnZa13x9fSlbtqwygQkhxBskmRRCiEwgOjqaDRs2sHz5ci5cuCBzJoUQGYbMmRRCiAzs4MGDdOrUCScnJxYsWEDTpk05d+6c0mEJIYSGkdIBCCGE0Hb37l1Wr17NypUriYmJoW3btsTHx7N9+3ZKlCihdHhCCKFFeiaFECIDadq0KSVKlODKlSssWLCA+/fvs2DBAqXDEkKINEnPpBBCZCAHDhxg4MCB9O3blyJFiigdjhBCvJX0TAohRAZy7Ngxnjx5QsWKFalSpQq//fYb4eHhSoclhBBpktXcQgiRAcXGxvLHH3+wcuVKzpw5Q2JiInPnzqV79+5YWFgoHZ4QQmhIMimEEBmcv78/K1asYN26dURFRdGgQQN27dqldFhCCAFIMimEEJlGYmIiu3fvZuXKlZJMCiEyDEkmhRBCCCHEB5MFOEIIIYQQ4oNJMimEEEIIIT6YJJNCCCGEEOKDSTIphBBCCCE+mCSTQgghhBDig0kyKYQQQgghPpgkk0IIIYQQ4oP9H5Eob7cDsJs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4"/>
          <a:stretch/>
        </p:blipFill>
        <p:spPr>
          <a:xfrm>
            <a:off x="3117354" y="1868052"/>
            <a:ext cx="6902428" cy="49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1845</TotalTime>
  <Words>520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Agency FB</vt:lpstr>
      <vt:lpstr>Arial</vt:lpstr>
      <vt:lpstr>Bell MT</vt:lpstr>
      <vt:lpstr>Bernard MT Condensed</vt:lpstr>
      <vt:lpstr>Bodoni Bd BT</vt:lpstr>
      <vt:lpstr>Calibri</vt:lpstr>
      <vt:lpstr>Century Gothic</vt:lpstr>
      <vt:lpstr>Wingdings 3</vt:lpstr>
      <vt:lpstr>Wisp</vt:lpstr>
      <vt:lpstr>Capstone Project I</vt:lpstr>
      <vt:lpstr>PROJECT </vt:lpstr>
      <vt:lpstr>Contents</vt:lpstr>
      <vt:lpstr>Introduction</vt:lpstr>
      <vt:lpstr>Dataset</vt:lpstr>
      <vt:lpstr>Dataset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Methodology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Muskan Agrawal</dc:creator>
  <cp:lastModifiedBy>Muskan Agrawal</cp:lastModifiedBy>
  <cp:revision>83</cp:revision>
  <dcterms:created xsi:type="dcterms:W3CDTF">2023-04-22T10:24:32Z</dcterms:created>
  <dcterms:modified xsi:type="dcterms:W3CDTF">2023-06-19T10:29:24Z</dcterms:modified>
</cp:coreProperties>
</file>