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molsinghrawat/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4586365"/>
            <a:ext cx="10024239"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Anmol Singh Rawat</a:t>
            </a:r>
          </a:p>
          <a:p>
            <a:r>
              <a:rPr lang="en-US" sz="2000" b="1" dirty="0">
                <a:solidFill>
                  <a:schemeClr val="accent1">
                    <a:lumMod val="75000"/>
                  </a:schemeClr>
                </a:solidFill>
                <a:latin typeface="Arial"/>
                <a:cs typeface="Arial"/>
              </a:rPr>
              <a:t>College Name &amp; Department : Graphic Era Deemed to be University, B.Tech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2347131F-796C-F4FA-6E30-16E8664B68EC}"/>
              </a:ext>
            </a:extLst>
          </p:cNvPr>
          <p:cNvSpPr>
            <a:spLocks noGrp="1" noChangeArrowheads="1"/>
          </p:cNvSpPr>
          <p:nvPr>
            <p:ph idx="1"/>
          </p:nvPr>
        </p:nvSpPr>
        <p:spPr bwMode="auto">
          <a:xfrm>
            <a:off x="581192" y="2676886"/>
            <a:ext cx="11287347"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Support for Additional File Types</a:t>
            </a:r>
            <a:r>
              <a:rPr kumimoji="0" lang="en-US" altLang="en-US" b="0" i="0" u="none" strike="noStrike" cap="none" normalizeH="0" baseline="0" dirty="0">
                <a:ln>
                  <a:noFill/>
                </a:ln>
                <a:solidFill>
                  <a:schemeClr val="tx1"/>
                </a:solidFill>
                <a:effectLst/>
              </a:rPr>
              <a:t>: Expanding the project to embed and extract messages in other media formats such as audio and video.</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Advanced Encryption</a:t>
            </a:r>
            <a:r>
              <a:rPr kumimoji="0" lang="en-US" altLang="en-US" b="0" i="0" u="none" strike="noStrike" cap="none" normalizeH="0" baseline="0" dirty="0">
                <a:ln>
                  <a:noFill/>
                </a:ln>
                <a:solidFill>
                  <a:schemeClr val="tx1"/>
                </a:solidFill>
                <a:effectLst/>
              </a:rPr>
              <a:t>: Integrating more robust encryption algorithms like AES or RSA to enhance security further.</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Automated Key Management</a:t>
            </a:r>
            <a:r>
              <a:rPr kumimoji="0" lang="en-US" altLang="en-US" b="0" i="0" u="none" strike="noStrike" cap="none" normalizeH="0" baseline="0" dirty="0">
                <a:ln>
                  <a:noFill/>
                </a:ln>
                <a:solidFill>
                  <a:schemeClr val="tx1"/>
                </a:solidFill>
                <a:effectLst/>
              </a:rPr>
              <a:t>: Implementing a mechanism to securely generate, share, and store encryption keys for easier access and enhanced usability.</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rPr>
              <a:t>GUI Integration</a:t>
            </a:r>
            <a:r>
              <a:rPr kumimoji="0" lang="en-US" altLang="en-US" b="0" i="0" u="none" strike="noStrike" cap="none" normalizeH="0" baseline="0" dirty="0">
                <a:ln>
                  <a:noFill/>
                </a:ln>
                <a:solidFill>
                  <a:schemeClr val="tx1"/>
                </a:solidFill>
                <a:effectLst/>
              </a:rPr>
              <a:t>: Developing a graphical user interface (GUI) to make the tool more user-friendly for non-technical users.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Steganography is the practice of hiding information within digital media, such as images, without altering the medium's noticeable properties. While traditional steganography techniques are effective in concealing messages, they can be vulnerable to detection.</a:t>
            </a:r>
          </a:p>
          <a:p>
            <a:r>
              <a:rPr lang="en-US" dirty="0"/>
              <a:t>This project addresses these limitations by directly embedding messages into pixel values using a custom encryption   method. The encryption encodes the message within the image pixels while preserving the visual integrity of the image. A passcode-based authentication mechanism ensures that only authorized users can extract the hidden   message.</a:t>
            </a:r>
          </a:p>
          <a:p>
            <a:r>
              <a:rPr lang="en-US" dirty="0"/>
              <a:t>The goal is to provide a </a:t>
            </a:r>
            <a:r>
              <a:rPr lang="en-US" b="1" dirty="0"/>
              <a:t>secure and user-friendly</a:t>
            </a:r>
            <a:r>
              <a:rPr lang="en-US" dirty="0"/>
              <a:t> solution for hiding sensitive information within images without noticeable modifications.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F228498E-CA42-4F27-9510-8CBD29E6B24B}"/>
              </a:ext>
            </a:extLst>
          </p:cNvPr>
          <p:cNvSpPr>
            <a:spLocks noGrp="1" noChangeArrowheads="1"/>
          </p:cNvSpPr>
          <p:nvPr>
            <p:ph idx="1"/>
          </p:nvPr>
        </p:nvSpPr>
        <p:spPr bwMode="auto">
          <a:xfrm>
            <a:off x="441325" y="2045955"/>
            <a:ext cx="1141730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b="1" dirty="0"/>
              <a:t>Programming Language:</a:t>
            </a:r>
            <a:r>
              <a:rPr lang="en-IN" dirty="0"/>
              <a:t> Python (for implementing embedding and extraction logic)</a:t>
            </a:r>
          </a:p>
          <a:p>
            <a:pPr>
              <a:buFont typeface="Arial" panose="020B0604020202020204" pitchFamily="34" charset="0"/>
              <a:buChar char="•"/>
            </a:pPr>
            <a:r>
              <a:rPr lang="en-IN" b="1" dirty="0"/>
              <a:t>Libraries:</a:t>
            </a:r>
            <a:endParaRPr lang="en-IN" dirty="0"/>
          </a:p>
          <a:p>
            <a:pPr marL="742950" lvl="1" indent="-285750">
              <a:buFont typeface="Arial" panose="020B0604020202020204" pitchFamily="34" charset="0"/>
              <a:buChar char="•"/>
            </a:pPr>
            <a:r>
              <a:rPr lang="en-IN" b="1" dirty="0"/>
              <a:t>OpenCV:</a:t>
            </a:r>
            <a:r>
              <a:rPr lang="en-IN" dirty="0"/>
              <a:t> Image processing and manipulation</a:t>
            </a:r>
          </a:p>
          <a:p>
            <a:pPr marL="742950" lvl="1" indent="-285750">
              <a:buFont typeface="Arial" panose="020B0604020202020204" pitchFamily="34" charset="0"/>
              <a:buChar char="•"/>
            </a:pPr>
            <a:r>
              <a:rPr lang="en-IN" b="1" dirty="0"/>
              <a:t>NumPy:</a:t>
            </a:r>
            <a:r>
              <a:rPr lang="en-IN" dirty="0"/>
              <a:t> Efficient data handling for image modifications</a:t>
            </a:r>
          </a:p>
          <a:p>
            <a:pPr>
              <a:buFont typeface="Arial" panose="020B0604020202020204" pitchFamily="34" charset="0"/>
              <a:buChar char="•"/>
            </a:pPr>
            <a:r>
              <a:rPr lang="en-IN" b="1" dirty="0"/>
              <a:t>Steganography Technique:</a:t>
            </a:r>
            <a:endParaRPr lang="en-IN" dirty="0"/>
          </a:p>
          <a:p>
            <a:pPr marL="742950" lvl="1" indent="-285750">
              <a:buFont typeface="Arial" panose="020B0604020202020204" pitchFamily="34" charset="0"/>
              <a:buChar char="•"/>
            </a:pPr>
            <a:r>
              <a:rPr lang="en-IN" dirty="0"/>
              <a:t>Message length stored in the first few pixels</a:t>
            </a:r>
          </a:p>
          <a:p>
            <a:pPr marL="742950" lvl="1" indent="-285750">
              <a:buFont typeface="Arial" panose="020B0604020202020204" pitchFamily="34" charset="0"/>
              <a:buChar char="•"/>
            </a:pPr>
            <a:r>
              <a:rPr lang="en-IN" dirty="0"/>
              <a:t>Message encoded within the image pixels</a:t>
            </a:r>
          </a:p>
          <a:p>
            <a:pPr marL="742950" lvl="1" indent="-285750">
              <a:buFont typeface="Arial" panose="020B0604020202020204" pitchFamily="34" charset="0"/>
              <a:buChar char="•"/>
            </a:pPr>
            <a:r>
              <a:rPr lang="en-IN" dirty="0"/>
              <a:t>Passcode authentication for decryption</a:t>
            </a:r>
          </a:p>
          <a:p>
            <a:pPr>
              <a:buFont typeface="Arial" panose="020B0604020202020204" pitchFamily="34" charset="0"/>
              <a:buChar char="•"/>
            </a:pPr>
            <a:r>
              <a:rPr lang="en-IN" b="1" dirty="0"/>
              <a:t>Platform:</a:t>
            </a:r>
            <a:r>
              <a:rPr lang="en-IN" dirty="0"/>
              <a:t> Runs on any Python environment (including local systems and Google </a:t>
            </a:r>
            <a:r>
              <a:rPr lang="en-IN" dirty="0" err="1"/>
              <a:t>Colab</a:t>
            </a:r>
            <a:r>
              <a:rPr lang="en-IN" dirty="0"/>
              <a:t>)</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4DB65923-A47A-A944-C3B1-533EE687D902}"/>
              </a:ext>
            </a:extLst>
          </p:cNvPr>
          <p:cNvSpPr>
            <a:spLocks noGrp="1" noChangeArrowheads="1"/>
          </p:cNvSpPr>
          <p:nvPr>
            <p:ph idx="1"/>
          </p:nvPr>
        </p:nvSpPr>
        <p:spPr bwMode="auto">
          <a:xfrm>
            <a:off x="581192" y="1445779"/>
            <a:ext cx="1110598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Enhanced Security:</a:t>
            </a:r>
            <a:r>
              <a:rPr lang="en-US" sz="2000" dirty="0"/>
              <a:t> A passcode-based authentication ensures that only authorized users can decrypt messages.</a:t>
            </a:r>
          </a:p>
          <a:p>
            <a:r>
              <a:rPr lang="en-US" sz="2000" b="1" dirty="0"/>
              <a:t>Custom Embedding Approach:</a:t>
            </a:r>
            <a:r>
              <a:rPr lang="en-US" sz="2000" dirty="0"/>
              <a:t> The project does not rely on standard steganographic techniques, making detection harder.</a:t>
            </a:r>
          </a:p>
          <a:p>
            <a:r>
              <a:rPr lang="en-US" sz="2000" b="1" dirty="0"/>
              <a:t>User-Friendly Implementation:</a:t>
            </a:r>
            <a:r>
              <a:rPr lang="en-US" sz="2000" dirty="0"/>
              <a:t> The encryption and decryption scripts are simple to use, making it accessible for various users.</a:t>
            </a:r>
          </a:p>
          <a:p>
            <a:r>
              <a:rPr lang="en-US" sz="2000" b="1" dirty="0"/>
              <a:t>Invisible Embedding:</a:t>
            </a:r>
            <a:r>
              <a:rPr lang="en-US" sz="2000" dirty="0"/>
              <a:t> The hidden message does not alter the image’s noticeable properties, ensuring secrecy.</a:t>
            </a:r>
          </a:p>
          <a:p>
            <a:r>
              <a:rPr lang="en-US" sz="2000" b="1" dirty="0"/>
              <a:t>Cross-Platform Compatibility:</a:t>
            </a:r>
            <a:r>
              <a:rPr lang="en-US" sz="2000" dirty="0"/>
              <a:t> Can run on any Python-supported system, including cloud platforms like Google </a:t>
            </a:r>
            <a:r>
              <a:rPr lang="en-US" sz="2000" dirty="0" err="1"/>
              <a:t>Colab</a:t>
            </a:r>
            <a:r>
              <a:rPr lang="en-US" sz="2000" dirty="0"/>
              <a:t>.</a:t>
            </a:r>
          </a:p>
          <a:p>
            <a:pPr marL="0" marR="0" lvl="0" indent="0" algn="l" defTabSz="914400" rtl="0" eaLnBrk="0" fontAlgn="base" latinLnBrk="0" hangingPunct="0">
              <a:lnSpc>
                <a:spcPct val="100000"/>
              </a:lnSpc>
              <a:spcBef>
                <a:spcPct val="0"/>
              </a:spcBef>
              <a:spcAft>
                <a:spcPct val="0"/>
              </a:spcAft>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F699EB23-F8C8-2402-3EE3-8CF3DAE5BCFF}"/>
              </a:ext>
            </a:extLst>
          </p:cNvPr>
          <p:cNvSpPr>
            <a:spLocks noGrp="1" noChangeArrowheads="1"/>
          </p:cNvSpPr>
          <p:nvPr>
            <p:ph idx="1"/>
          </p:nvPr>
        </p:nvSpPr>
        <p:spPr bwMode="auto">
          <a:xfrm>
            <a:off x="581192" y="2445284"/>
            <a:ext cx="7796943" cy="238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Cybersecurity Professionals:</a:t>
            </a:r>
            <a:r>
              <a:rPr lang="en-US" dirty="0"/>
              <a:t> For secure data transmission over public networks.</a:t>
            </a:r>
          </a:p>
          <a:p>
            <a:r>
              <a:rPr lang="en-US" b="1" dirty="0"/>
              <a:t>Students and Educators:</a:t>
            </a:r>
            <a:r>
              <a:rPr lang="en-US" dirty="0"/>
              <a:t> To learn about steganography and cryptography.</a:t>
            </a:r>
          </a:p>
          <a:p>
            <a:r>
              <a:rPr lang="en-US" b="1" dirty="0"/>
              <a:t>Journalists and Whistleblowers:</a:t>
            </a:r>
            <a:r>
              <a:rPr lang="en-US" dirty="0"/>
              <a:t> For safely sharing confidential information.</a:t>
            </a:r>
          </a:p>
          <a:p>
            <a:r>
              <a:rPr lang="en-US" b="1" dirty="0"/>
              <a:t>Software Developers:</a:t>
            </a:r>
            <a:r>
              <a:rPr lang="en-US" dirty="0"/>
              <a:t> As a reference for advanced security applications.</a:t>
            </a:r>
          </a:p>
          <a:p>
            <a:r>
              <a:rPr lang="en-US" b="1" dirty="0"/>
              <a:t>General Users:</a:t>
            </a:r>
            <a:r>
              <a:rPr lang="en-US" dirty="0"/>
              <a:t> For embedding and sharing secret messages within images.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2" y="1302026"/>
            <a:ext cx="11029615" cy="965734"/>
          </a:xfrm>
        </p:spPr>
        <p:txBody>
          <a:bodyPr/>
          <a:lstStyle/>
          <a:p>
            <a:r>
              <a:rPr lang="en-US" dirty="0"/>
              <a:t>Example</a:t>
            </a:r>
            <a:r>
              <a:rPr lang="en-IN" dirty="0"/>
              <a:t> 1:</a:t>
            </a:r>
          </a:p>
          <a:p>
            <a:endParaRPr lang="en-IN" dirty="0"/>
          </a:p>
        </p:txBody>
      </p:sp>
      <p:pic>
        <p:nvPicPr>
          <p:cNvPr id="5" name="Picture 4">
            <a:extLst>
              <a:ext uri="{FF2B5EF4-FFF2-40B4-BE49-F238E27FC236}">
                <a16:creationId xmlns:a16="http://schemas.microsoft.com/office/drawing/2014/main" id="{3A2293AC-A833-79AA-CD0E-340699E5C321}"/>
              </a:ext>
            </a:extLst>
          </p:cNvPr>
          <p:cNvPicPr>
            <a:picLocks noChangeAspect="1"/>
          </p:cNvPicPr>
          <p:nvPr/>
        </p:nvPicPr>
        <p:blipFill>
          <a:blip r:embed="rId2"/>
          <a:srcRect/>
          <a:stretch/>
        </p:blipFill>
        <p:spPr>
          <a:xfrm>
            <a:off x="658761" y="1932188"/>
            <a:ext cx="5917527" cy="1551130"/>
          </a:xfrm>
          <a:prstGeom prst="rect">
            <a:avLst/>
          </a:prstGeom>
        </p:spPr>
      </p:pic>
      <p:pic>
        <p:nvPicPr>
          <p:cNvPr id="9" name="Picture 8">
            <a:extLst>
              <a:ext uri="{FF2B5EF4-FFF2-40B4-BE49-F238E27FC236}">
                <a16:creationId xmlns:a16="http://schemas.microsoft.com/office/drawing/2014/main" id="{9D7E94A1-8BD6-A68D-581B-875F4A3CCEE8}"/>
              </a:ext>
            </a:extLst>
          </p:cNvPr>
          <p:cNvPicPr>
            <a:picLocks noChangeAspect="1"/>
          </p:cNvPicPr>
          <p:nvPr/>
        </p:nvPicPr>
        <p:blipFill>
          <a:blip r:embed="rId3"/>
          <a:srcRect/>
          <a:stretch/>
        </p:blipFill>
        <p:spPr>
          <a:xfrm>
            <a:off x="658762" y="4925811"/>
            <a:ext cx="5439842" cy="1366834"/>
          </a:xfrm>
          <a:prstGeom prst="rect">
            <a:avLst/>
          </a:prstGeom>
        </p:spPr>
      </p:pic>
      <p:pic>
        <p:nvPicPr>
          <p:cNvPr id="11" name="Picture 10">
            <a:extLst>
              <a:ext uri="{FF2B5EF4-FFF2-40B4-BE49-F238E27FC236}">
                <a16:creationId xmlns:a16="http://schemas.microsoft.com/office/drawing/2014/main" id="{82F0623B-351F-9D43-31A6-B6D504FEF199}"/>
              </a:ext>
            </a:extLst>
          </p:cNvPr>
          <p:cNvPicPr>
            <a:picLocks noChangeAspect="1"/>
          </p:cNvPicPr>
          <p:nvPr/>
        </p:nvPicPr>
        <p:blipFill>
          <a:blip r:embed="rId4"/>
          <a:srcRect/>
          <a:stretch/>
        </p:blipFill>
        <p:spPr>
          <a:xfrm>
            <a:off x="7639665" y="980916"/>
            <a:ext cx="3283974" cy="2502402"/>
          </a:xfrm>
          <a:prstGeom prst="rect">
            <a:avLst/>
          </a:prstGeom>
        </p:spPr>
      </p:pic>
      <p:pic>
        <p:nvPicPr>
          <p:cNvPr id="12" name="Picture 11">
            <a:extLst>
              <a:ext uri="{FF2B5EF4-FFF2-40B4-BE49-F238E27FC236}">
                <a16:creationId xmlns:a16="http://schemas.microsoft.com/office/drawing/2014/main" id="{81AAD459-09DC-C488-53D0-020F73D40801}"/>
              </a:ext>
            </a:extLst>
          </p:cNvPr>
          <p:cNvPicPr>
            <a:picLocks noChangeAspect="1"/>
          </p:cNvPicPr>
          <p:nvPr/>
        </p:nvPicPr>
        <p:blipFill>
          <a:blip r:embed="rId5"/>
          <a:srcRect/>
          <a:stretch/>
        </p:blipFill>
        <p:spPr>
          <a:xfrm>
            <a:off x="8042787" y="4198375"/>
            <a:ext cx="3185652" cy="2094270"/>
          </a:xfrm>
          <a:prstGeom prst="rect">
            <a:avLst/>
          </a:prstGeom>
        </p:spPr>
      </p:pic>
      <p:sp>
        <p:nvSpPr>
          <p:cNvPr id="4" name="TextBox 3">
            <a:extLst>
              <a:ext uri="{FF2B5EF4-FFF2-40B4-BE49-F238E27FC236}">
                <a16:creationId xmlns:a16="http://schemas.microsoft.com/office/drawing/2014/main" id="{4675408E-F7C0-B6AA-505B-16FAF0DD29A7}"/>
              </a:ext>
            </a:extLst>
          </p:cNvPr>
          <p:cNvSpPr txBox="1"/>
          <p:nvPr/>
        </p:nvSpPr>
        <p:spPr>
          <a:xfrm>
            <a:off x="8662219" y="3483318"/>
            <a:ext cx="1376516" cy="369332"/>
          </a:xfrm>
          <a:prstGeom prst="rect">
            <a:avLst/>
          </a:prstGeom>
          <a:noFill/>
        </p:spPr>
        <p:txBody>
          <a:bodyPr wrap="square" rtlCol="0">
            <a:spAutoFit/>
          </a:bodyPr>
          <a:lstStyle/>
          <a:p>
            <a:r>
              <a:rPr lang="en-IN" dirty="0"/>
              <a:t>tony.png</a:t>
            </a:r>
          </a:p>
        </p:txBody>
      </p:sp>
      <p:sp>
        <p:nvSpPr>
          <p:cNvPr id="6" name="TextBox 5">
            <a:extLst>
              <a:ext uri="{FF2B5EF4-FFF2-40B4-BE49-F238E27FC236}">
                <a16:creationId xmlns:a16="http://schemas.microsoft.com/office/drawing/2014/main" id="{879899F4-56D3-D2F7-84C6-E94407F00A3A}"/>
              </a:ext>
            </a:extLst>
          </p:cNvPr>
          <p:cNvSpPr txBox="1"/>
          <p:nvPr/>
        </p:nvSpPr>
        <p:spPr>
          <a:xfrm>
            <a:off x="8219768" y="6459794"/>
            <a:ext cx="2172929" cy="369332"/>
          </a:xfrm>
          <a:prstGeom prst="rect">
            <a:avLst/>
          </a:prstGeom>
          <a:noFill/>
        </p:spPr>
        <p:txBody>
          <a:bodyPr wrap="square" rtlCol="0">
            <a:spAutoFit/>
          </a:bodyPr>
          <a:lstStyle/>
          <a:p>
            <a:r>
              <a:rPr lang="en-IN" dirty="0"/>
              <a:t>encryptedImage.png</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a </a:t>
            </a:r>
            <a:r>
              <a:rPr lang="en-US" b="1" dirty="0"/>
              <a:t>secure</a:t>
            </a:r>
            <a:r>
              <a:rPr lang="en-US" dirty="0"/>
              <a:t> and </a:t>
            </a:r>
            <a:r>
              <a:rPr lang="en-US" b="1" dirty="0"/>
              <a:t>efficient</a:t>
            </a:r>
            <a:r>
              <a:rPr lang="en-US" dirty="0"/>
              <a:t> method for embedding messages in images. By directly encoding message data into pixel values and using a passcode-based authentication mechanism, the project ensures that sensitive information remains protected.</a:t>
            </a:r>
          </a:p>
          <a:p>
            <a:r>
              <a:rPr lang="en-US" dirty="0"/>
              <a:t>The implementation using Python and OpenCV provides a </a:t>
            </a:r>
            <a:r>
              <a:rPr lang="en-US" b="1" dirty="0"/>
              <a:t>scalable</a:t>
            </a:r>
            <a:r>
              <a:rPr lang="en-US" dirty="0"/>
              <a:t> and </a:t>
            </a:r>
            <a:r>
              <a:rPr lang="en-US" b="1" dirty="0"/>
              <a:t>efficient</a:t>
            </a:r>
            <a:r>
              <a:rPr lang="en-US" dirty="0"/>
              <a:t> platform for this approach. The technique can be further enhanced by integrating more robust encryption methods and automation features.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t>The complete code and detailed instructions for this project are available on GitHub: </a:t>
            </a:r>
            <a:r>
              <a:rPr lang="en-IN" dirty="0">
                <a:hlinkClick r:id="rId2"/>
              </a:rPr>
              <a:t>https://github.com/anmolsinghrawat/Steganography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106</TotalTime>
  <Words>574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anmol rawat</cp:lastModifiedBy>
  <cp:revision>27</cp:revision>
  <dcterms:created xsi:type="dcterms:W3CDTF">2021-05-26T16:50:10Z</dcterms:created>
  <dcterms:modified xsi:type="dcterms:W3CDTF">2025-02-25T14:59:28Z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