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147470489" r:id="rId2"/>
    <p:sldId id="2147470492" r:id="rId3"/>
    <p:sldId id="2147470498" r:id="rId4"/>
    <p:sldId id="2147470493" r:id="rId5"/>
    <p:sldId id="2147470494" r:id="rId6"/>
    <p:sldId id="2147470500" r:id="rId7"/>
    <p:sldId id="2147470495" r:id="rId8"/>
    <p:sldId id="2147470501" r:id="rId9"/>
    <p:sldId id="2147470496" r:id="rId10"/>
    <p:sldId id="2147470497" r:id="rId11"/>
    <p:sldId id="2147470502" r:id="rId12"/>
    <p:sldId id="2147470507" r:id="rId13"/>
    <p:sldId id="2147470508" r:id="rId14"/>
    <p:sldId id="2147470491" r:id="rId15"/>
    <p:sldId id="2147470487" r:id="rId16"/>
    <p:sldId id="2147470503" r:id="rId17"/>
    <p:sldId id="2147470504" r:id="rId18"/>
    <p:sldId id="2147470505" r:id="rId19"/>
    <p:sldId id="21474705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5B9ED"/>
    <a:srgbClr val="47BDAE"/>
    <a:srgbClr val="30BBDA"/>
    <a:srgbClr val="47BDAF"/>
    <a:srgbClr val="696969"/>
    <a:srgbClr val="1C4D98"/>
    <a:srgbClr val="8BC431"/>
    <a:srgbClr val="97B6BA"/>
    <a:srgbClr val="24A8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F4D17B-9B25-2D63-E389-71163BD2C8E7}"/>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C4ED1-FB42-4A6C-B292-B8C58946A85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5A630-145D-4232-9865-98341E30F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0836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0375-D926-48D9-8605-813B1B64E6F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D7657-21CC-45AA-A2CE-92653962FC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936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A09EBA-4206-40BF-81B1-742CF8BD5BA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B8BE7B-6EB1-4B41-A25B-B41833E5B2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3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255996" y="1271219"/>
            <a:ext cx="10624338" cy="444565"/>
          </a:xfrm>
        </p:spPr>
        <p:txBody>
          <a:bodyPr vert="horz" lIns="91440" tIns="45720" rIns="91440" bIns="45720" rtlCol="0">
            <a:noAutofit/>
          </a:bodyPr>
          <a:lstStyle>
            <a:lvl1pPr>
              <a:defRPr lang="en-US" sz="2800" b="1" kern="1200" dirty="0">
                <a:solidFill>
                  <a:srgbClr val="0070C0"/>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4" name="Text Placeholder 13">
            <a:extLst>
              <a:ext uri="{FF2B5EF4-FFF2-40B4-BE49-F238E27FC236}">
                <a16:creationId xmlns:a16="http://schemas.microsoft.com/office/drawing/2014/main" id="{06C9D6B8-9A00-34FD-3E41-E67F07F278E4}"/>
              </a:ext>
            </a:extLst>
          </p:cNvPr>
          <p:cNvSpPr>
            <a:spLocks noGrp="1"/>
          </p:cNvSpPr>
          <p:nvPr>
            <p:ph type="body" sz="quarter" idx="15" hasCustomPrompt="1"/>
          </p:nvPr>
        </p:nvSpPr>
        <p:spPr>
          <a:xfrm>
            <a:off x="255996" y="629525"/>
            <a:ext cx="10624338" cy="444565"/>
          </a:xfrm>
        </p:spPr>
        <p:txBody>
          <a:bodyPr vert="horz" lIns="91440" tIns="45720" rIns="91440" bIns="45720" rtlCol="0">
            <a:noAutofit/>
          </a:bodyPr>
          <a:lstStyle>
            <a:lvl1pPr>
              <a:defRPr lang="en-US" sz="2800" b="1" kern="1200" dirty="0">
                <a:solidFill>
                  <a:srgbClr val="0070C0"/>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64773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173803" y="469835"/>
            <a:ext cx="11672300" cy="650048"/>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44354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37F2-3C53-43E6-9F25-242D13C5ABD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302C3C5-9B28-493B-9422-74FF4AE180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43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B68FAD-9CFA-CBF0-4B37-9944C2E932A1}"/>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4B6E2-CC70-4366-ABC8-87480CC35BD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D34EE-ED80-45A7-B964-53ED80D94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3303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BCD6-D227-4C30-8364-6F161FA122F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5DC3054-5604-4679-AF7D-07BF06BE01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47BA85-32D5-4EA3-9F8B-5A8B925174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612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33A1-3BE5-4F1B-8E70-08225490223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4C4CAE0-72F2-4F22-A85A-772E3DA04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DE67E9-F76F-4049-98D4-82E9E7C800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32A94-E906-4159-9FE4-E63CFAE0B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16D1AA-A642-4FEB-91F0-3F506A2AE8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93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F108-6EC2-4592-9D33-716E6B1ACF9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2673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38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AB71-FC15-4C88-A99B-0D66CDCEEF5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369B3E-A4BB-45D7-ABB7-1E151F04F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FD4C72-B215-468A-8722-23007428B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9433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2731-906B-40B4-86D3-CD7878598D2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042F1-26FD-477E-A079-62384AA43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52E8FE-8F89-4D08-8341-786A0381B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3854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microsoft.com/office/2007/relationships/hdphoto" Target="../media/hdphoto2.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D087FE-85BE-5152-9EB5-3B57AE38DD4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 y="5337544"/>
            <a:ext cx="12191994" cy="1548307"/>
          </a:xfrm>
          <a:prstGeom prst="rect">
            <a:avLst/>
          </a:prstGeom>
        </p:spPr>
      </p:pic>
      <p:sp>
        <p:nvSpPr>
          <p:cNvPr id="7" name="Rectangle 6">
            <a:extLst>
              <a:ext uri="{FF2B5EF4-FFF2-40B4-BE49-F238E27FC236}">
                <a16:creationId xmlns:a16="http://schemas.microsoft.com/office/drawing/2014/main" id="{8EFA70D2-ADBF-0DD4-D7D1-F37201867E99}"/>
              </a:ext>
            </a:extLst>
          </p:cNvPr>
          <p:cNvSpPr/>
          <p:nvPr userDrawn="1"/>
        </p:nvSpPr>
        <p:spPr>
          <a:xfrm>
            <a:off x="0" y="0"/>
            <a:ext cx="12192000" cy="365125"/>
          </a:xfrm>
          <a:prstGeom prst="rect">
            <a:avLst/>
          </a:prstGeom>
          <a:gradFill>
            <a:gsLst>
              <a:gs pos="5000">
                <a:srgbClr val="47BDAE"/>
              </a:gs>
              <a:gs pos="59000">
                <a:srgbClr val="25B9ED"/>
              </a:gs>
              <a:gs pos="100000">
                <a:srgbClr val="FFFFFF"/>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sz="2000" b="1" i="1" dirty="0">
              <a:solidFill>
                <a:schemeClr val="bg1">
                  <a:lumMod val="75000"/>
                </a:schemeClr>
              </a:solidFill>
            </a:endParaRPr>
          </a:p>
        </p:txBody>
      </p:sp>
      <p:sp>
        <p:nvSpPr>
          <p:cNvPr id="3" name="Text Placeholder 2">
            <a:extLst>
              <a:ext uri="{FF2B5EF4-FFF2-40B4-BE49-F238E27FC236}">
                <a16:creationId xmlns:a16="http://schemas.microsoft.com/office/drawing/2014/main" id="{F8BC08DB-FBED-4A43-AE4B-B2CE371FE61E}"/>
              </a:ext>
            </a:extLst>
          </p:cNvPr>
          <p:cNvSpPr>
            <a:spLocks noGrp="1"/>
          </p:cNvSpPr>
          <p:nvPr>
            <p:ph type="body" idx="1"/>
          </p:nvPr>
        </p:nvSpPr>
        <p:spPr>
          <a:xfrm>
            <a:off x="677271" y="1191757"/>
            <a:ext cx="11004446" cy="47950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4" descr="LTIMindtree logo in transparent PNG and vectorized SVG formats">
            <a:extLst>
              <a:ext uri="{FF2B5EF4-FFF2-40B4-BE49-F238E27FC236}">
                <a16:creationId xmlns:a16="http://schemas.microsoft.com/office/drawing/2014/main" id="{21F70453-17DB-04F6-290A-DCDEF9FDE02E}"/>
              </a:ext>
            </a:extLst>
          </p:cNvPr>
          <p:cNvPicPr>
            <a:picLocks noChangeAspect="1" noChangeArrowheads="1"/>
          </p:cNvPicPr>
          <p:nvPr userDrawn="1"/>
        </p:nvPicPr>
        <p:blipFill>
          <a:blip r:embed="rId16">
            <a:extLst>
              <a:ext uri="{BEBA8EAE-BF5A-486C-A8C5-ECC9F3942E4B}">
                <a14:imgProps xmlns:a14="http://schemas.microsoft.com/office/drawing/2010/main">
                  <a14:imgLayer r:embed="rId17">
                    <a14:imgEffect>
                      <a14:saturation sat="4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0545387" y="6562429"/>
            <a:ext cx="1541059" cy="295571"/>
          </a:xfrm>
          <a:prstGeom prst="rect">
            <a:avLst/>
          </a:prstGeom>
          <a:noFill/>
        </p:spPr>
      </p:pic>
      <p:sp>
        <p:nvSpPr>
          <p:cNvPr id="6" name="Title Placeholder 1">
            <a:extLst>
              <a:ext uri="{FF2B5EF4-FFF2-40B4-BE49-F238E27FC236}">
                <a16:creationId xmlns:a16="http://schemas.microsoft.com/office/drawing/2014/main" id="{DBDE3A73-7407-B3B5-0BC2-D13C973D143A}"/>
              </a:ext>
            </a:extLst>
          </p:cNvPr>
          <p:cNvSpPr txBox="1">
            <a:spLocks/>
          </p:cNvSpPr>
          <p:nvPr userDrawn="1"/>
        </p:nvSpPr>
        <p:spPr>
          <a:xfrm>
            <a:off x="221274" y="88514"/>
            <a:ext cx="8176583" cy="11032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1" name="Text Placeholder 2">
            <a:extLst>
              <a:ext uri="{FF2B5EF4-FFF2-40B4-BE49-F238E27FC236}">
                <a16:creationId xmlns:a16="http://schemas.microsoft.com/office/drawing/2014/main" id="{70A0B4C8-C250-76C3-01DB-D728F6B32656}"/>
              </a:ext>
            </a:extLst>
          </p:cNvPr>
          <p:cNvSpPr txBox="1">
            <a:spLocks/>
          </p:cNvSpPr>
          <p:nvPr userDrawn="1"/>
        </p:nvSpPr>
        <p:spPr>
          <a:xfrm>
            <a:off x="391411" y="640135"/>
            <a:ext cx="11290305" cy="523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Calibri (Body)"/>
            </a:endParaRPr>
          </a:p>
        </p:txBody>
      </p:sp>
      <p:sp>
        <p:nvSpPr>
          <p:cNvPr id="12" name="Text Placeholder 2">
            <a:extLst>
              <a:ext uri="{FF2B5EF4-FFF2-40B4-BE49-F238E27FC236}">
                <a16:creationId xmlns:a16="http://schemas.microsoft.com/office/drawing/2014/main" id="{349D7A90-F0A3-C216-D67E-9B86D1BECDF5}"/>
              </a:ext>
            </a:extLst>
          </p:cNvPr>
          <p:cNvSpPr txBox="1">
            <a:spLocks/>
          </p:cNvSpPr>
          <p:nvPr userDrawn="1"/>
        </p:nvSpPr>
        <p:spPr>
          <a:xfrm>
            <a:off x="158720" y="413891"/>
            <a:ext cx="10025576" cy="685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3" name="Picture 12">
            <a:extLst>
              <a:ext uri="{FF2B5EF4-FFF2-40B4-BE49-F238E27FC236}">
                <a16:creationId xmlns:a16="http://schemas.microsoft.com/office/drawing/2014/main" id="{383075D7-F006-A81F-68F1-A5F218FAF004}"/>
              </a:ext>
            </a:extLst>
          </p:cNvPr>
          <p:cNvPicPr>
            <a:picLocks noChangeAspect="1"/>
          </p:cNvPicPr>
          <p:nvPr userDrawn="1"/>
        </p:nvPicPr>
        <p:blipFill>
          <a:blip r:embed="rId18">
            <a:extLst>
              <a:ext uri="{BEBA8EAE-BF5A-486C-A8C5-ECC9F3942E4B}">
                <a14:imgProps xmlns:a14="http://schemas.microsoft.com/office/drawing/2010/main">
                  <a14:imgLayer r:embed="rId19">
                    <a14:imgEffect>
                      <a14:brightnessContrast bright="-20000" contrast="20000"/>
                    </a14:imgEffect>
                  </a14:imgLayer>
                </a14:imgProps>
              </a:ext>
            </a:extLst>
          </a:blip>
          <a:stretch>
            <a:fillRect/>
          </a:stretch>
        </p:blipFill>
        <p:spPr>
          <a:xfrm>
            <a:off x="105554" y="6358271"/>
            <a:ext cx="964436" cy="411216"/>
          </a:xfrm>
          <a:prstGeom prst="rect">
            <a:avLst/>
          </a:prstGeom>
        </p:spPr>
      </p:pic>
    </p:spTree>
    <p:extLst>
      <p:ext uri="{BB962C8B-B14F-4D97-AF65-F5344CB8AC3E}">
        <p14:creationId xmlns:p14="http://schemas.microsoft.com/office/powerpoint/2010/main" val="2680482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microsoft.com/office/2007/relationships/hdphoto" Target="../media/hdphoto3.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D30BC0-07A3-DCDA-0D0B-DD40C2178A62}"/>
              </a:ext>
            </a:extLst>
          </p:cNvPr>
          <p:cNvSpPr/>
          <p:nvPr/>
        </p:nvSpPr>
        <p:spPr>
          <a:xfrm>
            <a:off x="-31269" y="29737"/>
            <a:ext cx="12254538" cy="6868389"/>
          </a:xfrm>
          <a:prstGeom prst="rect">
            <a:avLst/>
          </a:prstGeom>
          <a:gradFill>
            <a:gsLst>
              <a:gs pos="0">
                <a:srgbClr val="47BDAF"/>
              </a:gs>
              <a:gs pos="100000">
                <a:srgbClr val="3793A6"/>
              </a:gs>
              <a:gs pos="39000">
                <a:srgbClr val="1C4D9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utiger LT Pro 45 Light" panose="020B0403030504020204" pitchFamily="34" charset="0"/>
              <a:ea typeface="+mn-ea"/>
              <a:cs typeface="+mn-cs"/>
            </a:endParaRPr>
          </a:p>
        </p:txBody>
      </p:sp>
      <p:sp>
        <p:nvSpPr>
          <p:cNvPr id="14" name="Text Placeholder 1">
            <a:extLst>
              <a:ext uri="{FF2B5EF4-FFF2-40B4-BE49-F238E27FC236}">
                <a16:creationId xmlns:a16="http://schemas.microsoft.com/office/drawing/2014/main" id="{0741E81D-922F-23FE-07A9-320FA2B27E3A}"/>
              </a:ext>
            </a:extLst>
          </p:cNvPr>
          <p:cNvSpPr>
            <a:spLocks noGrp="1"/>
          </p:cNvSpPr>
          <p:nvPr>
            <p:ph type="body" sz="quarter" idx="13"/>
          </p:nvPr>
        </p:nvSpPr>
        <p:spPr>
          <a:xfrm>
            <a:off x="2289635" y="17705"/>
            <a:ext cx="6910121" cy="1058125"/>
          </a:xfrm>
        </p:spPr>
        <p:txBody>
          <a:bodyPr/>
          <a:lstStyle/>
          <a:p>
            <a:pPr marL="0" indent="0" algn="ctr">
              <a:buNone/>
            </a:pPr>
            <a:r>
              <a:rPr lang="en-US" sz="4400" dirty="0">
                <a:solidFill>
                  <a:schemeClr val="bg1"/>
                </a:solidFill>
              </a:rPr>
              <a:t>M.Tech Program </a:t>
            </a:r>
          </a:p>
          <a:p>
            <a:pPr marL="0" indent="0" algn="ctr">
              <a:buNone/>
            </a:pPr>
            <a:r>
              <a:rPr lang="en-US" sz="2000" dirty="0">
                <a:solidFill>
                  <a:schemeClr val="bg1"/>
                </a:solidFill>
              </a:rPr>
              <a:t>Advanced Industry Integrated Programs</a:t>
            </a:r>
          </a:p>
        </p:txBody>
      </p:sp>
      <p:cxnSp>
        <p:nvCxnSpPr>
          <p:cNvPr id="15" name="Straight Connector 14">
            <a:extLst>
              <a:ext uri="{FF2B5EF4-FFF2-40B4-BE49-F238E27FC236}">
                <a16:creationId xmlns:a16="http://schemas.microsoft.com/office/drawing/2014/main" id="{ED19DFA2-C55E-F4D5-C53A-B5ECEB442DC1}"/>
              </a:ext>
            </a:extLst>
          </p:cNvPr>
          <p:cNvCxnSpPr/>
          <p:nvPr/>
        </p:nvCxnSpPr>
        <p:spPr>
          <a:xfrm>
            <a:off x="2977350" y="1120307"/>
            <a:ext cx="58662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41AA452C-B3E6-7A79-FD46-04E813851A85}"/>
              </a:ext>
            </a:extLst>
          </p:cNvPr>
          <p:cNvSpPr/>
          <p:nvPr/>
        </p:nvSpPr>
        <p:spPr>
          <a:xfrm>
            <a:off x="4125951" y="1177578"/>
            <a:ext cx="3033131" cy="286036"/>
          </a:xfrm>
          <a:prstGeom prst="roundRect">
            <a:avLst/>
          </a:prstGeom>
          <a:solidFill>
            <a:schemeClr val="accent6">
              <a:lumMod val="20000"/>
              <a:lumOff val="80000"/>
            </a:schemeClr>
          </a:solid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rutiger 45 bold"/>
                <a:ea typeface="+mn-ea"/>
                <a:cs typeface="Calibri" panose="020F0502020204030204" pitchFamily="34" charset="0"/>
              </a:rPr>
              <a:t>Jointly offered by University and LTIMindTree</a:t>
            </a:r>
          </a:p>
        </p:txBody>
      </p:sp>
      <p:sp>
        <p:nvSpPr>
          <p:cNvPr id="4" name="TextBox 3">
            <a:extLst>
              <a:ext uri="{FF2B5EF4-FFF2-40B4-BE49-F238E27FC236}">
                <a16:creationId xmlns:a16="http://schemas.microsoft.com/office/drawing/2014/main" id="{598A8852-79FE-2D69-0530-D7712358063B}"/>
              </a:ext>
            </a:extLst>
          </p:cNvPr>
          <p:cNvSpPr txBox="1"/>
          <p:nvPr/>
        </p:nvSpPr>
        <p:spPr>
          <a:xfrm>
            <a:off x="180236" y="1659822"/>
            <a:ext cx="11428184" cy="4062651"/>
          </a:xfrm>
          <a:prstGeom prst="rect">
            <a:avLst/>
          </a:prstGeom>
          <a:noFill/>
        </p:spPr>
        <p:txBody>
          <a:bodyPr wrap="square">
            <a:spAutoFit/>
          </a:bodyPr>
          <a:lstStyle/>
          <a:p>
            <a:pPr lvl="0" algn="ctr">
              <a:defRPr/>
            </a:pPr>
            <a:r>
              <a:rPr lang="en-US" sz="3600" b="1" dirty="0">
                <a:solidFill>
                  <a:prstClr val="white"/>
                </a:solidFill>
                <a:cs typeface="Calibri" panose="020F0502020204030204" pitchFamily="34" charset="0"/>
              </a:rPr>
              <a:t>Project Title: </a:t>
            </a:r>
            <a:r>
              <a:rPr lang="en-IN" sz="3600" b="1" dirty="0">
                <a:solidFill>
                  <a:schemeClr val="bg1"/>
                </a:solidFill>
              </a:rPr>
              <a:t>AI-Based Interior Design &amp; Renovation Cost Estimator</a:t>
            </a:r>
            <a:endParaRPr lang="en-US" sz="3600" b="1" dirty="0">
              <a:solidFill>
                <a:schemeClr val="bg1"/>
              </a:solidFill>
              <a:cs typeface="Calibri" panose="020F0502020204030204" pitchFamily="34" charset="0"/>
            </a:endParaRPr>
          </a:p>
          <a:p>
            <a:pPr lvl="0" algn="ctr">
              <a:defRPr/>
            </a:pPr>
            <a:endParaRPr kumimoji="0" lang="en-US" sz="5400" b="1" i="0" u="none" strike="noStrike" kern="1200" cap="none" spc="0" normalizeH="0" baseline="0" noProof="0" dirty="0">
              <a:ln>
                <a:noFill/>
              </a:ln>
              <a:solidFill>
                <a:prstClr val="white"/>
              </a:solidFill>
              <a:effectLst/>
              <a:uLnTx/>
              <a:uFillTx/>
              <a:latin typeface="Frutiger 45 bold"/>
              <a:ea typeface="+mn-ea"/>
              <a:cs typeface="Calibri" panose="020F0502020204030204" pitchFamily="34" charset="0"/>
            </a:endParaRPr>
          </a:p>
          <a:p>
            <a:pPr algn="ctr">
              <a:defRPr/>
            </a:pPr>
            <a:r>
              <a:rPr lang="en-US" sz="2400" b="1" dirty="0">
                <a:solidFill>
                  <a:prstClr val="white"/>
                </a:solidFill>
                <a:cs typeface="Calibri" panose="020F0502020204030204" pitchFamily="34" charset="0"/>
              </a:rPr>
              <a:t>ANMOL CHAUBEY  - 24MAI0111</a:t>
            </a:r>
          </a:p>
          <a:p>
            <a:pPr lvl="0" algn="ctr">
              <a:defRPr/>
            </a:pPr>
            <a:endParaRPr lang="en-US" sz="5400" b="1" dirty="0">
              <a:solidFill>
                <a:prstClr val="white"/>
              </a:solidFill>
              <a:latin typeface="Frutiger 45 bold"/>
              <a:cs typeface="Calibri" panose="020F0502020204030204" pitchFamily="34" charset="0"/>
            </a:endParaRPr>
          </a:p>
          <a:p>
            <a:pPr lvl="0" algn="ctr">
              <a:defRPr/>
            </a:pPr>
            <a:endParaRPr kumimoji="0" lang="en-US" sz="5400" b="1" i="0" u="none" strike="noStrike" kern="1200" cap="none" spc="0" normalizeH="0" baseline="0" noProof="0" dirty="0">
              <a:ln>
                <a:noFill/>
              </a:ln>
              <a:solidFill>
                <a:prstClr val="white"/>
              </a:solidFill>
              <a:effectLst/>
              <a:uLnTx/>
              <a:uFillTx/>
              <a:latin typeface="Frutiger 45 bold"/>
              <a:ea typeface="+mn-ea"/>
              <a:cs typeface="Calibri" panose="020F0502020204030204" pitchFamily="34" charset="0"/>
            </a:endParaRPr>
          </a:p>
        </p:txBody>
      </p:sp>
      <p:graphicFrame>
        <p:nvGraphicFramePr>
          <p:cNvPr id="3" name="Table 2">
            <a:extLst>
              <a:ext uri="{FF2B5EF4-FFF2-40B4-BE49-F238E27FC236}">
                <a16:creationId xmlns:a16="http://schemas.microsoft.com/office/drawing/2014/main" id="{0E7F5D19-19F4-F87F-17C2-8520612BCFEC}"/>
              </a:ext>
            </a:extLst>
          </p:cNvPr>
          <p:cNvGraphicFramePr>
            <a:graphicFrameLocks noGrp="1"/>
          </p:cNvGraphicFramePr>
          <p:nvPr/>
        </p:nvGraphicFramePr>
        <p:xfrm>
          <a:off x="-47290" y="5501244"/>
          <a:ext cx="12239216" cy="3264833"/>
        </p:xfrm>
        <a:graphic>
          <a:graphicData uri="http://schemas.openxmlformats.org/drawingml/2006/table">
            <a:tbl>
              <a:tblPr firstRow="1" bandRow="1">
                <a:tableStyleId>{5940675A-B579-460E-94D1-54222C63F5DA}</a:tableStyleId>
              </a:tblPr>
              <a:tblGrid>
                <a:gridCol w="6119608">
                  <a:extLst>
                    <a:ext uri="{9D8B030D-6E8A-4147-A177-3AD203B41FA5}">
                      <a16:colId xmlns:a16="http://schemas.microsoft.com/office/drawing/2014/main" val="586572480"/>
                    </a:ext>
                  </a:extLst>
                </a:gridCol>
                <a:gridCol w="6119608">
                  <a:extLst>
                    <a:ext uri="{9D8B030D-6E8A-4147-A177-3AD203B41FA5}">
                      <a16:colId xmlns:a16="http://schemas.microsoft.com/office/drawing/2014/main" val="157907922"/>
                    </a:ext>
                  </a:extLst>
                </a:gridCol>
              </a:tblGrid>
              <a:tr h="1527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Frutiger 45 bold"/>
                          <a:cs typeface="Calibri" panose="020F0502020204030204" pitchFamily="34" charset="0"/>
                        </a:rPr>
                        <a:t>Knowledge partner</a:t>
                      </a:r>
                      <a:endParaRPr lang="en-US" dirty="0">
                        <a:solidFill>
                          <a:schemeClr val="bg1"/>
                        </a:solidFill>
                      </a:endParaRP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Frutiger 45 bold"/>
                          <a:cs typeface="Calibri" panose="020F0502020204030204" pitchFamily="34" charset="0"/>
                        </a:rPr>
                        <a:t>                                                                     Implementation partner</a:t>
                      </a:r>
                      <a:endParaRPr lang="en-US" dirty="0">
                        <a:solidFill>
                          <a:schemeClr val="bg1"/>
                        </a:solidFill>
                      </a:endParaRP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3668230"/>
                  </a:ext>
                </a:extLst>
              </a:tr>
              <a:tr h="1184198">
                <a:tc>
                  <a:txBody>
                    <a:bodyPr/>
                    <a:lstStyle/>
                    <a:p>
                      <a:endParaRPr lang="en-US" dirty="0"/>
                    </a:p>
                    <a:p>
                      <a:endParaRPr lang="en-US" dirty="0"/>
                    </a:p>
                    <a:p>
                      <a:endParaRPr lang="en-US" dirty="0"/>
                    </a:p>
                    <a:p>
                      <a:endParaRPr lang="en-US" dirty="0"/>
                    </a:p>
                    <a:p>
                      <a:endParaRPr lang="en-US" dirty="0"/>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6263768"/>
                  </a:ext>
                </a:extLst>
              </a:tr>
            </a:tbl>
          </a:graphicData>
        </a:graphic>
      </p:graphicFrame>
      <p:pic>
        <p:nvPicPr>
          <p:cNvPr id="8" name="Picture 7">
            <a:extLst>
              <a:ext uri="{FF2B5EF4-FFF2-40B4-BE49-F238E27FC236}">
                <a16:creationId xmlns:a16="http://schemas.microsoft.com/office/drawing/2014/main" id="{2715C658-0B94-5B63-55F1-B9B6F645F0D0}"/>
              </a:ext>
            </a:extLst>
          </p:cNvPr>
          <p:cNvPicPr>
            <a:picLocks noChangeAspect="1"/>
          </p:cNvPicPr>
          <p:nvPr/>
        </p:nvPicPr>
        <p:blipFill>
          <a:blip r:embed="rId2"/>
          <a:stretch>
            <a:fillRect/>
          </a:stretch>
        </p:blipFill>
        <p:spPr>
          <a:xfrm>
            <a:off x="9775332" y="5852667"/>
            <a:ext cx="1987468" cy="847417"/>
          </a:xfrm>
          <a:prstGeom prst="rect">
            <a:avLst/>
          </a:prstGeom>
        </p:spPr>
      </p:pic>
      <p:pic>
        <p:nvPicPr>
          <p:cNvPr id="9" name="Picture 2" descr="LTIMindtree - Technology Consulting and Digital Solutions Company">
            <a:extLst>
              <a:ext uri="{FF2B5EF4-FFF2-40B4-BE49-F238E27FC236}">
                <a16:creationId xmlns:a16="http://schemas.microsoft.com/office/drawing/2014/main" id="{B3D78849-E5F7-1DB2-227F-14244586123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5852667"/>
            <a:ext cx="3886489" cy="86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50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CEA2B-384E-F256-4734-5578EDB524A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F88864-2E71-2992-AD53-E8948837272B}"/>
              </a:ext>
            </a:extLst>
          </p:cNvPr>
          <p:cNvSpPr>
            <a:spLocks noGrp="1"/>
          </p:cNvSpPr>
          <p:nvPr>
            <p:ph type="body" sz="quarter" idx="13"/>
          </p:nvPr>
        </p:nvSpPr>
        <p:spPr>
          <a:xfrm>
            <a:off x="255996" y="1271219"/>
            <a:ext cx="10624338" cy="4142989"/>
          </a:xfrm>
        </p:spPr>
        <p:txBody>
          <a:bodyPr/>
          <a:lstStyle/>
          <a:p>
            <a:pPr marL="0" indent="0">
              <a:lnSpc>
                <a:spcPct val="100000"/>
              </a:lnSpc>
              <a:buNone/>
            </a:pPr>
            <a:r>
              <a:rPr lang="en-US" b="0" dirty="0">
                <a:latin typeface="Calibri (Body)"/>
              </a:rPr>
              <a:t>The system takes user inputs like room images and dimensions, processes them with AI to detect features and calculate material needs, and maps this with regional cost data. Finally, it generates a transparent cost report with detailed breakdowns and recommendations.</a:t>
            </a:r>
          </a:p>
          <a:p>
            <a:pPr>
              <a:lnSpc>
                <a:spcPct val="100000"/>
              </a:lnSpc>
            </a:pPr>
            <a:r>
              <a:rPr lang="en-US" dirty="0">
                <a:latin typeface="Calibri (Body)"/>
              </a:rPr>
              <a:t>Input: </a:t>
            </a:r>
            <a:r>
              <a:rPr lang="en-US" b="0" dirty="0">
                <a:latin typeface="Calibri (Body)"/>
              </a:rPr>
              <a:t>Room image, dimensions, preferences, location.</a:t>
            </a:r>
          </a:p>
          <a:p>
            <a:pPr>
              <a:lnSpc>
                <a:spcPct val="100000"/>
              </a:lnSpc>
            </a:pPr>
            <a:r>
              <a:rPr lang="en-US" dirty="0">
                <a:latin typeface="Calibri (Body)"/>
              </a:rPr>
              <a:t>Processing: </a:t>
            </a:r>
            <a:r>
              <a:rPr lang="en-US" b="0" dirty="0">
                <a:latin typeface="Calibri (Body)"/>
              </a:rPr>
              <a:t>AI detection → material calculation → cost mapping.</a:t>
            </a:r>
          </a:p>
          <a:p>
            <a:pPr>
              <a:lnSpc>
                <a:spcPct val="100000"/>
              </a:lnSpc>
            </a:pPr>
            <a:r>
              <a:rPr lang="en-US" dirty="0">
                <a:latin typeface="Calibri (Body)"/>
              </a:rPr>
              <a:t>Output:</a:t>
            </a:r>
            <a:r>
              <a:rPr lang="en-US" b="0" dirty="0">
                <a:latin typeface="Calibri (Body)"/>
              </a:rPr>
              <a:t> Estimated cost range, detailed breakdown, suggestions.</a:t>
            </a:r>
          </a:p>
        </p:txBody>
      </p:sp>
      <p:sp>
        <p:nvSpPr>
          <p:cNvPr id="3" name="TextBox 2">
            <a:extLst>
              <a:ext uri="{FF2B5EF4-FFF2-40B4-BE49-F238E27FC236}">
                <a16:creationId xmlns:a16="http://schemas.microsoft.com/office/drawing/2014/main" id="{3411E118-0427-BF72-3B78-1707B0D6E382}"/>
              </a:ext>
            </a:extLst>
          </p:cNvPr>
          <p:cNvSpPr txBox="1"/>
          <p:nvPr/>
        </p:nvSpPr>
        <p:spPr>
          <a:xfrm>
            <a:off x="255996" y="502545"/>
            <a:ext cx="10624338" cy="646331"/>
          </a:xfrm>
          <a:prstGeom prst="rect">
            <a:avLst/>
          </a:prstGeom>
          <a:noFill/>
        </p:spPr>
        <p:txBody>
          <a:bodyPr wrap="square" rtlCol="0">
            <a:spAutoFit/>
          </a:bodyPr>
          <a:lstStyle/>
          <a:p>
            <a:pPr lvl="0">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Additional Information</a:t>
            </a:r>
            <a:r>
              <a:rPr lang="en-US" sz="3600" b="1" dirty="0">
                <a:solidFill>
                  <a:srgbClr val="5B9BD5">
                    <a:lumMod val="50000"/>
                  </a:srgbClr>
                </a:solidFill>
                <a:latin typeface="Calibri" panose="020F0502020204030204"/>
              </a:rPr>
              <a:t>: </a:t>
            </a:r>
            <a:r>
              <a:rPr lang="en-IN" sz="3600" b="1" dirty="0">
                <a:solidFill>
                  <a:schemeClr val="accent5">
                    <a:lumMod val="50000"/>
                  </a:schemeClr>
                </a:solidFill>
              </a:rPr>
              <a:t>Proposed System Flow</a:t>
            </a:r>
            <a:endParaRPr kumimoji="0" lang="en-US" sz="3600" b="1"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A5618F6-CE69-311A-F79A-D12C7E917449}"/>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4F7A196-7B69-DD68-52A5-39CD9B799F7D}"/>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67936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B2047-F3C9-4DAD-D0E9-112124BBB29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E706D9B-D8A0-9DBC-D819-4C73B52F8451}"/>
              </a:ext>
            </a:extLst>
          </p:cNvPr>
          <p:cNvSpPr>
            <a:spLocks noGrp="1"/>
          </p:cNvSpPr>
          <p:nvPr>
            <p:ph type="body" sz="quarter" idx="13"/>
          </p:nvPr>
        </p:nvSpPr>
        <p:spPr>
          <a:xfrm>
            <a:off x="255996" y="1271219"/>
            <a:ext cx="10624338" cy="4142989"/>
          </a:xfrm>
        </p:spPr>
        <p:txBody>
          <a:bodyPr/>
          <a:lstStyle/>
          <a:p>
            <a:pPr marL="0" indent="0">
              <a:lnSpc>
                <a:spcPct val="100000"/>
              </a:lnSpc>
              <a:buNone/>
            </a:pPr>
            <a:r>
              <a:rPr lang="en-US" b="0" dirty="0">
                <a:latin typeface="Calibri (Body)"/>
              </a:rPr>
              <a:t>The system brings speed, accuracy, and transparency to renovation cost estimation. It helps users save time, avoid inconsistent manual estimates, and make informed decisions with region-specific data.</a:t>
            </a:r>
          </a:p>
          <a:p>
            <a:pPr>
              <a:lnSpc>
                <a:spcPct val="100000"/>
              </a:lnSpc>
            </a:pPr>
            <a:r>
              <a:rPr lang="en-US" b="0" dirty="0">
                <a:latin typeface="Calibri (Body)"/>
              </a:rPr>
              <a:t>Saves time with instant estimates.</a:t>
            </a:r>
          </a:p>
          <a:p>
            <a:pPr>
              <a:lnSpc>
                <a:spcPct val="100000"/>
              </a:lnSpc>
            </a:pPr>
            <a:r>
              <a:rPr lang="en-US" b="0" dirty="0">
                <a:latin typeface="Calibri (Body)"/>
              </a:rPr>
              <a:t>Provides transparent &amp; standardized pricing.</a:t>
            </a:r>
          </a:p>
          <a:p>
            <a:pPr>
              <a:lnSpc>
                <a:spcPct val="100000"/>
              </a:lnSpc>
            </a:pPr>
            <a:r>
              <a:rPr lang="en-US" b="0" dirty="0">
                <a:latin typeface="Calibri (Body)"/>
              </a:rPr>
              <a:t>Customizable for budget, premium, luxury options.</a:t>
            </a:r>
          </a:p>
          <a:p>
            <a:pPr>
              <a:lnSpc>
                <a:spcPct val="100000"/>
              </a:lnSpc>
            </a:pPr>
            <a:r>
              <a:rPr lang="en-US" b="0" dirty="0">
                <a:latin typeface="Calibri (Body)"/>
              </a:rPr>
              <a:t>Scalable for homeowners, designers, contractors, developers.</a:t>
            </a:r>
          </a:p>
        </p:txBody>
      </p:sp>
      <p:sp>
        <p:nvSpPr>
          <p:cNvPr id="3" name="TextBox 2">
            <a:extLst>
              <a:ext uri="{FF2B5EF4-FFF2-40B4-BE49-F238E27FC236}">
                <a16:creationId xmlns:a16="http://schemas.microsoft.com/office/drawing/2014/main" id="{A5C44DAB-F158-8EF6-73CC-1A59BB18C1EC}"/>
              </a:ext>
            </a:extLst>
          </p:cNvPr>
          <p:cNvSpPr txBox="1"/>
          <p:nvPr/>
        </p:nvSpPr>
        <p:spPr>
          <a:xfrm>
            <a:off x="255996" y="502545"/>
            <a:ext cx="10624338" cy="646331"/>
          </a:xfrm>
          <a:prstGeom prst="rect">
            <a:avLst/>
          </a:prstGeom>
          <a:noFill/>
        </p:spPr>
        <p:txBody>
          <a:bodyPr wrap="square" rtlCol="0">
            <a:spAutoFit/>
          </a:bodyPr>
          <a:lstStyle/>
          <a:p>
            <a:pPr lvl="0">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Additional Information</a:t>
            </a:r>
            <a:r>
              <a:rPr lang="en-US" sz="3600" b="1" dirty="0">
                <a:solidFill>
                  <a:srgbClr val="5B9BD5">
                    <a:lumMod val="50000"/>
                  </a:srgbClr>
                </a:solidFill>
                <a:latin typeface="Calibri" panose="020F0502020204030204"/>
              </a:rPr>
              <a:t>: </a:t>
            </a:r>
            <a:r>
              <a:rPr lang="en-IN" sz="3600" b="1" dirty="0">
                <a:solidFill>
                  <a:schemeClr val="accent5">
                    <a:lumMod val="50000"/>
                  </a:schemeClr>
                </a:solidFill>
                <a:latin typeface="Calibri" panose="020F0502020204030204"/>
              </a:rPr>
              <a:t>Benefits</a:t>
            </a:r>
            <a:endParaRPr kumimoji="0" lang="en-US" sz="3600" b="1"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3DF6A6BF-1042-E9BB-AF2A-37D8AA823D5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1A9CE63-AA8A-DE83-F245-1C04E4559B83}"/>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342397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3A0B4-A816-1F66-A351-E19024F58E3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7418F1D-0F4B-8C37-9702-40C97731C755}"/>
              </a:ext>
            </a:extLst>
          </p:cNvPr>
          <p:cNvSpPr>
            <a:spLocks noGrp="1"/>
          </p:cNvSpPr>
          <p:nvPr>
            <p:ph type="body" sz="quarter" idx="13"/>
          </p:nvPr>
        </p:nvSpPr>
        <p:spPr>
          <a:xfrm>
            <a:off x="255996" y="1271219"/>
            <a:ext cx="10624338" cy="4142989"/>
          </a:xfrm>
        </p:spPr>
        <p:txBody>
          <a:bodyPr/>
          <a:lstStyle/>
          <a:p>
            <a:pPr marL="0" indent="0">
              <a:lnSpc>
                <a:spcPct val="100000"/>
              </a:lnSpc>
              <a:buNone/>
            </a:pPr>
            <a:endParaRPr lang="en-US" b="0" dirty="0">
              <a:latin typeface="Calibri (Body)"/>
            </a:endParaRPr>
          </a:p>
        </p:txBody>
      </p:sp>
      <p:sp>
        <p:nvSpPr>
          <p:cNvPr id="3" name="TextBox 2">
            <a:extLst>
              <a:ext uri="{FF2B5EF4-FFF2-40B4-BE49-F238E27FC236}">
                <a16:creationId xmlns:a16="http://schemas.microsoft.com/office/drawing/2014/main" id="{DD2DB7E1-348C-48C5-11EA-49AED942AB4C}"/>
              </a:ext>
            </a:extLst>
          </p:cNvPr>
          <p:cNvSpPr txBox="1"/>
          <p:nvPr/>
        </p:nvSpPr>
        <p:spPr>
          <a:xfrm>
            <a:off x="255996" y="502545"/>
            <a:ext cx="10624338" cy="646331"/>
          </a:xfrm>
          <a:prstGeom prst="rect">
            <a:avLst/>
          </a:prstGeom>
          <a:noFill/>
        </p:spPr>
        <p:txBody>
          <a:bodyPr wrap="square" rtlCol="0">
            <a:spAutoFit/>
          </a:bodyPr>
          <a:lstStyle/>
          <a:p>
            <a:pPr lvl="0">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Additional Information</a:t>
            </a:r>
            <a:r>
              <a:rPr lang="en-US" sz="3600" b="1" dirty="0">
                <a:solidFill>
                  <a:srgbClr val="5B9BD5">
                    <a:lumMod val="50000"/>
                  </a:srgbClr>
                </a:solidFill>
                <a:latin typeface="Calibri" panose="020F0502020204030204"/>
              </a:rPr>
              <a:t>: </a:t>
            </a:r>
            <a:r>
              <a:rPr lang="en-IN" sz="3600" b="1" dirty="0">
                <a:solidFill>
                  <a:schemeClr val="accent5">
                    <a:lumMod val="50000"/>
                  </a:schemeClr>
                </a:solidFill>
                <a:latin typeface="Calibri" panose="020F0502020204030204"/>
              </a:rPr>
              <a:t>Dataset Sample</a:t>
            </a:r>
            <a:endParaRPr kumimoji="0" lang="en-US" sz="3600" b="1"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29588286-0313-F0D8-48EA-F08060359FBC}"/>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E6566C-75A4-D16B-4D8A-8DD63CE8A904}"/>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
        <p:nvSpPr>
          <p:cNvPr id="8" name="Rectangle: Rounded Corners 7">
            <a:extLst>
              <a:ext uri="{FF2B5EF4-FFF2-40B4-BE49-F238E27FC236}">
                <a16:creationId xmlns:a16="http://schemas.microsoft.com/office/drawing/2014/main" id="{FAE98EAE-ABA8-2D66-D705-49C2AEB94086}"/>
              </a:ext>
            </a:extLst>
          </p:cNvPr>
          <p:cNvSpPr/>
          <p:nvPr/>
        </p:nvSpPr>
        <p:spPr>
          <a:xfrm>
            <a:off x="1993392" y="1443792"/>
            <a:ext cx="8074152" cy="449066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descr="A diagram of a construction cost&#10;&#10;AI-generated content may be incorrect.">
            <a:extLst>
              <a:ext uri="{FF2B5EF4-FFF2-40B4-BE49-F238E27FC236}">
                <a16:creationId xmlns:a16="http://schemas.microsoft.com/office/drawing/2014/main" id="{39E5E805-31BB-F7F8-81F1-9283068DC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28338"/>
            <a:ext cx="8570976" cy="5001012"/>
          </a:xfrm>
          <a:prstGeom prst="rect">
            <a:avLst/>
          </a:prstGeom>
        </p:spPr>
      </p:pic>
    </p:spTree>
    <p:extLst>
      <p:ext uri="{BB962C8B-B14F-4D97-AF65-F5344CB8AC3E}">
        <p14:creationId xmlns:p14="http://schemas.microsoft.com/office/powerpoint/2010/main" val="3060456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0FDAB-3897-3FBE-4C9F-B65CC1ACB4F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87BD480-5F8D-96CC-76A0-3E2C78DD6058}"/>
              </a:ext>
            </a:extLst>
          </p:cNvPr>
          <p:cNvSpPr>
            <a:spLocks noGrp="1"/>
          </p:cNvSpPr>
          <p:nvPr>
            <p:ph type="body" sz="quarter" idx="13"/>
          </p:nvPr>
        </p:nvSpPr>
        <p:spPr>
          <a:xfrm>
            <a:off x="255996" y="1271219"/>
            <a:ext cx="10624338" cy="4142989"/>
          </a:xfrm>
        </p:spPr>
        <p:txBody>
          <a:bodyPr/>
          <a:lstStyle/>
          <a:p>
            <a:pPr marL="0" indent="0">
              <a:lnSpc>
                <a:spcPct val="100000"/>
              </a:lnSpc>
              <a:buNone/>
            </a:pPr>
            <a:r>
              <a:rPr lang="en-US" b="0" dirty="0">
                <a:latin typeface="Calibri (Body)"/>
              </a:rPr>
              <a:t>Tabular Dataset:</a:t>
            </a:r>
          </a:p>
          <a:p>
            <a:pPr marL="0" indent="0">
              <a:lnSpc>
                <a:spcPct val="100000"/>
              </a:lnSpc>
              <a:buNone/>
            </a:pPr>
            <a:endParaRPr lang="en-US" b="0" dirty="0">
              <a:latin typeface="Calibri (Body)"/>
            </a:endParaRPr>
          </a:p>
          <a:p>
            <a:pPr marL="0" indent="0">
              <a:lnSpc>
                <a:spcPct val="100000"/>
              </a:lnSpc>
              <a:buNone/>
            </a:pPr>
            <a:endParaRPr lang="en-US" b="0" dirty="0">
              <a:latin typeface="Calibri (Body)"/>
            </a:endParaRPr>
          </a:p>
          <a:p>
            <a:pPr marL="0" indent="0">
              <a:lnSpc>
                <a:spcPct val="100000"/>
              </a:lnSpc>
              <a:buNone/>
            </a:pPr>
            <a:endParaRPr lang="en-US" b="0" dirty="0">
              <a:latin typeface="Calibri (Body)"/>
            </a:endParaRPr>
          </a:p>
          <a:p>
            <a:pPr marL="0" indent="0">
              <a:lnSpc>
                <a:spcPct val="100000"/>
              </a:lnSpc>
              <a:buNone/>
            </a:pPr>
            <a:endParaRPr lang="en-US" b="0" dirty="0">
              <a:latin typeface="Calibri (Body)"/>
            </a:endParaRPr>
          </a:p>
          <a:p>
            <a:pPr marL="0" indent="0">
              <a:lnSpc>
                <a:spcPct val="100000"/>
              </a:lnSpc>
              <a:buNone/>
            </a:pPr>
            <a:r>
              <a:rPr lang="en-US" b="0" dirty="0">
                <a:latin typeface="Calibri (Body)"/>
              </a:rPr>
              <a:t>Image Dataset:</a:t>
            </a:r>
          </a:p>
          <a:p>
            <a:pPr marL="0" indent="0">
              <a:lnSpc>
                <a:spcPct val="100000"/>
              </a:lnSpc>
              <a:buNone/>
            </a:pPr>
            <a:endParaRPr lang="en-US" b="0" dirty="0">
              <a:latin typeface="Calibri (Body)"/>
            </a:endParaRPr>
          </a:p>
        </p:txBody>
      </p:sp>
      <p:sp>
        <p:nvSpPr>
          <p:cNvPr id="3" name="TextBox 2">
            <a:extLst>
              <a:ext uri="{FF2B5EF4-FFF2-40B4-BE49-F238E27FC236}">
                <a16:creationId xmlns:a16="http://schemas.microsoft.com/office/drawing/2014/main" id="{6365F1DA-CA62-8085-354A-BF2676CEC27F}"/>
              </a:ext>
            </a:extLst>
          </p:cNvPr>
          <p:cNvSpPr txBox="1"/>
          <p:nvPr/>
        </p:nvSpPr>
        <p:spPr>
          <a:xfrm>
            <a:off x="255996" y="502545"/>
            <a:ext cx="10624338" cy="646331"/>
          </a:xfrm>
          <a:prstGeom prst="rect">
            <a:avLst/>
          </a:prstGeom>
          <a:noFill/>
        </p:spPr>
        <p:txBody>
          <a:bodyPr wrap="square" rtlCol="0">
            <a:spAutoFit/>
          </a:bodyPr>
          <a:lstStyle/>
          <a:p>
            <a:pPr lvl="0">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Additional Information</a:t>
            </a:r>
            <a:r>
              <a:rPr lang="en-US" sz="3600" b="1" dirty="0">
                <a:solidFill>
                  <a:srgbClr val="5B9BD5">
                    <a:lumMod val="50000"/>
                  </a:srgbClr>
                </a:solidFill>
                <a:latin typeface="Calibri" panose="020F0502020204030204"/>
              </a:rPr>
              <a:t>: </a:t>
            </a:r>
            <a:r>
              <a:rPr lang="en-IN" sz="3600" b="1" dirty="0">
                <a:solidFill>
                  <a:schemeClr val="accent5">
                    <a:lumMod val="50000"/>
                  </a:schemeClr>
                </a:solidFill>
                <a:latin typeface="Calibri" panose="020F0502020204030204"/>
              </a:rPr>
              <a:t>Dataset Sample</a:t>
            </a:r>
            <a:endParaRPr kumimoji="0" lang="en-US" sz="3600" b="1"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60663971-2117-8547-81FC-88101D30155C}"/>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81CE012-8CC2-74BC-CABD-0BDEBA88411F}"/>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pic>
        <p:nvPicPr>
          <p:cNvPr id="7" name="Picture 6">
            <a:extLst>
              <a:ext uri="{FF2B5EF4-FFF2-40B4-BE49-F238E27FC236}">
                <a16:creationId xmlns:a16="http://schemas.microsoft.com/office/drawing/2014/main" id="{BA86A233-C399-F1F1-68E9-CA3A5DDFE388}"/>
              </a:ext>
            </a:extLst>
          </p:cNvPr>
          <p:cNvPicPr>
            <a:picLocks noChangeAspect="1"/>
          </p:cNvPicPr>
          <p:nvPr/>
        </p:nvPicPr>
        <p:blipFill>
          <a:blip r:embed="rId2"/>
          <a:stretch>
            <a:fillRect/>
          </a:stretch>
        </p:blipFill>
        <p:spPr>
          <a:xfrm>
            <a:off x="255995" y="1775420"/>
            <a:ext cx="11652403" cy="2092491"/>
          </a:xfrm>
          <a:prstGeom prst="rect">
            <a:avLst/>
          </a:prstGeom>
        </p:spPr>
      </p:pic>
      <p:pic>
        <p:nvPicPr>
          <p:cNvPr id="11" name="Picture 10">
            <a:extLst>
              <a:ext uri="{FF2B5EF4-FFF2-40B4-BE49-F238E27FC236}">
                <a16:creationId xmlns:a16="http://schemas.microsoft.com/office/drawing/2014/main" id="{FD9F3426-6E56-8943-5A6B-EA98B79935C3}"/>
              </a:ext>
            </a:extLst>
          </p:cNvPr>
          <p:cNvPicPr>
            <a:picLocks noChangeAspect="1"/>
          </p:cNvPicPr>
          <p:nvPr/>
        </p:nvPicPr>
        <p:blipFill>
          <a:blip r:embed="rId3"/>
          <a:srcRect l="1842" t="134" r="-353" b="2197"/>
          <a:stretch>
            <a:fillRect/>
          </a:stretch>
        </p:blipFill>
        <p:spPr>
          <a:xfrm rot="10800000" flipV="1">
            <a:off x="1311666" y="4554119"/>
            <a:ext cx="3703318" cy="1863613"/>
          </a:xfrm>
          <a:prstGeom prst="rect">
            <a:avLst/>
          </a:prstGeom>
        </p:spPr>
      </p:pic>
      <p:pic>
        <p:nvPicPr>
          <p:cNvPr id="13" name="Picture 12">
            <a:extLst>
              <a:ext uri="{FF2B5EF4-FFF2-40B4-BE49-F238E27FC236}">
                <a16:creationId xmlns:a16="http://schemas.microsoft.com/office/drawing/2014/main" id="{A98995E4-2A45-7838-C2E9-50D26CB142BD}"/>
              </a:ext>
            </a:extLst>
          </p:cNvPr>
          <p:cNvPicPr>
            <a:picLocks noChangeAspect="1"/>
          </p:cNvPicPr>
          <p:nvPr/>
        </p:nvPicPr>
        <p:blipFill>
          <a:blip r:embed="rId4"/>
          <a:stretch>
            <a:fillRect/>
          </a:stretch>
        </p:blipFill>
        <p:spPr>
          <a:xfrm>
            <a:off x="5651453" y="4601195"/>
            <a:ext cx="5441037" cy="1857634"/>
          </a:xfrm>
          <a:prstGeom prst="rect">
            <a:avLst/>
          </a:prstGeom>
        </p:spPr>
      </p:pic>
    </p:spTree>
    <p:extLst>
      <p:ext uri="{BB962C8B-B14F-4D97-AF65-F5344CB8AC3E}">
        <p14:creationId xmlns:p14="http://schemas.microsoft.com/office/powerpoint/2010/main" val="2289161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24291B-7EDA-4E3D-40F5-03FDC22C3364}"/>
              </a:ext>
            </a:extLst>
          </p:cNvPr>
          <p:cNvSpPr>
            <a:spLocks noGrp="1"/>
          </p:cNvSpPr>
          <p:nvPr>
            <p:ph type="body" sz="quarter" idx="13"/>
          </p:nvPr>
        </p:nvSpPr>
        <p:spPr>
          <a:xfrm>
            <a:off x="255996" y="1271219"/>
            <a:ext cx="10624338" cy="4142989"/>
          </a:xfrm>
        </p:spPr>
        <p:txBody>
          <a:bodyPr/>
          <a:lstStyle/>
          <a:p>
            <a:r>
              <a:rPr lang="en-US" dirty="0"/>
              <a:t>M1: Tabular &amp; Image Preprocessing/Modeling</a:t>
            </a:r>
          </a:p>
          <a:p>
            <a:r>
              <a:rPr lang="en-US" dirty="0"/>
              <a:t>M2: Quantity Estimation (from dimensions &amp; detections)</a:t>
            </a:r>
          </a:p>
          <a:p>
            <a:r>
              <a:rPr lang="en-US" dirty="0"/>
              <a:t>M3: Cost Mapping (city, labor, material indices)</a:t>
            </a:r>
          </a:p>
          <a:p>
            <a:r>
              <a:rPr lang="en-US" dirty="0"/>
              <a:t>M4: Fusion, Calibration &amp; Reporting</a:t>
            </a:r>
          </a:p>
        </p:txBody>
      </p:sp>
      <p:sp>
        <p:nvSpPr>
          <p:cNvPr id="3" name="TextBox 2">
            <a:extLst>
              <a:ext uri="{FF2B5EF4-FFF2-40B4-BE49-F238E27FC236}">
                <a16:creationId xmlns:a16="http://schemas.microsoft.com/office/drawing/2014/main" id="{25EA9B7F-B60D-6297-DC95-0FDA7E6D7C7C}"/>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Modules to cover:</a:t>
            </a:r>
          </a:p>
        </p:txBody>
      </p:sp>
      <p:cxnSp>
        <p:nvCxnSpPr>
          <p:cNvPr id="5" name="Straight Connector 4">
            <a:extLst>
              <a:ext uri="{FF2B5EF4-FFF2-40B4-BE49-F238E27FC236}">
                <a16:creationId xmlns:a16="http://schemas.microsoft.com/office/drawing/2014/main" id="{25CD5B67-3503-60B5-8469-F3C3191D84D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D4A0452-2CB8-E4C6-FAC7-ECD109C50CE1}"/>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
        <p:nvSpPr>
          <p:cNvPr id="7" name="Rectangle 6">
            <a:extLst>
              <a:ext uri="{FF2B5EF4-FFF2-40B4-BE49-F238E27FC236}">
                <a16:creationId xmlns:a16="http://schemas.microsoft.com/office/drawing/2014/main" id="{A1E0A68D-8CD6-CA73-5466-3923651CD74A}"/>
              </a:ext>
            </a:extLst>
          </p:cNvPr>
          <p:cNvSpPr/>
          <p:nvPr/>
        </p:nvSpPr>
        <p:spPr>
          <a:xfrm>
            <a:off x="2614653" y="3429000"/>
            <a:ext cx="5907024" cy="3109652"/>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1" name="Picture 7">
            <a:extLst>
              <a:ext uri="{FF2B5EF4-FFF2-40B4-BE49-F238E27FC236}">
                <a16:creationId xmlns:a16="http://schemas.microsoft.com/office/drawing/2014/main" id="{D5049DED-4B41-2941-2E5D-E7835A92E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062" y="2886092"/>
            <a:ext cx="6344221" cy="391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36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24291B-7EDA-4E3D-40F5-03FDC22C3364}"/>
              </a:ext>
            </a:extLst>
          </p:cNvPr>
          <p:cNvSpPr>
            <a:spLocks noGrp="1"/>
          </p:cNvSpPr>
          <p:nvPr>
            <p:ph type="body" sz="quarter" idx="13"/>
          </p:nvPr>
        </p:nvSpPr>
        <p:spPr/>
        <p:txBody>
          <a:bodyPr/>
          <a:lstStyle/>
          <a:p>
            <a:pPr marL="0" indent="0">
              <a:lnSpc>
                <a:spcPct val="100000"/>
              </a:lnSpc>
              <a:buNone/>
            </a:pPr>
            <a:endParaRPr lang="en-US" dirty="0">
              <a:latin typeface="Calibri (Body)"/>
            </a:endParaRPr>
          </a:p>
          <a:p>
            <a:pPr marL="0" indent="0">
              <a:buNone/>
            </a:pPr>
            <a:r>
              <a:rPr lang="en-US" b="0" dirty="0"/>
              <a:t>This module handles preparing both the tabular dataset and the room images so they can be used effectively in later stages.</a:t>
            </a:r>
          </a:p>
          <a:p>
            <a:r>
              <a:rPr lang="en-US" b="0" dirty="0"/>
              <a:t>Clean and preprocess tabular features (encode, scale, handle missing values).</a:t>
            </a:r>
          </a:p>
          <a:p>
            <a:r>
              <a:rPr lang="en-US" b="0" dirty="0"/>
              <a:t>Preprocess images (resize, normalize, augment if needed).</a:t>
            </a:r>
          </a:p>
          <a:p>
            <a:r>
              <a:rPr lang="en-US" b="0" dirty="0"/>
              <a:t>Train/obtain embeddings or detections to represent image features.</a:t>
            </a:r>
          </a:p>
        </p:txBody>
      </p:sp>
      <p:sp>
        <p:nvSpPr>
          <p:cNvPr id="3" name="TextBox 2">
            <a:extLst>
              <a:ext uri="{FF2B5EF4-FFF2-40B4-BE49-F238E27FC236}">
                <a16:creationId xmlns:a16="http://schemas.microsoft.com/office/drawing/2014/main" id="{25EA9B7F-B60D-6297-DC95-0FDA7E6D7C7C}"/>
              </a:ext>
            </a:extLst>
          </p:cNvPr>
          <p:cNvSpPr txBox="1"/>
          <p:nvPr/>
        </p:nvSpPr>
        <p:spPr>
          <a:xfrm>
            <a:off x="221274" y="515455"/>
            <a:ext cx="10624338" cy="1077218"/>
          </a:xfrm>
          <a:prstGeom prst="rect">
            <a:avLst/>
          </a:prstGeom>
          <a:noFill/>
        </p:spPr>
        <p:txBody>
          <a:bodyPr wrap="square" rtlCol="0">
            <a:spAutoFit/>
          </a:bodyPr>
          <a:lstStyle/>
          <a:p>
            <a:pPr>
              <a:defRPr/>
            </a:pPr>
            <a:r>
              <a:rPr lang="en-US" sz="3600" b="1" dirty="0">
                <a:solidFill>
                  <a:srgbClr val="5B9BD5">
                    <a:lumMod val="50000"/>
                  </a:srgbClr>
                </a:solidFill>
                <a:latin typeface="Calibri" panose="020F0502020204030204"/>
              </a:rPr>
              <a:t>Module 1: </a:t>
            </a:r>
            <a:r>
              <a:rPr lang="en-US" sz="3600" b="1" dirty="0">
                <a:solidFill>
                  <a:schemeClr val="accent5">
                    <a:lumMod val="50000"/>
                  </a:schemeClr>
                </a:solidFill>
              </a:rPr>
              <a:t>Tabular &amp; Image Preprocessing/Modeling</a:t>
            </a:r>
            <a:endParaRPr lang="en-IN" sz="3600" b="1" dirty="0">
              <a:solidFill>
                <a:schemeClr val="accent5">
                  <a:lumMod val="50000"/>
                </a:schemeClr>
              </a:solidFill>
            </a:endParaRPr>
          </a:p>
          <a:p>
            <a:pPr lvl="0">
              <a:defRPr/>
            </a:pPr>
            <a:endParaRPr lang="en-US" sz="2800" dirty="0">
              <a:solidFill>
                <a:schemeClr val="accent1"/>
              </a:solidFill>
            </a:endParaRPr>
          </a:p>
        </p:txBody>
      </p:sp>
      <p:cxnSp>
        <p:nvCxnSpPr>
          <p:cNvPr id="4" name="Straight Connector 3">
            <a:extLst>
              <a:ext uri="{FF2B5EF4-FFF2-40B4-BE49-F238E27FC236}">
                <a16:creationId xmlns:a16="http://schemas.microsoft.com/office/drawing/2014/main" id="{06F77F89-4F98-73F2-FD5A-5DD416A6F12F}"/>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221164-7940-3B34-A613-28A74A63E0F7}"/>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3377586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2734F-B788-31B9-8C0B-71DA8E86E97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606B7AD-32D0-5158-F226-AEEB15591DD8}"/>
              </a:ext>
            </a:extLst>
          </p:cNvPr>
          <p:cNvSpPr>
            <a:spLocks noGrp="1"/>
          </p:cNvSpPr>
          <p:nvPr>
            <p:ph type="body" sz="quarter" idx="13"/>
          </p:nvPr>
        </p:nvSpPr>
        <p:spPr/>
        <p:txBody>
          <a:bodyPr/>
          <a:lstStyle/>
          <a:p>
            <a:pPr marL="0" indent="0">
              <a:lnSpc>
                <a:spcPct val="100000"/>
              </a:lnSpc>
              <a:buNone/>
            </a:pPr>
            <a:endParaRPr lang="en-US" dirty="0">
              <a:latin typeface="Calibri (Body)"/>
            </a:endParaRPr>
          </a:p>
          <a:p>
            <a:pPr marL="0" indent="0">
              <a:buNone/>
            </a:pPr>
            <a:r>
              <a:rPr lang="en-US" b="0" dirty="0"/>
              <a:t>This module converts room dimensions and detected features into actual material requirements.</a:t>
            </a:r>
          </a:p>
          <a:p>
            <a:r>
              <a:rPr lang="en-US" b="0" dirty="0"/>
              <a:t>Calculate paint liters, flooring tiles, ceiling area, and furniture requirements.</a:t>
            </a:r>
          </a:p>
          <a:p>
            <a:r>
              <a:rPr lang="en-US" b="0" dirty="0"/>
              <a:t>Use image detections + dimensions to refine estimates.</a:t>
            </a:r>
          </a:p>
          <a:p>
            <a:r>
              <a:rPr lang="en-US" b="0" dirty="0"/>
              <a:t>Add wastage factors and prepare structured material quantity outputs.</a:t>
            </a:r>
          </a:p>
          <a:p>
            <a:pPr>
              <a:lnSpc>
                <a:spcPct val="100000"/>
              </a:lnSpc>
            </a:pPr>
            <a:endParaRPr lang="en-US" dirty="0">
              <a:latin typeface="Calibri (Body)"/>
            </a:endParaRPr>
          </a:p>
        </p:txBody>
      </p:sp>
      <p:sp>
        <p:nvSpPr>
          <p:cNvPr id="3" name="TextBox 2">
            <a:extLst>
              <a:ext uri="{FF2B5EF4-FFF2-40B4-BE49-F238E27FC236}">
                <a16:creationId xmlns:a16="http://schemas.microsoft.com/office/drawing/2014/main" id="{C88463FE-D5D3-2991-8704-CC4DE59BFC7A}"/>
              </a:ext>
            </a:extLst>
          </p:cNvPr>
          <p:cNvSpPr txBox="1"/>
          <p:nvPr/>
        </p:nvSpPr>
        <p:spPr>
          <a:xfrm>
            <a:off x="221274" y="515455"/>
            <a:ext cx="10624338" cy="646331"/>
          </a:xfrm>
          <a:prstGeom prst="rect">
            <a:avLst/>
          </a:prstGeom>
          <a:noFill/>
        </p:spPr>
        <p:txBody>
          <a:bodyPr wrap="square" rtlCol="0">
            <a:spAutoFit/>
          </a:bodyPr>
          <a:lstStyle/>
          <a:p>
            <a:pPr>
              <a:defRPr/>
            </a:pPr>
            <a:r>
              <a:rPr lang="en-US" sz="3600" b="1" dirty="0">
                <a:solidFill>
                  <a:srgbClr val="5B9BD5">
                    <a:lumMod val="50000"/>
                  </a:srgbClr>
                </a:solidFill>
                <a:latin typeface="Calibri" panose="020F0502020204030204"/>
              </a:rPr>
              <a:t>Module 2: </a:t>
            </a:r>
            <a:r>
              <a:rPr lang="en-IN" sz="3600" b="1" dirty="0">
                <a:solidFill>
                  <a:schemeClr val="accent5">
                    <a:lumMod val="50000"/>
                  </a:schemeClr>
                </a:solidFill>
              </a:rPr>
              <a:t>Quantity Estimation</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6651435F-8AD7-9691-17C1-2F1AB5ACAC01}"/>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3BA285C-E544-04C0-303D-C9EE3E186A59}"/>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1304259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FF79-D243-037B-CFD4-36C6098D568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8CCA6C4-6819-C84C-CB9D-345C924E8147}"/>
              </a:ext>
            </a:extLst>
          </p:cNvPr>
          <p:cNvSpPr>
            <a:spLocks noGrp="1"/>
          </p:cNvSpPr>
          <p:nvPr>
            <p:ph type="body" sz="quarter" idx="13"/>
          </p:nvPr>
        </p:nvSpPr>
        <p:spPr/>
        <p:txBody>
          <a:bodyPr/>
          <a:lstStyle/>
          <a:p>
            <a:pPr marL="0" indent="0" algn="just">
              <a:lnSpc>
                <a:spcPct val="100000"/>
              </a:lnSpc>
              <a:buNone/>
            </a:pPr>
            <a:endParaRPr lang="en-US" b="0" dirty="0">
              <a:latin typeface="Calibri (Body)"/>
            </a:endParaRPr>
          </a:p>
          <a:p>
            <a:pPr marL="0" indent="0">
              <a:buNone/>
            </a:pPr>
            <a:r>
              <a:rPr lang="en-US" b="0" dirty="0"/>
              <a:t>This module maps material quantities to real-world cost data specific to location and labor.</a:t>
            </a:r>
          </a:p>
          <a:p>
            <a:r>
              <a:rPr lang="en-US" b="0" dirty="0"/>
              <a:t>Map quantities to unit costs using city multipliers and material price index.</a:t>
            </a:r>
          </a:p>
          <a:p>
            <a:r>
              <a:rPr lang="en-US" b="0" dirty="0"/>
              <a:t>Include labor charges, overheads, and taxes.</a:t>
            </a:r>
          </a:p>
          <a:p>
            <a:r>
              <a:rPr lang="en-US" b="0" dirty="0"/>
              <a:t>Generate a detailed category-wise cost breakdown (painting, flooring, ceiling, etc.).</a:t>
            </a:r>
          </a:p>
          <a:p>
            <a:pPr algn="just">
              <a:lnSpc>
                <a:spcPct val="100000"/>
              </a:lnSpc>
            </a:pPr>
            <a:endParaRPr lang="en-US" b="0" dirty="0">
              <a:latin typeface="Calibri (Body)"/>
            </a:endParaRPr>
          </a:p>
        </p:txBody>
      </p:sp>
      <p:sp>
        <p:nvSpPr>
          <p:cNvPr id="3" name="TextBox 2">
            <a:extLst>
              <a:ext uri="{FF2B5EF4-FFF2-40B4-BE49-F238E27FC236}">
                <a16:creationId xmlns:a16="http://schemas.microsoft.com/office/drawing/2014/main" id="{E125D153-E1FB-2DC2-4A9E-76CF6F4E8E59}"/>
              </a:ext>
            </a:extLst>
          </p:cNvPr>
          <p:cNvSpPr txBox="1"/>
          <p:nvPr/>
        </p:nvSpPr>
        <p:spPr>
          <a:xfrm>
            <a:off x="221274" y="515455"/>
            <a:ext cx="10624338" cy="1200329"/>
          </a:xfrm>
          <a:prstGeom prst="rect">
            <a:avLst/>
          </a:prstGeom>
          <a:noFill/>
        </p:spPr>
        <p:txBody>
          <a:bodyPr wrap="square" rtlCol="0">
            <a:spAutoFit/>
          </a:bodyPr>
          <a:lstStyle/>
          <a:p>
            <a:pPr>
              <a:defRPr/>
            </a:pPr>
            <a:r>
              <a:rPr lang="en-US" sz="3600" b="1" dirty="0">
                <a:solidFill>
                  <a:srgbClr val="5B9BD5">
                    <a:lumMod val="50000"/>
                  </a:srgbClr>
                </a:solidFill>
                <a:latin typeface="Calibri" panose="020F0502020204030204"/>
              </a:rPr>
              <a:t>Module 3: </a:t>
            </a:r>
            <a:r>
              <a:rPr lang="en-IN" sz="3600" b="1" dirty="0">
                <a:solidFill>
                  <a:schemeClr val="accent5">
                    <a:lumMod val="50000"/>
                  </a:schemeClr>
                </a:solidFill>
              </a:rPr>
              <a:t>Cost Mapping</a:t>
            </a:r>
          </a:p>
          <a:p>
            <a:pPr lvl="0">
              <a:defRPr/>
            </a:pP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8ACD586A-9B32-C8DE-945A-C35159440313}"/>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67F0C77-A31D-E631-FF67-417319C275E1}"/>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346187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908A7-DEEC-1B34-29C4-CC532E3BF7D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2BF139B-0415-1580-CE5A-A954C4FE9197}"/>
              </a:ext>
            </a:extLst>
          </p:cNvPr>
          <p:cNvSpPr>
            <a:spLocks noGrp="1"/>
          </p:cNvSpPr>
          <p:nvPr>
            <p:ph type="body" sz="quarter" idx="13"/>
          </p:nvPr>
        </p:nvSpPr>
        <p:spPr/>
        <p:txBody>
          <a:bodyPr/>
          <a:lstStyle/>
          <a:p>
            <a:pPr marL="0" indent="0" algn="just">
              <a:lnSpc>
                <a:spcPct val="100000"/>
              </a:lnSpc>
              <a:buNone/>
            </a:pPr>
            <a:endParaRPr lang="en-US" b="0" dirty="0">
              <a:latin typeface="Calibri (Body)"/>
            </a:endParaRPr>
          </a:p>
          <a:p>
            <a:pPr marL="0" indent="0">
              <a:buNone/>
            </a:pPr>
            <a:r>
              <a:rPr lang="en-US" b="0" dirty="0"/>
              <a:t>This module combines all features, predicts the final renovation cost, and generates user-friendly reports.</a:t>
            </a:r>
          </a:p>
          <a:p>
            <a:r>
              <a:rPr lang="en-US" b="0" dirty="0"/>
              <a:t>Fuse tabular + image features into the final prediction model.</a:t>
            </a:r>
          </a:p>
          <a:p>
            <a:r>
              <a:rPr lang="en-US" b="0" dirty="0"/>
              <a:t>Calibrate outputs to give reliable cost ranges (min–max).</a:t>
            </a:r>
          </a:p>
          <a:p>
            <a:r>
              <a:rPr lang="en-US" b="0" dirty="0"/>
              <a:t>Generate reports with total estimate and detailed breakdown.</a:t>
            </a:r>
          </a:p>
        </p:txBody>
      </p:sp>
      <p:sp>
        <p:nvSpPr>
          <p:cNvPr id="3" name="TextBox 2">
            <a:extLst>
              <a:ext uri="{FF2B5EF4-FFF2-40B4-BE49-F238E27FC236}">
                <a16:creationId xmlns:a16="http://schemas.microsoft.com/office/drawing/2014/main" id="{6BEFBAAD-33C2-1E70-F0AD-CFB87EE4E183}"/>
              </a:ext>
            </a:extLst>
          </p:cNvPr>
          <p:cNvSpPr txBox="1"/>
          <p:nvPr/>
        </p:nvSpPr>
        <p:spPr>
          <a:xfrm>
            <a:off x="221274" y="515455"/>
            <a:ext cx="10624338" cy="1200329"/>
          </a:xfrm>
          <a:prstGeom prst="rect">
            <a:avLst/>
          </a:prstGeom>
          <a:noFill/>
        </p:spPr>
        <p:txBody>
          <a:bodyPr wrap="square" rtlCol="0">
            <a:spAutoFit/>
          </a:bodyPr>
          <a:lstStyle/>
          <a:p>
            <a:pPr>
              <a:defRPr/>
            </a:pPr>
            <a:r>
              <a:rPr lang="en-US" sz="3600" b="1" dirty="0">
                <a:solidFill>
                  <a:srgbClr val="5B9BD5">
                    <a:lumMod val="50000"/>
                  </a:srgbClr>
                </a:solidFill>
                <a:latin typeface="Calibri" panose="020F0502020204030204"/>
              </a:rPr>
              <a:t>Module 4: </a:t>
            </a:r>
            <a:r>
              <a:rPr lang="en-IN" sz="3600" b="1" dirty="0">
                <a:solidFill>
                  <a:schemeClr val="accent5">
                    <a:lumMod val="50000"/>
                  </a:schemeClr>
                </a:solidFill>
              </a:rPr>
              <a:t>Fusion, Calibration &amp; Reporting</a:t>
            </a:r>
          </a:p>
          <a:p>
            <a:pPr lvl="0">
              <a:defRPr/>
            </a:pP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CFC4D62B-2D2A-22BC-512A-9A3C27A38676}"/>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2F00E18-560C-5641-5FBB-5A470D38E54E}"/>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1708848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9AC60-C607-B4E8-EBB8-2E6FBAEF29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F39A00E-B971-6EA2-E0FC-DAC45028A428}"/>
              </a:ext>
            </a:extLst>
          </p:cNvPr>
          <p:cNvSpPr txBox="1"/>
          <p:nvPr/>
        </p:nvSpPr>
        <p:spPr>
          <a:xfrm>
            <a:off x="669330" y="2782669"/>
            <a:ext cx="10624338" cy="646331"/>
          </a:xfrm>
          <a:prstGeom prst="rect">
            <a:avLst/>
          </a:prstGeom>
          <a:noFill/>
        </p:spPr>
        <p:txBody>
          <a:bodyPr wrap="square" rtlCol="0">
            <a:spAutoFit/>
          </a:bodyPr>
          <a:lstStyle/>
          <a:p>
            <a:pPr lvl="0" algn="ctr">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THANK YOU</a:t>
            </a:r>
          </a:p>
        </p:txBody>
      </p:sp>
      <p:sp>
        <p:nvSpPr>
          <p:cNvPr id="6" name="TextBox 5">
            <a:extLst>
              <a:ext uri="{FF2B5EF4-FFF2-40B4-BE49-F238E27FC236}">
                <a16:creationId xmlns:a16="http://schemas.microsoft.com/office/drawing/2014/main" id="{A37B5A1D-71CF-8587-0BE7-2EA6AE2A3D3F}"/>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294568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18EFD-13D1-118F-A8E4-F9E2D3695A6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726612-73E0-5A94-F635-3A742DD5BA94}"/>
              </a:ext>
            </a:extLst>
          </p:cNvPr>
          <p:cNvSpPr>
            <a:spLocks noGrp="1"/>
          </p:cNvSpPr>
          <p:nvPr>
            <p:ph type="body" sz="quarter" idx="13"/>
          </p:nvPr>
        </p:nvSpPr>
        <p:spPr>
          <a:xfrm>
            <a:off x="255996" y="1271219"/>
            <a:ext cx="10624338" cy="4142989"/>
          </a:xfrm>
        </p:spPr>
        <p:txBody>
          <a:bodyPr/>
          <a:lstStyle/>
          <a:p>
            <a:pPr marL="0" indent="0" algn="just">
              <a:lnSpc>
                <a:spcPct val="100000"/>
              </a:lnSpc>
              <a:buNone/>
            </a:pPr>
            <a:r>
              <a:rPr lang="en-US" b="0" dirty="0">
                <a:latin typeface="Calibri (Body)"/>
              </a:rPr>
              <a:t>Interior renovation and cost estimation is a critical process for homeowners, interior designers, and contractors. However, the traditional approach is often slow, manual, and lacks transparency. Existing tools are either limited to specific calculations like paint or flooring, or they only provide visualization without real cost breakdowns. Contractors, on the other hand, often take time and give subjective estimates, making decision-making difficult. This project aims to overcome these challenges by developing an AI-driven cost estimator that delivers fast, accurate, and customizable results.</a:t>
            </a:r>
          </a:p>
        </p:txBody>
      </p:sp>
      <p:sp>
        <p:nvSpPr>
          <p:cNvPr id="3" name="TextBox 2">
            <a:extLst>
              <a:ext uri="{FF2B5EF4-FFF2-40B4-BE49-F238E27FC236}">
                <a16:creationId xmlns:a16="http://schemas.microsoft.com/office/drawing/2014/main" id="{AB4E3812-AF2F-9DD8-6ECF-C3425146B38F}"/>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Introduction</a:t>
            </a:r>
          </a:p>
        </p:txBody>
      </p:sp>
      <p:cxnSp>
        <p:nvCxnSpPr>
          <p:cNvPr id="5" name="Straight Connector 4">
            <a:extLst>
              <a:ext uri="{FF2B5EF4-FFF2-40B4-BE49-F238E27FC236}">
                <a16:creationId xmlns:a16="http://schemas.microsoft.com/office/drawing/2014/main" id="{A295426A-3395-FE92-30C7-C8A6AC62DE62}"/>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91B1D4-191E-E882-BD37-9FBAED57B57F}"/>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208818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2BA52-AE3B-C543-80EA-F569DD83286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9647DEC-54DE-F93C-16ED-784F92CEC3A8}"/>
              </a:ext>
            </a:extLst>
          </p:cNvPr>
          <p:cNvSpPr>
            <a:spLocks noGrp="1"/>
          </p:cNvSpPr>
          <p:nvPr>
            <p:ph type="body" sz="quarter" idx="13"/>
          </p:nvPr>
        </p:nvSpPr>
        <p:spPr>
          <a:xfrm>
            <a:off x="255996" y="1271219"/>
            <a:ext cx="10624338" cy="4142989"/>
          </a:xfrm>
        </p:spPr>
        <p:txBody>
          <a:bodyPr/>
          <a:lstStyle/>
          <a:p>
            <a:pPr algn="just">
              <a:lnSpc>
                <a:spcPct val="100000"/>
              </a:lnSpc>
            </a:pPr>
            <a:r>
              <a:rPr lang="en-US" b="0" dirty="0">
                <a:latin typeface="Calibri (Body)"/>
              </a:rPr>
              <a:t>Traditional cost estimation is manual, slow, and non-transparent.</a:t>
            </a:r>
          </a:p>
          <a:p>
            <a:pPr algn="just">
              <a:lnSpc>
                <a:spcPct val="100000"/>
              </a:lnSpc>
            </a:pPr>
            <a:r>
              <a:rPr lang="en-US" b="0" dirty="0">
                <a:latin typeface="Calibri (Body)"/>
              </a:rPr>
              <a:t>Current calculators (paint/flooring) are too narrow in functionality.</a:t>
            </a:r>
          </a:p>
          <a:p>
            <a:pPr algn="just">
              <a:lnSpc>
                <a:spcPct val="100000"/>
              </a:lnSpc>
            </a:pPr>
            <a:r>
              <a:rPr lang="en-US" b="0" dirty="0">
                <a:latin typeface="Calibri (Body)"/>
              </a:rPr>
              <a:t>AR tools (IKEA/Houzz) focus only on visualization, not costs.</a:t>
            </a:r>
          </a:p>
          <a:p>
            <a:pPr algn="just">
              <a:lnSpc>
                <a:spcPct val="100000"/>
              </a:lnSpc>
            </a:pPr>
            <a:r>
              <a:rPr lang="en-US" b="0" dirty="0">
                <a:latin typeface="Calibri (Body)"/>
              </a:rPr>
              <a:t>Contractor estimates are delayed and inconsistent.</a:t>
            </a:r>
          </a:p>
          <a:p>
            <a:pPr algn="just">
              <a:lnSpc>
                <a:spcPct val="100000"/>
              </a:lnSpc>
            </a:pPr>
            <a:r>
              <a:rPr lang="en-US" b="0" dirty="0">
                <a:latin typeface="Calibri (Body)"/>
              </a:rPr>
              <a:t>Need for an AI-based cost estimation tool that is fast, accurate, and customizable.</a:t>
            </a:r>
          </a:p>
          <a:p>
            <a:pPr marL="0" indent="0">
              <a:lnSpc>
                <a:spcPct val="150000"/>
              </a:lnSpc>
              <a:buNone/>
            </a:pPr>
            <a:endParaRPr lang="en-US" sz="2400" b="0" dirty="0">
              <a:solidFill>
                <a:srgbClr val="5583D1"/>
              </a:solidFill>
            </a:endParaRPr>
          </a:p>
        </p:txBody>
      </p:sp>
      <p:sp>
        <p:nvSpPr>
          <p:cNvPr id="3" name="TextBox 2">
            <a:extLst>
              <a:ext uri="{FF2B5EF4-FFF2-40B4-BE49-F238E27FC236}">
                <a16:creationId xmlns:a16="http://schemas.microsoft.com/office/drawing/2014/main" id="{23FF65A9-8A53-19E2-6EC7-8462DE7139C1}"/>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Introduction</a:t>
            </a:r>
          </a:p>
        </p:txBody>
      </p:sp>
      <p:cxnSp>
        <p:nvCxnSpPr>
          <p:cNvPr id="5" name="Straight Connector 4">
            <a:extLst>
              <a:ext uri="{FF2B5EF4-FFF2-40B4-BE49-F238E27FC236}">
                <a16:creationId xmlns:a16="http://schemas.microsoft.com/office/drawing/2014/main" id="{394D31B9-BAB2-8963-6BFA-5829B1144892}"/>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E1313BF-DB80-FB00-A617-409006ECEC46}"/>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17976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1235D-73A1-0B84-0745-6B97432CB07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4D551BF-43EB-C049-6D3B-4D17D5775294}"/>
              </a:ext>
            </a:extLst>
          </p:cNvPr>
          <p:cNvSpPr>
            <a:spLocks noGrp="1"/>
          </p:cNvSpPr>
          <p:nvPr>
            <p:ph type="body" sz="quarter" idx="13"/>
          </p:nvPr>
        </p:nvSpPr>
        <p:spPr>
          <a:xfrm>
            <a:off x="255996" y="1271219"/>
            <a:ext cx="10624338" cy="4142989"/>
          </a:xfrm>
        </p:spPr>
        <p:txBody>
          <a:bodyPr/>
          <a:lstStyle/>
          <a:p>
            <a:pPr marL="0" indent="0" algn="just">
              <a:lnSpc>
                <a:spcPct val="100000"/>
              </a:lnSpc>
              <a:buNone/>
            </a:pPr>
            <a:r>
              <a:rPr lang="en-US" b="0" dirty="0"/>
              <a:t>The objective of this project is to build an AI-based system that analyzes room images, detects items and features, and calculates required materials with costs. It combines image analysis, material estimation, and region-specific pricing to provide fast, accurate, and transparent renovation cost estimates, with flexibility for different budget levels.</a:t>
            </a:r>
          </a:p>
        </p:txBody>
      </p:sp>
      <p:sp>
        <p:nvSpPr>
          <p:cNvPr id="3" name="TextBox 2">
            <a:extLst>
              <a:ext uri="{FF2B5EF4-FFF2-40B4-BE49-F238E27FC236}">
                <a16:creationId xmlns:a16="http://schemas.microsoft.com/office/drawing/2014/main" id="{72FF40D3-B05A-88C3-591F-882A93FC9918}"/>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Objective</a:t>
            </a:r>
          </a:p>
        </p:txBody>
      </p:sp>
      <p:cxnSp>
        <p:nvCxnSpPr>
          <p:cNvPr id="5" name="Straight Connector 4">
            <a:extLst>
              <a:ext uri="{FF2B5EF4-FFF2-40B4-BE49-F238E27FC236}">
                <a16:creationId xmlns:a16="http://schemas.microsoft.com/office/drawing/2014/main" id="{12740D4D-2363-70E1-0E6E-1BDDA8C33C8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4452DD5-D934-4955-F39B-2109AC72692F}"/>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173945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2D7CD-C158-6FC1-06C7-09444D2DE02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25C8EF-A5DD-AB22-0372-51B9ABE63526}"/>
              </a:ext>
            </a:extLst>
          </p:cNvPr>
          <p:cNvSpPr>
            <a:spLocks noGrp="1"/>
          </p:cNvSpPr>
          <p:nvPr>
            <p:ph type="body" sz="quarter" idx="13"/>
          </p:nvPr>
        </p:nvSpPr>
        <p:spPr>
          <a:xfrm>
            <a:off x="255996" y="1271219"/>
            <a:ext cx="10624338" cy="4142989"/>
          </a:xfrm>
        </p:spPr>
        <p:txBody>
          <a:bodyPr/>
          <a:lstStyle/>
          <a:p>
            <a:pPr marL="0" indent="0" algn="just">
              <a:lnSpc>
                <a:spcPct val="100000"/>
              </a:lnSpc>
              <a:buNone/>
            </a:pPr>
            <a:r>
              <a:rPr lang="en-US" b="0" dirty="0">
                <a:latin typeface="Calibri (Body)"/>
              </a:rPr>
              <a:t>The scope of this project extends from taking user inputs such as room images, size, material preferences, and location, to generating a complete cost estimation report. It not only provides the estimated cost range but also offers a detailed breakdown of materials, labor, and other requirements. The system is designed to cater to individual homeowners, interior designers, contractors, and real estate developers. In future, it can be extended to full house cost estimation and integrated with AR visualization for better decision-making.</a:t>
            </a:r>
            <a:endParaRPr lang="en-US" b="0" dirty="0">
              <a:solidFill>
                <a:srgbClr val="5583D1"/>
              </a:solidFill>
              <a:latin typeface="Calibri (Body)"/>
            </a:endParaRPr>
          </a:p>
        </p:txBody>
      </p:sp>
      <p:sp>
        <p:nvSpPr>
          <p:cNvPr id="3" name="TextBox 2">
            <a:extLst>
              <a:ext uri="{FF2B5EF4-FFF2-40B4-BE49-F238E27FC236}">
                <a16:creationId xmlns:a16="http://schemas.microsoft.com/office/drawing/2014/main" id="{CB15F4B8-EED0-F7BE-96C7-D7AAE989A251}"/>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Scope</a:t>
            </a:r>
          </a:p>
        </p:txBody>
      </p:sp>
      <p:cxnSp>
        <p:nvCxnSpPr>
          <p:cNvPr id="5" name="Straight Connector 4">
            <a:extLst>
              <a:ext uri="{FF2B5EF4-FFF2-40B4-BE49-F238E27FC236}">
                <a16:creationId xmlns:a16="http://schemas.microsoft.com/office/drawing/2014/main" id="{5A882B44-FCE4-BF93-E951-46CF2238FB7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CE164B1-01DD-BF3B-88E8-DF2DEDBFA9EB}"/>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203468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5E454-4F31-20AD-0D90-7A1D03ACB29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B51DA5E-E096-23E8-529E-BF4FDD72C00E}"/>
              </a:ext>
            </a:extLst>
          </p:cNvPr>
          <p:cNvSpPr>
            <a:spLocks noGrp="1"/>
          </p:cNvSpPr>
          <p:nvPr>
            <p:ph type="body" sz="quarter" idx="13"/>
          </p:nvPr>
        </p:nvSpPr>
        <p:spPr>
          <a:xfrm>
            <a:off x="255996" y="1271219"/>
            <a:ext cx="10624338" cy="4142989"/>
          </a:xfrm>
        </p:spPr>
        <p:txBody>
          <a:bodyPr/>
          <a:lstStyle/>
          <a:p>
            <a:pPr algn="just">
              <a:lnSpc>
                <a:spcPct val="100000"/>
              </a:lnSpc>
            </a:pPr>
            <a:r>
              <a:rPr lang="en-US" dirty="0">
                <a:latin typeface="Calibri (Body)"/>
              </a:rPr>
              <a:t>Inputs:</a:t>
            </a:r>
            <a:r>
              <a:rPr lang="en-US" b="0" dirty="0">
                <a:latin typeface="Calibri (Body)"/>
              </a:rPr>
              <a:t> Room image, size/dimensions, material preferences, location.</a:t>
            </a:r>
          </a:p>
          <a:p>
            <a:pPr algn="just">
              <a:lnSpc>
                <a:spcPct val="100000"/>
              </a:lnSpc>
            </a:pPr>
            <a:r>
              <a:rPr lang="en-US" dirty="0">
                <a:latin typeface="Calibri (Body)"/>
              </a:rPr>
              <a:t>Outputs:</a:t>
            </a:r>
            <a:r>
              <a:rPr lang="en-US" b="0" dirty="0">
                <a:latin typeface="Calibri (Body)"/>
              </a:rPr>
              <a:t> Estimated cost range with detailed cost breakdown.</a:t>
            </a:r>
          </a:p>
          <a:p>
            <a:pPr algn="just">
              <a:lnSpc>
                <a:spcPct val="100000"/>
              </a:lnSpc>
            </a:pPr>
            <a:r>
              <a:rPr lang="en-US" dirty="0">
                <a:latin typeface="Calibri (Body)"/>
              </a:rPr>
              <a:t>Stakeholders:</a:t>
            </a:r>
            <a:r>
              <a:rPr lang="en-US" b="0" dirty="0">
                <a:latin typeface="Calibri (Body)"/>
              </a:rPr>
              <a:t> Homeowners, interior designers, contractors, real estate developers.</a:t>
            </a:r>
          </a:p>
          <a:p>
            <a:pPr algn="just">
              <a:lnSpc>
                <a:spcPct val="100000"/>
              </a:lnSpc>
            </a:pPr>
            <a:r>
              <a:rPr lang="en-US" dirty="0">
                <a:latin typeface="Calibri (Body)"/>
              </a:rPr>
              <a:t>Coverage:</a:t>
            </a:r>
            <a:r>
              <a:rPr lang="en-US" b="0" dirty="0">
                <a:latin typeface="Calibri (Body)"/>
              </a:rPr>
              <a:t> Paint, flooring, ceiling, furniture, lighting, and labor.</a:t>
            </a:r>
          </a:p>
          <a:p>
            <a:pPr algn="just">
              <a:lnSpc>
                <a:spcPct val="100000"/>
              </a:lnSpc>
            </a:pPr>
            <a:r>
              <a:rPr lang="en-US" dirty="0">
                <a:latin typeface="Calibri (Body)"/>
              </a:rPr>
              <a:t>Customization:</a:t>
            </a:r>
            <a:r>
              <a:rPr lang="en-US" b="0" dirty="0">
                <a:latin typeface="Calibri (Body)"/>
              </a:rPr>
              <a:t> Budget, premium, and luxury options.</a:t>
            </a:r>
          </a:p>
          <a:p>
            <a:pPr algn="just">
              <a:lnSpc>
                <a:spcPct val="100000"/>
              </a:lnSpc>
            </a:pPr>
            <a:r>
              <a:rPr lang="en-US" dirty="0">
                <a:latin typeface="Calibri (Body)"/>
              </a:rPr>
              <a:t>Future Scope: </a:t>
            </a:r>
            <a:r>
              <a:rPr lang="en-US" b="0" dirty="0">
                <a:latin typeface="Calibri (Body)"/>
              </a:rPr>
              <a:t>Full house estimation, AR/3D visualization, integration with e-marketplaces.</a:t>
            </a:r>
          </a:p>
        </p:txBody>
      </p:sp>
      <p:sp>
        <p:nvSpPr>
          <p:cNvPr id="3" name="TextBox 2">
            <a:extLst>
              <a:ext uri="{FF2B5EF4-FFF2-40B4-BE49-F238E27FC236}">
                <a16:creationId xmlns:a16="http://schemas.microsoft.com/office/drawing/2014/main" id="{8D28CA60-A210-B2D8-99E8-F48087B46B69}"/>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Scope</a:t>
            </a:r>
          </a:p>
        </p:txBody>
      </p:sp>
      <p:cxnSp>
        <p:nvCxnSpPr>
          <p:cNvPr id="5" name="Straight Connector 4">
            <a:extLst>
              <a:ext uri="{FF2B5EF4-FFF2-40B4-BE49-F238E27FC236}">
                <a16:creationId xmlns:a16="http://schemas.microsoft.com/office/drawing/2014/main" id="{A72DF011-4BEA-7CAB-2A98-AAE9F84F5436}"/>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3BEF187-917F-7E64-B72A-93F6C4A55234}"/>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335440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69C03-8E92-54D7-6EE2-33DC2B5C67B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B433ECB-8EAD-0AB5-1D66-62BCF658AA2C}"/>
              </a:ext>
            </a:extLst>
          </p:cNvPr>
          <p:cNvSpPr>
            <a:spLocks noGrp="1"/>
          </p:cNvSpPr>
          <p:nvPr>
            <p:ph type="body" sz="quarter" idx="13"/>
          </p:nvPr>
        </p:nvSpPr>
        <p:spPr>
          <a:xfrm>
            <a:off x="255996" y="1271219"/>
            <a:ext cx="10624338" cy="4142989"/>
          </a:xfrm>
        </p:spPr>
        <p:txBody>
          <a:bodyPr/>
          <a:lstStyle/>
          <a:p>
            <a:pPr marL="0" indent="0" algn="just">
              <a:lnSpc>
                <a:spcPct val="100000"/>
              </a:lnSpc>
              <a:buNone/>
            </a:pPr>
            <a:r>
              <a:rPr lang="en-US" b="0" dirty="0">
                <a:latin typeface="Calibri (Body)"/>
              </a:rPr>
              <a:t>Several tools and approaches currently exist for estimating renovation or interior costs, but each has limitations. Paint and flooring calculators are simple but restricted to single-material calculations. Augmented Reality (AR) tools like IKEA and Houzz focus mainly on visualization and product placement, not complete cost estimation. Manual contractor-based methods provide full estimates, but they are time-consuming, inconsistent, and often lack transparency. A gap exists for an integrated, AI-driven solution that combines automation, transparency, and regional adaptability.</a:t>
            </a:r>
            <a:endParaRPr lang="en-US" b="0" dirty="0">
              <a:solidFill>
                <a:srgbClr val="5583D1"/>
              </a:solidFill>
              <a:latin typeface="Calibri (Body)"/>
            </a:endParaRPr>
          </a:p>
        </p:txBody>
      </p:sp>
      <p:sp>
        <p:nvSpPr>
          <p:cNvPr id="3" name="TextBox 2">
            <a:extLst>
              <a:ext uri="{FF2B5EF4-FFF2-40B4-BE49-F238E27FC236}">
                <a16:creationId xmlns:a16="http://schemas.microsoft.com/office/drawing/2014/main" id="{DAB3663C-4C71-EB2A-170D-22878BAC4C68}"/>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a:t>
            </a:r>
          </a:p>
        </p:txBody>
      </p:sp>
      <p:cxnSp>
        <p:nvCxnSpPr>
          <p:cNvPr id="5" name="Straight Connector 4">
            <a:extLst>
              <a:ext uri="{FF2B5EF4-FFF2-40B4-BE49-F238E27FC236}">
                <a16:creationId xmlns:a16="http://schemas.microsoft.com/office/drawing/2014/main" id="{B91B76A7-3EE1-470C-EBA7-8F98E8FFE105}"/>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84F4041-8131-3536-FDDF-513CA3ABA637}"/>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86076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0AC58-A35A-8FF9-2BFE-107E1F29A95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0F7499E-2CEC-2357-F6FB-08FA6A12D368}"/>
              </a:ext>
            </a:extLst>
          </p:cNvPr>
          <p:cNvSpPr>
            <a:spLocks noGrp="1"/>
          </p:cNvSpPr>
          <p:nvPr>
            <p:ph type="body" sz="quarter" idx="13"/>
          </p:nvPr>
        </p:nvSpPr>
        <p:spPr>
          <a:xfrm>
            <a:off x="255996" y="1271219"/>
            <a:ext cx="10624338" cy="4142989"/>
          </a:xfrm>
        </p:spPr>
        <p:txBody>
          <a:bodyPr/>
          <a:lstStyle/>
          <a:p>
            <a:pPr>
              <a:lnSpc>
                <a:spcPct val="100000"/>
              </a:lnSpc>
            </a:pPr>
            <a:r>
              <a:rPr lang="en-US" dirty="0">
                <a:latin typeface="Calibri (Body)"/>
              </a:rPr>
              <a:t>Paint/Flooring Calculators → </a:t>
            </a:r>
            <a:r>
              <a:rPr lang="en-US" b="0" dirty="0">
                <a:latin typeface="Calibri (Body)"/>
              </a:rPr>
              <a:t>Limited to single-material (paint liters, tile </a:t>
            </a:r>
            <a:r>
              <a:rPr lang="en-US" b="0" dirty="0" err="1">
                <a:latin typeface="Calibri (Body)"/>
              </a:rPr>
              <a:t>sq.ft</a:t>
            </a:r>
            <a:r>
              <a:rPr lang="en-US" b="0" dirty="0">
                <a:latin typeface="Calibri (Body)"/>
              </a:rPr>
              <a:t>).</a:t>
            </a:r>
          </a:p>
          <a:p>
            <a:pPr>
              <a:lnSpc>
                <a:spcPct val="100000"/>
              </a:lnSpc>
            </a:pPr>
            <a:r>
              <a:rPr lang="en-US" dirty="0">
                <a:latin typeface="Calibri (Body)"/>
              </a:rPr>
              <a:t>IKEA/Houzz AR Tools → </a:t>
            </a:r>
            <a:r>
              <a:rPr lang="en-US" b="0" dirty="0">
                <a:latin typeface="Calibri (Body)"/>
              </a:rPr>
              <a:t>Focus on visualization, not labor/material costing.</a:t>
            </a:r>
          </a:p>
          <a:p>
            <a:pPr>
              <a:lnSpc>
                <a:spcPct val="100000"/>
              </a:lnSpc>
            </a:pPr>
            <a:r>
              <a:rPr lang="en-US" dirty="0">
                <a:latin typeface="Calibri (Body)"/>
              </a:rPr>
              <a:t>Manual Contractor Estimates → </a:t>
            </a:r>
            <a:r>
              <a:rPr lang="en-US" b="0" dirty="0">
                <a:latin typeface="Calibri (Body)"/>
              </a:rPr>
              <a:t>Time-consuming, inconsistent, and subjective.</a:t>
            </a:r>
          </a:p>
          <a:p>
            <a:pPr>
              <a:lnSpc>
                <a:spcPct val="100000"/>
              </a:lnSpc>
            </a:pPr>
            <a:r>
              <a:rPr lang="en-US" dirty="0">
                <a:latin typeface="Calibri (Body)"/>
              </a:rPr>
              <a:t>Lack of Integration → </a:t>
            </a:r>
            <a:r>
              <a:rPr lang="en-US" b="0" dirty="0">
                <a:latin typeface="Calibri (Body)"/>
              </a:rPr>
              <a:t>No single system combines AI detection, material costing, and regional adaptability.</a:t>
            </a:r>
          </a:p>
        </p:txBody>
      </p:sp>
      <p:sp>
        <p:nvSpPr>
          <p:cNvPr id="3" name="TextBox 2">
            <a:extLst>
              <a:ext uri="{FF2B5EF4-FFF2-40B4-BE49-F238E27FC236}">
                <a16:creationId xmlns:a16="http://schemas.microsoft.com/office/drawing/2014/main" id="{1A9BF961-FB13-C2A5-CAA9-88831C2E1DBE}"/>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a:t>
            </a:r>
          </a:p>
        </p:txBody>
      </p:sp>
      <p:cxnSp>
        <p:nvCxnSpPr>
          <p:cNvPr id="5" name="Straight Connector 4">
            <a:extLst>
              <a:ext uri="{FF2B5EF4-FFF2-40B4-BE49-F238E27FC236}">
                <a16:creationId xmlns:a16="http://schemas.microsoft.com/office/drawing/2014/main" id="{096A8D2F-62CD-05C1-BC5F-45D0305DB898}"/>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12A004D-7C70-3C84-D490-CF8A4D8CBB67}"/>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419712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53C69-472F-A80F-ECBC-553E043DB9C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364AF3A-1BAA-BB19-865F-8604C4E3B859}"/>
              </a:ext>
            </a:extLst>
          </p:cNvPr>
          <p:cNvSpPr>
            <a:spLocks noGrp="1"/>
          </p:cNvSpPr>
          <p:nvPr>
            <p:ph type="body" sz="quarter" idx="13"/>
          </p:nvPr>
        </p:nvSpPr>
        <p:spPr>
          <a:xfrm>
            <a:off x="255996" y="1271219"/>
            <a:ext cx="10624338" cy="4142989"/>
          </a:xfrm>
        </p:spPr>
        <p:txBody>
          <a:bodyPr/>
          <a:lstStyle/>
          <a:p>
            <a:pPr>
              <a:lnSpc>
                <a:spcPct val="100000"/>
              </a:lnSpc>
            </a:pPr>
            <a:r>
              <a:rPr lang="en-US" dirty="0">
                <a:latin typeface="Calibri (Body)"/>
              </a:rPr>
              <a:t>Calculators: </a:t>
            </a:r>
            <a:r>
              <a:rPr lang="en-US" b="0" dirty="0">
                <a:latin typeface="Calibri (Body)"/>
              </a:rPr>
              <a:t>Fast but limited to single material (narrow scope).</a:t>
            </a:r>
          </a:p>
          <a:p>
            <a:pPr>
              <a:lnSpc>
                <a:spcPct val="100000"/>
              </a:lnSpc>
            </a:pPr>
            <a:r>
              <a:rPr lang="en-US" dirty="0">
                <a:latin typeface="Calibri (Body)"/>
              </a:rPr>
              <a:t>AR Tools: </a:t>
            </a:r>
            <a:r>
              <a:rPr lang="en-US" b="0" dirty="0">
                <a:latin typeface="Calibri (Body)"/>
              </a:rPr>
              <a:t>Good for visualization but lack cost estimation.</a:t>
            </a:r>
          </a:p>
          <a:p>
            <a:pPr>
              <a:lnSpc>
                <a:spcPct val="100000"/>
              </a:lnSpc>
            </a:pPr>
            <a:r>
              <a:rPr lang="en-US" dirty="0">
                <a:latin typeface="Calibri (Body)"/>
              </a:rPr>
              <a:t>Contractor Estimates: </a:t>
            </a:r>
            <a:r>
              <a:rPr lang="en-US" b="0" dirty="0">
                <a:latin typeface="Calibri (Body)"/>
              </a:rPr>
              <a:t>Cover all aspects but are slow and inconsistent.</a:t>
            </a:r>
          </a:p>
          <a:p>
            <a:pPr>
              <a:lnSpc>
                <a:spcPct val="100000"/>
              </a:lnSpc>
            </a:pPr>
            <a:r>
              <a:rPr lang="en-US" dirty="0">
                <a:latin typeface="Calibri (Body)"/>
              </a:rPr>
              <a:t>Gap Identified: </a:t>
            </a:r>
            <a:r>
              <a:rPr lang="en-US" b="0" dirty="0">
                <a:latin typeface="Calibri (Body)"/>
              </a:rPr>
              <a:t>No tool integrates AI detection + cost breakdown + regional pricing.</a:t>
            </a:r>
          </a:p>
          <a:p>
            <a:pPr>
              <a:lnSpc>
                <a:spcPct val="100000"/>
              </a:lnSpc>
            </a:pPr>
            <a:r>
              <a:rPr lang="en-US" dirty="0">
                <a:latin typeface="Calibri (Body)"/>
              </a:rPr>
              <a:t>Opportunity: </a:t>
            </a:r>
            <a:r>
              <a:rPr lang="en-US" b="0" dirty="0">
                <a:latin typeface="Calibri (Body)"/>
              </a:rPr>
              <a:t>Develop a first-of-its-kind solution that is fast, transparent, and adaptable.</a:t>
            </a:r>
          </a:p>
        </p:txBody>
      </p:sp>
      <p:sp>
        <p:nvSpPr>
          <p:cNvPr id="3" name="TextBox 2">
            <a:extLst>
              <a:ext uri="{FF2B5EF4-FFF2-40B4-BE49-F238E27FC236}">
                <a16:creationId xmlns:a16="http://schemas.microsoft.com/office/drawing/2014/main" id="{C7C2521A-B8A4-7818-FEB4-0309182DBECF}"/>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Summary of Literature</a:t>
            </a:r>
          </a:p>
        </p:txBody>
      </p:sp>
      <p:cxnSp>
        <p:nvCxnSpPr>
          <p:cNvPr id="5" name="Straight Connector 4">
            <a:extLst>
              <a:ext uri="{FF2B5EF4-FFF2-40B4-BE49-F238E27FC236}">
                <a16:creationId xmlns:a16="http://schemas.microsoft.com/office/drawing/2014/main" id="{76871527-EAED-D60A-DB4D-12A2CE4201DE}"/>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EADF6DB-6CFE-DDC5-997C-E84EE1A9470D}"/>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Project Title -  Calibri body 18</a:t>
            </a:r>
          </a:p>
          <a:p>
            <a:pPr algn="r"/>
            <a:endParaRPr lang="en-US" dirty="0"/>
          </a:p>
        </p:txBody>
      </p:sp>
    </p:spTree>
    <p:extLst>
      <p:ext uri="{BB962C8B-B14F-4D97-AF65-F5344CB8AC3E}">
        <p14:creationId xmlns:p14="http://schemas.microsoft.com/office/powerpoint/2010/main" val="408470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1205</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(Body)</vt:lpstr>
      <vt:lpstr>Calibri Light</vt:lpstr>
      <vt:lpstr>Frutiger 45 bold</vt:lpstr>
      <vt:lpstr>Frutiger LT Pro 45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PRASATH</dc:creator>
  <cp:lastModifiedBy>Shivam Chaubey</cp:lastModifiedBy>
  <cp:revision>12</cp:revision>
  <dcterms:created xsi:type="dcterms:W3CDTF">2024-05-13T10:33:11Z</dcterms:created>
  <dcterms:modified xsi:type="dcterms:W3CDTF">2025-09-09T17:14:50Z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52bb50-aef2-4dc8-bb7f-e0da22648362_Enabled">
    <vt:lpwstr>true</vt:lpwstr>
  </property>
  <property fmtid="{D5CDD505-2E9C-101B-9397-08002B2CF9AE}" pid="3" name="MSIP_Label_ac52bb50-aef2-4dc8-bb7f-e0da22648362_SetDate">
    <vt:lpwstr>2025-08-25T08:11:33Z</vt:lpwstr>
  </property>
  <property fmtid="{D5CDD505-2E9C-101B-9397-08002B2CF9AE}" pid="4" name="MSIP_Label_ac52bb50-aef2-4dc8-bb7f-e0da22648362_Method">
    <vt:lpwstr>Standard</vt:lpwstr>
  </property>
  <property fmtid="{D5CDD505-2E9C-101B-9397-08002B2CF9AE}" pid="5" name="MSIP_Label_ac52bb50-aef2-4dc8-bb7f-e0da22648362_Name">
    <vt:lpwstr>ac52bb50-aef2-4dc8-bb7f-e0da22648362</vt:lpwstr>
  </property>
  <property fmtid="{D5CDD505-2E9C-101B-9397-08002B2CF9AE}" pid="6" name="MSIP_Label_ac52bb50-aef2-4dc8-bb7f-e0da22648362_SiteId">
    <vt:lpwstr>264b9899-fe1b-430b-9509-2154878d5774</vt:lpwstr>
  </property>
  <property fmtid="{D5CDD505-2E9C-101B-9397-08002B2CF9AE}" pid="7" name="MSIP_Label_ac52bb50-aef2-4dc8-bb7f-e0da22648362_ActionId">
    <vt:lpwstr>5a5317b9-6049-4f38-9ea6-5786aca62bc4</vt:lpwstr>
  </property>
  <property fmtid="{D5CDD505-2E9C-101B-9397-08002B2CF9AE}" pid="8" name="MSIP_Label_ac52bb50-aef2-4dc8-bb7f-e0da22648362_ContentBits">
    <vt:lpwstr>2</vt:lpwstr>
  </property>
  <property fmtid="{D5CDD505-2E9C-101B-9397-08002B2CF9AE}" pid="9" name="MSIP_Label_ac52bb50-aef2-4dc8-bb7f-e0da22648362_Tag">
    <vt:lpwstr>10, 3, 0, 1</vt:lpwstr>
  </property>
  <property fmtid="{D5CDD505-2E9C-101B-9397-08002B2CF9AE}" pid="10" name="ClassificationContentMarkingFooterLocations">
    <vt:lpwstr>1_Office Theme:8</vt:lpwstr>
  </property>
  <property fmtid="{D5CDD505-2E9C-101B-9397-08002B2CF9AE}" pid="11" name="ClassificationContentMarkingFooterText">
    <vt:lpwstr>Sensitivity: LNT Construction Internal Use</vt:lpwstr>
  </property>
</Properties>
</file>