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494" r:id="rId6"/>
    <p:sldId id="2147470497" r:id="rId7"/>
    <p:sldId id="2147470498" r:id="rId8"/>
    <p:sldId id="2147470500" r:id="rId9"/>
    <p:sldId id="2147470502" r:id="rId10"/>
    <p:sldId id="21474704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 Based Interior Design and Renovation Cost Estimation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ANMOL CHAUBEY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24MAI0111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71D4A0B-B8D9-2E01-A97A-E2B310CD67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IN" dirty="0"/>
              <a:t>he project is automated by a 5-stage DVC pipeline (dvc.yaml):</a:t>
            </a:r>
          </a:p>
          <a:p>
            <a:pPr lvl="1"/>
            <a:r>
              <a:rPr lang="en-IN" sz="2800" b="1" dirty="0">
                <a:solidFill>
                  <a:schemeClr val="accent1"/>
                </a:solidFill>
              </a:rPr>
              <a:t>m1_tabular_preprocess:</a:t>
            </a:r>
            <a:r>
              <a:rPr lang="en-IN" sz="2800" dirty="0">
                <a:solidFill>
                  <a:schemeClr val="accent1"/>
                </a:solidFill>
              </a:rPr>
              <a:t> Cleans raw data.</a:t>
            </a:r>
          </a:p>
          <a:p>
            <a:pPr lvl="1"/>
            <a:r>
              <a:rPr lang="en-IN" sz="2800" b="1" dirty="0">
                <a:solidFill>
                  <a:schemeClr val="accent1"/>
                </a:solidFill>
              </a:rPr>
              <a:t>m2_quantity_estimation:</a:t>
            </a:r>
            <a:r>
              <a:rPr lang="en-IN" sz="2800" dirty="0">
                <a:solidFill>
                  <a:schemeClr val="accent1"/>
                </a:solidFill>
              </a:rPr>
              <a:t> Calculates physical quantities.</a:t>
            </a:r>
          </a:p>
          <a:p>
            <a:pPr lvl="1"/>
            <a:r>
              <a:rPr lang="en-IN" sz="2800" b="1" dirty="0">
                <a:solidFill>
                  <a:schemeClr val="accent1"/>
                </a:solidFill>
              </a:rPr>
              <a:t>m3_cost_mapping:</a:t>
            </a:r>
            <a:r>
              <a:rPr lang="en-IN" sz="2800" dirty="0">
                <a:solidFill>
                  <a:schemeClr val="accent1"/>
                </a:solidFill>
              </a:rPr>
              <a:t> Calculates rule-based costs.</a:t>
            </a:r>
          </a:p>
          <a:p>
            <a:pPr lvl="1"/>
            <a:r>
              <a:rPr lang="en-IN" sz="2800" b="1" dirty="0">
                <a:solidFill>
                  <a:schemeClr val="accent1"/>
                </a:solidFill>
              </a:rPr>
              <a:t>m4_fusion_calibration_reporting:</a:t>
            </a:r>
            <a:r>
              <a:rPr lang="en-IN" sz="2800" dirty="0">
                <a:solidFill>
                  <a:schemeClr val="accent1"/>
                </a:solidFill>
              </a:rPr>
              <a:t> Creates an analytical report (now a legacy analysis step).</a:t>
            </a:r>
          </a:p>
          <a:p>
            <a:pPr lvl="1"/>
            <a:r>
              <a:rPr lang="en-IN" sz="2800" b="1" dirty="0">
                <a:solidFill>
                  <a:schemeClr val="accent1"/>
                </a:solidFill>
              </a:rPr>
              <a:t>m5_train_model:</a:t>
            </a:r>
            <a:r>
              <a:rPr lang="en-IN" sz="2800" dirty="0">
                <a:solidFill>
                  <a:schemeClr val="accent1"/>
                </a:solidFill>
              </a:rPr>
              <a:t> Trains the final ML model (</a:t>
            </a:r>
            <a:r>
              <a:rPr lang="en-IN" sz="2800" dirty="0" err="1">
                <a:solidFill>
                  <a:schemeClr val="accent1"/>
                </a:solidFill>
              </a:rPr>
              <a:t>model.joblib</a:t>
            </a:r>
            <a:r>
              <a:rPr lang="en-IN" sz="2800" dirty="0">
                <a:solidFill>
                  <a:schemeClr val="accent1"/>
                </a:solidFill>
              </a:rPr>
              <a:t>) on all engineered features.</a:t>
            </a:r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Problem: </a:t>
            </a:r>
            <a:r>
              <a:rPr lang="en-US" b="0" dirty="0"/>
              <a:t>Estimating interior renovation costs is a manual, time-consuming, and often inconsistent process.</a:t>
            </a:r>
          </a:p>
          <a:p>
            <a:r>
              <a:rPr lang="en-US" dirty="0"/>
              <a:t>Solution: </a:t>
            </a:r>
            <a:r>
              <a:rPr lang="en-US" b="0" dirty="0"/>
              <a:t>Develop an AI-powered tool to provide data-driven, consistent, and rapid cost predictions.</a:t>
            </a:r>
          </a:p>
          <a:p>
            <a:r>
              <a:rPr lang="en-US" dirty="0"/>
              <a:t>Core Idea: </a:t>
            </a:r>
            <a:r>
              <a:rPr lang="en-US" b="0" dirty="0"/>
              <a:t>Combine a rule-based engine that mimics expert logic with a machine learning model for enhanced accuracy.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Develop a highly accurate machine learning model to predict total renovation costs.</a:t>
            </a:r>
          </a:p>
          <a:p>
            <a:r>
              <a:rPr lang="en-US" dirty="0"/>
              <a:t>Build an automated and reproducible data-to-model pipeline using DVC (Data Version Control).</a:t>
            </a:r>
          </a:p>
          <a:p>
            <a:r>
              <a:rPr lang="en-US" dirty="0"/>
              <a:t>Engineer a comprehensive set of features using a configurable rule-based system.</a:t>
            </a:r>
          </a:p>
          <a:p>
            <a:r>
              <a:rPr lang="en-US" dirty="0"/>
              <a:t>Create a simple, interactive web application for end-users to get instant cost estimates.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Module 1: Data Preprocessing</a:t>
            </a:r>
          </a:p>
          <a:p>
            <a:pPr lvl="1"/>
            <a:r>
              <a:rPr lang="en-US" dirty="0"/>
              <a:t>Cleans and standardizes the raw tabular data.</a:t>
            </a:r>
          </a:p>
          <a:p>
            <a:r>
              <a:rPr lang="en-US" dirty="0"/>
              <a:t>Module 2: Rule-Based Feature Engineering</a:t>
            </a:r>
          </a:p>
          <a:p>
            <a:pPr lvl="1"/>
            <a:r>
              <a:rPr lang="en-US" dirty="0"/>
              <a:t>Estimates physical quantities (e.g., paintable area).</a:t>
            </a:r>
          </a:p>
          <a:p>
            <a:pPr lvl="1"/>
            <a:r>
              <a:rPr lang="en-US" dirty="0"/>
              <a:t>Maps quantities to costs based on configurable rates.</a:t>
            </a:r>
          </a:p>
          <a:p>
            <a:r>
              <a:rPr lang="en-US" dirty="0"/>
              <a:t>Module 3: Machine Learning Model Training</a:t>
            </a:r>
          </a:p>
          <a:p>
            <a:pPr lvl="1"/>
            <a:r>
              <a:rPr lang="en-US" dirty="0"/>
              <a:t>Trains a predictive model on the engineered features.</a:t>
            </a:r>
          </a:p>
          <a:p>
            <a:r>
              <a:rPr lang="en-US" dirty="0"/>
              <a:t>Module 4: Inference and Application</a:t>
            </a:r>
          </a:p>
          <a:p>
            <a:pPr lvl="1"/>
            <a:r>
              <a:rPr lang="en-US" dirty="0"/>
              <a:t>Contains the inference logic and the </a:t>
            </a:r>
            <a:r>
              <a:rPr lang="en-US" dirty="0" err="1"/>
              <a:t>Streamlit</a:t>
            </a:r>
            <a:r>
              <a:rPr lang="en-US" dirty="0"/>
              <a:t> web application.</a:t>
            </a: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 Planned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Data Source: </a:t>
            </a:r>
            <a:r>
              <a:rPr lang="en-US" b="0" dirty="0"/>
              <a:t>Begin with a raw dataset of Indian renovation projects.</a:t>
            </a:r>
          </a:p>
          <a:p>
            <a:r>
              <a:rPr lang="en-US" dirty="0"/>
              <a:t>Pipeline Development: </a:t>
            </a:r>
            <a:r>
              <a:rPr lang="en-US" b="0" dirty="0"/>
              <a:t>Implement a multi-stage DVC pipeline for full reproducibility.</a:t>
            </a:r>
          </a:p>
          <a:p>
            <a:r>
              <a:rPr lang="en-US" dirty="0"/>
              <a:t>Feature Engineering: </a:t>
            </a:r>
            <a:r>
              <a:rPr lang="en-US" b="0" dirty="0"/>
              <a:t>Programmatically generate features using a rule-based system defined in params.yaml.</a:t>
            </a:r>
          </a:p>
          <a:p>
            <a:r>
              <a:rPr lang="en-US" dirty="0"/>
              <a:t>Model Training: </a:t>
            </a:r>
            <a:r>
              <a:rPr lang="en-US" b="0" dirty="0"/>
              <a:t>Train a </a:t>
            </a:r>
            <a:r>
              <a:rPr lang="en-US" b="0" dirty="0" err="1"/>
              <a:t>LightGBM</a:t>
            </a:r>
            <a:r>
              <a:rPr lang="en-US" b="0" dirty="0"/>
              <a:t> regression model on the rich set of engineered features to predict the final cost.</a:t>
            </a:r>
          </a:p>
          <a:p>
            <a:r>
              <a:rPr lang="en-US" dirty="0"/>
              <a:t>Application: </a:t>
            </a:r>
            <a:r>
              <a:rPr lang="en-US" b="0" dirty="0"/>
              <a:t>Create an interactive front-end using </a:t>
            </a:r>
            <a:r>
              <a:rPr lang="en-US" b="0" dirty="0" err="1"/>
              <a:t>Streamlit</a:t>
            </a:r>
            <a:r>
              <a:rPr lang="en-US" b="0" dirty="0"/>
              <a:t> to serve predictions from the trained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IN" dirty="0"/>
              <a:t>Input: Raw CSV dataset (renovation_cost_dataset_india_v2.csv).</a:t>
            </a:r>
          </a:p>
          <a:p>
            <a:r>
              <a:rPr lang="en-IN" dirty="0"/>
              <a:t>Cleaning: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Standardized </a:t>
            </a:r>
            <a:r>
              <a:rPr lang="en-IN" dirty="0" err="1">
                <a:solidFill>
                  <a:schemeClr val="accent1"/>
                </a:solidFill>
              </a:rPr>
              <a:t>boolean</a:t>
            </a:r>
            <a:r>
              <a:rPr lang="en-IN" dirty="0">
                <a:solidFill>
                  <a:schemeClr val="accent1"/>
                </a:solidFill>
              </a:rPr>
              <a:t> string values ("TRUE", "False") to native </a:t>
            </a:r>
            <a:r>
              <a:rPr lang="en-IN" dirty="0" err="1">
                <a:solidFill>
                  <a:schemeClr val="accent1"/>
                </a:solidFill>
              </a:rPr>
              <a:t>booleans</a:t>
            </a:r>
            <a:r>
              <a:rPr lang="en-IN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Stripped leading/trailing whitespace from all text data.</a:t>
            </a:r>
          </a:p>
          <a:p>
            <a:r>
              <a:rPr lang="en-IN" dirty="0"/>
              <a:t>Type Coercion: </a:t>
            </a:r>
            <a:r>
              <a:rPr lang="en-IN" b="0" dirty="0"/>
              <a:t>Converted all cost, area, and index columns to numeric types.</a:t>
            </a:r>
          </a:p>
          <a:p>
            <a:r>
              <a:rPr lang="en-IN" dirty="0"/>
              <a:t>Output: </a:t>
            </a:r>
            <a:r>
              <a:rPr lang="en-IN" b="0" dirty="0"/>
              <a:t>Saved the clean, standardized data in the efficient Parquet format (processed.parquet).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IN" dirty="0" err="1"/>
              <a:t>MLOps</a:t>
            </a:r>
            <a:r>
              <a:rPr lang="en-IN" dirty="0"/>
              <a:t>: DVC (Data Version Control)</a:t>
            </a:r>
          </a:p>
          <a:p>
            <a:r>
              <a:rPr lang="en-IN" dirty="0"/>
              <a:t>Data Manipulation: Pandas, NumPy</a:t>
            </a:r>
          </a:p>
          <a:p>
            <a:r>
              <a:rPr lang="en-IN" dirty="0"/>
              <a:t>Configuration: YAML (params.yaml)</a:t>
            </a:r>
          </a:p>
          <a:p>
            <a:r>
              <a:rPr lang="en-IN" dirty="0"/>
              <a:t>ML Algorithm: </a:t>
            </a:r>
            <a:r>
              <a:rPr lang="en-IN" dirty="0" err="1"/>
              <a:t>LightGBM</a:t>
            </a:r>
            <a:r>
              <a:rPr lang="en-IN" dirty="0"/>
              <a:t> (Gradient Boosting)</a:t>
            </a:r>
          </a:p>
          <a:p>
            <a:r>
              <a:rPr lang="en-IN" dirty="0"/>
              <a:t>ML Toolkit: Scikit-learn (for Pipeline, ColumnTransformer, StandardScaler)</a:t>
            </a:r>
          </a:p>
          <a:p>
            <a:r>
              <a:rPr lang="en-IN" dirty="0"/>
              <a:t>Web Framework: </a:t>
            </a:r>
            <a:r>
              <a:rPr lang="en-IN" dirty="0" err="1"/>
              <a:t>Streamlit</a:t>
            </a:r>
            <a:endParaRPr lang="en-IN" dirty="0"/>
          </a:p>
          <a:p>
            <a:r>
              <a:rPr lang="en-IN" dirty="0"/>
              <a:t>Version Control: Git / 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Completed Milestones: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Full 5-stage DVC pipeline implemented and functional.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Rule-based feature engineering system completed.</a:t>
            </a:r>
          </a:p>
          <a:p>
            <a:pPr lvl="1"/>
            <a:r>
              <a:rPr lang="en-US" sz="2800" dirty="0" err="1">
                <a:solidFill>
                  <a:schemeClr val="accent1"/>
                </a:solidFill>
              </a:rPr>
              <a:t>LightGBM</a:t>
            </a:r>
            <a:r>
              <a:rPr lang="en-US" sz="2800" dirty="0">
                <a:solidFill>
                  <a:schemeClr val="accent1"/>
                </a:solidFill>
              </a:rPr>
              <a:t> model successfully trained and evaluated (Test R² Score ≈ 0.9989).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Model and metrics versioned and tracked with DVC.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Interactive </a:t>
            </a:r>
            <a:r>
              <a:rPr lang="en-US" sz="2800" dirty="0" err="1">
                <a:solidFill>
                  <a:schemeClr val="accent1"/>
                </a:solidFill>
              </a:rPr>
              <a:t>Streamlit</a:t>
            </a:r>
            <a:r>
              <a:rPr lang="en-US" sz="2800" dirty="0">
                <a:solidFill>
                  <a:schemeClr val="accent1"/>
                </a:solidFill>
              </a:rPr>
              <a:t> web application for prediction created.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Entire codebase versioned and updated on GitHub.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plan/Milestone 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7F84E-0AEE-4EE8-96BC-8AB5DB2FF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372BA7-477E-1007-C139-DF51E4DFF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Future Work (Next Milestones):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</a:rPr>
              <a:t>Explainability: </a:t>
            </a:r>
            <a:r>
              <a:rPr lang="en-US" sz="2800" dirty="0">
                <a:solidFill>
                  <a:schemeClr val="accent1"/>
                </a:solidFill>
              </a:rPr>
              <a:t>Integrate SHAP or LIME to explain </a:t>
            </a:r>
            <a:r>
              <a:rPr lang="en-US" sz="2800" i="1" dirty="0">
                <a:solidFill>
                  <a:schemeClr val="accent1"/>
                </a:solidFill>
              </a:rPr>
              <a:t>why</a:t>
            </a:r>
            <a:r>
              <a:rPr lang="en-US" sz="2800" dirty="0">
                <a:solidFill>
                  <a:schemeClr val="accent1"/>
                </a:solidFill>
              </a:rPr>
              <a:t> the model makes a certain prediction.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</a:rPr>
              <a:t>Deployment: </a:t>
            </a:r>
            <a:r>
              <a:rPr lang="en-US" sz="2800" dirty="0">
                <a:solidFill>
                  <a:schemeClr val="accent1"/>
                </a:solidFill>
              </a:rPr>
              <a:t>Deploy the </a:t>
            </a:r>
            <a:r>
              <a:rPr lang="en-US" sz="2800" dirty="0" err="1">
                <a:solidFill>
                  <a:schemeClr val="accent1"/>
                </a:solidFill>
              </a:rPr>
              <a:t>Streamlit</a:t>
            </a:r>
            <a:r>
              <a:rPr lang="en-US" sz="2800" dirty="0">
                <a:solidFill>
                  <a:schemeClr val="accent1"/>
                </a:solidFill>
              </a:rPr>
              <a:t> application to a cloud service (e.g., </a:t>
            </a:r>
            <a:r>
              <a:rPr lang="en-US" sz="2800" dirty="0" err="1">
                <a:solidFill>
                  <a:schemeClr val="accent1"/>
                </a:solidFill>
              </a:rPr>
              <a:t>Streamlit</a:t>
            </a:r>
            <a:r>
              <a:rPr lang="en-US" sz="2800" dirty="0">
                <a:solidFill>
                  <a:schemeClr val="accent1"/>
                </a:solidFill>
              </a:rPr>
              <a:t> Community Cloud).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</a:rPr>
              <a:t>UI/UX Design: </a:t>
            </a:r>
            <a:r>
              <a:rPr lang="en-US" sz="2800" dirty="0">
                <a:solidFill>
                  <a:schemeClr val="accent1"/>
                </a:solidFill>
              </a:rPr>
              <a:t>Further enhance the design and user experience of the web application.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4801B-D16F-EEBD-91CB-BD3C7E30F0C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plan/Milestone 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3C214D-B810-2029-52AF-614951B52DE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3CDBF3-B569-163C-74C9-A3951ACB3ADE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AI Based Interior Design and Renovation cost estimator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719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Shivam Chaubey</cp:lastModifiedBy>
  <cp:revision>14</cp:revision>
  <dcterms:created xsi:type="dcterms:W3CDTF">2024-05-13T10:33:11Z</dcterms:created>
  <dcterms:modified xsi:type="dcterms:W3CDTF">2025-09-30T02:53:53Z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