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489" r:id="rId2"/>
    <p:sldId id="2147470492" r:id="rId3"/>
    <p:sldId id="2147470493" r:id="rId4"/>
    <p:sldId id="2147470487" r:id="rId5"/>
    <p:sldId id="2147470494" r:id="rId6"/>
    <p:sldId id="2147470497" r:id="rId7"/>
    <p:sldId id="2147470498" r:id="rId8"/>
    <p:sldId id="2147470501" r:id="rId9"/>
    <p:sldId id="2147470500" r:id="rId10"/>
    <p:sldId id="2147470502" r:id="rId11"/>
    <p:sldId id="21474704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M.Tech/MCA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Review 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AI Based Interior Design and Renovation Cost Estimation</a:t>
            </a:r>
          </a:p>
          <a:p>
            <a:pPr lvl="0" algn="ctr">
              <a:defRPr/>
            </a:pPr>
            <a:endParaRPr lang="en-US" sz="36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ANMOL CHAUBEY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24MAI0111</a:t>
            </a: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7F84E-0AEE-4EE8-96BC-8AB5DB2FF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372BA7-477E-1007-C139-DF51E4DFFF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IN" dirty="0">
                <a:latin typeface="+mn-lt"/>
              </a:rPr>
              <a:t>Progress Achieved </a:t>
            </a:r>
          </a:p>
          <a:p>
            <a:pPr lvl="1"/>
            <a:r>
              <a:rPr lang="en-IN" sz="2800" dirty="0"/>
              <a:t>Completed </a:t>
            </a:r>
            <a:r>
              <a:rPr lang="en-IN" sz="2800" b="1" dirty="0"/>
              <a:t>tabular data preprocessing &amp; prediction model</a:t>
            </a:r>
            <a:r>
              <a:rPr lang="en-IN" sz="2800" dirty="0"/>
              <a:t>.</a:t>
            </a:r>
          </a:p>
          <a:p>
            <a:pPr lvl="1"/>
            <a:r>
              <a:rPr lang="en-IN" sz="2800" dirty="0" err="1"/>
              <a:t>Preprocessed</a:t>
            </a:r>
            <a:r>
              <a:rPr lang="en-IN" sz="2800" dirty="0"/>
              <a:t> </a:t>
            </a:r>
            <a:r>
              <a:rPr lang="en-IN" sz="2800" b="1" dirty="0"/>
              <a:t>COCO &amp; ADE20K datasets</a:t>
            </a:r>
            <a:r>
              <a:rPr lang="en-IN" sz="2800" dirty="0"/>
              <a:t> with unified class mappings.</a:t>
            </a:r>
          </a:p>
          <a:p>
            <a:pPr lvl="1"/>
            <a:r>
              <a:rPr lang="en-IN" sz="2800" dirty="0"/>
              <a:t>Trained </a:t>
            </a:r>
            <a:r>
              <a:rPr lang="en-IN" sz="2800" b="1" dirty="0"/>
              <a:t>DeepLabV3-ResNet101</a:t>
            </a:r>
            <a:r>
              <a:rPr lang="en-IN" sz="2800" dirty="0"/>
              <a:t> with class weights.</a:t>
            </a:r>
          </a:p>
          <a:p>
            <a:r>
              <a:rPr lang="en-IN" dirty="0">
                <a:latin typeface="+mn-lt"/>
              </a:rPr>
              <a:t>Next Steps </a:t>
            </a:r>
          </a:p>
          <a:p>
            <a:pPr lvl="1"/>
            <a:r>
              <a:rPr lang="en-IN" sz="2800" dirty="0"/>
              <a:t>Integrate image detections with tabular features.</a:t>
            </a:r>
          </a:p>
          <a:p>
            <a:pPr lvl="1"/>
            <a:r>
              <a:rPr lang="en-IN" sz="2800" dirty="0"/>
              <a:t>Implement </a:t>
            </a:r>
            <a:r>
              <a:rPr lang="en-IN" sz="2800" b="1" dirty="0"/>
              <a:t>fusion model</a:t>
            </a:r>
            <a:r>
              <a:rPr lang="en-IN" sz="2800" dirty="0"/>
              <a:t> for cost prediction.</a:t>
            </a:r>
          </a:p>
          <a:p>
            <a:pPr lvl="1"/>
            <a:r>
              <a:rPr lang="en-IN" sz="2800" dirty="0"/>
              <a:t>Add calibration (min–max ranges) &amp; reporting module.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94801B-D16F-EEBD-91CB-BD3C7E30F0C7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Project plan/Milestone Progress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03C214D-B810-2029-52AF-614951B52DE3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73CDBF3-B569-163C-74C9-A3951ACB3ADE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AI Based Interior Design and Renovation cost estimator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3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BBC5-46B5-0DF4-A2AC-5289D2957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EA9949-295E-B2C7-8E3A-639B0AD48F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Pipeline structure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3477A6-BED1-8211-5527-9030F1E8694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5AC1E1-8B68-1019-1B7A-0CF7BDC8B3EC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AI Based Interior Design and Renovation cost estimator</a:t>
            </a:r>
          </a:p>
          <a:p>
            <a:pPr algn="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66B87E-D719-597A-4147-A40CDC069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37" y="1536072"/>
            <a:ext cx="10172780" cy="361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algn="just"/>
            <a:r>
              <a:rPr lang="en-US" dirty="0">
                <a:latin typeface="+mn-lt"/>
              </a:rPr>
              <a:t>Renovation cost estimation is manual, slow, and inconsistent.</a:t>
            </a:r>
          </a:p>
          <a:p>
            <a:pPr algn="just"/>
            <a:r>
              <a:rPr lang="en-US" dirty="0">
                <a:latin typeface="+mn-lt"/>
              </a:rPr>
              <a:t>Existing calculators cover only single items (paint, flooring).</a:t>
            </a:r>
          </a:p>
          <a:p>
            <a:pPr algn="just"/>
            <a:r>
              <a:rPr lang="en-US" dirty="0">
                <a:latin typeface="+mn-lt"/>
              </a:rPr>
              <a:t>Visualization tools (IKEA/Houzz) focus on looks, not costing.</a:t>
            </a:r>
          </a:p>
          <a:p>
            <a:pPr algn="just"/>
            <a:r>
              <a:rPr lang="en-US" dirty="0">
                <a:latin typeface="+mn-lt"/>
              </a:rPr>
              <a:t>Contractor quotations are often non-standardized and biased.</a:t>
            </a:r>
          </a:p>
          <a:p>
            <a:pPr algn="just"/>
            <a:r>
              <a:rPr lang="en-US" dirty="0">
                <a:latin typeface="+mn-lt"/>
              </a:rPr>
              <a:t>Need for an AI-driven, end-to-end cost estimation system.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AI Based Interior Design and Renovation cost estimator</a:t>
            </a:r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algn="just"/>
            <a:r>
              <a:rPr lang="en-US" dirty="0">
                <a:latin typeface="+mn-lt"/>
              </a:rPr>
              <a:t>Develop an AI-driven interior cost estimation system.</a:t>
            </a:r>
          </a:p>
          <a:p>
            <a:pPr algn="just"/>
            <a:r>
              <a:rPr lang="en-US" dirty="0">
                <a:latin typeface="+mn-lt"/>
              </a:rPr>
              <a:t>Combine tabular inputs and room images.</a:t>
            </a:r>
          </a:p>
          <a:p>
            <a:pPr algn="just"/>
            <a:r>
              <a:rPr lang="en-US" dirty="0">
                <a:latin typeface="+mn-lt"/>
              </a:rPr>
              <a:t>Provide accurate and transparent renovation cost with breakdown.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AI Based Interior Design and Renovation cost estimator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en-US" dirty="0">
                <a:latin typeface="+mn-lt"/>
              </a:rPr>
              <a:t>M1 – Tabular &amp; Image Preprocessing/Modeling: </a:t>
            </a:r>
            <a:r>
              <a:rPr lang="en-US" b="0" dirty="0">
                <a:latin typeface="+mn-lt"/>
              </a:rPr>
              <a:t>Prepare clean tabular features and image representations as model-ready inputs.</a:t>
            </a:r>
          </a:p>
          <a:p>
            <a:pPr algn="just"/>
            <a:r>
              <a:rPr lang="en-US" dirty="0">
                <a:latin typeface="+mn-lt"/>
              </a:rPr>
              <a:t>M2 – Quantity Estimation: </a:t>
            </a:r>
            <a:r>
              <a:rPr lang="en-US" b="0" dirty="0">
                <a:latin typeface="+mn-lt"/>
              </a:rPr>
              <a:t>Convert room dimensions and image cues into material quantities (paint, flooring, ceiling, fixtures).</a:t>
            </a:r>
          </a:p>
          <a:p>
            <a:pPr algn="just"/>
            <a:r>
              <a:rPr lang="en-US" dirty="0">
                <a:latin typeface="+mn-lt"/>
              </a:rPr>
              <a:t>M3 – Cost Mapping: </a:t>
            </a:r>
            <a:r>
              <a:rPr lang="en-US" b="0" dirty="0">
                <a:latin typeface="+mn-lt"/>
              </a:rPr>
              <a:t>Apply city/labor/material indices to quantities to create a line-item cost breakdown.</a:t>
            </a:r>
          </a:p>
          <a:p>
            <a:pPr algn="just"/>
            <a:r>
              <a:rPr lang="en-US" dirty="0">
                <a:latin typeface="+mn-lt"/>
              </a:rPr>
              <a:t>M4 – Fusion, Calibration &amp; Reporting: </a:t>
            </a:r>
            <a:r>
              <a:rPr lang="en-US" b="0" dirty="0">
                <a:latin typeface="+mn-lt"/>
              </a:rPr>
              <a:t>Combine all signals to predict final cost, add a reliable range, and generate the report.</a:t>
            </a: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Modules Planned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AI Based Interior Design and Renovation cost estimator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algn="just"/>
            <a:r>
              <a:rPr lang="en-IN" dirty="0">
                <a:latin typeface="+mn-lt"/>
              </a:rPr>
              <a:t>Use tabular data (room features, city, renovation level) for baseline predictions.</a:t>
            </a:r>
          </a:p>
          <a:p>
            <a:pPr algn="just"/>
            <a:r>
              <a:rPr lang="en-IN" dirty="0">
                <a:latin typeface="+mn-lt"/>
              </a:rPr>
              <a:t>Train image model (ADE20K, COCO) to detect walls, floors, ceilings, furniture.</a:t>
            </a:r>
          </a:p>
          <a:p>
            <a:pPr algn="just"/>
            <a:r>
              <a:rPr lang="en-IN" dirty="0">
                <a:latin typeface="+mn-lt"/>
              </a:rPr>
              <a:t>Fuse tabular + image features for final prediction.</a:t>
            </a:r>
          </a:p>
          <a:p>
            <a:pPr algn="just"/>
            <a:r>
              <a:rPr lang="en-IN" dirty="0">
                <a:latin typeface="+mn-lt"/>
              </a:rPr>
              <a:t>Implement as a DVC pipeline for reproducibility and tracking.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Methodology/Modeling Plan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AI Based Interior Design and Renovation cost estimator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algn="just"/>
            <a:r>
              <a:rPr lang="en-IN" dirty="0">
                <a:latin typeface="+mn-lt"/>
              </a:rPr>
              <a:t>Tabular Data: </a:t>
            </a:r>
            <a:r>
              <a:rPr lang="en-IN" b="0" dirty="0">
                <a:latin typeface="+mn-lt"/>
              </a:rPr>
              <a:t>Cleaned features, encoded </a:t>
            </a:r>
            <a:r>
              <a:rPr lang="en-IN" b="0" dirty="0" err="1">
                <a:latin typeface="+mn-lt"/>
              </a:rPr>
              <a:t>categoricals</a:t>
            </a:r>
            <a:r>
              <a:rPr lang="en-IN" b="0" dirty="0">
                <a:latin typeface="+mn-lt"/>
              </a:rPr>
              <a:t>, scaled </a:t>
            </a:r>
            <a:r>
              <a:rPr lang="en-IN" b="0" dirty="0" err="1">
                <a:latin typeface="+mn-lt"/>
              </a:rPr>
              <a:t>numerics</a:t>
            </a:r>
            <a:r>
              <a:rPr lang="en-IN" b="0" dirty="0">
                <a:latin typeface="+mn-lt"/>
              </a:rPr>
              <a:t>; integrated govt. + private cost listings.</a:t>
            </a:r>
          </a:p>
          <a:p>
            <a:pPr algn="just"/>
            <a:r>
              <a:rPr lang="en-IN" dirty="0">
                <a:latin typeface="+mn-lt"/>
              </a:rPr>
              <a:t>Image Data: </a:t>
            </a:r>
            <a:r>
              <a:rPr lang="en-IN" b="0" dirty="0">
                <a:latin typeface="+mn-lt"/>
              </a:rPr>
              <a:t>Used COCO 2017 + ADE20K subset with unified class mappings (wall, floor, ceiling, seating, etc.).</a:t>
            </a:r>
          </a:p>
          <a:p>
            <a:pPr algn="just"/>
            <a:r>
              <a:rPr lang="en-IN" dirty="0">
                <a:latin typeface="+mn-lt"/>
              </a:rPr>
              <a:t>Processing: </a:t>
            </a:r>
            <a:r>
              <a:rPr lang="en-IN" b="0" dirty="0">
                <a:latin typeface="+mn-lt"/>
              </a:rPr>
              <a:t>Built semantic masks, resized images/masks to 512×512.</a:t>
            </a:r>
          </a:p>
          <a:p>
            <a:pPr algn="just"/>
            <a:r>
              <a:rPr lang="en-IN" dirty="0">
                <a:latin typeface="+mn-lt"/>
              </a:rPr>
              <a:t>Validation: </a:t>
            </a:r>
            <a:r>
              <a:rPr lang="en-IN" b="0" dirty="0">
                <a:latin typeface="+mn-lt"/>
              </a:rPr>
              <a:t>Sanity checks confirmed label coverage and mask quality.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Data preprocessing &amp; EDA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AI Based Interior Design and Renovation cost estimator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7B675-E694-7663-D55C-2461C40B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433592-8155-CD6F-B5E3-78AB52F31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IN" dirty="0">
                <a:latin typeface="+mn-lt"/>
              </a:rPr>
              <a:t>Approach:</a:t>
            </a:r>
          </a:p>
          <a:p>
            <a:pPr lvl="1"/>
            <a:r>
              <a:rPr lang="en-IN" sz="2800" dirty="0"/>
              <a:t>Predict costs using </a:t>
            </a:r>
            <a:r>
              <a:rPr lang="en-IN" sz="2800" b="1" dirty="0"/>
              <a:t>tabular model</a:t>
            </a:r>
            <a:r>
              <a:rPr lang="en-IN" sz="2800" dirty="0"/>
              <a:t> (room, city, renovation details).</a:t>
            </a:r>
          </a:p>
          <a:p>
            <a:pPr lvl="1"/>
            <a:r>
              <a:rPr lang="en-IN" sz="2800" dirty="0"/>
              <a:t>Train </a:t>
            </a:r>
            <a:r>
              <a:rPr lang="en-IN" sz="2800" b="1" dirty="0"/>
              <a:t>image segmentation model</a:t>
            </a:r>
            <a:r>
              <a:rPr lang="en-IN" sz="2800" dirty="0"/>
              <a:t> (DeepLabV3-ResNet101) on ADE20K + COCO.</a:t>
            </a:r>
          </a:p>
          <a:p>
            <a:pPr lvl="1"/>
            <a:r>
              <a:rPr lang="en-IN" sz="2800" b="1" dirty="0"/>
              <a:t>Fuse tabular + image outputs</a:t>
            </a:r>
            <a:r>
              <a:rPr lang="en-IN" sz="2800" dirty="0"/>
              <a:t> for final cost estimation.</a:t>
            </a:r>
          </a:p>
          <a:p>
            <a:r>
              <a:rPr lang="en-IN" dirty="0">
                <a:latin typeface="+mn-lt"/>
              </a:rPr>
              <a:t>Algorithms / Models:</a:t>
            </a:r>
          </a:p>
          <a:p>
            <a:pPr lvl="1"/>
            <a:r>
              <a:rPr lang="en-IN" sz="2800" dirty="0"/>
              <a:t>Tabular: </a:t>
            </a:r>
            <a:r>
              <a:rPr lang="en-IN" sz="2800" dirty="0" err="1"/>
              <a:t>LightGBM</a:t>
            </a:r>
            <a:r>
              <a:rPr lang="en-IN" sz="2800" dirty="0"/>
              <a:t> / </a:t>
            </a:r>
            <a:r>
              <a:rPr lang="en-IN" sz="2800" dirty="0" err="1"/>
              <a:t>XGBoost</a:t>
            </a:r>
            <a:r>
              <a:rPr lang="en-IN" sz="2800" dirty="0"/>
              <a:t>.</a:t>
            </a:r>
          </a:p>
          <a:p>
            <a:pPr lvl="1"/>
            <a:r>
              <a:rPr lang="en-IN" sz="2800" dirty="0"/>
              <a:t>Images: DeepLabV3-ResNet101 (semantic segmentation).</a:t>
            </a:r>
          </a:p>
          <a:p>
            <a:pPr lvl="1"/>
            <a:r>
              <a:rPr lang="en-IN" sz="2800" dirty="0"/>
              <a:t>Fusion: Late fusion with meta-model (MLP/GBM).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43BDD-B44E-04F0-FA93-336DD2FFA77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3133-FFA1-7CF4-9FAD-E6A120EF42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A3EC9D-D5AF-E54C-A3D0-5E42F32DC03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AI Based Interior Design and Renovation cost estimator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B8955-8680-5DA3-EF5D-AA539726C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468584-51F3-4225-DDD9-CC302F0F11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IN" dirty="0">
                <a:latin typeface="+mn-lt"/>
              </a:rPr>
              <a:t>Tools &amp; Frameworks:</a:t>
            </a:r>
          </a:p>
          <a:p>
            <a:pPr lvl="1"/>
            <a:r>
              <a:rPr lang="en-IN" sz="2800" b="1" dirty="0"/>
              <a:t>DVC</a:t>
            </a:r>
            <a:r>
              <a:rPr lang="en-IN" sz="2800" dirty="0"/>
              <a:t> for pipeline management &amp; reproducibility.</a:t>
            </a:r>
          </a:p>
          <a:p>
            <a:pPr lvl="1"/>
            <a:r>
              <a:rPr lang="en-IN" sz="2800" b="1" dirty="0" err="1"/>
              <a:t>PyTorch</a:t>
            </a:r>
            <a:r>
              <a:rPr lang="en-IN" sz="2800" b="1" dirty="0"/>
              <a:t>, </a:t>
            </a:r>
            <a:r>
              <a:rPr lang="en-IN" sz="2800" b="1" dirty="0" err="1"/>
              <a:t>torchvision</a:t>
            </a:r>
            <a:r>
              <a:rPr lang="en-IN" sz="2800" dirty="0"/>
              <a:t> for image models.</a:t>
            </a:r>
          </a:p>
          <a:p>
            <a:pPr lvl="1"/>
            <a:r>
              <a:rPr lang="en-IN" sz="2800" b="1" dirty="0"/>
              <a:t>Pandas, scikit-learn</a:t>
            </a:r>
            <a:r>
              <a:rPr lang="en-IN" sz="2800" dirty="0"/>
              <a:t> for tabular processing.</a:t>
            </a:r>
          </a:p>
          <a:p>
            <a:pPr lvl="1"/>
            <a:r>
              <a:rPr lang="en-IN" sz="2800" b="1" dirty="0"/>
              <a:t>Matplotlib, Seaborn</a:t>
            </a:r>
            <a:r>
              <a:rPr lang="en-IN" sz="2800" dirty="0"/>
              <a:t> for EDA &amp; visualization.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BBC6FC-589C-3DEC-AAD0-9AC7998F66CA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E26E76-D1E2-8219-EEDB-5FF3D3DD36C3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8ACC960-E39C-55E4-6133-76AE51A40BB9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AI Based Interior Design and Renovation cost estimator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70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9A058-E477-163A-1B3E-61A05B0F3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9BAD7-4402-029D-94EE-84728E7A1B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IN" dirty="0">
                <a:latin typeface="+mn-lt"/>
              </a:rPr>
              <a:t>Milestones Defined</a:t>
            </a:r>
          </a:p>
          <a:p>
            <a:pPr lvl="1"/>
            <a:r>
              <a:rPr lang="en-IN" sz="2800" dirty="0"/>
              <a:t>Tabular data preprocessing &amp; model training.</a:t>
            </a:r>
          </a:p>
          <a:p>
            <a:pPr lvl="1"/>
            <a:r>
              <a:rPr lang="en-IN" sz="2800" dirty="0"/>
              <a:t>Image dataset preparation (COCO + ADE20K).</a:t>
            </a:r>
          </a:p>
          <a:p>
            <a:pPr lvl="1"/>
            <a:r>
              <a:rPr lang="en-IN" sz="2800" dirty="0"/>
              <a:t>Train image segmentation model (DeepLabV3-ResNet101).</a:t>
            </a:r>
          </a:p>
          <a:p>
            <a:pPr lvl="1"/>
            <a:r>
              <a:rPr lang="en-IN" sz="2800" dirty="0"/>
              <a:t>Fusion of tabular + image features.</a:t>
            </a:r>
          </a:p>
          <a:p>
            <a:pPr lvl="1"/>
            <a:r>
              <a:rPr lang="en-IN" sz="2800" dirty="0"/>
              <a:t>Final cost estimation, calibration &amp; reporting.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67352-6E77-1E87-24B7-ED7906E0679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Project plan/Milestone Progress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4F4198-C244-16A7-B796-A2E4B5EA6A81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26B487-77E4-5D5B-7416-E64E3C867A98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AI Based Interior Design and Renovation cost estimator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0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628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Shivam Chaubey</cp:lastModifiedBy>
  <cp:revision>13</cp:revision>
  <dcterms:created xsi:type="dcterms:W3CDTF">2024-05-13T10:33:11Z</dcterms:created>
  <dcterms:modified xsi:type="dcterms:W3CDTF">2025-09-27T16:22:08Z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