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6" r:id="rId3"/>
    <p:sldId id="257" r:id="rId4"/>
    <p:sldId id="275" r:id="rId5"/>
    <p:sldId id="287" r:id="rId6"/>
    <p:sldId id="258" r:id="rId7"/>
    <p:sldId id="268" r:id="rId8"/>
    <p:sldId id="269" r:id="rId9"/>
    <p:sldId id="270" r:id="rId10"/>
    <p:sldId id="271" r:id="rId11"/>
    <p:sldId id="259" r:id="rId12"/>
    <p:sldId id="272" r:id="rId13"/>
    <p:sldId id="273" r:id="rId14"/>
    <p:sldId id="282" r:id="rId15"/>
    <p:sldId id="260" r:id="rId16"/>
    <p:sldId id="262" r:id="rId17"/>
    <p:sldId id="280" r:id="rId18"/>
    <p:sldId id="281" r:id="rId19"/>
    <p:sldId id="274" r:id="rId20"/>
    <p:sldId id="276" r:id="rId21"/>
    <p:sldId id="278" r:id="rId22"/>
    <p:sldId id="279" r:id="rId23"/>
    <p:sldId id="263" r:id="rId24"/>
    <p:sldId id="283" r:id="rId25"/>
    <p:sldId id="284" r:id="rId26"/>
    <p:sldId id="261" r:id="rId27"/>
    <p:sldId id="26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F75D13-E1DA-4181-91B0-BF6E0C109EA8}">
          <p14:sldIdLst>
            <p14:sldId id="256"/>
          </p14:sldIdLst>
        </p14:section>
        <p14:section name="Introduction" id="{6398EA4C-9835-4F79-9FEE-F54662B8670D}">
          <p14:sldIdLst>
            <p14:sldId id="286"/>
            <p14:sldId id="257"/>
            <p14:sldId id="275"/>
            <p14:sldId id="287"/>
            <p14:sldId id="258"/>
            <p14:sldId id="268"/>
            <p14:sldId id="269"/>
            <p14:sldId id="270"/>
            <p14:sldId id="271"/>
            <p14:sldId id="259"/>
            <p14:sldId id="272"/>
            <p14:sldId id="273"/>
            <p14:sldId id="282"/>
            <p14:sldId id="260"/>
            <p14:sldId id="262"/>
            <p14:sldId id="280"/>
            <p14:sldId id="281"/>
            <p14:sldId id="274"/>
            <p14:sldId id="276"/>
            <p14:sldId id="278"/>
            <p14:sldId id="279"/>
            <p14:sldId id="263"/>
            <p14:sldId id="283"/>
            <p14:sldId id="284"/>
            <p14:sldId id="261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2326" autoAdjust="0"/>
  </p:normalViewPr>
  <p:slideViewPr>
    <p:cSldViewPr snapToGrid="0">
      <p:cViewPr varScale="1">
        <p:scale>
          <a:sx n="95" d="100"/>
          <a:sy n="95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028C3-1E74-40D9-9332-1CCA50066C88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58E43-EFD3-4EF7-A53E-D58179A3E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636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58E43-EFD3-4EF7-A53E-D58179A3E5F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872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4D06-B92E-4865-B2DA-AB45C02CAA99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D490-F60C-4263-AEC0-22789FEE2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60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4D06-B92E-4865-B2DA-AB45C02CAA99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D490-F60C-4263-AEC0-22789FEE2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02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4D06-B92E-4865-B2DA-AB45C02CAA99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D490-F60C-4263-AEC0-22789FEE2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86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4D06-B92E-4865-B2DA-AB45C02CAA99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D490-F60C-4263-AEC0-22789FEE2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22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4D06-B92E-4865-B2DA-AB45C02CAA99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D490-F60C-4263-AEC0-22789FEE2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4D06-B92E-4865-B2DA-AB45C02CAA99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D490-F60C-4263-AEC0-22789FEE2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53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4D06-B92E-4865-B2DA-AB45C02CAA99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D490-F60C-4263-AEC0-22789FEE2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16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4D06-B92E-4865-B2DA-AB45C02CAA99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D490-F60C-4263-AEC0-22789FEE2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36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4D06-B92E-4865-B2DA-AB45C02CAA99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D490-F60C-4263-AEC0-22789FEE2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71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4D06-B92E-4865-B2DA-AB45C02CAA99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D490-F60C-4263-AEC0-22789FEE2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4D06-B92E-4865-B2DA-AB45C02CAA99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D490-F60C-4263-AEC0-22789FEE2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1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E4D06-B92E-4865-B2DA-AB45C02CAA99}" type="datetimeFigureOut">
              <a:rPr lang="en-GB" smtClean="0"/>
              <a:t>26/02/2019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8D490-F60C-4263-AEC0-22789FEE2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63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Introduction to Data management with SQL Server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588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331" y="1842250"/>
            <a:ext cx="10515600" cy="4351338"/>
          </a:xfrm>
        </p:spPr>
        <p:txBody>
          <a:bodyPr/>
          <a:lstStyle/>
          <a:p>
            <a:r>
              <a:rPr lang="en-GB" dirty="0" smtClean="0"/>
              <a:t>Two options</a:t>
            </a:r>
          </a:p>
          <a:p>
            <a:r>
              <a:rPr lang="en-GB" dirty="0" smtClean="0"/>
              <a:t>Stored as 0/1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02419"/>
              </p:ext>
            </p:extLst>
          </p:nvPr>
        </p:nvGraphicFramePr>
        <p:xfrm>
          <a:off x="1184101" y="3363113"/>
          <a:ext cx="4876800" cy="185420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173894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546354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593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BinaryVar1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BinaryVar2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BinaryVar3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652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8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Off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Off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42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297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724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Recap: Data formats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Wide vs Long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7704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Wide format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column contains single measurement per ID</a:t>
            </a:r>
          </a:p>
          <a:p>
            <a:r>
              <a:rPr lang="en-GB" dirty="0" smtClean="0"/>
              <a:t>The ID does not repeat</a:t>
            </a:r>
          </a:p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435772"/>
              </p:ext>
            </p:extLst>
          </p:nvPr>
        </p:nvGraphicFramePr>
        <p:xfrm>
          <a:off x="1034473" y="3074194"/>
          <a:ext cx="8128000" cy="185420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839551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164378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149983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21763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Subject_ID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Gender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Height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41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Female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1995-10-11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798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1994-04-17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257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1989-07-13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07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Female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1997-07-01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35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7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Long format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Columns contain multiple (repeated) measurements for the same ID</a:t>
            </a:r>
          </a:p>
          <a:p>
            <a:r>
              <a:rPr lang="en-GB" dirty="0" smtClean="0"/>
              <a:t>The ID does repeat</a:t>
            </a:r>
          </a:p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436518"/>
              </p:ext>
            </p:extLst>
          </p:nvPr>
        </p:nvGraphicFramePr>
        <p:xfrm>
          <a:off x="1034473" y="3074194"/>
          <a:ext cx="8128000" cy="333756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839551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164378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149983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21763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Subject_ID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MoveInDate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HouseNumber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Postcode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41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2006-05-17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GU2 9XD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798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2017-06-30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HX4 9AF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257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2018-10-04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EH41 4AG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07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1984-06-26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TN1 1TA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3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1984-08-16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KW1 5NR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33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1999-04-02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RG1 5ZJ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84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2010-04-02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UB4 8QB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98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2011-12-05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HU4 9AX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755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0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Avoid combining wide and long…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194963"/>
              </p:ext>
            </p:extLst>
          </p:nvPr>
        </p:nvGraphicFramePr>
        <p:xfrm>
          <a:off x="526468" y="2147919"/>
          <a:ext cx="11139063" cy="28346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856851">
                  <a:extLst>
                    <a:ext uri="{9D8B030D-6E8A-4147-A177-3AD203B41FA5}">
                      <a16:colId xmlns:a16="http://schemas.microsoft.com/office/drawing/2014/main" val="3683955188"/>
                    </a:ext>
                  </a:extLst>
                </a:gridCol>
                <a:gridCol w="856851">
                  <a:extLst>
                    <a:ext uri="{9D8B030D-6E8A-4147-A177-3AD203B41FA5}">
                      <a16:colId xmlns:a16="http://schemas.microsoft.com/office/drawing/2014/main" val="913123741"/>
                    </a:ext>
                  </a:extLst>
                </a:gridCol>
                <a:gridCol w="856851">
                  <a:extLst>
                    <a:ext uri="{9D8B030D-6E8A-4147-A177-3AD203B41FA5}">
                      <a16:colId xmlns:a16="http://schemas.microsoft.com/office/drawing/2014/main" val="2362424659"/>
                    </a:ext>
                  </a:extLst>
                </a:gridCol>
                <a:gridCol w="856851">
                  <a:extLst>
                    <a:ext uri="{9D8B030D-6E8A-4147-A177-3AD203B41FA5}">
                      <a16:colId xmlns:a16="http://schemas.microsoft.com/office/drawing/2014/main" val="2468232260"/>
                    </a:ext>
                  </a:extLst>
                </a:gridCol>
                <a:gridCol w="856851">
                  <a:extLst>
                    <a:ext uri="{9D8B030D-6E8A-4147-A177-3AD203B41FA5}">
                      <a16:colId xmlns:a16="http://schemas.microsoft.com/office/drawing/2014/main" val="3860073726"/>
                    </a:ext>
                  </a:extLst>
                </a:gridCol>
                <a:gridCol w="856851">
                  <a:extLst>
                    <a:ext uri="{9D8B030D-6E8A-4147-A177-3AD203B41FA5}">
                      <a16:colId xmlns:a16="http://schemas.microsoft.com/office/drawing/2014/main" val="4058763903"/>
                    </a:ext>
                  </a:extLst>
                </a:gridCol>
                <a:gridCol w="856851">
                  <a:extLst>
                    <a:ext uri="{9D8B030D-6E8A-4147-A177-3AD203B41FA5}">
                      <a16:colId xmlns:a16="http://schemas.microsoft.com/office/drawing/2014/main" val="3661922269"/>
                    </a:ext>
                  </a:extLst>
                </a:gridCol>
                <a:gridCol w="856851">
                  <a:extLst>
                    <a:ext uri="{9D8B030D-6E8A-4147-A177-3AD203B41FA5}">
                      <a16:colId xmlns:a16="http://schemas.microsoft.com/office/drawing/2014/main" val="1359261884"/>
                    </a:ext>
                  </a:extLst>
                </a:gridCol>
                <a:gridCol w="856851">
                  <a:extLst>
                    <a:ext uri="{9D8B030D-6E8A-4147-A177-3AD203B41FA5}">
                      <a16:colId xmlns:a16="http://schemas.microsoft.com/office/drawing/2014/main" val="3344777132"/>
                    </a:ext>
                  </a:extLst>
                </a:gridCol>
                <a:gridCol w="856851">
                  <a:extLst>
                    <a:ext uri="{9D8B030D-6E8A-4147-A177-3AD203B41FA5}">
                      <a16:colId xmlns:a16="http://schemas.microsoft.com/office/drawing/2014/main" val="2051578664"/>
                    </a:ext>
                  </a:extLst>
                </a:gridCol>
                <a:gridCol w="856851">
                  <a:extLst>
                    <a:ext uri="{9D8B030D-6E8A-4147-A177-3AD203B41FA5}">
                      <a16:colId xmlns:a16="http://schemas.microsoft.com/office/drawing/2014/main" val="1416437820"/>
                    </a:ext>
                  </a:extLst>
                </a:gridCol>
                <a:gridCol w="856851">
                  <a:extLst>
                    <a:ext uri="{9D8B030D-6E8A-4147-A177-3AD203B41FA5}">
                      <a16:colId xmlns:a16="http://schemas.microsoft.com/office/drawing/2014/main" val="3714998309"/>
                    </a:ext>
                  </a:extLst>
                </a:gridCol>
                <a:gridCol w="856851">
                  <a:extLst>
                    <a:ext uri="{9D8B030D-6E8A-4147-A177-3AD203B41FA5}">
                      <a16:colId xmlns:a16="http://schemas.microsoft.com/office/drawing/2014/main" val="2921763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Subject_ID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Gender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Height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MoveInDate1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HouseNumber1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Postcode1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MoveInDate2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HouseNumber2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Postcode2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MoveInDate3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HouseNumber3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Postcode3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41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Female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1995-10-11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2006-05-17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GU2 9XD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2017-06-30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HX4 9AF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798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1994-04-17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1984-06-26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TN1 1TA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3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1989-07-13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1984-08-16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KW1 5NR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1999-04-02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RG1 5ZJ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2010-04-02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UB4 8QB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335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83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Storing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Traditionally in academia: </a:t>
            </a:r>
            <a:r>
              <a:rPr lang="en-GB" dirty="0" smtClean="0">
                <a:solidFill>
                  <a:srgbClr val="0070C0"/>
                </a:solidFill>
              </a:rPr>
              <a:t>“Flat files”</a:t>
            </a:r>
          </a:p>
          <a:p>
            <a:pPr lvl="1"/>
            <a:r>
              <a:rPr lang="en-GB" dirty="0" smtClean="0"/>
              <a:t>Paper</a:t>
            </a:r>
          </a:p>
          <a:p>
            <a:pPr lvl="1"/>
            <a:r>
              <a:rPr lang="en-GB" dirty="0" smtClean="0"/>
              <a:t>Delimited text files (.txt, .csv, .</a:t>
            </a:r>
            <a:r>
              <a:rPr lang="en-GB" dirty="0" err="1" smtClean="0"/>
              <a:t>dat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Excel</a:t>
            </a:r>
          </a:p>
          <a:p>
            <a:pPr lvl="1"/>
            <a:r>
              <a:rPr lang="en-GB" dirty="0" smtClean="0"/>
              <a:t>Statistical software (SPSS, SAS, Stata)</a:t>
            </a:r>
          </a:p>
          <a:p>
            <a:endParaRPr lang="en-GB" dirty="0"/>
          </a:p>
          <a:p>
            <a:r>
              <a:rPr lang="en-GB" dirty="0" smtClean="0"/>
              <a:t>Industry standard: </a:t>
            </a:r>
            <a:r>
              <a:rPr lang="en-GB" dirty="0" smtClean="0">
                <a:solidFill>
                  <a:srgbClr val="0070C0"/>
                </a:solidFill>
              </a:rPr>
              <a:t>“Data warehouse”</a:t>
            </a:r>
          </a:p>
          <a:p>
            <a:pPr lvl="1"/>
            <a:r>
              <a:rPr lang="en-GB" dirty="0" smtClean="0"/>
              <a:t>Relational Databases (SQL)</a:t>
            </a:r>
          </a:p>
          <a:p>
            <a:pPr lvl="1"/>
            <a:r>
              <a:rPr lang="en-GB" dirty="0" smtClean="0"/>
              <a:t>Non-relational Databases (NoSQL)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683" y="365125"/>
            <a:ext cx="4572838" cy="514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7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</a:t>
            </a:r>
            <a:r>
              <a:rPr lang="en-GB" smtClean="0"/>
              <a:t>relational database?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Structured way of storing data</a:t>
            </a:r>
          </a:p>
          <a:p>
            <a:r>
              <a:rPr lang="en-GB" dirty="0" smtClean="0"/>
              <a:t>SQL = Structured Query Language</a:t>
            </a:r>
          </a:p>
          <a:p>
            <a:r>
              <a:rPr lang="en-GB" dirty="0" smtClean="0"/>
              <a:t>Data stored in multiple tables (wide or long)</a:t>
            </a:r>
          </a:p>
          <a:p>
            <a:r>
              <a:rPr lang="en-GB" dirty="0" smtClean="0"/>
              <a:t>Tables have field types</a:t>
            </a:r>
          </a:p>
          <a:p>
            <a:r>
              <a:rPr lang="en-GB" dirty="0" smtClean="0"/>
              <a:t>Tables have primary keys   </a:t>
            </a:r>
          </a:p>
          <a:p>
            <a:r>
              <a:rPr lang="en-GB" dirty="0" smtClean="0"/>
              <a:t>Tables are related via foreign keys</a:t>
            </a:r>
          </a:p>
          <a:p>
            <a:pPr lvl="1"/>
            <a:r>
              <a:rPr lang="en-GB" dirty="0" smtClean="0"/>
              <a:t>One to one</a:t>
            </a:r>
          </a:p>
          <a:p>
            <a:pPr lvl="1"/>
            <a:r>
              <a:rPr lang="en-GB" dirty="0" smtClean="0"/>
              <a:t>One to many</a:t>
            </a:r>
          </a:p>
          <a:p>
            <a:pPr lvl="1"/>
            <a:r>
              <a:rPr lang="en-GB" dirty="0" smtClean="0"/>
              <a:t>Many to many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406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Primary key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Unique identifier for each row </a:t>
            </a:r>
          </a:p>
          <a:p>
            <a:r>
              <a:rPr lang="en-GB" dirty="0" smtClean="0"/>
              <a:t>Can be set as multiple columns (=compound key)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923968"/>
              </p:ext>
            </p:extLst>
          </p:nvPr>
        </p:nvGraphicFramePr>
        <p:xfrm>
          <a:off x="1034473" y="2904726"/>
          <a:ext cx="5400000" cy="185420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90226267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94347567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452843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MoveInDate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Postcode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HouseNumber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10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2018-12-19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GU2 9XD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32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2018-12-19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GU2 9XD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2018-12-19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GU3 9XD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05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2017-12-19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GU2 9XD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736196"/>
                  </a:ext>
                </a:extLst>
              </a:tr>
            </a:tbl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838200" y="2743200"/>
            <a:ext cx="5800106" cy="665017"/>
          </a:xfrm>
          <a:prstGeom prst="wedgeRoundRectCallout">
            <a:avLst>
              <a:gd name="adj1" fmla="val 65978"/>
              <a:gd name="adj2" fmla="val 28017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696681" y="3047229"/>
            <a:ext cx="423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PK=</a:t>
            </a:r>
            <a:r>
              <a:rPr lang="en-GB" b="1" dirty="0" err="1" smtClean="0"/>
              <a:t>MoveInDate</a:t>
            </a:r>
            <a:r>
              <a:rPr lang="en-GB" b="1" dirty="0" smtClean="0"/>
              <a:t> + Postcode + </a:t>
            </a:r>
            <a:r>
              <a:rPr lang="en-GB" b="1" dirty="0" err="1" smtClean="0"/>
              <a:t>HouseNumber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1143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Primary key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Best practice to use integer variables as PK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Improves insert performance and join performance</a:t>
            </a:r>
          </a:p>
          <a:p>
            <a:r>
              <a:rPr lang="en-GB" dirty="0" smtClean="0"/>
              <a:t>Option 1 – Add integer ID for each record</a:t>
            </a:r>
          </a:p>
          <a:p>
            <a:r>
              <a:rPr lang="en-GB" dirty="0" smtClean="0"/>
              <a:t>Option 2 – Add integer ID for each Postcode</a:t>
            </a:r>
          </a:p>
          <a:p>
            <a:r>
              <a:rPr lang="en-GB" dirty="0" smtClean="0"/>
              <a:t>Option 3 – Add integer ID for each house</a:t>
            </a:r>
          </a:p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094876"/>
              </p:ext>
            </p:extLst>
          </p:nvPr>
        </p:nvGraphicFramePr>
        <p:xfrm>
          <a:off x="1034472" y="4500991"/>
          <a:ext cx="6480000" cy="185420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98530602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90226267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94347567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452843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Housing_ID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MoveInDate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Postcode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HouseNumber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10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2018-12-19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GU2 9XD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32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2018-12-19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GU2 9XD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2018-12-19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GU3 9XD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05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2017-12-19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GU2 9XD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736196"/>
                  </a:ext>
                </a:extLst>
              </a:tr>
            </a:tbl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932934" y="4366054"/>
            <a:ext cx="1833748" cy="665017"/>
          </a:xfrm>
          <a:prstGeom prst="wedgeRoundRectCallout">
            <a:avLst>
              <a:gd name="adj1" fmla="val -62774"/>
              <a:gd name="adj2" fmla="val -14840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7847" y="4500991"/>
            <a:ext cx="116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PK</a:t>
            </a:r>
          </a:p>
          <a:p>
            <a:r>
              <a:rPr lang="en-GB" b="1" dirty="0" smtClean="0"/>
              <a:t>Option 1</a:t>
            </a:r>
            <a:endParaRPr lang="en-GB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43235"/>
              </p:ext>
            </p:extLst>
          </p:nvPr>
        </p:nvGraphicFramePr>
        <p:xfrm>
          <a:off x="2667062" y="4517805"/>
          <a:ext cx="4901901" cy="185420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1633967">
                  <a:extLst>
                    <a:ext uri="{9D8B030D-6E8A-4147-A177-3AD203B41FA5}">
                      <a16:colId xmlns:a16="http://schemas.microsoft.com/office/drawing/2014/main" val="1902262670"/>
                    </a:ext>
                  </a:extLst>
                </a:gridCol>
                <a:gridCol w="1633967">
                  <a:extLst>
                    <a:ext uri="{9D8B030D-6E8A-4147-A177-3AD203B41FA5}">
                      <a16:colId xmlns:a16="http://schemas.microsoft.com/office/drawing/2014/main" val="3943475678"/>
                    </a:ext>
                  </a:extLst>
                </a:gridCol>
                <a:gridCol w="1633967">
                  <a:extLst>
                    <a:ext uri="{9D8B030D-6E8A-4147-A177-3AD203B41FA5}">
                      <a16:colId xmlns:a16="http://schemas.microsoft.com/office/drawing/2014/main" val="452843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MoveInDate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Postcode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HouseNumber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10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2018-12-19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GU2 9XD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32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2018-12-19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GU2 9XD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2018-12-19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GU3 9XD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05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2017-12-19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GU2 9XD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73619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471518"/>
              </p:ext>
            </p:extLst>
          </p:nvPr>
        </p:nvGraphicFramePr>
        <p:xfrm>
          <a:off x="2647882" y="4498861"/>
          <a:ext cx="6679068" cy="185420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1669767">
                  <a:extLst>
                    <a:ext uri="{9D8B030D-6E8A-4147-A177-3AD203B41FA5}">
                      <a16:colId xmlns:a16="http://schemas.microsoft.com/office/drawing/2014/main" val="1902262670"/>
                    </a:ext>
                  </a:extLst>
                </a:gridCol>
                <a:gridCol w="1669767">
                  <a:extLst>
                    <a:ext uri="{9D8B030D-6E8A-4147-A177-3AD203B41FA5}">
                      <a16:colId xmlns:a16="http://schemas.microsoft.com/office/drawing/2014/main" val="3943475678"/>
                    </a:ext>
                  </a:extLst>
                </a:gridCol>
                <a:gridCol w="1669767">
                  <a:extLst>
                    <a:ext uri="{9D8B030D-6E8A-4147-A177-3AD203B41FA5}">
                      <a16:colId xmlns:a16="http://schemas.microsoft.com/office/drawing/2014/main" val="1039461620"/>
                    </a:ext>
                  </a:extLst>
                </a:gridCol>
                <a:gridCol w="1669767">
                  <a:extLst>
                    <a:ext uri="{9D8B030D-6E8A-4147-A177-3AD203B41FA5}">
                      <a16:colId xmlns:a16="http://schemas.microsoft.com/office/drawing/2014/main" val="452843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MoveInDate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Postcode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Postcode_ID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HouseNumber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10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2018-12-19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GU2 9XD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32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2018-12-19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GU2 9XD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2018-12-19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GU3 9XD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05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2017-12-19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GU2 9XD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736196"/>
                  </a:ext>
                </a:extLst>
              </a:tr>
            </a:tbl>
          </a:graphicData>
        </a:graphic>
      </p:graphicFrame>
      <p:sp>
        <p:nvSpPr>
          <p:cNvPr id="10" name="Rounded Rectangular Callout 9"/>
          <p:cNvSpPr/>
          <p:nvPr/>
        </p:nvSpPr>
        <p:spPr>
          <a:xfrm>
            <a:off x="2440724" y="4376770"/>
            <a:ext cx="1833748" cy="665017"/>
          </a:xfrm>
          <a:prstGeom prst="wedgeRoundRectCallout">
            <a:avLst>
              <a:gd name="adj1" fmla="val 248883"/>
              <a:gd name="adj2" fmla="val -130856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ular Callout 10"/>
          <p:cNvSpPr/>
          <p:nvPr/>
        </p:nvSpPr>
        <p:spPr>
          <a:xfrm>
            <a:off x="5898078" y="4376770"/>
            <a:ext cx="3565408" cy="665017"/>
          </a:xfrm>
          <a:prstGeom prst="wedgeRoundRectCallout">
            <a:avLst>
              <a:gd name="adj1" fmla="val 10159"/>
              <a:gd name="adj2" fmla="val -135153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264325" y="3354963"/>
            <a:ext cx="116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PK</a:t>
            </a:r>
          </a:p>
          <a:p>
            <a:r>
              <a:rPr lang="en-GB" b="1" dirty="0" smtClean="0"/>
              <a:t>Option 2</a:t>
            </a:r>
            <a:endParaRPr lang="en-GB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61706"/>
              </p:ext>
            </p:extLst>
          </p:nvPr>
        </p:nvGraphicFramePr>
        <p:xfrm>
          <a:off x="2657382" y="4514117"/>
          <a:ext cx="6729480" cy="185420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1682370">
                  <a:extLst>
                    <a:ext uri="{9D8B030D-6E8A-4147-A177-3AD203B41FA5}">
                      <a16:colId xmlns:a16="http://schemas.microsoft.com/office/drawing/2014/main" val="1902262670"/>
                    </a:ext>
                  </a:extLst>
                </a:gridCol>
                <a:gridCol w="1682370">
                  <a:extLst>
                    <a:ext uri="{9D8B030D-6E8A-4147-A177-3AD203B41FA5}">
                      <a16:colId xmlns:a16="http://schemas.microsoft.com/office/drawing/2014/main" val="3943475678"/>
                    </a:ext>
                  </a:extLst>
                </a:gridCol>
                <a:gridCol w="1682370">
                  <a:extLst>
                    <a:ext uri="{9D8B030D-6E8A-4147-A177-3AD203B41FA5}">
                      <a16:colId xmlns:a16="http://schemas.microsoft.com/office/drawing/2014/main" val="452843099"/>
                    </a:ext>
                  </a:extLst>
                </a:gridCol>
                <a:gridCol w="1682370">
                  <a:extLst>
                    <a:ext uri="{9D8B030D-6E8A-4147-A177-3AD203B41FA5}">
                      <a16:colId xmlns:a16="http://schemas.microsoft.com/office/drawing/2014/main" val="1283350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MoveInDate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Postcode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HouseNumber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House_ID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10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2018-12-19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GU2 9XD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32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2018-12-19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GU2 9XD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2018-12-19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GU3 9XD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05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2017-12-19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GU2 9XD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736196"/>
                  </a:ext>
                </a:extLst>
              </a:tr>
            </a:tbl>
          </a:graphicData>
        </a:graphic>
      </p:graphicFrame>
      <p:sp>
        <p:nvSpPr>
          <p:cNvPr id="14" name="Rounded Rectangular Callout 13"/>
          <p:cNvSpPr/>
          <p:nvPr/>
        </p:nvSpPr>
        <p:spPr>
          <a:xfrm>
            <a:off x="2657382" y="4344294"/>
            <a:ext cx="1833747" cy="665017"/>
          </a:xfrm>
          <a:prstGeom prst="wedgeRoundRectCallout">
            <a:avLst>
              <a:gd name="adj1" fmla="val 248883"/>
              <a:gd name="adj2" fmla="val -130856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ular Callout 14"/>
          <p:cNvSpPr/>
          <p:nvPr/>
        </p:nvSpPr>
        <p:spPr>
          <a:xfrm>
            <a:off x="7643788" y="4321332"/>
            <a:ext cx="2036356" cy="665017"/>
          </a:xfrm>
          <a:prstGeom prst="wedgeRoundRectCallout">
            <a:avLst>
              <a:gd name="adj1" fmla="val -16503"/>
              <a:gd name="adj2" fmla="val -122262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8080074" y="3179012"/>
            <a:ext cx="116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PK</a:t>
            </a:r>
          </a:p>
          <a:p>
            <a:r>
              <a:rPr lang="en-GB" b="1" dirty="0" smtClean="0"/>
              <a:t>Option 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7819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  <p:bldP spid="10" grpId="0" animBg="1"/>
      <p:bldP spid="10" grpId="1" animBg="1"/>
      <p:bldP spid="11" grpId="0" animBg="1"/>
      <p:bldP spid="11" grpId="1" animBg="1"/>
      <p:bldP spid="12" grpId="0"/>
      <p:bldP spid="12" grpId="1"/>
      <p:bldP spid="14" grpId="0" animBg="1"/>
      <p:bldP spid="15" grpId="0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 to one relationship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137228"/>
              </p:ext>
            </p:extLst>
          </p:nvPr>
        </p:nvGraphicFramePr>
        <p:xfrm>
          <a:off x="1062982" y="2241406"/>
          <a:ext cx="2844000" cy="1924685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1971005417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657398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Subject_ID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90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Peter</a:t>
                      </a:r>
                      <a:r>
                        <a:rPr lang="en-GB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Parker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03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Miles</a:t>
                      </a:r>
                      <a:r>
                        <a:rPr lang="en-GB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Morales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84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Gwen</a:t>
                      </a:r>
                      <a:r>
                        <a:rPr lang="en-GB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Stacey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70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Peter</a:t>
                      </a:r>
                      <a:r>
                        <a:rPr lang="en-GB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Porker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9274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160767"/>
              </p:ext>
            </p:extLst>
          </p:nvPr>
        </p:nvGraphicFramePr>
        <p:xfrm>
          <a:off x="6877132" y="2266672"/>
          <a:ext cx="2520000" cy="1924685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75654156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755404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Subject_ID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DOB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429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1995-10-11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871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1994-04-17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43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1989-07-13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50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1997-07-01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82054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3906982" y="2826327"/>
            <a:ext cx="29701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906982" y="3251860"/>
            <a:ext cx="29701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06982" y="3606141"/>
            <a:ext cx="29701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906982" y="3960421"/>
            <a:ext cx="29701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ular Callout 2"/>
          <p:cNvSpPr/>
          <p:nvPr/>
        </p:nvSpPr>
        <p:spPr>
          <a:xfrm>
            <a:off x="1062982" y="2101933"/>
            <a:ext cx="1228956" cy="617517"/>
          </a:xfrm>
          <a:prstGeom prst="wedgeRoundRectCallout">
            <a:avLst>
              <a:gd name="adj1" fmla="val -18900"/>
              <a:gd name="adj2" fmla="val -95192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ular Callout 11"/>
          <p:cNvSpPr/>
          <p:nvPr/>
        </p:nvSpPr>
        <p:spPr>
          <a:xfrm>
            <a:off x="6877132" y="2163288"/>
            <a:ext cx="1228956" cy="617517"/>
          </a:xfrm>
          <a:prstGeom prst="wedgeRoundRectCallout">
            <a:avLst>
              <a:gd name="adj1" fmla="val -18900"/>
              <a:gd name="adj2" fmla="val -95192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232276" y="1506022"/>
            <a:ext cx="44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PK</a:t>
            </a:r>
            <a:endParaRPr lang="en-GB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84770" y="1543060"/>
            <a:ext cx="185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Foreign Key (FK)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567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5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28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 to many relationship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542159"/>
              </p:ext>
            </p:extLst>
          </p:nvPr>
        </p:nvGraphicFramePr>
        <p:xfrm>
          <a:off x="342982" y="2266672"/>
          <a:ext cx="2736000" cy="1539748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2291368467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657398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Subject_ID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90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Peter</a:t>
                      </a:r>
                      <a:r>
                        <a:rPr lang="en-GB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Parker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03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Miles</a:t>
                      </a:r>
                      <a:r>
                        <a:rPr lang="en-GB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Morales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84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Gwen</a:t>
                      </a:r>
                      <a:r>
                        <a:rPr lang="en-GB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Stacey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7046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867422"/>
              </p:ext>
            </p:extLst>
          </p:nvPr>
        </p:nvGraphicFramePr>
        <p:xfrm>
          <a:off x="4785755" y="2266672"/>
          <a:ext cx="5364000" cy="3464433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84420688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187337059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924917288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576769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Subject_ID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err="1">
                          <a:effectLst/>
                        </a:rPr>
                        <a:t>MoveInDate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err="1" smtClean="0">
                          <a:effectLst/>
                        </a:rPr>
                        <a:t>House_ID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Postcode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51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2006-05-17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GU2 9XD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4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2017-06-30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HX4 9AF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71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2018-10-04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EH41 4AG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33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1984-06-26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TN1 1TA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1984-08-16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KW1 5NR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1999-04-02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RG1 5ZJ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03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2010-04-02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UB4 8QB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29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2011-12-05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EH41 4AG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236302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078982" y="2789628"/>
            <a:ext cx="1706773" cy="1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80666" y="2790701"/>
            <a:ext cx="902523" cy="438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32368" y="2790701"/>
            <a:ext cx="902523" cy="8550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3" idx="1"/>
          </p:cNvCxnSpPr>
          <p:nvPr/>
        </p:nvCxnSpPr>
        <p:spPr>
          <a:xfrm>
            <a:off x="3104368" y="3313657"/>
            <a:ext cx="1681387" cy="685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53595" y="3645725"/>
            <a:ext cx="1746468" cy="736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739095" y="3924646"/>
            <a:ext cx="1046660" cy="8503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835730" y="3994356"/>
            <a:ext cx="950025" cy="11732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739095" y="3935450"/>
            <a:ext cx="1062600" cy="1721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ular Callout 19"/>
          <p:cNvSpPr/>
          <p:nvPr/>
        </p:nvSpPr>
        <p:spPr>
          <a:xfrm>
            <a:off x="4828208" y="2151170"/>
            <a:ext cx="1254826" cy="570016"/>
          </a:xfrm>
          <a:prstGeom prst="wedgeRoundRectCallout">
            <a:avLst>
              <a:gd name="adj1" fmla="val -22871"/>
              <a:gd name="adj2" fmla="val -87500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4923610" y="1537460"/>
            <a:ext cx="64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</a:t>
            </a:r>
            <a:r>
              <a:rPr lang="en-GB" b="1" dirty="0" smtClean="0"/>
              <a:t>K</a:t>
            </a:r>
            <a:endParaRPr lang="en-GB" b="1" dirty="0"/>
          </a:p>
        </p:txBody>
      </p:sp>
      <p:sp>
        <p:nvSpPr>
          <p:cNvPr id="26" name="Rounded Rectangular Callout 25"/>
          <p:cNvSpPr/>
          <p:nvPr/>
        </p:nvSpPr>
        <p:spPr>
          <a:xfrm>
            <a:off x="6125487" y="2122897"/>
            <a:ext cx="2836038" cy="570016"/>
          </a:xfrm>
          <a:prstGeom prst="wedgeRoundRectCallout">
            <a:avLst>
              <a:gd name="adj1" fmla="val -22871"/>
              <a:gd name="adj2" fmla="val -87500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6695432" y="1537460"/>
            <a:ext cx="69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PK</a:t>
            </a:r>
            <a:endParaRPr lang="en-GB" b="1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342982" y="2122897"/>
            <a:ext cx="1165184" cy="570016"/>
          </a:xfrm>
          <a:prstGeom prst="wedgeRoundRectCallout">
            <a:avLst>
              <a:gd name="adj1" fmla="val -22871"/>
              <a:gd name="adj2" fmla="val -87500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503586" y="1619845"/>
            <a:ext cx="64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PK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6568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26" grpId="0" animBg="1"/>
      <p:bldP spid="27" grpId="0"/>
      <p:bldP spid="28" grpId="0" animBg="1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Many to many relationship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418682"/>
              </p:ext>
            </p:extLst>
          </p:nvPr>
        </p:nvGraphicFramePr>
        <p:xfrm>
          <a:off x="1541864" y="2266672"/>
          <a:ext cx="2293865" cy="1539748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2293865">
                  <a:extLst>
                    <a:ext uri="{9D8B030D-6E8A-4147-A177-3AD203B41FA5}">
                      <a16:colId xmlns:a16="http://schemas.microsoft.com/office/drawing/2014/main" val="3657398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90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Peter</a:t>
                      </a:r>
                      <a:r>
                        <a:rPr lang="en-GB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Parker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03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Miles</a:t>
                      </a:r>
                      <a:r>
                        <a:rPr lang="en-GB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Morales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84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Gwen</a:t>
                      </a:r>
                      <a:r>
                        <a:rPr lang="en-GB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Stacey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7046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034678"/>
              </p:ext>
            </p:extLst>
          </p:nvPr>
        </p:nvGraphicFramePr>
        <p:xfrm>
          <a:off x="5973287" y="2266672"/>
          <a:ext cx="3345675" cy="1539748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3924917288"/>
                    </a:ext>
                  </a:extLst>
                </a:gridCol>
                <a:gridCol w="1740395">
                  <a:extLst>
                    <a:ext uri="{9D8B030D-6E8A-4147-A177-3AD203B41FA5}">
                      <a16:colId xmlns:a16="http://schemas.microsoft.com/office/drawing/2014/main" val="1576769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err="1">
                          <a:effectLst/>
                        </a:rPr>
                        <a:t>HouseNumber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Postcode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51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GU2 9XD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4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15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HX4 9AF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71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23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EH41 4AG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334758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4987636" y="2778826"/>
            <a:ext cx="985651" cy="3800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975761" y="3158836"/>
            <a:ext cx="997526" cy="23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75761" y="3182587"/>
            <a:ext cx="997526" cy="4646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835729" y="2778826"/>
            <a:ext cx="1140032" cy="380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835729" y="3182587"/>
            <a:ext cx="1140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35729" y="3182587"/>
            <a:ext cx="1140032" cy="4646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02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practice, try to avoid many to many…  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771458"/>
              </p:ext>
            </p:extLst>
          </p:nvPr>
        </p:nvGraphicFramePr>
        <p:xfrm>
          <a:off x="389959" y="3350998"/>
          <a:ext cx="2768880" cy="1539748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1153836">
                  <a:extLst>
                    <a:ext uri="{9D8B030D-6E8A-4147-A177-3AD203B41FA5}">
                      <a16:colId xmlns:a16="http://schemas.microsoft.com/office/drawing/2014/main" val="2885540594"/>
                    </a:ext>
                  </a:extLst>
                </a:gridCol>
                <a:gridCol w="1615044">
                  <a:extLst>
                    <a:ext uri="{9D8B030D-6E8A-4147-A177-3AD203B41FA5}">
                      <a16:colId xmlns:a16="http://schemas.microsoft.com/office/drawing/2014/main" val="3657398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Name_ID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90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Peter</a:t>
                      </a:r>
                      <a:r>
                        <a:rPr lang="en-GB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Parker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03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Miles</a:t>
                      </a:r>
                      <a:r>
                        <a:rPr lang="en-GB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Morales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84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Gwen</a:t>
                      </a:r>
                      <a:r>
                        <a:rPr lang="en-GB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Stacey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7046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622354"/>
              </p:ext>
            </p:extLst>
          </p:nvPr>
        </p:nvGraphicFramePr>
        <p:xfrm>
          <a:off x="7877498" y="3204249"/>
          <a:ext cx="4237437" cy="1539748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1273139">
                  <a:extLst>
                    <a:ext uri="{9D8B030D-6E8A-4147-A177-3AD203B41FA5}">
                      <a16:colId xmlns:a16="http://schemas.microsoft.com/office/drawing/2014/main" val="110891133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3924917288"/>
                    </a:ext>
                  </a:extLst>
                </a:gridCol>
                <a:gridCol w="1380298">
                  <a:extLst>
                    <a:ext uri="{9D8B030D-6E8A-4147-A177-3AD203B41FA5}">
                      <a16:colId xmlns:a16="http://schemas.microsoft.com/office/drawing/2014/main" val="1576769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House_ID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err="1">
                          <a:effectLst/>
                        </a:rPr>
                        <a:t>HouseNumber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Postcode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51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5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GU2 9XD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4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15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HX4 9AF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71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23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EH41 4AG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33475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994688"/>
              </p:ext>
            </p:extLst>
          </p:nvPr>
        </p:nvGraphicFramePr>
        <p:xfrm>
          <a:off x="3823857" y="2266672"/>
          <a:ext cx="3724331" cy="370840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1140032">
                  <a:extLst>
                    <a:ext uri="{9D8B030D-6E8A-4147-A177-3AD203B41FA5}">
                      <a16:colId xmlns:a16="http://schemas.microsoft.com/office/drawing/2014/main" val="1496629351"/>
                    </a:ext>
                  </a:extLst>
                </a:gridCol>
                <a:gridCol w="1181740">
                  <a:extLst>
                    <a:ext uri="{9D8B030D-6E8A-4147-A177-3AD203B41FA5}">
                      <a16:colId xmlns:a16="http://schemas.microsoft.com/office/drawing/2014/main" val="3759098176"/>
                    </a:ext>
                  </a:extLst>
                </a:gridCol>
                <a:gridCol w="1402559">
                  <a:extLst>
                    <a:ext uri="{9D8B030D-6E8A-4147-A177-3AD203B41FA5}">
                      <a16:colId xmlns:a16="http://schemas.microsoft.com/office/drawing/2014/main" val="1496389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Name_ID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House_ID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MoveInDate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22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2006-05-17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79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2017-06-30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0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2018-10-04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2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2006-05-17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898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2017-06-30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48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2018-10-04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65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2006-05-17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32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2017-06-30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132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2018-10-04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47641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158839" y="2790701"/>
            <a:ext cx="665018" cy="106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58839" y="3204249"/>
            <a:ext cx="665018" cy="655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158839" y="3574473"/>
            <a:ext cx="665018" cy="285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158839" y="3859481"/>
            <a:ext cx="665018" cy="41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158839" y="4273029"/>
            <a:ext cx="665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158839" y="4273029"/>
            <a:ext cx="665018" cy="44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58839" y="4686577"/>
            <a:ext cx="665018" cy="35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158839" y="4686577"/>
            <a:ext cx="665018" cy="658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158839" y="4686577"/>
            <a:ext cx="665018" cy="112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7548188" y="2790700"/>
            <a:ext cx="329310" cy="127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7548188" y="3859481"/>
            <a:ext cx="329310" cy="20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548188" y="4066255"/>
            <a:ext cx="329310" cy="971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7548188" y="3204249"/>
            <a:ext cx="329310" cy="127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7548188" y="4358244"/>
            <a:ext cx="329310" cy="7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7548188" y="4479804"/>
            <a:ext cx="329310" cy="971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7548188" y="3601423"/>
            <a:ext cx="329310" cy="1260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7548188" y="4613963"/>
            <a:ext cx="329310" cy="2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548188" y="4883993"/>
            <a:ext cx="329310" cy="923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590805" y="6065455"/>
            <a:ext cx="551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…use intermediate tables!</a:t>
            </a:r>
            <a:endParaRPr lang="en-GB" sz="36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89959" y="3350997"/>
            <a:ext cx="1094457" cy="508483"/>
          </a:xfrm>
          <a:prstGeom prst="wedgeRoundRectCallout">
            <a:avLst>
              <a:gd name="adj1" fmla="val -20833"/>
              <a:gd name="adj2" fmla="val -91639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52229" y="2790700"/>
            <a:ext cx="57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PK</a:t>
            </a:r>
            <a:endParaRPr lang="en-GB" b="1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7877498" y="3121735"/>
            <a:ext cx="1094457" cy="508483"/>
          </a:xfrm>
          <a:prstGeom prst="wedgeRoundRectCallout">
            <a:avLst>
              <a:gd name="adj1" fmla="val -20833"/>
              <a:gd name="adj2" fmla="val -91639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8039768" y="2561438"/>
            <a:ext cx="57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PK</a:t>
            </a:r>
            <a:endParaRPr lang="en-GB" b="1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3823857" y="2215586"/>
            <a:ext cx="1094457" cy="508483"/>
          </a:xfrm>
          <a:prstGeom prst="wedgeRoundRectCallout">
            <a:avLst>
              <a:gd name="adj1" fmla="val -20833"/>
              <a:gd name="adj2" fmla="val -91639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3986127" y="1655289"/>
            <a:ext cx="57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FK</a:t>
            </a:r>
            <a:endParaRPr lang="en-GB" b="1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4957310" y="2201969"/>
            <a:ext cx="1094457" cy="508483"/>
          </a:xfrm>
          <a:prstGeom prst="wedgeRoundRectCallout">
            <a:avLst>
              <a:gd name="adj1" fmla="val -20833"/>
              <a:gd name="adj2" fmla="val -91639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5119580" y="1641672"/>
            <a:ext cx="57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FK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3450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the advantages?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validation</a:t>
            </a:r>
          </a:p>
          <a:p>
            <a:pPr lvl="1"/>
            <a:r>
              <a:rPr lang="en-GB" dirty="0" smtClean="0"/>
              <a:t>Fields only allow data types specified by database designer</a:t>
            </a:r>
          </a:p>
          <a:p>
            <a:r>
              <a:rPr lang="en-GB" dirty="0" smtClean="0"/>
              <a:t>Referential integrity</a:t>
            </a:r>
          </a:p>
          <a:p>
            <a:pPr lvl="1"/>
            <a:r>
              <a:rPr lang="en-GB" dirty="0" smtClean="0"/>
              <a:t>If row in top level is deleted all related data is deleted</a:t>
            </a:r>
          </a:p>
          <a:p>
            <a:pPr lvl="1"/>
            <a:r>
              <a:rPr lang="en-GB" dirty="0" smtClean="0"/>
              <a:t>Data can’t be added to lower level if top level doesn’t exist</a:t>
            </a:r>
          </a:p>
          <a:p>
            <a:r>
              <a:rPr lang="en-GB" dirty="0" smtClean="0"/>
              <a:t>Normalization = efficiently organise data</a:t>
            </a:r>
          </a:p>
          <a:p>
            <a:pPr lvl="1"/>
            <a:r>
              <a:rPr lang="en-GB" dirty="0" smtClean="0"/>
              <a:t>Minimise redundancy and replication</a:t>
            </a:r>
          </a:p>
          <a:p>
            <a:pPr lvl="1"/>
            <a:r>
              <a:rPr lang="en-GB" dirty="0" smtClean="0"/>
              <a:t>Meaningful dependencies</a:t>
            </a:r>
          </a:p>
        </p:txBody>
      </p:sp>
    </p:spTree>
    <p:extLst>
      <p:ext uri="{BB962C8B-B14F-4D97-AF65-F5344CB8AC3E}">
        <p14:creationId xmlns:p14="http://schemas.microsoft.com/office/powerpoint/2010/main" val="14047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the advantages?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Clustered Indexes</a:t>
            </a:r>
          </a:p>
          <a:p>
            <a:pPr lvl="1"/>
            <a:r>
              <a:rPr lang="en-GB" dirty="0"/>
              <a:t>Additional </a:t>
            </a:r>
            <a:r>
              <a:rPr lang="en-GB" dirty="0" smtClean="0"/>
              <a:t>information stored in database to group (cluster) data </a:t>
            </a:r>
            <a:r>
              <a:rPr lang="en-GB" dirty="0"/>
              <a:t>that </a:t>
            </a:r>
            <a:r>
              <a:rPr lang="en-GB" dirty="0" smtClean="0"/>
              <a:t>speeds up searches/joins </a:t>
            </a:r>
          </a:p>
          <a:p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626203"/>
              </p:ext>
            </p:extLst>
          </p:nvPr>
        </p:nvGraphicFramePr>
        <p:xfrm>
          <a:off x="1414484" y="3210243"/>
          <a:ext cx="6502400" cy="333756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753628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030796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513569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38312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Chapter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Paragraph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Wordcount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88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50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255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783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76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720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73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750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392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16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174792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257465" y="4144172"/>
            <a:ext cx="6816437" cy="237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94409" y="4879023"/>
            <a:ext cx="6816437" cy="237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94409" y="5619112"/>
            <a:ext cx="6816437" cy="237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94409" y="5266540"/>
            <a:ext cx="6816437" cy="237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51958" y="3773648"/>
            <a:ext cx="486492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51958" y="4519814"/>
            <a:ext cx="486492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665684" y="6305797"/>
            <a:ext cx="3251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24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the advantages?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03171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Schemas</a:t>
            </a:r>
          </a:p>
          <a:p>
            <a:pPr lvl="1"/>
            <a:r>
              <a:rPr lang="en-GB" dirty="0" smtClean="0"/>
              <a:t>Different definitions depending on database software</a:t>
            </a:r>
          </a:p>
          <a:p>
            <a:pPr lvl="1"/>
            <a:r>
              <a:rPr lang="en-GB" dirty="0" smtClean="0"/>
              <a:t>In essence a ‘Masterplan’ of the tables, relations and other objects</a:t>
            </a:r>
          </a:p>
          <a:p>
            <a:pPr lvl="1"/>
            <a:endParaRPr lang="en-GB" dirty="0" smtClean="0"/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875" y="1311695"/>
            <a:ext cx="7206096" cy="53791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504" y="5837351"/>
            <a:ext cx="4441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Source: https://database.guide/wp-content/uploads/2016/06/sakila_full_database_schema_diagram.png</a:t>
            </a:r>
          </a:p>
        </p:txBody>
      </p:sp>
    </p:spTree>
    <p:extLst>
      <p:ext uri="{BB962C8B-B14F-4D97-AF65-F5344CB8AC3E}">
        <p14:creationId xmlns:p14="http://schemas.microsoft.com/office/powerpoint/2010/main" val="343132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Commercial </a:t>
            </a:r>
          </a:p>
          <a:p>
            <a:pPr lvl="1"/>
            <a:r>
              <a:rPr lang="en-GB" dirty="0" smtClean="0"/>
              <a:t>Microsoft Access</a:t>
            </a:r>
          </a:p>
          <a:p>
            <a:pPr lvl="1"/>
            <a:r>
              <a:rPr lang="en-GB" dirty="0" smtClean="0"/>
              <a:t>Microsoft SQL Server</a:t>
            </a:r>
          </a:p>
          <a:p>
            <a:pPr lvl="1"/>
            <a:r>
              <a:rPr lang="en-GB" dirty="0" smtClean="0"/>
              <a:t>Oracle</a:t>
            </a:r>
          </a:p>
          <a:p>
            <a:endParaRPr lang="en-GB" dirty="0" smtClean="0"/>
          </a:p>
          <a:p>
            <a:r>
              <a:rPr lang="en-GB" dirty="0" smtClean="0"/>
              <a:t>Open source</a:t>
            </a:r>
          </a:p>
          <a:p>
            <a:pPr lvl="1"/>
            <a:r>
              <a:rPr lang="en-GB" dirty="0" smtClean="0"/>
              <a:t>MySQL</a:t>
            </a:r>
          </a:p>
          <a:p>
            <a:pPr lvl="1"/>
            <a:r>
              <a:rPr lang="en-GB" dirty="0" err="1" smtClean="0"/>
              <a:t>Postgresql</a:t>
            </a:r>
            <a:endParaRPr lang="en-GB" dirty="0" smtClean="0"/>
          </a:p>
          <a:p>
            <a:pPr lvl="1"/>
            <a:r>
              <a:rPr lang="en-GB" dirty="0" smtClean="0"/>
              <a:t>SQLite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2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Microsoft SQL 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SQL Server Express – Free, but databases limited to 10GB</a:t>
            </a:r>
          </a:p>
          <a:p>
            <a:r>
              <a:rPr lang="en-GB" dirty="0" smtClean="0"/>
              <a:t>SQL Server Developer – Free, but can only be used for learning or testing code</a:t>
            </a:r>
          </a:p>
          <a:p>
            <a:r>
              <a:rPr lang="en-GB" dirty="0" smtClean="0"/>
              <a:t>SQL Server Standard or Enterprise – Licensed by physical core = expensive!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8021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this training about?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2819636" y="3445625"/>
            <a:ext cx="6552728" cy="792088"/>
            <a:chOff x="1115616" y="4293096"/>
            <a:chExt cx="6552728" cy="792088"/>
          </a:xfrm>
        </p:grpSpPr>
        <p:sp>
          <p:nvSpPr>
            <p:cNvPr id="5" name="Rectangle 4"/>
            <p:cNvSpPr/>
            <p:nvPr/>
          </p:nvSpPr>
          <p:spPr>
            <a:xfrm>
              <a:off x="1115616" y="4293096"/>
              <a:ext cx="1512168" cy="7920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Data collection 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63888" y="4293096"/>
              <a:ext cx="1512168" cy="7920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Data management 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56176" y="4293096"/>
              <a:ext cx="1512168" cy="7920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Data 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analysis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3"/>
              <a:endCxn id="6" idx="1"/>
            </p:cNvCxnSpPr>
            <p:nvPr/>
          </p:nvCxnSpPr>
          <p:spPr>
            <a:xfrm>
              <a:off x="2627784" y="4689140"/>
              <a:ext cx="936104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  <a:endCxn id="7" idx="1"/>
            </p:cNvCxnSpPr>
            <p:nvPr/>
          </p:nvCxnSpPr>
          <p:spPr>
            <a:xfrm>
              <a:off x="5076056" y="4689140"/>
              <a:ext cx="108012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718262" y="4372650"/>
            <a:ext cx="17622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solidFill>
                  <a:srgbClr val="0070C0"/>
                </a:solidFill>
              </a:rPr>
              <a:t>Instruments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solidFill>
                  <a:srgbClr val="0070C0"/>
                </a:solidFill>
              </a:rPr>
              <a:t>Field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solidFill>
                  <a:srgbClr val="0070C0"/>
                </a:solidFill>
              </a:rPr>
              <a:t>Lab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solidFill>
                  <a:srgbClr val="0070C0"/>
                </a:solidFill>
              </a:rPr>
              <a:t>Surveys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solidFill>
                  <a:srgbClr val="0070C0"/>
                </a:solidFill>
              </a:rPr>
              <a:t>Questionnaires</a:t>
            </a:r>
          </a:p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675419" y="4407119"/>
            <a:ext cx="17622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solidFill>
                  <a:srgbClr val="0070C0"/>
                </a:solidFill>
              </a:rPr>
              <a:t>Statistics</a:t>
            </a:r>
          </a:p>
          <a:p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214851" y="4407119"/>
            <a:ext cx="17622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solidFill>
                  <a:srgbClr val="0070C0"/>
                </a:solidFill>
              </a:rPr>
              <a:t>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solidFill>
                  <a:srgbClr val="0070C0"/>
                </a:solidFill>
              </a:rPr>
              <a:t>Storing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solidFill>
                  <a:srgbClr val="0070C0"/>
                </a:solidFill>
              </a:rPr>
              <a:t>Aggregation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i="1" dirty="0" smtClean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12822" y="2839548"/>
            <a:ext cx="2344189" cy="313354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0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issues in data management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Large files</a:t>
            </a:r>
          </a:p>
          <a:p>
            <a:pPr lvl="1"/>
            <a:r>
              <a:rPr lang="en-GB" dirty="0" smtClean="0"/>
              <a:t>Example: Personal monitor measuring 0.02s interval over 8h = 1,440,00 measurements per person</a:t>
            </a:r>
          </a:p>
          <a:p>
            <a:r>
              <a:rPr lang="en-GB" dirty="0" smtClean="0"/>
              <a:t>Data from many sources</a:t>
            </a:r>
          </a:p>
          <a:p>
            <a:pPr lvl="1"/>
            <a:r>
              <a:rPr lang="en-GB" dirty="0" smtClean="0"/>
              <a:t>Example: Multiple instruments measuring multiple variables at different intervals plus questionnaire data plus other notes</a:t>
            </a:r>
          </a:p>
        </p:txBody>
      </p:sp>
    </p:spTree>
    <p:extLst>
      <p:ext uri="{BB962C8B-B14F-4D97-AF65-F5344CB8AC3E}">
        <p14:creationId xmlns:p14="http://schemas.microsoft.com/office/powerpoint/2010/main" val="1815566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Recommended 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26169" cy="4351338"/>
          </a:xfrm>
        </p:spPr>
        <p:txBody>
          <a:bodyPr/>
          <a:lstStyle/>
          <a:p>
            <a:r>
              <a:rPr lang="en-GB" dirty="0" err="1" smtClean="0"/>
              <a:t>Kellenberger</a:t>
            </a:r>
            <a:r>
              <a:rPr lang="en-GB" dirty="0" smtClean="0"/>
              <a:t> &amp; Shaw “Beginning T-SQL”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133" y="365125"/>
            <a:ext cx="5073363" cy="616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Recap: Data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Text</a:t>
            </a:r>
          </a:p>
          <a:p>
            <a:r>
              <a:rPr lang="en-GB" dirty="0" smtClean="0"/>
              <a:t>Numeric</a:t>
            </a:r>
          </a:p>
          <a:p>
            <a:r>
              <a:rPr lang="en-GB" dirty="0" smtClean="0"/>
              <a:t>Date</a:t>
            </a:r>
          </a:p>
          <a:p>
            <a:r>
              <a:rPr lang="en-GB" dirty="0" smtClean="0"/>
              <a:t>Binary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51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Text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331" y="1842250"/>
            <a:ext cx="10515600" cy="4351338"/>
          </a:xfrm>
        </p:spPr>
        <p:txBody>
          <a:bodyPr/>
          <a:lstStyle/>
          <a:p>
            <a:r>
              <a:rPr lang="en-GB" dirty="0" smtClean="0"/>
              <a:t>Any character</a:t>
            </a:r>
          </a:p>
          <a:p>
            <a:r>
              <a:rPr lang="en-GB" dirty="0" smtClean="0"/>
              <a:t>Letters, numbers, special characters, combination of these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90143"/>
              </p:ext>
            </p:extLst>
          </p:nvPr>
        </p:nvGraphicFramePr>
        <p:xfrm>
          <a:off x="1184101" y="3363113"/>
          <a:ext cx="8128000" cy="185420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173894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546354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5932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23500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93573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TextVar1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TextVar2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TextVar3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TextVar4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TextVar5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652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GU2 9XD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‘1’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Oops!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8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HX4 9AF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‘2’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‘2’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Yellow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EH41 4AG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‘3’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 2?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42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Green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GU2 9XD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‘4’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#@ !?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297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58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Numeric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331" y="1842250"/>
            <a:ext cx="10515600" cy="4351338"/>
          </a:xfrm>
        </p:spPr>
        <p:txBody>
          <a:bodyPr/>
          <a:lstStyle/>
          <a:p>
            <a:r>
              <a:rPr lang="en-GB" dirty="0" smtClean="0"/>
              <a:t>Numbers</a:t>
            </a:r>
          </a:p>
          <a:p>
            <a:r>
              <a:rPr lang="en-GB" dirty="0" smtClean="0"/>
              <a:t>Integers, Decimals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02432"/>
              </p:ext>
            </p:extLst>
          </p:nvPr>
        </p:nvGraphicFramePr>
        <p:xfrm>
          <a:off x="1184101" y="3363113"/>
          <a:ext cx="4876800" cy="185420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173894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546354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593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IntegerVar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DecimalVar1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DecimalVar2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652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8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42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100.6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1.24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297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317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331" y="1842250"/>
            <a:ext cx="10515600" cy="4351338"/>
          </a:xfrm>
        </p:spPr>
        <p:txBody>
          <a:bodyPr/>
          <a:lstStyle/>
          <a:p>
            <a:r>
              <a:rPr lang="en-GB" dirty="0" smtClean="0"/>
              <a:t>Date, Time, Date and time</a:t>
            </a:r>
          </a:p>
          <a:p>
            <a:r>
              <a:rPr lang="en-GB" dirty="0" smtClean="0"/>
              <a:t>Most problematic:</a:t>
            </a:r>
          </a:p>
          <a:p>
            <a:pPr lvl="1"/>
            <a:r>
              <a:rPr lang="en-GB" dirty="0" smtClean="0"/>
              <a:t>Different start dates</a:t>
            </a:r>
          </a:p>
          <a:p>
            <a:pPr lvl="1"/>
            <a:r>
              <a:rPr lang="en-GB" dirty="0" smtClean="0"/>
              <a:t>Different formats</a:t>
            </a:r>
          </a:p>
          <a:p>
            <a:endParaRPr lang="en-GB" dirty="0"/>
          </a:p>
          <a:p>
            <a:r>
              <a:rPr lang="en-GB" dirty="0" smtClean="0"/>
              <a:t>Recommended format is ISO 8601:</a:t>
            </a:r>
          </a:p>
          <a:p>
            <a:pPr lvl="1"/>
            <a:r>
              <a:rPr lang="en-GB" dirty="0" smtClean="0"/>
              <a:t>YYYY-MM-DD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92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36971</TotalTime>
  <Words>1046</Words>
  <Application>Microsoft Office PowerPoint</Application>
  <PresentationFormat>Widescreen</PresentationFormat>
  <Paragraphs>542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Wingdings</vt:lpstr>
      <vt:lpstr>Office Theme</vt:lpstr>
      <vt:lpstr>Introduction to Data management with SQL Server</vt:lpstr>
      <vt:lpstr>Introduction</vt:lpstr>
      <vt:lpstr>What is this training about?</vt:lpstr>
      <vt:lpstr>Common issues in data management </vt:lpstr>
      <vt:lpstr>Recommended reading</vt:lpstr>
      <vt:lpstr>Recap: Data types</vt:lpstr>
      <vt:lpstr>Text data</vt:lpstr>
      <vt:lpstr>Numeric data</vt:lpstr>
      <vt:lpstr>Date data</vt:lpstr>
      <vt:lpstr>Binary data</vt:lpstr>
      <vt:lpstr>Recap: Data formats</vt:lpstr>
      <vt:lpstr>Wide format</vt:lpstr>
      <vt:lpstr>Long format</vt:lpstr>
      <vt:lpstr>Avoid combining wide and long…</vt:lpstr>
      <vt:lpstr>Storing data</vt:lpstr>
      <vt:lpstr>What is a relational database?</vt:lpstr>
      <vt:lpstr>Primary key</vt:lpstr>
      <vt:lpstr>Primary key</vt:lpstr>
      <vt:lpstr>One to one relationship</vt:lpstr>
      <vt:lpstr>One to many relationship</vt:lpstr>
      <vt:lpstr>Many to many relationship</vt:lpstr>
      <vt:lpstr>In practice, try to avoid many to many…  </vt:lpstr>
      <vt:lpstr>What are the advantages?</vt:lpstr>
      <vt:lpstr>What are the advantages?</vt:lpstr>
      <vt:lpstr>What are the advantages?</vt:lpstr>
      <vt:lpstr>Database software</vt:lpstr>
      <vt:lpstr>Microsoft SQL Server</vt:lpstr>
    </vt:vector>
  </TitlesOfParts>
  <Company>University of Manchester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Molter</dc:creator>
  <cp:lastModifiedBy>Anna Molter</cp:lastModifiedBy>
  <cp:revision>93</cp:revision>
  <dcterms:created xsi:type="dcterms:W3CDTF">2018-09-21T14:09:16Z</dcterms:created>
  <dcterms:modified xsi:type="dcterms:W3CDTF">2019-02-26T13:32:11Z</dcterms:modified>
</cp:coreProperties>
</file>