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57" r:id="rId4"/>
    <p:sldId id="275" r:id="rId5"/>
    <p:sldId id="258" r:id="rId6"/>
    <p:sldId id="268" r:id="rId7"/>
    <p:sldId id="269" r:id="rId8"/>
    <p:sldId id="270" r:id="rId9"/>
    <p:sldId id="271" r:id="rId10"/>
    <p:sldId id="259" r:id="rId11"/>
    <p:sldId id="272" r:id="rId12"/>
    <p:sldId id="273" r:id="rId13"/>
    <p:sldId id="282" r:id="rId14"/>
    <p:sldId id="260" r:id="rId15"/>
    <p:sldId id="262" r:id="rId16"/>
    <p:sldId id="280" r:id="rId17"/>
    <p:sldId id="281" r:id="rId18"/>
    <p:sldId id="274" r:id="rId19"/>
    <p:sldId id="276" r:id="rId20"/>
    <p:sldId id="278" r:id="rId21"/>
    <p:sldId id="279" r:id="rId22"/>
    <p:sldId id="263" r:id="rId23"/>
    <p:sldId id="283" r:id="rId24"/>
    <p:sldId id="284" r:id="rId25"/>
    <p:sldId id="26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75D13-E1DA-4181-91B0-BF6E0C109EA8}">
          <p14:sldIdLst>
            <p14:sldId id="256"/>
          </p14:sldIdLst>
        </p14:section>
        <p14:section name="Introduction" id="{6398EA4C-9835-4F79-9FEE-F54662B8670D}">
          <p14:sldIdLst>
            <p14:sldId id="286"/>
            <p14:sldId id="257"/>
            <p14:sldId id="275"/>
            <p14:sldId id="258"/>
            <p14:sldId id="268"/>
            <p14:sldId id="269"/>
            <p14:sldId id="270"/>
            <p14:sldId id="271"/>
            <p14:sldId id="259"/>
            <p14:sldId id="272"/>
            <p14:sldId id="273"/>
            <p14:sldId id="282"/>
            <p14:sldId id="260"/>
            <p14:sldId id="262"/>
            <p14:sldId id="280"/>
            <p14:sldId id="281"/>
            <p14:sldId id="274"/>
            <p14:sldId id="276"/>
            <p14:sldId id="278"/>
            <p14:sldId id="279"/>
            <p14:sldId id="263"/>
            <p14:sldId id="283"/>
            <p14:sldId id="284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28C3-1E74-40D9-9332-1CCA50066C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8E43-EFD3-4EF7-A53E-D58179A3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3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58E43-EFD3-4EF7-A53E-D58179A3E5F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2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Data management with SQL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Data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Wide vs Long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7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column contains single measurement per ID</a:t>
            </a:r>
          </a:p>
          <a:p>
            <a:r>
              <a:rPr lang="en-GB" dirty="0" smtClean="0"/>
              <a:t>The ID does not repeat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35772"/>
              </p:ext>
            </p:extLst>
          </p:nvPr>
        </p:nvGraphicFramePr>
        <p:xfrm>
          <a:off x="1034473" y="3074194"/>
          <a:ext cx="8128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1995-10-11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1994-04-17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5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1989-07-13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0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1997-07-01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contain multiple (repeated) measurements for the same ID</a:t>
            </a:r>
          </a:p>
          <a:p>
            <a:r>
              <a:rPr lang="en-GB" dirty="0" smtClean="0"/>
              <a:t>The ID does repeat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36518"/>
              </p:ext>
            </p:extLst>
          </p:nvPr>
        </p:nvGraphicFramePr>
        <p:xfrm>
          <a:off x="1034473" y="3074194"/>
          <a:ext cx="8128000" cy="333756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5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EH41 4AG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0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1984-06-26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TN1 1TA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1984-08-16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KW1 5NR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3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1999-04-02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RG1 5ZJ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UB4 8QB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2011-12-05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HU4 9AX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combining wide and long…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94963"/>
              </p:ext>
            </p:extLst>
          </p:nvPr>
        </p:nvGraphicFramePr>
        <p:xfrm>
          <a:off x="526468" y="2147919"/>
          <a:ext cx="11139063" cy="28346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856851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913123741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36242465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468232260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860073726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4058763903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66192226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1359261884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344777132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051578664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1995-10-11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1994-04-17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1984-06-26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TN1 1TA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1989-07-13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1984-08-16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KW1 5NR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1999-04-02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RG1 5ZJ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UB4 8QB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3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in academia: </a:t>
            </a:r>
            <a:r>
              <a:rPr lang="en-GB" dirty="0" smtClean="0">
                <a:solidFill>
                  <a:srgbClr val="0070C0"/>
                </a:solidFill>
              </a:rPr>
              <a:t>“Flat files”</a:t>
            </a:r>
          </a:p>
          <a:p>
            <a:pPr lvl="1"/>
            <a:r>
              <a:rPr lang="en-GB" dirty="0" smtClean="0"/>
              <a:t>Paper</a:t>
            </a:r>
          </a:p>
          <a:p>
            <a:pPr lvl="1"/>
            <a:r>
              <a:rPr lang="en-GB" dirty="0" smtClean="0"/>
              <a:t>Delimited text files (.txt, .csv, .</a:t>
            </a:r>
            <a:r>
              <a:rPr lang="en-GB" dirty="0" err="1" smtClean="0"/>
              <a:t>dat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Excel</a:t>
            </a:r>
          </a:p>
          <a:p>
            <a:pPr lvl="1"/>
            <a:r>
              <a:rPr lang="en-GB" dirty="0" smtClean="0"/>
              <a:t>Statistical software (SPSS, SAS, Stata)</a:t>
            </a:r>
          </a:p>
          <a:p>
            <a:endParaRPr lang="en-GB" dirty="0"/>
          </a:p>
          <a:p>
            <a:r>
              <a:rPr lang="en-GB" dirty="0" smtClean="0"/>
              <a:t>Industry standard: </a:t>
            </a:r>
            <a:r>
              <a:rPr lang="en-GB" dirty="0" smtClean="0">
                <a:solidFill>
                  <a:srgbClr val="0070C0"/>
                </a:solidFill>
              </a:rPr>
              <a:t>“Data warehouse”</a:t>
            </a:r>
          </a:p>
          <a:p>
            <a:pPr lvl="1"/>
            <a:r>
              <a:rPr lang="en-GB" dirty="0" smtClean="0"/>
              <a:t>Relational Databases (SQL)</a:t>
            </a:r>
          </a:p>
          <a:p>
            <a:pPr lvl="1"/>
            <a:r>
              <a:rPr lang="en-GB" dirty="0" smtClean="0"/>
              <a:t>Non-relational Databases (NoSQL)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83" y="365125"/>
            <a:ext cx="4572838" cy="51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smtClean="0"/>
              <a:t>relational database?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Structured way of storing data</a:t>
            </a:r>
          </a:p>
          <a:p>
            <a:r>
              <a:rPr lang="en-GB" dirty="0" smtClean="0"/>
              <a:t>SQL = Structured Query Language</a:t>
            </a:r>
          </a:p>
          <a:p>
            <a:r>
              <a:rPr lang="en-GB" dirty="0" smtClean="0"/>
              <a:t>Data stored in multiple tables (wide or long)</a:t>
            </a:r>
          </a:p>
          <a:p>
            <a:r>
              <a:rPr lang="en-GB" dirty="0" smtClean="0"/>
              <a:t>Tables have field types</a:t>
            </a:r>
          </a:p>
          <a:p>
            <a:r>
              <a:rPr lang="en-GB" dirty="0" smtClean="0"/>
              <a:t>Tables have primary keys   </a:t>
            </a:r>
          </a:p>
          <a:p>
            <a:r>
              <a:rPr lang="en-GB" dirty="0" smtClean="0"/>
              <a:t>Tables are related via foreign keys</a:t>
            </a:r>
          </a:p>
          <a:p>
            <a:pPr lvl="1"/>
            <a:r>
              <a:rPr lang="en-GB" dirty="0" smtClean="0"/>
              <a:t>One to one</a:t>
            </a:r>
          </a:p>
          <a:p>
            <a:pPr lvl="1"/>
            <a:r>
              <a:rPr lang="en-GB" dirty="0" smtClean="0"/>
              <a:t>One to many</a:t>
            </a:r>
          </a:p>
          <a:p>
            <a:pPr lvl="1"/>
            <a:r>
              <a:rPr lang="en-GB" dirty="0" smtClean="0"/>
              <a:t>Many to many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0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Unique identifier for each row </a:t>
            </a:r>
          </a:p>
          <a:p>
            <a:r>
              <a:rPr lang="en-GB" dirty="0" smtClean="0"/>
              <a:t>Can be set as multiple columns (=compound key)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23968"/>
              </p:ext>
            </p:extLst>
          </p:nvPr>
        </p:nvGraphicFramePr>
        <p:xfrm>
          <a:off x="1034473" y="2904726"/>
          <a:ext cx="5400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838200" y="2743200"/>
            <a:ext cx="5800106" cy="665017"/>
          </a:xfrm>
          <a:prstGeom prst="wedgeRoundRectCallout">
            <a:avLst>
              <a:gd name="adj1" fmla="val 65978"/>
              <a:gd name="adj2" fmla="val 2801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96681" y="3047229"/>
            <a:ext cx="42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PK=</a:t>
            </a:r>
            <a:r>
              <a:rPr lang="en-GB" b="1" dirty="0" err="1" smtClean="0"/>
              <a:t>MoveInDate</a:t>
            </a:r>
            <a:r>
              <a:rPr lang="en-GB" b="1" dirty="0" smtClean="0"/>
              <a:t> + Postcode + </a:t>
            </a:r>
            <a:r>
              <a:rPr lang="en-GB" b="1" dirty="0" err="1" smtClean="0"/>
              <a:t>HouseNumber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14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Best practice to use integer variables as PK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Improves insert performance and join performance</a:t>
            </a:r>
          </a:p>
          <a:p>
            <a:r>
              <a:rPr lang="en-GB" dirty="0" smtClean="0"/>
              <a:t>Option 1 – Add integer ID for each record</a:t>
            </a:r>
          </a:p>
          <a:p>
            <a:r>
              <a:rPr lang="en-GB" dirty="0" smtClean="0"/>
              <a:t>Option 2 – Add integer ID for each Postcode</a:t>
            </a:r>
          </a:p>
          <a:p>
            <a:r>
              <a:rPr lang="en-GB" dirty="0" smtClean="0"/>
              <a:t>Option 3 – Add integer ID for each house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4876"/>
              </p:ext>
            </p:extLst>
          </p:nvPr>
        </p:nvGraphicFramePr>
        <p:xfrm>
          <a:off x="1034472" y="4500991"/>
          <a:ext cx="6480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98530602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Housing_ID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932934" y="4366054"/>
            <a:ext cx="1833748" cy="665017"/>
          </a:xfrm>
          <a:prstGeom prst="wedgeRoundRectCallout">
            <a:avLst>
              <a:gd name="adj1" fmla="val -62774"/>
              <a:gd name="adj2" fmla="val -1484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847" y="4500991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1</a:t>
            </a:r>
            <a:endParaRPr lang="en-GB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3235"/>
              </p:ext>
            </p:extLst>
          </p:nvPr>
        </p:nvGraphicFramePr>
        <p:xfrm>
          <a:off x="2667062" y="4517805"/>
          <a:ext cx="4901901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33967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33967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33967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1518"/>
              </p:ext>
            </p:extLst>
          </p:nvPr>
        </p:nvGraphicFramePr>
        <p:xfrm>
          <a:off x="2647882" y="4498861"/>
          <a:ext cx="6679068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69767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1039461620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Postcode_ID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2440724" y="4376770"/>
            <a:ext cx="1833748" cy="665017"/>
          </a:xfrm>
          <a:prstGeom prst="wedgeRoundRectCallout">
            <a:avLst>
              <a:gd name="adj1" fmla="val 248883"/>
              <a:gd name="adj2" fmla="val -13085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5898078" y="4376770"/>
            <a:ext cx="3565408" cy="665017"/>
          </a:xfrm>
          <a:prstGeom prst="wedgeRoundRectCallout">
            <a:avLst>
              <a:gd name="adj1" fmla="val 10159"/>
              <a:gd name="adj2" fmla="val -13515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264325" y="3354963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2</a:t>
            </a:r>
            <a:endParaRPr lang="en-GB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1706"/>
              </p:ext>
            </p:extLst>
          </p:nvPr>
        </p:nvGraphicFramePr>
        <p:xfrm>
          <a:off x="2657382" y="4514117"/>
          <a:ext cx="672948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8237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128335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657382" y="4344294"/>
            <a:ext cx="1833747" cy="665017"/>
          </a:xfrm>
          <a:prstGeom prst="wedgeRoundRectCallout">
            <a:avLst>
              <a:gd name="adj1" fmla="val 248883"/>
              <a:gd name="adj2" fmla="val -13085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7643788" y="4321332"/>
            <a:ext cx="2036356" cy="665017"/>
          </a:xfrm>
          <a:prstGeom prst="wedgeRoundRectCallout">
            <a:avLst>
              <a:gd name="adj1" fmla="val -16503"/>
              <a:gd name="adj2" fmla="val -12226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0074" y="3179012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81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4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to one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37228"/>
              </p:ext>
            </p:extLst>
          </p:nvPr>
        </p:nvGraphicFramePr>
        <p:xfrm>
          <a:off x="1062982" y="2241406"/>
          <a:ext cx="2844000" cy="1924685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19710054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Porker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274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60767"/>
              </p:ext>
            </p:extLst>
          </p:nvPr>
        </p:nvGraphicFramePr>
        <p:xfrm>
          <a:off x="6877132" y="2266672"/>
          <a:ext cx="2520000" cy="1924685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75654156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75540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DOB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2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1995-10-11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1994-04-17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3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1989-07-13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1997-07-01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205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906982" y="2826327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06982" y="3251860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06982" y="3606141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06982" y="3960421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1062982" y="2101933"/>
            <a:ext cx="1228956" cy="617517"/>
          </a:xfrm>
          <a:prstGeom prst="wedgeRoundRectCallout">
            <a:avLst>
              <a:gd name="adj1" fmla="val -18900"/>
              <a:gd name="adj2" fmla="val -9519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6877132" y="2163288"/>
            <a:ext cx="1228956" cy="617517"/>
          </a:xfrm>
          <a:prstGeom prst="wedgeRoundRectCallout">
            <a:avLst>
              <a:gd name="adj1" fmla="val -18900"/>
              <a:gd name="adj2" fmla="val -9519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32276" y="1506022"/>
            <a:ext cx="44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4770" y="1543060"/>
            <a:ext cx="18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Foreign Key (FK)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56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5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to many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542159"/>
              </p:ext>
            </p:extLst>
          </p:nvPr>
        </p:nvGraphicFramePr>
        <p:xfrm>
          <a:off x="342982" y="2266672"/>
          <a:ext cx="2736000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29136846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7422"/>
              </p:ext>
            </p:extLst>
          </p:nvPr>
        </p:nvGraphicFramePr>
        <p:xfrm>
          <a:off x="4785755" y="2266672"/>
          <a:ext cx="5364000" cy="3464433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8442068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8733705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MoveInDate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House_ID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Postcode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2006-05-17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2017-06-30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HX4 9AF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2018-10-04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1984-06-26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TN1 1TA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1984-08-16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KW1 5NR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1999-04-02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RG1 5ZJ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2010-04-02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UB4 8QB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9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2011-12-05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363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78982" y="2789628"/>
            <a:ext cx="1706773" cy="1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0666" y="2790701"/>
            <a:ext cx="902523" cy="438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32368" y="2790701"/>
            <a:ext cx="902523" cy="855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>
            <a:off x="3104368" y="3313657"/>
            <a:ext cx="1681387" cy="68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53595" y="3645725"/>
            <a:ext cx="1746468" cy="73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9095" y="3924646"/>
            <a:ext cx="1046660" cy="85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35730" y="3994356"/>
            <a:ext cx="950025" cy="1173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39095" y="3935450"/>
            <a:ext cx="1062600" cy="1721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4828208" y="2151170"/>
            <a:ext cx="1254826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923610" y="1537460"/>
            <a:ext cx="6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GB" b="1" dirty="0" smtClean="0"/>
              <a:t>K</a:t>
            </a:r>
            <a:endParaRPr lang="en-GB" b="1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6125487" y="2122897"/>
            <a:ext cx="2836038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695432" y="1537460"/>
            <a:ext cx="6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42982" y="2122897"/>
            <a:ext cx="1165184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03586" y="1619845"/>
            <a:ext cx="6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56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to many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8682"/>
              </p:ext>
            </p:extLst>
          </p:nvPr>
        </p:nvGraphicFramePr>
        <p:xfrm>
          <a:off x="1541864" y="2266672"/>
          <a:ext cx="2293865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293865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34678"/>
              </p:ext>
            </p:extLst>
          </p:nvPr>
        </p:nvGraphicFramePr>
        <p:xfrm>
          <a:off x="5973287" y="2266672"/>
          <a:ext cx="3345675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740395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HouseNumber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Postcode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HX4 9AF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987636" y="2778826"/>
            <a:ext cx="985651" cy="380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75761" y="3158836"/>
            <a:ext cx="997526" cy="23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5761" y="3182587"/>
            <a:ext cx="997526" cy="46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35729" y="2778826"/>
            <a:ext cx="1140032" cy="38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35729" y="3182587"/>
            <a:ext cx="1140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35729" y="3182587"/>
            <a:ext cx="1140032" cy="46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practice, try to avoid many to many… 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71458"/>
              </p:ext>
            </p:extLst>
          </p:nvPr>
        </p:nvGraphicFramePr>
        <p:xfrm>
          <a:off x="389959" y="3350998"/>
          <a:ext cx="2768880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153836">
                  <a:extLst>
                    <a:ext uri="{9D8B030D-6E8A-4147-A177-3AD203B41FA5}">
                      <a16:colId xmlns:a16="http://schemas.microsoft.com/office/drawing/2014/main" val="2885540594"/>
                    </a:ext>
                  </a:extLst>
                </a:gridCol>
                <a:gridCol w="1615044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2354"/>
              </p:ext>
            </p:extLst>
          </p:nvPr>
        </p:nvGraphicFramePr>
        <p:xfrm>
          <a:off x="7877498" y="3204249"/>
          <a:ext cx="4237437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73139">
                  <a:extLst>
                    <a:ext uri="{9D8B030D-6E8A-4147-A177-3AD203B41FA5}">
                      <a16:colId xmlns:a16="http://schemas.microsoft.com/office/drawing/2014/main" val="110891133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380298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HouseNumber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Postcode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HX4 9AF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94688"/>
              </p:ext>
            </p:extLst>
          </p:nvPr>
        </p:nvGraphicFramePr>
        <p:xfrm>
          <a:off x="3823857" y="2266672"/>
          <a:ext cx="3724331" cy="37084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140032">
                  <a:extLst>
                    <a:ext uri="{9D8B030D-6E8A-4147-A177-3AD203B41FA5}">
                      <a16:colId xmlns:a16="http://schemas.microsoft.com/office/drawing/2014/main" val="1496629351"/>
                    </a:ext>
                  </a:extLst>
                </a:gridCol>
                <a:gridCol w="1181740">
                  <a:extLst>
                    <a:ext uri="{9D8B030D-6E8A-4147-A177-3AD203B41FA5}">
                      <a16:colId xmlns:a16="http://schemas.microsoft.com/office/drawing/2014/main" val="3759098176"/>
                    </a:ext>
                  </a:extLst>
                </a:gridCol>
                <a:gridCol w="1402559">
                  <a:extLst>
                    <a:ext uri="{9D8B030D-6E8A-4147-A177-3AD203B41FA5}">
                      <a16:colId xmlns:a16="http://schemas.microsoft.com/office/drawing/2014/main" val="14963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House_ID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2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3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7641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58839" y="2790701"/>
            <a:ext cx="665018" cy="10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8839" y="3204249"/>
            <a:ext cx="665018" cy="65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58839" y="3574473"/>
            <a:ext cx="665018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58839" y="3859481"/>
            <a:ext cx="665018" cy="4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58839" y="427302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839" y="4273029"/>
            <a:ext cx="665018" cy="44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58839" y="4686577"/>
            <a:ext cx="665018" cy="3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58839" y="4686577"/>
            <a:ext cx="665018" cy="65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8839" y="4686577"/>
            <a:ext cx="665018" cy="112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548188" y="2790700"/>
            <a:ext cx="329310" cy="12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548188" y="3859481"/>
            <a:ext cx="329310" cy="2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48188" y="4066255"/>
            <a:ext cx="329310" cy="9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548188" y="3204249"/>
            <a:ext cx="329310" cy="12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548188" y="4358244"/>
            <a:ext cx="329310" cy="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48188" y="4479804"/>
            <a:ext cx="329310" cy="9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548188" y="3601423"/>
            <a:ext cx="329310" cy="126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548188" y="4613963"/>
            <a:ext cx="329310" cy="2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48188" y="4883993"/>
            <a:ext cx="329310" cy="92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90805" y="6065455"/>
            <a:ext cx="551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…use intermediate tables!</a:t>
            </a:r>
            <a:endParaRPr lang="en-GB" sz="3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9959" y="3350997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2229" y="2790700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877498" y="3121735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039768" y="2561438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3823857" y="2215586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986127" y="1655289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FK</a:t>
            </a:r>
            <a:endParaRPr lang="en-GB" b="1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957310" y="2201969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19580" y="1641672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345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validation</a:t>
            </a:r>
          </a:p>
          <a:p>
            <a:pPr lvl="1"/>
            <a:r>
              <a:rPr lang="en-GB" dirty="0" smtClean="0"/>
              <a:t>Fields only allow data types specified by database designer</a:t>
            </a:r>
          </a:p>
          <a:p>
            <a:r>
              <a:rPr lang="en-GB" dirty="0" smtClean="0"/>
              <a:t>Referential integrity</a:t>
            </a:r>
          </a:p>
          <a:p>
            <a:pPr lvl="1"/>
            <a:r>
              <a:rPr lang="en-GB" dirty="0" smtClean="0"/>
              <a:t>If row in top level is deleted all related data is deleted</a:t>
            </a:r>
          </a:p>
          <a:p>
            <a:pPr lvl="1"/>
            <a:r>
              <a:rPr lang="en-GB" dirty="0" smtClean="0"/>
              <a:t>Data can’t be added to lower level if top level doesn’t exist</a:t>
            </a:r>
          </a:p>
          <a:p>
            <a:r>
              <a:rPr lang="en-GB" dirty="0" smtClean="0"/>
              <a:t>Normalization = efficiently organise data</a:t>
            </a:r>
          </a:p>
          <a:p>
            <a:pPr lvl="1"/>
            <a:r>
              <a:rPr lang="en-GB" dirty="0" smtClean="0"/>
              <a:t>Minimise redundancy and replication</a:t>
            </a:r>
          </a:p>
          <a:p>
            <a:pPr lvl="1"/>
            <a:r>
              <a:rPr lang="en-GB" dirty="0" smtClean="0"/>
              <a:t>Meaningful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04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Clustered Indexes</a:t>
            </a:r>
          </a:p>
          <a:p>
            <a:pPr lvl="1"/>
            <a:r>
              <a:rPr lang="en-GB" dirty="0"/>
              <a:t>Additional </a:t>
            </a:r>
            <a:r>
              <a:rPr lang="en-GB" dirty="0" smtClean="0"/>
              <a:t>information stored in database to group (cluster) data </a:t>
            </a:r>
            <a:r>
              <a:rPr lang="en-GB" dirty="0"/>
              <a:t>that </a:t>
            </a:r>
            <a:r>
              <a:rPr lang="en-GB" dirty="0" smtClean="0"/>
              <a:t>speeds up searches/joins 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6203"/>
              </p:ext>
            </p:extLst>
          </p:nvPr>
        </p:nvGraphicFramePr>
        <p:xfrm>
          <a:off x="1414484" y="3210243"/>
          <a:ext cx="6502400" cy="333756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75362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3079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1356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831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Chapter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Paragraph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Wordcount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8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6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2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3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7479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57465" y="4144172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4409" y="4879023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4409" y="5619112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4409" y="5266540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1958" y="3773648"/>
            <a:ext cx="4864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1958" y="4519814"/>
            <a:ext cx="4864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65684" y="6305797"/>
            <a:ext cx="325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3171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Schemas</a:t>
            </a:r>
          </a:p>
          <a:p>
            <a:pPr lvl="1"/>
            <a:r>
              <a:rPr lang="en-GB" dirty="0" smtClean="0"/>
              <a:t>Different definitions depending on database software</a:t>
            </a:r>
          </a:p>
          <a:p>
            <a:pPr lvl="1"/>
            <a:r>
              <a:rPr lang="en-GB" dirty="0" smtClean="0"/>
              <a:t>In essence a ‘Masterplan’ of the tables, relations and other objects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75" y="1311695"/>
            <a:ext cx="7206096" cy="5379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04" y="5837351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Source: https://database.guide/wp-content/uploads/2016/06/sakila_full_database_schema_diagram.png</a:t>
            </a:r>
          </a:p>
        </p:txBody>
      </p:sp>
    </p:spTree>
    <p:extLst>
      <p:ext uri="{BB962C8B-B14F-4D97-AF65-F5344CB8AC3E}">
        <p14:creationId xmlns:p14="http://schemas.microsoft.com/office/powerpoint/2010/main" val="3431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Commercial </a:t>
            </a:r>
          </a:p>
          <a:p>
            <a:pPr lvl="1"/>
            <a:r>
              <a:rPr lang="en-GB" dirty="0" smtClean="0"/>
              <a:t>Microsoft Access</a:t>
            </a:r>
          </a:p>
          <a:p>
            <a:pPr lvl="1"/>
            <a:r>
              <a:rPr lang="en-GB" dirty="0" smtClean="0"/>
              <a:t>Microsoft SQL Server</a:t>
            </a:r>
          </a:p>
          <a:p>
            <a:pPr lvl="1"/>
            <a:r>
              <a:rPr lang="en-GB" dirty="0" smtClean="0"/>
              <a:t>Oracle</a:t>
            </a:r>
          </a:p>
          <a:p>
            <a:endParaRPr lang="en-GB" dirty="0" smtClean="0"/>
          </a:p>
          <a:p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MySQL</a:t>
            </a:r>
          </a:p>
          <a:p>
            <a:pPr lvl="1"/>
            <a:r>
              <a:rPr lang="en-GB" dirty="0" err="1" smtClean="0"/>
              <a:t>Postgresql</a:t>
            </a:r>
            <a:endParaRPr lang="en-GB" dirty="0" smtClean="0"/>
          </a:p>
          <a:p>
            <a:pPr lvl="1"/>
            <a:r>
              <a:rPr lang="en-GB" dirty="0" smtClean="0"/>
              <a:t>SQLite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SQL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 Express – Free, but databases limited to 10GB</a:t>
            </a:r>
          </a:p>
          <a:p>
            <a:r>
              <a:rPr lang="en-GB" dirty="0" smtClean="0"/>
              <a:t>SQL Server Developer – Free, but can only be used for learning or testing code</a:t>
            </a:r>
          </a:p>
          <a:p>
            <a:r>
              <a:rPr lang="en-GB" dirty="0" smtClean="0"/>
              <a:t>SQL Server Standard or Enterprise – Licensed by physical core = expensive!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80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training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636" y="3445625"/>
            <a:ext cx="6552728" cy="792088"/>
            <a:chOff x="1115616" y="4293096"/>
            <a:chExt cx="6552728" cy="792088"/>
          </a:xfrm>
        </p:grpSpPr>
        <p:sp>
          <p:nvSpPr>
            <p:cNvPr id="5" name="Rectangle 4"/>
            <p:cNvSpPr/>
            <p:nvPr/>
          </p:nvSpPr>
          <p:spPr>
            <a:xfrm>
              <a:off x="1115616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collection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management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analysis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627784" y="4689140"/>
              <a:ext cx="93610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5076056" y="4689140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718262" y="4372650"/>
            <a:ext cx="17622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Field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Lab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Questionnaires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675419" y="4407119"/>
            <a:ext cx="17622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Statistics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14851" y="4407119"/>
            <a:ext cx="1762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2822" y="2839548"/>
            <a:ext cx="2344189" cy="3133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issues in data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files</a:t>
            </a:r>
          </a:p>
          <a:p>
            <a:pPr lvl="1"/>
            <a:r>
              <a:rPr lang="en-GB" dirty="0" smtClean="0"/>
              <a:t>Example: Personal monitor measuring 0.02s interval over 8h = 1,440,00 measurements per person</a:t>
            </a:r>
          </a:p>
          <a:p>
            <a:r>
              <a:rPr lang="en-GB" dirty="0" smtClean="0"/>
              <a:t>Data from many sources</a:t>
            </a:r>
          </a:p>
          <a:p>
            <a:pPr lvl="1"/>
            <a:r>
              <a:rPr lang="en-GB" dirty="0" smtClean="0"/>
              <a:t>Example: Multiple instruments measuring multiple variables at different intervals plus questionnaire data plus other notes</a:t>
            </a:r>
          </a:p>
        </p:txBody>
      </p:sp>
    </p:spTree>
    <p:extLst>
      <p:ext uri="{BB962C8B-B14F-4D97-AF65-F5344CB8AC3E}">
        <p14:creationId xmlns:p14="http://schemas.microsoft.com/office/powerpoint/2010/main" val="18155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</a:t>
            </a:r>
          </a:p>
          <a:p>
            <a:r>
              <a:rPr lang="en-GB" dirty="0" smtClean="0"/>
              <a:t>Numeric</a:t>
            </a:r>
          </a:p>
          <a:p>
            <a:r>
              <a:rPr lang="en-GB" dirty="0" smtClean="0"/>
              <a:t>Date</a:t>
            </a:r>
          </a:p>
          <a:p>
            <a:r>
              <a:rPr lang="en-GB" dirty="0" smtClean="0"/>
              <a:t>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5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Any character</a:t>
            </a:r>
          </a:p>
          <a:p>
            <a:r>
              <a:rPr lang="en-GB" dirty="0" smtClean="0"/>
              <a:t>Letters, numbers, special characters, combination of these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0143"/>
              </p:ext>
            </p:extLst>
          </p:nvPr>
        </p:nvGraphicFramePr>
        <p:xfrm>
          <a:off x="1184101" y="3363113"/>
          <a:ext cx="8128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50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357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TextVar1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‘1’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Oops!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EH41 4AG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‘3’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 2?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‘4’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#@ !?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Numbers</a:t>
            </a:r>
          </a:p>
          <a:p>
            <a:r>
              <a:rPr lang="en-GB" dirty="0" smtClean="0"/>
              <a:t>Integers, Decimals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02432"/>
              </p:ext>
            </p:extLst>
          </p:nvPr>
        </p:nvGraphicFramePr>
        <p:xfrm>
          <a:off x="1184101" y="3363113"/>
          <a:ext cx="48768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IntegerVar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DecimalVar1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DecimalVar2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1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Date, Time, Date and time</a:t>
            </a:r>
          </a:p>
          <a:p>
            <a:r>
              <a:rPr lang="en-GB" dirty="0" smtClean="0"/>
              <a:t>Most problematic:</a:t>
            </a:r>
          </a:p>
          <a:p>
            <a:pPr lvl="1"/>
            <a:r>
              <a:rPr lang="en-GB" dirty="0" smtClean="0"/>
              <a:t>Different start dates</a:t>
            </a:r>
          </a:p>
          <a:p>
            <a:pPr lvl="1"/>
            <a:r>
              <a:rPr lang="en-GB" dirty="0" smtClean="0"/>
              <a:t>Different formats</a:t>
            </a:r>
          </a:p>
          <a:p>
            <a:endParaRPr lang="en-GB" dirty="0"/>
          </a:p>
          <a:p>
            <a:r>
              <a:rPr lang="en-GB" dirty="0" smtClean="0"/>
              <a:t>Recommended format is ISO 8601:</a:t>
            </a:r>
          </a:p>
          <a:p>
            <a:pPr lvl="1"/>
            <a:r>
              <a:rPr lang="en-GB" dirty="0" smtClean="0"/>
              <a:t>YYYY-MM-DD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2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Two options</a:t>
            </a:r>
          </a:p>
          <a:p>
            <a:r>
              <a:rPr lang="en-GB" dirty="0" smtClean="0"/>
              <a:t>Stored as 0/1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419"/>
              </p:ext>
            </p:extLst>
          </p:nvPr>
        </p:nvGraphicFramePr>
        <p:xfrm>
          <a:off x="1184101" y="3363113"/>
          <a:ext cx="48768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BinaryVar1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BinaryVar2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BinaryVar3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72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36967</TotalTime>
  <Words>1037</Words>
  <Application>Microsoft Office PowerPoint</Application>
  <PresentationFormat>Widescreen</PresentationFormat>
  <Paragraphs>540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Data management with SQL Server</vt:lpstr>
      <vt:lpstr>Introduction</vt:lpstr>
      <vt:lpstr>What is this training about?</vt:lpstr>
      <vt:lpstr>Common issues in data management </vt:lpstr>
      <vt:lpstr>Recap: Data types</vt:lpstr>
      <vt:lpstr>Text data</vt:lpstr>
      <vt:lpstr>Numeric data</vt:lpstr>
      <vt:lpstr>Date data</vt:lpstr>
      <vt:lpstr>Binary data</vt:lpstr>
      <vt:lpstr>Recap: Data formats</vt:lpstr>
      <vt:lpstr>Wide format</vt:lpstr>
      <vt:lpstr>Long format</vt:lpstr>
      <vt:lpstr>Avoid combining wide and long…</vt:lpstr>
      <vt:lpstr>Storing data</vt:lpstr>
      <vt:lpstr>What is a relational database?</vt:lpstr>
      <vt:lpstr>Primary key</vt:lpstr>
      <vt:lpstr>Primary key</vt:lpstr>
      <vt:lpstr>One to one relationship</vt:lpstr>
      <vt:lpstr>One to many relationship</vt:lpstr>
      <vt:lpstr>Many to many relationship</vt:lpstr>
      <vt:lpstr>In practice, try to avoid many to many…  </vt:lpstr>
      <vt:lpstr>What are the advantages?</vt:lpstr>
      <vt:lpstr>What are the advantages?</vt:lpstr>
      <vt:lpstr>What are the advantages?</vt:lpstr>
      <vt:lpstr>Database software</vt:lpstr>
      <vt:lpstr>Microsoft SQL Server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Molter</dc:creator>
  <cp:lastModifiedBy>Anna Molter</cp:lastModifiedBy>
  <cp:revision>92</cp:revision>
  <dcterms:created xsi:type="dcterms:W3CDTF">2018-09-21T14:09:16Z</dcterms:created>
  <dcterms:modified xsi:type="dcterms:W3CDTF">2019-02-26T11:33:43Z</dcterms:modified>
</cp:coreProperties>
</file>