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8404800" cy="329184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34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46D2"/>
    <a:srgbClr val="FF0000"/>
    <a:srgbClr val="698ED9"/>
    <a:srgbClr val="A7C4FF"/>
    <a:srgbClr val="003064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C4978-1BF1-0AE3-26FC-17F84A97D17F}" v="8" dt="2023-03-07T10:35:38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 showGuides="1">
      <p:cViewPr>
        <p:scale>
          <a:sx n="10" d="100"/>
          <a:sy n="10" d="100"/>
        </p:scale>
        <p:origin x="2128" y="396"/>
      </p:cViewPr>
      <p:guideLst>
        <p:guide orient="horz" pos="5034"/>
        <p:guide orient="horz" pos="20196"/>
        <p:guide orient="horz" pos="214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36675" y="692150"/>
            <a:ext cx="404336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F988C1-CF1B-4760-98E2-A0BA1B5019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008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21684-0133-42C8-B98A-0C650264A54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4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" name="Object 12"/>
          <p:cNvGraphicFramePr>
            <a:graphicFrameLocks noChangeAspect="1"/>
          </p:cNvGraphicFramePr>
          <p:nvPr userDrawn="1"/>
        </p:nvGraphicFramePr>
        <p:xfrm>
          <a:off x="31337250" y="32385000"/>
          <a:ext cx="59150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8828280" imgH="313200" progId="CorelDRAW.Graphic.13">
                  <p:embed/>
                </p:oleObj>
              </mc:Choice>
              <mc:Fallback>
                <p:oleObj name="CorelDRAW" r:id="rId3" imgW="8828280" imgH="313200" progId="CorelDRAW.Graphic.1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0" y="32385000"/>
                        <a:ext cx="5915025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AutoShape 13"/>
          <p:cNvSpPr>
            <a:spLocks noChangeArrowheads="1"/>
          </p:cNvSpPr>
          <p:nvPr userDrawn="1"/>
        </p:nvSpPr>
        <p:spPr bwMode="auto">
          <a:xfrm>
            <a:off x="28736925" y="6096000"/>
            <a:ext cx="90678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AutoShape 14"/>
          <p:cNvSpPr>
            <a:spLocks noChangeArrowheads="1"/>
          </p:cNvSpPr>
          <p:nvPr userDrawn="1"/>
        </p:nvSpPr>
        <p:spPr bwMode="auto">
          <a:xfrm>
            <a:off x="9934575" y="6096000"/>
            <a:ext cx="90678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AutoShape 15"/>
          <p:cNvSpPr>
            <a:spLocks noChangeArrowheads="1"/>
          </p:cNvSpPr>
          <p:nvPr userDrawn="1"/>
        </p:nvSpPr>
        <p:spPr bwMode="auto">
          <a:xfrm>
            <a:off x="19335750" y="6096000"/>
            <a:ext cx="90678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AutoShape 16"/>
          <p:cNvSpPr>
            <a:spLocks noChangeArrowheads="1"/>
          </p:cNvSpPr>
          <p:nvPr userDrawn="1"/>
        </p:nvSpPr>
        <p:spPr bwMode="auto">
          <a:xfrm>
            <a:off x="533400" y="6096000"/>
            <a:ext cx="90678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10125075" y="6273800"/>
            <a:ext cx="865822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Methods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8822650" y="6273800"/>
            <a:ext cx="877252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Conclusions</a:t>
            </a:r>
          </a:p>
        </p:txBody>
      </p:sp>
      <p:sp>
        <p:nvSpPr>
          <p:cNvPr id="2101" name="AutoShape 53"/>
          <p:cNvSpPr>
            <a:spLocks noChangeArrowheads="1"/>
          </p:cNvSpPr>
          <p:nvPr/>
        </p:nvSpPr>
        <p:spPr bwMode="auto">
          <a:xfrm>
            <a:off x="685800" y="381000"/>
            <a:ext cx="36850638" cy="52578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1219200" y="990600"/>
            <a:ext cx="35860038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500" b="1" dirty="0"/>
              <a:t>Tumor Data</a:t>
            </a:r>
            <a:br>
              <a:rPr lang="en-US" altLang="en-US" sz="12500" b="1" dirty="0"/>
            </a:br>
            <a:r>
              <a:rPr lang="en-US" altLang="en-US" sz="7000" dirty="0"/>
              <a:t>Anmool Shah</a:t>
            </a:r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1076738" y="16364920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800" b="1" i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1: </a:t>
            </a:r>
          </a:p>
        </p:txBody>
      </p:sp>
      <p:sp>
        <p:nvSpPr>
          <p:cNvPr id="2106" name="AutoShape 58"/>
          <p:cNvSpPr>
            <a:spLocks noChangeArrowheads="1"/>
          </p:cNvSpPr>
          <p:nvPr/>
        </p:nvSpPr>
        <p:spPr bwMode="auto">
          <a:xfrm>
            <a:off x="1000125" y="8314242"/>
            <a:ext cx="7627040" cy="7613757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2113" name="Text Box 65"/>
          <p:cNvSpPr txBox="1">
            <a:spLocks noChangeArrowheads="1"/>
          </p:cNvSpPr>
          <p:nvPr/>
        </p:nvSpPr>
        <p:spPr bwMode="auto">
          <a:xfrm>
            <a:off x="838200" y="6267450"/>
            <a:ext cx="840105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/>
              <a:t>Introduction</a:t>
            </a:r>
          </a:p>
        </p:txBody>
      </p:sp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19573875" y="6273800"/>
            <a:ext cx="85725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6EB108-EB29-46C0-9AEE-2EC3438F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61" y="685800"/>
            <a:ext cx="4876455" cy="4589604"/>
          </a:xfrm>
          <a:prstGeom prst="rect">
            <a:avLst/>
          </a:prstGeom>
        </p:spPr>
      </p:pic>
      <p:sp>
        <p:nvSpPr>
          <p:cNvPr id="25" name="Text Box 61">
            <a:extLst>
              <a:ext uri="{FF2B5EF4-FFF2-40B4-BE49-F238E27FC236}">
                <a16:creationId xmlns:a16="http://schemas.microsoft.com/office/drawing/2014/main" id="{3699C52F-D61D-4498-A286-172B0756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4212" y="9078927"/>
            <a:ext cx="8251825" cy="101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170" tIns="30584" rIns="61170" bIns="30584">
            <a:spAutoFit/>
          </a:bodyPr>
          <a:lstStyle>
            <a:lvl1pPr algn="l" defTabSz="612775">
              <a:defRPr>
                <a:solidFill>
                  <a:schemeClr val="tx1"/>
                </a:solidFill>
                <a:latin typeface="Arial" charset="0"/>
              </a:defRPr>
            </a:lvl1pPr>
            <a:lvl2pPr marL="306388" algn="l" defTabSz="612775">
              <a:defRPr>
                <a:solidFill>
                  <a:schemeClr val="tx1"/>
                </a:solidFill>
                <a:latin typeface="Arial" charset="0"/>
              </a:defRPr>
            </a:lvl2pPr>
            <a:lvl3pPr marL="612775" algn="l" defTabSz="612775">
              <a:defRPr>
                <a:solidFill>
                  <a:schemeClr val="tx1"/>
                </a:solidFill>
                <a:latin typeface="Arial" charset="0"/>
              </a:defRPr>
            </a:lvl3pPr>
            <a:lvl4pPr marL="915988" algn="l" defTabSz="612775">
              <a:defRPr>
                <a:solidFill>
                  <a:schemeClr val="tx1"/>
                </a:solidFill>
                <a:latin typeface="Arial" charset="0"/>
              </a:defRPr>
            </a:lvl4pPr>
            <a:lvl5pPr marL="1222375" algn="l" defTabSz="612775">
              <a:defRPr>
                <a:solidFill>
                  <a:schemeClr val="tx1"/>
                </a:solidFill>
                <a:latin typeface="Arial" charset="0"/>
              </a:defRPr>
            </a:lvl5pPr>
            <a:lvl6pPr marL="16795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1367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939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0511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endParaRPr lang="en-US" altLang="en-US" sz="4400" b="1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  <a:p>
            <a:pPr eaLnBrk="0" hangingPunct="0"/>
            <a:endParaRPr lang="en-US" altLang="en-US" sz="2000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511A6-9AED-4715-98F1-8056D9C3D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6923" y="801130"/>
            <a:ext cx="4876455" cy="44742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5B2E38-5F63-443B-1194-F062C7CA8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77" y="7677150"/>
            <a:ext cx="8701555" cy="9442113"/>
          </a:xfrm>
          <a:prstGeom prst="rect">
            <a:avLst/>
          </a:prstGeom>
        </p:spPr>
      </p:pic>
      <p:pic>
        <p:nvPicPr>
          <p:cNvPr id="15" name="Picture 1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E7C6470-2280-8752-0A68-7C86C4FCAE25}"/>
              </a:ext>
            </a:extLst>
          </p:cNvPr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1031" y="10915037"/>
            <a:ext cx="7270736" cy="67607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ACF854-B2E9-EC5F-B1AA-A23790BD5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471" y="20598888"/>
            <a:ext cx="8397876" cy="3724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8DE73A-06D2-FE30-F7BC-BBD8CC1B1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477" y="25017922"/>
            <a:ext cx="8603867" cy="3705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E637835-CE1A-53A6-FFB9-A0FECA9C0C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1836" y="21163460"/>
            <a:ext cx="8218957" cy="5370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0669C4-1415-3EF2-8003-BECCE83438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77394" y="10661961"/>
            <a:ext cx="8258422" cy="286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B7D6D7-5BF3-CAD4-0E92-124B906C4E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38950" y="23936184"/>
            <a:ext cx="8603867" cy="4354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D47FC-A560-4937-8C78-967CB4159F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60292" y="8989532"/>
            <a:ext cx="8170378" cy="620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534282-4BE9-1DAB-5182-082B721A5C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30766" y="15695908"/>
            <a:ext cx="8603867" cy="6895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C835F4-D96E-5CE5-0157-A4180D0FCBF1}"/>
              </a:ext>
            </a:extLst>
          </p:cNvPr>
          <p:cNvSpPr txBox="1"/>
          <p:nvPr/>
        </p:nvSpPr>
        <p:spPr>
          <a:xfrm>
            <a:off x="330357" y="8217153"/>
            <a:ext cx="3622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0FA6-7114-2DE2-4CE7-041F0AF571C0}"/>
              </a:ext>
            </a:extLst>
          </p:cNvPr>
          <p:cNvSpPr txBox="1"/>
          <p:nvPr/>
        </p:nvSpPr>
        <p:spPr>
          <a:xfrm>
            <a:off x="1241349" y="16952527"/>
            <a:ext cx="7595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The pie chart in Figure 1 represents the ratio of malignant to benign tumour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E3195-8CA1-42F3-B4DB-1B515AB38CC4}"/>
              </a:ext>
            </a:extLst>
          </p:cNvPr>
          <p:cNvSpPr txBox="1"/>
          <p:nvPr/>
        </p:nvSpPr>
        <p:spPr>
          <a:xfrm>
            <a:off x="425716" y="28706305"/>
            <a:ext cx="9226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The bar charts in </a:t>
            </a:r>
            <a:r>
              <a:rPr lang="en-IE" sz="40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2.1 </a:t>
            </a:r>
            <a:r>
              <a:rPr lang="en-IE" sz="40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and </a:t>
            </a:r>
            <a:r>
              <a:rPr lang="en-IE" sz="40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2.2 </a:t>
            </a:r>
            <a:r>
              <a:rPr lang="en-IE" sz="40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represents the sum of bare nuclei, sum of blank chromatin, sum of normal </a:t>
            </a:r>
            <a:r>
              <a:rPr lang="en-IE" sz="4000" dirty="0" err="1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nucleii</a:t>
            </a:r>
            <a:r>
              <a:rPr lang="en-IE" sz="40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 and sum of mitosis in benign </a:t>
            </a:r>
            <a:r>
              <a:rPr lang="en-IE" sz="40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(Figure 2.1) </a:t>
            </a:r>
            <a:r>
              <a:rPr lang="en-IE" sz="40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or malignant </a:t>
            </a:r>
            <a:r>
              <a:rPr lang="en-IE" sz="40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(Figure 2.2)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7AA08-FA42-6766-2B94-FE517D5C9BA4}"/>
              </a:ext>
            </a:extLst>
          </p:cNvPr>
          <p:cNvSpPr txBox="1"/>
          <p:nvPr/>
        </p:nvSpPr>
        <p:spPr>
          <a:xfrm>
            <a:off x="-7141549" y="19622775"/>
            <a:ext cx="192024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/>
              <a:t>Figure 2.1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AFA5E0-EB9F-E15E-5CE3-9922FCB40F05}"/>
              </a:ext>
            </a:extLst>
          </p:cNvPr>
          <p:cNvSpPr txBox="1"/>
          <p:nvPr/>
        </p:nvSpPr>
        <p:spPr>
          <a:xfrm>
            <a:off x="-97277" y="24172989"/>
            <a:ext cx="47160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2.1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953929-C4C1-5A81-CC26-7E37F5454F8F}"/>
              </a:ext>
            </a:extLst>
          </p:cNvPr>
          <p:cNvSpPr txBox="1"/>
          <p:nvPr/>
        </p:nvSpPr>
        <p:spPr>
          <a:xfrm>
            <a:off x="10294411" y="9045501"/>
            <a:ext cx="831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Linear regression model to predict the general outcome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C7D79E-8ED0-8899-3E79-3376477F1DC7}"/>
              </a:ext>
            </a:extLst>
          </p:cNvPr>
          <p:cNvSpPr txBox="1"/>
          <p:nvPr/>
        </p:nvSpPr>
        <p:spPr>
          <a:xfrm>
            <a:off x="10163981" y="17790111"/>
            <a:ext cx="38557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33DA1B-D15B-FD1A-5F17-6FB624E52365}"/>
              </a:ext>
            </a:extLst>
          </p:cNvPr>
          <p:cNvSpPr txBox="1"/>
          <p:nvPr/>
        </p:nvSpPr>
        <p:spPr>
          <a:xfrm>
            <a:off x="10592528" y="20000666"/>
            <a:ext cx="322471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6520FC-0D66-9A02-7757-89405774A75C}"/>
              </a:ext>
            </a:extLst>
          </p:cNvPr>
          <p:cNvSpPr txBox="1"/>
          <p:nvPr/>
        </p:nvSpPr>
        <p:spPr>
          <a:xfrm>
            <a:off x="10441836" y="26640543"/>
            <a:ext cx="77798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The scatterplot in </a:t>
            </a:r>
            <a:r>
              <a:rPr lang="en-IE" sz="45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4</a:t>
            </a:r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 compares the uniform cell size to the uniform cell 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A98BCA-DDC6-0BFB-C951-1328DFC8B716}"/>
              </a:ext>
            </a:extLst>
          </p:cNvPr>
          <p:cNvSpPr txBox="1"/>
          <p:nvPr/>
        </p:nvSpPr>
        <p:spPr>
          <a:xfrm>
            <a:off x="22373269" y="8579238"/>
            <a:ext cx="59559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The regression model is used for predictions in the test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0C4223-B317-2335-1C5E-CABFACA94954}"/>
              </a:ext>
            </a:extLst>
          </p:cNvPr>
          <p:cNvSpPr txBox="1"/>
          <p:nvPr/>
        </p:nvSpPr>
        <p:spPr>
          <a:xfrm>
            <a:off x="19300700" y="9334242"/>
            <a:ext cx="30353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5</a:t>
            </a:r>
            <a:endParaRPr lang="en-IE" sz="5000" u="sng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5D2B2C-5D93-443B-B3D6-B51E2FEC38CA}"/>
              </a:ext>
            </a:extLst>
          </p:cNvPr>
          <p:cNvSpPr txBox="1"/>
          <p:nvPr/>
        </p:nvSpPr>
        <p:spPr>
          <a:xfrm>
            <a:off x="17557187" y="15006878"/>
            <a:ext cx="68845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5.1</a:t>
            </a:r>
            <a:endParaRPr lang="en-IE" sz="5000" u="sng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3DF27A-B6C7-AB9E-49B9-01CA48C228E1}"/>
              </a:ext>
            </a:extLst>
          </p:cNvPr>
          <p:cNvSpPr txBox="1"/>
          <p:nvPr/>
        </p:nvSpPr>
        <p:spPr>
          <a:xfrm>
            <a:off x="19149219" y="22727675"/>
            <a:ext cx="34970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6</a:t>
            </a:r>
            <a:endParaRPr lang="en-IE" sz="5000" u="sng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54E68F-FD74-2F3B-9A48-6625F6CD1AFE}"/>
              </a:ext>
            </a:extLst>
          </p:cNvPr>
          <p:cNvSpPr txBox="1"/>
          <p:nvPr/>
        </p:nvSpPr>
        <p:spPr>
          <a:xfrm>
            <a:off x="19970183" y="28795932"/>
            <a:ext cx="7779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The correlation matrix heatmap in </a:t>
            </a:r>
            <a:r>
              <a:rPr lang="en-IE" sz="45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6 </a:t>
            </a:r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shows the impact of each variable to each other.  </a:t>
            </a:r>
            <a:r>
              <a:rPr lang="en-IE" sz="45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6740F8-5DD5-FF3F-2A33-7E978AA3A2CD}"/>
              </a:ext>
            </a:extLst>
          </p:cNvPr>
          <p:cNvSpPr txBox="1"/>
          <p:nvPr/>
        </p:nvSpPr>
        <p:spPr>
          <a:xfrm>
            <a:off x="28989049" y="7861212"/>
            <a:ext cx="25378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775148-BBB6-3C6F-F1B4-F888B40C65A6}"/>
              </a:ext>
            </a:extLst>
          </p:cNvPr>
          <p:cNvSpPr txBox="1"/>
          <p:nvPr/>
        </p:nvSpPr>
        <p:spPr>
          <a:xfrm>
            <a:off x="28696778" y="15375458"/>
            <a:ext cx="89301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500" b="1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7 </a:t>
            </a:r>
            <a:r>
              <a:rPr lang="en-IE" sz="4500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is a bar chart that represents what variable impacts the class of the tumour the most and least. Bare nuclei has a big impact on tumour class while mitosis has a lesser impact.</a:t>
            </a:r>
            <a:endParaRPr lang="en-IE" sz="4500" b="1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525B973-D3E9-E131-897D-337A1A591F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661653" y="20358459"/>
            <a:ext cx="6567655" cy="544135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A8DA2B4-907C-57D7-CABF-989085EF47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659310" y="26647311"/>
            <a:ext cx="6829197" cy="475928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895A166-79ED-2EE8-6BCE-27A7873187E1}"/>
              </a:ext>
            </a:extLst>
          </p:cNvPr>
          <p:cNvSpPr txBox="1"/>
          <p:nvPr/>
        </p:nvSpPr>
        <p:spPr>
          <a:xfrm>
            <a:off x="9531350" y="18121403"/>
            <a:ext cx="22936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5.2</a:t>
            </a:r>
            <a:endParaRPr lang="en-IE" sz="5000" u="sng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99EB32-6737-0858-8541-2D329E15CFE0}"/>
              </a:ext>
            </a:extLst>
          </p:cNvPr>
          <p:cNvSpPr txBox="1"/>
          <p:nvPr/>
        </p:nvSpPr>
        <p:spPr>
          <a:xfrm>
            <a:off x="28696778" y="19540883"/>
            <a:ext cx="36703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8.1</a:t>
            </a:r>
            <a:endParaRPr lang="en-IE" sz="5000" u="sng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C9E95B-20E6-9FF0-8515-29D127E27483}"/>
              </a:ext>
            </a:extLst>
          </p:cNvPr>
          <p:cNvSpPr txBox="1"/>
          <p:nvPr/>
        </p:nvSpPr>
        <p:spPr>
          <a:xfrm>
            <a:off x="27835816" y="25765229"/>
            <a:ext cx="4902926" cy="87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5000" b="1" u="sng" dirty="0">
                <a:latin typeface="Roboto" panose="02000000000000000000" pitchFamily="2" charset="0"/>
                <a:ea typeface="Roboto" panose="02000000000000000000" pitchFamily="2" charset="0"/>
                <a:cs typeface="Posterama" panose="020B0504020200020000" pitchFamily="34" charset="0"/>
              </a:rPr>
              <a:t>Figure 8.2</a:t>
            </a:r>
            <a:endParaRPr lang="en-IE" sz="5000" u="sng" dirty="0">
              <a:latin typeface="Roboto" panose="02000000000000000000" pitchFamily="2" charset="0"/>
              <a:ea typeface="Roboto" panose="020000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64775-078E-54DD-4076-634531F1C28A}"/>
              </a:ext>
            </a:extLst>
          </p:cNvPr>
          <p:cNvSpPr txBox="1"/>
          <p:nvPr/>
        </p:nvSpPr>
        <p:spPr>
          <a:xfrm>
            <a:off x="20999450" y="13963472"/>
            <a:ext cx="68845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500" b="0" i="0" dirty="0" err="1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yhat</a:t>
            </a:r>
            <a:r>
              <a:rPr lang="fr-FR" sz="2500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=1.99850549838208</a:t>
            </a:r>
            <a:r>
              <a:rPr lang="fr-FR" sz="2500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+(0.206411724549558*x2</a:t>
            </a:r>
            <a:r>
              <a:rPr lang="fr-FR" sz="2500" dirty="0">
                <a:solidFill>
                  <a:srgbClr val="202122"/>
                </a:solidFill>
                <a:latin typeface="Lato" panose="020F0502020204030203" pitchFamily="34" charset="0"/>
              </a:rPr>
              <a:t>)</a:t>
            </a:r>
            <a:r>
              <a:rPr lang="fr-FR" sz="2500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intercept+(0.0939110993436335</a:t>
            </a:r>
            <a:endParaRPr lang="en-IE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192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Lato</vt:lpstr>
      <vt:lpstr>Roboto</vt:lpstr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C23304331 Anmool Shah</cp:lastModifiedBy>
  <cp:revision>43</cp:revision>
  <dcterms:created xsi:type="dcterms:W3CDTF">2008-12-04T00:20:37Z</dcterms:created>
  <dcterms:modified xsi:type="dcterms:W3CDTF">2024-03-06T14:30:42Z</dcterms:modified>
  <cp:category>Research Poster</cp:category>
</cp:coreProperties>
</file>