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3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6FBE-A6FD-6D4A-A2C7-173EE064281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4609-AEE9-DA46-B5E3-E78C9150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t.ethz.ch/R-manual/R-devel/library/rpart/html/predict.rpar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rmanalysis.com/magic-behind-constructing-a-decision-tre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3124"/>
            <a:ext cx="7543800" cy="1591159"/>
          </a:xfrm>
        </p:spPr>
        <p:txBody>
          <a:bodyPr/>
          <a:lstStyle/>
          <a:p>
            <a:r>
              <a:rPr lang="en-US" dirty="0" smtClean="0"/>
              <a:t>Decision Trees </a:t>
            </a:r>
            <a:r>
              <a:rPr lang="en-US" dirty="0" smtClean="0"/>
              <a:t>with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Anurag Nagar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split happen?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475"/>
            <a:ext cx="9144000" cy="21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159"/>
            <a:ext cx="9144000" cy="22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8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165"/>
            <a:ext cx="9144000" cy="21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5322"/>
          </a:xfrm>
        </p:spPr>
        <p:txBody>
          <a:bodyPr/>
          <a:lstStyle/>
          <a:p>
            <a:r>
              <a:rPr lang="en-US" dirty="0" smtClean="0"/>
              <a:t>Plot the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5" y="2830032"/>
            <a:ext cx="57339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&gt; par(mar = rep(0.1, 4))</a:t>
            </a:r>
          </a:p>
          <a:p>
            <a:r>
              <a:rPr lang="en-US" sz="2400" dirty="0" smtClean="0"/>
              <a:t>&gt; plot(</a:t>
            </a:r>
            <a:r>
              <a:rPr lang="en-US" sz="2400" dirty="0" err="1" smtClean="0"/>
              <a:t>cfit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charset="0"/>
              <a:buChar char="Ø"/>
            </a:pPr>
            <a:r>
              <a:rPr lang="en-US" sz="2400" dirty="0" smtClean="0"/>
              <a:t>text(</a:t>
            </a:r>
            <a:r>
              <a:rPr lang="en-US" sz="2400" dirty="0" err="1" smtClean="0"/>
              <a:t>cfit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charset="0"/>
              <a:buChar char="Ø"/>
            </a:pPr>
            <a:r>
              <a:rPr lang="en-US" sz="2400" dirty="0" smtClean="0"/>
              <a:t>summary(</a:t>
            </a:r>
            <a:r>
              <a:rPr lang="en-US" sz="2400" dirty="0" err="1" smtClean="0"/>
              <a:t>cfit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98891"/>
            <a:ext cx="775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get a nice looking tree plot, you need to output the plot + </a:t>
            </a:r>
          </a:p>
          <a:p>
            <a:r>
              <a:rPr lang="en-US" sz="2400" dirty="0" smtClean="0"/>
              <a:t>the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13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5322"/>
          </a:xfrm>
        </p:spPr>
        <p:txBody>
          <a:bodyPr/>
          <a:lstStyle/>
          <a:p>
            <a:r>
              <a:rPr lang="en-US" dirty="0" smtClean="0"/>
              <a:t>Prune the tree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5175"/>
            <a:ext cx="7480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5322"/>
          </a:xfrm>
        </p:spPr>
        <p:txBody>
          <a:bodyPr/>
          <a:lstStyle/>
          <a:p>
            <a:r>
              <a:rPr lang="en-US" dirty="0" smtClean="0"/>
              <a:t>Prune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48700"/>
            <a:ext cx="8293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83506"/>
          </a:xfrm>
        </p:spPr>
        <p:txBody>
          <a:bodyPr/>
          <a:lstStyle/>
          <a:p>
            <a:r>
              <a:rPr lang="en-US" dirty="0" smtClean="0"/>
              <a:t>**Prediction on test data**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4071"/>
            <a:ext cx="73914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83506"/>
          </a:xfrm>
        </p:spPr>
        <p:txBody>
          <a:bodyPr/>
          <a:lstStyle/>
          <a:p>
            <a:r>
              <a:rPr lang="en-US" dirty="0" smtClean="0"/>
              <a:t>Prediction on test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11964"/>
            <a:ext cx="7894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stat.ethz.ch</a:t>
            </a:r>
            <a:r>
              <a:rPr lang="en-US" dirty="0" smtClean="0">
                <a:hlinkClick r:id="rId2"/>
              </a:rPr>
              <a:t>/R-manual/R-</a:t>
            </a:r>
            <a:r>
              <a:rPr lang="en-US" dirty="0" err="1" smtClean="0">
                <a:hlinkClick r:id="rId2"/>
              </a:rPr>
              <a:t>devel</a:t>
            </a:r>
            <a:r>
              <a:rPr lang="en-US" dirty="0" smtClean="0">
                <a:hlinkClick r:id="rId2"/>
              </a:rPr>
              <a:t>/library/</a:t>
            </a:r>
            <a:r>
              <a:rPr lang="en-US" dirty="0" err="1" smtClean="0">
                <a:hlinkClick r:id="rId2"/>
              </a:rPr>
              <a:t>rpart</a:t>
            </a:r>
            <a:r>
              <a:rPr lang="en-US" dirty="0" smtClean="0">
                <a:hlinkClick r:id="rId2"/>
              </a:rPr>
              <a:t>/html/</a:t>
            </a:r>
            <a:r>
              <a:rPr lang="en-US" dirty="0" err="1" smtClean="0">
                <a:hlinkClick r:id="rId2"/>
              </a:rPr>
              <a:t>predict.rpart.html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9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following two datasets from </a:t>
            </a:r>
            <a:r>
              <a:rPr lang="en-US" dirty="0" err="1" smtClean="0"/>
              <a:t>rpart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kyphosis</a:t>
            </a:r>
          </a:p>
          <a:p>
            <a:pPr>
              <a:buFontTx/>
              <a:buChar char="-"/>
            </a:pPr>
            <a:r>
              <a:rPr lang="en-US" dirty="0" smtClean="0"/>
              <a:t>solder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Find the best tree, provide its summary, plot.</a:t>
            </a:r>
          </a:p>
          <a:p>
            <a:pPr marL="114300" indent="0">
              <a:buNone/>
            </a:pPr>
            <a:r>
              <a:rPr lang="en-US" dirty="0" smtClean="0"/>
              <a:t>Find the best complexity parameter for pruning.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Submit your R code via eLearning.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4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86483"/>
          </a:xfrm>
        </p:spPr>
        <p:txBody>
          <a:bodyPr>
            <a:normAutofit/>
          </a:bodyPr>
          <a:lstStyle/>
          <a:p>
            <a:r>
              <a:rPr lang="en-US" dirty="0" err="1" smtClean="0"/>
              <a:t>rpart</a:t>
            </a:r>
            <a:r>
              <a:rPr lang="en-US" dirty="0" smtClean="0"/>
              <a:t> 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7"/>
            <a:ext cx="7620000" cy="5107863"/>
          </a:xfrm>
        </p:spPr>
        <p:txBody>
          <a:bodyPr>
            <a:normAutofit/>
          </a:bodyPr>
          <a:lstStyle/>
          <a:p>
            <a:r>
              <a:rPr lang="en-US" dirty="0" smtClean="0"/>
              <a:t>Install using:</a:t>
            </a:r>
          </a:p>
          <a:p>
            <a:pPr>
              <a:buFont typeface="Wingdings" charset="0"/>
              <a:buChar char="Ø"/>
            </a:pPr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rpart</a:t>
            </a:r>
            <a:r>
              <a:rPr lang="en-US" dirty="0" smtClean="0"/>
              <a:t>", dependencies=TRUE)</a:t>
            </a:r>
          </a:p>
          <a:p>
            <a:pPr>
              <a:buFont typeface="Wingdings" charset="0"/>
              <a:buChar char="Ø"/>
            </a:pPr>
            <a:endParaRPr lang="en-US" dirty="0"/>
          </a:p>
          <a:p>
            <a:r>
              <a:rPr lang="en-US" dirty="0" smtClean="0"/>
              <a:t>To load the package, use the following:</a:t>
            </a:r>
          </a:p>
          <a:p>
            <a:pPr marL="114300" indent="0">
              <a:buNone/>
            </a:pPr>
            <a:r>
              <a:rPr lang="en-US" dirty="0" smtClean="0"/>
              <a:t>&gt; library(</a:t>
            </a:r>
            <a:r>
              <a:rPr lang="en-US" dirty="0" err="1" smtClean="0"/>
              <a:t>rpart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9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86483"/>
          </a:xfrm>
        </p:spPr>
        <p:txBody>
          <a:bodyPr>
            <a:normAutofit/>
          </a:bodyPr>
          <a:lstStyle/>
          <a:p>
            <a:r>
              <a:rPr lang="en-US" dirty="0" smtClean="0"/>
              <a:t>Loading data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7"/>
            <a:ext cx="7620000" cy="5107863"/>
          </a:xfrm>
        </p:spPr>
        <p:txBody>
          <a:bodyPr>
            <a:normAutofit/>
          </a:bodyPr>
          <a:lstStyle/>
          <a:p>
            <a:r>
              <a:rPr lang="en-US" dirty="0"/>
              <a:t>Read files using the following command:</a:t>
            </a:r>
          </a:p>
          <a:p>
            <a:pPr marL="114300" indent="0">
              <a:buNone/>
            </a:pPr>
            <a:r>
              <a:rPr lang="en-US" dirty="0"/>
              <a:t>&gt; </a:t>
            </a:r>
            <a:r>
              <a:rPr lang="en-US" dirty="0" err="1"/>
              <a:t>read.table</a:t>
            </a:r>
            <a:r>
              <a:rPr lang="en-US" dirty="0"/>
              <a:t>(file, header = FALSE, </a:t>
            </a:r>
            <a:r>
              <a:rPr lang="en-US" dirty="0" err="1"/>
              <a:t>sep</a:t>
            </a:r>
            <a:r>
              <a:rPr lang="en-US" dirty="0"/>
              <a:t> = "", quote = "\"'",</a:t>
            </a:r>
          </a:p>
          <a:p>
            <a:pPr marL="114300" indent="0">
              <a:buNone/>
            </a:pPr>
            <a:r>
              <a:rPr lang="en-US" dirty="0"/>
              <a:t>….)</a:t>
            </a:r>
          </a:p>
          <a:p>
            <a:pPr marL="114300" indent="0">
              <a:buNone/>
            </a:pPr>
            <a:r>
              <a:rPr lang="en-US" dirty="0"/>
              <a:t>e.g.:</a:t>
            </a:r>
          </a:p>
          <a:p>
            <a:pPr marL="114300" indent="0">
              <a:buNone/>
            </a:pPr>
            <a:r>
              <a:rPr lang="en-US" dirty="0"/>
              <a:t>f&lt;-</a:t>
            </a:r>
            <a:r>
              <a:rPr lang="en-US" dirty="0" err="1"/>
              <a:t>read.table</a:t>
            </a:r>
            <a:r>
              <a:rPr lang="en-US" dirty="0"/>
              <a:t>(file = "</a:t>
            </a:r>
            <a:r>
              <a:rPr lang="en-US" dirty="0" err="1"/>
              <a:t>training_set.csv",header</a:t>
            </a:r>
            <a:r>
              <a:rPr lang="en-US" dirty="0"/>
              <a:t> = </a:t>
            </a:r>
            <a:r>
              <a:rPr lang="en-US" err="1"/>
              <a:t>TRUE</a:t>
            </a:r>
            <a:r>
              <a:rPr lang="en-US" smtClean="0"/>
              <a:t>, sep</a:t>
            </a:r>
            <a:r>
              <a:rPr lang="en-US" dirty="0" smtClean="0"/>
              <a:t> </a:t>
            </a:r>
            <a:r>
              <a:rPr lang="en-US" dirty="0"/>
              <a:t>= ",")</a:t>
            </a:r>
          </a:p>
          <a:p>
            <a:endParaRPr lang="en-US" dirty="0" smtClean="0"/>
          </a:p>
          <a:p>
            <a:r>
              <a:rPr lang="en-US" dirty="0" smtClean="0"/>
              <a:t>To see individual attributes, you can use the $ sign:</a:t>
            </a:r>
          </a:p>
          <a:p>
            <a:pPr marL="114300" indent="0">
              <a:buNone/>
            </a:pPr>
            <a:r>
              <a:rPr lang="en-US" dirty="0" err="1" smtClean="0"/>
              <a:t>f$XB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f$Class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…</a:t>
            </a:r>
          </a:p>
          <a:p>
            <a:pPr marL="114300" indent="0">
              <a:buNone/>
            </a:pPr>
            <a:r>
              <a:rPr lang="en-US" dirty="0" smtClean="0"/>
              <a:t>You can convert these to factors as:</a:t>
            </a:r>
          </a:p>
          <a:p>
            <a:pPr marL="114300" indent="0">
              <a:buNone/>
            </a:pPr>
            <a:r>
              <a:rPr lang="en-US" dirty="0" smtClean="0"/>
              <a:t>t &lt;- factor(</a:t>
            </a:r>
            <a:r>
              <a:rPr lang="en-US" dirty="0" err="1" smtClean="0"/>
              <a:t>f$Class</a:t>
            </a:r>
            <a:r>
              <a:rPr lang="en-US" dirty="0" smtClean="0"/>
              <a:t>, levels=0:1, labels=c("</a:t>
            </a:r>
            <a:r>
              <a:rPr lang="en-US" dirty="0" err="1" smtClean="0"/>
              <a:t>Yes","No</a:t>
            </a:r>
            <a:r>
              <a:rPr lang="en-US" dirty="0" smtClean="0"/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5322"/>
          </a:xfrm>
        </p:spPr>
        <p:txBody>
          <a:bodyPr>
            <a:normAutofit/>
          </a:bodyPr>
          <a:lstStyle/>
          <a:p>
            <a:r>
              <a:rPr lang="en-US" dirty="0" smtClean="0"/>
              <a:t>Using available data from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&gt; data(</a:t>
            </a:r>
            <a:r>
              <a:rPr lang="en-US" dirty="0" err="1" smtClean="0"/>
              <a:t>stagec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stagec</a:t>
            </a:r>
            <a:endParaRPr lang="en-US" dirty="0" smtClean="0"/>
          </a:p>
          <a:p>
            <a:r>
              <a:rPr lang="en-US" dirty="0" smtClean="0"/>
              <a:t>To see all data available in a package, use the following command:</a:t>
            </a:r>
          </a:p>
          <a:p>
            <a:pPr>
              <a:buFont typeface="Wingdings" charset="0"/>
              <a:buChar char="Ø"/>
            </a:pPr>
            <a:r>
              <a:rPr lang="en-US" dirty="0" smtClean="0"/>
              <a:t>data</a:t>
            </a:r>
            <a:r>
              <a:rPr lang="en-US" dirty="0"/>
              <a:t>(package="</a:t>
            </a:r>
            <a:r>
              <a:rPr lang="en-US" dirty="0" err="1"/>
              <a:t>rpart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see the structure of data by using:</a:t>
            </a:r>
          </a:p>
          <a:p>
            <a:pPr marL="11430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stagec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41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5322"/>
          </a:xfrm>
        </p:spPr>
        <p:txBody>
          <a:bodyPr/>
          <a:lstStyle/>
          <a:p>
            <a:r>
              <a:rPr lang="en-US" dirty="0" smtClean="0"/>
              <a:t>How to create DT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263"/>
            <a:ext cx="7620000" cy="5073537"/>
          </a:xfrm>
        </p:spPr>
        <p:txBody>
          <a:bodyPr/>
          <a:lstStyle/>
          <a:p>
            <a:r>
              <a:rPr lang="en-US" dirty="0" smtClean="0"/>
              <a:t>Most important function is </a:t>
            </a:r>
            <a:r>
              <a:rPr lang="en-US" dirty="0" err="1" smtClean="0"/>
              <a:t>rpart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see help by using the ? operator:</a:t>
            </a:r>
          </a:p>
          <a:p>
            <a:pPr>
              <a:buFont typeface="Wingdings" charset="0"/>
              <a:buChar char="Ø"/>
            </a:pPr>
            <a:r>
              <a:rPr lang="en-US" dirty="0" smtClean="0"/>
              <a:t>?</a:t>
            </a:r>
            <a:r>
              <a:rPr lang="en-US" dirty="0" err="1" smtClean="0"/>
              <a:t>rpart</a:t>
            </a:r>
            <a:endParaRPr lang="en-US" dirty="0" smtClean="0"/>
          </a:p>
          <a:p>
            <a:r>
              <a:rPr lang="en-US" dirty="0" smtClean="0"/>
              <a:t>The key is to write a correct formula in R format:</a:t>
            </a:r>
          </a:p>
          <a:p>
            <a:pPr marL="114300" indent="0">
              <a:buNone/>
            </a:pPr>
            <a:r>
              <a:rPr lang="en-US" dirty="0" smtClean="0"/>
              <a:t>Dependent ~ Independent1 + Independent2 + …</a:t>
            </a:r>
          </a:p>
          <a:p>
            <a:pPr marL="114300" indent="0">
              <a:buNone/>
            </a:pPr>
            <a:r>
              <a:rPr lang="en-US" dirty="0" smtClean="0"/>
              <a:t>e.g.:</a:t>
            </a:r>
          </a:p>
          <a:p>
            <a:pPr marL="114300" indent="0">
              <a:buNone/>
            </a:pPr>
            <a:r>
              <a:rPr lang="en-US" dirty="0" smtClean="0"/>
              <a:t>y ~ x1 + x2 + x3 …</a:t>
            </a:r>
          </a:p>
          <a:p>
            <a:r>
              <a:rPr lang="en-US" dirty="0" smtClean="0"/>
              <a:t>In terms of machine learning, it would be:</a:t>
            </a:r>
          </a:p>
          <a:p>
            <a:pPr marL="114300" indent="0">
              <a:buNone/>
            </a:pPr>
            <a:r>
              <a:rPr lang="en-US" dirty="0" smtClean="0"/>
              <a:t>Class Label ~ Attribute1 + Attribute 2 +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88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532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698"/>
            <a:ext cx="9144000" cy="1682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8145"/>
            <a:ext cx="9144000" cy="30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2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532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38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532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5" y="2830032"/>
            <a:ext cx="57339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&gt; par(mar = rep(0.1, 4))</a:t>
            </a:r>
          </a:p>
          <a:p>
            <a:r>
              <a:rPr lang="en-US" sz="2400" dirty="0" smtClean="0"/>
              <a:t>&gt; plot(</a:t>
            </a:r>
            <a:r>
              <a:rPr lang="en-US" sz="2400" dirty="0" err="1" smtClean="0"/>
              <a:t>cfit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charset="0"/>
              <a:buChar char="Ø"/>
            </a:pPr>
            <a:r>
              <a:rPr lang="en-US" sz="2400" dirty="0" smtClean="0"/>
              <a:t>text(</a:t>
            </a:r>
            <a:r>
              <a:rPr lang="en-US" sz="2400" dirty="0" err="1" smtClean="0"/>
              <a:t>cfit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charset="0"/>
              <a:buChar char="Ø"/>
            </a:pPr>
            <a:r>
              <a:rPr lang="en-US" sz="2400" dirty="0" smtClean="0"/>
              <a:t>summary(</a:t>
            </a:r>
            <a:r>
              <a:rPr lang="en-US" sz="2400" dirty="0" err="1" smtClean="0"/>
              <a:t>cfit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98891"/>
            <a:ext cx="775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get a nice looking tree plot, you need to output the plot + </a:t>
            </a:r>
          </a:p>
          <a:p>
            <a:r>
              <a:rPr lang="en-US" sz="2400" dirty="0" smtClean="0"/>
              <a:t>the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29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split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mytree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rpart</a:t>
            </a:r>
            <a:r>
              <a:rPr lang="en-US" dirty="0"/>
              <a:t>(Fraud ~ </a:t>
            </a:r>
            <a:r>
              <a:rPr lang="en-US" dirty="0" err="1"/>
              <a:t>RearEnd</a:t>
            </a:r>
            <a:r>
              <a:rPr lang="en-US" dirty="0"/>
              <a:t>, data = train, method = "class", </a:t>
            </a:r>
            <a:r>
              <a:rPr lang="en-US" dirty="0" smtClean="0"/>
              <a:t>  	</a:t>
            </a:r>
            <a:r>
              <a:rPr lang="en-US" dirty="0" err="1" smtClean="0">
                <a:solidFill>
                  <a:srgbClr val="FF0000"/>
                </a:solidFill>
              </a:rPr>
              <a:t>parms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list(split = 'information')</a:t>
            </a:r>
            <a:r>
              <a:rPr lang="en-US" dirty="0"/>
              <a:t>, </a:t>
            </a:r>
            <a:r>
              <a:rPr lang="en-US" dirty="0" err="1"/>
              <a:t>minsplit</a:t>
            </a:r>
            <a:r>
              <a:rPr lang="en-US" dirty="0"/>
              <a:t> = 2,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minbucket</a:t>
            </a:r>
            <a:r>
              <a:rPr lang="en-US" dirty="0" smtClean="0"/>
              <a:t> </a:t>
            </a:r>
            <a:r>
              <a:rPr lang="en-US" dirty="0"/>
              <a:t>= 1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Note the </a:t>
            </a:r>
            <a:r>
              <a:rPr lang="en-US" dirty="0" err="1" smtClean="0"/>
              <a:t>parms</a:t>
            </a:r>
            <a:r>
              <a:rPr lang="en-US" dirty="0" smtClean="0"/>
              <a:t> parameter. </a:t>
            </a:r>
          </a:p>
          <a:p>
            <a:pPr marL="114300" indent="0">
              <a:buNone/>
            </a:pPr>
            <a:r>
              <a:rPr lang="en-US" dirty="0" smtClean="0"/>
              <a:t>By default, split is on </a:t>
            </a:r>
            <a:r>
              <a:rPr lang="en-US" dirty="0" err="1" smtClean="0">
                <a:hlinkClick r:id="rId2"/>
              </a:rPr>
              <a:t>Gini</a:t>
            </a:r>
            <a:r>
              <a:rPr lang="en-US" dirty="0" smtClean="0">
                <a:hlinkClick r:id="rId2"/>
              </a:rPr>
              <a:t> Index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you want to split on Information gain, need to specify it in the </a:t>
            </a:r>
            <a:r>
              <a:rPr lang="en-US" dirty="0" err="1" smtClean="0"/>
              <a:t>parms</a:t>
            </a:r>
            <a:r>
              <a:rPr lang="en-US" dirty="0" smtClean="0"/>
              <a:t> list as shown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372</Words>
  <Application>Microsoft Macintosh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Office Theme</vt:lpstr>
      <vt:lpstr>Decision Trees with R</vt:lpstr>
      <vt:lpstr>rpart  package</vt:lpstr>
      <vt:lpstr>Loading data from files</vt:lpstr>
      <vt:lpstr>Using available data from package</vt:lpstr>
      <vt:lpstr>How to create DT model</vt:lpstr>
      <vt:lpstr>Example</vt:lpstr>
      <vt:lpstr>Example</vt:lpstr>
      <vt:lpstr>Example</vt:lpstr>
      <vt:lpstr>How does split happen?</vt:lpstr>
      <vt:lpstr>How does split happen?</vt:lpstr>
      <vt:lpstr>Car dataset</vt:lpstr>
      <vt:lpstr>Car dataset</vt:lpstr>
      <vt:lpstr>Plot the tree</vt:lpstr>
      <vt:lpstr>Prune the tree</vt:lpstr>
      <vt:lpstr>Prune the tree</vt:lpstr>
      <vt:lpstr>**Prediction on test data**</vt:lpstr>
      <vt:lpstr>Prediction on test data</vt:lpstr>
      <vt:lpstr>Class Assignment</vt:lpstr>
    </vt:vector>
  </TitlesOfParts>
  <Company>SMU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with R</dc:title>
  <dc:creator>Anurag Nagar</dc:creator>
  <cp:lastModifiedBy>Nagar, Anurag</cp:lastModifiedBy>
  <cp:revision>77</cp:revision>
  <dcterms:created xsi:type="dcterms:W3CDTF">2015-09-16T03:46:54Z</dcterms:created>
  <dcterms:modified xsi:type="dcterms:W3CDTF">2016-02-11T23:17:44Z</dcterms:modified>
</cp:coreProperties>
</file>