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5" r:id="rId2"/>
    <p:sldMasterId id="2147483657" r:id="rId3"/>
    <p:sldMasterId id="2147483659" r:id="rId4"/>
  </p:sldMasterIdLst>
  <p:notesMasterIdLst>
    <p:notesMasterId r:id="rId6"/>
  </p:notesMasterIdLst>
  <p:handoutMasterIdLst>
    <p:handoutMasterId r:id="rId7"/>
  </p:handoutMasterIdLst>
  <p:sldIdLst>
    <p:sldId id="263"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912A37-A5C9-5966-99E5-D2BA201C8AFD}" name="Station 5" initials="S5" userId="9c56d5c463b2253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D89"/>
    <a:srgbClr val="DEF1F9"/>
    <a:srgbClr val="F6F6F6"/>
    <a:srgbClr val="6D2C8E"/>
    <a:srgbClr val="25408F"/>
    <a:srgbClr val="313185"/>
    <a:srgbClr val="FFC000"/>
    <a:srgbClr val="CFCFCF"/>
    <a:srgbClr val="F03987"/>
    <a:srgbClr val="225E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60" autoAdjust="0"/>
    <p:restoredTop sz="96282" autoAdjust="0"/>
  </p:normalViewPr>
  <p:slideViewPr>
    <p:cSldViewPr snapToGrid="0" snapToObjects="1" showGuides="1">
      <p:cViewPr>
        <p:scale>
          <a:sx n="25" d="100"/>
          <a:sy n="25" d="100"/>
        </p:scale>
        <p:origin x="744" y="-269"/>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66" d="100"/>
        <a:sy n="66" d="100"/>
      </p:scale>
      <p:origin x="0" y="0"/>
    </p:cViewPr>
  </p:sorterViewPr>
  <p:notesViewPr>
    <p:cSldViewPr snapToGrid="0" snapToObjects="1" showGuides="1">
      <p:cViewPr varScale="1">
        <p:scale>
          <a:sx n="147" d="100"/>
          <a:sy n="147" d="100"/>
        </p:scale>
        <p:origin x="6296"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4/3/2025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dirty="0"/>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4/3/2025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470" y="6380022"/>
            <a:ext cx="1026637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9210" y="5518886"/>
            <a:ext cx="10262633"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7200" y="14212513"/>
            <a:ext cx="1028699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9999" y="6378481"/>
            <a:ext cx="1017269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1662" y="5524499"/>
            <a:ext cx="10172698"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96842" y="6322683"/>
            <a:ext cx="1019914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91810" y="5518885"/>
            <a:ext cx="1020748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193439" y="5524500"/>
            <a:ext cx="10257241"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100" y="6340341"/>
            <a:ext cx="1026558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210121" y="19594286"/>
            <a:ext cx="10248900"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206811" y="20423260"/>
            <a:ext cx="1024055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206811" y="27865863"/>
            <a:ext cx="1024386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206811" y="28726590"/>
            <a:ext cx="1024890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3890" y="15000538"/>
            <a:ext cx="1029031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47667" y="3407994"/>
            <a:ext cx="32526496" cy="584775"/>
          </a:xfrm>
          <a:prstGeom prst="rect">
            <a:avLst/>
          </a:prstGeom>
        </p:spPr>
        <p:txBody>
          <a:bodyPr wrap="square">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747667" y="2337064"/>
            <a:ext cx="32526496" cy="769441"/>
          </a:xfrm>
          <a:prstGeom prst="rect">
            <a:avLst/>
          </a:prstGeom>
        </p:spPr>
        <p:txBody>
          <a:bodyPr wrap="square"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747667" y="833573"/>
            <a:ext cx="32526496" cy="1010932"/>
          </a:xfrm>
          <a:prstGeom prst="rect">
            <a:avLst/>
          </a:prstGeom>
        </p:spPr>
        <p:txBody>
          <a:bodyPr wrap="square"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extLst>
    <p:ext uri="{DCECCB84-F9BA-43D5-87BE-67443E8EF086}">
      <p15:sldGuideLst xmlns:p15="http://schemas.microsoft.com/office/powerpoint/2012/main">
        <p15:guide id="1" orient="horz" pos="3384" userDrawn="1">
          <p15:clr>
            <a:srgbClr val="FBAE40"/>
          </p15:clr>
        </p15:guide>
        <p15:guide id="2" pos="288" userDrawn="1">
          <p15:clr>
            <a:srgbClr val="FBAE40"/>
          </p15:clr>
        </p15:guide>
        <p15:guide id="6" pos="27360" userDrawn="1">
          <p15:clr>
            <a:srgbClr val="FBAE40"/>
          </p15:clr>
        </p15:guide>
        <p15:guide id="7" pos="20904" userDrawn="1">
          <p15:clr>
            <a:srgbClr val="FBAE40"/>
          </p15:clr>
        </p15:guide>
        <p15:guide id="8" pos="20472" userDrawn="1">
          <p15:clr>
            <a:srgbClr val="FBAE40"/>
          </p15:clr>
        </p15:guide>
        <p15:guide id="9" pos="13608" userDrawn="1">
          <p15:clr>
            <a:srgbClr val="FBAE40"/>
          </p15:clr>
        </p15:guide>
        <p15:guide id="10" pos="14040" userDrawn="1">
          <p15:clr>
            <a:srgbClr val="FBAE40"/>
          </p15:clr>
        </p15:guide>
        <p15:guide id="11" pos="6768" userDrawn="1">
          <p15:clr>
            <a:srgbClr val="FBAE40"/>
          </p15:clr>
        </p15:guide>
        <p15:guide id="12" pos="7200" userDrawn="1">
          <p15:clr>
            <a:srgbClr val="FBAE40"/>
          </p15:clr>
        </p15:guide>
        <p15:guide id="13" orient="horz" pos="197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1-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470" y="6380022"/>
            <a:ext cx="1026637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9210" y="5518886"/>
            <a:ext cx="10262633"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7200" y="14212513"/>
            <a:ext cx="1028699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9999" y="6378481"/>
            <a:ext cx="2105208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1661" y="5524499"/>
            <a:ext cx="21052083"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1435032" y="18209884"/>
            <a:ext cx="2105208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430000" y="17406086"/>
            <a:ext cx="21069300"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3193439" y="5524500"/>
            <a:ext cx="10257241"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185100" y="6340341"/>
            <a:ext cx="1026558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210121" y="19497881"/>
            <a:ext cx="10248900"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3206811" y="20326855"/>
            <a:ext cx="1024055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206811" y="27803316"/>
            <a:ext cx="10243869" cy="677100"/>
          </a:xfrm>
          <a:prstGeom prst="rect">
            <a:avLst/>
          </a:prstGeom>
          <a:noFill/>
        </p:spPr>
        <p:txBody>
          <a:bodyPr wrap="square" lIns="182880" tIns="91436" rIns="182880"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206811" y="28664043"/>
            <a:ext cx="10248901"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3890" y="15000538"/>
            <a:ext cx="1029031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47667" y="3407994"/>
            <a:ext cx="32526496" cy="584775"/>
          </a:xfrm>
          <a:prstGeom prst="rect">
            <a:avLst/>
          </a:prstGeom>
        </p:spPr>
        <p:txBody>
          <a:bodyPr wrap="square">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747667" y="2337064"/>
            <a:ext cx="32526496" cy="769441"/>
          </a:xfrm>
          <a:prstGeom prst="rect">
            <a:avLst/>
          </a:prstGeom>
        </p:spPr>
        <p:txBody>
          <a:bodyPr wrap="square"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747667" y="833573"/>
            <a:ext cx="32526496" cy="1010932"/>
          </a:xfrm>
          <a:prstGeom prst="rect">
            <a:avLst/>
          </a:prstGeom>
        </p:spPr>
        <p:txBody>
          <a:bodyPr wrap="square"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466828841"/>
      </p:ext>
    </p:extLst>
  </p:cSld>
  <p:clrMapOvr>
    <a:masterClrMapping/>
  </p:clrMapOvr>
  <p:extLst>
    <p:ext uri="{DCECCB84-F9BA-43D5-87BE-67443E8EF086}">
      <p15:sldGuideLst xmlns:p15="http://schemas.microsoft.com/office/powerpoint/2012/main">
        <p15:guide id="1" orient="horz" pos="3480" userDrawn="1">
          <p15:clr>
            <a:srgbClr val="FBAE40"/>
          </p15:clr>
        </p15:guide>
        <p15:guide id="2" pos="288" userDrawn="1">
          <p15:clr>
            <a:srgbClr val="FBAE40"/>
          </p15:clr>
        </p15:guide>
        <p15:guide id="6" pos="27360" userDrawn="1">
          <p15:clr>
            <a:srgbClr val="FBAE40"/>
          </p15:clr>
        </p15:guide>
        <p15:guide id="7" pos="20904" userDrawn="1">
          <p15:clr>
            <a:srgbClr val="FBAE40"/>
          </p15:clr>
        </p15:guide>
        <p15:guide id="8" pos="20472" userDrawn="1">
          <p15:clr>
            <a:srgbClr val="FBAE40"/>
          </p15:clr>
        </p15:guide>
        <p15:guide id="11" pos="6768" userDrawn="1">
          <p15:clr>
            <a:srgbClr val="FBAE40"/>
          </p15:clr>
        </p15:guide>
        <p15:guide id="12" pos="7200" userDrawn="1">
          <p15:clr>
            <a:srgbClr val="FBAE40"/>
          </p15:clr>
        </p15:guide>
        <p15:guide id="13" orient="horz" pos="1977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470" y="6380022"/>
            <a:ext cx="1390915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69210" y="5518886"/>
            <a:ext cx="13904086"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7200" y="14212513"/>
            <a:ext cx="13937098"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5125700" y="6378481"/>
            <a:ext cx="136779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17362" y="5524499"/>
            <a:ext cx="13677898"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5119381" y="18209884"/>
            <a:ext cx="1367505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17362" y="17406086"/>
            <a:ext cx="13686238"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9486385" y="5524500"/>
            <a:ext cx="13964296"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9475031" y="6340341"/>
            <a:ext cx="1397564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503066" y="19693824"/>
            <a:ext cx="13952941"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9502771" y="20522798"/>
            <a:ext cx="1394158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504589" y="28063373"/>
            <a:ext cx="13946091"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9502771" y="28924100"/>
            <a:ext cx="13952942"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3890" y="15000538"/>
            <a:ext cx="1394158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47667" y="3407994"/>
            <a:ext cx="32526496" cy="584775"/>
          </a:xfrm>
          <a:prstGeom prst="rect">
            <a:avLst/>
          </a:prstGeom>
        </p:spPr>
        <p:txBody>
          <a:bodyPr wrap="square">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747667" y="2337064"/>
            <a:ext cx="32526496" cy="769441"/>
          </a:xfrm>
          <a:prstGeom prst="rect">
            <a:avLst/>
          </a:prstGeom>
        </p:spPr>
        <p:txBody>
          <a:bodyPr wrap="square"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747667" y="833573"/>
            <a:ext cx="32526496" cy="1010932"/>
          </a:xfrm>
          <a:prstGeom prst="rect">
            <a:avLst/>
          </a:prstGeom>
        </p:spPr>
        <p:txBody>
          <a:bodyPr wrap="square"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800888372"/>
      </p:ext>
    </p:extLst>
  </p:cSld>
  <p:clrMapOvr>
    <a:masterClrMapping/>
  </p:clrMapOvr>
  <p:extLst>
    <p:ext uri="{DCECCB84-F9BA-43D5-87BE-67443E8EF086}">
      <p15:sldGuideLst xmlns:p15="http://schemas.microsoft.com/office/powerpoint/2012/main">
        <p15:guide id="1" orient="horz" pos="3480" userDrawn="1">
          <p15:clr>
            <a:srgbClr val="FBAE40"/>
          </p15:clr>
        </p15:guide>
        <p15:guide id="2" pos="288" userDrawn="1">
          <p15:clr>
            <a:srgbClr val="FBAE40"/>
          </p15:clr>
        </p15:guide>
        <p15:guide id="6" pos="27360" userDrawn="1">
          <p15:clr>
            <a:srgbClr val="FBAE40"/>
          </p15:clr>
        </p15:guide>
        <p15:guide id="7" pos="18576" userDrawn="1">
          <p15:clr>
            <a:srgbClr val="FBAE40"/>
          </p15:clr>
        </p15:guide>
        <p15:guide id="8" pos="18144" userDrawn="1">
          <p15:clr>
            <a:srgbClr val="FBAE40"/>
          </p15:clr>
        </p15:guide>
        <p15:guide id="11" pos="9096" userDrawn="1">
          <p15:clr>
            <a:srgbClr val="FBAE40"/>
          </p15:clr>
        </p15:guide>
        <p15:guide id="12" pos="9528" userDrawn="1">
          <p15:clr>
            <a:srgbClr val="FBAE40"/>
          </p15:clr>
        </p15:guide>
        <p15:guide id="13" orient="horz" pos="1977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nima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470" y="6380022"/>
            <a:ext cx="13909154" cy="15081029"/>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Deep learning methods have become the standard for image segmentation, achieving remarkable accuracy across diverse applications such as autonomous driving, medical imaging, and surveillance. Despite these advances, a major challenge remains: interpretability. Deep networks, particularly convolutional neural networks (CNNs) and transformer-based architectures, often operate as “black boxes,” making it difficult for users to understand how a model arrives at its predictions. To address this concern, post-hoc explanation techniques such as Grad-CAM and its variants (Seg-Grad-CAM, </a:t>
            </a:r>
            <a:r>
              <a:rPr lang="en-US" dirty="0" err="1"/>
              <a:t>XRes</a:t>
            </a:r>
            <a:r>
              <a:rPr lang="en-US" dirty="0"/>
              <a:t>-CAM, and MDU-CAM) have been proposed to provide visual insights into model decisions. These methods generate saliency maps or “heatmaps” that highlight regions in the input that most strongly influence the network’s output. In segmentation tasks, interpretability is even more crucial because the model must identify precise boundaries and shapes, not merely classify an image. Results We evaluated our approach on several benchmark datasets, spanning both natural images (e.g., MS COCO) and medical images (Synapse multi-organ CT ). Multiple deep segmentation architectures were tested, including DeepLabV3 , </a:t>
            </a:r>
            <a:r>
              <a:rPr lang="en-US" dirty="0" err="1"/>
              <a:t>UNet</a:t>
            </a:r>
            <a:r>
              <a:rPr lang="en-US" dirty="0"/>
              <a:t>, and UNETR. Below is a condensed view of our quantitative comparison, illustrating how MSGS-</a:t>
            </a:r>
            <a:r>
              <a:rPr lang="en-US" dirty="0" err="1"/>
              <a:t>CAMbuilds</a:t>
            </a:r>
            <a:r>
              <a:rPr lang="en-US" dirty="0"/>
              <a:t> upon and improves over prior methods: Method Seg-Grad CAM Seg-</a:t>
            </a:r>
            <a:r>
              <a:rPr lang="en-US" dirty="0" err="1"/>
              <a:t>XRes</a:t>
            </a:r>
            <a:r>
              <a:rPr lang="en-US" dirty="0"/>
              <a:t> CAM MSGS-CAM RISE </a:t>
            </a:r>
            <a:r>
              <a:rPr lang="en-US" dirty="0" err="1"/>
              <a:t>IoU</a:t>
            </a:r>
            <a:r>
              <a:rPr lang="en-US" dirty="0"/>
              <a:t> (Predicted) 0.466 0.141 0.217 Dice (Predicted) 0.636 0.247 0.357 Coherence (Predicted) 0.626 0.850 </a:t>
            </a:r>
            <a:r>
              <a:rPr lang="en-US" dirty="0" err="1"/>
              <a:t>IoU</a:t>
            </a:r>
            <a:r>
              <a:rPr lang="en-US" dirty="0"/>
              <a:t> (GT) 0.421 Dice (GT) 0.592 0.127 0.858 0.023 0.044 0.483 MSGS-CAM ↑ over best ↑ over best ↑ over best However, existing CAM-based approaches often exhibit: Limited Spatial Awareness: Traditional Grad-CAM pools gradients globally, losing fine-grained information required for local explanations in segmentation. Noise and Artifacts: Direct gradients can be noisy, resulting in cluttered saliency maps that obscure the true regions of interest. Lack of Multi-Scale Context: A single scale of pooling or a single feature resolution may fail to capture both global context (e.g., shape of an organ) and local details (e.g., edges or corners). In this work, we propose a series of enhancements to gradient-based class activation mapping for segmentation. First, we introduce a multi-scale pooling fusion strategy that captures both coarse and fine gradients by pooling at multiple window sizes before </a:t>
            </a:r>
            <a:r>
              <a:rPr lang="en-US" dirty="0" err="1"/>
              <a:t>upsampling</a:t>
            </a:r>
            <a:r>
              <a:rPr lang="en-US" dirty="0"/>
              <a:t> and combining them. Second, we incorporate Gaussian smoothing into the fused gradient maps, reducing noise and producing cleaner, more coherent activation maps. We collectively refer to our final method as MSGS CAM(Multi-Scale Gaussian Smoothed Dynamic </a:t>
            </a:r>
            <a:r>
              <a:rPr lang="en-US" dirty="0" err="1"/>
              <a:t>ClassActivation</a:t>
            </a:r>
            <a:r>
              <a:rPr lang="en-US" dirty="0"/>
              <a:t> Maps). Our experiments demonstrate that MSGS-CAM outperforms established baselines such as Seg-Grad-CAM, Seg-</a:t>
            </a:r>
            <a:r>
              <a:rPr lang="en-US" dirty="0" err="1"/>
              <a:t>XRes</a:t>
            </a:r>
            <a:r>
              <a:rPr lang="en-US" dirty="0"/>
              <a:t>-CAM across multiple evaluation metrics, including Intersection-over-Union (</a:t>
            </a:r>
            <a:r>
              <a:rPr lang="en-US" dirty="0" err="1"/>
              <a:t>IoU</a:t>
            </a:r>
            <a:r>
              <a:rPr lang="en-US" dirty="0"/>
              <a:t>), Dice, Coherence, and Localization Accuracy. By leveraging multi-scale information and smoothing out spurious responses, our approach yields explanations that are both more accurate and more interpretable</a:t>
            </a:r>
          </a:p>
        </p:txBody>
      </p:sp>
      <p:sp>
        <p:nvSpPr>
          <p:cNvPr id="6" name="Text Placeholder 5"/>
          <p:cNvSpPr>
            <a:spLocks noGrp="1"/>
          </p:cNvSpPr>
          <p:nvPr>
            <p:ph type="body" sz="quarter" idx="11" hasCustomPrompt="1"/>
          </p:nvPr>
        </p:nvSpPr>
        <p:spPr>
          <a:xfrm>
            <a:off x="469210" y="5518886"/>
            <a:ext cx="13904086"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57200" y="14212513"/>
            <a:ext cx="13937098"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5125700" y="6378481"/>
            <a:ext cx="136779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17362" y="5524499"/>
            <a:ext cx="13677898"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5119381" y="18209884"/>
            <a:ext cx="13675056"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17362" y="17406086"/>
            <a:ext cx="13686238"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9486385" y="5524500"/>
            <a:ext cx="13964296"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9475031" y="6340341"/>
            <a:ext cx="13975649"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503066" y="19693824"/>
            <a:ext cx="13952941"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9502771" y="20522798"/>
            <a:ext cx="13941585"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504589" y="28063373"/>
            <a:ext cx="13946091" cy="677100"/>
          </a:xfrm>
          <a:prstGeom prst="rect">
            <a:avLst/>
          </a:prstGeom>
          <a:noFill/>
        </p:spPr>
        <p:txBody>
          <a:bodyPr wrap="square" lIns="91436" tIns="91436" rIns="91436" bIns="91436" anchor="t" anchorCtr="0">
            <a:spAutoFit/>
          </a:bodyPr>
          <a:lstStyle>
            <a:lvl1pPr marL="0" indent="0" algn="l">
              <a:buNone/>
              <a:defRPr sz="3200"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9502771" y="28924100"/>
            <a:ext cx="13952942"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3890" y="15000538"/>
            <a:ext cx="1394158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Century Gothic" panose="020B0502020202020204" pitchFamily="34"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747667" y="3407994"/>
            <a:ext cx="32526496" cy="584775"/>
          </a:xfrm>
          <a:prstGeom prst="rect">
            <a:avLst/>
          </a:prstGeom>
        </p:spPr>
        <p:txBody>
          <a:bodyPr wrap="square">
            <a:spAutoFit/>
          </a:bodyPr>
          <a:lstStyle>
            <a:lvl1pPr marL="0" indent="0" algn="ctr">
              <a:buFontTx/>
              <a:buNone/>
              <a:defRPr sz="32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747667" y="2337064"/>
            <a:ext cx="32526496" cy="769441"/>
          </a:xfrm>
          <a:prstGeom prst="rect">
            <a:avLst/>
          </a:prstGeom>
        </p:spPr>
        <p:txBody>
          <a:bodyPr wrap="square" anchor="t" anchorCtr="0">
            <a:spAutoFit/>
          </a:bodyPr>
          <a:lstStyle>
            <a:lvl1pPr marL="0" indent="0" algn="ctr">
              <a:buFontTx/>
              <a:buNone/>
              <a:defRPr sz="44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747667" y="833573"/>
            <a:ext cx="32526496" cy="1010932"/>
          </a:xfrm>
          <a:prstGeom prst="rect">
            <a:avLst/>
          </a:prstGeom>
        </p:spPr>
        <p:txBody>
          <a:bodyPr wrap="square" anchor="t" anchorCtr="0">
            <a:spAutoFit/>
          </a:bodyPr>
          <a:lstStyle>
            <a:lvl1pPr marL="0" indent="0" algn="ctr">
              <a:buFontTx/>
              <a:buNone/>
              <a:defRPr sz="60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2" name="Rectangle 1">
            <a:extLst>
              <a:ext uri="{FF2B5EF4-FFF2-40B4-BE49-F238E27FC236}">
                <a16:creationId xmlns:a16="http://schemas.microsoft.com/office/drawing/2014/main" id="{364FA098-09B4-4EEA-A32C-1CF93BBBE6DD}"/>
              </a:ext>
            </a:extLst>
          </p:cNvPr>
          <p:cNvSpPr/>
          <p:nvPr userDrawn="1"/>
        </p:nvSpPr>
        <p:spPr>
          <a:xfrm>
            <a:off x="1406769" y="32261908"/>
            <a:ext cx="2836985" cy="422030"/>
          </a:xfrm>
          <a:prstGeom prst="rect">
            <a:avLst/>
          </a:prstGeom>
          <a:solidFill>
            <a:srgbClr val="DA0D89"/>
          </a:solidFill>
          <a:ln>
            <a:solidFill>
              <a:srgbClr val="DA0D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8330585"/>
      </p:ext>
    </p:extLst>
  </p:cSld>
  <p:clrMapOvr>
    <a:masterClrMapping/>
  </p:clrMapOvr>
  <p:extLst>
    <p:ext uri="{DCECCB84-F9BA-43D5-87BE-67443E8EF086}">
      <p15:sldGuideLst xmlns:p15="http://schemas.microsoft.com/office/powerpoint/2012/main">
        <p15:guide id="1" orient="horz" pos="3480" userDrawn="1">
          <p15:clr>
            <a:srgbClr val="FBAE40"/>
          </p15:clr>
        </p15:guide>
        <p15:guide id="2" pos="288" userDrawn="1">
          <p15:clr>
            <a:srgbClr val="FBAE40"/>
          </p15:clr>
        </p15:guide>
        <p15:guide id="6" pos="27360" userDrawn="1">
          <p15:clr>
            <a:srgbClr val="FBAE40"/>
          </p15:clr>
        </p15:guide>
        <p15:guide id="13" orient="horz" pos="19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6F6F6"/>
        </a:solidFill>
        <a:effectLst/>
      </p:bgPr>
    </p:bg>
    <p:spTree>
      <p:nvGrpSpPr>
        <p:cNvPr id="1" name=""/>
        <p:cNvGrpSpPr/>
        <p:nvPr/>
      </p:nvGrpSpPr>
      <p:grpSpPr>
        <a:xfrm>
          <a:off x="0" y="0"/>
          <a:ext cx="0" cy="0"/>
          <a:chOff x="0" y="0"/>
          <a:chExt cx="0" cy="0"/>
        </a:xfrm>
      </p:grpSpPr>
      <p:sp>
        <p:nvSpPr>
          <p:cNvPr id="2" name="Snip and Round Single Corner Rectangle 1">
            <a:extLst>
              <a:ext uri="{FF2B5EF4-FFF2-40B4-BE49-F238E27FC236}">
                <a16:creationId xmlns:a16="http://schemas.microsoft.com/office/drawing/2014/main" id="{A23908C2-1CA4-0854-324A-60D8B4F38A24}"/>
              </a:ext>
            </a:extLst>
          </p:cNvPr>
          <p:cNvSpPr/>
          <p:nvPr userDrawn="1"/>
        </p:nvSpPr>
        <p:spPr>
          <a:xfrm rot="5400000">
            <a:off x="-8386270" y="13767451"/>
            <a:ext cx="27542835" cy="10770297"/>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nip and Round Single Corner Rectangle 3">
            <a:extLst>
              <a:ext uri="{FF2B5EF4-FFF2-40B4-BE49-F238E27FC236}">
                <a16:creationId xmlns:a16="http://schemas.microsoft.com/office/drawing/2014/main" id="{B8FC468A-EA26-4D37-BFF1-AAD3445D5465}"/>
              </a:ext>
            </a:extLst>
          </p:cNvPr>
          <p:cNvSpPr/>
          <p:nvPr userDrawn="1"/>
        </p:nvSpPr>
        <p:spPr>
          <a:xfrm rot="5400000">
            <a:off x="2748131" y="14072171"/>
            <a:ext cx="27542835" cy="10149621"/>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nip and Round Single Corner Rectangle 4">
            <a:extLst>
              <a:ext uri="{FF2B5EF4-FFF2-40B4-BE49-F238E27FC236}">
                <a16:creationId xmlns:a16="http://schemas.microsoft.com/office/drawing/2014/main" id="{523172AD-6BBB-AC12-F0D0-F1C922940023}"/>
              </a:ext>
            </a:extLst>
          </p:cNvPr>
          <p:cNvSpPr/>
          <p:nvPr userDrawn="1"/>
        </p:nvSpPr>
        <p:spPr>
          <a:xfrm rot="5400000">
            <a:off x="13635742" y="14028324"/>
            <a:ext cx="27548452" cy="10242936"/>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nip and Round Single Corner Rectangle 6">
            <a:extLst>
              <a:ext uri="{FF2B5EF4-FFF2-40B4-BE49-F238E27FC236}">
                <a16:creationId xmlns:a16="http://schemas.microsoft.com/office/drawing/2014/main" id="{58D47C6D-1F61-1AA8-56D9-5E088EBA1564}"/>
              </a:ext>
            </a:extLst>
          </p:cNvPr>
          <p:cNvSpPr/>
          <p:nvPr userDrawn="1"/>
        </p:nvSpPr>
        <p:spPr>
          <a:xfrm rot="5400000">
            <a:off x="24745607" y="13778425"/>
            <a:ext cx="27542833" cy="10748352"/>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nip and Round Single Corner Rectangle 15">
            <a:extLst>
              <a:ext uri="{FF2B5EF4-FFF2-40B4-BE49-F238E27FC236}">
                <a16:creationId xmlns:a16="http://schemas.microsoft.com/office/drawing/2014/main" id="{2E1A0A23-C18F-7B89-6BAF-E848E2B49DFC}"/>
              </a:ext>
            </a:extLst>
          </p:cNvPr>
          <p:cNvSpPr/>
          <p:nvPr userDrawn="1"/>
        </p:nvSpPr>
        <p:spPr>
          <a:xfrm rot="10800000" flipV="1">
            <a:off x="-3" y="32076910"/>
            <a:ext cx="41571263" cy="841490"/>
          </a:xfrm>
          <a:custGeom>
            <a:avLst/>
            <a:gdLst>
              <a:gd name="connsiteX0" fmla="*/ 419100 w 41571263"/>
              <a:gd name="connsiteY0" fmla="*/ 0 h 838200"/>
              <a:gd name="connsiteX1" fmla="*/ 41571263 w 41571263"/>
              <a:gd name="connsiteY1" fmla="*/ 0 h 838200"/>
              <a:gd name="connsiteX2" fmla="*/ 41571263 w 41571263"/>
              <a:gd name="connsiteY2" fmla="*/ 0 h 838200"/>
              <a:gd name="connsiteX3" fmla="*/ 41571263 w 41571263"/>
              <a:gd name="connsiteY3" fmla="*/ 838200 h 838200"/>
              <a:gd name="connsiteX4" fmla="*/ 0 w 41571263"/>
              <a:gd name="connsiteY4" fmla="*/ 838200 h 838200"/>
              <a:gd name="connsiteX5" fmla="*/ 0 w 41571263"/>
              <a:gd name="connsiteY5" fmla="*/ 419100 h 838200"/>
              <a:gd name="connsiteX6" fmla="*/ 419100 w 41571263"/>
              <a:gd name="connsiteY6" fmla="*/ 0 h 838200"/>
              <a:gd name="connsiteX0" fmla="*/ 968398 w 41571263"/>
              <a:gd name="connsiteY0" fmla="*/ 0 h 841490"/>
              <a:gd name="connsiteX1" fmla="*/ 41571263 w 41571263"/>
              <a:gd name="connsiteY1" fmla="*/ 3290 h 841490"/>
              <a:gd name="connsiteX2" fmla="*/ 41571263 w 41571263"/>
              <a:gd name="connsiteY2" fmla="*/ 3290 h 841490"/>
              <a:gd name="connsiteX3" fmla="*/ 41571263 w 41571263"/>
              <a:gd name="connsiteY3" fmla="*/ 841490 h 841490"/>
              <a:gd name="connsiteX4" fmla="*/ 0 w 41571263"/>
              <a:gd name="connsiteY4" fmla="*/ 841490 h 841490"/>
              <a:gd name="connsiteX5" fmla="*/ 0 w 41571263"/>
              <a:gd name="connsiteY5" fmla="*/ 422390 h 841490"/>
              <a:gd name="connsiteX6" fmla="*/ 968398 w 41571263"/>
              <a:gd name="connsiteY6" fmla="*/ 0 h 841490"/>
              <a:gd name="connsiteX0" fmla="*/ 968398 w 41571263"/>
              <a:gd name="connsiteY0" fmla="*/ 0 h 841490"/>
              <a:gd name="connsiteX1" fmla="*/ 41571263 w 41571263"/>
              <a:gd name="connsiteY1" fmla="*/ 3290 h 841490"/>
              <a:gd name="connsiteX2" fmla="*/ 41571263 w 41571263"/>
              <a:gd name="connsiteY2" fmla="*/ 3290 h 841490"/>
              <a:gd name="connsiteX3" fmla="*/ 41571263 w 41571263"/>
              <a:gd name="connsiteY3" fmla="*/ 841490 h 841490"/>
              <a:gd name="connsiteX4" fmla="*/ 0 w 41571263"/>
              <a:gd name="connsiteY4" fmla="*/ 841490 h 841490"/>
              <a:gd name="connsiteX5" fmla="*/ 6579 w 41571263"/>
              <a:gd name="connsiteY5" fmla="*/ 836830 h 841490"/>
              <a:gd name="connsiteX6" fmla="*/ 968398 w 41571263"/>
              <a:gd name="connsiteY6" fmla="*/ 0 h 841490"/>
              <a:gd name="connsiteX0" fmla="*/ 968398 w 41571263"/>
              <a:gd name="connsiteY0" fmla="*/ 0 h 841490"/>
              <a:gd name="connsiteX1" fmla="*/ 41571263 w 41571263"/>
              <a:gd name="connsiteY1" fmla="*/ 3290 h 841490"/>
              <a:gd name="connsiteX2" fmla="*/ 41571263 w 41571263"/>
              <a:gd name="connsiteY2" fmla="*/ 3290 h 841490"/>
              <a:gd name="connsiteX3" fmla="*/ 41571263 w 41571263"/>
              <a:gd name="connsiteY3" fmla="*/ 841490 h 841490"/>
              <a:gd name="connsiteX4" fmla="*/ 0 w 41571263"/>
              <a:gd name="connsiteY4" fmla="*/ 841490 h 841490"/>
              <a:gd name="connsiteX5" fmla="*/ 6579 w 41571263"/>
              <a:gd name="connsiteY5" fmla="*/ 836830 h 841490"/>
              <a:gd name="connsiteX6" fmla="*/ 968398 w 41571263"/>
              <a:gd name="connsiteY6" fmla="*/ 0 h 841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71263" h="841490">
                <a:moveTo>
                  <a:pt x="968398" y="0"/>
                </a:moveTo>
                <a:lnTo>
                  <a:pt x="41571263" y="3290"/>
                </a:lnTo>
                <a:lnTo>
                  <a:pt x="41571263" y="3290"/>
                </a:lnTo>
                <a:lnTo>
                  <a:pt x="41571263" y="841490"/>
                </a:lnTo>
                <a:lnTo>
                  <a:pt x="0" y="841490"/>
                </a:lnTo>
                <a:lnTo>
                  <a:pt x="6579" y="836830"/>
                </a:lnTo>
                <a:cubicBezTo>
                  <a:pt x="52628" y="184348"/>
                  <a:pt x="736935" y="0"/>
                  <a:pt x="968398" y="0"/>
                </a:cubicBezTo>
                <a:close/>
              </a:path>
            </a:pathLst>
          </a:custGeom>
          <a:gradFill>
            <a:gsLst>
              <a:gs pos="0">
                <a:srgbClr val="6D2C8E"/>
              </a:gs>
              <a:gs pos="100000">
                <a:srgbClr val="DA0D89"/>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953711949"/>
              </p:ext>
            </p:extLst>
          </p:nvPr>
        </p:nvGraphicFramePr>
        <p:xfrm>
          <a:off x="-10858499" y="50891"/>
          <a:ext cx="9776869" cy="3293943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065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APPEAR ON THE POSTER)</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5330">
                <a:tc gridSpan="2">
                  <a:txBody>
                    <a:bodyPr/>
                    <a:lstStyle/>
                    <a:p>
                      <a:pPr defTabSz="3765639"/>
                      <a:r>
                        <a:rPr lang="en-US" sz="2000" b="0" i="0" dirty="0">
                          <a:solidFill>
                            <a:srgbClr val="D9D9D9"/>
                          </a:solidFill>
                          <a:latin typeface="Arial"/>
                          <a:cs typeface="Arial"/>
                        </a:rPr>
                        <a:t>This PowerPoint template is designed to create a </a:t>
                      </a:r>
                      <a:r>
                        <a:rPr lang="en-US" sz="2000" b="1" i="0" dirty="0">
                          <a:solidFill>
                            <a:srgbClr val="FFC000"/>
                          </a:solidFill>
                          <a:latin typeface="Arial"/>
                          <a:cs typeface="Arial"/>
                        </a:rPr>
                        <a:t>36"x48" </a:t>
                      </a:r>
                      <a:r>
                        <a:rPr lang="en-US" sz="2000" b="0" i="0" dirty="0">
                          <a:solidFill>
                            <a:srgbClr val="D9D9D9"/>
                          </a:solidFill>
                          <a:latin typeface="Arial"/>
                          <a:cs typeface="Arial"/>
                        </a:rPr>
                        <a:t>research poster. Simply add your title, subtitle, text, tables, charts, and photos to customize your poster.</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To assist you in the design process and address any poster-related questions, we offer a series of online tutorials. Visit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select the </a:t>
                      </a:r>
                      <a:r>
                        <a:rPr lang="en-US" sz="2000" b="1" i="0" dirty="0">
                          <a:solidFill>
                            <a:srgbClr val="FFC000"/>
                          </a:solidFill>
                          <a:latin typeface="Arial"/>
                          <a:cs typeface="Arial"/>
                        </a:rPr>
                        <a:t>Tutorials </a:t>
                      </a:r>
                      <a:r>
                        <a:rPr lang="en-US" sz="2000" b="0" i="0" dirty="0">
                          <a:solidFill>
                            <a:srgbClr val="D9D9D9"/>
                          </a:solidFill>
                          <a:latin typeface="Arial"/>
                          <a:cs typeface="Arial"/>
                        </a:rPr>
                        <a:t>tab for detailed guidance.</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For same-day professional printing of your poster, go to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click on the ”</a:t>
                      </a:r>
                      <a:r>
                        <a:rPr lang="en-US" sz="2000" b="1" i="0" dirty="0">
                          <a:solidFill>
                            <a:srgbClr val="FFC000"/>
                          </a:solidFill>
                          <a:latin typeface="Arial"/>
                          <a:cs typeface="Arial"/>
                        </a:rPr>
                        <a:t>PRINT</a:t>
                      </a:r>
                      <a:r>
                        <a:rPr lang="en-US" sz="2000" b="0" i="0" dirty="0">
                          <a:solidFill>
                            <a:srgbClr val="D9D9D9"/>
                          </a:solidFill>
                          <a:latin typeface="Arial"/>
                          <a:cs typeface="Arial"/>
                        </a:rPr>
                        <a:t>” button or click on any of our poster options.</a:t>
                      </a:r>
                      <a:endParaRPr lang="en-US" sz="2000" b="0"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4923">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20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16007">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2000" b="0" baseline="0" dirty="0">
                        <a:solidFill>
                          <a:srgbClr val="D9D9D9"/>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20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182880" marT="137160">
                    <a:solidFill>
                      <a:srgbClr val="010101"/>
                    </a:solidFill>
                  </a:tcPr>
                </a:tc>
                <a:extLst>
                  <a:ext uri="{0D108BD9-81ED-4DB2-BD59-A6C34878D82A}">
                    <a16:rowId xmlns:a16="http://schemas.microsoft.com/office/drawing/2014/main" val="10001"/>
                  </a:ext>
                </a:extLst>
              </a:tr>
              <a:tr h="17700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759524">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20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20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3"/>
                  </a:ext>
                </a:extLst>
              </a:tr>
              <a:tr h="3459492">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736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4305">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3751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3325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5" name="Group 14">
            <a:extLst>
              <a:ext uri="{FF2B5EF4-FFF2-40B4-BE49-F238E27FC236}">
                <a16:creationId xmlns:a16="http://schemas.microsoft.com/office/drawing/2014/main" id="{0F8CF61B-4483-F986-CFB9-7D612F30F073}"/>
              </a:ext>
            </a:extLst>
          </p:cNvPr>
          <p:cNvGrpSpPr/>
          <p:nvPr userDrawn="1"/>
        </p:nvGrpSpPr>
        <p:grpSpPr>
          <a:xfrm>
            <a:off x="1" y="-4527"/>
            <a:ext cx="43891200" cy="4919427"/>
            <a:chOff x="1" y="-4527"/>
            <a:chExt cx="43891200" cy="4917131"/>
          </a:xfrm>
        </p:grpSpPr>
        <p:sp>
          <p:nvSpPr>
            <p:cNvPr id="14" name="Snip and Round Single Corner Rectangle 13">
              <a:extLst>
                <a:ext uri="{FF2B5EF4-FFF2-40B4-BE49-F238E27FC236}">
                  <a16:creationId xmlns:a16="http://schemas.microsoft.com/office/drawing/2014/main" id="{75A366C6-0FFE-AF59-ED14-C27E5D27E6AB}"/>
                </a:ext>
              </a:extLst>
            </p:cNvPr>
            <p:cNvSpPr/>
            <p:nvPr userDrawn="1"/>
          </p:nvSpPr>
          <p:spPr>
            <a:xfrm flipV="1">
              <a:off x="1" y="-4527"/>
              <a:ext cx="43891200" cy="4917130"/>
            </a:xfrm>
            <a:prstGeom prst="snipRoundRect">
              <a:avLst>
                <a:gd name="adj1" fmla="val 50000"/>
                <a:gd name="adj2" fmla="val 16667"/>
              </a:avLst>
            </a:prstGeom>
            <a:gradFill>
              <a:gsLst>
                <a:gs pos="0">
                  <a:srgbClr val="6D2C8E"/>
                </a:gs>
                <a:gs pos="100000">
                  <a:srgbClr val="DA0D89"/>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E7A87B8-B8C5-D3A0-72FE-28C783F3B7A8}"/>
                </a:ext>
              </a:extLst>
            </p:cNvPr>
            <p:cNvSpPr/>
            <p:nvPr userDrawn="1"/>
          </p:nvSpPr>
          <p:spPr>
            <a:xfrm>
              <a:off x="35918533" y="-4527"/>
              <a:ext cx="7972667" cy="4917131"/>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solidFill>
              <a:srgbClr val="3131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8" name="Rectangle 5">
              <a:extLst>
                <a:ext uri="{FF2B5EF4-FFF2-40B4-BE49-F238E27FC236}">
                  <a16:creationId xmlns:a16="http://schemas.microsoft.com/office/drawing/2014/main" id="{F3F024EB-F7FE-309C-930F-42451D29C2E6}"/>
                </a:ext>
              </a:extLst>
            </p:cNvPr>
            <p:cNvSpPr/>
            <p:nvPr userDrawn="1"/>
          </p:nvSpPr>
          <p:spPr>
            <a:xfrm>
              <a:off x="41571285" y="1367073"/>
              <a:ext cx="2319915" cy="3545531"/>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25408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grpSp>
      <p:graphicFrame>
        <p:nvGraphicFramePr>
          <p:cNvPr id="17" name="Table 16">
            <a:extLst>
              <a:ext uri="{FF2B5EF4-FFF2-40B4-BE49-F238E27FC236}">
                <a16:creationId xmlns:a16="http://schemas.microsoft.com/office/drawing/2014/main" id="{CCC78938-61E5-F455-37DE-AD5F341AD12E}"/>
              </a:ext>
            </a:extLst>
          </p:cNvPr>
          <p:cNvGraphicFramePr>
            <a:graphicFrameLocks noGrp="1"/>
          </p:cNvGraphicFramePr>
          <p:nvPr userDrawn="1">
            <p:extLst>
              <p:ext uri="{D42A27DB-BD31-4B8C-83A1-F6EECF244321}">
                <p14:modId xmlns:p14="http://schemas.microsoft.com/office/powerpoint/2010/main" val="4253108929"/>
              </p:ext>
            </p:extLst>
          </p:nvPr>
        </p:nvGraphicFramePr>
        <p:xfrm>
          <a:off x="44945300" y="-1"/>
          <a:ext cx="9711562" cy="32975599"/>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663367">
                  <a:extLst>
                    <a:ext uri="{9D8B030D-6E8A-4147-A177-3AD203B41FA5}">
                      <a16:colId xmlns:a16="http://schemas.microsoft.com/office/drawing/2014/main" val="3519466302"/>
                    </a:ext>
                  </a:extLst>
                </a:gridCol>
                <a:gridCol w="4704795">
                  <a:extLst>
                    <a:ext uri="{9D8B030D-6E8A-4147-A177-3AD203B41FA5}">
                      <a16:colId xmlns:a16="http://schemas.microsoft.com/office/drawing/2014/main" val="4164475170"/>
                    </a:ext>
                  </a:extLst>
                </a:gridCol>
              </a:tblGrid>
              <a:tr h="13918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APPEAR ON THE POSTER)</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11041">
                <a:tc>
                  <a:txBody>
                    <a:bodyPr/>
                    <a:lstStyle/>
                    <a:p>
                      <a:endParaRPr lang="en-US" sz="2000" u="none" dirty="0">
                        <a:solidFill>
                          <a:srgbClr val="FFC000"/>
                        </a:solidFill>
                      </a:endParaRPr>
                    </a:p>
                  </a:txBody>
                  <a:tcPr marL="182880" marT="137160">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2000" u="none" dirty="0">
                        <a:solidFill>
                          <a:srgbClr val="FFC000"/>
                        </a:solidFill>
                      </a:endParaRPr>
                    </a:p>
                  </a:txBody>
                  <a:tcPr marL="182880" marT="137160">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245954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182880" marT="137160">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182880" marT="137160">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4035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272979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2400" noProof="0" dirty="0">
                          <a:solidFill>
                            <a:srgbClr val="D9D9D9"/>
                          </a:solidFill>
                          <a:latin typeface="Arial" panose="020B0604020202020204" pitchFamily="34" charset="0"/>
                          <a:cs typeface="Arial" panose="020B0604020202020204" pitchFamily="34" charset="0"/>
                        </a:rPr>
                      </a:br>
                      <a:r>
                        <a:rPr lang="en-US" sz="24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4670981">
                <a:tc>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b="1" dirty="0">
                          <a:solidFill>
                            <a:srgbClr val="FFC000"/>
                          </a:solidFill>
                          <a:latin typeface="Arial" panose="020B0604020202020204" pitchFamily="34" charset="0"/>
                          <a:cs typeface="Arial" panose="020B0604020202020204" pitchFamily="34" charset="0"/>
                        </a:rPr>
                        <a:t>F5 key </a:t>
                      </a:r>
                      <a:r>
                        <a:rPr lang="en-US" sz="24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2400" b="1" dirty="0">
                          <a:solidFill>
                            <a:srgbClr val="FFC000"/>
                          </a:solidFill>
                          <a:latin typeface="Arial" panose="020B0604020202020204" pitchFamily="34" charset="0"/>
                          <a:cs typeface="Arial" panose="020B0604020202020204" pitchFamily="34" charset="0"/>
                        </a:rPr>
                        <a:t>ESC</a:t>
                      </a:r>
                      <a:r>
                        <a:rPr lang="en-US" sz="2400" dirty="0">
                          <a:solidFill>
                            <a:srgbClr val="D9D9D9"/>
                          </a:solidFill>
                          <a:latin typeface="Arial" panose="020B0604020202020204" pitchFamily="34" charset="0"/>
                          <a:cs typeface="Arial" panose="020B0604020202020204" pitchFamily="34" charset="0"/>
                        </a:rPr>
                        <a:t> key.</a:t>
                      </a:r>
                    </a:p>
                  </a:txBody>
                  <a:tcPr marL="182880" marT="137160">
                    <a:solidFill>
                      <a:srgbClr val="010101"/>
                    </a:solidFill>
                  </a:tcPr>
                </a:tc>
                <a:tc gridSpan="2">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(Windows)</a:t>
                      </a:r>
                      <a:br>
                        <a:rPr lang="en-US" sz="28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 (Mac and Windows)</a:t>
                      </a:r>
                      <a:endParaRPr lang="en-US" sz="24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79295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To print your poster, visit </a:t>
                      </a:r>
                      <a:r>
                        <a:rPr lang="en-US" sz="2400" noProof="0" dirty="0">
                          <a:solidFill>
                            <a:srgbClr val="FFC000"/>
                          </a:solidFill>
                          <a:latin typeface="Arial"/>
                          <a:cs typeface="Arial"/>
                        </a:rPr>
                        <a:t>PosterPresentations.com </a:t>
                      </a:r>
                      <a:r>
                        <a:rPr lang="en-US" sz="2400" noProof="0" dirty="0">
                          <a:solidFill>
                            <a:srgbClr val="D9D9D9"/>
                          </a:solidFill>
                          <a:latin typeface="Arial"/>
                          <a:cs typeface="Arial"/>
                        </a:rPr>
                        <a:t>and click the "</a:t>
                      </a:r>
                      <a:r>
                        <a:rPr lang="en-US" sz="2400" noProof="0" dirty="0">
                          <a:solidFill>
                            <a:srgbClr val="FFC000"/>
                          </a:solidFill>
                          <a:latin typeface="Arial"/>
                          <a:cs typeface="Arial"/>
                        </a:rPr>
                        <a:t>PRINT</a:t>
                      </a:r>
                      <a:r>
                        <a:rPr lang="en-US" sz="24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2400" noProof="0" dirty="0">
                          <a:solidFill>
                            <a:srgbClr val="D9D9D9"/>
                          </a:solidFill>
                          <a:latin typeface="Arial"/>
                          <a:cs typeface="Arial"/>
                        </a:rPr>
                      </a:b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2463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FFC000"/>
                          </a:solidFill>
                          <a:latin typeface="Arial"/>
                          <a:cs typeface="Arial"/>
                        </a:rPr>
                        <a:t>https://www.posterpresentations.com/poster-presentation-services-for-conferences-and-events.html</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FFC000"/>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1630178">
                <a:tc gridSpan="3">
                  <a:txBody>
                    <a:bodyPr/>
                    <a:lstStyle/>
                    <a:p>
                      <a:endParaRPr lang="en-US" sz="24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5390">
                <a:tc gridSpan="2">
                  <a:txBody>
                    <a:bodyPr/>
                    <a:lstStyle/>
                    <a:p>
                      <a:pPr>
                        <a:lnSpc>
                          <a:spcPts val="2600"/>
                        </a:lnSpc>
                      </a:pPr>
                      <a:r>
                        <a:rPr lang="en-US" sz="2000" dirty="0">
                          <a:solidFill>
                            <a:schemeClr val="bg1">
                              <a:lumMod val="85000"/>
                            </a:schemeClr>
                          </a:solidFill>
                          <a:latin typeface="Arial"/>
                          <a:cs typeface="Arial"/>
                        </a:rPr>
                        <a:t>© 2025</a:t>
                      </a:r>
                      <a:r>
                        <a:rPr lang="en-US" sz="2000" baseline="0" dirty="0">
                          <a:solidFill>
                            <a:schemeClr val="bg1">
                              <a:lumMod val="85000"/>
                            </a:schemeClr>
                          </a:solidFill>
                          <a:latin typeface="Arial"/>
                          <a:cs typeface="Arial"/>
                        </a:rPr>
                        <a:t> </a:t>
                      </a:r>
                      <a:r>
                        <a:rPr lang="en-US" sz="2000" dirty="0">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1800" dirty="0">
                          <a:solidFill>
                            <a:schemeClr val="bg1"/>
                          </a:solidFill>
                          <a:latin typeface="Arial"/>
                          <a:cs typeface="Arial"/>
                        </a:rPr>
                        <a:t>For additional help, visit our online tutorials at </a:t>
                      </a:r>
                      <a:r>
                        <a:rPr lang="en-US" sz="1400" dirty="0">
                          <a:solidFill>
                            <a:schemeClr val="bg1"/>
                          </a:solidFill>
                          <a:latin typeface="Arial"/>
                          <a:cs typeface="Arial"/>
                        </a:rPr>
                        <a:t>https://www.posterpresentations.com/helpdesk.html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96" userDrawn="1">
          <p15:clr>
            <a:srgbClr val="F26B43"/>
          </p15:clr>
        </p15:guide>
        <p15:guide id="2" userDrawn="1">
          <p15:clr>
            <a:srgbClr val="F26B43"/>
          </p15:clr>
        </p15:guide>
        <p15:guide id="3" pos="27648" userDrawn="1">
          <p15:clr>
            <a:srgbClr val="F26B43"/>
          </p15:clr>
        </p15:guide>
        <p15:guide id="4" orient="horz" pos="2020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45" name="Snip and Round Single Corner Rectangle 44">
            <a:extLst>
              <a:ext uri="{FF2B5EF4-FFF2-40B4-BE49-F238E27FC236}">
                <a16:creationId xmlns:a16="http://schemas.microsoft.com/office/drawing/2014/main" id="{6F9D95A3-1CA1-E853-E26D-3AE687794DB3}"/>
              </a:ext>
            </a:extLst>
          </p:cNvPr>
          <p:cNvSpPr/>
          <p:nvPr userDrawn="1"/>
        </p:nvSpPr>
        <p:spPr>
          <a:xfrm rot="5400000">
            <a:off x="-8416787" y="13736934"/>
            <a:ext cx="27603870" cy="10770296"/>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Snip and Round Single Corner Rectangle 45">
            <a:extLst>
              <a:ext uri="{FF2B5EF4-FFF2-40B4-BE49-F238E27FC236}">
                <a16:creationId xmlns:a16="http://schemas.microsoft.com/office/drawing/2014/main" id="{A5AF31E1-75AC-081C-5FA8-AE7BCC27F519}"/>
              </a:ext>
            </a:extLst>
          </p:cNvPr>
          <p:cNvSpPr/>
          <p:nvPr userDrawn="1"/>
        </p:nvSpPr>
        <p:spPr>
          <a:xfrm rot="5400000">
            <a:off x="24753164" y="13785981"/>
            <a:ext cx="27603868" cy="10672203"/>
          </a:xfrm>
          <a:prstGeom prst="snipRoundRect">
            <a:avLst>
              <a:gd name="adj1" fmla="val 19860"/>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Snip and Round Single Corner Rectangle 46">
            <a:extLst>
              <a:ext uri="{FF2B5EF4-FFF2-40B4-BE49-F238E27FC236}">
                <a16:creationId xmlns:a16="http://schemas.microsoft.com/office/drawing/2014/main" id="{FC6EA458-8D57-DB8E-9781-90C06127FC54}"/>
              </a:ext>
            </a:extLst>
          </p:cNvPr>
          <p:cNvSpPr/>
          <p:nvPr userDrawn="1"/>
        </p:nvSpPr>
        <p:spPr>
          <a:xfrm rot="5400000">
            <a:off x="8151409" y="8576126"/>
            <a:ext cx="27603870" cy="21091909"/>
          </a:xfrm>
          <a:prstGeom prst="snipRoundRect">
            <a:avLst>
              <a:gd name="adj1" fmla="val 10269"/>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a:extLst>
              <a:ext uri="{FF2B5EF4-FFF2-40B4-BE49-F238E27FC236}">
                <a16:creationId xmlns:a16="http://schemas.microsoft.com/office/drawing/2014/main" id="{8CD6F289-E503-D4E2-DD88-DEDEFB8D8349}"/>
              </a:ext>
            </a:extLst>
          </p:cNvPr>
          <p:cNvGraphicFramePr>
            <a:graphicFrameLocks noGrp="1"/>
          </p:cNvGraphicFramePr>
          <p:nvPr userDrawn="1">
            <p:extLst>
              <p:ext uri="{D42A27DB-BD31-4B8C-83A1-F6EECF244321}">
                <p14:modId xmlns:p14="http://schemas.microsoft.com/office/powerpoint/2010/main" val="1593607140"/>
              </p:ext>
            </p:extLst>
          </p:nvPr>
        </p:nvGraphicFramePr>
        <p:xfrm>
          <a:off x="-10858499" y="50891"/>
          <a:ext cx="9776869" cy="3293943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065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APPEAR ON THE POSTER)</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5330">
                <a:tc gridSpan="2">
                  <a:txBody>
                    <a:bodyPr/>
                    <a:lstStyle/>
                    <a:p>
                      <a:pPr defTabSz="3765639"/>
                      <a:r>
                        <a:rPr lang="en-US" sz="2000" b="0" i="0" dirty="0">
                          <a:solidFill>
                            <a:srgbClr val="D9D9D9"/>
                          </a:solidFill>
                          <a:latin typeface="Arial"/>
                          <a:cs typeface="Arial"/>
                        </a:rPr>
                        <a:t>This PowerPoint template is designed to create a </a:t>
                      </a:r>
                      <a:r>
                        <a:rPr lang="en-US" sz="2000" b="1" i="0" dirty="0">
                          <a:solidFill>
                            <a:srgbClr val="FFC000"/>
                          </a:solidFill>
                          <a:latin typeface="Arial"/>
                          <a:cs typeface="Arial"/>
                        </a:rPr>
                        <a:t>36"x48" </a:t>
                      </a:r>
                      <a:r>
                        <a:rPr lang="en-US" sz="2000" b="0" i="0" dirty="0">
                          <a:solidFill>
                            <a:srgbClr val="D9D9D9"/>
                          </a:solidFill>
                          <a:latin typeface="Arial"/>
                          <a:cs typeface="Arial"/>
                        </a:rPr>
                        <a:t>research poster. Simply add your title, subtitle, text, tables, charts, and photos to customize your poster.</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To assist you in the design process and address any poster-related questions, we offer a series of online tutorials. Visit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select the </a:t>
                      </a:r>
                      <a:r>
                        <a:rPr lang="en-US" sz="2000" b="1" i="0" dirty="0">
                          <a:solidFill>
                            <a:srgbClr val="FFC000"/>
                          </a:solidFill>
                          <a:latin typeface="Arial"/>
                          <a:cs typeface="Arial"/>
                        </a:rPr>
                        <a:t>Tutorials </a:t>
                      </a:r>
                      <a:r>
                        <a:rPr lang="en-US" sz="2000" b="0" i="0" dirty="0">
                          <a:solidFill>
                            <a:srgbClr val="D9D9D9"/>
                          </a:solidFill>
                          <a:latin typeface="Arial"/>
                          <a:cs typeface="Arial"/>
                        </a:rPr>
                        <a:t>tab for detailed guidance.</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For same-day professional printing of your poster, go to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click on the ”</a:t>
                      </a:r>
                      <a:r>
                        <a:rPr lang="en-US" sz="2000" b="1" i="0" dirty="0">
                          <a:solidFill>
                            <a:srgbClr val="FFC000"/>
                          </a:solidFill>
                          <a:latin typeface="Arial"/>
                          <a:cs typeface="Arial"/>
                        </a:rPr>
                        <a:t>PRINT</a:t>
                      </a:r>
                      <a:r>
                        <a:rPr lang="en-US" sz="2000" b="0" i="0" dirty="0">
                          <a:solidFill>
                            <a:srgbClr val="D9D9D9"/>
                          </a:solidFill>
                          <a:latin typeface="Arial"/>
                          <a:cs typeface="Arial"/>
                        </a:rPr>
                        <a:t>” button or click on any of our poster options.</a:t>
                      </a:r>
                      <a:endParaRPr lang="en-US" sz="2000" b="0"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4923">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20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16007">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2000" b="0" baseline="0" dirty="0">
                        <a:solidFill>
                          <a:srgbClr val="D9D9D9"/>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20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182880" marT="137160">
                    <a:solidFill>
                      <a:srgbClr val="010101"/>
                    </a:solidFill>
                  </a:tcPr>
                </a:tc>
                <a:extLst>
                  <a:ext uri="{0D108BD9-81ED-4DB2-BD59-A6C34878D82A}">
                    <a16:rowId xmlns:a16="http://schemas.microsoft.com/office/drawing/2014/main" val="10001"/>
                  </a:ext>
                </a:extLst>
              </a:tr>
              <a:tr h="17700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759524">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20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20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3"/>
                  </a:ext>
                </a:extLst>
              </a:tr>
              <a:tr h="3459492">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736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4305">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3751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3325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26AE2905-BC8D-E8B7-9047-99905DA339AB}"/>
              </a:ext>
            </a:extLst>
          </p:cNvPr>
          <p:cNvGraphicFramePr>
            <a:graphicFrameLocks noGrp="1"/>
          </p:cNvGraphicFramePr>
          <p:nvPr userDrawn="1">
            <p:extLst>
              <p:ext uri="{D42A27DB-BD31-4B8C-83A1-F6EECF244321}">
                <p14:modId xmlns:p14="http://schemas.microsoft.com/office/powerpoint/2010/main" val="3230447317"/>
              </p:ext>
            </p:extLst>
          </p:nvPr>
        </p:nvGraphicFramePr>
        <p:xfrm>
          <a:off x="44945300" y="-1"/>
          <a:ext cx="9711562" cy="32975599"/>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663367">
                  <a:extLst>
                    <a:ext uri="{9D8B030D-6E8A-4147-A177-3AD203B41FA5}">
                      <a16:colId xmlns:a16="http://schemas.microsoft.com/office/drawing/2014/main" val="3519466302"/>
                    </a:ext>
                  </a:extLst>
                </a:gridCol>
                <a:gridCol w="4704795">
                  <a:extLst>
                    <a:ext uri="{9D8B030D-6E8A-4147-A177-3AD203B41FA5}">
                      <a16:colId xmlns:a16="http://schemas.microsoft.com/office/drawing/2014/main" val="4164475170"/>
                    </a:ext>
                  </a:extLst>
                </a:gridCol>
              </a:tblGrid>
              <a:tr h="13918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APPEAR ON THE POSTER)</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11041">
                <a:tc>
                  <a:txBody>
                    <a:bodyPr/>
                    <a:lstStyle/>
                    <a:p>
                      <a:endParaRPr lang="en-US" sz="2000" u="none" dirty="0">
                        <a:solidFill>
                          <a:srgbClr val="FFC000"/>
                        </a:solidFill>
                      </a:endParaRPr>
                    </a:p>
                  </a:txBody>
                  <a:tcPr marL="182880" marT="137160">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2000" u="none" dirty="0">
                        <a:solidFill>
                          <a:srgbClr val="FFC000"/>
                        </a:solidFill>
                      </a:endParaRPr>
                    </a:p>
                  </a:txBody>
                  <a:tcPr marL="182880" marT="137160">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245954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182880" marT="137160">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182880" marT="137160">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4035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272979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2400" noProof="0" dirty="0">
                          <a:solidFill>
                            <a:srgbClr val="D9D9D9"/>
                          </a:solidFill>
                          <a:latin typeface="Arial" panose="020B0604020202020204" pitchFamily="34" charset="0"/>
                          <a:cs typeface="Arial" panose="020B0604020202020204" pitchFamily="34" charset="0"/>
                        </a:rPr>
                      </a:br>
                      <a:r>
                        <a:rPr lang="en-US" sz="24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4670981">
                <a:tc>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b="1" dirty="0">
                          <a:solidFill>
                            <a:srgbClr val="FFC000"/>
                          </a:solidFill>
                          <a:latin typeface="Arial" panose="020B0604020202020204" pitchFamily="34" charset="0"/>
                          <a:cs typeface="Arial" panose="020B0604020202020204" pitchFamily="34" charset="0"/>
                        </a:rPr>
                        <a:t>F5 key </a:t>
                      </a:r>
                      <a:r>
                        <a:rPr lang="en-US" sz="24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2400" b="1" dirty="0">
                          <a:solidFill>
                            <a:srgbClr val="FFC000"/>
                          </a:solidFill>
                          <a:latin typeface="Arial" panose="020B0604020202020204" pitchFamily="34" charset="0"/>
                          <a:cs typeface="Arial" panose="020B0604020202020204" pitchFamily="34" charset="0"/>
                        </a:rPr>
                        <a:t>ESC</a:t>
                      </a:r>
                      <a:r>
                        <a:rPr lang="en-US" sz="2400" dirty="0">
                          <a:solidFill>
                            <a:srgbClr val="D9D9D9"/>
                          </a:solidFill>
                          <a:latin typeface="Arial" panose="020B0604020202020204" pitchFamily="34" charset="0"/>
                          <a:cs typeface="Arial" panose="020B0604020202020204" pitchFamily="34" charset="0"/>
                        </a:rPr>
                        <a:t> key.</a:t>
                      </a:r>
                    </a:p>
                  </a:txBody>
                  <a:tcPr marL="182880" marT="137160">
                    <a:solidFill>
                      <a:srgbClr val="010101"/>
                    </a:solidFill>
                  </a:tcPr>
                </a:tc>
                <a:tc gridSpan="2">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(Windows)</a:t>
                      </a:r>
                      <a:br>
                        <a:rPr lang="en-US" sz="28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 (Mac and Windows)</a:t>
                      </a:r>
                      <a:endParaRPr lang="en-US" sz="24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79295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To print your poster, visit </a:t>
                      </a:r>
                      <a:r>
                        <a:rPr lang="en-US" sz="2400" noProof="0" dirty="0">
                          <a:solidFill>
                            <a:srgbClr val="FFC000"/>
                          </a:solidFill>
                          <a:latin typeface="Arial"/>
                          <a:cs typeface="Arial"/>
                        </a:rPr>
                        <a:t>PosterPresentations.com </a:t>
                      </a:r>
                      <a:r>
                        <a:rPr lang="en-US" sz="2400" noProof="0" dirty="0">
                          <a:solidFill>
                            <a:srgbClr val="D9D9D9"/>
                          </a:solidFill>
                          <a:latin typeface="Arial"/>
                          <a:cs typeface="Arial"/>
                        </a:rPr>
                        <a:t>and click the "</a:t>
                      </a:r>
                      <a:r>
                        <a:rPr lang="en-US" sz="2400" noProof="0" dirty="0">
                          <a:solidFill>
                            <a:srgbClr val="FFC000"/>
                          </a:solidFill>
                          <a:latin typeface="Arial"/>
                          <a:cs typeface="Arial"/>
                        </a:rPr>
                        <a:t>PRINT</a:t>
                      </a:r>
                      <a:r>
                        <a:rPr lang="en-US" sz="24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2400" noProof="0" dirty="0">
                          <a:solidFill>
                            <a:srgbClr val="D9D9D9"/>
                          </a:solidFill>
                          <a:latin typeface="Arial"/>
                          <a:cs typeface="Arial"/>
                        </a:rPr>
                      </a:b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2463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FFC000"/>
                          </a:solidFill>
                          <a:latin typeface="Arial"/>
                          <a:cs typeface="Arial"/>
                        </a:rPr>
                        <a:t>https://www.posterpresentations.com/poster-presentation-services-for-conferences-and-events.html</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FFC000"/>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1630178">
                <a:tc gridSpan="3">
                  <a:txBody>
                    <a:bodyPr/>
                    <a:lstStyle/>
                    <a:p>
                      <a:endParaRPr lang="en-US" sz="24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5390">
                <a:tc gridSpan="2">
                  <a:txBody>
                    <a:bodyPr/>
                    <a:lstStyle/>
                    <a:p>
                      <a:pPr>
                        <a:lnSpc>
                          <a:spcPts val="2600"/>
                        </a:lnSpc>
                      </a:pPr>
                      <a:r>
                        <a:rPr lang="en-US" sz="2000" dirty="0">
                          <a:solidFill>
                            <a:schemeClr val="bg1">
                              <a:lumMod val="85000"/>
                            </a:schemeClr>
                          </a:solidFill>
                          <a:latin typeface="Arial"/>
                          <a:cs typeface="Arial"/>
                        </a:rPr>
                        <a:t>© 2025</a:t>
                      </a:r>
                      <a:r>
                        <a:rPr lang="en-US" sz="2000" baseline="0" dirty="0">
                          <a:solidFill>
                            <a:schemeClr val="bg1">
                              <a:lumMod val="85000"/>
                            </a:schemeClr>
                          </a:solidFill>
                          <a:latin typeface="Arial"/>
                          <a:cs typeface="Arial"/>
                        </a:rPr>
                        <a:t> </a:t>
                      </a:r>
                      <a:r>
                        <a:rPr lang="en-US" sz="2000" dirty="0">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1800" dirty="0">
                          <a:solidFill>
                            <a:schemeClr val="bg1"/>
                          </a:solidFill>
                          <a:latin typeface="Arial"/>
                          <a:cs typeface="Arial"/>
                        </a:rPr>
                        <a:t>For additional help, visit our online tutorials at </a:t>
                      </a:r>
                      <a:r>
                        <a:rPr lang="en-US" sz="1400" dirty="0">
                          <a:solidFill>
                            <a:schemeClr val="bg1"/>
                          </a:solidFill>
                          <a:latin typeface="Arial"/>
                          <a:cs typeface="Arial"/>
                        </a:rPr>
                        <a:t>https://www.posterpresentations.com/helpdesk.html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63100274"/>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96" userDrawn="1">
          <p15:clr>
            <a:srgbClr val="F26B43"/>
          </p15:clr>
        </p15:guide>
        <p15:guide id="2" userDrawn="1">
          <p15:clr>
            <a:srgbClr val="F26B43"/>
          </p15:clr>
        </p15:guide>
        <p15:guide id="3" pos="27648" userDrawn="1">
          <p15:clr>
            <a:srgbClr val="F26B43"/>
          </p15:clr>
        </p15:guide>
        <p15:guide id="4" orient="horz" pos="2020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33" name="Snip and Round Single Corner Rectangle 32">
            <a:extLst>
              <a:ext uri="{FF2B5EF4-FFF2-40B4-BE49-F238E27FC236}">
                <a16:creationId xmlns:a16="http://schemas.microsoft.com/office/drawing/2014/main" id="{A41204E6-FB12-F3E1-B6FB-6D205F1ADE19}"/>
              </a:ext>
            </a:extLst>
          </p:cNvPr>
          <p:cNvSpPr/>
          <p:nvPr userDrawn="1"/>
        </p:nvSpPr>
        <p:spPr>
          <a:xfrm rot="5400000">
            <a:off x="-6608631" y="11928775"/>
            <a:ext cx="27603873" cy="14386613"/>
          </a:xfrm>
          <a:prstGeom prst="snipRoundRect">
            <a:avLst>
              <a:gd name="adj1" fmla="val 13272"/>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Snip and Round Single Corner Rectangle 33">
            <a:extLst>
              <a:ext uri="{FF2B5EF4-FFF2-40B4-BE49-F238E27FC236}">
                <a16:creationId xmlns:a16="http://schemas.microsoft.com/office/drawing/2014/main" id="{5E5E55A3-E20E-C789-2B63-724291496D33}"/>
              </a:ext>
            </a:extLst>
          </p:cNvPr>
          <p:cNvSpPr/>
          <p:nvPr userDrawn="1"/>
        </p:nvSpPr>
        <p:spPr>
          <a:xfrm rot="5400000">
            <a:off x="8166883" y="12278963"/>
            <a:ext cx="27603873" cy="13686238"/>
          </a:xfrm>
          <a:prstGeom prst="snipRoundRect">
            <a:avLst>
              <a:gd name="adj1" fmla="val 13272"/>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Snip and Round Single Corner Rectangle 34">
            <a:extLst>
              <a:ext uri="{FF2B5EF4-FFF2-40B4-BE49-F238E27FC236}">
                <a16:creationId xmlns:a16="http://schemas.microsoft.com/office/drawing/2014/main" id="{08CF233C-0A90-9F57-DD26-394126CE6628}"/>
              </a:ext>
            </a:extLst>
          </p:cNvPr>
          <p:cNvSpPr/>
          <p:nvPr userDrawn="1"/>
        </p:nvSpPr>
        <p:spPr>
          <a:xfrm rot="5400000">
            <a:off x="22910424" y="11943248"/>
            <a:ext cx="27603871" cy="14357669"/>
          </a:xfrm>
          <a:prstGeom prst="snipRoundRect">
            <a:avLst>
              <a:gd name="adj1" fmla="val 13272"/>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able 11">
            <a:extLst>
              <a:ext uri="{FF2B5EF4-FFF2-40B4-BE49-F238E27FC236}">
                <a16:creationId xmlns:a16="http://schemas.microsoft.com/office/drawing/2014/main" id="{4B3577D3-37D3-5A44-F434-529E93F9D6BB}"/>
              </a:ext>
            </a:extLst>
          </p:cNvPr>
          <p:cNvGraphicFramePr>
            <a:graphicFrameLocks noGrp="1"/>
          </p:cNvGraphicFramePr>
          <p:nvPr userDrawn="1">
            <p:extLst>
              <p:ext uri="{D42A27DB-BD31-4B8C-83A1-F6EECF244321}">
                <p14:modId xmlns:p14="http://schemas.microsoft.com/office/powerpoint/2010/main" val="1593607140"/>
              </p:ext>
            </p:extLst>
          </p:nvPr>
        </p:nvGraphicFramePr>
        <p:xfrm>
          <a:off x="-10858499" y="50891"/>
          <a:ext cx="9776869" cy="3293943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065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APPEAR ON THE POSTER)</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5330">
                <a:tc gridSpan="2">
                  <a:txBody>
                    <a:bodyPr/>
                    <a:lstStyle/>
                    <a:p>
                      <a:pPr defTabSz="3765639"/>
                      <a:r>
                        <a:rPr lang="en-US" sz="2000" b="0" i="0" dirty="0">
                          <a:solidFill>
                            <a:srgbClr val="D9D9D9"/>
                          </a:solidFill>
                          <a:latin typeface="Arial"/>
                          <a:cs typeface="Arial"/>
                        </a:rPr>
                        <a:t>This PowerPoint template is designed to create a </a:t>
                      </a:r>
                      <a:r>
                        <a:rPr lang="en-US" sz="2000" b="1" i="0" dirty="0">
                          <a:solidFill>
                            <a:srgbClr val="FFC000"/>
                          </a:solidFill>
                          <a:latin typeface="Arial"/>
                          <a:cs typeface="Arial"/>
                        </a:rPr>
                        <a:t>36"x48" </a:t>
                      </a:r>
                      <a:r>
                        <a:rPr lang="en-US" sz="2000" b="0" i="0" dirty="0">
                          <a:solidFill>
                            <a:srgbClr val="D9D9D9"/>
                          </a:solidFill>
                          <a:latin typeface="Arial"/>
                          <a:cs typeface="Arial"/>
                        </a:rPr>
                        <a:t>research poster. Simply add your title, subtitle, text, tables, charts, and photos to customize your poster.</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To assist you in the design process and address any poster-related questions, we offer a series of online tutorials. Visit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select the </a:t>
                      </a:r>
                      <a:r>
                        <a:rPr lang="en-US" sz="2000" b="1" i="0" dirty="0">
                          <a:solidFill>
                            <a:srgbClr val="FFC000"/>
                          </a:solidFill>
                          <a:latin typeface="Arial"/>
                          <a:cs typeface="Arial"/>
                        </a:rPr>
                        <a:t>Tutorials </a:t>
                      </a:r>
                      <a:r>
                        <a:rPr lang="en-US" sz="2000" b="0" i="0" dirty="0">
                          <a:solidFill>
                            <a:srgbClr val="D9D9D9"/>
                          </a:solidFill>
                          <a:latin typeface="Arial"/>
                          <a:cs typeface="Arial"/>
                        </a:rPr>
                        <a:t>tab for detailed guidance.</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For same-day professional printing of your poster, go to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click on the ”</a:t>
                      </a:r>
                      <a:r>
                        <a:rPr lang="en-US" sz="2000" b="1" i="0" dirty="0">
                          <a:solidFill>
                            <a:srgbClr val="FFC000"/>
                          </a:solidFill>
                          <a:latin typeface="Arial"/>
                          <a:cs typeface="Arial"/>
                        </a:rPr>
                        <a:t>PRINT</a:t>
                      </a:r>
                      <a:r>
                        <a:rPr lang="en-US" sz="2000" b="0" i="0" dirty="0">
                          <a:solidFill>
                            <a:srgbClr val="D9D9D9"/>
                          </a:solidFill>
                          <a:latin typeface="Arial"/>
                          <a:cs typeface="Arial"/>
                        </a:rPr>
                        <a:t>” button or click on any of our poster options.</a:t>
                      </a:r>
                      <a:endParaRPr lang="en-US" sz="2000" b="0"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4923">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20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16007">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2000" b="0" baseline="0" dirty="0">
                        <a:solidFill>
                          <a:srgbClr val="D9D9D9"/>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20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182880" marT="137160">
                    <a:solidFill>
                      <a:srgbClr val="010101"/>
                    </a:solidFill>
                  </a:tcPr>
                </a:tc>
                <a:extLst>
                  <a:ext uri="{0D108BD9-81ED-4DB2-BD59-A6C34878D82A}">
                    <a16:rowId xmlns:a16="http://schemas.microsoft.com/office/drawing/2014/main" val="10001"/>
                  </a:ext>
                </a:extLst>
              </a:tr>
              <a:tr h="17700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759524">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20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20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3"/>
                  </a:ext>
                </a:extLst>
              </a:tr>
              <a:tr h="3459492">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736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4305">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3751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3325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5CF5584F-2687-E0E1-63FF-F4CECB7AD72B}"/>
              </a:ext>
            </a:extLst>
          </p:cNvPr>
          <p:cNvGraphicFramePr>
            <a:graphicFrameLocks noGrp="1"/>
          </p:cNvGraphicFramePr>
          <p:nvPr userDrawn="1">
            <p:extLst>
              <p:ext uri="{D42A27DB-BD31-4B8C-83A1-F6EECF244321}">
                <p14:modId xmlns:p14="http://schemas.microsoft.com/office/powerpoint/2010/main" val="3230447317"/>
              </p:ext>
            </p:extLst>
          </p:nvPr>
        </p:nvGraphicFramePr>
        <p:xfrm>
          <a:off x="44945300" y="-1"/>
          <a:ext cx="9711562" cy="32975599"/>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663367">
                  <a:extLst>
                    <a:ext uri="{9D8B030D-6E8A-4147-A177-3AD203B41FA5}">
                      <a16:colId xmlns:a16="http://schemas.microsoft.com/office/drawing/2014/main" val="3519466302"/>
                    </a:ext>
                  </a:extLst>
                </a:gridCol>
                <a:gridCol w="4704795">
                  <a:extLst>
                    <a:ext uri="{9D8B030D-6E8A-4147-A177-3AD203B41FA5}">
                      <a16:colId xmlns:a16="http://schemas.microsoft.com/office/drawing/2014/main" val="4164475170"/>
                    </a:ext>
                  </a:extLst>
                </a:gridCol>
              </a:tblGrid>
              <a:tr h="13918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APPEAR ON THE POSTER)</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11041">
                <a:tc>
                  <a:txBody>
                    <a:bodyPr/>
                    <a:lstStyle/>
                    <a:p>
                      <a:endParaRPr lang="en-US" sz="2000" u="none" dirty="0">
                        <a:solidFill>
                          <a:srgbClr val="FFC000"/>
                        </a:solidFill>
                      </a:endParaRPr>
                    </a:p>
                  </a:txBody>
                  <a:tcPr marL="182880" marT="137160">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2000" u="none" dirty="0">
                        <a:solidFill>
                          <a:srgbClr val="FFC000"/>
                        </a:solidFill>
                      </a:endParaRPr>
                    </a:p>
                  </a:txBody>
                  <a:tcPr marL="182880" marT="137160">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245954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182880" marT="137160">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182880" marT="137160">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4035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272979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2400" noProof="0" dirty="0">
                          <a:solidFill>
                            <a:srgbClr val="D9D9D9"/>
                          </a:solidFill>
                          <a:latin typeface="Arial" panose="020B0604020202020204" pitchFamily="34" charset="0"/>
                          <a:cs typeface="Arial" panose="020B0604020202020204" pitchFamily="34" charset="0"/>
                        </a:rPr>
                      </a:br>
                      <a:r>
                        <a:rPr lang="en-US" sz="24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4670981">
                <a:tc>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b="1" dirty="0">
                          <a:solidFill>
                            <a:srgbClr val="FFC000"/>
                          </a:solidFill>
                          <a:latin typeface="Arial" panose="020B0604020202020204" pitchFamily="34" charset="0"/>
                          <a:cs typeface="Arial" panose="020B0604020202020204" pitchFamily="34" charset="0"/>
                        </a:rPr>
                        <a:t>F5 key </a:t>
                      </a:r>
                      <a:r>
                        <a:rPr lang="en-US" sz="24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2400" b="1" dirty="0">
                          <a:solidFill>
                            <a:srgbClr val="FFC000"/>
                          </a:solidFill>
                          <a:latin typeface="Arial" panose="020B0604020202020204" pitchFamily="34" charset="0"/>
                          <a:cs typeface="Arial" panose="020B0604020202020204" pitchFamily="34" charset="0"/>
                        </a:rPr>
                        <a:t>ESC</a:t>
                      </a:r>
                      <a:r>
                        <a:rPr lang="en-US" sz="2400" dirty="0">
                          <a:solidFill>
                            <a:srgbClr val="D9D9D9"/>
                          </a:solidFill>
                          <a:latin typeface="Arial" panose="020B0604020202020204" pitchFamily="34" charset="0"/>
                          <a:cs typeface="Arial" panose="020B0604020202020204" pitchFamily="34" charset="0"/>
                        </a:rPr>
                        <a:t> key.</a:t>
                      </a:r>
                    </a:p>
                  </a:txBody>
                  <a:tcPr marL="182880" marT="137160">
                    <a:solidFill>
                      <a:srgbClr val="010101"/>
                    </a:solidFill>
                  </a:tcPr>
                </a:tc>
                <a:tc gridSpan="2">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(Windows)</a:t>
                      </a:r>
                      <a:br>
                        <a:rPr lang="en-US" sz="28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 (Mac and Windows)</a:t>
                      </a:r>
                      <a:endParaRPr lang="en-US" sz="24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79295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To print your poster, visit </a:t>
                      </a:r>
                      <a:r>
                        <a:rPr lang="en-US" sz="2400" noProof="0" dirty="0">
                          <a:solidFill>
                            <a:srgbClr val="FFC000"/>
                          </a:solidFill>
                          <a:latin typeface="Arial"/>
                          <a:cs typeface="Arial"/>
                        </a:rPr>
                        <a:t>PosterPresentations.com </a:t>
                      </a:r>
                      <a:r>
                        <a:rPr lang="en-US" sz="2400" noProof="0" dirty="0">
                          <a:solidFill>
                            <a:srgbClr val="D9D9D9"/>
                          </a:solidFill>
                          <a:latin typeface="Arial"/>
                          <a:cs typeface="Arial"/>
                        </a:rPr>
                        <a:t>and click the "</a:t>
                      </a:r>
                      <a:r>
                        <a:rPr lang="en-US" sz="2400" noProof="0" dirty="0">
                          <a:solidFill>
                            <a:srgbClr val="FFC000"/>
                          </a:solidFill>
                          <a:latin typeface="Arial"/>
                          <a:cs typeface="Arial"/>
                        </a:rPr>
                        <a:t>PRINT</a:t>
                      </a:r>
                      <a:r>
                        <a:rPr lang="en-US" sz="24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2400" noProof="0" dirty="0">
                          <a:solidFill>
                            <a:srgbClr val="D9D9D9"/>
                          </a:solidFill>
                          <a:latin typeface="Arial"/>
                          <a:cs typeface="Arial"/>
                        </a:rPr>
                      </a:b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2463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FFC000"/>
                          </a:solidFill>
                          <a:latin typeface="Arial"/>
                          <a:cs typeface="Arial"/>
                        </a:rPr>
                        <a:t>https://www.posterpresentations.com/poster-presentation-services-for-conferences-and-events.html</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FFC000"/>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1630178">
                <a:tc gridSpan="3">
                  <a:txBody>
                    <a:bodyPr/>
                    <a:lstStyle/>
                    <a:p>
                      <a:endParaRPr lang="en-US" sz="24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5390">
                <a:tc gridSpan="2">
                  <a:txBody>
                    <a:bodyPr/>
                    <a:lstStyle/>
                    <a:p>
                      <a:pPr>
                        <a:lnSpc>
                          <a:spcPts val="2600"/>
                        </a:lnSpc>
                      </a:pPr>
                      <a:r>
                        <a:rPr lang="en-US" sz="2000" dirty="0">
                          <a:solidFill>
                            <a:schemeClr val="bg1">
                              <a:lumMod val="85000"/>
                            </a:schemeClr>
                          </a:solidFill>
                          <a:latin typeface="Arial"/>
                          <a:cs typeface="Arial"/>
                        </a:rPr>
                        <a:t>© 2025</a:t>
                      </a:r>
                      <a:r>
                        <a:rPr lang="en-US" sz="2000" baseline="0" dirty="0">
                          <a:solidFill>
                            <a:schemeClr val="bg1">
                              <a:lumMod val="85000"/>
                            </a:schemeClr>
                          </a:solidFill>
                          <a:latin typeface="Arial"/>
                          <a:cs typeface="Arial"/>
                        </a:rPr>
                        <a:t> </a:t>
                      </a:r>
                      <a:r>
                        <a:rPr lang="en-US" sz="2000" dirty="0">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1800" dirty="0">
                          <a:solidFill>
                            <a:schemeClr val="bg1"/>
                          </a:solidFill>
                          <a:latin typeface="Arial"/>
                          <a:cs typeface="Arial"/>
                        </a:rPr>
                        <a:t>For additional help, visit our online tutorials at </a:t>
                      </a:r>
                      <a:r>
                        <a:rPr lang="en-US" sz="1400" dirty="0">
                          <a:solidFill>
                            <a:schemeClr val="bg1"/>
                          </a:solidFill>
                          <a:latin typeface="Arial"/>
                          <a:cs typeface="Arial"/>
                        </a:rPr>
                        <a:t>https://www.posterpresentations.com/helpdesk.html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2762203"/>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96" userDrawn="1">
          <p15:clr>
            <a:srgbClr val="F26B43"/>
          </p15:clr>
        </p15:guide>
        <p15:guide id="2" userDrawn="1">
          <p15:clr>
            <a:srgbClr val="F26B43"/>
          </p15:clr>
        </p15:guide>
        <p15:guide id="3" pos="27648" userDrawn="1">
          <p15:clr>
            <a:srgbClr val="F26B43"/>
          </p15:clr>
        </p15:guide>
        <p15:guide id="4" orient="horz" pos="202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41" name="Snip and Round Single Corner Rectangle 40">
            <a:extLst>
              <a:ext uri="{FF2B5EF4-FFF2-40B4-BE49-F238E27FC236}">
                <a16:creationId xmlns:a16="http://schemas.microsoft.com/office/drawing/2014/main" id="{0B21BA31-E04F-DDB0-6A54-E2FDCB9273D3}"/>
              </a:ext>
            </a:extLst>
          </p:cNvPr>
          <p:cNvSpPr/>
          <p:nvPr userDrawn="1"/>
        </p:nvSpPr>
        <p:spPr>
          <a:xfrm rot="5400000">
            <a:off x="8055573" y="-2846264"/>
            <a:ext cx="27766290" cy="43877435"/>
          </a:xfrm>
          <a:prstGeom prst="snipRoundRect">
            <a:avLst>
              <a:gd name="adj1" fmla="val 9949"/>
              <a:gd name="adj2" fmla="val 0"/>
            </a:avLst>
          </a:prstGeom>
          <a:solidFill>
            <a:srgbClr val="DEF1F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Table 8">
            <a:extLst>
              <a:ext uri="{FF2B5EF4-FFF2-40B4-BE49-F238E27FC236}">
                <a16:creationId xmlns:a16="http://schemas.microsoft.com/office/drawing/2014/main" id="{B3F0E1E5-37DF-9D0F-98DB-38681B910562}"/>
              </a:ext>
            </a:extLst>
          </p:cNvPr>
          <p:cNvGraphicFramePr>
            <a:graphicFrameLocks noGrp="1"/>
          </p:cNvGraphicFramePr>
          <p:nvPr userDrawn="1">
            <p:extLst>
              <p:ext uri="{D42A27DB-BD31-4B8C-83A1-F6EECF244321}">
                <p14:modId xmlns:p14="http://schemas.microsoft.com/office/powerpoint/2010/main" val="1593607140"/>
              </p:ext>
            </p:extLst>
          </p:nvPr>
        </p:nvGraphicFramePr>
        <p:xfrm>
          <a:off x="-10858499" y="50891"/>
          <a:ext cx="9776869" cy="3293943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0658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APPEAR ON THE POSTER)</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5330">
                <a:tc gridSpan="2">
                  <a:txBody>
                    <a:bodyPr/>
                    <a:lstStyle/>
                    <a:p>
                      <a:pPr defTabSz="3765639"/>
                      <a:r>
                        <a:rPr lang="en-US" sz="2000" b="0" i="0" dirty="0">
                          <a:solidFill>
                            <a:srgbClr val="D9D9D9"/>
                          </a:solidFill>
                          <a:latin typeface="Arial"/>
                          <a:cs typeface="Arial"/>
                        </a:rPr>
                        <a:t>This PowerPoint template is designed to create a </a:t>
                      </a:r>
                      <a:r>
                        <a:rPr lang="en-US" sz="2000" b="1" i="0" dirty="0">
                          <a:solidFill>
                            <a:srgbClr val="FFC000"/>
                          </a:solidFill>
                          <a:latin typeface="Arial"/>
                          <a:cs typeface="Arial"/>
                        </a:rPr>
                        <a:t>36"x48" </a:t>
                      </a:r>
                      <a:r>
                        <a:rPr lang="en-US" sz="2000" b="0" i="0" dirty="0">
                          <a:solidFill>
                            <a:srgbClr val="D9D9D9"/>
                          </a:solidFill>
                          <a:latin typeface="Arial"/>
                          <a:cs typeface="Arial"/>
                        </a:rPr>
                        <a:t>research poster. Simply add your title, subtitle, text, tables, charts, and photos to customize your poster.</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To assist you in the design process and address any poster-related questions, we offer a series of online tutorials. Visit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select the </a:t>
                      </a:r>
                      <a:r>
                        <a:rPr lang="en-US" sz="2000" b="1" i="0" dirty="0">
                          <a:solidFill>
                            <a:srgbClr val="FFC000"/>
                          </a:solidFill>
                          <a:latin typeface="Arial"/>
                          <a:cs typeface="Arial"/>
                        </a:rPr>
                        <a:t>Tutorials </a:t>
                      </a:r>
                      <a:r>
                        <a:rPr lang="en-US" sz="2000" b="0" i="0" dirty="0">
                          <a:solidFill>
                            <a:srgbClr val="D9D9D9"/>
                          </a:solidFill>
                          <a:latin typeface="Arial"/>
                          <a:cs typeface="Arial"/>
                        </a:rPr>
                        <a:t>tab for detailed guidance.</a:t>
                      </a:r>
                    </a:p>
                    <a:p>
                      <a:pPr defTabSz="3765639"/>
                      <a:endParaRPr lang="en-US" sz="2000" b="0" i="0" dirty="0">
                        <a:solidFill>
                          <a:srgbClr val="D9D9D9"/>
                        </a:solidFill>
                        <a:latin typeface="Arial"/>
                        <a:cs typeface="Arial"/>
                      </a:endParaRPr>
                    </a:p>
                    <a:p>
                      <a:pPr defTabSz="3765639"/>
                      <a:r>
                        <a:rPr lang="en-US" sz="2000" b="0" i="0" dirty="0">
                          <a:solidFill>
                            <a:srgbClr val="D9D9D9"/>
                          </a:solidFill>
                          <a:latin typeface="Arial"/>
                          <a:cs typeface="Arial"/>
                        </a:rPr>
                        <a:t>For same-day professional printing of your poster, go to </a:t>
                      </a:r>
                      <a:r>
                        <a:rPr lang="en-US" sz="2000" b="1" i="0" dirty="0">
                          <a:solidFill>
                            <a:srgbClr val="FFC000"/>
                          </a:solidFill>
                          <a:latin typeface="Arial"/>
                          <a:cs typeface="Arial"/>
                        </a:rPr>
                        <a:t>PosterPresentations.com </a:t>
                      </a:r>
                      <a:r>
                        <a:rPr lang="en-US" sz="2000" b="0" i="0" dirty="0">
                          <a:solidFill>
                            <a:srgbClr val="D9D9D9"/>
                          </a:solidFill>
                          <a:latin typeface="Arial"/>
                          <a:cs typeface="Arial"/>
                        </a:rPr>
                        <a:t>and click on the ”</a:t>
                      </a:r>
                      <a:r>
                        <a:rPr lang="en-US" sz="2000" b="1" i="0" dirty="0">
                          <a:solidFill>
                            <a:srgbClr val="FFC000"/>
                          </a:solidFill>
                          <a:latin typeface="Arial"/>
                          <a:cs typeface="Arial"/>
                        </a:rPr>
                        <a:t>PRINT</a:t>
                      </a:r>
                      <a:r>
                        <a:rPr lang="en-US" sz="2000" b="0" i="0" dirty="0">
                          <a:solidFill>
                            <a:srgbClr val="D9D9D9"/>
                          </a:solidFill>
                          <a:latin typeface="Arial"/>
                          <a:cs typeface="Arial"/>
                        </a:rPr>
                        <a:t>” button or click on any of our poster options.</a:t>
                      </a:r>
                      <a:endParaRPr lang="en-US" sz="2000" b="0"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4923">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20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16007">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2000" b="0" baseline="0" dirty="0">
                        <a:solidFill>
                          <a:srgbClr val="D9D9D9"/>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20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182880" marT="137160">
                    <a:solidFill>
                      <a:srgbClr val="010101"/>
                    </a:solidFill>
                  </a:tcPr>
                </a:tc>
                <a:extLst>
                  <a:ext uri="{0D108BD9-81ED-4DB2-BD59-A6C34878D82A}">
                    <a16:rowId xmlns:a16="http://schemas.microsoft.com/office/drawing/2014/main" val="10001"/>
                  </a:ext>
                </a:extLst>
              </a:tr>
              <a:tr h="17700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759524">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20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20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2000" b="0" baseline="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3"/>
                  </a:ext>
                </a:extLst>
              </a:tr>
              <a:tr h="3459492">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2000" baseline="0" dirty="0">
                        <a:solidFill>
                          <a:srgbClr val="D9D9D9"/>
                        </a:solidFill>
                        <a:latin typeface="Arial" panose="020B0604020202020204" pitchFamily="34" charset="0"/>
                        <a:cs typeface="Arial" panose="020B0604020202020204" pitchFamily="34" charset="0"/>
                      </a:endParaRPr>
                    </a:p>
                    <a:p>
                      <a:r>
                        <a:rPr lang="en-US" sz="20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736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4305">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3751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3325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9BD1C3CC-9129-B578-7DEA-43926F31E809}"/>
              </a:ext>
            </a:extLst>
          </p:cNvPr>
          <p:cNvGraphicFramePr>
            <a:graphicFrameLocks noGrp="1"/>
          </p:cNvGraphicFramePr>
          <p:nvPr userDrawn="1">
            <p:extLst>
              <p:ext uri="{D42A27DB-BD31-4B8C-83A1-F6EECF244321}">
                <p14:modId xmlns:p14="http://schemas.microsoft.com/office/powerpoint/2010/main" val="3230447317"/>
              </p:ext>
            </p:extLst>
          </p:nvPr>
        </p:nvGraphicFramePr>
        <p:xfrm>
          <a:off x="44945300" y="-1"/>
          <a:ext cx="9711562" cy="32975599"/>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663367">
                  <a:extLst>
                    <a:ext uri="{9D8B030D-6E8A-4147-A177-3AD203B41FA5}">
                      <a16:colId xmlns:a16="http://schemas.microsoft.com/office/drawing/2014/main" val="3519466302"/>
                    </a:ext>
                  </a:extLst>
                </a:gridCol>
                <a:gridCol w="4704795">
                  <a:extLst>
                    <a:ext uri="{9D8B030D-6E8A-4147-A177-3AD203B41FA5}">
                      <a16:colId xmlns:a16="http://schemas.microsoft.com/office/drawing/2014/main" val="4164475170"/>
                    </a:ext>
                  </a:extLst>
                </a:gridCol>
              </a:tblGrid>
              <a:tr h="13918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APPEAR ON THE POSTER)</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11041">
                <a:tc>
                  <a:txBody>
                    <a:bodyPr/>
                    <a:lstStyle/>
                    <a:p>
                      <a:endParaRPr lang="en-US" sz="2000" u="none" dirty="0">
                        <a:solidFill>
                          <a:srgbClr val="FFC000"/>
                        </a:solidFill>
                      </a:endParaRPr>
                    </a:p>
                  </a:txBody>
                  <a:tcPr marL="182880" marT="137160">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2000" u="none" dirty="0">
                        <a:solidFill>
                          <a:srgbClr val="FFC000"/>
                        </a:solidFill>
                      </a:endParaRPr>
                    </a:p>
                  </a:txBody>
                  <a:tcPr marL="182880" marT="137160">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245954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182880" marT="137160">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182880" marT="137160">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64035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272979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2400" noProof="0" dirty="0">
                          <a:solidFill>
                            <a:srgbClr val="D9D9D9"/>
                          </a:solidFill>
                          <a:latin typeface="Arial" panose="020B0604020202020204" pitchFamily="34" charset="0"/>
                          <a:cs typeface="Arial" panose="020B0604020202020204" pitchFamily="34" charset="0"/>
                        </a:rPr>
                      </a:br>
                      <a:r>
                        <a:rPr lang="en-US" sz="24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4670981">
                <a:tc>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b="1" dirty="0">
                          <a:solidFill>
                            <a:srgbClr val="FFC000"/>
                          </a:solidFill>
                          <a:latin typeface="Arial" panose="020B0604020202020204" pitchFamily="34" charset="0"/>
                          <a:cs typeface="Arial" panose="020B0604020202020204" pitchFamily="34" charset="0"/>
                        </a:rPr>
                        <a:t>F5 key </a:t>
                      </a:r>
                      <a:r>
                        <a:rPr lang="en-US" sz="24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2400" b="1" dirty="0">
                          <a:solidFill>
                            <a:srgbClr val="FFC000"/>
                          </a:solidFill>
                          <a:latin typeface="Arial" panose="020B0604020202020204" pitchFamily="34" charset="0"/>
                          <a:cs typeface="Arial" panose="020B0604020202020204" pitchFamily="34" charset="0"/>
                        </a:rPr>
                        <a:t>ESC</a:t>
                      </a:r>
                      <a:r>
                        <a:rPr lang="en-US" sz="2400" dirty="0">
                          <a:solidFill>
                            <a:srgbClr val="D9D9D9"/>
                          </a:solidFill>
                          <a:latin typeface="Arial" panose="020B0604020202020204" pitchFamily="34" charset="0"/>
                          <a:cs typeface="Arial" panose="020B0604020202020204" pitchFamily="34" charset="0"/>
                        </a:rPr>
                        <a:t> key.</a:t>
                      </a:r>
                    </a:p>
                  </a:txBody>
                  <a:tcPr marL="182880" marT="137160">
                    <a:solidFill>
                      <a:srgbClr val="010101"/>
                    </a:solidFill>
                  </a:tcPr>
                </a:tc>
                <a:tc gridSpan="2">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(Windows)</a:t>
                      </a:r>
                      <a:br>
                        <a:rPr lang="en-US" sz="28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 (Mac and Windows)</a:t>
                      </a:r>
                      <a:endParaRPr lang="en-US" sz="2400" dirty="0">
                        <a:solidFill>
                          <a:srgbClr val="D9D9D9"/>
                        </a:solidFill>
                        <a:latin typeface="Arial" panose="020B0604020202020204" pitchFamily="34" charset="0"/>
                        <a:cs typeface="Arial" panose="020B0604020202020204" pitchFamily="34" charset="0"/>
                      </a:endParaRPr>
                    </a:p>
                  </a:txBody>
                  <a:tcPr marL="182880" marT="137160"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4792954">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To print your poster, visit </a:t>
                      </a:r>
                      <a:r>
                        <a:rPr lang="en-US" sz="2400" noProof="0" dirty="0">
                          <a:solidFill>
                            <a:srgbClr val="FFC000"/>
                          </a:solidFill>
                          <a:latin typeface="Arial"/>
                          <a:cs typeface="Arial"/>
                        </a:rPr>
                        <a:t>PosterPresentations.com </a:t>
                      </a:r>
                      <a:r>
                        <a:rPr lang="en-US" sz="2400" noProof="0" dirty="0">
                          <a:solidFill>
                            <a:srgbClr val="D9D9D9"/>
                          </a:solidFill>
                          <a:latin typeface="Arial"/>
                          <a:cs typeface="Arial"/>
                        </a:rPr>
                        <a:t>and click the "</a:t>
                      </a:r>
                      <a:r>
                        <a:rPr lang="en-US" sz="2400" noProof="0" dirty="0">
                          <a:solidFill>
                            <a:srgbClr val="FFC000"/>
                          </a:solidFill>
                          <a:latin typeface="Arial"/>
                          <a:cs typeface="Arial"/>
                        </a:rPr>
                        <a:t>PRINT</a:t>
                      </a:r>
                      <a:r>
                        <a:rPr lang="en-US" sz="24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2400" noProof="0" dirty="0">
                          <a:solidFill>
                            <a:srgbClr val="D9D9D9"/>
                          </a:solidFill>
                          <a:latin typeface="Arial"/>
                          <a:cs typeface="Arial"/>
                        </a:rPr>
                      </a:b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42463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FFC000"/>
                          </a:solidFill>
                          <a:latin typeface="Arial"/>
                          <a:cs typeface="Arial"/>
                        </a:rPr>
                        <a:t>https://www.posterpresentations.com/poster-presentation-services-for-conferences-and-events.html</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FFC000"/>
                        </a:solidFill>
                        <a:latin typeface="Arial"/>
                        <a:cs typeface="Arial"/>
                      </a:endParaRP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1630178">
                <a:tc gridSpan="3">
                  <a:txBody>
                    <a:bodyPr/>
                    <a:lstStyle/>
                    <a:p>
                      <a:endParaRPr lang="en-US" sz="24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545390">
                <a:tc gridSpan="2">
                  <a:txBody>
                    <a:bodyPr/>
                    <a:lstStyle/>
                    <a:p>
                      <a:pPr>
                        <a:lnSpc>
                          <a:spcPts val="2600"/>
                        </a:lnSpc>
                      </a:pPr>
                      <a:r>
                        <a:rPr lang="en-US" sz="2000" dirty="0">
                          <a:solidFill>
                            <a:schemeClr val="bg1">
                              <a:lumMod val="85000"/>
                            </a:schemeClr>
                          </a:solidFill>
                          <a:latin typeface="Arial"/>
                          <a:cs typeface="Arial"/>
                        </a:rPr>
                        <a:t>© 2025</a:t>
                      </a:r>
                      <a:r>
                        <a:rPr lang="en-US" sz="2000" baseline="0" dirty="0">
                          <a:solidFill>
                            <a:schemeClr val="bg1">
                              <a:lumMod val="85000"/>
                            </a:schemeClr>
                          </a:solidFill>
                          <a:latin typeface="Arial"/>
                          <a:cs typeface="Arial"/>
                        </a:rPr>
                        <a:t> </a:t>
                      </a:r>
                      <a:r>
                        <a:rPr lang="en-US" sz="2000" dirty="0">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1800" dirty="0">
                          <a:solidFill>
                            <a:schemeClr val="bg1"/>
                          </a:solidFill>
                          <a:latin typeface="Arial"/>
                          <a:cs typeface="Arial"/>
                        </a:rPr>
                        <a:t>For additional help, visit our online tutorials at </a:t>
                      </a:r>
                      <a:r>
                        <a:rPr lang="en-US" sz="1400" dirty="0">
                          <a:solidFill>
                            <a:schemeClr val="bg1"/>
                          </a:solidFill>
                          <a:latin typeface="Arial"/>
                          <a:cs typeface="Arial"/>
                        </a:rPr>
                        <a:t>https://www.posterpresentations.com/helpdesk.html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5851930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96" userDrawn="1">
          <p15:clr>
            <a:srgbClr val="F26B43"/>
          </p15:clr>
        </p15:guide>
        <p15:guide id="2" userDrawn="1">
          <p15:clr>
            <a:srgbClr val="F26B43"/>
          </p15:clr>
        </p15:guide>
        <p15:guide id="3" pos="27648" userDrawn="1">
          <p15:clr>
            <a:srgbClr val="F26B43"/>
          </p15:clr>
        </p15:guide>
        <p15:guide id="4" orient="horz" pos="20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5C3F38-1F57-4036-8B2A-BFB2342C8A69}"/>
              </a:ext>
            </a:extLst>
          </p:cNvPr>
          <p:cNvSpPr>
            <a:spLocks noGrp="1"/>
          </p:cNvSpPr>
          <p:nvPr>
            <p:ph type="body" sz="quarter" idx="10"/>
          </p:nvPr>
        </p:nvSpPr>
        <p:spPr>
          <a:xfrm>
            <a:off x="465470" y="6380022"/>
            <a:ext cx="13754032" cy="4622782"/>
          </a:xfrm>
        </p:spPr>
        <p:txBody>
          <a:bodyPr/>
          <a:lstStyle/>
          <a:p>
            <a:pPr algn="just"/>
            <a:r>
              <a:rPr lang="en-US" sz="2600" dirty="0"/>
              <a:t>Artificial Intelligence (AI) has significantly improved the accuracy of disease diagnosis and medical image segmentation. However, deep learning models often function as "black boxes," making their decision-making process difficult to interpret. This lack of transparency hinders medical professionals' trust in AI-driven diagnostic tools. </a:t>
            </a:r>
          </a:p>
          <a:p>
            <a:pPr algn="just"/>
            <a:endParaRPr lang="en-US" sz="2600" dirty="0"/>
          </a:p>
          <a:p>
            <a:pPr algn="just"/>
            <a:r>
              <a:rPr lang="en-US" sz="2600" dirty="0"/>
              <a:t>This research focuses on integrating Explainable AI (XAI) techniques to enhance the interpretability of deep learning models used in medical imaging. By visualizing critical features influencing AI predictions, we aim to make medical AI systems more reliable and acceptable for clinical applications.</a:t>
            </a:r>
          </a:p>
        </p:txBody>
      </p:sp>
      <p:sp>
        <p:nvSpPr>
          <p:cNvPr id="3" name="Text Placeholder 2">
            <a:extLst>
              <a:ext uri="{FF2B5EF4-FFF2-40B4-BE49-F238E27FC236}">
                <a16:creationId xmlns:a16="http://schemas.microsoft.com/office/drawing/2014/main" id="{85F79FE5-132F-4380-88CF-7C3CBC19FD2F}"/>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D4714CE5-3DAA-4C83-AB55-C0CEE6F459A5}"/>
              </a:ext>
            </a:extLst>
          </p:cNvPr>
          <p:cNvSpPr>
            <a:spLocks noGrp="1"/>
          </p:cNvSpPr>
          <p:nvPr>
            <p:ph type="body" sz="quarter" idx="20"/>
          </p:nvPr>
        </p:nvSpPr>
        <p:spPr>
          <a:xfrm>
            <a:off x="15690722" y="5518886"/>
            <a:ext cx="13253274" cy="677100"/>
          </a:xfrm>
        </p:spPr>
        <p:txBody>
          <a:bodyPr/>
          <a:lstStyle/>
          <a:p>
            <a:r>
              <a:rPr lang="en-US" dirty="0"/>
              <a:t>RESULTS</a:t>
            </a:r>
          </a:p>
        </p:txBody>
      </p:sp>
      <p:sp>
        <p:nvSpPr>
          <p:cNvPr id="9" name="Text Placeholder 8">
            <a:extLst>
              <a:ext uri="{FF2B5EF4-FFF2-40B4-BE49-F238E27FC236}">
                <a16:creationId xmlns:a16="http://schemas.microsoft.com/office/drawing/2014/main" id="{0A2F3E10-01BA-475D-B68E-521CB3451C03}"/>
              </a:ext>
            </a:extLst>
          </p:cNvPr>
          <p:cNvSpPr>
            <a:spLocks noGrp="1"/>
          </p:cNvSpPr>
          <p:nvPr>
            <p:ph type="body" sz="quarter" idx="25"/>
          </p:nvPr>
        </p:nvSpPr>
        <p:spPr>
          <a:xfrm>
            <a:off x="29926903" y="18298559"/>
            <a:ext cx="13964296" cy="661931"/>
          </a:xfrm>
        </p:spPr>
        <p:txBody>
          <a:bodyPr/>
          <a:lstStyle/>
          <a:p>
            <a:r>
              <a:rPr lang="en-US" dirty="0"/>
              <a:t>CONCLUSIONS</a:t>
            </a:r>
          </a:p>
        </p:txBody>
      </p:sp>
      <p:sp>
        <p:nvSpPr>
          <p:cNvPr id="10" name="Text Placeholder 9">
            <a:extLst>
              <a:ext uri="{FF2B5EF4-FFF2-40B4-BE49-F238E27FC236}">
                <a16:creationId xmlns:a16="http://schemas.microsoft.com/office/drawing/2014/main" id="{4EA68882-0F1B-406B-96D9-EB70661537B3}"/>
              </a:ext>
            </a:extLst>
          </p:cNvPr>
          <p:cNvSpPr>
            <a:spLocks noGrp="1"/>
          </p:cNvSpPr>
          <p:nvPr>
            <p:ph type="body" sz="quarter" idx="26"/>
          </p:nvPr>
        </p:nvSpPr>
        <p:spPr>
          <a:xfrm>
            <a:off x="29926903" y="19020015"/>
            <a:ext cx="13964296" cy="846363"/>
          </a:xfrm>
        </p:spPr>
        <p:txBody>
          <a:bodyPr/>
          <a:lstStyle/>
          <a:p>
            <a:pPr algn="just"/>
            <a:endParaRPr lang="en-US" dirty="0"/>
          </a:p>
        </p:txBody>
      </p:sp>
      <p:sp>
        <p:nvSpPr>
          <p:cNvPr id="11" name="Text Placeholder 10">
            <a:extLst>
              <a:ext uri="{FF2B5EF4-FFF2-40B4-BE49-F238E27FC236}">
                <a16:creationId xmlns:a16="http://schemas.microsoft.com/office/drawing/2014/main" id="{92E5B31A-3E29-45C2-A0BC-9D240B81F775}"/>
              </a:ext>
            </a:extLst>
          </p:cNvPr>
          <p:cNvSpPr>
            <a:spLocks noGrp="1"/>
          </p:cNvSpPr>
          <p:nvPr>
            <p:ph type="body" sz="quarter" idx="27"/>
          </p:nvPr>
        </p:nvSpPr>
        <p:spPr>
          <a:xfrm>
            <a:off x="29926902" y="27651448"/>
            <a:ext cx="13952941" cy="661931"/>
          </a:xfrm>
        </p:spPr>
        <p:txBody>
          <a:bodyPr/>
          <a:lstStyle/>
          <a:p>
            <a:r>
              <a:rPr lang="en-US" dirty="0"/>
              <a:t>REFERENCES</a:t>
            </a:r>
          </a:p>
        </p:txBody>
      </p:sp>
      <p:sp>
        <p:nvSpPr>
          <p:cNvPr id="12" name="Text Placeholder 11">
            <a:extLst>
              <a:ext uri="{FF2B5EF4-FFF2-40B4-BE49-F238E27FC236}">
                <a16:creationId xmlns:a16="http://schemas.microsoft.com/office/drawing/2014/main" id="{DC92BD5D-E550-46A0-A02E-0BE918F583FF}"/>
              </a:ext>
            </a:extLst>
          </p:cNvPr>
          <p:cNvSpPr>
            <a:spLocks noGrp="1"/>
          </p:cNvSpPr>
          <p:nvPr>
            <p:ph type="body" sz="quarter" idx="28"/>
          </p:nvPr>
        </p:nvSpPr>
        <p:spPr>
          <a:xfrm>
            <a:off x="29926902" y="28480422"/>
            <a:ext cx="13964298" cy="846363"/>
          </a:xfrm>
        </p:spPr>
        <p:txBody>
          <a:bodyPr/>
          <a:lstStyle/>
          <a:p>
            <a:pPr algn="just"/>
            <a:endParaRPr lang="en-US" dirty="0"/>
          </a:p>
        </p:txBody>
      </p:sp>
      <p:sp>
        <p:nvSpPr>
          <p:cNvPr id="15" name="Text Placeholder 14">
            <a:extLst>
              <a:ext uri="{FF2B5EF4-FFF2-40B4-BE49-F238E27FC236}">
                <a16:creationId xmlns:a16="http://schemas.microsoft.com/office/drawing/2014/main" id="{C2D6E666-21E9-48BD-9420-C45B6597CBE7}"/>
              </a:ext>
            </a:extLst>
          </p:cNvPr>
          <p:cNvSpPr>
            <a:spLocks noGrp="1"/>
          </p:cNvSpPr>
          <p:nvPr>
            <p:ph type="body" sz="quarter" idx="96"/>
          </p:nvPr>
        </p:nvSpPr>
        <p:spPr>
          <a:xfrm>
            <a:off x="469210" y="15699598"/>
            <a:ext cx="13941584" cy="6943417"/>
          </a:xfrm>
        </p:spPr>
        <p:txBody>
          <a:bodyPr/>
          <a:lstStyle/>
          <a:p>
            <a:pPr algn="just"/>
            <a:endParaRPr lang="en-US" sz="2600" b="1" dirty="0"/>
          </a:p>
          <a:p>
            <a:pPr algn="just"/>
            <a:r>
              <a:rPr lang="en-US" sz="2600" b="1" dirty="0"/>
              <a:t>Dataset and Preprocessing</a:t>
            </a:r>
            <a:endParaRPr lang="en-US" sz="2600" dirty="0"/>
          </a:p>
          <a:p>
            <a:pPr marL="457200" indent="-457200">
              <a:buFont typeface="Arial" panose="020B0604020202020204" pitchFamily="34" charset="0"/>
              <a:buChar char="•"/>
            </a:pPr>
            <a:r>
              <a:rPr lang="en-US" sz="2600" dirty="0"/>
              <a:t>Utilizing medical imaging datasets (CT/MRI scans).</a:t>
            </a:r>
          </a:p>
          <a:p>
            <a:pPr marL="457200" indent="-457200">
              <a:buFont typeface="Arial" panose="020B0604020202020204" pitchFamily="34" charset="0"/>
              <a:buChar char="•"/>
            </a:pPr>
            <a:r>
              <a:rPr lang="en-US" sz="2600" dirty="0"/>
              <a:t>Preprocessing steps include normalization, augmentation, and segmentation.</a:t>
            </a:r>
          </a:p>
          <a:p>
            <a:pPr algn="just"/>
            <a:endParaRPr lang="en-US" sz="2600" dirty="0"/>
          </a:p>
          <a:p>
            <a:r>
              <a:rPr lang="en-US" sz="2600" b="1" dirty="0"/>
              <a:t>Deep Learning Models</a:t>
            </a:r>
            <a:endParaRPr lang="en-US" sz="2600" dirty="0"/>
          </a:p>
          <a:p>
            <a:pPr marL="457200" indent="-457200">
              <a:buFont typeface="Arial" panose="020B0604020202020204" pitchFamily="34" charset="0"/>
              <a:buChar char="•"/>
            </a:pPr>
            <a:r>
              <a:rPr lang="en-US" sz="2600" dirty="0"/>
              <a:t>Implementation of Convolutional Neural Networks (CNNs) for classification.</a:t>
            </a:r>
          </a:p>
          <a:p>
            <a:pPr marL="457200" indent="-457200">
              <a:buFont typeface="Arial" panose="020B0604020202020204" pitchFamily="34" charset="0"/>
              <a:buChar char="•"/>
            </a:pPr>
            <a:r>
              <a:rPr lang="en-US" sz="2600" dirty="0"/>
              <a:t>Application of U-Net and Transformer-based models for segmentation.</a:t>
            </a:r>
          </a:p>
          <a:p>
            <a:pPr algn="just"/>
            <a:endParaRPr lang="en-US" sz="2600" dirty="0"/>
          </a:p>
          <a:p>
            <a:pPr algn="just"/>
            <a:r>
              <a:rPr lang="en-US" sz="2600" b="1" dirty="0"/>
              <a:t>XAI Techniques</a:t>
            </a:r>
          </a:p>
          <a:p>
            <a:pPr marL="457200" indent="-457200" algn="just">
              <a:buFont typeface="Arial" panose="020B0604020202020204" pitchFamily="34" charset="0"/>
              <a:buChar char="•"/>
            </a:pPr>
            <a:r>
              <a:rPr lang="en-US" sz="2600" b="1" dirty="0"/>
              <a:t>Activation-Based Methods:</a:t>
            </a:r>
            <a:r>
              <a:rPr lang="en-US" sz="2600" dirty="0"/>
              <a:t> Grad-CAM, Grad-CAM++, and Score-CAM to generate heatmaps highlighting critical image regions. </a:t>
            </a:r>
          </a:p>
          <a:p>
            <a:pPr marL="457200" indent="-457200" algn="just">
              <a:buFont typeface="Arial" panose="020B0604020202020204" pitchFamily="34" charset="0"/>
              <a:buChar char="•"/>
            </a:pPr>
            <a:r>
              <a:rPr lang="en-US" sz="2600" b="1" dirty="0"/>
              <a:t>Feature Attribution Methods:</a:t>
            </a:r>
            <a:r>
              <a:rPr lang="en-US" sz="2600" dirty="0"/>
              <a:t> Layer-wise Relevance Propagation (LRP) to analyze model decisions. Shapley values to measure feature importance.</a:t>
            </a:r>
          </a:p>
        </p:txBody>
      </p:sp>
      <p:sp>
        <p:nvSpPr>
          <p:cNvPr id="16" name="Text Placeholder 15">
            <a:extLst>
              <a:ext uri="{FF2B5EF4-FFF2-40B4-BE49-F238E27FC236}">
                <a16:creationId xmlns:a16="http://schemas.microsoft.com/office/drawing/2014/main" id="{9E35F26A-7C47-48BB-ADC7-C9A73A18FCC5}"/>
              </a:ext>
            </a:extLst>
          </p:cNvPr>
          <p:cNvSpPr>
            <a:spLocks noGrp="1"/>
          </p:cNvSpPr>
          <p:nvPr>
            <p:ph type="body" sz="quarter" idx="150"/>
          </p:nvPr>
        </p:nvSpPr>
        <p:spPr/>
        <p:txBody>
          <a:bodyPr/>
          <a:lstStyle/>
          <a:p>
            <a:r>
              <a:rPr lang="en-US" dirty="0">
                <a:solidFill>
                  <a:schemeClr val="tx1"/>
                </a:solidFill>
              </a:rPr>
              <a:t>The University of Texas at San Antonio</a:t>
            </a:r>
          </a:p>
        </p:txBody>
      </p:sp>
      <p:sp>
        <p:nvSpPr>
          <p:cNvPr id="17" name="Text Placeholder 16">
            <a:extLst>
              <a:ext uri="{FF2B5EF4-FFF2-40B4-BE49-F238E27FC236}">
                <a16:creationId xmlns:a16="http://schemas.microsoft.com/office/drawing/2014/main" id="{2C56378F-ECBB-4471-B040-EAB72D4BE767}"/>
              </a:ext>
            </a:extLst>
          </p:cNvPr>
          <p:cNvSpPr>
            <a:spLocks noGrp="1"/>
          </p:cNvSpPr>
          <p:nvPr>
            <p:ph type="body" sz="quarter" idx="151"/>
          </p:nvPr>
        </p:nvSpPr>
        <p:spPr/>
        <p:txBody>
          <a:bodyPr/>
          <a:lstStyle/>
          <a:p>
            <a:r>
              <a:rPr lang="en-US" dirty="0">
                <a:solidFill>
                  <a:schemeClr val="tx1"/>
                </a:solidFill>
              </a:rPr>
              <a:t>Anonymous</a:t>
            </a:r>
          </a:p>
        </p:txBody>
      </p:sp>
      <p:sp>
        <p:nvSpPr>
          <p:cNvPr id="18" name="Text Placeholder 17">
            <a:extLst>
              <a:ext uri="{FF2B5EF4-FFF2-40B4-BE49-F238E27FC236}">
                <a16:creationId xmlns:a16="http://schemas.microsoft.com/office/drawing/2014/main" id="{CA94B813-CFD5-4774-B67A-5231A7ECEEE7}"/>
              </a:ext>
            </a:extLst>
          </p:cNvPr>
          <p:cNvSpPr>
            <a:spLocks noGrp="1"/>
          </p:cNvSpPr>
          <p:nvPr>
            <p:ph type="body" sz="quarter" idx="153"/>
          </p:nvPr>
        </p:nvSpPr>
        <p:spPr>
          <a:xfrm>
            <a:off x="5747667" y="833573"/>
            <a:ext cx="32526496" cy="1015663"/>
          </a:xfrm>
        </p:spPr>
        <p:txBody>
          <a:bodyPr/>
          <a:lstStyle/>
          <a:p>
            <a:r>
              <a:rPr lang="en-US" sz="6000" b="0" strike="noStrike" spc="-1" dirty="0">
                <a:solidFill>
                  <a:srgbClr val="000000"/>
                </a:solidFill>
                <a:latin typeface="Arial"/>
                <a:ea typeface="Arial Black"/>
              </a:rPr>
              <a:t>Explainable AI for Medical Image Classification and Segmentation</a:t>
            </a:r>
            <a:endParaRPr lang="en-US" sz="6000" b="0" strike="noStrike" spc="-1" dirty="0">
              <a:latin typeface="Arial"/>
            </a:endParaRPr>
          </a:p>
        </p:txBody>
      </p:sp>
      <p:pic>
        <p:nvPicPr>
          <p:cNvPr id="37" name="Picture 1" descr="An orange text on a black background&#10;&#10;AI-generated content may be incorrect.">
            <a:extLst>
              <a:ext uri="{FF2B5EF4-FFF2-40B4-BE49-F238E27FC236}">
                <a16:creationId xmlns:a16="http://schemas.microsoft.com/office/drawing/2014/main" id="{001813D2-04B0-40A0-903F-1897D290FB4C}"/>
              </a:ext>
            </a:extLst>
          </p:cNvPr>
          <p:cNvPicPr/>
          <p:nvPr/>
        </p:nvPicPr>
        <p:blipFill>
          <a:blip r:embed="rId2"/>
          <a:stretch/>
        </p:blipFill>
        <p:spPr>
          <a:xfrm>
            <a:off x="727200" y="1145160"/>
            <a:ext cx="4010040" cy="1526040"/>
          </a:xfrm>
          <a:prstGeom prst="rect">
            <a:avLst/>
          </a:prstGeom>
          <a:ln w="0">
            <a:noFill/>
          </a:ln>
        </p:spPr>
      </p:pic>
      <p:sp>
        <p:nvSpPr>
          <p:cNvPr id="49" name="Text Placeholder 5">
            <a:extLst>
              <a:ext uri="{FF2B5EF4-FFF2-40B4-BE49-F238E27FC236}">
                <a16:creationId xmlns:a16="http://schemas.microsoft.com/office/drawing/2014/main" id="{C779598E-AAAC-430C-929A-B046EB1DC898}"/>
              </a:ext>
            </a:extLst>
          </p:cNvPr>
          <p:cNvSpPr txBox="1">
            <a:spLocks/>
          </p:cNvSpPr>
          <p:nvPr/>
        </p:nvSpPr>
        <p:spPr>
          <a:xfrm>
            <a:off x="469210" y="15078281"/>
            <a:ext cx="13677898" cy="677100"/>
          </a:xfrm>
          <a:prstGeom prst="rect">
            <a:avLst/>
          </a:prstGeom>
          <a:noFill/>
        </p:spPr>
        <p:txBody>
          <a:bodyPr wrap="square" lIns="91436" tIns="91436" rIns="91436" bIns="91436" anchor="t" anchorCtr="0">
            <a:spAutoFit/>
          </a:bodyPr>
          <a:lstStyle>
            <a:lvl1pPr marL="0" indent="0" algn="l" defTabSz="4388900" rtl="0" eaLnBrk="1" latinLnBrk="0" hangingPunct="1">
              <a:spcBef>
                <a:spcPct val="20000"/>
              </a:spcBef>
              <a:buFont typeface="Arial" pitchFamily="34" charset="0"/>
              <a:buNone/>
              <a:defRPr sz="3200" b="1" u="sng" kern="1200" baseline="0">
                <a:solidFill>
                  <a:srgbClr val="225EAC"/>
                </a:solidFill>
                <a:latin typeface="Century Gothic" panose="020B0502020202020204" pitchFamily="34" charset="0"/>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t>METHODOLOGY</a:t>
            </a:r>
          </a:p>
        </p:txBody>
      </p:sp>
    </p:spTree>
    <p:extLst>
      <p:ext uri="{BB962C8B-B14F-4D97-AF65-F5344CB8AC3E}">
        <p14:creationId xmlns:p14="http://schemas.microsoft.com/office/powerpoint/2010/main" val="2581808115"/>
      </p:ext>
    </p:extLst>
  </p:cSld>
  <p:clrMapOvr>
    <a:masterClrMapping/>
  </p:clrMapOvr>
</p:sld>
</file>

<file path=ppt/theme/theme1.xml><?xml version="1.0" encoding="utf-8"?>
<a:theme xmlns:a="http://schemas.openxmlformats.org/drawingml/2006/main" name="4-column 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5CDE8E82-69F4-7B41-AC2C-3738BF223988}"/>
    </a:ext>
  </a:extLst>
</a:theme>
</file>

<file path=ppt/theme/theme2.xml><?xml version="1.0" encoding="utf-8"?>
<a:theme xmlns:a="http://schemas.openxmlformats.org/drawingml/2006/main" name="1-2-1-column layo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6C10B6F8-A27A-1243-9C8F-9717799BB054}"/>
    </a:ext>
  </a:extLst>
</a:theme>
</file>

<file path=ppt/theme/theme3.xml><?xml version="1.0" encoding="utf-8"?>
<a:theme xmlns:a="http://schemas.openxmlformats.org/drawingml/2006/main" name="3-column layou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51F6C704-BA7F-7247-BDFD-79A9A887923E}"/>
    </a:ext>
  </a:extLst>
</a:theme>
</file>

<file path=ppt/theme/theme4.xml><?xml version="1.0" encoding="utf-8"?>
<a:theme xmlns:a="http://schemas.openxmlformats.org/drawingml/2006/main" name="Minim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684A8FA1-CFAC-634B-8FF8-CD45D051384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6509</TotalTime>
  <Words>207</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Century Gothic</vt:lpstr>
      <vt:lpstr>Trebuchet MS</vt:lpstr>
      <vt:lpstr>4-column layout</vt:lpstr>
      <vt:lpstr>1-2-1-column layout</vt:lpstr>
      <vt:lpstr>3-column layout</vt:lpstr>
      <vt:lpstr>Minimal</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Abu Noman Md Sakib</cp:lastModifiedBy>
  <cp:revision>115</cp:revision>
  <dcterms:created xsi:type="dcterms:W3CDTF">2012-02-03T19:11:35Z</dcterms:created>
  <dcterms:modified xsi:type="dcterms:W3CDTF">2025-04-03T18:02:27Z</dcterms:modified>
  <cp:category>Research poster templates</cp:category>
</cp:coreProperties>
</file>