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49377600" cy="32918400"/>
  <p:notesSz cx="7315200" cy="96012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99"/>
    <a:srgbClr val="000062"/>
    <a:srgbClr val="000099"/>
    <a:srgbClr val="003399"/>
    <a:srgbClr val="6600CC"/>
    <a:srgbClr val="860808"/>
    <a:srgbClr val="AA00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15" d="100"/>
          <a:sy n="15" d="100"/>
        </p:scale>
        <p:origin x="518" y="38"/>
      </p:cViewPr>
      <p:guideLst>
        <p:guide orient="horz" pos="10368"/>
        <p:guide pos="155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defTabSz="973138">
              <a:defRPr sz="1200"/>
            </a:lvl1pPr>
          </a:lstStyle>
          <a:p>
            <a:pPr>
              <a:defRPr/>
            </a:pPr>
            <a:endParaRPr lang="en-US"/>
          </a:p>
        </p:txBody>
      </p:sp>
      <p:sp>
        <p:nvSpPr>
          <p:cNvPr id="512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7454" tIns="48727" rIns="97454" bIns="48727" numCol="1" anchor="t" anchorCtr="0" compatLnSpc="1">
            <a:prstTxWarp prst="textNoShape">
              <a:avLst/>
            </a:prstTxWarp>
          </a:bodyPr>
          <a:lstStyle>
            <a:lvl1pPr algn="r" defTabSz="973138">
              <a:defRPr sz="1200"/>
            </a:lvl1pPr>
          </a:lstStyle>
          <a:p>
            <a:pPr>
              <a:defRPr/>
            </a:pPr>
            <a:endParaRPr lang="en-US"/>
          </a:p>
        </p:txBody>
      </p:sp>
      <p:sp>
        <p:nvSpPr>
          <p:cNvPr id="512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defTabSz="973138">
              <a:defRPr sz="1200"/>
            </a:lvl1pPr>
          </a:lstStyle>
          <a:p>
            <a:pPr>
              <a:defRPr/>
            </a:pPr>
            <a:endParaRPr lang="en-US"/>
          </a:p>
        </p:txBody>
      </p:sp>
      <p:sp>
        <p:nvSpPr>
          <p:cNvPr id="512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7454" tIns="48727" rIns="97454" bIns="48727" numCol="1" anchor="b" anchorCtr="0" compatLnSpc="1">
            <a:prstTxWarp prst="textNoShape">
              <a:avLst/>
            </a:prstTxWarp>
          </a:bodyPr>
          <a:lstStyle>
            <a:lvl1pPr algn="r" defTabSz="973138">
              <a:defRPr sz="1200"/>
            </a:lvl1pPr>
          </a:lstStyle>
          <a:p>
            <a:fld id="{5E332750-0181-4F3F-AC32-EDCBC086D2C1}" type="slidenum">
              <a:rPr lang="en-US" altLang="en-US"/>
              <a:pPr/>
              <a:t>‹#›</a:t>
            </a:fld>
            <a:endParaRPr lang="en-US" altLang="en-US"/>
          </a:p>
        </p:txBody>
      </p:sp>
    </p:spTree>
    <p:extLst>
      <p:ext uri="{BB962C8B-B14F-4D97-AF65-F5344CB8AC3E}">
        <p14:creationId xmlns:p14="http://schemas.microsoft.com/office/powerpoint/2010/main" val="1156421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94A68E9B-6AF5-455A-B937-26C7082146E6}" type="datetimeFigureOut">
              <a:rPr lang="en-US"/>
              <a:pPr>
                <a:defRPr/>
              </a:pPr>
              <a:t>9/15/2015</a:t>
            </a:fld>
            <a:endParaRPr lang="en-US"/>
          </a:p>
        </p:txBody>
      </p:sp>
      <p:sp>
        <p:nvSpPr>
          <p:cNvPr id="4" name="Slide Image Placeholder 3"/>
          <p:cNvSpPr>
            <a:spLocks noGrp="1" noRot="1" noChangeAspect="1"/>
          </p:cNvSpPr>
          <p:nvPr>
            <p:ph type="sldImg" idx="2"/>
          </p:nvPr>
        </p:nvSpPr>
        <p:spPr>
          <a:xfrm>
            <a:off x="957263" y="720725"/>
            <a:ext cx="5400675" cy="360045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F79A35A-403E-4BA3-849E-7ED4B4CC1224}" type="slidenum">
              <a:rPr lang="en-US" altLang="en-US"/>
              <a:pPr/>
              <a:t>‹#›</a:t>
            </a:fld>
            <a:endParaRPr lang="en-US" altLang="en-US"/>
          </a:p>
        </p:txBody>
      </p:sp>
    </p:spTree>
    <p:extLst>
      <p:ext uri="{BB962C8B-B14F-4D97-AF65-F5344CB8AC3E}">
        <p14:creationId xmlns:p14="http://schemas.microsoft.com/office/powerpoint/2010/main" val="1495871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89E1B475-0DE3-4687-9BBE-2F4ECEA71F37}" type="slidenum">
              <a:rPr lang="en-US" altLang="en-US">
                <a:latin typeface="Times New Roman" panose="02020603050405020304" pitchFamily="18" charset="0"/>
              </a:rPr>
              <a:pPr eaLnBrk="1" hangingPunct="1">
                <a:spcBef>
                  <a:spcPct val="0"/>
                </a:spcBef>
              </a:pPr>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1997339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638" y="10226675"/>
            <a:ext cx="41970325"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7407275" y="18653125"/>
            <a:ext cx="345630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5E0A299-3283-4561-8C4D-55613FB3D082}" type="slidenum">
              <a:rPr lang="en-US" altLang="en-US"/>
              <a:pPr/>
              <a:t>‹#›</a:t>
            </a:fld>
            <a:endParaRPr lang="en-US" altLang="en-US"/>
          </a:p>
        </p:txBody>
      </p:sp>
    </p:spTree>
    <p:extLst>
      <p:ext uri="{BB962C8B-B14F-4D97-AF65-F5344CB8AC3E}">
        <p14:creationId xmlns:p14="http://schemas.microsoft.com/office/powerpoint/2010/main" val="2416414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B9C09EC-54C1-485B-BC5B-82EB2EE576C0}" type="slidenum">
              <a:rPr lang="en-US" altLang="en-US"/>
              <a:pPr/>
              <a:t>‹#›</a:t>
            </a:fld>
            <a:endParaRPr lang="en-US" altLang="en-US"/>
          </a:p>
        </p:txBody>
      </p:sp>
    </p:spTree>
    <p:extLst>
      <p:ext uri="{BB962C8B-B14F-4D97-AF65-F5344CB8AC3E}">
        <p14:creationId xmlns:p14="http://schemas.microsoft.com/office/powerpoint/2010/main" val="208365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182175" y="2925763"/>
            <a:ext cx="10491788" cy="263350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03638" y="2925763"/>
            <a:ext cx="31326137" cy="263350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17958DA-1066-425E-95EA-6FC54DB77DFF}" type="slidenum">
              <a:rPr lang="en-US" altLang="en-US"/>
              <a:pPr/>
              <a:t>‹#›</a:t>
            </a:fld>
            <a:endParaRPr lang="en-US" altLang="en-US"/>
          </a:p>
        </p:txBody>
      </p:sp>
    </p:spTree>
    <p:extLst>
      <p:ext uri="{BB962C8B-B14F-4D97-AF65-F5344CB8AC3E}">
        <p14:creationId xmlns:p14="http://schemas.microsoft.com/office/powerpoint/2010/main" val="3747717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75160118-166D-459D-80D4-18E22BADAFF2}" type="slidenum">
              <a:rPr lang="en-US" altLang="en-US"/>
              <a:pPr/>
              <a:t>‹#›</a:t>
            </a:fld>
            <a:endParaRPr lang="en-US" altLang="en-US"/>
          </a:p>
        </p:txBody>
      </p:sp>
    </p:spTree>
    <p:extLst>
      <p:ext uri="{BB962C8B-B14F-4D97-AF65-F5344CB8AC3E}">
        <p14:creationId xmlns:p14="http://schemas.microsoft.com/office/powerpoint/2010/main" val="3996336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900488" y="21153438"/>
            <a:ext cx="41970325"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900488" y="13952538"/>
            <a:ext cx="419703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FCD77E7-451E-47FE-9C87-2E111560E116}" type="slidenum">
              <a:rPr lang="en-US" altLang="en-US"/>
              <a:pPr/>
              <a:t>‹#›</a:t>
            </a:fld>
            <a:endParaRPr lang="en-US" altLang="en-US"/>
          </a:p>
        </p:txBody>
      </p:sp>
    </p:spTree>
    <p:extLst>
      <p:ext uri="{BB962C8B-B14F-4D97-AF65-F5344CB8AC3E}">
        <p14:creationId xmlns:p14="http://schemas.microsoft.com/office/powerpoint/2010/main" val="129749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03638" y="9509125"/>
            <a:ext cx="20908962"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4765000" y="9509125"/>
            <a:ext cx="20908963" cy="19751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46FAC79-1411-4774-857A-E1F8A67E57F8}" type="slidenum">
              <a:rPr lang="en-US" altLang="en-US"/>
              <a:pPr/>
              <a:t>‹#›</a:t>
            </a:fld>
            <a:endParaRPr lang="en-US" altLang="en-US"/>
          </a:p>
        </p:txBody>
      </p:sp>
    </p:spTree>
    <p:extLst>
      <p:ext uri="{BB962C8B-B14F-4D97-AF65-F5344CB8AC3E}">
        <p14:creationId xmlns:p14="http://schemas.microsoft.com/office/powerpoint/2010/main" val="4283534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7625"/>
            <a:ext cx="44440475"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468563" y="7369175"/>
            <a:ext cx="21817012"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468563" y="10439400"/>
            <a:ext cx="21817012"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5082500" y="7369175"/>
            <a:ext cx="21826538"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5082500" y="10439400"/>
            <a:ext cx="21826538"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D053866A-B9FB-46E5-A297-642CA131D235}" type="slidenum">
              <a:rPr lang="en-US" altLang="en-US"/>
              <a:pPr/>
              <a:t>‹#›</a:t>
            </a:fld>
            <a:endParaRPr lang="en-US" altLang="en-US"/>
          </a:p>
        </p:txBody>
      </p:sp>
    </p:spTree>
    <p:extLst>
      <p:ext uri="{BB962C8B-B14F-4D97-AF65-F5344CB8AC3E}">
        <p14:creationId xmlns:p14="http://schemas.microsoft.com/office/powerpoint/2010/main" val="4005323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C5A0B86A-EB85-4002-8BF3-55E92F522260}" type="slidenum">
              <a:rPr lang="en-US" altLang="en-US"/>
              <a:pPr/>
              <a:t>‹#›</a:t>
            </a:fld>
            <a:endParaRPr lang="en-US" altLang="en-US"/>
          </a:p>
        </p:txBody>
      </p:sp>
    </p:spTree>
    <p:extLst>
      <p:ext uri="{BB962C8B-B14F-4D97-AF65-F5344CB8AC3E}">
        <p14:creationId xmlns:p14="http://schemas.microsoft.com/office/powerpoint/2010/main" val="3273485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F5DE364-837E-48E7-9752-E63C1948D83D}" type="slidenum">
              <a:rPr lang="en-US" altLang="en-US"/>
              <a:pPr/>
              <a:t>‹#›</a:t>
            </a:fld>
            <a:endParaRPr lang="en-US" altLang="en-US"/>
          </a:p>
        </p:txBody>
      </p:sp>
    </p:spTree>
    <p:extLst>
      <p:ext uri="{BB962C8B-B14F-4D97-AF65-F5344CB8AC3E}">
        <p14:creationId xmlns:p14="http://schemas.microsoft.com/office/powerpoint/2010/main" val="1557472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8563" y="1311275"/>
            <a:ext cx="16244887"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9305588" y="1311275"/>
            <a:ext cx="2760345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468563" y="6888163"/>
            <a:ext cx="16244887"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5B80EA95-6B05-413A-B5EA-BE51FA64A84B}" type="slidenum">
              <a:rPr lang="en-US" altLang="en-US"/>
              <a:pPr/>
              <a:t>‹#›</a:t>
            </a:fld>
            <a:endParaRPr lang="en-US" altLang="en-US"/>
          </a:p>
        </p:txBody>
      </p:sp>
    </p:spTree>
    <p:extLst>
      <p:ext uri="{BB962C8B-B14F-4D97-AF65-F5344CB8AC3E}">
        <p14:creationId xmlns:p14="http://schemas.microsoft.com/office/powerpoint/2010/main" val="303311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678988" y="23042563"/>
            <a:ext cx="29625925"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9678988" y="2941638"/>
            <a:ext cx="296259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9678988" y="25763538"/>
            <a:ext cx="296259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C958FD62-B9F9-4150-B656-F1B1219FC37C}" type="slidenum">
              <a:rPr lang="en-US" altLang="en-US"/>
              <a:pPr/>
              <a:t>‹#›</a:t>
            </a:fld>
            <a:endParaRPr lang="en-US" altLang="en-US"/>
          </a:p>
        </p:txBody>
      </p:sp>
    </p:spTree>
    <p:extLst>
      <p:ext uri="{BB962C8B-B14F-4D97-AF65-F5344CB8AC3E}">
        <p14:creationId xmlns:p14="http://schemas.microsoft.com/office/powerpoint/2010/main" val="219172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703638" y="2925763"/>
            <a:ext cx="419703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3703638" y="9509125"/>
            <a:ext cx="41970325" cy="1975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80709" tIns="240355" rIns="480709" bIns="240355"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3703638"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defRPr sz="7400"/>
            </a:lvl1pPr>
          </a:lstStyle>
          <a:p>
            <a:pPr>
              <a:defRPr/>
            </a:pPr>
            <a:endParaRPr lang="en-US"/>
          </a:p>
        </p:txBody>
      </p:sp>
      <p:sp>
        <p:nvSpPr>
          <p:cNvPr id="1029" name="Rectangle 5"/>
          <p:cNvSpPr>
            <a:spLocks noGrp="1" noChangeArrowheads="1"/>
          </p:cNvSpPr>
          <p:nvPr>
            <p:ph type="ftr" sz="quarter" idx="3"/>
          </p:nvPr>
        </p:nvSpPr>
        <p:spPr bwMode="auto">
          <a:xfrm>
            <a:off x="16870363" y="29992638"/>
            <a:ext cx="15636875"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ctr">
              <a:defRPr sz="7400"/>
            </a:lvl1pPr>
          </a:lstStyle>
          <a:p>
            <a:pPr>
              <a:defRPr/>
            </a:pPr>
            <a:endParaRPr lang="en-US"/>
          </a:p>
        </p:txBody>
      </p:sp>
      <p:sp>
        <p:nvSpPr>
          <p:cNvPr id="1030" name="Rectangle 6"/>
          <p:cNvSpPr>
            <a:spLocks noGrp="1" noChangeArrowheads="1"/>
          </p:cNvSpPr>
          <p:nvPr>
            <p:ph type="sldNum" sz="quarter" idx="4"/>
          </p:nvPr>
        </p:nvSpPr>
        <p:spPr bwMode="auto">
          <a:xfrm>
            <a:off x="35386963" y="29992638"/>
            <a:ext cx="10287000" cy="2193925"/>
          </a:xfrm>
          <a:prstGeom prst="rect">
            <a:avLst/>
          </a:prstGeom>
          <a:noFill/>
          <a:ln w="9525">
            <a:noFill/>
            <a:miter lim="800000"/>
            <a:headEnd/>
            <a:tailEnd/>
          </a:ln>
          <a:effectLst/>
        </p:spPr>
        <p:txBody>
          <a:bodyPr vert="horz" wrap="square" lIns="480709" tIns="240355" rIns="480709" bIns="240355" numCol="1" anchor="t" anchorCtr="0" compatLnSpc="1">
            <a:prstTxWarp prst="textNoShape">
              <a:avLst/>
            </a:prstTxWarp>
          </a:bodyPr>
          <a:lstStyle>
            <a:lvl1pPr algn="r">
              <a:defRPr sz="7400"/>
            </a:lvl1pPr>
          </a:lstStyle>
          <a:p>
            <a:fld id="{E5DD9368-C0A4-4D44-96B0-09BAC6D9471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806950" rtl="0" eaLnBrk="0" fontAlgn="base" hangingPunct="0">
        <a:spcBef>
          <a:spcPct val="0"/>
        </a:spcBef>
        <a:spcAft>
          <a:spcPct val="0"/>
        </a:spcAft>
        <a:defRPr sz="23100">
          <a:solidFill>
            <a:schemeClr val="tx2"/>
          </a:solidFill>
          <a:latin typeface="+mj-lt"/>
          <a:ea typeface="+mj-ea"/>
          <a:cs typeface="+mj-cs"/>
        </a:defRPr>
      </a:lvl1pPr>
      <a:lvl2pPr algn="ctr" defTabSz="4806950" rtl="0" eaLnBrk="0" fontAlgn="base" hangingPunct="0">
        <a:spcBef>
          <a:spcPct val="0"/>
        </a:spcBef>
        <a:spcAft>
          <a:spcPct val="0"/>
        </a:spcAft>
        <a:defRPr sz="23100">
          <a:solidFill>
            <a:schemeClr val="tx2"/>
          </a:solidFill>
          <a:latin typeface="Times New Roman" pitchFamily="18" charset="0"/>
        </a:defRPr>
      </a:lvl2pPr>
      <a:lvl3pPr algn="ctr" defTabSz="4806950" rtl="0" eaLnBrk="0" fontAlgn="base" hangingPunct="0">
        <a:spcBef>
          <a:spcPct val="0"/>
        </a:spcBef>
        <a:spcAft>
          <a:spcPct val="0"/>
        </a:spcAft>
        <a:defRPr sz="23100">
          <a:solidFill>
            <a:schemeClr val="tx2"/>
          </a:solidFill>
          <a:latin typeface="Times New Roman" pitchFamily="18" charset="0"/>
        </a:defRPr>
      </a:lvl3pPr>
      <a:lvl4pPr algn="ctr" defTabSz="4806950" rtl="0" eaLnBrk="0" fontAlgn="base" hangingPunct="0">
        <a:spcBef>
          <a:spcPct val="0"/>
        </a:spcBef>
        <a:spcAft>
          <a:spcPct val="0"/>
        </a:spcAft>
        <a:defRPr sz="23100">
          <a:solidFill>
            <a:schemeClr val="tx2"/>
          </a:solidFill>
          <a:latin typeface="Times New Roman" pitchFamily="18" charset="0"/>
        </a:defRPr>
      </a:lvl4pPr>
      <a:lvl5pPr algn="ctr" defTabSz="4806950" rtl="0" eaLnBrk="0" fontAlgn="base" hangingPunct="0">
        <a:spcBef>
          <a:spcPct val="0"/>
        </a:spcBef>
        <a:spcAft>
          <a:spcPct val="0"/>
        </a:spcAft>
        <a:defRPr sz="23100">
          <a:solidFill>
            <a:schemeClr val="tx2"/>
          </a:solidFill>
          <a:latin typeface="Times New Roman" pitchFamily="18" charset="0"/>
        </a:defRPr>
      </a:lvl5pPr>
      <a:lvl6pPr marL="457200" algn="ctr" defTabSz="4806950" rtl="0" fontAlgn="base">
        <a:spcBef>
          <a:spcPct val="0"/>
        </a:spcBef>
        <a:spcAft>
          <a:spcPct val="0"/>
        </a:spcAft>
        <a:defRPr sz="23100">
          <a:solidFill>
            <a:schemeClr val="tx2"/>
          </a:solidFill>
          <a:latin typeface="Times New Roman" pitchFamily="18" charset="0"/>
        </a:defRPr>
      </a:lvl6pPr>
      <a:lvl7pPr marL="914400" algn="ctr" defTabSz="4806950" rtl="0" fontAlgn="base">
        <a:spcBef>
          <a:spcPct val="0"/>
        </a:spcBef>
        <a:spcAft>
          <a:spcPct val="0"/>
        </a:spcAft>
        <a:defRPr sz="23100">
          <a:solidFill>
            <a:schemeClr val="tx2"/>
          </a:solidFill>
          <a:latin typeface="Times New Roman" pitchFamily="18" charset="0"/>
        </a:defRPr>
      </a:lvl7pPr>
      <a:lvl8pPr marL="1371600" algn="ctr" defTabSz="4806950" rtl="0" fontAlgn="base">
        <a:spcBef>
          <a:spcPct val="0"/>
        </a:spcBef>
        <a:spcAft>
          <a:spcPct val="0"/>
        </a:spcAft>
        <a:defRPr sz="23100">
          <a:solidFill>
            <a:schemeClr val="tx2"/>
          </a:solidFill>
          <a:latin typeface="Times New Roman" pitchFamily="18" charset="0"/>
        </a:defRPr>
      </a:lvl8pPr>
      <a:lvl9pPr marL="1828800" algn="ctr" defTabSz="4806950" rtl="0" fontAlgn="base">
        <a:spcBef>
          <a:spcPct val="0"/>
        </a:spcBef>
        <a:spcAft>
          <a:spcPct val="0"/>
        </a:spcAft>
        <a:defRPr sz="23100">
          <a:solidFill>
            <a:schemeClr val="tx2"/>
          </a:solidFill>
          <a:latin typeface="Times New Roman" pitchFamily="18" charset="0"/>
        </a:defRPr>
      </a:lvl9pPr>
    </p:titleStyle>
    <p:bodyStyle>
      <a:lvl1pPr marL="1803400" indent="-1803400" algn="l" defTabSz="4806950" rtl="0" eaLnBrk="0" fontAlgn="base" hangingPunct="0">
        <a:spcBef>
          <a:spcPct val="20000"/>
        </a:spcBef>
        <a:spcAft>
          <a:spcPct val="0"/>
        </a:spcAft>
        <a:buChar char="•"/>
        <a:defRPr sz="16800">
          <a:solidFill>
            <a:schemeClr val="tx1"/>
          </a:solidFill>
          <a:latin typeface="+mn-lt"/>
          <a:ea typeface="+mn-ea"/>
          <a:cs typeface="+mn-cs"/>
        </a:defRPr>
      </a:lvl1pPr>
      <a:lvl2pPr marL="3905250" indent="-1501775" algn="l" defTabSz="4806950" rtl="0" eaLnBrk="0" fontAlgn="base" hangingPunct="0">
        <a:spcBef>
          <a:spcPct val="20000"/>
        </a:spcBef>
        <a:spcAft>
          <a:spcPct val="0"/>
        </a:spcAft>
        <a:buChar char="–"/>
        <a:defRPr sz="14700">
          <a:solidFill>
            <a:schemeClr val="tx1"/>
          </a:solidFill>
          <a:latin typeface="+mn-lt"/>
        </a:defRPr>
      </a:lvl2pPr>
      <a:lvl3pPr marL="6008688" indent="-1201738" algn="l" defTabSz="4806950" rtl="0" eaLnBrk="0" fontAlgn="base" hangingPunct="0">
        <a:spcBef>
          <a:spcPct val="20000"/>
        </a:spcBef>
        <a:spcAft>
          <a:spcPct val="0"/>
        </a:spcAft>
        <a:buChar char="•"/>
        <a:defRPr sz="12600">
          <a:solidFill>
            <a:schemeClr val="tx1"/>
          </a:solidFill>
          <a:latin typeface="+mn-lt"/>
        </a:defRPr>
      </a:lvl3pPr>
      <a:lvl4pPr marL="8412163" indent="-1201738" algn="l" defTabSz="4806950" rtl="0" eaLnBrk="0" fontAlgn="base" hangingPunct="0">
        <a:spcBef>
          <a:spcPct val="20000"/>
        </a:spcBef>
        <a:spcAft>
          <a:spcPct val="0"/>
        </a:spcAft>
        <a:buChar char="–"/>
        <a:defRPr sz="10500">
          <a:solidFill>
            <a:schemeClr val="tx1"/>
          </a:solidFill>
          <a:latin typeface="+mn-lt"/>
        </a:defRPr>
      </a:lvl4pPr>
      <a:lvl5pPr marL="10815638" indent="-1201738" algn="l" defTabSz="4806950" rtl="0" eaLnBrk="0" fontAlgn="base" hangingPunct="0">
        <a:spcBef>
          <a:spcPct val="20000"/>
        </a:spcBef>
        <a:spcAft>
          <a:spcPct val="0"/>
        </a:spcAft>
        <a:buChar char="»"/>
        <a:defRPr sz="10500">
          <a:solidFill>
            <a:schemeClr val="tx1"/>
          </a:solidFill>
          <a:latin typeface="+mn-lt"/>
        </a:defRPr>
      </a:lvl5pPr>
      <a:lvl6pPr marL="11272838" indent="-1201738" algn="l" defTabSz="4806950" rtl="0" fontAlgn="base">
        <a:spcBef>
          <a:spcPct val="20000"/>
        </a:spcBef>
        <a:spcAft>
          <a:spcPct val="0"/>
        </a:spcAft>
        <a:buChar char="»"/>
        <a:defRPr sz="10500">
          <a:solidFill>
            <a:schemeClr val="tx1"/>
          </a:solidFill>
          <a:latin typeface="+mn-lt"/>
        </a:defRPr>
      </a:lvl6pPr>
      <a:lvl7pPr marL="11730038" indent="-1201738" algn="l" defTabSz="4806950" rtl="0" fontAlgn="base">
        <a:spcBef>
          <a:spcPct val="20000"/>
        </a:spcBef>
        <a:spcAft>
          <a:spcPct val="0"/>
        </a:spcAft>
        <a:buChar char="»"/>
        <a:defRPr sz="10500">
          <a:solidFill>
            <a:schemeClr val="tx1"/>
          </a:solidFill>
          <a:latin typeface="+mn-lt"/>
        </a:defRPr>
      </a:lvl7pPr>
      <a:lvl8pPr marL="12187238" indent="-1201738" algn="l" defTabSz="4806950" rtl="0" fontAlgn="base">
        <a:spcBef>
          <a:spcPct val="20000"/>
        </a:spcBef>
        <a:spcAft>
          <a:spcPct val="0"/>
        </a:spcAft>
        <a:buChar char="»"/>
        <a:defRPr sz="10500">
          <a:solidFill>
            <a:schemeClr val="tx1"/>
          </a:solidFill>
          <a:latin typeface="+mn-lt"/>
        </a:defRPr>
      </a:lvl8pPr>
      <a:lvl9pPr marL="12644438" indent="-1201738" algn="l" defTabSz="4806950" rtl="0" fontAlgn="base">
        <a:spcBef>
          <a:spcPct val="20000"/>
        </a:spcBef>
        <a:spcAft>
          <a:spcPct val="0"/>
        </a:spcAft>
        <a:buChar char="»"/>
        <a:defRPr sz="10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13" Type="http://schemas.openxmlformats.org/officeDocument/2006/relationships/image" Target="../media/image8.jpeg"/><Relationship Id="rId3" Type="http://schemas.openxmlformats.org/officeDocument/2006/relationships/notesSlide" Target="../notesSlides/notesSlide1.xml"/><Relationship Id="rId7" Type="http://schemas.openxmlformats.org/officeDocument/2006/relationships/image" Target="../media/image2.emf"/><Relationship Id="rId12" Type="http://schemas.openxmlformats.org/officeDocument/2006/relationships/image" Target="../media/image7.jpeg"/><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jpeg"/><Relationship Id="rId5" Type="http://schemas.openxmlformats.org/officeDocument/2006/relationships/image" Target="../media/image1.emf"/><Relationship Id="rId10" Type="http://schemas.openxmlformats.org/officeDocument/2006/relationships/image" Target="../media/image5.jpeg"/><Relationship Id="rId4" Type="http://schemas.openxmlformats.org/officeDocument/2006/relationships/oleObject" Target="../embeddings/oleObject1.bin"/><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08"/>
          <p:cNvSpPr>
            <a:spLocks noChangeArrowheads="1"/>
          </p:cNvSpPr>
          <p:nvPr/>
        </p:nvSpPr>
        <p:spPr bwMode="auto">
          <a:xfrm>
            <a:off x="457200" y="7391400"/>
            <a:ext cx="48447325" cy="24917400"/>
          </a:xfrm>
          <a:prstGeom prst="rect">
            <a:avLst/>
          </a:prstGeom>
          <a:solidFill>
            <a:srgbClr val="EAEAE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2051" name="AutoShape 3"/>
          <p:cNvSpPr>
            <a:spLocks noChangeArrowheads="1"/>
          </p:cNvSpPr>
          <p:nvPr/>
        </p:nvSpPr>
        <p:spPr bwMode="auto">
          <a:xfrm>
            <a:off x="7162800" y="762000"/>
            <a:ext cx="36501388" cy="3505200"/>
          </a:xfrm>
          <a:prstGeom prst="roundRect">
            <a:avLst>
              <a:gd name="adj" fmla="val 50000"/>
            </a:avLst>
          </a:prstGeom>
          <a:solidFill>
            <a:srgbClr val="000062"/>
          </a:solidFill>
          <a:ln w="12700">
            <a:noFill/>
            <a:round/>
            <a:headEnd/>
            <a:tailEnd/>
          </a:ln>
          <a:effectLst>
            <a:outerShdw dist="278822" dir="1804115" algn="ctr" rotWithShape="0">
              <a:schemeClr val="tx1">
                <a:alpha val="50000"/>
              </a:schemeClr>
            </a:outerShdw>
          </a:effectLst>
        </p:spPr>
        <p:txBody>
          <a:bodyPr lIns="196169" tIns="182880" rIns="196169" bIns="101091" anchor="ctr" anchorCtr="1"/>
          <a:lstStyle/>
          <a:p>
            <a:pPr algn="ctr" defTabSz="4806950">
              <a:defRPr/>
            </a:pPr>
            <a:r>
              <a:rPr lang="en-CA" sz="9000" b="1" dirty="0">
                <a:solidFill>
                  <a:schemeClr val="bg1"/>
                </a:solidFill>
                <a:effectLst>
                  <a:outerShdw blurRad="38100" dist="50800" dir="2700000" algn="tl">
                    <a:schemeClr val="bg1">
                      <a:lumMod val="75000"/>
                      <a:alpha val="61000"/>
                    </a:schemeClr>
                  </a:outerShdw>
                </a:effectLst>
                <a:latin typeface="Verdana" pitchFamily="34" charset="0"/>
              </a:rPr>
              <a:t>Title: Descriptive, not too long, large (96 pt), shadow, white</a:t>
            </a:r>
            <a:endParaRPr lang="en-US" sz="9000" b="1" i="1" baseline="30000" dirty="0">
              <a:solidFill>
                <a:schemeClr val="bg1"/>
              </a:solidFill>
              <a:effectLst>
                <a:outerShdw blurRad="38100" dist="50800" dir="2700000" algn="tl">
                  <a:schemeClr val="bg1">
                    <a:lumMod val="75000"/>
                    <a:alpha val="61000"/>
                  </a:schemeClr>
                </a:outerShdw>
              </a:effectLst>
              <a:latin typeface="Verdana" pitchFamily="34" charset="0"/>
            </a:endParaRPr>
          </a:p>
        </p:txBody>
      </p:sp>
      <p:sp>
        <p:nvSpPr>
          <p:cNvPr id="2065" name="AutoShape 17"/>
          <p:cNvSpPr>
            <a:spLocks noChangeArrowheads="1"/>
          </p:cNvSpPr>
          <p:nvPr/>
        </p:nvSpPr>
        <p:spPr bwMode="auto">
          <a:xfrm>
            <a:off x="25138063" y="7540625"/>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lIns="43748" tIns="21122" rIns="43748" bIns="21122" anchor="ctr"/>
          <a:lstStyle/>
          <a:p>
            <a:pPr algn="just" defTabSz="412750" eaLnBrk="0" hangingPunct="0">
              <a:defRPr/>
            </a:pPr>
            <a:r>
              <a:rPr lang="en-US" sz="4400" b="1">
                <a:solidFill>
                  <a:srgbClr val="FAFD00"/>
                </a:solidFill>
                <a:effectLst>
                  <a:outerShdw blurRad="38100" dist="38100" dir="2700000" algn="tl">
                    <a:srgbClr val="000000"/>
                  </a:outerShdw>
                </a:effectLst>
                <a:latin typeface="Helvetica" pitchFamily="34" charset="0"/>
              </a:rPr>
              <a:t>	</a:t>
            </a:r>
            <a:r>
              <a:rPr lang="en-US" sz="4400" b="1">
                <a:solidFill>
                  <a:schemeClr val="bg1"/>
                </a:solidFill>
                <a:effectLst>
                  <a:outerShdw blurRad="38100" dist="38100" dir="2700000" algn="tl">
                    <a:srgbClr val="000000"/>
                  </a:outerShdw>
                </a:effectLst>
                <a:latin typeface="Verdana" pitchFamily="34" charset="0"/>
              </a:rPr>
              <a:t>Results - con’t</a:t>
            </a:r>
          </a:p>
        </p:txBody>
      </p:sp>
      <p:sp>
        <p:nvSpPr>
          <p:cNvPr id="2066" name="AutoShape 18"/>
          <p:cNvSpPr>
            <a:spLocks noChangeArrowheads="1"/>
          </p:cNvSpPr>
          <p:nvPr/>
        </p:nvSpPr>
        <p:spPr bwMode="auto">
          <a:xfrm>
            <a:off x="37338000" y="1569720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rgbClr val="FAFD00"/>
                </a:solidFill>
                <a:latin typeface="Helvetica" pitchFamily="34" charset="0"/>
              </a:rPr>
              <a:t>	</a:t>
            </a:r>
            <a:r>
              <a:rPr lang="en-US" sz="4400" b="1">
                <a:solidFill>
                  <a:schemeClr val="bg1"/>
                </a:solidFill>
                <a:effectLst>
                  <a:outerShdw blurRad="38100" dist="38100" dir="2700000" algn="tl">
                    <a:srgbClr val="000000"/>
                  </a:outerShdw>
                </a:effectLst>
                <a:latin typeface="Verdana" pitchFamily="34" charset="0"/>
              </a:rPr>
              <a:t>References</a:t>
            </a:r>
          </a:p>
        </p:txBody>
      </p:sp>
      <p:sp>
        <p:nvSpPr>
          <p:cNvPr id="2067" name="AutoShape 19"/>
          <p:cNvSpPr>
            <a:spLocks noChangeArrowheads="1"/>
          </p:cNvSpPr>
          <p:nvPr/>
        </p:nvSpPr>
        <p:spPr bwMode="auto">
          <a:xfrm>
            <a:off x="37261800" y="754380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rgbClr val="FAFD00"/>
                </a:solidFill>
                <a:effectLst>
                  <a:outerShdw blurRad="38100" dist="38100" dir="2700000" algn="tl">
                    <a:srgbClr val="000000"/>
                  </a:outerShdw>
                </a:effectLst>
                <a:latin typeface="Verdana" pitchFamily="34" charset="0"/>
              </a:rPr>
              <a:t>	 </a:t>
            </a:r>
            <a:r>
              <a:rPr lang="en-US" sz="4400" b="1">
                <a:solidFill>
                  <a:schemeClr val="bg1"/>
                </a:solidFill>
                <a:effectLst>
                  <a:outerShdw blurRad="38100" dist="38100" dir="2700000" algn="tl">
                    <a:srgbClr val="000000"/>
                  </a:outerShdw>
                </a:effectLst>
                <a:latin typeface="Verdana" pitchFamily="34" charset="0"/>
              </a:rPr>
              <a:t>Conclusions (Disc. or Summary)</a:t>
            </a:r>
          </a:p>
        </p:txBody>
      </p:sp>
      <p:sp>
        <p:nvSpPr>
          <p:cNvPr id="2071" name="AutoShape 23"/>
          <p:cNvSpPr>
            <a:spLocks noChangeArrowheads="1"/>
          </p:cNvSpPr>
          <p:nvPr/>
        </p:nvSpPr>
        <p:spPr bwMode="auto">
          <a:xfrm>
            <a:off x="13025438" y="7540625"/>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chemeClr val="bg1"/>
                </a:solidFill>
                <a:latin typeface="Helvetica" pitchFamily="34" charset="0"/>
              </a:rPr>
              <a:t>	</a:t>
            </a:r>
            <a:r>
              <a:rPr lang="en-US" sz="4400" b="1">
                <a:solidFill>
                  <a:schemeClr val="bg1"/>
                </a:solidFill>
                <a:effectLst>
                  <a:outerShdw blurRad="38100" dist="38100" dir="2700000" algn="tl">
                    <a:srgbClr val="000000"/>
                  </a:outerShdw>
                </a:effectLst>
                <a:latin typeface="Verdana" pitchFamily="34" charset="0"/>
              </a:rPr>
              <a:t>Methods</a:t>
            </a:r>
          </a:p>
        </p:txBody>
      </p:sp>
      <p:sp>
        <p:nvSpPr>
          <p:cNvPr id="2072" name="AutoShape 24"/>
          <p:cNvSpPr>
            <a:spLocks noChangeArrowheads="1"/>
          </p:cNvSpPr>
          <p:nvPr/>
        </p:nvSpPr>
        <p:spPr bwMode="auto">
          <a:xfrm>
            <a:off x="13030200" y="1973580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a:solidFill>
                  <a:srgbClr val="FAFD00"/>
                </a:solidFill>
                <a:effectLst>
                  <a:outerShdw blurRad="38100" dist="38100" dir="2700000" algn="tl">
                    <a:srgbClr val="000000"/>
                  </a:outerShdw>
                </a:effectLst>
                <a:latin typeface="Verdana" pitchFamily="34" charset="0"/>
              </a:rPr>
              <a:t>	</a:t>
            </a:r>
            <a:r>
              <a:rPr lang="en-US" sz="4400" b="1">
                <a:solidFill>
                  <a:schemeClr val="bg1"/>
                </a:solidFill>
                <a:effectLst>
                  <a:outerShdw blurRad="38100" dist="38100" dir="2700000" algn="tl">
                    <a:srgbClr val="000000"/>
                  </a:outerShdw>
                </a:effectLst>
                <a:latin typeface="Verdana" pitchFamily="34" charset="0"/>
              </a:rPr>
              <a:t>Results</a:t>
            </a:r>
          </a:p>
        </p:txBody>
      </p:sp>
      <p:sp>
        <p:nvSpPr>
          <p:cNvPr id="2073" name="AutoShape 25"/>
          <p:cNvSpPr>
            <a:spLocks noChangeArrowheads="1"/>
          </p:cNvSpPr>
          <p:nvPr/>
        </p:nvSpPr>
        <p:spPr bwMode="auto">
          <a:xfrm>
            <a:off x="950913" y="1303020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	Introduction (Background)</a:t>
            </a:r>
          </a:p>
        </p:txBody>
      </p:sp>
      <p:sp>
        <p:nvSpPr>
          <p:cNvPr id="2058" name="Rectangle 29"/>
          <p:cNvSpPr>
            <a:spLocks noChangeArrowheads="1"/>
          </p:cNvSpPr>
          <p:nvPr/>
        </p:nvSpPr>
        <p:spPr bwMode="auto">
          <a:xfrm>
            <a:off x="912813" y="21183600"/>
            <a:ext cx="10969625"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50000"/>
              </a:spcBef>
              <a:buFontTx/>
              <a:buNone/>
            </a:pPr>
            <a:r>
              <a:rPr lang="en-US" altLang="en-US" sz="2800">
                <a:solidFill>
                  <a:srgbClr val="000066"/>
                </a:solidFill>
                <a:latin typeface="Arial" panose="020B0604020202020204" pitchFamily="34" charset="0"/>
              </a:rPr>
              <a:t/>
            </a:r>
            <a:br>
              <a:rPr lang="en-US" altLang="en-US" sz="2800">
                <a:solidFill>
                  <a:srgbClr val="000066"/>
                </a:solidFill>
                <a:latin typeface="Arial" panose="020B0604020202020204" pitchFamily="34" charset="0"/>
              </a:rPr>
            </a:br>
            <a:endParaRPr lang="en-US" altLang="en-US" sz="2800">
              <a:solidFill>
                <a:srgbClr val="000066"/>
              </a:solidFill>
              <a:latin typeface="Arial" panose="020B0604020202020204" pitchFamily="34" charset="0"/>
            </a:endParaRPr>
          </a:p>
        </p:txBody>
      </p:sp>
      <p:sp>
        <p:nvSpPr>
          <p:cNvPr id="2059" name="Text Box 82"/>
          <p:cNvSpPr txBox="1">
            <a:spLocks noChangeArrowheads="1"/>
          </p:cNvSpPr>
          <p:nvPr/>
        </p:nvSpPr>
        <p:spPr bwMode="auto">
          <a:xfrm>
            <a:off x="37249100" y="17602200"/>
            <a:ext cx="1096962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228600"/>
          <a:lstStyle>
            <a:lvl1pPr marL="285750" indent="-285750"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lnSpc>
                <a:spcPct val="90000"/>
              </a:lnSpc>
              <a:spcBef>
                <a:spcPct val="0"/>
              </a:spcBef>
              <a:buFontTx/>
              <a:buChar char="1"/>
            </a:pPr>
            <a:r>
              <a:rPr lang="en-US" altLang="en-US" sz="1800">
                <a:solidFill>
                  <a:srgbClr val="000062"/>
                </a:solidFill>
                <a:latin typeface="Arial" panose="020B0604020202020204" pitchFamily="34" charset="0"/>
              </a:rPr>
              <a:t>Quigley HA, Nickells RW, Kerrigan LA, Pease ME, Thibault DJ, Zack DJ. </a:t>
            </a:r>
            <a:r>
              <a:rPr lang="en-US" altLang="en-US" sz="1800" b="1">
                <a:solidFill>
                  <a:srgbClr val="000062"/>
                </a:solidFill>
                <a:latin typeface="Arial" panose="020B0604020202020204" pitchFamily="34" charset="0"/>
              </a:rPr>
              <a:t>Retinal ganglion cell death in experimental glaucoma and after axotomy occurs by apoptosis</a:t>
            </a:r>
            <a:r>
              <a:rPr lang="en-US" altLang="en-US" sz="1800">
                <a:solidFill>
                  <a:srgbClr val="000062"/>
                </a:solidFill>
                <a:latin typeface="Arial" panose="020B0604020202020204" pitchFamily="34" charset="0"/>
              </a:rPr>
              <a:t>. </a:t>
            </a:r>
            <a:r>
              <a:rPr lang="en-US" altLang="en-US" sz="1800" i="1">
                <a:solidFill>
                  <a:srgbClr val="000062"/>
                </a:solidFill>
                <a:latin typeface="Arial" panose="020B0604020202020204" pitchFamily="34" charset="0"/>
              </a:rPr>
              <a:t>Invest Ophthalmol Vis Sci</a:t>
            </a:r>
            <a:r>
              <a:rPr lang="en-US" altLang="en-US" sz="1800">
                <a:solidFill>
                  <a:srgbClr val="000062"/>
                </a:solidFill>
                <a:latin typeface="Arial" panose="020B0604020202020204" pitchFamily="34" charset="0"/>
              </a:rPr>
              <a:t> 1995;36:774-86.</a:t>
            </a:r>
          </a:p>
          <a:p>
            <a:pPr algn="just">
              <a:lnSpc>
                <a:spcPct val="90000"/>
              </a:lnSpc>
              <a:spcBef>
                <a:spcPct val="0"/>
              </a:spcBef>
              <a:buFontTx/>
              <a:buNone/>
            </a:pPr>
            <a:r>
              <a:rPr lang="en-US" altLang="en-US" sz="1800">
                <a:solidFill>
                  <a:srgbClr val="000062"/>
                </a:solidFill>
                <a:latin typeface="Arial" panose="020B0604020202020204" pitchFamily="34" charset="0"/>
              </a:rPr>
              <a:t>, </a:t>
            </a:r>
          </a:p>
        </p:txBody>
      </p:sp>
      <p:sp>
        <p:nvSpPr>
          <p:cNvPr id="2167" name="AutoShape 119"/>
          <p:cNvSpPr>
            <a:spLocks noChangeArrowheads="1"/>
          </p:cNvSpPr>
          <p:nvPr/>
        </p:nvSpPr>
        <p:spPr bwMode="auto">
          <a:xfrm>
            <a:off x="912813" y="754380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Abstract</a:t>
            </a:r>
          </a:p>
        </p:txBody>
      </p:sp>
      <p:sp>
        <p:nvSpPr>
          <p:cNvPr id="2061" name="Text Box 127"/>
          <p:cNvSpPr txBox="1">
            <a:spLocks noChangeArrowheads="1"/>
          </p:cNvSpPr>
          <p:nvPr/>
        </p:nvSpPr>
        <p:spPr bwMode="auto">
          <a:xfrm>
            <a:off x="914400" y="8991600"/>
            <a:ext cx="1096962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400">
              <a:solidFill>
                <a:srgbClr val="000062"/>
              </a:solidFill>
              <a:latin typeface="Arial" panose="020B0604020202020204" pitchFamily="34" charset="0"/>
            </a:endParaRPr>
          </a:p>
          <a:p>
            <a:pPr algn="just" eaLnBrk="1" hangingPunct="1">
              <a:spcBef>
                <a:spcPct val="50000"/>
              </a:spcBef>
              <a:buFontTx/>
              <a:buNone/>
            </a:pPr>
            <a:endParaRPr lang="en-US" altLang="en-US" sz="2400">
              <a:solidFill>
                <a:srgbClr val="000062"/>
              </a:solidFill>
              <a:latin typeface="Arial" panose="020B0604020202020204" pitchFamily="34" charset="0"/>
            </a:endParaRPr>
          </a:p>
        </p:txBody>
      </p:sp>
      <p:sp>
        <p:nvSpPr>
          <p:cNvPr id="2062" name="Rectangle 129"/>
          <p:cNvSpPr>
            <a:spLocks noChangeArrowheads="1"/>
          </p:cNvSpPr>
          <p:nvPr/>
        </p:nvSpPr>
        <p:spPr bwMode="auto">
          <a:xfrm>
            <a:off x="37249100" y="11595100"/>
            <a:ext cx="10969625" cy="607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8288" rIns="18288" anchor="ctr"/>
          <a:lstStyle>
            <a:lvl1pPr marL="461963" indent="-461963" defTabSz="412750" eaLnBrk="0" hangingPunct="0">
              <a:spcBef>
                <a:spcPct val="20000"/>
              </a:spcBef>
              <a:buChar char="•"/>
              <a:defRPr sz="16800">
                <a:solidFill>
                  <a:schemeClr val="tx1"/>
                </a:solidFill>
                <a:latin typeface="Times New Roman" panose="02020603050405020304" pitchFamily="18" charset="0"/>
              </a:defRPr>
            </a:lvl1pPr>
            <a:lvl2pPr marL="742950" indent="-285750" defTabSz="412750" eaLnBrk="0" hangingPunct="0">
              <a:spcBef>
                <a:spcPct val="20000"/>
              </a:spcBef>
              <a:buChar char="–"/>
              <a:defRPr sz="14700">
                <a:solidFill>
                  <a:schemeClr val="tx1"/>
                </a:solidFill>
                <a:latin typeface="Times New Roman" panose="02020603050405020304" pitchFamily="18" charset="0"/>
              </a:defRPr>
            </a:lvl2pPr>
            <a:lvl3pPr marL="1143000" indent="-228600" defTabSz="412750" eaLnBrk="0" hangingPunct="0">
              <a:spcBef>
                <a:spcPct val="20000"/>
              </a:spcBef>
              <a:buChar char="•"/>
              <a:defRPr sz="12600">
                <a:solidFill>
                  <a:schemeClr val="tx1"/>
                </a:solidFill>
                <a:latin typeface="Times New Roman" panose="02020603050405020304" pitchFamily="18" charset="0"/>
              </a:defRPr>
            </a:lvl3pPr>
            <a:lvl4pPr marL="1600200" indent="-228600" defTabSz="412750" eaLnBrk="0" hangingPunct="0">
              <a:spcBef>
                <a:spcPct val="20000"/>
              </a:spcBef>
              <a:buChar char="–"/>
              <a:defRPr sz="10500">
                <a:solidFill>
                  <a:schemeClr val="tx1"/>
                </a:solidFill>
                <a:latin typeface="Times New Roman" panose="02020603050405020304" pitchFamily="18" charset="0"/>
              </a:defRPr>
            </a:lvl4pPr>
            <a:lvl5pPr marL="2057400" indent="-228600" defTabSz="412750" eaLnBrk="0" hangingPunct="0">
              <a:spcBef>
                <a:spcPct val="20000"/>
              </a:spcBef>
              <a:buChar char="»"/>
              <a:defRPr sz="10500">
                <a:solidFill>
                  <a:schemeClr val="tx1"/>
                </a:solidFill>
                <a:latin typeface="Times New Roman" panose="02020603050405020304" pitchFamily="18" charset="0"/>
              </a:defRPr>
            </a:lvl5pPr>
            <a:lvl6pPr marL="25146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defTabSz="41275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a:spcBef>
                <a:spcPct val="0"/>
              </a:spcBef>
            </a:pPr>
            <a:endParaRPr lang="en-US" altLang="en-US" sz="2800">
              <a:solidFill>
                <a:srgbClr val="000066"/>
              </a:solidFill>
              <a:latin typeface="Arial" panose="020B0604020202020204" pitchFamily="34" charset="0"/>
            </a:endParaRPr>
          </a:p>
        </p:txBody>
      </p:sp>
      <p:grpSp>
        <p:nvGrpSpPr>
          <p:cNvPr id="2063" name="Group 224"/>
          <p:cNvGrpSpPr>
            <a:grpSpLocks/>
          </p:cNvGrpSpPr>
          <p:nvPr/>
        </p:nvGrpSpPr>
        <p:grpSpPr bwMode="auto">
          <a:xfrm>
            <a:off x="0" y="0"/>
            <a:ext cx="49377600" cy="32918400"/>
            <a:chOff x="0" y="0"/>
            <a:chExt cx="31104" cy="20736"/>
          </a:xfrm>
        </p:grpSpPr>
        <p:sp>
          <p:nvSpPr>
            <p:cNvPr id="2101" name="Line 132"/>
            <p:cNvSpPr>
              <a:spLocks noChangeShapeType="1"/>
            </p:cNvSpPr>
            <p:nvPr/>
          </p:nvSpPr>
          <p:spPr bwMode="auto">
            <a:xfrm>
              <a:off x="30518"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2" name="Line 133"/>
            <p:cNvSpPr>
              <a:spLocks noChangeShapeType="1"/>
            </p:cNvSpPr>
            <p:nvPr/>
          </p:nvSpPr>
          <p:spPr bwMode="auto">
            <a:xfrm>
              <a:off x="575"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3" name="Line 134"/>
            <p:cNvSpPr>
              <a:spLocks noChangeShapeType="1"/>
            </p:cNvSpPr>
            <p:nvPr/>
          </p:nvSpPr>
          <p:spPr bwMode="auto">
            <a:xfrm>
              <a:off x="7629"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4" name="Line 135"/>
            <p:cNvSpPr>
              <a:spLocks noChangeShapeType="1"/>
            </p:cNvSpPr>
            <p:nvPr/>
          </p:nvSpPr>
          <p:spPr bwMode="auto">
            <a:xfrm>
              <a:off x="7917"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5" name="Line 136"/>
            <p:cNvSpPr>
              <a:spLocks noChangeShapeType="1"/>
            </p:cNvSpPr>
            <p:nvPr/>
          </p:nvSpPr>
          <p:spPr bwMode="auto">
            <a:xfrm>
              <a:off x="15547"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6" name="Line 137"/>
            <p:cNvSpPr>
              <a:spLocks noChangeShapeType="1"/>
            </p:cNvSpPr>
            <p:nvPr/>
          </p:nvSpPr>
          <p:spPr bwMode="auto">
            <a:xfrm>
              <a:off x="23176" y="0"/>
              <a:ext cx="0" cy="20736"/>
            </a:xfrm>
            <a:prstGeom prst="line">
              <a:avLst/>
            </a:prstGeom>
            <a:noFill/>
            <a:ln w="127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7" name="Line 139"/>
            <p:cNvSpPr>
              <a:spLocks noChangeShapeType="1"/>
            </p:cNvSpPr>
            <p:nvPr/>
          </p:nvSpPr>
          <p:spPr bwMode="auto">
            <a:xfrm>
              <a:off x="8205"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8" name="Line 140"/>
            <p:cNvSpPr>
              <a:spLocks noChangeShapeType="1"/>
            </p:cNvSpPr>
            <p:nvPr/>
          </p:nvSpPr>
          <p:spPr bwMode="auto">
            <a:xfrm>
              <a:off x="15259"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09" name="Line 141"/>
            <p:cNvSpPr>
              <a:spLocks noChangeShapeType="1"/>
            </p:cNvSpPr>
            <p:nvPr/>
          </p:nvSpPr>
          <p:spPr bwMode="auto">
            <a:xfrm>
              <a:off x="15835"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0" name="Line 142"/>
            <p:cNvSpPr>
              <a:spLocks noChangeShapeType="1"/>
            </p:cNvSpPr>
            <p:nvPr/>
          </p:nvSpPr>
          <p:spPr bwMode="auto">
            <a:xfrm>
              <a:off x="22888"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1" name="Line 143"/>
            <p:cNvSpPr>
              <a:spLocks noChangeShapeType="1"/>
            </p:cNvSpPr>
            <p:nvPr/>
          </p:nvSpPr>
          <p:spPr bwMode="auto">
            <a:xfrm>
              <a:off x="23464" y="0"/>
              <a:ext cx="0" cy="20736"/>
            </a:xfrm>
            <a:prstGeom prst="line">
              <a:avLst/>
            </a:prstGeom>
            <a:noFill/>
            <a:ln w="12700">
              <a:solidFill>
                <a:srgbClr val="3399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2" name="Line 144"/>
            <p:cNvSpPr>
              <a:spLocks noChangeShapeType="1"/>
            </p:cNvSpPr>
            <p:nvPr/>
          </p:nvSpPr>
          <p:spPr bwMode="auto">
            <a:xfrm>
              <a:off x="0" y="4750"/>
              <a:ext cx="31104"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13" name="Line 145"/>
            <p:cNvSpPr>
              <a:spLocks noChangeShapeType="1"/>
            </p:cNvSpPr>
            <p:nvPr/>
          </p:nvSpPr>
          <p:spPr bwMode="auto">
            <a:xfrm>
              <a:off x="0" y="20153"/>
              <a:ext cx="31104" cy="0"/>
            </a:xfrm>
            <a:prstGeom prst="line">
              <a:avLst/>
            </a:prstGeom>
            <a:noFill/>
            <a:ln w="9525">
              <a:solidFill>
                <a:srgbClr val="33CCCC"/>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64" name="Text Box 146"/>
          <p:cNvSpPr txBox="1">
            <a:spLocks noChangeArrowheads="1"/>
          </p:cNvSpPr>
          <p:nvPr/>
        </p:nvSpPr>
        <p:spPr bwMode="auto">
          <a:xfrm>
            <a:off x="762000" y="28117800"/>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4800" b="1" dirty="0">
                <a:latin typeface="Arial" panose="020B0604020202020204" pitchFamily="34" charset="0"/>
              </a:rPr>
              <a:t>All Textboxes 12” wide, variable ht. </a:t>
            </a:r>
            <a:br>
              <a:rPr lang="en-US" altLang="en-US" sz="4800" b="1" dirty="0">
                <a:latin typeface="Arial" panose="020B0604020202020204" pitchFamily="34" charset="0"/>
              </a:rPr>
            </a:br>
            <a:r>
              <a:rPr lang="en-US" altLang="en-US" sz="4800" b="1" dirty="0">
                <a:latin typeface="Arial" panose="020B0604020202020204" pitchFamily="34" charset="0"/>
              </a:rPr>
              <a:t>0.2 internal LR margins</a:t>
            </a:r>
            <a:br>
              <a:rPr lang="en-US" altLang="en-US" sz="4800" b="1" dirty="0">
                <a:latin typeface="Arial" panose="020B0604020202020204" pitchFamily="34" charset="0"/>
              </a:rPr>
            </a:br>
            <a:r>
              <a:rPr lang="en-US" altLang="en-US" sz="4800" b="1" dirty="0">
                <a:latin typeface="Arial" panose="020B0604020202020204" pitchFamily="34" charset="0"/>
              </a:rPr>
              <a:t>0.05 internal top/bottom margins  </a:t>
            </a:r>
          </a:p>
        </p:txBody>
      </p:sp>
      <p:sp>
        <p:nvSpPr>
          <p:cNvPr id="2" name="Text Box 147"/>
          <p:cNvSpPr txBox="1">
            <a:spLocks noChangeArrowheads="1"/>
          </p:cNvSpPr>
          <p:nvPr/>
        </p:nvSpPr>
        <p:spPr bwMode="auto">
          <a:xfrm>
            <a:off x="838200" y="30605412"/>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4800" b="1" dirty="0">
                <a:latin typeface="Arial" panose="020B0604020202020204" pitchFamily="34" charset="0"/>
              </a:rPr>
              <a:t>In this column, items are positioned horizontally, 1.0” from the top left corner</a:t>
            </a:r>
          </a:p>
        </p:txBody>
      </p:sp>
      <p:sp>
        <p:nvSpPr>
          <p:cNvPr id="3" name="Text Box 149"/>
          <p:cNvSpPr txBox="1">
            <a:spLocks noChangeArrowheads="1"/>
          </p:cNvSpPr>
          <p:nvPr/>
        </p:nvSpPr>
        <p:spPr bwMode="auto">
          <a:xfrm>
            <a:off x="13030200" y="29794200"/>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4800" b="1">
                <a:latin typeface="Arial" panose="020B0604020202020204" pitchFamily="34" charset="0"/>
              </a:rPr>
              <a:t>In this column, items are positioned horizontally, 14.25” from the top left corner</a:t>
            </a:r>
          </a:p>
        </p:txBody>
      </p:sp>
      <p:sp>
        <p:nvSpPr>
          <p:cNvPr id="4" name="Text Box 152"/>
          <p:cNvSpPr txBox="1">
            <a:spLocks noChangeArrowheads="1"/>
          </p:cNvSpPr>
          <p:nvPr/>
        </p:nvSpPr>
        <p:spPr bwMode="auto">
          <a:xfrm>
            <a:off x="912813" y="8839200"/>
            <a:ext cx="11125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pPr>
            <a:r>
              <a:rPr lang="en-US" altLang="en-US" sz="2800" dirty="0" smtClean="0">
                <a:latin typeface="Arial" panose="020B0604020202020204" pitchFamily="34" charset="0"/>
              </a:rPr>
              <a:t>Insert Text Boxes.  You can do many things to text boxes.  Then paste abstract text into here.  Resize it until it looks good.  Use 36-30 point font.  Abstract may or may not  be required.  Preferably that turned in for abstract book.  Will provide redundant information. Preferably 150 words (up to 250).  If space is needed, the abstract can also be reduced in size…along with the references and acknowledgements.</a:t>
            </a:r>
            <a:endParaRPr lang="en-US" altLang="en-US" sz="2800" dirty="0">
              <a:latin typeface="Arial" panose="020B0604020202020204" pitchFamily="34" charset="0"/>
            </a:endParaRPr>
          </a:p>
        </p:txBody>
      </p:sp>
      <p:sp>
        <p:nvSpPr>
          <p:cNvPr id="2068" name="Text Box 155"/>
          <p:cNvSpPr txBox="1">
            <a:spLocks noChangeArrowheads="1"/>
          </p:cNvSpPr>
          <p:nvPr/>
        </p:nvSpPr>
        <p:spPr bwMode="auto">
          <a:xfrm>
            <a:off x="914400" y="14241462"/>
            <a:ext cx="11125200" cy="1037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None/>
            </a:pPr>
            <a:r>
              <a:rPr lang="en-US" altLang="en-US" sz="2800" dirty="0" smtClean="0">
                <a:latin typeface="Arial" panose="020B0604020202020204" pitchFamily="34" charset="0"/>
              </a:rPr>
              <a:t>Make very brief. Foundation for your work.  Broad intro to the gap in literature that your work is filling. Why you chose to study.</a:t>
            </a:r>
          </a:p>
          <a:p>
            <a:pPr algn="just" eaLnBrk="1" hangingPunct="1">
              <a:spcBef>
                <a:spcPct val="50000"/>
              </a:spcBef>
              <a:buFontTx/>
              <a:buNone/>
            </a:pPr>
            <a:r>
              <a:rPr lang="en-US" altLang="en-US" sz="2800" dirty="0" smtClean="0">
                <a:latin typeface="Arial" panose="020B0604020202020204" pitchFamily="34" charset="0"/>
              </a:rPr>
              <a:t>Equivalent </a:t>
            </a:r>
            <a:r>
              <a:rPr lang="en-US" altLang="en-US" sz="2800" dirty="0">
                <a:latin typeface="Arial" panose="020B0604020202020204" pitchFamily="34" charset="0"/>
              </a:rPr>
              <a:t>of 1 double spaced 81/2x11.  Separate into easy to read paragraphs. </a:t>
            </a:r>
          </a:p>
          <a:p>
            <a:pPr algn="just" eaLnBrk="1" hangingPunct="1">
              <a:spcBef>
                <a:spcPct val="50000"/>
              </a:spcBef>
              <a:buFontTx/>
              <a:buNone/>
            </a:pPr>
            <a:r>
              <a:rPr lang="en-US" altLang="en-US" sz="2800" dirty="0">
                <a:latin typeface="Arial" panose="020B0604020202020204" pitchFamily="34" charset="0"/>
              </a:rPr>
              <a:t>Hint 1. To make the objects in one area move as a group, highlight them all by holding down the shift key and clicking on them consecutively.  Then go to the </a:t>
            </a:r>
            <a:r>
              <a:rPr lang="en-US" altLang="en-US" sz="2800" smtClean="0">
                <a:latin typeface="Arial" panose="020B0604020202020204" pitchFamily="34" charset="0"/>
              </a:rPr>
              <a:t>drawing tools and </a:t>
            </a:r>
            <a:r>
              <a:rPr lang="en-US" altLang="en-US" sz="2800" dirty="0">
                <a:latin typeface="Arial" panose="020B0604020202020204" pitchFamily="34" charset="0"/>
              </a:rPr>
              <a:t>choose group.  They should now move together. If you have images on a background, do not resize by stretching the whole item; ungroup first and resize the background.  Before you turn it in for printing, please ungroup everything.</a:t>
            </a:r>
          </a:p>
          <a:p>
            <a:pPr algn="just" eaLnBrk="1" hangingPunct="1">
              <a:spcBef>
                <a:spcPct val="50000"/>
              </a:spcBef>
              <a:buFontTx/>
              <a:buNone/>
            </a:pPr>
            <a:r>
              <a:rPr lang="en-US" altLang="en-US" sz="2800" dirty="0">
                <a:latin typeface="Arial" panose="020B0604020202020204" pitchFamily="34" charset="0"/>
              </a:rPr>
              <a:t>Hint 2.  When you want to move something, but want to maintain either its horizontal or vertical position (ex., moving down one of the heading boxes), hold down the shift key, click on the item and drag it.  The first direction you move (</a:t>
            </a:r>
            <a:r>
              <a:rPr lang="en-US" altLang="en-US" sz="2800" dirty="0" err="1">
                <a:latin typeface="Arial" panose="020B0604020202020204" pitchFamily="34" charset="0"/>
              </a:rPr>
              <a:t>horiz</a:t>
            </a:r>
            <a:r>
              <a:rPr lang="en-US" altLang="en-US" sz="2800" dirty="0">
                <a:latin typeface="Arial" panose="020B0604020202020204" pitchFamily="34" charset="0"/>
              </a:rPr>
              <a:t>. or vert.) will be the only way that it can go…no diagonal. </a:t>
            </a:r>
          </a:p>
          <a:p>
            <a:pPr algn="just" eaLnBrk="1" hangingPunct="1">
              <a:spcBef>
                <a:spcPct val="50000"/>
              </a:spcBef>
              <a:buFontTx/>
              <a:buNone/>
            </a:pPr>
            <a:r>
              <a:rPr lang="en-US" altLang="en-US" sz="2800" dirty="0">
                <a:latin typeface="Arial" panose="020B0604020202020204" pitchFamily="34" charset="0"/>
              </a:rPr>
              <a:t>All body text 26-30 pts (28 here). I prefer Ariel or Verdana.  Nice dark color (blue or black).  No yellow.  No red or yellow on a blue background.</a:t>
            </a:r>
          </a:p>
          <a:p>
            <a:pPr algn="just" eaLnBrk="1" hangingPunct="1">
              <a:spcBef>
                <a:spcPct val="50000"/>
              </a:spcBef>
              <a:buFontTx/>
              <a:buNone/>
            </a:pPr>
            <a:r>
              <a:rPr lang="en-US" altLang="en-US" sz="2800" dirty="0">
                <a:latin typeface="Arial" panose="020B0604020202020204" pitchFamily="34" charset="0"/>
              </a:rPr>
              <a:t>When you use one effect (outlined text boxes, for example) then use them consistently throughout. </a:t>
            </a:r>
          </a:p>
          <a:p>
            <a:pPr algn="just" eaLnBrk="1" hangingPunct="1">
              <a:spcBef>
                <a:spcPct val="50000"/>
              </a:spcBef>
              <a:buFontTx/>
              <a:buNone/>
            </a:pPr>
            <a:r>
              <a:rPr lang="en-US" altLang="en-US" sz="2800" dirty="0">
                <a:latin typeface="Arial" panose="020B0604020202020204" pitchFamily="34" charset="0"/>
              </a:rPr>
              <a:t> </a:t>
            </a:r>
          </a:p>
          <a:p>
            <a:pPr algn="just" eaLnBrk="1" hangingPunct="1">
              <a:buFontTx/>
              <a:buNone/>
            </a:pPr>
            <a:endParaRPr lang="en-US" altLang="en-US" sz="2800" dirty="0">
              <a:latin typeface="Arial" panose="020B0604020202020204" pitchFamily="34" charset="0"/>
            </a:endParaRPr>
          </a:p>
        </p:txBody>
      </p:sp>
      <p:sp>
        <p:nvSpPr>
          <p:cNvPr id="2069" name="Text Box 156"/>
          <p:cNvSpPr txBox="1">
            <a:spLocks noChangeArrowheads="1"/>
          </p:cNvSpPr>
          <p:nvPr/>
        </p:nvSpPr>
        <p:spPr bwMode="auto">
          <a:xfrm>
            <a:off x="37261800" y="29718000"/>
            <a:ext cx="11125200"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4800" b="1">
                <a:latin typeface="Arial" panose="020B0604020202020204" pitchFamily="34" charset="0"/>
              </a:rPr>
              <a:t>In this column, items are positioned horizontally, 40.75” from the top left corner</a:t>
            </a:r>
          </a:p>
        </p:txBody>
      </p:sp>
      <p:sp>
        <p:nvSpPr>
          <p:cNvPr id="2070" name="Text Box 157"/>
          <p:cNvSpPr txBox="1">
            <a:spLocks noChangeArrowheads="1"/>
          </p:cNvSpPr>
          <p:nvPr/>
        </p:nvSpPr>
        <p:spPr bwMode="auto">
          <a:xfrm>
            <a:off x="13030200" y="8763000"/>
            <a:ext cx="111252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a:latin typeface="Arial" panose="020B0604020202020204" pitchFamily="34" charset="0"/>
              </a:rPr>
              <a:t>Can include summary figure; flow chart, image, photographs.  Can bullet to shorten.  Few words as possible. sure to include</a:t>
            </a:r>
            <a:r>
              <a:rPr lang="en-US" altLang="en-US" sz="2800">
                <a:latin typeface="Arial" panose="020B0604020202020204" pitchFamily="34" charset="0"/>
                <a:cs typeface="Arial" panose="020B0604020202020204" pitchFamily="34" charset="0"/>
              </a:rPr>
              <a:t> subjects, experimental design, statistical methods, drugs and equipment used</a:t>
            </a:r>
            <a:endParaRPr lang="en-US" altLang="en-US" sz="2800">
              <a:latin typeface="Arial" panose="020B0604020202020204" pitchFamily="34" charset="0"/>
            </a:endParaRPr>
          </a:p>
        </p:txBody>
      </p:sp>
      <p:sp>
        <p:nvSpPr>
          <p:cNvPr id="5" name="Text Box 158"/>
          <p:cNvSpPr txBox="1">
            <a:spLocks noChangeArrowheads="1"/>
          </p:cNvSpPr>
          <p:nvPr/>
        </p:nvSpPr>
        <p:spPr bwMode="auto">
          <a:xfrm>
            <a:off x="37261800" y="26517600"/>
            <a:ext cx="11125200"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fontAlgn="b" hangingPunct="1">
              <a:spcBef>
                <a:spcPct val="50000"/>
              </a:spcBef>
            </a:pPr>
            <a:r>
              <a:rPr lang="en-US" altLang="en-US" sz="2800" b="1" dirty="0" smtClean="0">
                <a:latin typeface="Arial" panose="020B0604020202020204" pitchFamily="34" charset="0"/>
                <a:cs typeface="Arial" panose="020B0604020202020204" pitchFamily="34" charset="0"/>
              </a:rPr>
              <a:t>Funding Organization/Agency/Source &amp; Acknowledgements, possible conflicts of interest </a:t>
            </a:r>
            <a:r>
              <a:rPr lang="en-US" altLang="en-US" sz="2800" dirty="0" smtClean="0">
                <a:latin typeface="Arial" panose="020B0604020202020204" pitchFamily="34" charset="0"/>
                <a:cs typeface="Arial" panose="020B0604020202020204" pitchFamily="34" charset="0"/>
              </a:rPr>
              <a:t>- usually placed at the bottom right of the poster. One paragraph (short).  Can make smaller if needed.</a:t>
            </a:r>
          </a:p>
          <a:p>
            <a:pPr algn="just" eaLnBrk="1" fontAlgn="b" hangingPunct="1">
              <a:spcBef>
                <a:spcPct val="50000"/>
              </a:spcBef>
            </a:pPr>
            <a:r>
              <a:rPr lang="en-US" altLang="en-US" sz="2800" dirty="0" smtClean="0">
                <a:latin typeface="Arial" panose="020B0604020202020204" pitchFamily="34" charset="0"/>
                <a:cs typeface="Arial" panose="020B0604020202020204" pitchFamily="34" charset="0"/>
              </a:rPr>
              <a:t>Partially funded by NIH/NIGMS MARC U*STAR GM07717</a:t>
            </a:r>
          </a:p>
          <a:p>
            <a:pPr algn="just" eaLnBrk="1" fontAlgn="b" hangingPunct="1">
              <a:spcBef>
                <a:spcPct val="50000"/>
              </a:spcBef>
            </a:pPr>
            <a:r>
              <a:rPr lang="en-US" altLang="en-US" sz="2800" dirty="0" smtClean="0">
                <a:latin typeface="Arial" panose="020B0604020202020204" pitchFamily="34" charset="0"/>
                <a:cs typeface="Arial" panose="020B0604020202020204" pitchFamily="34" charset="0"/>
              </a:rPr>
              <a:t>Partially funded by NIH/NIGMS RISE GM60655  </a:t>
            </a:r>
            <a:endParaRPr lang="en-US" altLang="en-US" sz="2800" dirty="0">
              <a:latin typeface="Arial" panose="020B0604020202020204" pitchFamily="34" charset="0"/>
              <a:cs typeface="Arial" panose="020B0604020202020204" pitchFamily="34" charset="0"/>
            </a:endParaRPr>
          </a:p>
        </p:txBody>
      </p:sp>
      <p:sp>
        <p:nvSpPr>
          <p:cNvPr id="6" name="Text Box 160"/>
          <p:cNvSpPr txBox="1">
            <a:spLocks noChangeArrowheads="1"/>
          </p:cNvSpPr>
          <p:nvPr/>
        </p:nvSpPr>
        <p:spPr bwMode="auto">
          <a:xfrm>
            <a:off x="13030200" y="20802600"/>
            <a:ext cx="11201400" cy="714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a:latin typeface="Arial" panose="020B0604020202020204" pitchFamily="34" charset="0"/>
              </a:rPr>
              <a:t>Figure Based.  Put words to explain figures so that they can stand alone.  Try using figures/graphs most, because they convey the most information.  If you use a table, you must add in words near it to explain it and its significance.</a:t>
            </a:r>
          </a:p>
          <a:p>
            <a:pPr algn="just" eaLnBrk="1" hangingPunct="1">
              <a:spcBef>
                <a:spcPct val="50000"/>
              </a:spcBef>
              <a:buFontTx/>
              <a:buNone/>
            </a:pPr>
            <a:r>
              <a:rPr lang="en-US" altLang="en-US" sz="2800">
                <a:latin typeface="Arial" panose="020B0604020202020204" pitchFamily="34" charset="0"/>
              </a:rPr>
              <a:t>Manipulate images/photographs outside of PowerPoint (Photoshop, etc).  Try not to resize within PowerPoint, because of possible printing problems.  They should be at 240 dots per inch (dpi, pixels) and of the correct size.  They should be .jpg, .bmp, .tif, or .gif format.</a:t>
            </a:r>
          </a:p>
          <a:p>
            <a:pPr algn="just" eaLnBrk="1" hangingPunct="1">
              <a:spcBef>
                <a:spcPct val="50000"/>
              </a:spcBef>
              <a:buFontTx/>
              <a:buNone/>
            </a:pPr>
            <a:r>
              <a:rPr lang="en-US" altLang="en-US" sz="2800">
                <a:latin typeface="Arial" panose="020B0604020202020204" pitchFamily="34" charset="0"/>
              </a:rPr>
              <a:t>Excel graphs can be copied from within Excel and dropped into place.  They can be stretched and reshaped with no trouble from within PowerPoint.  Click once on them them to manipulate or format them (if you click twice, you get a spread sheet).  If you click on their corner then hold down the shift key, you will increase them proportionally, and not get odd-looking skinny or squashed lettering. </a:t>
            </a:r>
          </a:p>
          <a:p>
            <a:pPr algn="just" eaLnBrk="1" hangingPunct="1">
              <a:spcBef>
                <a:spcPct val="50000"/>
              </a:spcBef>
              <a:buFontTx/>
              <a:buNone/>
            </a:pPr>
            <a:r>
              <a:rPr lang="en-US" altLang="en-US" sz="2800">
                <a:latin typeface="Arial" panose="020B0604020202020204" pitchFamily="34" charset="0"/>
              </a:rPr>
              <a:t>Tables from Excel or Word can also be manipulated.  </a:t>
            </a:r>
          </a:p>
        </p:txBody>
      </p:sp>
      <p:sp>
        <p:nvSpPr>
          <p:cNvPr id="7" name="Text Box 171"/>
          <p:cNvSpPr txBox="1">
            <a:spLocks noChangeArrowheads="1"/>
          </p:cNvSpPr>
          <p:nvPr/>
        </p:nvSpPr>
        <p:spPr bwMode="auto">
          <a:xfrm>
            <a:off x="25146000" y="29870400"/>
            <a:ext cx="11201400" cy="1196975"/>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a:latin typeface="Arial" panose="020B0604020202020204" pitchFamily="34" charset="0"/>
              </a:rPr>
              <a:t>Figure 3.  Progressive shrinkage of tumor size over 1 mo. with treatment of high dose compound X ((p&lt;0.01). Tumors in carrier-injected controls significantly (p&lt;0.01) increased in size over the same time.  n = 5 at all time points.</a:t>
            </a:r>
          </a:p>
        </p:txBody>
      </p:sp>
      <p:sp>
        <p:nvSpPr>
          <p:cNvPr id="2074" name="Text Box 183"/>
          <p:cNvSpPr txBox="1">
            <a:spLocks noChangeArrowheads="1"/>
          </p:cNvSpPr>
          <p:nvPr/>
        </p:nvSpPr>
        <p:spPr bwMode="auto">
          <a:xfrm>
            <a:off x="26822400" y="20878800"/>
            <a:ext cx="7467600" cy="58896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3200" b="1">
                <a:solidFill>
                  <a:srgbClr val="990099"/>
                </a:solidFill>
                <a:latin typeface="Arial" panose="020B0604020202020204" pitchFamily="34" charset="0"/>
              </a:rPr>
              <a:t>Time Course of Tumor Reduction</a:t>
            </a:r>
          </a:p>
        </p:txBody>
      </p:sp>
      <p:sp>
        <p:nvSpPr>
          <p:cNvPr id="2075" name="Text Box 162"/>
          <p:cNvSpPr txBox="1">
            <a:spLocks noChangeArrowheads="1"/>
          </p:cNvSpPr>
          <p:nvPr/>
        </p:nvSpPr>
        <p:spPr bwMode="auto">
          <a:xfrm>
            <a:off x="13182600" y="10363200"/>
            <a:ext cx="10820400" cy="955675"/>
          </a:xfrm>
          <a:prstGeom prst="rect">
            <a:avLst/>
          </a:prstGeom>
          <a:solidFill>
            <a:schemeClr val="bg1"/>
          </a:solidFill>
          <a:ln w="9525">
            <a:solidFill>
              <a:schemeClr val="bg1"/>
            </a:solidFill>
            <a:miter lim="800000"/>
            <a:headEnd/>
            <a:tailEnd/>
          </a:ln>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a:solidFill>
                  <a:srgbClr val="000062"/>
                </a:solidFill>
                <a:latin typeface="Arial" panose="020B0604020202020204" pitchFamily="34" charset="0"/>
              </a:rPr>
              <a:t>Photographs and tables will look best on gray, cream or light-colored complimentary background.  </a:t>
            </a:r>
          </a:p>
        </p:txBody>
      </p:sp>
      <p:sp>
        <p:nvSpPr>
          <p:cNvPr id="2076" name="Text Box 190"/>
          <p:cNvSpPr txBox="1">
            <a:spLocks noChangeArrowheads="1"/>
          </p:cNvSpPr>
          <p:nvPr/>
        </p:nvSpPr>
        <p:spPr bwMode="auto">
          <a:xfrm>
            <a:off x="25146000" y="18059400"/>
            <a:ext cx="11201400" cy="1927225"/>
          </a:xfrm>
          <a:prstGeom prst="rect">
            <a:avLst/>
          </a:prstGeom>
          <a:solidFill>
            <a:schemeClr val="bg1"/>
          </a:solidFill>
          <a:ln w="9525">
            <a:solidFill>
              <a:srgbClr val="000000"/>
            </a:solidFill>
            <a:miter lim="800000"/>
            <a:headEnd/>
            <a:tailEnd/>
          </a:ln>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400">
                <a:latin typeface="Arial" panose="020B0604020202020204" pitchFamily="34" charset="0"/>
              </a:rPr>
              <a:t>Figure 2.  Compound X significantly (p&lt;0.01) shrank osteosarcoma tumors in nude mice, during 1 mo. of treatment.  Tumors in carrier-injected controls significantly increased in size over the same time (p&lt;0.01).  No behavioral effects or significant weight loss were observed in treated mice during this time.  n = 5 at all time points.</a:t>
            </a:r>
          </a:p>
        </p:txBody>
      </p:sp>
      <p:sp>
        <p:nvSpPr>
          <p:cNvPr id="2077" name="Text Box 192"/>
          <p:cNvSpPr txBox="1">
            <a:spLocks noChangeArrowheads="1"/>
          </p:cNvSpPr>
          <p:nvPr/>
        </p:nvSpPr>
        <p:spPr bwMode="auto">
          <a:xfrm>
            <a:off x="26746200" y="8915400"/>
            <a:ext cx="7924800" cy="588963"/>
          </a:xfrm>
          <a:prstGeom prst="rect">
            <a:avLst/>
          </a:prstGeom>
          <a:solidFill>
            <a:schemeClr val="bg1"/>
          </a:solidFill>
          <a:ln w="9525">
            <a:solidFill>
              <a:schemeClr val="tx1"/>
            </a:solidFill>
            <a:miter lim="800000"/>
            <a:headEnd/>
            <a:tailEnd/>
          </a:ln>
        </p:spPr>
        <p:txBody>
          <a:bodyPr>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ctr" eaLnBrk="1" hangingPunct="1">
              <a:spcBef>
                <a:spcPct val="50000"/>
              </a:spcBef>
              <a:buFontTx/>
              <a:buNone/>
            </a:pPr>
            <a:r>
              <a:rPr lang="en-US" altLang="en-US" sz="3200" b="1">
                <a:solidFill>
                  <a:srgbClr val="990099"/>
                </a:solidFill>
                <a:latin typeface="Arial" panose="020B0604020202020204" pitchFamily="34" charset="0"/>
              </a:rPr>
              <a:t>Compound X decreased Tumor size</a:t>
            </a:r>
          </a:p>
        </p:txBody>
      </p:sp>
      <p:graphicFrame>
        <p:nvGraphicFramePr>
          <p:cNvPr id="2078" name="Object 209"/>
          <p:cNvGraphicFramePr>
            <a:graphicFrameLocks noChangeAspect="1"/>
          </p:cNvGraphicFramePr>
          <p:nvPr/>
        </p:nvGraphicFramePr>
        <p:xfrm>
          <a:off x="25146000" y="9906000"/>
          <a:ext cx="11201400" cy="7783513"/>
        </p:xfrm>
        <a:graphic>
          <a:graphicData uri="http://schemas.openxmlformats.org/presentationml/2006/ole">
            <mc:AlternateContent xmlns:mc="http://schemas.openxmlformats.org/markup-compatibility/2006">
              <mc:Choice xmlns:v="urn:schemas-microsoft-com:vml" Requires="v">
                <p:oleObj spid="_x0000_s2118" name="Chart" r:id="rId4" imgW="5743956" imgH="3991254" progId="Excel.Chart.8">
                  <p:embed/>
                </p:oleObj>
              </mc:Choice>
              <mc:Fallback>
                <p:oleObj name="Chart" r:id="rId4" imgW="5743956" imgH="3991254" progId="Excel.Chart.8">
                  <p:embed/>
                  <p:pic>
                    <p:nvPicPr>
                      <p:cNvPr id="0" name="Object 20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0" y="9906000"/>
                        <a:ext cx="11201400" cy="778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79" name="Object 210"/>
          <p:cNvGraphicFramePr>
            <a:graphicFrameLocks noChangeAspect="1"/>
          </p:cNvGraphicFramePr>
          <p:nvPr/>
        </p:nvGraphicFramePr>
        <p:xfrm>
          <a:off x="25146000" y="21793200"/>
          <a:ext cx="11201400" cy="7902575"/>
        </p:xfrm>
        <a:graphic>
          <a:graphicData uri="http://schemas.openxmlformats.org/presentationml/2006/ole">
            <mc:AlternateContent xmlns:mc="http://schemas.openxmlformats.org/markup-compatibility/2006">
              <mc:Choice xmlns:v="urn:schemas-microsoft-com:vml" Requires="v">
                <p:oleObj spid="_x0000_s2119" name="Chart" r:id="rId6" imgW="6534531" imgH="4610608" progId="Excel.Chart.8">
                  <p:embed/>
                </p:oleObj>
              </mc:Choice>
              <mc:Fallback>
                <p:oleObj name="Chart" r:id="rId6" imgW="6534531" imgH="4610608" progId="Excel.Chart.8">
                  <p:embed/>
                  <p:pic>
                    <p:nvPicPr>
                      <p:cNvPr id="0" name="Object 2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0" y="21793200"/>
                        <a:ext cx="11201400" cy="790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0" name="Text Box 212"/>
          <p:cNvSpPr txBox="1">
            <a:spLocks noChangeArrowheads="1"/>
          </p:cNvSpPr>
          <p:nvPr/>
        </p:nvSpPr>
        <p:spPr bwMode="auto">
          <a:xfrm>
            <a:off x="37261800" y="8839200"/>
            <a:ext cx="111252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Large.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Bullet to stress.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Few words.  Some people read only this.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Tie back to real world problem brought up in introduction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 VERY briefly summarize results.</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 How did your hypothesis work out? </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 Why was your finding important?</a:t>
            </a:r>
          </a:p>
          <a:p>
            <a:pPr algn="just" eaLnBrk="1" hangingPunct="1">
              <a:buFont typeface="Wingdings" panose="05000000000000000000" pitchFamily="2" charset="2"/>
              <a:buChar char="Ø"/>
            </a:pPr>
            <a:r>
              <a:rPr lang="en-US" altLang="en-US" sz="3200">
                <a:solidFill>
                  <a:srgbClr val="000099"/>
                </a:solidFill>
                <a:latin typeface="Arial" panose="020B0604020202020204" pitchFamily="34" charset="0"/>
              </a:rPr>
              <a:t>Future Directions</a:t>
            </a:r>
          </a:p>
          <a:p>
            <a:pPr algn="just" eaLnBrk="1" hangingPunct="1">
              <a:spcBef>
                <a:spcPct val="50000"/>
              </a:spcBef>
              <a:buFontTx/>
              <a:buNone/>
            </a:pPr>
            <a:endParaRPr lang="en-US" altLang="en-US" sz="3200">
              <a:solidFill>
                <a:srgbClr val="000099"/>
              </a:solidFill>
              <a:latin typeface="Arial" panose="020B0604020202020204" pitchFamily="34" charset="0"/>
            </a:endParaRPr>
          </a:p>
        </p:txBody>
      </p:sp>
      <p:sp>
        <p:nvSpPr>
          <p:cNvPr id="2081" name="Line 213"/>
          <p:cNvSpPr>
            <a:spLocks noChangeShapeType="1"/>
          </p:cNvSpPr>
          <p:nvPr/>
        </p:nvSpPr>
        <p:spPr bwMode="auto">
          <a:xfrm flipH="1" flipV="1">
            <a:off x="35585400" y="21336000"/>
            <a:ext cx="1752600" cy="2514600"/>
          </a:xfrm>
          <a:prstGeom prst="line">
            <a:avLst/>
          </a:prstGeom>
          <a:noFill/>
          <a:ln w="155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82" name="Text Box 215"/>
          <p:cNvSpPr txBox="1">
            <a:spLocks noChangeArrowheads="1"/>
          </p:cNvSpPr>
          <p:nvPr/>
        </p:nvSpPr>
        <p:spPr bwMode="auto">
          <a:xfrm>
            <a:off x="37338000" y="21488400"/>
            <a:ext cx="11201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2800">
                <a:latin typeface="Arial" panose="020B0604020202020204" pitchFamily="34" charset="0"/>
              </a:rPr>
              <a:t>Are required -  Standard Format. Can make smaller if needed</a:t>
            </a:r>
          </a:p>
        </p:txBody>
      </p:sp>
      <p:pic>
        <p:nvPicPr>
          <p:cNvPr id="2083" name="Picture 218" descr="mousediagram"/>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182600" y="11506200"/>
            <a:ext cx="5486400" cy="779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84" name="Text Box 220"/>
          <p:cNvSpPr txBox="1">
            <a:spLocks noChangeArrowheads="1"/>
          </p:cNvSpPr>
          <p:nvPr/>
        </p:nvSpPr>
        <p:spPr bwMode="auto">
          <a:xfrm>
            <a:off x="18669000" y="11963400"/>
            <a:ext cx="5257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0">
                <a:solidFill>
                  <a:srgbClr val="000000"/>
                </a:solidFill>
                <a:miter lim="800000"/>
                <a:headEnd/>
                <a:tailEnd/>
              </a14:hiddenLine>
            </a:ext>
          </a:extLst>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endParaRPr lang="en-US" altLang="en-US" sz="2800">
              <a:latin typeface="Arial" panose="020B0604020202020204" pitchFamily="34" charset="0"/>
            </a:endParaRPr>
          </a:p>
        </p:txBody>
      </p:sp>
      <p:sp>
        <p:nvSpPr>
          <p:cNvPr id="2085" name="Text Box 221"/>
          <p:cNvSpPr txBox="1">
            <a:spLocks noChangeArrowheads="1"/>
          </p:cNvSpPr>
          <p:nvPr/>
        </p:nvSpPr>
        <p:spPr bwMode="auto">
          <a:xfrm>
            <a:off x="18897600" y="11582400"/>
            <a:ext cx="5257800" cy="7696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0"/>
              </a:spcBef>
              <a:buFontTx/>
              <a:buNone/>
            </a:pPr>
            <a:r>
              <a:rPr lang="en-US" altLang="en-US" sz="2400">
                <a:latin typeface="Arial" panose="020B0604020202020204" pitchFamily="34" charset="0"/>
              </a:rPr>
              <a:t>Figure 1.  Protocol.  Tumor cells were obtained from ______________ and cultured.  1 million cells were injected IP into an immune deficient mouse (which).  After __________.  There should be more words here as well, so that you don’t end up with a horrible white gap in your poster.  Enlarge/resize until all space is filled up very cleanly and neatly.  </a:t>
            </a:r>
          </a:p>
        </p:txBody>
      </p:sp>
      <p:sp>
        <p:nvSpPr>
          <p:cNvPr id="2271" name="AutoShape 223"/>
          <p:cNvSpPr>
            <a:spLocks noChangeArrowheads="1"/>
          </p:cNvSpPr>
          <p:nvPr/>
        </p:nvSpPr>
        <p:spPr bwMode="auto">
          <a:xfrm>
            <a:off x="37401500" y="2514600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rgbClr val="FAFD00"/>
                </a:solidFill>
                <a:latin typeface="Helvetica" pitchFamily="34" charset="0"/>
              </a:rPr>
              <a:t>	</a:t>
            </a:r>
            <a:r>
              <a:rPr lang="en-US" sz="4400" b="1" dirty="0">
                <a:solidFill>
                  <a:schemeClr val="bg1"/>
                </a:solidFill>
                <a:effectLst>
                  <a:outerShdw blurRad="38100" dist="38100" dir="2700000" algn="tl">
                    <a:srgbClr val="000000"/>
                  </a:outerShdw>
                </a:effectLst>
                <a:latin typeface="Verdana" pitchFamily="34" charset="0"/>
              </a:rPr>
              <a:t>Acknowledgements</a:t>
            </a:r>
          </a:p>
        </p:txBody>
      </p:sp>
      <p:sp>
        <p:nvSpPr>
          <p:cNvPr id="2087" name="Text Box 150"/>
          <p:cNvSpPr txBox="1">
            <a:spLocks noChangeArrowheads="1"/>
          </p:cNvSpPr>
          <p:nvPr/>
        </p:nvSpPr>
        <p:spPr bwMode="auto">
          <a:xfrm>
            <a:off x="32385000" y="21945600"/>
            <a:ext cx="11125200" cy="2376488"/>
          </a:xfrm>
          <a:prstGeom prst="rect">
            <a:avLst/>
          </a:prstGeom>
          <a:solidFill>
            <a:schemeClr val="bg1"/>
          </a:solidFill>
          <a:ln w="88900">
            <a:solidFill>
              <a:srgbClr val="FF00FF"/>
            </a:solidFill>
            <a:miter lim="800000"/>
            <a:headEnd/>
            <a:tailEnd/>
          </a:ln>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4800" b="1">
                <a:latin typeface="Arial" panose="020B0604020202020204" pitchFamily="34" charset="0"/>
              </a:rPr>
              <a:t>In this column, items are positioned horizontally, 27.5” from the top left corner</a:t>
            </a:r>
          </a:p>
        </p:txBody>
      </p:sp>
      <p:pic>
        <p:nvPicPr>
          <p:cNvPr id="2088" name="Picture 61" descr="UTSA Logo new.gi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00" y="1447800"/>
            <a:ext cx="64008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 name="TextBox 67"/>
          <p:cNvSpPr txBox="1"/>
          <p:nvPr/>
        </p:nvSpPr>
        <p:spPr>
          <a:xfrm>
            <a:off x="13649325" y="4778375"/>
            <a:ext cx="24688800" cy="2124075"/>
          </a:xfrm>
          <a:prstGeom prst="rect">
            <a:avLst/>
          </a:prstGeom>
          <a:noFill/>
        </p:spPr>
        <p:txBody>
          <a:bodyPr wrap="none">
            <a:spAutoFit/>
          </a:bodyPr>
          <a:lstStyle/>
          <a:p>
            <a:pPr algn="ctr">
              <a:defRPr/>
            </a:pPr>
            <a:r>
              <a:rPr lang="en-US" sz="7200" dirty="0">
                <a:effectLst>
                  <a:outerShdw blurRad="50800" dist="25400" dir="5400000" algn="t" rotWithShape="0">
                    <a:schemeClr val="accent6">
                      <a:alpha val="40000"/>
                    </a:schemeClr>
                  </a:outerShdw>
                </a:effectLst>
                <a:latin typeface="Verdana" pitchFamily="34" charset="0"/>
                <a:cs typeface="Arial" pitchFamily="34" charset="0"/>
              </a:rPr>
              <a:t>G.P. Taylor and R.J. </a:t>
            </a:r>
            <a:r>
              <a:rPr lang="en-US" sz="7200" dirty="0" err="1">
                <a:effectLst>
                  <a:outerShdw blurRad="50800" dist="25400" dir="5400000" algn="t" rotWithShape="0">
                    <a:schemeClr val="accent6">
                      <a:alpha val="40000"/>
                    </a:schemeClr>
                  </a:outerShdw>
                </a:effectLst>
                <a:latin typeface="Verdana" pitchFamily="34" charset="0"/>
                <a:cs typeface="Arial" pitchFamily="34" charset="0"/>
              </a:rPr>
              <a:t>Norvegicus</a:t>
            </a:r>
            <a:r>
              <a:rPr lang="en-US" sz="7200" dirty="0">
                <a:effectLst>
                  <a:outerShdw blurRad="50800" dist="25400" dir="5400000" algn="t" rotWithShape="0">
                    <a:schemeClr val="accent6">
                      <a:alpha val="40000"/>
                    </a:schemeClr>
                  </a:outerShdw>
                </a:effectLst>
                <a:latin typeface="Verdana" pitchFamily="34" charset="0"/>
                <a:cs typeface="Arial" pitchFamily="34" charset="0"/>
              </a:rPr>
              <a:t> (Names </a:t>
            </a:r>
            <a:r>
              <a:rPr lang="en-US" sz="7200" dirty="0">
                <a:effectLst>
                  <a:outerShdw blurRad="50800" dist="25400" dir="5400000" algn="t" rotWithShape="0">
                    <a:schemeClr val="accent6">
                      <a:alpha val="40000"/>
                    </a:schemeClr>
                  </a:outerShdw>
                </a:effectLst>
                <a:latin typeface="Verdana" pitchFamily="34" charset="0"/>
                <a:cs typeface="Arial" pitchFamily="34" charset="0"/>
              </a:rPr>
              <a:t>~72 </a:t>
            </a:r>
            <a:r>
              <a:rPr lang="en-US" sz="7200" dirty="0">
                <a:effectLst>
                  <a:outerShdw blurRad="50800" dist="25400" dir="5400000" algn="t" rotWithShape="0">
                    <a:schemeClr val="accent6">
                      <a:alpha val="40000"/>
                    </a:schemeClr>
                  </a:outerShdw>
                </a:effectLst>
                <a:latin typeface="Verdana" pitchFamily="34" charset="0"/>
                <a:cs typeface="Arial" pitchFamily="34" charset="0"/>
              </a:rPr>
              <a:t>pt)</a:t>
            </a:r>
          </a:p>
          <a:p>
            <a:pPr algn="ctr">
              <a:defRPr/>
            </a:pPr>
            <a:r>
              <a:rPr lang="en-US" sz="6000" dirty="0">
                <a:effectLst>
                  <a:outerShdw blurRad="50800" dist="38100" dir="5400000" algn="t" rotWithShape="0">
                    <a:schemeClr val="accent6">
                      <a:alpha val="40000"/>
                    </a:schemeClr>
                  </a:outerShdw>
                </a:effectLst>
                <a:latin typeface="Verdana" pitchFamily="34" charset="0"/>
                <a:cs typeface="Arial" pitchFamily="34" charset="0"/>
              </a:rPr>
              <a:t>The University of Texas at San Antonio, San Antonio TX, 78249</a:t>
            </a:r>
          </a:p>
        </p:txBody>
      </p:sp>
      <p:sp>
        <p:nvSpPr>
          <p:cNvPr id="69" name="TextBox 68"/>
          <p:cNvSpPr txBox="1"/>
          <p:nvPr/>
        </p:nvSpPr>
        <p:spPr>
          <a:xfrm>
            <a:off x="40386000" y="5257800"/>
            <a:ext cx="4500563" cy="1200150"/>
          </a:xfrm>
          <a:prstGeom prst="rect">
            <a:avLst/>
          </a:prstGeom>
          <a:noFill/>
          <a:ln>
            <a:solidFill>
              <a:schemeClr val="accent6">
                <a:lumMod val="75000"/>
              </a:schemeClr>
            </a:solidFill>
          </a:ln>
        </p:spPr>
        <p:txBody>
          <a:bodyPr>
            <a:spAutoFit/>
          </a:bodyPr>
          <a:lstStyle/>
          <a:p>
            <a:pPr algn="ctr">
              <a:defRPr/>
            </a:pPr>
            <a:r>
              <a:rPr lang="en-US" sz="3600" dirty="0">
                <a:latin typeface="Arial" pitchFamily="34" charset="0"/>
                <a:cs typeface="Arial" pitchFamily="34" charset="0"/>
              </a:rPr>
              <a:t>Gail.taylor@utsa.edu</a:t>
            </a:r>
          </a:p>
          <a:p>
            <a:pPr algn="ctr">
              <a:defRPr/>
            </a:pPr>
            <a:r>
              <a:rPr lang="en-US" sz="3600" dirty="0">
                <a:latin typeface="Arial" pitchFamily="34" charset="0"/>
                <a:cs typeface="Arial" pitchFamily="34" charset="0"/>
              </a:rPr>
              <a:t>(210) 458-5761</a:t>
            </a:r>
          </a:p>
        </p:txBody>
      </p:sp>
      <p:sp>
        <p:nvSpPr>
          <p:cNvPr id="2091" name="Line 213"/>
          <p:cNvSpPr>
            <a:spLocks noChangeShapeType="1"/>
          </p:cNvSpPr>
          <p:nvPr/>
        </p:nvSpPr>
        <p:spPr bwMode="auto">
          <a:xfrm>
            <a:off x="41681400" y="3962400"/>
            <a:ext cx="1371600" cy="1447800"/>
          </a:xfrm>
          <a:prstGeom prst="line">
            <a:avLst/>
          </a:prstGeom>
          <a:noFill/>
          <a:ln w="155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2" name="Text Box 150"/>
          <p:cNvSpPr txBox="1">
            <a:spLocks noChangeArrowheads="1"/>
          </p:cNvSpPr>
          <p:nvPr/>
        </p:nvSpPr>
        <p:spPr bwMode="auto">
          <a:xfrm>
            <a:off x="35356800" y="3886200"/>
            <a:ext cx="6553200" cy="1077913"/>
          </a:xfrm>
          <a:prstGeom prst="rect">
            <a:avLst/>
          </a:prstGeom>
          <a:solidFill>
            <a:schemeClr val="bg1"/>
          </a:solidFill>
          <a:ln w="88900">
            <a:solidFill>
              <a:srgbClr val="FF00FF"/>
            </a:solidFill>
            <a:miter lim="800000"/>
            <a:headEnd/>
            <a:tailEnd/>
          </a:ln>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3200" b="1">
                <a:latin typeface="Arial" panose="020B0604020202020204" pitchFamily="34" charset="0"/>
              </a:rPr>
              <a:t>Some conferences require email and phone number.</a:t>
            </a:r>
          </a:p>
        </p:txBody>
      </p:sp>
      <p:sp>
        <p:nvSpPr>
          <p:cNvPr id="2093" name="Line 213"/>
          <p:cNvSpPr>
            <a:spLocks noChangeShapeType="1"/>
          </p:cNvSpPr>
          <p:nvPr/>
        </p:nvSpPr>
        <p:spPr bwMode="auto">
          <a:xfrm>
            <a:off x="36118800" y="12115800"/>
            <a:ext cx="1371600" cy="1447800"/>
          </a:xfrm>
          <a:prstGeom prst="line">
            <a:avLst/>
          </a:prstGeom>
          <a:noFill/>
          <a:ln w="155575">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94" name="Text Box 150"/>
          <p:cNvSpPr txBox="1">
            <a:spLocks noChangeArrowheads="1"/>
          </p:cNvSpPr>
          <p:nvPr/>
        </p:nvSpPr>
        <p:spPr bwMode="auto">
          <a:xfrm>
            <a:off x="29794200" y="12039600"/>
            <a:ext cx="6553200" cy="2124075"/>
          </a:xfrm>
          <a:prstGeom prst="rect">
            <a:avLst/>
          </a:prstGeom>
          <a:solidFill>
            <a:schemeClr val="bg1"/>
          </a:solidFill>
          <a:ln w="88900">
            <a:solidFill>
              <a:srgbClr val="FF00FF"/>
            </a:solidFill>
            <a:miter lim="800000"/>
            <a:headEnd/>
            <a:tailEnd/>
          </a:ln>
        </p:spPr>
        <p:txBody>
          <a:bodyPr lIns="182880" rIns="182880">
            <a:spAutoFit/>
          </a:bodyPr>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spcBef>
                <a:spcPct val="50000"/>
              </a:spcBef>
              <a:buFontTx/>
              <a:buNone/>
            </a:pPr>
            <a:r>
              <a:rPr lang="en-US" altLang="en-US" sz="4400" b="1">
                <a:latin typeface="Arial" panose="020B0604020202020204" pitchFamily="34" charset="0"/>
              </a:rPr>
              <a:t>Expand and contract components until gaps are minimalized</a:t>
            </a:r>
          </a:p>
        </p:txBody>
      </p:sp>
      <p:sp>
        <p:nvSpPr>
          <p:cNvPr id="70" name="AutoShape 22"/>
          <p:cNvSpPr>
            <a:spLocks noChangeArrowheads="1"/>
          </p:cNvSpPr>
          <p:nvPr/>
        </p:nvSpPr>
        <p:spPr bwMode="auto">
          <a:xfrm>
            <a:off x="912813" y="25190450"/>
            <a:ext cx="10969625" cy="914400"/>
          </a:xfrm>
          <a:prstGeom prst="roundRect">
            <a:avLst>
              <a:gd name="adj" fmla="val 50000"/>
            </a:avLst>
          </a:prstGeom>
          <a:solidFill>
            <a:srgbClr val="000062"/>
          </a:solidFill>
          <a:ln w="50800">
            <a:noFill/>
            <a:round/>
            <a:headEnd/>
            <a:tailEnd/>
          </a:ln>
          <a:effectLst>
            <a:outerShdw dist="165100" dir="2700000" algn="ctr" rotWithShape="0">
              <a:schemeClr val="tx1">
                <a:alpha val="50000"/>
              </a:schemeClr>
            </a:outerShdw>
          </a:effectLst>
        </p:spPr>
        <p:txBody>
          <a:bodyPr wrap="none" lIns="43748" tIns="21122" rIns="43748" bIns="21122" anchor="ctr"/>
          <a:lstStyle/>
          <a:p>
            <a:pPr algn="just" defTabSz="412750" eaLnBrk="0" hangingPunct="0">
              <a:defRPr/>
            </a:pPr>
            <a:r>
              <a:rPr lang="en-US" sz="4400" b="1" dirty="0">
                <a:solidFill>
                  <a:schemeClr val="bg1"/>
                </a:solidFill>
                <a:effectLst>
                  <a:outerShdw blurRad="38100" dist="38100" dir="2700000" algn="tl">
                    <a:srgbClr val="000000"/>
                  </a:outerShdw>
                </a:effectLst>
                <a:latin typeface="Verdana" pitchFamily="34" charset="0"/>
              </a:rPr>
              <a:t>	Purpose (Objective, Aim, Goal)</a:t>
            </a:r>
          </a:p>
        </p:txBody>
      </p:sp>
      <p:sp>
        <p:nvSpPr>
          <p:cNvPr id="2096" name="Text Box 153"/>
          <p:cNvSpPr txBox="1">
            <a:spLocks noChangeArrowheads="1"/>
          </p:cNvSpPr>
          <p:nvPr/>
        </p:nvSpPr>
        <p:spPr bwMode="auto">
          <a:xfrm>
            <a:off x="914400" y="26257250"/>
            <a:ext cx="11125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rIns="182880"/>
          <a:lstStyle>
            <a:lvl1pPr eaLnBrk="0" hangingPunct="0">
              <a:spcBef>
                <a:spcPct val="20000"/>
              </a:spcBef>
              <a:buChar char="•"/>
              <a:defRPr sz="16800">
                <a:solidFill>
                  <a:schemeClr val="tx1"/>
                </a:solidFill>
                <a:latin typeface="Times New Roman" panose="02020603050405020304" pitchFamily="18" charset="0"/>
              </a:defRPr>
            </a:lvl1pPr>
            <a:lvl2pPr marL="742950" indent="-285750" eaLnBrk="0" hangingPunct="0">
              <a:spcBef>
                <a:spcPct val="20000"/>
              </a:spcBef>
              <a:buChar char="–"/>
              <a:defRPr sz="14700">
                <a:solidFill>
                  <a:schemeClr val="tx1"/>
                </a:solidFill>
                <a:latin typeface="Times New Roman" panose="02020603050405020304" pitchFamily="18" charset="0"/>
              </a:defRPr>
            </a:lvl2pPr>
            <a:lvl3pPr marL="1143000" indent="-228600" eaLnBrk="0" hangingPunct="0">
              <a:spcBef>
                <a:spcPct val="20000"/>
              </a:spcBef>
              <a:buChar char="•"/>
              <a:defRPr sz="12600">
                <a:solidFill>
                  <a:schemeClr val="tx1"/>
                </a:solidFill>
                <a:latin typeface="Times New Roman" panose="02020603050405020304" pitchFamily="18" charset="0"/>
              </a:defRPr>
            </a:lvl3pPr>
            <a:lvl4pPr marL="1600200" indent="-228600" eaLnBrk="0" hangingPunct="0">
              <a:spcBef>
                <a:spcPct val="20000"/>
              </a:spcBef>
              <a:buChar char="–"/>
              <a:defRPr sz="10500">
                <a:solidFill>
                  <a:schemeClr val="tx1"/>
                </a:solidFill>
                <a:latin typeface="Times New Roman" panose="02020603050405020304" pitchFamily="18" charset="0"/>
              </a:defRPr>
            </a:lvl4pPr>
            <a:lvl5pPr marL="2057400" indent="-228600" eaLnBrk="0" hangingPunct="0">
              <a:spcBef>
                <a:spcPct val="20000"/>
              </a:spcBef>
              <a:buChar char="»"/>
              <a:defRPr sz="105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105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105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105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10500">
                <a:solidFill>
                  <a:schemeClr val="tx1"/>
                </a:solidFill>
                <a:latin typeface="Times New Roman" panose="02020603050405020304" pitchFamily="18" charset="0"/>
              </a:defRPr>
            </a:lvl9pPr>
          </a:lstStyle>
          <a:p>
            <a:pPr algn="just" eaLnBrk="1" hangingPunct="1">
              <a:buFontTx/>
              <a:buNone/>
            </a:pPr>
            <a:r>
              <a:rPr lang="en-US" altLang="en-US" sz="2800">
                <a:latin typeface="Arial" panose="020B0604020202020204" pitchFamily="34" charset="0"/>
              </a:rPr>
              <a:t>Purpose, Objective, Aim, Goal:  What are you going to do?  What is your hypothesis.   Put it here, or in your Intro but bolded, or you can even create another heading for hypothesis.  </a:t>
            </a:r>
          </a:p>
        </p:txBody>
      </p:sp>
      <p:pic>
        <p:nvPicPr>
          <p:cNvPr id="2097" name="Picture 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5475525" y="-250825"/>
            <a:ext cx="4211638"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00" name="Picture 4"/>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49687163" y="271463"/>
            <a:ext cx="4929187"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6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8996600" y="4343400"/>
            <a:ext cx="3200400" cy="3200400"/>
          </a:xfrm>
          <a:prstGeom prst="rect">
            <a:avLst/>
          </a:prstGeom>
        </p:spPr>
      </p:pic>
      <p:pic>
        <p:nvPicPr>
          <p:cNvPr id="67" name="Picture 6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8387000" y="7772400"/>
            <a:ext cx="4761268" cy="26670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2182</TotalTime>
  <Words>1074</Words>
  <Application>Microsoft Office PowerPoint</Application>
  <PresentationFormat>Custom</PresentationFormat>
  <Paragraphs>57</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Times New Roman</vt:lpstr>
      <vt:lpstr>Arial</vt:lpstr>
      <vt:lpstr>Calibri</vt:lpstr>
      <vt:lpstr>Verdana</vt:lpstr>
      <vt:lpstr>Helvetica</vt:lpstr>
      <vt:lpstr>Wingdings</vt:lpstr>
      <vt:lpstr>Default Design</vt:lpstr>
      <vt:lpstr>Microsoft Excel Chart</vt:lpstr>
      <vt:lpstr>PowerPoint Presentation</vt:lpstr>
    </vt:vector>
  </TitlesOfParts>
  <Company>NCO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Office</dc:creator>
  <cp:lastModifiedBy>Gail Taylor</cp:lastModifiedBy>
  <cp:revision>90</cp:revision>
  <dcterms:created xsi:type="dcterms:W3CDTF">2000-03-30T12:26:29Z</dcterms:created>
  <dcterms:modified xsi:type="dcterms:W3CDTF">2015-09-15T14:59:09Z</dcterms:modified>
</cp:coreProperties>
</file>