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85" r:id="rId6"/>
    <p:sldId id="263" r:id="rId7"/>
    <p:sldId id="264" r:id="rId8"/>
    <p:sldId id="273" r:id="rId9"/>
    <p:sldId id="287" r:id="rId10"/>
    <p:sldId id="288" r:id="rId11"/>
    <p:sldId id="286" r:id="rId12"/>
    <p:sldId id="289" r:id="rId13"/>
    <p:sldId id="279" r:id="rId14"/>
  </p:sldIdLst>
  <p:sldSz cx="9144000" cy="5143500" type="screen16x9"/>
  <p:notesSz cx="6858000" cy="9144000"/>
  <p:embeddedFontLst>
    <p:embeddedFont>
      <p:font typeface="Raleway ExtraBold" panose="020B0803030101060003" pitchFamily="34" charset="77"/>
      <p:bold r:id="rId16"/>
      <p:italic r:id="rId17"/>
      <p:boldItalic r:id="rId18"/>
    </p:embeddedFont>
    <p:embeddedFont>
      <p:font typeface="Raleway Light" panose="020B0503030101060003" pitchFamily="34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E03049-7588-42C0-A806-F0F53B0217EF}">
  <a:tblStyle styleId="{6FE03049-7588-42C0-A806-F0F53B021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37" d="100"/>
          <a:sy n="137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257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34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82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30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17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wu-libraries/gwlibraries-workshops/tree/master/text-analysis-pyth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eizhenkong123@gw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Text</a:t>
            </a:r>
            <a:r>
              <a:rPr lang="zh-CN" altLang="en-US" b="1" dirty="0"/>
              <a:t> </a:t>
            </a:r>
            <a:r>
              <a:rPr lang="en-US" b="1" dirty="0"/>
              <a:t>analysis</a:t>
            </a:r>
            <a:r>
              <a:rPr lang="zh-CN" altLang="en-US" b="1" dirty="0"/>
              <a:t> </a:t>
            </a:r>
            <a:br>
              <a:rPr lang="en-US" altLang="zh-CN" b="1" dirty="0"/>
            </a:b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434343"/>
                </a:solidFill>
              </a:rPr>
              <a:t>P</a:t>
            </a:r>
            <a:r>
              <a:rPr lang="en-US" dirty="0">
                <a:solidFill>
                  <a:srgbClr val="434343"/>
                </a:solidFill>
              </a:rPr>
              <a:t>ython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/>
              <a:t>POS Parts of Speech</a:t>
            </a:r>
            <a:endParaRPr sz="3600" dirty="0"/>
          </a:p>
        </p:txBody>
      </p:sp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921899" y="1544250"/>
            <a:ext cx="5301518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B600"/>
                </a:solidFill>
                <a:latin typeface="Raleway ExtraBold"/>
                <a:sym typeface="Raleway ExtraBold"/>
              </a:rPr>
              <a:t>The POS works.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B600"/>
              </a:solidFill>
              <a:latin typeface="Raleway ExtraBold"/>
              <a:sym typeface="Raleway Extra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B600"/>
              </a:solidFill>
              <a:latin typeface="Raleway ExtraBold"/>
              <a:sym typeface="Raleway Extra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B600"/>
                </a:solidFill>
                <a:latin typeface="Raleway ExtraBold"/>
                <a:sym typeface="Raleway ExtraBold"/>
              </a:rPr>
              <a:t>DT   NN   VBD</a:t>
            </a:r>
            <a:endParaRPr sz="1800" dirty="0">
              <a:solidFill>
                <a:srgbClr val="FFB600"/>
              </a:solidFill>
              <a:latin typeface="Raleway ExtraBold"/>
              <a:sym typeface="Raleway ExtraBold"/>
            </a:endParaRP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858F6-4656-8146-BE96-82AC73D0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263" y="2116567"/>
            <a:ext cx="5348091" cy="24683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E78D97-D536-C245-9CA6-1966073794A7}"/>
              </a:ext>
            </a:extLst>
          </p:cNvPr>
          <p:cNvCxnSpPr/>
          <p:nvPr/>
        </p:nvCxnSpPr>
        <p:spPr>
          <a:xfrm>
            <a:off x="1176927" y="2116567"/>
            <a:ext cx="0" cy="4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4D02A3-8EF9-A949-A466-D74934A0E972}"/>
              </a:ext>
            </a:extLst>
          </p:cNvPr>
          <p:cNvCxnSpPr/>
          <p:nvPr/>
        </p:nvCxnSpPr>
        <p:spPr>
          <a:xfrm>
            <a:off x="1680780" y="2116567"/>
            <a:ext cx="0" cy="4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4D02A3-8EF9-A949-A466-D74934A0E972}"/>
              </a:ext>
            </a:extLst>
          </p:cNvPr>
          <p:cNvCxnSpPr/>
          <p:nvPr/>
        </p:nvCxnSpPr>
        <p:spPr>
          <a:xfrm>
            <a:off x="2249948" y="2095910"/>
            <a:ext cx="0" cy="4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1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39390" y="585559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/>
              <a:t>Stemming</a:t>
            </a:r>
            <a:endParaRPr sz="3600" dirty="0"/>
          </a:p>
        </p:txBody>
      </p:sp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1687109" y="1442959"/>
            <a:ext cx="726522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B600"/>
                </a:solidFill>
                <a:latin typeface="Raleway ExtraBold"/>
                <a:sym typeface="Raleway ExtraBold"/>
              </a:rPr>
              <a:t>Affection, Affects, Affections, Affected, Affecting, Affectation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B600"/>
              </a:solidFill>
              <a:latin typeface="Raleway ExtraBold"/>
              <a:sym typeface="Raleway Extra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B600"/>
                </a:solidFill>
                <a:latin typeface="Raleway ExtraBold"/>
                <a:sym typeface="Raleway ExtraBold"/>
              </a:rPr>
              <a:t>			Affect</a:t>
            </a:r>
            <a:endParaRPr sz="1600" dirty="0">
              <a:solidFill>
                <a:srgbClr val="FFB600"/>
              </a:solidFill>
              <a:latin typeface="Raleway ExtraBold"/>
              <a:sym typeface="Raleway ExtraBold"/>
            </a:endParaRP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82;p29">
            <a:extLst>
              <a:ext uri="{FF2B5EF4-FFF2-40B4-BE49-F238E27FC236}">
                <a16:creationId xmlns:a16="http://schemas.microsoft.com/office/drawing/2014/main" id="{88ED953C-C088-3540-A53F-2D006ABBCB43}"/>
              </a:ext>
            </a:extLst>
          </p:cNvPr>
          <p:cNvSpPr txBox="1">
            <a:spLocks/>
          </p:cNvSpPr>
          <p:nvPr/>
        </p:nvSpPr>
        <p:spPr>
          <a:xfrm>
            <a:off x="922000" y="1165132"/>
            <a:ext cx="5301518" cy="100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742950" lvl="1" indent="-285750"/>
            <a:r>
              <a:rPr lang="en-US" b="1" dirty="0"/>
              <a:t>Normalize words into its base form or root form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4D02A3-8EF9-A949-A466-D74934A0E972}"/>
              </a:ext>
            </a:extLst>
          </p:cNvPr>
          <p:cNvCxnSpPr>
            <a:cxnSpLocks/>
          </p:cNvCxnSpPr>
          <p:nvPr/>
        </p:nvCxnSpPr>
        <p:spPr>
          <a:xfrm>
            <a:off x="4731891" y="1884783"/>
            <a:ext cx="0" cy="34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Google Shape;281;p29">
            <a:extLst>
              <a:ext uri="{FF2B5EF4-FFF2-40B4-BE49-F238E27FC236}">
                <a16:creationId xmlns:a16="http://schemas.microsoft.com/office/drawing/2014/main" id="{DC13C00C-34AD-114D-94E7-707A0498C0F9}"/>
              </a:ext>
            </a:extLst>
          </p:cNvPr>
          <p:cNvSpPr txBox="1">
            <a:spLocks/>
          </p:cNvSpPr>
          <p:nvPr/>
        </p:nvSpPr>
        <p:spPr>
          <a:xfrm>
            <a:off x="921998" y="2525489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3600" b="1" dirty="0"/>
              <a:t>Lemmatization</a:t>
            </a:r>
          </a:p>
          <a:p>
            <a:endParaRPr lang="en-US" sz="3600" dirty="0"/>
          </a:p>
        </p:txBody>
      </p:sp>
      <p:sp>
        <p:nvSpPr>
          <p:cNvPr id="16" name="Google Shape;282;p29">
            <a:extLst>
              <a:ext uri="{FF2B5EF4-FFF2-40B4-BE49-F238E27FC236}">
                <a16:creationId xmlns:a16="http://schemas.microsoft.com/office/drawing/2014/main" id="{C7A36FD4-D5C8-8149-B22A-80EF25C0FD8D}"/>
              </a:ext>
            </a:extLst>
          </p:cNvPr>
          <p:cNvSpPr txBox="1">
            <a:spLocks/>
          </p:cNvSpPr>
          <p:nvPr/>
        </p:nvSpPr>
        <p:spPr>
          <a:xfrm>
            <a:off x="921997" y="3255110"/>
            <a:ext cx="5301518" cy="100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742950" lvl="1" indent="-285750"/>
            <a:r>
              <a:rPr lang="en-US" altLang="zh-CN" b="1" dirty="0"/>
              <a:t>Output is proper words</a:t>
            </a:r>
          </a:p>
          <a:p>
            <a:pPr marL="742950" lvl="1" indent="-285750"/>
            <a:endParaRPr lang="en-US" altLang="zh-CN" b="1" dirty="0">
              <a:solidFill>
                <a:srgbClr val="FFB600"/>
              </a:solidFill>
              <a:latin typeface="Raleway ExtraBold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B600"/>
                </a:solidFill>
                <a:latin typeface="Raleway ExtraBold"/>
              </a:rPr>
              <a:t>       </a:t>
            </a:r>
            <a:r>
              <a:rPr lang="en-US" altLang="zh-CN" dirty="0">
                <a:solidFill>
                  <a:srgbClr val="FFB600"/>
                </a:solidFill>
                <a:latin typeface="Raleway ExtraBold"/>
              </a:rPr>
              <a:t>Gone, going, went ------ go</a:t>
            </a:r>
          </a:p>
        </p:txBody>
      </p:sp>
    </p:spTree>
    <p:extLst>
      <p:ext uri="{BB962C8B-B14F-4D97-AF65-F5344CB8AC3E}">
        <p14:creationId xmlns:p14="http://schemas.microsoft.com/office/powerpoint/2010/main" val="15573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43F989-8EFE-EA48-A2CE-A74C7E88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7" y="783997"/>
            <a:ext cx="7406827" cy="35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7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You can find materials at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u="sng" dirty="0">
                <a:hlinkClick r:id="rId3"/>
              </a:rPr>
              <a:t>https://github.com/gwu-libraries/gwlibraries-workshops/tree/master/text-analysis-python</a:t>
            </a:r>
            <a:endParaRPr lang="en-US" u="sng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4119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Hello!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/>
              <a:t>I am Weizhen Kong     </a:t>
            </a:r>
            <a:r>
              <a:rPr lang="en" sz="2800" b="1" u="sng" dirty="0">
                <a:hlinkClick r:id="rId3"/>
              </a:rPr>
              <a:t>weizhenkong123@gwu.edu</a:t>
            </a:r>
            <a:endParaRPr lang="en" sz="2800" b="1" u="sng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u="sng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" name="Google Shape;72;p13">
            <a:extLst>
              <a:ext uri="{FF2B5EF4-FFF2-40B4-BE49-F238E27FC236}">
                <a16:creationId xmlns:a16="http://schemas.microsoft.com/office/drawing/2014/main" id="{95075E79-1D23-D043-AB66-542F1A0389E1}"/>
              </a:ext>
            </a:extLst>
          </p:cNvPr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8" name="Google Shape;73;p13">
              <a:extLst>
                <a:ext uri="{FF2B5EF4-FFF2-40B4-BE49-F238E27FC236}">
                  <a16:creationId xmlns:a16="http://schemas.microsoft.com/office/drawing/2014/main" id="{2F9DB7E5-1B96-3A40-8741-89002B40AF77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;p13">
              <a:extLst>
                <a:ext uri="{FF2B5EF4-FFF2-40B4-BE49-F238E27FC236}">
                  <a16:creationId xmlns:a16="http://schemas.microsoft.com/office/drawing/2014/main" id="{BFE2E866-6F66-D44B-8FCC-04345C1B17E8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C94F78F6-FD70-D048-9302-9D194CE363C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Agenda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1" dirty="0"/>
              <a:t>What is text analysis?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1" dirty="0"/>
              <a:t>What is Natural Language Processing?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1" dirty="0"/>
              <a:t>Applications of NLP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1" dirty="0"/>
              <a:t>Steps of analysis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1" dirty="0"/>
              <a:t>Practice on text and generate a word cloud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B37EF5-5402-6B4C-82D0-7E48ECB7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22" y="2789082"/>
            <a:ext cx="2871735" cy="1839042"/>
          </a:xfrm>
          <a:prstGeom prst="rect">
            <a:avLst/>
          </a:prstGeom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>What is text analysis?</a:t>
            </a: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606032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The process of deriving meaningful information from natural language text</a:t>
            </a:r>
          </a:p>
          <a:p>
            <a:pPr marL="285750" indent="-285750"/>
            <a:r>
              <a:rPr lang="en-US" dirty="0"/>
              <a:t>Turn text into data for analysis via application of Natural Language Processing (NLP)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b="1" dirty="0"/>
              <a:t>What is Natural Language Processing?</a:t>
            </a:r>
            <a:br>
              <a:rPr lang="en" sz="2800" b="1" dirty="0"/>
            </a:br>
            <a:endParaRPr lang="en-US" sz="28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606032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Part of computer science and artificial intelligence which deals with human languages.</a:t>
            </a:r>
          </a:p>
          <a:p>
            <a:pPr marL="285750" indent="-285750"/>
            <a:endParaRPr lang="en-US" dirty="0"/>
          </a:p>
          <a:p>
            <a:pPr marL="742950" lvl="1" indent="-285750"/>
            <a:r>
              <a:rPr lang="en-US" b="1" dirty="0"/>
              <a:t>Mapping into useful representation</a:t>
            </a:r>
          </a:p>
          <a:p>
            <a:pPr marL="742950" lvl="1" indent="-285750"/>
            <a:r>
              <a:rPr lang="en-US" b="1" dirty="0"/>
              <a:t>Analyze different aspects</a:t>
            </a:r>
          </a:p>
          <a:p>
            <a:pPr marL="742950" lvl="1" indent="-285750"/>
            <a:r>
              <a:rPr lang="en-US" dirty="0"/>
              <a:t>Text planning</a:t>
            </a:r>
          </a:p>
          <a:p>
            <a:pPr marL="742950" lvl="1" indent="-285750"/>
            <a:r>
              <a:rPr lang="en-US" dirty="0"/>
              <a:t>Sentence planning</a:t>
            </a:r>
          </a:p>
          <a:p>
            <a:pPr marL="742950" lvl="1" indent="-285750"/>
            <a:r>
              <a:rPr lang="en-US" dirty="0"/>
              <a:t>Text realization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sz="14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7252FDF6-CB25-F44C-BCDC-58DA9513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97" y="2572378"/>
            <a:ext cx="1868435" cy="17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5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1459926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600" dirty="0"/>
              <a:t>Sentimental analysis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Chatbot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Speech recognition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Machine translation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Spell check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/>
              <a:t>Advertisement matching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35E735-CE80-804B-B6FD-940EFB57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Application of NLP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Steps in analysis</a:t>
            </a:r>
            <a:endParaRPr sz="4000"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1015306" y="1836769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dirty="0"/>
              <a:t>Tokenization 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/>
              <a:t>Stop words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/>
              <a:t>POS: Part of Speech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/>
              <a:t>Stemming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/>
              <a:t>Lemmatization</a:t>
            </a:r>
          </a:p>
          <a:p>
            <a:pPr marL="285750" indent="-285750">
              <a:lnSpc>
                <a:spcPct val="150000"/>
              </a:lnSpc>
            </a:pPr>
            <a:endParaRPr lang="en-US" b="1"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4DD0F8-3BA1-6E4D-9CBE-36B406357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617" y="1320475"/>
            <a:ext cx="3350643" cy="10325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/>
              <a:t>Tokenization</a:t>
            </a:r>
            <a:endParaRPr sz="3600" dirty="0"/>
          </a:p>
        </p:txBody>
      </p:sp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1921241" y="2507486"/>
            <a:ext cx="5301518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B600"/>
                </a:solidFill>
                <a:latin typeface="Raleway ExtraBold"/>
                <a:sym typeface="Raleway ExtraBold"/>
              </a:rPr>
              <a:t>Tokenization is the first step in NLP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B600"/>
              </a:solidFill>
              <a:latin typeface="Raleway ExtraBold"/>
              <a:sym typeface="Raleway ExtraBold"/>
            </a:endParaRPr>
          </a:p>
          <a:p>
            <a:pPr marL="0" lvl="0" indent="0">
              <a:buNone/>
            </a:pPr>
            <a:endParaRPr lang="en-US" sz="1800" dirty="0">
              <a:solidFill>
                <a:srgbClr val="FFB600"/>
              </a:solidFill>
              <a:latin typeface="Raleway ExtraBold"/>
              <a:sym typeface="Raleway ExtraBold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FFB600"/>
                </a:solidFill>
                <a:latin typeface="Raleway ExtraBold"/>
                <a:sym typeface="Raleway ExtraBold"/>
              </a:rPr>
              <a:t>Tokenization, is, the, first, step, in, NLP</a:t>
            </a:r>
            <a:endParaRPr sz="1800" dirty="0">
              <a:solidFill>
                <a:srgbClr val="FFB600"/>
              </a:solidFill>
              <a:latin typeface="Raleway ExtraBold"/>
              <a:sym typeface="Raleway ExtraBold"/>
            </a:endParaRPr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82;p29">
            <a:extLst>
              <a:ext uri="{FF2B5EF4-FFF2-40B4-BE49-F238E27FC236}">
                <a16:creationId xmlns:a16="http://schemas.microsoft.com/office/drawing/2014/main" id="{88ED953C-C088-3540-A53F-2D006ABBCB43}"/>
              </a:ext>
            </a:extLst>
          </p:cNvPr>
          <p:cNvSpPr txBox="1">
            <a:spLocks/>
          </p:cNvSpPr>
          <p:nvPr/>
        </p:nvSpPr>
        <p:spPr>
          <a:xfrm>
            <a:off x="922000" y="1569261"/>
            <a:ext cx="5301518" cy="100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742950" lvl="1" indent="-285750"/>
            <a:r>
              <a:rPr lang="en-US" b="1" dirty="0"/>
              <a:t>Break the sentence into words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4D02A3-8EF9-A949-A466-D74934A0E972}"/>
              </a:ext>
            </a:extLst>
          </p:cNvPr>
          <p:cNvCxnSpPr/>
          <p:nvPr/>
        </p:nvCxnSpPr>
        <p:spPr>
          <a:xfrm>
            <a:off x="3956179" y="3097764"/>
            <a:ext cx="0" cy="45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/>
              <a:t>Stop words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82;p29">
            <a:extLst>
              <a:ext uri="{FF2B5EF4-FFF2-40B4-BE49-F238E27FC236}">
                <a16:creationId xmlns:a16="http://schemas.microsoft.com/office/drawing/2014/main" id="{88ED953C-C088-3540-A53F-2D006ABBCB43}"/>
              </a:ext>
            </a:extLst>
          </p:cNvPr>
          <p:cNvSpPr txBox="1">
            <a:spLocks/>
          </p:cNvSpPr>
          <p:nvPr/>
        </p:nvSpPr>
        <p:spPr>
          <a:xfrm>
            <a:off x="922000" y="1569261"/>
            <a:ext cx="5301518" cy="100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742950" lvl="1" indent="-285750"/>
            <a:endParaRPr lang="en-US" b="1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D58F714-91A1-7A47-B080-63F7BE48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134" y="1749175"/>
            <a:ext cx="3555070" cy="25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8378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246</Words>
  <Application>Microsoft Macintosh PowerPoint</Application>
  <PresentationFormat>On-screen Show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 ExtraBold</vt:lpstr>
      <vt:lpstr>Raleway Light</vt:lpstr>
      <vt:lpstr>Arial</vt:lpstr>
      <vt:lpstr>Olivia template</vt:lpstr>
      <vt:lpstr>Text analysis  in Python</vt:lpstr>
      <vt:lpstr>Hello!</vt:lpstr>
      <vt:lpstr>Agenda</vt:lpstr>
      <vt:lpstr>What is text analysis?</vt:lpstr>
      <vt:lpstr>What is Natural Language Processing? </vt:lpstr>
      <vt:lpstr>Application of NLP</vt:lpstr>
      <vt:lpstr>Steps in analysis</vt:lpstr>
      <vt:lpstr>Tokenization</vt:lpstr>
      <vt:lpstr>Stop words</vt:lpstr>
      <vt:lpstr>POS Parts of Speech</vt:lpstr>
      <vt:lpstr>Stemming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 in Python</dc:title>
  <cp:lastModifiedBy>Microsoft Office User</cp:lastModifiedBy>
  <cp:revision>9</cp:revision>
  <dcterms:modified xsi:type="dcterms:W3CDTF">2020-02-18T17:13:51Z</dcterms:modified>
</cp:coreProperties>
</file>