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1" r:id="rId4"/>
    <p:sldId id="262" r:id="rId5"/>
    <p:sldId id="258" r:id="rId6"/>
    <p:sldId id="264" r:id="rId7"/>
    <p:sldId id="266" r:id="rId8"/>
    <p:sldId id="265" r:id="rId9"/>
    <p:sldId id="259" r:id="rId10"/>
    <p:sldId id="26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94" d="100"/>
          <a:sy n="94" d="100"/>
        </p:scale>
        <p:origin x="-81"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12/8/2024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12/8/2024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11094720" cy="6289040"/>
          </a:xfrm>
          <a:prstGeom prst="rect">
            <a:avLst/>
          </a:prstGeom>
          <a:noFill/>
        </p:spPr>
      </p:pic>
      <p:sp>
        <p:nvSpPr>
          <p:cNvPr id="10" name="Title 9"/>
          <p:cNvSpPr>
            <a:spLocks noGrp="1"/>
          </p:cNvSpPr>
          <p:nvPr>
            <p:ph type="title"/>
          </p:nvPr>
        </p:nvSpPr>
        <p:spPr>
          <a:xfrm>
            <a:off x="3235960" y="694244"/>
            <a:ext cx="6029465" cy="1049235"/>
          </a:xfrm>
        </p:spPr>
        <p:txBody>
          <a:bodyPr>
            <a:noAutofit/>
          </a:bodyPr>
          <a:lstStyle/>
          <a:p>
            <a:pPr algn="ctr"/>
            <a:r>
              <a:rPr lang="en-US" sz="4400" b="1" dirty="0"/>
              <a:t>Predicting Customer Churn For </a:t>
            </a:r>
            <a:r>
              <a:rPr lang="en-US" sz="4400" b="1" dirty="0" err="1"/>
              <a:t>SyriaTel</a:t>
            </a:r>
            <a:r>
              <a:rPr lang="en-US" sz="4400" b="1" dirty="0"/>
              <a:t> Company</a:t>
            </a:r>
          </a:p>
        </p:txBody>
      </p:sp>
      <p:sp>
        <p:nvSpPr>
          <p:cNvPr id="11" name="TextBox 10"/>
          <p:cNvSpPr txBox="1"/>
          <p:nvPr/>
        </p:nvSpPr>
        <p:spPr>
          <a:xfrm>
            <a:off x="7188200" y="5796280"/>
            <a:ext cx="3251200" cy="369332"/>
          </a:xfrm>
          <a:prstGeom prst="rect">
            <a:avLst/>
          </a:prstGeom>
          <a:noFill/>
        </p:spPr>
        <p:txBody>
          <a:bodyPr wrap="square" rtlCol="0">
            <a:spAutoFit/>
          </a:bodyPr>
          <a:lstStyle/>
          <a:p>
            <a:r>
              <a:rPr lang="en-US" b="1" dirty="0" smtClean="0"/>
              <a:t>Author :Ann </a:t>
            </a:r>
            <a:r>
              <a:rPr lang="en-US" b="1" dirty="0" err="1" smtClean="0"/>
              <a:t>Mwangi</a:t>
            </a:r>
            <a:endParaRPr lang="en-US" b="1" dirty="0"/>
          </a:p>
        </p:txBody>
      </p:sp>
      <p:sp>
        <p:nvSpPr>
          <p:cNvPr id="12" name="TextBox 11"/>
          <p:cNvSpPr txBox="1"/>
          <p:nvPr/>
        </p:nvSpPr>
        <p:spPr>
          <a:xfrm>
            <a:off x="2011680" y="3180080"/>
            <a:ext cx="6751320" cy="17272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0753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735850" cy="2155636"/>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Customers are important to any business and investing on ways to mitigate churn is crucial. </a:t>
            </a:r>
            <a:r>
              <a:rPr lang="en-US" dirty="0" err="1"/>
              <a:t>Syrial</a:t>
            </a:r>
            <a:r>
              <a:rPr lang="en-US" dirty="0"/>
              <a:t> Tel can employ the recommended steps to mitigate churn which will </a:t>
            </a:r>
            <a:r>
              <a:rPr lang="en-US" dirty="0" err="1"/>
              <a:t>inturn</a:t>
            </a:r>
            <a:r>
              <a:rPr lang="en-US" dirty="0"/>
              <a:t> increase its sales. Customer service is important and can make or break a business. The customers at </a:t>
            </a:r>
            <a:r>
              <a:rPr lang="en-US" dirty="0" err="1"/>
              <a:t>Syrial</a:t>
            </a:r>
            <a:r>
              <a:rPr lang="en-US" dirty="0"/>
              <a:t> Tel could be calling because they already have an issue, whether they churn or not depends mostly on how they were handled. Good customer service means a better resolution and satisfaction and that will prevent a customer from churning. Customers who spend more will feel more appreciated and recognized when they are rewarded.</a:t>
            </a:r>
            <a:endParaRPr lang="en-US" dirty="0"/>
          </a:p>
        </p:txBody>
      </p:sp>
    </p:spTree>
    <p:extLst>
      <p:ext uri="{BB962C8B-B14F-4D97-AF65-F5344CB8AC3E}">
        <p14:creationId xmlns:p14="http://schemas.microsoft.com/office/powerpoint/2010/main" val="108548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a:t>Optimize model performance through </a:t>
            </a:r>
            <a:r>
              <a:rPr lang="en-US" dirty="0" err="1"/>
              <a:t>hyperparameter</a:t>
            </a:r>
            <a:r>
              <a:rPr lang="en-US" dirty="0"/>
              <a:t> tuning, focusing on Random Forest's key parameters. </a:t>
            </a:r>
            <a:endParaRPr lang="en-US" dirty="0" smtClean="0"/>
          </a:p>
          <a:p>
            <a:r>
              <a:rPr lang="en-US" dirty="0" smtClean="0"/>
              <a:t>Analyze </a:t>
            </a:r>
            <a:r>
              <a:rPr lang="en-US" dirty="0"/>
              <a:t>feature importance to refine the feature set and gain deeper insights into the problem domain. </a:t>
            </a:r>
            <a:endParaRPr lang="en-US" dirty="0" smtClean="0"/>
          </a:p>
          <a:p>
            <a:r>
              <a:rPr lang="en-US" dirty="0" smtClean="0"/>
              <a:t>Implement </a:t>
            </a:r>
            <a:r>
              <a:rPr lang="en-US" dirty="0"/>
              <a:t>cross-validation to assess model generalization and compare performance across different folds.</a:t>
            </a:r>
          </a:p>
          <a:p>
            <a:r>
              <a:rPr lang="en-US" dirty="0"/>
              <a:t/>
            </a:r>
            <a:br>
              <a:rPr lang="en-US" dirty="0"/>
            </a:br>
            <a:endParaRPr lang="en-US" dirty="0"/>
          </a:p>
        </p:txBody>
      </p:sp>
    </p:spTree>
    <p:extLst>
      <p:ext uri="{BB962C8B-B14F-4D97-AF65-F5344CB8AC3E}">
        <p14:creationId xmlns:p14="http://schemas.microsoft.com/office/powerpoint/2010/main" val="363866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Ribbon 3"/>
          <p:cNvSpPr/>
          <p:nvPr/>
        </p:nvSpPr>
        <p:spPr>
          <a:xfrm>
            <a:off x="2230120" y="2555240"/>
            <a:ext cx="6949440" cy="133604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THANK YOU</a:t>
            </a:r>
            <a:endParaRPr lang="en-US" dirty="0"/>
          </a:p>
        </p:txBody>
      </p:sp>
    </p:spTree>
    <p:extLst>
      <p:ext uri="{BB962C8B-B14F-4D97-AF65-F5344CB8AC3E}">
        <p14:creationId xmlns:p14="http://schemas.microsoft.com/office/powerpoint/2010/main" val="135205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p:cNvSpPr>
            <a:spLocks noGrp="1"/>
          </p:cNvSpPr>
          <p:nvPr>
            <p:ph idx="1"/>
          </p:nvPr>
        </p:nvSpPr>
        <p:spPr/>
        <p:txBody>
          <a:bodyPr/>
          <a:lstStyle/>
          <a:p>
            <a:pPr algn="just"/>
            <a:r>
              <a:rPr lang="en-US" dirty="0"/>
              <a:t>Customers are important in any business or organization. The more the customers, the more the organization makes in profit. From customers we can get two groups of customers, New customers and existing customers. Existing customers are crucial to any business as getting a new customer is not </a:t>
            </a:r>
            <a:r>
              <a:rPr lang="en-US" dirty="0" err="1"/>
              <a:t>easy.Studies</a:t>
            </a:r>
            <a:r>
              <a:rPr lang="en-US" dirty="0"/>
              <a:t> have shown that acquiring new customers is 6 to 7 times more expensive than retaining an old </a:t>
            </a:r>
            <a:r>
              <a:rPr lang="en-US" dirty="0" smtClean="0"/>
              <a:t>one.</a:t>
            </a:r>
            <a:endParaRPr lang="en-US" dirty="0"/>
          </a:p>
        </p:txBody>
      </p:sp>
    </p:spTree>
    <p:extLst>
      <p:ext uri="{BB962C8B-B14F-4D97-AF65-F5344CB8AC3E}">
        <p14:creationId xmlns:p14="http://schemas.microsoft.com/office/powerpoint/2010/main" val="16018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pPr algn="just"/>
            <a:r>
              <a:rPr lang="en-US" dirty="0"/>
              <a:t>In this project we will make use of "bigml_59c28831336c6604c800002a.csv" data from </a:t>
            </a:r>
            <a:r>
              <a:rPr lang="en-US" dirty="0" err="1"/>
              <a:t>SyriaTel</a:t>
            </a:r>
            <a:r>
              <a:rPr lang="en-US" dirty="0"/>
              <a:t> company which was obtained from </a:t>
            </a:r>
            <a:r>
              <a:rPr lang="en-US" dirty="0" err="1"/>
              <a:t>Kaggle.The</a:t>
            </a:r>
            <a:r>
              <a:rPr lang="en-US" dirty="0"/>
              <a:t> dataset includes how many minutes they spend talking, how many calls they make and how much they are charged during day, evening and night periods. To get the monthly customer churn rate = (Customers lost during the month / Total customers at the beginning of the month) * 100</a:t>
            </a:r>
            <a:endParaRPr lang="en-US" dirty="0"/>
          </a:p>
        </p:txBody>
      </p:sp>
    </p:spTree>
    <p:extLst>
      <p:ext uri="{BB962C8B-B14F-4D97-AF65-F5344CB8AC3E}">
        <p14:creationId xmlns:p14="http://schemas.microsoft.com/office/powerpoint/2010/main" val="120920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gn="just"/>
            <a:r>
              <a:rPr lang="en-US" dirty="0"/>
              <a:t>To find out the </a:t>
            </a:r>
            <a:r>
              <a:rPr lang="en-US" b="1" dirty="0"/>
              <a:t>features</a:t>
            </a:r>
            <a:r>
              <a:rPr lang="en-US" dirty="0"/>
              <a:t> </a:t>
            </a:r>
            <a:r>
              <a:rPr lang="en-US" dirty="0" err="1"/>
              <a:t>thats</a:t>
            </a:r>
            <a:r>
              <a:rPr lang="en-US" dirty="0"/>
              <a:t> are most important to our target variable</a:t>
            </a:r>
          </a:p>
          <a:p>
            <a:pPr algn="just"/>
            <a:r>
              <a:rPr lang="en-US" dirty="0"/>
              <a:t>To come up with a predictive model that predicts whether a customer will churn soon</a:t>
            </a:r>
          </a:p>
          <a:p>
            <a:pPr algn="just"/>
            <a:r>
              <a:rPr lang="en-US" dirty="0"/>
              <a:t>Come up with recommendations for customers predicted to churn.</a:t>
            </a:r>
          </a:p>
        </p:txBody>
      </p:sp>
    </p:spTree>
    <p:extLst>
      <p:ext uri="{BB962C8B-B14F-4D97-AF65-F5344CB8AC3E}">
        <p14:creationId xmlns:p14="http://schemas.microsoft.com/office/powerpoint/2010/main" val="383799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Models Implemented</a:t>
            </a:r>
          </a:p>
        </p:txBody>
      </p:sp>
      <p:sp>
        <p:nvSpPr>
          <p:cNvPr id="8" name="Content Placeholder 7"/>
          <p:cNvSpPr>
            <a:spLocks noGrp="1"/>
          </p:cNvSpPr>
          <p:nvPr>
            <p:ph sz="half" idx="1"/>
          </p:nvPr>
        </p:nvSpPr>
        <p:spPr/>
        <p:txBody>
          <a:bodyPr>
            <a:normAutofit fontScale="70000" lnSpcReduction="20000"/>
          </a:bodyPr>
          <a:lstStyle/>
          <a:p>
            <a:r>
              <a:rPr lang="en-US" dirty="0"/>
              <a:t>Random Forest</a:t>
            </a:r>
          </a:p>
          <a:p>
            <a:pPr lvl="1"/>
            <a:r>
              <a:rPr lang="en-US" dirty="0"/>
              <a:t>High performance and robustness</a:t>
            </a:r>
          </a:p>
          <a:p>
            <a:pPr lvl="1"/>
            <a:r>
              <a:rPr lang="en-US" dirty="0"/>
              <a:t>Good balance between accuracy and interpretability</a:t>
            </a:r>
          </a:p>
          <a:p>
            <a:pPr lvl="1"/>
            <a:r>
              <a:rPr lang="en-US" dirty="0"/>
              <a:t>Used for feature importance analysis</a:t>
            </a:r>
          </a:p>
          <a:p>
            <a:r>
              <a:rPr lang="en-US" dirty="0"/>
              <a:t>Decision Tree</a:t>
            </a:r>
          </a:p>
          <a:p>
            <a:pPr lvl="1"/>
            <a:r>
              <a:rPr lang="en-US" dirty="0"/>
              <a:t>Simple and interpretable model</a:t>
            </a:r>
          </a:p>
          <a:p>
            <a:pPr lvl="1"/>
            <a:r>
              <a:rPr lang="en-US" dirty="0"/>
              <a:t>Sensitive to </a:t>
            </a:r>
            <a:r>
              <a:rPr lang="en-US" dirty="0" err="1"/>
              <a:t>hyperparameters</a:t>
            </a:r>
            <a:r>
              <a:rPr lang="en-US" dirty="0"/>
              <a:t> and dataset characteristics</a:t>
            </a:r>
          </a:p>
          <a:p>
            <a:pPr lvl="1"/>
            <a:r>
              <a:rPr lang="en-US" dirty="0"/>
              <a:t>Useful for understanding decision boundaries</a:t>
            </a:r>
          </a:p>
          <a:p>
            <a:r>
              <a:rPr lang="en-US" dirty="0"/>
              <a:t/>
            </a:r>
            <a:br>
              <a:rPr lang="en-US" dirty="0"/>
            </a:br>
            <a:endParaRPr lang="en-US" dirty="0"/>
          </a:p>
        </p:txBody>
      </p:sp>
      <p:sp>
        <p:nvSpPr>
          <p:cNvPr id="9" name="Content Placeholder 8"/>
          <p:cNvSpPr>
            <a:spLocks noGrp="1"/>
          </p:cNvSpPr>
          <p:nvPr>
            <p:ph sz="half" idx="2"/>
          </p:nvPr>
        </p:nvSpPr>
        <p:spPr/>
        <p:txBody>
          <a:bodyPr>
            <a:normAutofit fontScale="70000" lnSpcReduction="20000"/>
          </a:bodyPr>
          <a:lstStyle/>
          <a:p>
            <a:r>
              <a:rPr lang="en-US" dirty="0"/>
              <a:t>Logistic Regression</a:t>
            </a:r>
          </a:p>
          <a:p>
            <a:pPr lvl="1"/>
            <a:r>
              <a:rPr lang="en-US" dirty="0"/>
              <a:t>Linear model suitable for binary classification</a:t>
            </a:r>
          </a:p>
          <a:p>
            <a:pPr lvl="1"/>
            <a:r>
              <a:rPr lang="en-US" dirty="0"/>
              <a:t>Provides probability estimates</a:t>
            </a:r>
          </a:p>
          <a:p>
            <a:pPr lvl="1"/>
            <a:r>
              <a:rPr lang="en-US" dirty="0"/>
              <a:t>Less computationally intensive than ensemble </a:t>
            </a:r>
            <a:r>
              <a:rPr lang="en-US" dirty="0" smtClean="0"/>
              <a:t>methods</a:t>
            </a:r>
            <a:endParaRPr lang="en-US" dirty="0"/>
          </a:p>
          <a:p>
            <a:pPr marL="457200" lvl="1" indent="0">
              <a:buNone/>
            </a:pPr>
            <a:endParaRPr lang="en-US" dirty="0"/>
          </a:p>
        </p:txBody>
      </p:sp>
    </p:spTree>
    <p:extLst>
      <p:ext uri="{BB962C8B-B14F-4D97-AF65-F5344CB8AC3E}">
        <p14:creationId xmlns:p14="http://schemas.microsoft.com/office/powerpoint/2010/main" val="113420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comparison</a:t>
            </a:r>
            <a:endParaRPr lang="en-US" dirty="0"/>
          </a:p>
        </p:txBody>
      </p:sp>
      <p:pic>
        <p:nvPicPr>
          <p:cNvPr id="5" name="Content Placeholder 4"/>
          <p:cNvPicPr>
            <a:picLocks noGrp="1" noChangeAspect="1"/>
          </p:cNvPicPr>
          <p:nvPr>
            <p:ph sz="half" idx="1"/>
          </p:nvPr>
        </p:nvPicPr>
        <p:blipFill>
          <a:blip r:embed="rId2"/>
          <a:stretch>
            <a:fillRect/>
          </a:stretch>
        </p:blipFill>
        <p:spPr>
          <a:xfrm>
            <a:off x="5166640" y="1843336"/>
            <a:ext cx="6210066" cy="3410768"/>
          </a:xfrm>
          <a:prstGeom prst="rect">
            <a:avLst/>
          </a:prstGeom>
        </p:spPr>
      </p:pic>
      <p:sp>
        <p:nvSpPr>
          <p:cNvPr id="4" name="Content Placeholder 3"/>
          <p:cNvSpPr>
            <a:spLocks noGrp="1"/>
          </p:cNvSpPr>
          <p:nvPr>
            <p:ph sz="half" idx="2"/>
          </p:nvPr>
        </p:nvSpPr>
        <p:spPr>
          <a:xfrm>
            <a:off x="575547" y="1905173"/>
            <a:ext cx="4645152" cy="3287094"/>
          </a:xfrm>
        </p:spPr>
        <p:txBody>
          <a:bodyPr/>
          <a:lstStyle/>
          <a:p>
            <a:pPr algn="just"/>
            <a:r>
              <a:rPr lang="en-US" dirty="0"/>
              <a:t>The F1 score is the harmonic mean of precision and recall, providing a single measure of a classifier's performance across both classes. It ranges from 0 to 1.</a:t>
            </a:r>
          </a:p>
          <a:p>
            <a:pPr algn="just"/>
            <a:r>
              <a:rPr lang="en-US" dirty="0"/>
              <a:t>we can see that random forest has the highest at 0.96 indicating a good performance</a:t>
            </a:r>
          </a:p>
        </p:txBody>
      </p:sp>
    </p:spTree>
    <p:extLst>
      <p:ext uri="{BB962C8B-B14F-4D97-AF65-F5344CB8AC3E}">
        <p14:creationId xmlns:p14="http://schemas.microsoft.com/office/powerpoint/2010/main" val="260642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 comparison</a:t>
            </a:r>
            <a:endParaRPr lang="en-US" dirty="0"/>
          </a:p>
        </p:txBody>
      </p:sp>
      <p:sp>
        <p:nvSpPr>
          <p:cNvPr id="3" name="Content Placeholder 2"/>
          <p:cNvSpPr>
            <a:spLocks noGrp="1"/>
          </p:cNvSpPr>
          <p:nvPr>
            <p:ph sz="half" idx="1"/>
          </p:nvPr>
        </p:nvSpPr>
        <p:spPr/>
        <p:txBody>
          <a:bodyPr/>
          <a:lstStyle/>
          <a:p>
            <a:r>
              <a:rPr lang="en-US" dirty="0" smtClean="0"/>
              <a:t>Random forest was at 97.06% being the highest.</a:t>
            </a:r>
          </a:p>
          <a:p>
            <a:r>
              <a:rPr lang="en-US" dirty="0" smtClean="0"/>
              <a:t>Decision tree was at 92% and lastly logistic regression at 78 %</a:t>
            </a:r>
            <a:endParaRPr lang="en-US" dirty="0"/>
          </a:p>
        </p:txBody>
      </p:sp>
      <p:pic>
        <p:nvPicPr>
          <p:cNvPr id="5" name="Content Placeholder 4"/>
          <p:cNvPicPr>
            <a:picLocks noGrp="1" noChangeAspect="1"/>
          </p:cNvPicPr>
          <p:nvPr>
            <p:ph sz="half" idx="2"/>
          </p:nvPr>
        </p:nvPicPr>
        <p:blipFill>
          <a:blip r:embed="rId2"/>
          <a:stretch>
            <a:fillRect/>
          </a:stretch>
        </p:blipFill>
        <p:spPr>
          <a:xfrm>
            <a:off x="6096000" y="2017342"/>
            <a:ext cx="4645025" cy="3083517"/>
          </a:xfrm>
          <a:prstGeom prst="rect">
            <a:avLst/>
          </a:prstGeom>
        </p:spPr>
      </p:pic>
    </p:spTree>
    <p:extLst>
      <p:ext uri="{BB962C8B-B14F-4D97-AF65-F5344CB8AC3E}">
        <p14:creationId xmlns:p14="http://schemas.microsoft.com/office/powerpoint/2010/main" val="274234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 comparison</a:t>
            </a:r>
            <a:endParaRPr lang="en-US" dirty="0"/>
          </a:p>
        </p:txBody>
      </p:sp>
      <p:pic>
        <p:nvPicPr>
          <p:cNvPr id="5" name="Content Placeholder 4"/>
          <p:cNvPicPr>
            <a:picLocks noGrp="1" noChangeAspect="1"/>
          </p:cNvPicPr>
          <p:nvPr>
            <p:ph sz="half" idx="1"/>
          </p:nvPr>
        </p:nvPicPr>
        <p:blipFill>
          <a:blip r:embed="rId2"/>
          <a:stretch>
            <a:fillRect/>
          </a:stretch>
        </p:blipFill>
        <p:spPr>
          <a:xfrm>
            <a:off x="5811770" y="2017342"/>
            <a:ext cx="4876168" cy="3379813"/>
          </a:xfrm>
          <a:prstGeom prst="rect">
            <a:avLst/>
          </a:prstGeom>
        </p:spPr>
      </p:pic>
      <p:sp>
        <p:nvSpPr>
          <p:cNvPr id="4" name="Content Placeholder 3"/>
          <p:cNvSpPr>
            <a:spLocks noGrp="1"/>
          </p:cNvSpPr>
          <p:nvPr>
            <p:ph sz="half" idx="2"/>
          </p:nvPr>
        </p:nvSpPr>
        <p:spPr>
          <a:xfrm>
            <a:off x="1091650" y="2110061"/>
            <a:ext cx="4645152" cy="3287094"/>
          </a:xfrm>
        </p:spPr>
        <p:txBody>
          <a:bodyPr>
            <a:normAutofit fontScale="70000" lnSpcReduction="20000"/>
          </a:bodyPr>
          <a:lstStyle/>
          <a:p>
            <a:pPr marL="0" indent="0" algn="just">
              <a:buNone/>
            </a:pPr>
            <a:r>
              <a:rPr lang="en-US" dirty="0"/>
              <a:t>Observations from the three Models:</a:t>
            </a:r>
          </a:p>
          <a:p>
            <a:pPr algn="just"/>
            <a:r>
              <a:rPr lang="en-US" dirty="0"/>
              <a:t>Logistic Regression showed a moderate performance with an AUC of 0.75.</a:t>
            </a:r>
          </a:p>
          <a:p>
            <a:pPr algn="just"/>
            <a:r>
              <a:rPr lang="en-US" dirty="0"/>
              <a:t>Random Forest demonstrated superior performance with an AUC of 0.85.</a:t>
            </a:r>
          </a:p>
          <a:p>
            <a:pPr algn="just"/>
            <a:r>
              <a:rPr lang="en-US" dirty="0"/>
              <a:t>Decision Tree had the lowest AUC among the three models at 0.72.</a:t>
            </a:r>
          </a:p>
          <a:p>
            <a:pPr algn="just"/>
            <a:r>
              <a:rPr lang="en-US" dirty="0"/>
              <a:t>These results suggest that Random Forest performs best in distinguishing between positive and negative cases, followed by Logistic Regression, and then Decision Tree.</a:t>
            </a:r>
          </a:p>
        </p:txBody>
      </p:sp>
    </p:spTree>
    <p:extLst>
      <p:ext uri="{BB962C8B-B14F-4D97-AF65-F5344CB8AC3E}">
        <p14:creationId xmlns:p14="http://schemas.microsoft.com/office/powerpoint/2010/main" val="184577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0" indent="0" algn="just">
              <a:buNone/>
            </a:pPr>
            <a:r>
              <a:rPr lang="en-US" dirty="0"/>
              <a:t>-Customer care agents could be trained on giving a better customer experience to reduce the churn that increases with customer service calls</a:t>
            </a:r>
          </a:p>
          <a:p>
            <a:pPr marL="0" indent="0" algn="just">
              <a:buNone/>
            </a:pPr>
            <a:r>
              <a:rPr lang="en-US" dirty="0"/>
              <a:t>-The company can invest more in terms of network and retails outlets on states that have a high churn to mitigate that</a:t>
            </a:r>
          </a:p>
          <a:p>
            <a:pPr marL="0" indent="0" algn="just">
              <a:buNone/>
            </a:pPr>
            <a:r>
              <a:rPr lang="en-US" dirty="0"/>
              <a:t>-Reward or give discounts to customers with higher total costs to prevent churn</a:t>
            </a:r>
          </a:p>
          <a:p>
            <a:endParaRPr lang="en-US" dirty="0"/>
          </a:p>
        </p:txBody>
      </p:sp>
    </p:spTree>
    <p:extLst>
      <p:ext uri="{BB962C8B-B14F-4D97-AF65-F5344CB8AC3E}">
        <p14:creationId xmlns:p14="http://schemas.microsoft.com/office/powerpoint/2010/main" val="35793825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282</TotalTime>
  <Words>579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Predicting Customer Churn For SyriaTel Company</vt:lpstr>
      <vt:lpstr>Business understanding</vt:lpstr>
      <vt:lpstr>Data understanding</vt:lpstr>
      <vt:lpstr>Objectives</vt:lpstr>
      <vt:lpstr>Models Implemented</vt:lpstr>
      <vt:lpstr>Performance comparison</vt:lpstr>
      <vt:lpstr>Model Accuracy comparison</vt:lpstr>
      <vt:lpstr>ROC curves comparison</vt:lpstr>
      <vt:lpstr>Recommendations</vt:lpstr>
      <vt:lpstr>Conclusion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2024-12-08T20:11:10Z</dcterms:created>
  <dcterms:modified xsi:type="dcterms:W3CDTF">2024-12-09T00:53:44Z</dcterms:modified>
</cp:coreProperties>
</file>