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6" r:id="rId3"/>
    <p:sldId id="257" r:id="rId4"/>
    <p:sldId id="275" r:id="rId6"/>
    <p:sldId id="292" r:id="rId7"/>
    <p:sldId id="279" r:id="rId8"/>
    <p:sldId id="276" r:id="rId9"/>
    <p:sldId id="277" r:id="rId10"/>
    <p:sldId id="293" r:id="rId11"/>
    <p:sldId id="258" r:id="rId12"/>
    <p:sldId id="278" r:id="rId13"/>
    <p:sldId id="285" r:id="rId14"/>
    <p:sldId id="283" r:id="rId15"/>
    <p:sldId id="311" r:id="rId16"/>
    <p:sldId id="280" r:id="rId17"/>
    <p:sldId id="281" r:id="rId18"/>
    <p:sldId id="287" r:id="rId19"/>
    <p:sldId id="282" r:id="rId20"/>
    <p:sldId id="286" r:id="rId21"/>
    <p:sldId id="294" r:id="rId22"/>
    <p:sldId id="289" r:id="rId23"/>
    <p:sldId id="290" r:id="rId24"/>
  </p:sldIdLst>
  <p:sldSz cx="9144000" cy="5143500" type="screen16x9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Roboto Medium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Poppins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76"/>
    <a:srgbClr val="274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26"/>
      </p:cViewPr>
      <p:guideLst>
        <p:guide orient="horz" pos="1658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16.fntdata"/><Relationship Id="rId42" Type="http://schemas.openxmlformats.org/officeDocument/2006/relationships/font" Target="fonts/font15.fntdata"/><Relationship Id="rId41" Type="http://schemas.openxmlformats.org/officeDocument/2006/relationships/font" Target="fonts/font14.fntdata"/><Relationship Id="rId40" Type="http://schemas.openxmlformats.org/officeDocument/2006/relationships/font" Target="fonts/font13.fntdata"/><Relationship Id="rId4" Type="http://schemas.openxmlformats.org/officeDocument/2006/relationships/slide" Target="slides/slide2.xml"/><Relationship Id="rId39" Type="http://schemas.openxmlformats.org/officeDocument/2006/relationships/font" Target="fonts/font12.fntdata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куку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Это расширение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простого экспоненциального сглаживания, достигающееся введением второго параметра β,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который отвечает за силу влияния тренда: чем выше β, тем сильнее влияние</a:t>
            </a:r>
            <a:br/>
            <a:r>
              <a:rPr lang="en-US"/>
              <a:t>справа 0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считаем выборочную дисперсию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/>
          <p:cNvSpPr txBox="1"/>
          <p:nvPr/>
        </p:nvSpPr>
        <p:spPr>
          <a:xfrm>
            <a:off x="685165" y="1848485"/>
            <a:ext cx="7398385" cy="235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ru-RU" sz="3000" b="1" dirty="0" smtClean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Компьютерный анализ биологической модели адаптивной динамики</a:t>
            </a:r>
            <a:endParaRPr lang="en-US" altLang="ru-RU" sz="3000" b="1" i="0" u="none" strike="noStrike" cap="none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86755" y="3915410"/>
            <a:ext cx="5039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Василева Анна, БПМИ219</a:t>
            </a:r>
            <a:endParaRPr lang="en-US" sz="1600"/>
          </a:p>
          <a:p>
            <a:r>
              <a:rPr lang="en-US" sz="1600"/>
              <a:t>Научный руководитель:</a:t>
            </a:r>
            <a:endParaRPr lang="en-US" sz="1600"/>
          </a:p>
          <a:p>
            <a:r>
              <a:rPr lang="en-US" sz="1600"/>
              <a:t>Никитин Алексей Антонович</a:t>
            </a:r>
            <a:endParaRPr lang="en-US" sz="16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" y="-602194"/>
            <a:ext cx="2965760" cy="2965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223645"/>
            <a:ext cx="5659755" cy="3777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95" y="394335"/>
            <a:ext cx="822960" cy="826770"/>
          </a:xfrm>
          <a:prstGeom prst="rect">
            <a:avLst/>
          </a:prstGeom>
        </p:spPr>
      </p:pic>
      <p:sp>
        <p:nvSpPr>
          <p:cNvPr id="3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Поиск момента выхода на плато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1746250"/>
            <a:ext cx="2755900" cy="2196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746250"/>
            <a:ext cx="2753995" cy="2195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90" y="1807845"/>
            <a:ext cx="2600325" cy="20726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680" y="3880485"/>
            <a:ext cx="3358515" cy="1163955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Подбор длины отрезков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1275" y="110650"/>
            <a:ext cx="67533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1253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Исследование соотношения дисперсий отрезков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1180" y="1987550"/>
            <a:ext cx="464185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Дополнительно создан датасет популяциями, численность которых не вышла на</a:t>
            </a:r>
            <a:endParaRPr lang="en-US" sz="1600"/>
          </a:p>
          <a:p>
            <a:r>
              <a:rPr lang="en-US" sz="1600"/>
              <a:t>плато за 3000 эпох. Все они обладают довольно высоким значением смертности от конкуренции, но при этом у них довольно высокая рождаемость, позволяющая это компенсировать. Такие симуляции сильно зашумлены и то последовательно растут, то убывают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702435"/>
            <a:ext cx="2931795" cy="2630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1275" y="110650"/>
            <a:ext cx="67533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" y="2185670"/>
            <a:ext cx="4448810" cy="215392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1253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Исследование соотношения дисперсий отрезков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585" y="2222500"/>
            <a:ext cx="4164330" cy="2024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9710" y="4466590"/>
            <a:ext cx="3894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На исследуемой области порог был понижен до 6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Результаты алгоритма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1754505"/>
            <a:ext cx="8370570" cy="2348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1439545"/>
            <a:ext cx="8093710" cy="25412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Создание датасета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06190" y="1552583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Зафиксирован random_seed = 1337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Данные нормализованы с помощью Standard_Scaler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Метрика - RMSE (Root Mean Square Error)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Использовалась кросс-валидация (k-fold, 4 части)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Итоговое значение ошибки - среднее из ошибок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Линейная регрессия дала RMSE = 3246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Подготовка к обучению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5525" y="1594493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Произведен перебор по параметрам 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Получен RMSE = 307  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Параметры: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depth = 15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Случайный лес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4918" t="26298" r="12873"/>
          <a:stretch>
            <a:fillRect/>
          </a:stretch>
        </p:blipFill>
        <p:spPr>
          <a:xfrm>
            <a:off x="4942840" y="1594485"/>
            <a:ext cx="3676650" cy="2680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06190" y="1408438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Произведен перебор по параметрам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Получена RMSE = 312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Параметры: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learning_rate = 0.1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max_depth = 7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Градиентный бустинг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555" y="1561465"/>
            <a:ext cx="3385820" cy="2496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Особенности данных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 descr="heat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1457960"/>
            <a:ext cx="3898900" cy="3306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1971040"/>
            <a:ext cx="3234055" cy="1583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Модель Дикмана-Лоу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66;p14"/>
              <p:cNvSpPr txBox="1"/>
              <p:nvPr/>
            </p:nvSpPr>
            <p:spPr>
              <a:xfrm>
                <a:off x="668655" y="1574800"/>
                <a:ext cx="6918325" cy="322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en-US" sz="16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Популяция растений в замкнутой области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DejaVu Math TeX Gyre" panose="02000503000000000000" charset="0"/>
                            <a:ea typeface="Roboto" panose="02000000000000000000"/>
                            <a:cs typeface="DejaVu Math TeX Gyre" panose="02000503000000000000" charset="0"/>
                            <a:sym typeface="Roboto" panose="02000000000000000000"/>
                          </a:rPr>
                        </m:ctrlPr>
                      </m:sSupPr>
                      <m:e>
                        <m:r>
                          <a:rPr lang="en-US" sz="1600">
                            <a:latin typeface="Roboto" panose="02000000000000000000"/>
                            <a:ea typeface="Roboto" panose="02000000000000000000"/>
                            <a:cs typeface="Roboto" panose="02000000000000000000"/>
                            <a:sym typeface="Roboto" panose="02000000000000000000"/>
                          </a:rPr>
                          <m:t>А⊂</m:t>
                        </m:r>
                        <m:r>
                          <a:rPr lang="en-US" sz="1600" i="1">
                            <a:latin typeface="DejaVu Math TeX Gyre" panose="02000503000000000000" charset="0"/>
                            <a:ea typeface="Roboto" panose="02000000000000000000"/>
                            <a:cs typeface="DejaVu Math TeX Gyre" panose="02000503000000000000" charset="0"/>
                            <a:sym typeface="Roboto" panose="0200000000000000000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DejaVu Math TeX Gyre" panose="02000503000000000000" charset="0"/>
                            <a:ea typeface="Roboto" panose="02000000000000000000"/>
                            <a:cs typeface="DejaVu Math TeX Gyre" panose="02000503000000000000" charset="0"/>
                            <a:sym typeface="Roboto" panose="0200000000000000000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en-US" sz="16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Объекты - материальные точки, отличающиеся лишь положением в пространстве</a:t>
                </a:r>
                <a:endParaRPr lang="en-US" sz="16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en-US" sz="16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Время непрерывно</a:t>
                </a:r>
                <a:endParaRPr lang="en-US" sz="16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en-US" sz="16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В каждый момент с каждым организмом событие: рождение либо смерть</a:t>
                </a:r>
                <a:endParaRPr lang="en-US" sz="16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en-US" sz="16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Смерть естественная либо от конкуренции </a:t>
                </a:r>
                <a:endParaRPr lang="en-US" sz="16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endParaRPr lang="en-US" sz="16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mc:Choice>
        <mc:Fallback>
          <p:sp>
            <p:nvSpPr>
              <p:cNvPr id="66" name="Google Shape;66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" y="1574800"/>
                <a:ext cx="6918325" cy="32289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06190" y="1383038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6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Архитектура:</a:t>
            </a:r>
            <a:endParaRPr lang="en-US" sz="16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 линейных слоя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После 1,2,3 слоя - функция активации ReLU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слой - 6 нейронов, 2-4 слои по 128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6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Обучение:</a:t>
            </a:r>
            <a:endParaRPr lang="en-US" sz="16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Минимизация MSE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Оптимизатор Adam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Learning rate - 0.001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10 эпох обучения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6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Итоговая RMSE:</a:t>
            </a: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235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1445" y="2052955"/>
            <a:ext cx="3729990" cy="2343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19516" y="65040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Нейросеть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9085" y="1412240"/>
            <a:ext cx="6579870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Добавлен пример для запуска 2d симуляций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Подобрано оптимальное сглаживание данных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Проведен анализ дисперсий отрезков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 2d симуляции внедрен алгоритм поиска выхода на плато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Результаты продемонстрированы Ульфу Дикману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Благодаря ускоренному времени работы сгенерирован датасет с параметрами симуляции и численностью на плато 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На нем обучены: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линейная регрессия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случайный лес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градиентный бустинг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нейросеть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9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Итоги работы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51815" y="1270000"/>
            <a:ext cx="7725410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Цель работы:</a:t>
            </a: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аналитически ускорить проведение двумерных симуляций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Задачи:</a:t>
            </a:r>
            <a:endParaRPr lang="en-US" sz="16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Построить пример для запуска двумерных симуляций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Исследовать данные двумерных симуляций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Подобрать параметры критерия выхода на плато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Внести изменения в пакет с симуляциями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Сгенерировать датасет с симуляциями 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Изучить применимость моделей машинного обучения к датасету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4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Актуальность, задачи работы 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Симуляции в модели Дикмана-Лоу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81355" y="1414780"/>
            <a:ext cx="6918325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Область А: n-мерный куб с периодическими границами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Единицы времени - эпохи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Основные параметры симуляций: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2617470"/>
            <a:ext cx="4766310" cy="2115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0" y="5379720"/>
            <a:ext cx="4464050" cy="1522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4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Настройка двумерных симуляций 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1311275"/>
            <a:ext cx="5175885" cy="1078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" y="2661920"/>
            <a:ext cx="8082280" cy="2283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1010" y="1414780"/>
            <a:ext cx="6538595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Виды сглаживания:</a:t>
            </a:r>
            <a:endParaRPr lang="en-US" sz="16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Скользящее среднее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Простое экспоненциальное сглаживание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Двойное экспоненциальное сглаживание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Последовательное простое экспоненциальное сглаживание</a:t>
            </a: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6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4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Подбор сглаживания</a:t>
            </a: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391920"/>
            <a:ext cx="360172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65" y="1409700"/>
            <a:ext cx="3584575" cy="3525520"/>
          </a:xfrm>
          <a:prstGeom prst="rect">
            <a:avLst/>
          </a:prstGeom>
        </p:spPr>
      </p:pic>
      <p:pic>
        <p:nvPicPr>
          <p:cNvPr id="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6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Скользящее среднее</a:t>
            </a: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6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Простое экспоненциальное сглаживание</a:t>
            </a:r>
            <a:endParaRPr lang="en-US" sz="30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591310"/>
            <a:ext cx="7005320" cy="3498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840865"/>
            <a:ext cx="8740775" cy="2439035"/>
          </a:xfrm>
          <a:prstGeom prst="rect">
            <a:avLst/>
          </a:prstGeom>
        </p:spPr>
      </p:pic>
      <p:pic>
        <p:nvPicPr>
          <p:cNvPr id="3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94335"/>
            <a:ext cx="822960" cy="826770"/>
          </a:xfrm>
          <a:prstGeom prst="rect">
            <a:avLst/>
          </a:prstGeom>
        </p:spPr>
      </p:pic>
      <p:sp>
        <p:nvSpPr>
          <p:cNvPr id="6" name="Google Shape;62;p14"/>
          <p:cNvSpPr txBox="1"/>
          <p:nvPr/>
        </p:nvSpPr>
        <p:spPr>
          <a:xfrm>
            <a:off x="506181" y="62373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Двойное экспоненциальное сглаживание</a:t>
            </a:r>
            <a:endParaRPr lang="en-US" sz="30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2809</Words>
  <Application>WPS Presentation</Application>
  <PresentationFormat>Экран (16:9)</PresentationFormat>
  <Paragraphs>145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Nimbus Roman No9 L</vt:lpstr>
      <vt:lpstr>Roboto</vt:lpstr>
      <vt:lpstr>DejaVu Math TeX Gyre</vt:lpstr>
      <vt:lpstr>Microsoft YaHei</vt:lpstr>
      <vt:lpstr>Droid Sans Fallback</vt:lpstr>
      <vt:lpstr>Arial Unicode MS</vt:lpstr>
      <vt:lpstr>C059</vt:lpstr>
      <vt:lpstr>OpenSymbol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anna</cp:lastModifiedBy>
  <cp:revision>12</cp:revision>
  <dcterms:created xsi:type="dcterms:W3CDTF">2023-06-08T10:29:43Z</dcterms:created>
  <dcterms:modified xsi:type="dcterms:W3CDTF">2023-06-08T10:29:43Z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