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70" r:id="rId12"/>
    <p:sldId id="268" r:id="rId13"/>
    <p:sldId id="274" r:id="rId14"/>
    <p:sldId id="271" r:id="rId15"/>
    <p:sldId id="27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9E9D9-5C2B-4024-AA36-97D6BB3F34C1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65F17-D957-4FDB-BF50-3FB4CE7EF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18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24158-1C8F-48A4-8D98-ABB891293F9B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ABAD-7A20-45DB-A23E-12868919EE75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FA2D-2E8E-464E-86B9-5F2F00FFD7CC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F4A-538E-40A6-B8F8-B102F3C10708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0BBE-2DB1-46FC-95F9-241C5DD8FA72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D527-D9A0-42C9-8941-9C0E03864A4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C036-B27C-4DC6-9C9F-118739B1DB32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2B58-7F74-46BF-B357-E96D3757458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20D0-02CD-4B3A-88C4-4CF0CF450D39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C41D-49E6-4652-810C-9DF639A53EE8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329D-35A3-4760-A83D-6F8DA6D3ECD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37E7-932B-48F0-97B9-AEB36F452AB0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3E20-FCCC-48FE-AD72-FE94F61F37FD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AFE1-3048-4597-8446-175D768922AE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EF9F-96A1-47CC-AF03-153F0C518812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E509-48A6-4B81-9AA1-6CF677D1C3E2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3C11-1685-4CD7-BE9A-8CA42FD6DC76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18DE945-82D5-442E-BF9E-27F096776E85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ozora.gr.jp/" TargetMode="External"/><Relationship Id="rId2" Type="http://schemas.openxmlformats.org/officeDocument/2006/relationships/hyperlink" Target="https://ru.wikipedia.org/wiki/%D0%90%D0%BE%D0%B4%D0%B7%D0%BE%D1%80%D0%B0-%D0%B1%D1%83%D0%BD%D0%BA%D0%B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azon282/japanese-stop-words" TargetMode="External"/><Relationship Id="rId2" Type="http://schemas.openxmlformats.org/officeDocument/2006/relationships/hyperlink" Target="https://github.com/stopwords-iso/stopwords-ja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stopwords/japanese-stopwords/blob/master/data/japanese-stopwords.tx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E72EE-4319-4255-906E-AEB721743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КОРПУСА КЛАССИЧЕСКОЙ ЯПОНСКОЙ ЛИТЕРАТУРЫ АОДЗОРА-БУНКО</a:t>
            </a:r>
          </a:p>
        </p:txBody>
      </p:sp>
    </p:spTree>
    <p:extLst>
      <p:ext uri="{BB962C8B-B14F-4D97-AF65-F5344CB8AC3E}">
        <p14:creationId xmlns:p14="http://schemas.microsoft.com/office/powerpoint/2010/main" val="2926452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19CFF1C-F994-41E9-B71C-6F21D6CB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38354-3E3F-477F-AB03-28C3660DB5C0}"/>
              </a:ext>
            </a:extLst>
          </p:cNvPr>
          <p:cNvSpPr txBox="1"/>
          <p:nvPr/>
        </p:nvSpPr>
        <p:spPr>
          <a:xfrm>
            <a:off x="609599" y="171450"/>
            <a:ext cx="11001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5.1. </a:t>
            </a:r>
            <a:r>
              <a:rPr lang="ru-RU" sz="4000" b="1" dirty="0" err="1"/>
              <a:t>Частеречные</a:t>
            </a:r>
            <a:r>
              <a:rPr lang="ru-RU" sz="4000" b="1" dirty="0"/>
              <a:t> тэги и морфологическая информация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92C13A-EEE6-46B8-89E9-F842C5008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951" y="1494889"/>
            <a:ext cx="6782747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26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19CFF1C-F994-41E9-B71C-6F21D6CB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38354-3E3F-477F-AB03-28C3660DB5C0}"/>
              </a:ext>
            </a:extLst>
          </p:cNvPr>
          <p:cNvSpPr txBox="1"/>
          <p:nvPr/>
        </p:nvSpPr>
        <p:spPr>
          <a:xfrm>
            <a:off x="609599" y="171450"/>
            <a:ext cx="11001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5.2. Самые частотные части речи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746FC0-0E12-492A-93D8-FC2EE7F5E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407462"/>
            <a:ext cx="5477639" cy="4658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83D7BC-FB84-437C-BCF5-8157891017BE}"/>
              </a:ext>
            </a:extLst>
          </p:cNvPr>
          <p:cNvSpPr txBox="1"/>
          <p:nvPr/>
        </p:nvSpPr>
        <p:spPr>
          <a:xfrm>
            <a:off x="6762750" y="1581150"/>
            <a:ext cx="46863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Все 5 наиболее частотных частей речи - существительные, имена собственные, глаголы, наречия, прилагательные - являются значимыми частями речи. 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Среди служебных частей речи наиболее распространёнными являются вспомогательные глаголы (AUX).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07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19CFF1C-F994-41E9-B71C-6F21D6CB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38354-3E3F-477F-AB03-28C3660DB5C0}"/>
              </a:ext>
            </a:extLst>
          </p:cNvPr>
          <p:cNvSpPr txBox="1"/>
          <p:nvPr/>
        </p:nvSpPr>
        <p:spPr>
          <a:xfrm>
            <a:off x="680643" y="171450"/>
            <a:ext cx="10597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5.3. Доли пяти наиболее частотных значимых частей речи: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7017C6-AD7D-41C7-BCBE-99E29212F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43" y="1652307"/>
            <a:ext cx="6956823" cy="49389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C4FD43-9681-4DE1-83A1-6D4F2D53385E}"/>
              </a:ext>
            </a:extLst>
          </p:cNvPr>
          <p:cNvSpPr txBox="1"/>
          <p:nvPr/>
        </p:nvSpPr>
        <p:spPr>
          <a:xfrm>
            <a:off x="8391525" y="1876425"/>
            <a:ext cx="3124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400" dirty="0"/>
              <a:t>Прилагательные</a:t>
            </a:r>
          </a:p>
          <a:p>
            <a:endParaRPr lang="ru-RU" sz="2400" dirty="0"/>
          </a:p>
          <a:p>
            <a:pPr marL="285750" indent="-285750">
              <a:buFontTx/>
              <a:buChar char="-"/>
            </a:pPr>
            <a:r>
              <a:rPr lang="ru-RU" sz="2400" dirty="0"/>
              <a:t>Наречия </a:t>
            </a:r>
          </a:p>
          <a:p>
            <a:endParaRPr lang="ru-RU" sz="2400" dirty="0"/>
          </a:p>
          <a:p>
            <a:pPr marL="285750" indent="-285750">
              <a:buFontTx/>
              <a:buChar char="-"/>
            </a:pPr>
            <a:r>
              <a:rPr lang="ru-RU" sz="2400" dirty="0"/>
              <a:t>Существительные</a:t>
            </a:r>
          </a:p>
          <a:p>
            <a:endParaRPr lang="ru-RU" sz="2400" dirty="0"/>
          </a:p>
          <a:p>
            <a:pPr marL="285750" indent="-285750">
              <a:buFontTx/>
              <a:buChar char="-"/>
            </a:pPr>
            <a:r>
              <a:rPr lang="ru-RU" sz="2400" dirty="0"/>
              <a:t>Имена собственные</a:t>
            </a:r>
          </a:p>
          <a:p>
            <a:endParaRPr lang="ru-RU" sz="2400" dirty="0"/>
          </a:p>
          <a:p>
            <a:pPr marL="285750" indent="-285750">
              <a:buFontTx/>
              <a:buChar char="-"/>
            </a:pPr>
            <a:r>
              <a:rPr lang="ru-RU" sz="2400" dirty="0"/>
              <a:t>Глаголы </a:t>
            </a:r>
          </a:p>
        </p:txBody>
      </p:sp>
    </p:spTree>
    <p:extLst>
      <p:ext uri="{BB962C8B-B14F-4D97-AF65-F5344CB8AC3E}">
        <p14:creationId xmlns:p14="http://schemas.microsoft.com/office/powerpoint/2010/main" val="26481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19CFF1C-F994-41E9-B71C-6F21D6CB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38354-3E3F-477F-AB03-28C3660DB5C0}"/>
              </a:ext>
            </a:extLst>
          </p:cNvPr>
          <p:cNvSpPr txBox="1"/>
          <p:nvPr/>
        </p:nvSpPr>
        <p:spPr>
          <a:xfrm>
            <a:off x="295275" y="171450"/>
            <a:ext cx="11687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6.1. Самые частотные слова в корпусе (5 наиболее частотных частей речи) – имена писателей и персонажей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1933389" y="2312850"/>
          <a:ext cx="812799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2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9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ЛЕММА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宮本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Миямото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百合子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Юрико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Страна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日本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Япония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Перевод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野村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Номура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胡堂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Кодо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小川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Огава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未明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Вторая половина ночи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牧野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Пастбище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922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19CFF1C-F994-41E9-B71C-6F21D6CB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38354-3E3F-477F-AB03-28C3660DB5C0}"/>
              </a:ext>
            </a:extLst>
          </p:cNvPr>
          <p:cNvSpPr txBox="1"/>
          <p:nvPr/>
        </p:nvSpPr>
        <p:spPr>
          <a:xfrm>
            <a:off x="295275" y="171450"/>
            <a:ext cx="11687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6.2. График наиболее частотных слов (5 наиболее частотных частей речи)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34" y="1494889"/>
            <a:ext cx="10058400" cy="48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90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19CFF1C-F994-41E9-B71C-6F21D6CB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38354-3E3F-477F-AB03-28C3660DB5C0}"/>
              </a:ext>
            </a:extLst>
          </p:cNvPr>
          <p:cNvSpPr txBox="1"/>
          <p:nvPr/>
        </p:nvSpPr>
        <p:spPr>
          <a:xfrm>
            <a:off x="295275" y="171450"/>
            <a:ext cx="116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6.3. Облако слов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627" y="879336"/>
            <a:ext cx="8406470" cy="565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46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A2ACA7-777C-4620-B434-B982D73B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DCB7B9-6870-4889-BF2D-A92B518CD1AA}"/>
              </a:ext>
            </a:extLst>
          </p:cNvPr>
          <p:cNvSpPr txBox="1"/>
          <p:nvPr/>
        </p:nvSpPr>
        <p:spPr>
          <a:xfrm>
            <a:off x="2342668" y="2867025"/>
            <a:ext cx="8553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6304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68F360-F6AD-4E18-9E7B-3E2C1EC01C13}"/>
              </a:ext>
            </a:extLst>
          </p:cNvPr>
          <p:cNvSpPr txBox="1"/>
          <p:nvPr/>
        </p:nvSpPr>
        <p:spPr>
          <a:xfrm>
            <a:off x="847726" y="647699"/>
            <a:ext cx="107537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/>
              <a:t>Аодзора-бунко</a:t>
            </a:r>
            <a:r>
              <a:rPr lang="ru-RU" sz="2400" dirty="0"/>
              <a:t> – электронная библиотека, содержащая более 15000 произведений преимущественно японских писателей Нового и Новейшего времени.</a:t>
            </a:r>
          </a:p>
          <a:p>
            <a:endParaRPr lang="ru-RU" sz="2400" dirty="0"/>
          </a:p>
          <a:p>
            <a:r>
              <a:rPr lang="ru-RU" sz="2400" dirty="0"/>
              <a:t>Статья на Википедии: </a:t>
            </a:r>
            <a:r>
              <a:rPr lang="en-US" sz="2400" dirty="0">
                <a:hlinkClick r:id="rId2"/>
              </a:rPr>
              <a:t>https://ru.wikipedia.org/wiki/%D0%90%D0%BE%D0%B4%D0%B7%D0%BE%D1%80%D0%B0-%D0%B1%D1%83%D0%BD%D0%BA%D0%BE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Официальный сайт:  </a:t>
            </a:r>
            <a:r>
              <a:rPr lang="en-US" sz="2400" dirty="0">
                <a:hlinkClick r:id="rId3"/>
              </a:rPr>
              <a:t>https://www.aozora.gr.jp/</a:t>
            </a:r>
            <a:endParaRPr lang="ru-RU" sz="2400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0BEDD1-3794-4930-B393-A79EE20FE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5" y="4132164"/>
            <a:ext cx="2462289" cy="2483699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21CFB4-8D3C-4E34-993D-D544E42B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5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AD60425-D760-423C-AE0F-179E80CE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7B93C-A69E-4F60-A53D-73EFADB74292}"/>
              </a:ext>
            </a:extLst>
          </p:cNvPr>
          <p:cNvSpPr txBox="1"/>
          <p:nvPr/>
        </p:nvSpPr>
        <p:spPr>
          <a:xfrm>
            <a:off x="2259105" y="432547"/>
            <a:ext cx="7225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Описание корпуса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53AA4-A623-4CAE-B73F-57C6F0703791}"/>
              </a:ext>
            </a:extLst>
          </p:cNvPr>
          <p:cNvSpPr txBox="1"/>
          <p:nvPr/>
        </p:nvSpPr>
        <p:spPr>
          <a:xfrm>
            <a:off x="376517" y="1940959"/>
            <a:ext cx="49395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17231 произведение</a:t>
            </a:r>
          </a:p>
          <a:p>
            <a:pPr algn="ctr"/>
            <a:endParaRPr lang="ru-RU" sz="4400" dirty="0"/>
          </a:p>
          <a:p>
            <a:pPr algn="ctr"/>
            <a:r>
              <a:rPr lang="ru-RU" sz="4400" dirty="0"/>
              <a:t>3686 авторов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366" y="3652646"/>
            <a:ext cx="2374360" cy="3096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50424" y="1810452"/>
            <a:ext cx="4365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Самые </a:t>
            </a:r>
          </a:p>
          <a:p>
            <a:pPr algn="ctr"/>
            <a:r>
              <a:rPr lang="ru-RU" sz="4000" dirty="0"/>
              <a:t>плодовитые </a:t>
            </a:r>
          </a:p>
          <a:p>
            <a:pPr algn="ctr"/>
            <a:r>
              <a:rPr lang="ru-RU" sz="4000" dirty="0"/>
              <a:t>авторы</a:t>
            </a:r>
          </a:p>
        </p:txBody>
      </p:sp>
    </p:spTree>
    <p:extLst>
      <p:ext uri="{BB962C8B-B14F-4D97-AF65-F5344CB8AC3E}">
        <p14:creationId xmlns:p14="http://schemas.microsoft.com/office/powerpoint/2010/main" val="328595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AD60425-D760-423C-AE0F-179E80CE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7B93C-A69E-4F60-A53D-73EFADB74292}"/>
              </a:ext>
            </a:extLst>
          </p:cNvPr>
          <p:cNvSpPr txBox="1"/>
          <p:nvPr/>
        </p:nvSpPr>
        <p:spPr>
          <a:xfrm>
            <a:off x="1447799" y="2352675"/>
            <a:ext cx="906621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 Анализ корпуса</a:t>
            </a:r>
          </a:p>
          <a:p>
            <a:pPr algn="ctr"/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403087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19CFF1C-F994-41E9-B71C-6F21D6CB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38354-3E3F-477F-AB03-28C3660DB5C0}"/>
              </a:ext>
            </a:extLst>
          </p:cNvPr>
          <p:cNvSpPr txBox="1"/>
          <p:nvPr/>
        </p:nvSpPr>
        <p:spPr>
          <a:xfrm>
            <a:off x="2247900" y="171450"/>
            <a:ext cx="7829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1. </a:t>
            </a:r>
            <a:r>
              <a:rPr lang="ru-RU" sz="4000" b="1" dirty="0" err="1"/>
              <a:t>Токенизация</a:t>
            </a:r>
            <a:endParaRPr lang="ru-RU" sz="40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A03678-0CC9-4620-A765-238947D0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57" y="1504681"/>
            <a:ext cx="8316486" cy="1924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7DAB68-930E-4017-AF5A-F132DFA7F8D1}"/>
              </a:ext>
            </a:extLst>
          </p:cNvPr>
          <p:cNvSpPr txBox="1"/>
          <p:nvPr/>
        </p:nvSpPr>
        <p:spPr>
          <a:xfrm>
            <a:off x="1937758" y="3810000"/>
            <a:ext cx="8316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Среди токенов есть:</a:t>
            </a:r>
          </a:p>
          <a:p>
            <a:pPr marL="285750" indent="-285750">
              <a:buFontTx/>
              <a:buChar char="-"/>
            </a:pPr>
            <a:r>
              <a:rPr lang="ru-RU" sz="2400" dirty="0"/>
              <a:t>слова, записанные иероглифами (значимые части речи), </a:t>
            </a:r>
          </a:p>
          <a:p>
            <a:pPr marL="285750" indent="-285750">
              <a:buFontTx/>
              <a:buChar char="-"/>
            </a:pPr>
            <a:r>
              <a:rPr lang="ru-RU" sz="2400" dirty="0"/>
              <a:t>слова, записанные азбукой (служебные части речи), </a:t>
            </a:r>
          </a:p>
          <a:p>
            <a:pPr marL="285750" indent="-285750">
              <a:buFontTx/>
              <a:buChar char="-"/>
            </a:pPr>
            <a:r>
              <a:rPr lang="ru-RU" sz="2400" dirty="0"/>
              <a:t>знаки пунктуации.</a:t>
            </a:r>
          </a:p>
        </p:txBody>
      </p:sp>
    </p:spTree>
    <p:extLst>
      <p:ext uri="{BB962C8B-B14F-4D97-AF65-F5344CB8AC3E}">
        <p14:creationId xmlns:p14="http://schemas.microsoft.com/office/powerpoint/2010/main" val="292015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19CFF1C-F994-41E9-B71C-6F21D6CB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38354-3E3F-477F-AB03-28C3660DB5C0}"/>
              </a:ext>
            </a:extLst>
          </p:cNvPr>
          <p:cNvSpPr txBox="1"/>
          <p:nvPr/>
        </p:nvSpPr>
        <p:spPr>
          <a:xfrm>
            <a:off x="977900" y="476250"/>
            <a:ext cx="988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2. Удаление пунктуации и цифр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D4BD85-EBEF-4D43-B56C-55457DA5A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73" y="1299966"/>
            <a:ext cx="8087854" cy="28102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379" y="4590978"/>
            <a:ext cx="6563641" cy="10288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CA013A-78E3-4DFD-9D4F-F62254A9A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442" y="4571926"/>
            <a:ext cx="7821116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9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19CFF1C-F994-41E9-B71C-6F21D6CB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38354-3E3F-477F-AB03-28C3660DB5C0}"/>
              </a:ext>
            </a:extLst>
          </p:cNvPr>
          <p:cNvSpPr txBox="1"/>
          <p:nvPr/>
        </p:nvSpPr>
        <p:spPr>
          <a:xfrm>
            <a:off x="2247900" y="171450"/>
            <a:ext cx="7829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3.1. Сбор стоп-слов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F81CBD-C90E-41EB-8B86-0BC0BBE88667}"/>
              </a:ext>
            </a:extLst>
          </p:cNvPr>
          <p:cNvSpPr txBox="1"/>
          <p:nvPr/>
        </p:nvSpPr>
        <p:spPr>
          <a:xfrm>
            <a:off x="1543050" y="1485900"/>
            <a:ext cx="89709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составления списка стоп-слов были использованы указанные ниже файлы:  </a:t>
            </a:r>
          </a:p>
          <a:p>
            <a:endParaRPr lang="ru-RU" sz="2400" dirty="0"/>
          </a:p>
          <a:p>
            <a:r>
              <a:rPr lang="en-US" sz="2400" dirty="0">
                <a:hlinkClick r:id="rId2"/>
              </a:rPr>
              <a:t>https://github.com/stopwords-iso/stopwords-ja</a:t>
            </a:r>
            <a:endParaRPr lang="ru-RU" sz="2400" dirty="0"/>
          </a:p>
          <a:p>
            <a:endParaRPr lang="ru-RU" sz="2400" dirty="0"/>
          </a:p>
          <a:p>
            <a:r>
              <a:rPr lang="en-US" sz="2400" dirty="0">
                <a:hlinkClick r:id="rId3"/>
              </a:rPr>
              <a:t>https://www.kaggle.com/datasets/lazon282/japanese-stop-words</a:t>
            </a:r>
            <a:endParaRPr lang="ru-RU" sz="2400" dirty="0"/>
          </a:p>
          <a:p>
            <a:endParaRPr lang="ru-RU" sz="2400" dirty="0"/>
          </a:p>
          <a:p>
            <a:r>
              <a:rPr lang="en-US" sz="2400" dirty="0">
                <a:hlinkClick r:id="rId4"/>
              </a:rPr>
              <a:t>https://github.com/stopwords/japanese-stopwords/blob/master/data/japanese-stopwords.txt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9102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19CFF1C-F994-41E9-B71C-6F21D6CB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38354-3E3F-477F-AB03-28C3660DB5C0}"/>
              </a:ext>
            </a:extLst>
          </p:cNvPr>
          <p:cNvSpPr txBox="1"/>
          <p:nvPr/>
        </p:nvSpPr>
        <p:spPr>
          <a:xfrm>
            <a:off x="2235200" y="249075"/>
            <a:ext cx="7829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3.2. Удаление стоп-слов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1172862"/>
            <a:ext cx="9191390" cy="48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4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19CFF1C-F994-41E9-B71C-6F21D6CB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38354-3E3F-477F-AB03-28C3660DB5C0}"/>
              </a:ext>
            </a:extLst>
          </p:cNvPr>
          <p:cNvSpPr txBox="1"/>
          <p:nvPr/>
        </p:nvSpPr>
        <p:spPr>
          <a:xfrm>
            <a:off x="2247900" y="171450"/>
            <a:ext cx="7829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4. </a:t>
            </a:r>
            <a:r>
              <a:rPr lang="ru-RU" sz="4000" b="1" dirty="0" err="1"/>
              <a:t>Лемматизация</a:t>
            </a:r>
            <a:endParaRPr lang="ru-RU" sz="40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895291-3C37-4FF6-98DF-A823FAFD9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845" y="1206048"/>
            <a:ext cx="8917166" cy="1877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AB3A1B-221F-44BE-8C15-C476D4C41669}"/>
              </a:ext>
            </a:extLst>
          </p:cNvPr>
          <p:cNvSpPr txBox="1"/>
          <p:nvPr/>
        </p:nvSpPr>
        <p:spPr>
          <a:xfrm>
            <a:off x="1596844" y="3410697"/>
            <a:ext cx="8917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altLang="ru-RU" sz="2400" dirty="0">
                <a:solidFill>
                  <a:srgbClr val="212121"/>
                </a:solidFill>
                <a:latin typeface="var(--colab-code-font-family)"/>
              </a:rPr>
              <a:t>ゆく</a:t>
            </a:r>
            <a:r>
              <a:rPr lang="en-US" altLang="ru-RU" sz="2400" dirty="0">
                <a:solidFill>
                  <a:srgbClr val="212121"/>
                </a:solidFill>
                <a:latin typeface="var(--colab-code-font-family)"/>
              </a:rPr>
              <a:t> –</a:t>
            </a:r>
            <a:r>
              <a:rPr lang="ru-RU" altLang="ru-RU" sz="2400" dirty="0">
                <a:solidFill>
                  <a:srgbClr val="212121"/>
                </a:solidFill>
                <a:latin typeface="var(--colab-code-font-family)"/>
              </a:rPr>
              <a:t> начальная форма глагола «идти»</a:t>
            </a:r>
          </a:p>
          <a:p>
            <a:r>
              <a:rPr lang="en-US" altLang="ru-RU" sz="2400" dirty="0">
                <a:solidFill>
                  <a:srgbClr val="212121"/>
                </a:solidFill>
                <a:latin typeface="var(--colab-code-font-family)"/>
              </a:rPr>
              <a:t> </a:t>
            </a:r>
          </a:p>
          <a:p>
            <a:r>
              <a:rPr lang="ru-RU" altLang="ru-RU" sz="2400" dirty="0">
                <a:solidFill>
                  <a:srgbClr val="212121"/>
                </a:solidFill>
                <a:latin typeface="var(--colab-code-font-family)"/>
              </a:rPr>
              <a:t>2.    のっ – корень глагола «нести», его начальная форма </a:t>
            </a:r>
            <a:r>
              <a:rPr lang="ja-JP" altLang="en-US" sz="2400" dirty="0">
                <a:solidFill>
                  <a:srgbClr val="212121"/>
                </a:solidFill>
                <a:latin typeface="var(--colab-code-font-family)"/>
              </a:rPr>
              <a:t>のる</a:t>
            </a:r>
            <a:endParaRPr lang="en-US" altLang="ru-RU" sz="2400" dirty="0">
              <a:solidFill>
                <a:srgbClr val="212121"/>
              </a:solidFill>
              <a:latin typeface="var(--colab-code-font-family)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7575004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299</TotalTime>
  <Words>384</Words>
  <Application>Microsoft Office PowerPoint</Application>
  <PresentationFormat>Широкоэкранный</PresentationFormat>
  <Paragraphs>99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ＭＳ Ｐゴシック</vt:lpstr>
      <vt:lpstr>var(--colab-code-font-family)</vt:lpstr>
      <vt:lpstr>Arial</vt:lpstr>
      <vt:lpstr>Calibri</vt:lpstr>
      <vt:lpstr>Tw Cen MT</vt:lpstr>
      <vt:lpstr>Капля</vt:lpstr>
      <vt:lpstr>АНАЛИЗ КОРПУСА КЛАССИЧЕСКОЙ ЯПОНСКОЙ ЛИТЕРАТУРЫ АОДЗОРА-БУНКО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КОРПУСА КЛАССИЧЕСКОЙ ЯПОНСКОЙ ЛИТЕРАТУРЫ АОДЗОРА БУНКО</dc:title>
  <dc:creator>Anna Zhabina</dc:creator>
  <cp:lastModifiedBy>Anna Zhabina</cp:lastModifiedBy>
  <cp:revision>23</cp:revision>
  <dcterms:created xsi:type="dcterms:W3CDTF">2023-12-28T13:17:54Z</dcterms:created>
  <dcterms:modified xsi:type="dcterms:W3CDTF">2024-02-07T07:20:16Z</dcterms:modified>
</cp:coreProperties>
</file>