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75" r:id="rId6"/>
    <p:sldId id="276" r:id="rId7"/>
    <p:sldId id="277" r:id="rId8"/>
    <p:sldId id="278" r:id="rId9"/>
    <p:sldId id="279" r:id="rId10"/>
    <p:sldId id="280" r:id="rId11"/>
    <p:sldId id="260" r:id="rId12"/>
    <p:sldId id="262" r:id="rId13"/>
    <p:sldId id="281" r:id="rId14"/>
    <p:sldId id="282" r:id="rId15"/>
    <p:sldId id="283" r:id="rId16"/>
    <p:sldId id="284" r:id="rId17"/>
    <p:sldId id="28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9E9D9-5C2B-4024-AA36-97D6BB3F34C1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65F17-D957-4FDB-BF50-3FB4CE7EF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18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4158-1C8F-48A4-8D98-ABB891293F9B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BAD-7A20-45DB-A23E-12868919EE75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FA2D-2E8E-464E-86B9-5F2F00FFD7CC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F4A-538E-40A6-B8F8-B102F3C10708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0BBE-2DB1-46FC-95F9-241C5DD8FA72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D527-D9A0-42C9-8941-9C0E03864A41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C036-B27C-4DC6-9C9F-118739B1DB32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2B58-7F74-46BF-B357-E96D37574581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20D0-02CD-4B3A-88C4-4CF0CF450D39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C41D-49E6-4652-810C-9DF639A53EE8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329D-35A3-4760-A83D-6F8DA6D3ECD1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37E7-932B-48F0-97B9-AEB36F452AB0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E20-FCCC-48FE-AD72-FE94F61F37FD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AFE1-3048-4597-8446-175D768922AE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EF9F-96A1-47CC-AF03-153F0C518812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509-48A6-4B81-9AA1-6CF677D1C3E2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3C11-1685-4CD7-BE9A-8CA42FD6DC76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8DE945-82D5-442E-BF9E-27F096776E85}" type="datetime1">
              <a:rPr lang="en-US" smtClean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3E72EE-4319-4255-906E-AEB721743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19" y="1362635"/>
            <a:ext cx="11447928" cy="3137647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 творчества </a:t>
            </a:r>
            <a:r>
              <a:rPr lang="ru-RU" dirty="0" err="1" smtClean="0"/>
              <a:t>акутагавы</a:t>
            </a:r>
            <a:r>
              <a:rPr lang="ru-RU" dirty="0" smtClean="0"/>
              <a:t> </a:t>
            </a:r>
            <a:r>
              <a:rPr lang="ru-RU" dirty="0" err="1" smtClean="0"/>
              <a:t>рюноскэ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методами компьютерной лингвистики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45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AD60425-D760-423C-AE0F-179E80C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725417"/>
            <a:ext cx="1149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Иерархическая кластеризация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3" y="2581836"/>
            <a:ext cx="11037948" cy="17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8" y="842682"/>
            <a:ext cx="11977119" cy="5522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188" y="134796"/>
            <a:ext cx="1149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Выделим 3 кластера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2015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4" y="3701089"/>
            <a:ext cx="4494152" cy="30397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98" y="412376"/>
            <a:ext cx="4584007" cy="30590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20" y="3701089"/>
            <a:ext cx="4500664" cy="3039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636" y="2777759"/>
            <a:ext cx="170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№0</a:t>
            </a:r>
            <a:endParaRPr lang="ru-RU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2303930" y="412376"/>
            <a:ext cx="170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№1</a:t>
            </a:r>
            <a:endParaRPr lang="ru-RU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80301" y="5682324"/>
            <a:ext cx="170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№2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2699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6823" y="735106"/>
            <a:ext cx="10354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3 кластера: частотные слова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5" y="2160494"/>
            <a:ext cx="11784703" cy="20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3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430306"/>
            <a:ext cx="11017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Тематическое моделирование</a:t>
            </a:r>
            <a:endParaRPr lang="ru-RU" sz="5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" y="1353636"/>
            <a:ext cx="12131422" cy="48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7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4706" y="277906"/>
            <a:ext cx="9018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Классификация по годам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33" y="2709321"/>
            <a:ext cx="5039428" cy="37343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3" y="2709320"/>
            <a:ext cx="5096586" cy="3734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3647" y="1999130"/>
            <a:ext cx="291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Наивный Байес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73910" y="1990859"/>
            <a:ext cx="481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Логистическая регрессия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741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424" y="277906"/>
            <a:ext cx="1083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Предсказание для 254 произведений </a:t>
            </a:r>
            <a:endParaRPr lang="ru-RU" sz="5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1" y="2163084"/>
            <a:ext cx="5870687" cy="46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8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19CFF1C-F994-41E9-B71C-6F21D6C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4424" y="277906"/>
            <a:ext cx="108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Достоверное распределение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3" y="1132676"/>
            <a:ext cx="7059010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A2ACA7-777C-4620-B434-B982D73B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CB7B9-6870-4889-BF2D-A92B518CD1AA}"/>
              </a:ext>
            </a:extLst>
          </p:cNvPr>
          <p:cNvSpPr txBox="1"/>
          <p:nvPr/>
        </p:nvSpPr>
        <p:spPr>
          <a:xfrm>
            <a:off x="1681990" y="2840130"/>
            <a:ext cx="9596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6304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68F360-F6AD-4E18-9E7B-3E2C1EC01C13}"/>
              </a:ext>
            </a:extLst>
          </p:cNvPr>
          <p:cNvSpPr txBox="1"/>
          <p:nvPr/>
        </p:nvSpPr>
        <p:spPr>
          <a:xfrm>
            <a:off x="2884582" y="4059242"/>
            <a:ext cx="921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321CFB4-8D3C-4E34-993D-D544E42B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В чаще жизни: Акутагава Рюноскэ и его безумный талант - Женя Ромаш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67" y="113126"/>
            <a:ext cx="8165540" cy="55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07340" y="6065837"/>
            <a:ext cx="713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 smtClean="0"/>
              <a:t>Акутагава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Рюноскэ</a:t>
            </a:r>
            <a:r>
              <a:rPr lang="ru-RU" sz="3200" b="1" dirty="0" smtClean="0"/>
              <a:t> 1892 - 1927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2915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AD60425-D760-423C-AE0F-179E80C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D7B93C-A69E-4F60-A53D-73EFADB74292}"/>
              </a:ext>
            </a:extLst>
          </p:cNvPr>
          <p:cNvSpPr txBox="1"/>
          <p:nvPr/>
        </p:nvSpPr>
        <p:spPr>
          <a:xfrm>
            <a:off x="1407459" y="889747"/>
            <a:ext cx="90274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Этапы исследования:</a:t>
            </a:r>
          </a:p>
          <a:p>
            <a:pPr algn="ctr"/>
            <a:endParaRPr lang="ru-RU" sz="5400" b="1" dirty="0"/>
          </a:p>
          <a:p>
            <a:pPr marL="914400" indent="-914400" algn="ctr">
              <a:buAutoNum type="arabicPeriod"/>
            </a:pPr>
            <a:r>
              <a:rPr lang="ru-RU" sz="5400" b="1" dirty="0" smtClean="0"/>
              <a:t>Создание корпуса</a:t>
            </a:r>
          </a:p>
          <a:p>
            <a:pPr marL="914400" indent="-914400" algn="ctr">
              <a:buAutoNum type="arabicPeriod"/>
            </a:pPr>
            <a:r>
              <a:rPr lang="ru-RU" sz="5400" b="1" dirty="0" smtClean="0"/>
              <a:t>Подготовка корпуса</a:t>
            </a:r>
          </a:p>
          <a:p>
            <a:pPr marL="914400" indent="-914400" algn="ctr">
              <a:buAutoNum type="arabicPeriod"/>
            </a:pPr>
            <a:r>
              <a:rPr lang="ru-RU" sz="5400" b="1" dirty="0" smtClean="0"/>
              <a:t>Исследование текстов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2859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AD60425-D760-423C-AE0F-179E80C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D7B93C-A69E-4F60-A53D-73EFADB74292}"/>
              </a:ext>
            </a:extLst>
          </p:cNvPr>
          <p:cNvSpPr txBox="1"/>
          <p:nvPr/>
        </p:nvSpPr>
        <p:spPr>
          <a:xfrm>
            <a:off x="1537446" y="111499"/>
            <a:ext cx="90662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 </a:t>
            </a:r>
            <a:r>
              <a:rPr lang="ru-RU" sz="5400" b="1" dirty="0" smtClean="0"/>
              <a:t>Создание</a:t>
            </a:r>
            <a:r>
              <a:rPr lang="ru-RU" sz="5400" b="1" dirty="0" smtClean="0"/>
              <a:t> </a:t>
            </a:r>
            <a:r>
              <a:rPr lang="ru-RU" sz="5400" b="1" dirty="0"/>
              <a:t>корпуса</a:t>
            </a:r>
          </a:p>
          <a:p>
            <a:pPr algn="ctr"/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6" y="2663916"/>
            <a:ext cx="8192643" cy="4058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6331" y="1125057"/>
            <a:ext cx="926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400" dirty="0" smtClean="0"/>
              <a:t>379 произведений</a:t>
            </a:r>
          </a:p>
          <a:p>
            <a:endParaRPr lang="ru-RU" sz="2400" dirty="0" smtClean="0"/>
          </a:p>
          <a:p>
            <a:pPr marL="285750" indent="-285750">
              <a:buFontTx/>
              <a:buChar char="-"/>
            </a:pPr>
            <a:r>
              <a:rPr lang="ru-RU" sz="2400" dirty="0" smtClean="0"/>
              <a:t>Для 125 произведений известен год написания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3087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AD60425-D760-423C-AE0F-179E80C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D7B93C-A69E-4F60-A53D-73EFADB74292}"/>
              </a:ext>
            </a:extLst>
          </p:cNvPr>
          <p:cNvSpPr txBox="1"/>
          <p:nvPr/>
        </p:nvSpPr>
        <p:spPr>
          <a:xfrm>
            <a:off x="1537446" y="111499"/>
            <a:ext cx="90662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 </a:t>
            </a:r>
            <a:r>
              <a:rPr lang="ru-RU" sz="5400" b="1" dirty="0" smtClean="0"/>
              <a:t>Подготовка </a:t>
            </a:r>
            <a:r>
              <a:rPr lang="ru-RU" sz="5400" b="1" dirty="0"/>
              <a:t>корпуса</a:t>
            </a:r>
          </a:p>
          <a:p>
            <a:pPr algn="ctr"/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23766" y="1286421"/>
            <a:ext cx="514574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400" dirty="0" smtClean="0"/>
              <a:t>Удаление стоп-слов</a:t>
            </a:r>
          </a:p>
          <a:p>
            <a:endParaRPr lang="ru-RU" sz="1050" dirty="0" smtClean="0"/>
          </a:p>
          <a:p>
            <a:pPr marL="285750" indent="-285750">
              <a:buFontTx/>
              <a:buChar char="-"/>
            </a:pPr>
            <a:r>
              <a:rPr lang="ru-RU" sz="2400" dirty="0" smtClean="0"/>
              <a:t>Удаление знаков пунктуации</a:t>
            </a:r>
          </a:p>
          <a:p>
            <a:pPr marL="285750" indent="-285750">
              <a:buFontTx/>
              <a:buChar char="-"/>
            </a:pPr>
            <a:endParaRPr lang="ru-RU" sz="1000" dirty="0"/>
          </a:p>
          <a:p>
            <a:pPr marL="285750" indent="-285750">
              <a:buFontTx/>
              <a:buChar char="-"/>
            </a:pPr>
            <a:r>
              <a:rPr lang="ru-RU" sz="2400" dirty="0" err="1" smtClean="0"/>
              <a:t>Лемматизация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41" y="3295238"/>
            <a:ext cx="5973009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AD60425-D760-423C-AE0F-179E80C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D7B93C-A69E-4F60-A53D-73EFADB74292}"/>
              </a:ext>
            </a:extLst>
          </p:cNvPr>
          <p:cNvSpPr txBox="1"/>
          <p:nvPr/>
        </p:nvSpPr>
        <p:spPr>
          <a:xfrm>
            <a:off x="1537446" y="111499"/>
            <a:ext cx="90662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 </a:t>
            </a:r>
            <a:r>
              <a:rPr lang="ru-RU" sz="5400" b="1" dirty="0" smtClean="0"/>
              <a:t>Исследование текстов</a:t>
            </a:r>
            <a:endParaRPr lang="ru-RU" sz="5400" b="1" dirty="0"/>
          </a:p>
          <a:p>
            <a:pPr algn="ctr"/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1740" y="1564327"/>
            <a:ext cx="11017622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Кластеризация </a:t>
            </a:r>
            <a:endParaRPr lang="ru-RU" sz="2400" dirty="0"/>
          </a:p>
          <a:p>
            <a:r>
              <a:rPr lang="ru-RU" sz="2400" dirty="0" smtClean="0"/>
              <a:t>1.1. К-средних</a:t>
            </a:r>
          </a:p>
          <a:p>
            <a:r>
              <a:rPr lang="ru-RU" sz="2400" dirty="0" smtClean="0"/>
              <a:t>1.2. </a:t>
            </a:r>
            <a:r>
              <a:rPr lang="en-US" sz="2400" dirty="0" smtClean="0"/>
              <a:t>DBSCAN</a:t>
            </a:r>
            <a:endParaRPr lang="ru-RU" sz="2400" dirty="0"/>
          </a:p>
          <a:p>
            <a:r>
              <a:rPr lang="ru-RU" sz="2400" dirty="0" smtClean="0"/>
              <a:t>1.3. Иерархическая кластеризация</a:t>
            </a:r>
          </a:p>
          <a:p>
            <a:endParaRPr lang="ru-RU" sz="1050" dirty="0" smtClean="0"/>
          </a:p>
          <a:p>
            <a:r>
              <a:rPr lang="ru-RU" sz="2400" dirty="0" smtClean="0"/>
              <a:t>2. Выделение </a:t>
            </a:r>
            <a:r>
              <a:rPr lang="ru-RU" sz="2400" dirty="0" err="1" smtClean="0"/>
              <a:t>топиков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Latent </a:t>
            </a:r>
            <a:r>
              <a:rPr lang="en-US" sz="2400" dirty="0" err="1"/>
              <a:t>Dirichlet</a:t>
            </a:r>
            <a:r>
              <a:rPr lang="en-US" sz="2400" dirty="0"/>
              <a:t> Allocation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285750" indent="-285750">
              <a:buFontTx/>
              <a:buChar char="-"/>
            </a:pPr>
            <a:endParaRPr lang="ru-RU" sz="1000" dirty="0"/>
          </a:p>
          <a:p>
            <a:r>
              <a:rPr lang="ru-RU" sz="2400" dirty="0" smtClean="0"/>
              <a:t>3. Классификация произведений по годам написания </a:t>
            </a:r>
          </a:p>
          <a:p>
            <a:r>
              <a:rPr lang="ru-RU" sz="2400" dirty="0" smtClean="0"/>
              <a:t>3.1. Наивный Байес</a:t>
            </a:r>
          </a:p>
          <a:p>
            <a:r>
              <a:rPr lang="ru-RU" sz="2400" dirty="0" smtClean="0"/>
              <a:t>3.2. Логистическая регрессия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9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AD60425-D760-423C-AE0F-179E80C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D7B93C-A69E-4F60-A53D-73EFADB74292}"/>
              </a:ext>
            </a:extLst>
          </p:cNvPr>
          <p:cNvSpPr txBox="1"/>
          <p:nvPr/>
        </p:nvSpPr>
        <p:spPr>
          <a:xfrm>
            <a:off x="439272" y="53274"/>
            <a:ext cx="11286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 </a:t>
            </a:r>
            <a:r>
              <a:rPr lang="ru-RU" sz="5400" b="1" dirty="0" smtClean="0"/>
              <a:t>Оптимальное количество кластеров, к-средних</a:t>
            </a:r>
            <a:endParaRPr lang="ru-RU" sz="5400" b="1" dirty="0"/>
          </a:p>
          <a:p>
            <a:pPr algn="ctr"/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12373" y="2060911"/>
            <a:ext cx="2205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Метод локтя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2069" y="2065879"/>
            <a:ext cx="376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Коэффициент силуэта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13" y="2608578"/>
            <a:ext cx="5042995" cy="40564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66" y="2608578"/>
            <a:ext cx="5248731" cy="40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AD60425-D760-423C-AE0F-179E80C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597" y="545229"/>
            <a:ext cx="354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7 кластеров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959099" y="545229"/>
            <a:ext cx="3765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14 кластеров</a:t>
            </a:r>
            <a:endParaRPr lang="ru-RU" sz="4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1613648"/>
            <a:ext cx="6013246" cy="454604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3" y="1676766"/>
            <a:ext cx="6077183" cy="47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3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AD60425-D760-423C-AE0F-179E80CE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659" y="294217"/>
            <a:ext cx="11492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DBSCAN </a:t>
            </a:r>
            <a:endParaRPr lang="ru-RU" sz="4000" dirty="0" smtClean="0"/>
          </a:p>
          <a:p>
            <a:pPr algn="ctr"/>
            <a:r>
              <a:rPr lang="en-US" sz="4000" dirty="0" smtClean="0"/>
              <a:t>(</a:t>
            </a:r>
            <a:r>
              <a:rPr lang="en-US" sz="4000" dirty="0"/>
              <a:t>Density-based spatial clustering of applications with noise)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37" y="2665500"/>
            <a:ext cx="619211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206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459</TotalTime>
  <Words>152</Words>
  <Application>Microsoft Office PowerPoint</Application>
  <PresentationFormat>Широкоэкранный</PresentationFormat>
  <Paragraphs>65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Tw Cen MT</vt:lpstr>
      <vt:lpstr>Arial</vt:lpstr>
      <vt:lpstr>Calibri</vt:lpstr>
      <vt:lpstr>Капля</vt:lpstr>
      <vt:lpstr>Исследование творчества акутагавы рюноскэ  методами компьютерной лингвистики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КОРПУСА КЛАССИЧЕСКОЙ ЯПОНСКОЙ ЛИТЕРАТУРЫ АОДЗОРА БУНКО</dc:title>
  <dc:creator>Anna Zhabina</dc:creator>
  <cp:lastModifiedBy>User</cp:lastModifiedBy>
  <cp:revision>31</cp:revision>
  <dcterms:created xsi:type="dcterms:W3CDTF">2023-12-28T13:17:54Z</dcterms:created>
  <dcterms:modified xsi:type="dcterms:W3CDTF">2024-06-08T13:23:07Z</dcterms:modified>
</cp:coreProperties>
</file>