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8" r:id="rId4"/>
    <p:sldId id="349" r:id="rId5"/>
    <p:sldId id="350" r:id="rId6"/>
    <p:sldId id="351" r:id="rId7"/>
    <p:sldId id="422" r:id="rId8"/>
    <p:sldId id="423" r:id="rId9"/>
    <p:sldId id="354" r:id="rId10"/>
    <p:sldId id="425" r:id="rId11"/>
    <p:sldId id="426" r:id="rId12"/>
    <p:sldId id="427" r:id="rId13"/>
    <p:sldId id="428" r:id="rId14"/>
    <p:sldId id="432" r:id="rId15"/>
    <p:sldId id="429" r:id="rId16"/>
    <p:sldId id="430" r:id="rId17"/>
    <p:sldId id="431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00FF"/>
    <a:srgbClr val="FFCCFF"/>
    <a:srgbClr val="85DFFF"/>
    <a:srgbClr val="5DD5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56" y="-56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2C61F6"/>
            </a:solidFill>
          </c:spPr>
          <c:invertIfNegative val="0"/>
          <c:cat>
            <c:numLit>
              <c:formatCode>General</c:formatCode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numLit>
          </c:cat>
          <c:val>
            <c:numRef>
              <c:f>工作表2!$A$1:$H$1</c:f>
              <c:numCache>
                <c:formatCode>General</c:formatCode>
                <c:ptCount val="8"/>
                <c:pt idx="0">
                  <c:v>6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402048"/>
        <c:axId val="38110912"/>
      </c:barChart>
      <c:catAx>
        <c:axId val="3840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/>
            </a:pPr>
            <a:endParaRPr lang="zh-TW"/>
          </a:p>
        </c:txPr>
        <c:crossAx val="38110912"/>
        <c:crosses val="autoZero"/>
        <c:auto val="1"/>
        <c:lblAlgn val="ctr"/>
        <c:lblOffset val="100"/>
        <c:noMultiLvlLbl val="0"/>
      </c:catAx>
      <c:valAx>
        <c:axId val="38110912"/>
        <c:scaling>
          <c:orientation val="minMax"/>
        </c:scaling>
        <c:delete val="0"/>
        <c:axPos val="l"/>
        <c:majorGridlines>
          <c:spPr>
            <a:ln w="19050"/>
          </c:spPr>
        </c:majorGridlines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/>
            </a:pPr>
            <a:endParaRPr lang="zh-TW"/>
          </a:p>
        </c:txPr>
        <c:crossAx val="38402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2C61F6"/>
            </a:solidFill>
          </c:spPr>
          <c:invertIfNegative val="0"/>
          <c:cat>
            <c:numLit>
              <c:formatCode>General</c:formatCode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numLit>
          </c:cat>
          <c:val>
            <c:numRef>
              <c:f>工作表1!$A$1:$H$1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578688"/>
        <c:axId val="3622592"/>
      </c:barChart>
      <c:catAx>
        <c:axId val="38578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/>
            </a:pPr>
            <a:endParaRPr lang="zh-TW"/>
          </a:p>
        </c:txPr>
        <c:crossAx val="3622592"/>
        <c:crosses val="autoZero"/>
        <c:auto val="1"/>
        <c:lblAlgn val="ctr"/>
        <c:lblOffset val="100"/>
        <c:noMultiLvlLbl val="0"/>
      </c:catAx>
      <c:valAx>
        <c:axId val="3622592"/>
        <c:scaling>
          <c:orientation val="minMax"/>
          <c:max val="7"/>
          <c:min val="0"/>
        </c:scaling>
        <c:delete val="0"/>
        <c:axPos val="l"/>
        <c:majorGridlines>
          <c:spPr>
            <a:ln w="19050"/>
          </c:spPr>
        </c:majorGridlines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/>
            </a:pPr>
            <a:endParaRPr lang="zh-TW"/>
          </a:p>
        </c:txPr>
        <c:crossAx val="38578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761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080" cy="612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10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08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115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00784"/>
            <a:ext cx="8064500" cy="460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91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.xml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chart" Target="../charts/chart2.x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71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Vector&lt; 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&amp;</a:t>
            </a:r>
            <a:r>
              <a:rPr lang="en-US" altLang="zh-TW" dirty="0" err="1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iteratorToCopy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pPr lvl="0"/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Iterator&lt; T &gt;::Iterator( T *p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71218"/>
              </p:ext>
            </p:extLst>
          </p:nvPr>
        </p:nvGraphicFramePr>
        <p:xfrm>
          <a:off x="5292092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6912299" y="5409253"/>
            <a:ext cx="360046" cy="72009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05901"/>
              </p:ext>
            </p:extLst>
          </p:nvPr>
        </p:nvGraphicFramePr>
        <p:xfrm>
          <a:off x="6552253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7452092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27955"/>
              </p:ext>
            </p:extLst>
          </p:nvPr>
        </p:nvGraphicFramePr>
        <p:xfrm>
          <a:off x="5292092" y="5949322"/>
          <a:ext cx="1800000" cy="360000"/>
        </p:xfrm>
        <a:graphic>
          <a:graphicData uri="http://schemas.openxmlformats.org/drawingml/2006/table">
            <a:tbl>
              <a:tblPr firstRow="1" bandRow="1"/>
              <a:tblGrid>
                <a:gridCol w="144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noName</a:t>
                      </a:r>
                      <a:r>
                        <a:rPr lang="en-US" altLang="zh-TW" sz="1600" b="1" dirty="0" err="1" smtClean="0"/>
                        <a:t>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01874"/>
              </p:ext>
            </p:extLst>
          </p:nvPr>
        </p:nvGraphicFramePr>
        <p:xfrm>
          <a:off x="7452368" y="5949322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/>
                <a:gridCol w="108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itA</a:t>
                      </a:r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.ptr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H="1" flipV="1">
            <a:off x="7272345" y="5409253"/>
            <a:ext cx="360046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4" name="文字方塊 3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75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5760736"/>
          </a:xfrm>
        </p:spPr>
        <p:txBody>
          <a:bodyPr/>
          <a:lstStyle/>
          <a:p>
            <a:pPr lvl="0"/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 smtClean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&gt;::end()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size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T&amp;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26847"/>
              </p:ext>
            </p:extLst>
          </p:nvPr>
        </p:nvGraphicFramePr>
        <p:xfrm>
          <a:off x="6012184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30346"/>
              </p:ext>
            </p:extLst>
          </p:nvPr>
        </p:nvGraphicFramePr>
        <p:xfrm>
          <a:off x="7272345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8172184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12910"/>
              </p:ext>
            </p:extLst>
          </p:nvPr>
        </p:nvGraphicFramePr>
        <p:xfrm>
          <a:off x="7452368" y="5949322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/>
                <a:gridCol w="108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itA</a:t>
                      </a:r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.ptr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7632391" y="5409253"/>
            <a:ext cx="360046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68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size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T&amp;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38503"/>
              </p:ext>
            </p:extLst>
          </p:nvPr>
        </p:nvGraphicFramePr>
        <p:xfrm>
          <a:off x="6012184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5832161" y="5409253"/>
            <a:ext cx="0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51408"/>
              </p:ext>
            </p:extLst>
          </p:nvPr>
        </p:nvGraphicFramePr>
        <p:xfrm>
          <a:off x="7272345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8172184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99890"/>
              </p:ext>
            </p:extLst>
          </p:nvPr>
        </p:nvGraphicFramePr>
        <p:xfrm>
          <a:off x="4211954" y="5949322"/>
          <a:ext cx="1800000" cy="360000"/>
        </p:xfrm>
        <a:graphic>
          <a:graphicData uri="http://schemas.openxmlformats.org/drawingml/2006/table">
            <a:tbl>
              <a:tblPr firstRow="1" bandRow="1"/>
              <a:tblGrid>
                <a:gridCol w="144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noName</a:t>
                      </a:r>
                      <a:r>
                        <a:rPr lang="en-US" altLang="zh-TW" sz="1600" b="1" dirty="0" err="1" smtClean="0"/>
                        <a:t>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70657"/>
              </p:ext>
            </p:extLst>
          </p:nvPr>
        </p:nvGraphicFramePr>
        <p:xfrm>
          <a:off x="7452368" y="5949322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/>
                <a:gridCol w="108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itA</a:t>
                      </a:r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.ptr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7632391" y="5409253"/>
            <a:ext cx="360046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55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size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T&amp;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60643"/>
              </p:ext>
            </p:extLst>
          </p:nvPr>
        </p:nvGraphicFramePr>
        <p:xfrm>
          <a:off x="6012184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66390"/>
              </p:ext>
            </p:extLst>
          </p:nvPr>
        </p:nvGraphicFramePr>
        <p:xfrm>
          <a:off x="7272345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8172184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79989"/>
              </p:ext>
            </p:extLst>
          </p:nvPr>
        </p:nvGraphicFramePr>
        <p:xfrm>
          <a:off x="7452368" y="5949322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/>
                <a:gridCol w="108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itA</a:t>
                      </a:r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.ptr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7632391" y="5409253"/>
            <a:ext cx="360046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TW" dirty="0" smtClean="0"/>
              <a:t> 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806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8"/>
            <a:ext cx="8641104" cy="594075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size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Iterator&lt; T &gt;&amp; Iterator&lt; T &gt;::</a:t>
            </a:r>
            <a:r>
              <a:rPr lang="de-DE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72379"/>
              </p:ext>
            </p:extLst>
          </p:nvPr>
        </p:nvGraphicFramePr>
        <p:xfrm>
          <a:off x="6012184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48767"/>
              </p:ext>
            </p:extLst>
          </p:nvPr>
        </p:nvGraphicFramePr>
        <p:xfrm>
          <a:off x="7272345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8172184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15632"/>
              </p:ext>
            </p:extLst>
          </p:nvPr>
        </p:nvGraphicFramePr>
        <p:xfrm>
          <a:off x="7452368" y="5949322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/>
                <a:gridCol w="108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itA</a:t>
                      </a:r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.ptr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7632391" y="5409253"/>
            <a:ext cx="360046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TW" dirty="0" smtClean="0"/>
              <a:t> 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8"/>
            <a:ext cx="8641104" cy="594075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size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Iterator&lt; T &gt;&amp; Iterator&lt; T &gt;::</a:t>
            </a:r>
            <a:r>
              <a:rPr lang="de-DE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1047"/>
              </p:ext>
            </p:extLst>
          </p:nvPr>
        </p:nvGraphicFramePr>
        <p:xfrm>
          <a:off x="6012184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80151"/>
              </p:ext>
            </p:extLst>
          </p:nvPr>
        </p:nvGraphicFramePr>
        <p:xfrm>
          <a:off x="7272345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8172184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90850"/>
              </p:ext>
            </p:extLst>
          </p:nvPr>
        </p:nvGraphicFramePr>
        <p:xfrm>
          <a:off x="7452368" y="5949322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/>
                <a:gridCol w="108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itA</a:t>
                      </a:r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.ptr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7632391" y="5409253"/>
            <a:ext cx="0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TW" dirty="0" smtClean="0"/>
              <a:t> 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98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8"/>
            <a:ext cx="8641104" cy="594075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size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Iterator&lt; T &gt;&amp; Iterator&lt; T &gt;::</a:t>
            </a:r>
            <a:r>
              <a:rPr lang="de-DE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50036"/>
              </p:ext>
            </p:extLst>
          </p:nvPr>
        </p:nvGraphicFramePr>
        <p:xfrm>
          <a:off x="6012184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5832161" y="5409253"/>
            <a:ext cx="0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13107"/>
              </p:ext>
            </p:extLst>
          </p:nvPr>
        </p:nvGraphicFramePr>
        <p:xfrm>
          <a:off x="7272345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8172184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78111"/>
              </p:ext>
            </p:extLst>
          </p:nvPr>
        </p:nvGraphicFramePr>
        <p:xfrm>
          <a:off x="4211954" y="5949322"/>
          <a:ext cx="1800000" cy="360000"/>
        </p:xfrm>
        <a:graphic>
          <a:graphicData uri="http://schemas.openxmlformats.org/drawingml/2006/table">
            <a:tbl>
              <a:tblPr firstRow="1" bandRow="1"/>
              <a:tblGrid>
                <a:gridCol w="144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noName</a:t>
                      </a:r>
                      <a:r>
                        <a:rPr lang="en-US" altLang="zh-TW" sz="1600" b="1" dirty="0" err="1" smtClean="0"/>
                        <a:t>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52204"/>
              </p:ext>
            </p:extLst>
          </p:nvPr>
        </p:nvGraphicFramePr>
        <p:xfrm>
          <a:off x="7452368" y="5949322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/>
                <a:gridCol w="108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itA</a:t>
                      </a:r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.ptr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7632391" y="5409253"/>
            <a:ext cx="0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TW" dirty="0" smtClean="0"/>
              <a:t> 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76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8"/>
            <a:ext cx="8641104" cy="594075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size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T&amp;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99824"/>
              </p:ext>
            </p:extLst>
          </p:nvPr>
        </p:nvGraphicFramePr>
        <p:xfrm>
          <a:off x="6012184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6601"/>
              </p:ext>
            </p:extLst>
          </p:nvPr>
        </p:nvGraphicFramePr>
        <p:xfrm>
          <a:off x="7272345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8172184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42255"/>
              </p:ext>
            </p:extLst>
          </p:nvPr>
        </p:nvGraphicFramePr>
        <p:xfrm>
          <a:off x="7452368" y="5949322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/>
                <a:gridCol w="108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itA</a:t>
                      </a:r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.ptr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7632391" y="5409253"/>
            <a:ext cx="0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TW" dirty="0" smtClean="0"/>
              <a:t> 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25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8"/>
            <a:ext cx="8641104" cy="594075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size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T&amp;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65239"/>
              </p:ext>
            </p:extLst>
          </p:nvPr>
        </p:nvGraphicFramePr>
        <p:xfrm>
          <a:off x="6012184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1792"/>
              </p:ext>
            </p:extLst>
          </p:nvPr>
        </p:nvGraphicFramePr>
        <p:xfrm>
          <a:off x="7272345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8172184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02297"/>
              </p:ext>
            </p:extLst>
          </p:nvPr>
        </p:nvGraphicFramePr>
        <p:xfrm>
          <a:off x="7452368" y="5949322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/>
                <a:gridCol w="108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itA</a:t>
                      </a:r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.ptr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7632391" y="5409253"/>
            <a:ext cx="0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TW" dirty="0" smtClean="0"/>
              <a:t>  1  7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52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8"/>
            <a:ext cx="8641104" cy="594075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size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Iterator&lt; T &gt;&amp; Iterator&lt; T &gt;::</a:t>
            </a:r>
            <a:r>
              <a:rPr lang="de-DE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87668"/>
              </p:ext>
            </p:extLst>
          </p:nvPr>
        </p:nvGraphicFramePr>
        <p:xfrm>
          <a:off x="6012184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08695"/>
              </p:ext>
            </p:extLst>
          </p:nvPr>
        </p:nvGraphicFramePr>
        <p:xfrm>
          <a:off x="7272345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8172184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50126"/>
              </p:ext>
            </p:extLst>
          </p:nvPr>
        </p:nvGraphicFramePr>
        <p:xfrm>
          <a:off x="7452368" y="5949322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/>
                <a:gridCol w="108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itA</a:t>
                      </a:r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.ptr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7632391" y="5409253"/>
            <a:ext cx="0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TW" dirty="0" smtClean="0"/>
              <a:t>  1  7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09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91517" y="368609"/>
            <a:ext cx="7740989" cy="612078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&lt;&lt;(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);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Iterator(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*p = 0 );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operator*()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operator-&gt;()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  Iterator&lt; T &gt;&amp;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  Iterator&lt; T &gt;&amp; operator</a:t>
            </a:r>
            <a:r>
              <a:rPr lang="en-US" altLang="zh-TW" dirty="0" smtClean="0">
                <a:highlight>
                  <a:srgbClr val="FFFFFF"/>
                </a:highlight>
                <a:latin typeface="Lucida Console"/>
              </a:rPr>
              <a:t>++();</a:t>
            </a:r>
            <a:endParaRPr lang="en-US" altLang="zh-TW" dirty="0"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  Iterator&lt; T &gt;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operator++(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  Iterator&lt; T &gt;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operator+(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operator-(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operator-(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610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8"/>
            <a:ext cx="8641104" cy="594075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size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&gt;::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Iterator&lt; T &gt;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Iterator&lt; T &gt;&amp; Iterator&lt; T &gt;::</a:t>
            </a:r>
            <a:r>
              <a:rPr lang="de-DE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01350"/>
              </p:ext>
            </p:extLst>
          </p:nvPr>
        </p:nvGraphicFramePr>
        <p:xfrm>
          <a:off x="6012184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43379"/>
              </p:ext>
            </p:extLst>
          </p:nvPr>
        </p:nvGraphicFramePr>
        <p:xfrm>
          <a:off x="7272345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8172184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81467"/>
              </p:ext>
            </p:extLst>
          </p:nvPr>
        </p:nvGraphicFramePr>
        <p:xfrm>
          <a:off x="7452368" y="5949322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/>
                <a:gridCol w="108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itA</a:t>
                      </a:r>
                      <a:r>
                        <a:rPr kumimoji="0" lang="en-US" altLang="zh-TW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.ptr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H="1" flipV="1">
            <a:off x="7272345" y="5409253"/>
            <a:ext cx="360046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TW" dirty="0" smtClean="0"/>
              <a:t>  1  7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59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6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478" y="404622"/>
            <a:ext cx="8208772" cy="864108"/>
          </a:xfrm>
        </p:spPr>
        <p:txBody>
          <a:bodyPr lIns="90000" rIns="90000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Let </a:t>
            </a:r>
            <a:r>
              <a:rPr lang="en-US" altLang="zh-TW" sz="2300" i="1" kern="100" dirty="0">
                <a:latin typeface="Times New Roman"/>
                <a:ea typeface="微軟正黑體"/>
                <a:cs typeface="Times New Roman"/>
              </a:rPr>
              <a:t>a</a:t>
            </a:r>
            <a:r>
              <a:rPr lang="en-US" altLang="zh-TW" sz="2300" kern="100" baseline="-25000" dirty="0">
                <a:latin typeface="Times New Roman"/>
                <a:ea typeface="微軟正黑體"/>
                <a:cs typeface="Times New Roman"/>
              </a:rPr>
              <a:t>0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, </a:t>
            </a:r>
            <a:r>
              <a:rPr lang="en-US" altLang="zh-TW" sz="2300" i="1" kern="100" dirty="0">
                <a:latin typeface="Times New Roman"/>
                <a:ea typeface="微軟正黑體"/>
                <a:cs typeface="Times New Roman"/>
              </a:rPr>
              <a:t>a</a:t>
            </a:r>
            <a:r>
              <a:rPr lang="en-US" altLang="zh-TW" sz="2300" kern="100" baseline="-25000" dirty="0">
                <a:latin typeface="Times New Roman"/>
                <a:ea typeface="微軟正黑體"/>
                <a:cs typeface="Times New Roman"/>
              </a:rPr>
              <a:t>1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, …, </a:t>
            </a:r>
            <a:r>
              <a:rPr lang="en-US" altLang="zh-TW" sz="2300" i="1" kern="100" dirty="0">
                <a:latin typeface="Times New Roman"/>
                <a:ea typeface="微軟正黑體"/>
                <a:cs typeface="Times New Roman"/>
              </a:rPr>
              <a:t>a</a:t>
            </a:r>
            <a:r>
              <a:rPr lang="en-US" altLang="zh-TW" sz="2300" i="1" kern="100" spc="120" baseline="-25000" dirty="0">
                <a:latin typeface="Times New Roman"/>
                <a:ea typeface="微軟正黑體"/>
                <a:cs typeface="Times New Roman"/>
              </a:rPr>
              <a:t>n</a:t>
            </a:r>
            <a:r>
              <a:rPr lang="en-US" altLang="zh-TW" sz="2300" kern="100" baseline="-25000" dirty="0">
                <a:latin typeface="Symbol"/>
                <a:ea typeface="微軟正黑體"/>
                <a:cs typeface="Times New Roman"/>
              </a:rPr>
              <a:t>-</a:t>
            </a:r>
            <a:r>
              <a:rPr lang="en-US" altLang="zh-TW" sz="2300" kern="100" baseline="-25000" dirty="0">
                <a:latin typeface="Times New Roman"/>
                <a:ea typeface="微軟正黑體"/>
                <a:cs typeface="Times New Roman"/>
              </a:rPr>
              <a:t>1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 be a given sequence of positive integers</a:t>
            </a:r>
            <a:r>
              <a:rPr lang="en-US" altLang="zh-TW" sz="2300" kern="100" dirty="0" smtClean="0">
                <a:latin typeface="Times New Roman"/>
                <a:ea typeface="微軟正黑體"/>
                <a:cs typeface="Times New Roman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300" dirty="0" smtClean="0">
                <a:latin typeface="Times New Roman"/>
                <a:ea typeface="微軟正黑體"/>
              </a:rPr>
              <a:t>F</a:t>
            </a:r>
            <a:r>
              <a:rPr lang="en-US" altLang="zh-TW" sz="2300" kern="100" dirty="0" smtClean="0">
                <a:latin typeface="Times New Roman"/>
                <a:ea typeface="微軟正黑體"/>
                <a:cs typeface="Times New Roman"/>
              </a:rPr>
              <a:t>or 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any </a:t>
            </a:r>
            <a:r>
              <a:rPr lang="en-US" altLang="zh-TW" sz="2300" i="1" kern="100" dirty="0" err="1">
                <a:latin typeface="Times New Roman"/>
                <a:ea typeface="微軟正黑體"/>
                <a:cs typeface="Times New Roman"/>
              </a:rPr>
              <a:t>i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  <a:sym typeface="Symbol"/>
              </a:rPr>
              <a:t>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 {0, 1, …, </a:t>
            </a:r>
            <a:r>
              <a:rPr lang="en-US" altLang="zh-TW" sz="2300" i="1" kern="100" spc="120" dirty="0">
                <a:latin typeface="Times New Roman"/>
                <a:ea typeface="微軟正黑體"/>
                <a:cs typeface="Times New Roman"/>
              </a:rPr>
              <a:t>n</a:t>
            </a:r>
            <a:r>
              <a:rPr lang="en-US" altLang="zh-TW" sz="2300" kern="100" dirty="0">
                <a:latin typeface="Symbol"/>
                <a:ea typeface="微軟正黑體"/>
                <a:cs typeface="Times New Roman"/>
              </a:rPr>
              <a:t>-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1}, </a:t>
            </a:r>
            <a:r>
              <a:rPr lang="en-US" altLang="zh-TW" sz="2300" kern="100" dirty="0" smtClean="0">
                <a:latin typeface="Times New Roman"/>
                <a:ea typeface="微軟正黑體"/>
                <a:cs typeface="Times New Roman"/>
              </a:rPr>
              <a:t>let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TW" altLang="zh-TW" kern="100" dirty="0">
              <a:latin typeface="Arial"/>
              <a:ea typeface="微軟正黑體"/>
              <a:cs typeface="Times New Roman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40458C"/>
              </a:solidFill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454585"/>
              </p:ext>
            </p:extLst>
          </p:nvPr>
        </p:nvGraphicFramePr>
        <p:xfrm>
          <a:off x="539496" y="1412748"/>
          <a:ext cx="8208000" cy="82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方程式" r:id="rId3" imgW="8851680" imgH="888840" progId="Equation.3">
                  <p:embed/>
                </p:oleObj>
              </mc:Choice>
              <mc:Fallback>
                <p:oleObj name="方程式" r:id="rId3" imgW="88516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96" y="1412748"/>
                        <a:ext cx="8208000" cy="824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22999"/>
              </p:ext>
            </p:extLst>
          </p:nvPr>
        </p:nvGraphicFramePr>
        <p:xfrm>
          <a:off x="4716250" y="3861054"/>
          <a:ext cx="3888000" cy="1296000"/>
        </p:xfrm>
        <a:graphic>
          <a:graphicData uri="http://schemas.openxmlformats.org/drawingml/2006/table">
            <a:tbl>
              <a:tblPr/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178238"/>
              </p:ext>
            </p:extLst>
          </p:nvPr>
        </p:nvGraphicFramePr>
        <p:xfrm>
          <a:off x="539496" y="2996946"/>
          <a:ext cx="4032504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47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478" y="404622"/>
            <a:ext cx="8208772" cy="864108"/>
          </a:xfrm>
        </p:spPr>
        <p:txBody>
          <a:bodyPr lIns="90000" rIns="90000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Let </a:t>
            </a:r>
            <a:r>
              <a:rPr lang="en-US" altLang="zh-TW" sz="2300" i="1" kern="100" dirty="0">
                <a:latin typeface="Times New Roman"/>
                <a:ea typeface="微軟正黑體"/>
                <a:cs typeface="Times New Roman"/>
              </a:rPr>
              <a:t>a</a:t>
            </a:r>
            <a:r>
              <a:rPr lang="en-US" altLang="zh-TW" sz="2300" kern="100" baseline="-25000" dirty="0">
                <a:latin typeface="Times New Roman"/>
                <a:ea typeface="微軟正黑體"/>
                <a:cs typeface="Times New Roman"/>
              </a:rPr>
              <a:t>0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, </a:t>
            </a:r>
            <a:r>
              <a:rPr lang="en-US" altLang="zh-TW" sz="2300" i="1" kern="100" dirty="0">
                <a:latin typeface="Times New Roman"/>
                <a:ea typeface="微軟正黑體"/>
                <a:cs typeface="Times New Roman"/>
              </a:rPr>
              <a:t>a</a:t>
            </a:r>
            <a:r>
              <a:rPr lang="en-US" altLang="zh-TW" sz="2300" kern="100" baseline="-25000" dirty="0">
                <a:latin typeface="Times New Roman"/>
                <a:ea typeface="微軟正黑體"/>
                <a:cs typeface="Times New Roman"/>
              </a:rPr>
              <a:t>1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, …, </a:t>
            </a:r>
            <a:r>
              <a:rPr lang="en-US" altLang="zh-TW" sz="2300" i="1" kern="100" dirty="0">
                <a:latin typeface="Times New Roman"/>
                <a:ea typeface="微軟正黑體"/>
                <a:cs typeface="Times New Roman"/>
              </a:rPr>
              <a:t>a</a:t>
            </a:r>
            <a:r>
              <a:rPr lang="en-US" altLang="zh-TW" sz="2300" i="1" kern="100" spc="120" baseline="-25000" dirty="0">
                <a:latin typeface="Times New Roman"/>
                <a:ea typeface="微軟正黑體"/>
                <a:cs typeface="Times New Roman"/>
              </a:rPr>
              <a:t>n</a:t>
            </a:r>
            <a:r>
              <a:rPr lang="en-US" altLang="zh-TW" sz="2300" kern="100" baseline="-25000" dirty="0">
                <a:latin typeface="Symbol"/>
                <a:ea typeface="微軟正黑體"/>
                <a:cs typeface="Times New Roman"/>
              </a:rPr>
              <a:t>-</a:t>
            </a:r>
            <a:r>
              <a:rPr lang="en-US" altLang="zh-TW" sz="2300" kern="100" baseline="-25000" dirty="0">
                <a:latin typeface="Times New Roman"/>
                <a:ea typeface="微軟正黑體"/>
                <a:cs typeface="Times New Roman"/>
              </a:rPr>
              <a:t>1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 be a given sequence of positive integers</a:t>
            </a:r>
            <a:r>
              <a:rPr lang="en-US" altLang="zh-TW" sz="2300" kern="100" dirty="0" smtClean="0">
                <a:latin typeface="Times New Roman"/>
                <a:ea typeface="微軟正黑體"/>
                <a:cs typeface="Times New Roman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300" dirty="0" smtClean="0">
                <a:latin typeface="Times New Roman"/>
                <a:ea typeface="微軟正黑體"/>
              </a:rPr>
              <a:t>F</a:t>
            </a:r>
            <a:r>
              <a:rPr lang="en-US" altLang="zh-TW" sz="2300" kern="100" dirty="0" smtClean="0">
                <a:latin typeface="Times New Roman"/>
                <a:ea typeface="微軟正黑體"/>
                <a:cs typeface="Times New Roman"/>
              </a:rPr>
              <a:t>or 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any </a:t>
            </a:r>
            <a:r>
              <a:rPr lang="en-US" altLang="zh-TW" sz="2300" i="1" kern="100" dirty="0" err="1">
                <a:latin typeface="Times New Roman"/>
                <a:ea typeface="微軟正黑體"/>
                <a:cs typeface="Times New Roman"/>
              </a:rPr>
              <a:t>i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  <a:sym typeface="Symbol"/>
              </a:rPr>
              <a:t>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 {0, 1, …, </a:t>
            </a:r>
            <a:r>
              <a:rPr lang="en-US" altLang="zh-TW" sz="2300" i="1" kern="100" spc="120" dirty="0">
                <a:latin typeface="Times New Roman"/>
                <a:ea typeface="微軟正黑體"/>
                <a:cs typeface="Times New Roman"/>
              </a:rPr>
              <a:t>n</a:t>
            </a:r>
            <a:r>
              <a:rPr lang="en-US" altLang="zh-TW" sz="2300" kern="100" dirty="0">
                <a:latin typeface="Symbol"/>
                <a:ea typeface="微軟正黑體"/>
                <a:cs typeface="Times New Roman"/>
              </a:rPr>
              <a:t>-</a:t>
            </a:r>
            <a:r>
              <a:rPr lang="en-US" altLang="zh-TW" sz="2300" kern="100" dirty="0">
                <a:latin typeface="Times New Roman"/>
                <a:ea typeface="微軟正黑體"/>
                <a:cs typeface="Times New Roman"/>
              </a:rPr>
              <a:t>1}, </a:t>
            </a:r>
            <a:r>
              <a:rPr lang="en-US" altLang="zh-TW" sz="2300" kern="100" dirty="0" smtClean="0">
                <a:latin typeface="Times New Roman"/>
                <a:ea typeface="微軟正黑體"/>
                <a:cs typeface="Times New Roman"/>
              </a:rPr>
              <a:t>let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TW" altLang="zh-TW" kern="100" dirty="0">
              <a:latin typeface="Arial"/>
              <a:ea typeface="微軟正黑體"/>
              <a:cs typeface="Times New Roman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40458C"/>
              </a:solidFill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02919"/>
              </p:ext>
            </p:extLst>
          </p:nvPr>
        </p:nvGraphicFramePr>
        <p:xfrm>
          <a:off x="539496" y="1412748"/>
          <a:ext cx="8208000" cy="82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方程式" r:id="rId3" imgW="8851680" imgH="888840" progId="Equation.3">
                  <p:embed/>
                </p:oleObj>
              </mc:Choice>
              <mc:Fallback>
                <p:oleObj name="方程式" r:id="rId3" imgW="88516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96" y="1412748"/>
                        <a:ext cx="8208000" cy="824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90833"/>
              </p:ext>
            </p:extLst>
          </p:nvPr>
        </p:nvGraphicFramePr>
        <p:xfrm>
          <a:off x="4716250" y="3861054"/>
          <a:ext cx="3888000" cy="1296000"/>
        </p:xfrm>
        <a:graphic>
          <a:graphicData uri="http://schemas.openxmlformats.org/drawingml/2006/table">
            <a:tbl>
              <a:tblPr/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604353"/>
              </p:ext>
            </p:extLst>
          </p:nvPr>
        </p:nvGraphicFramePr>
        <p:xfrm>
          <a:off x="539496" y="2996946"/>
          <a:ext cx="4032504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896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64500" cy="100838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Quadratic Algorithm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750" y="1556766"/>
            <a:ext cx="8064500" cy="4752594"/>
          </a:xfrm>
        </p:spPr>
        <p:txBody>
          <a:bodyPr/>
          <a:lstStyle/>
          <a:p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spans1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57188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integers</a:t>
            </a:r>
          </a:p>
          <a:p>
            <a:pPr marL="357188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spans of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TW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/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 of 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integers</a:t>
            </a:r>
            <a:endParaRPr lang="en-US" altLang="zh-TW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/>
            <a:r>
              <a:rPr lang="pt-BR" altLang="zh-TW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pt-BR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pt-BR" altLang="zh-TW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pt-BR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TW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TW" dirty="0" smtClean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-</a:t>
            </a:r>
            <a:r>
              <a:rPr lang="pt-BR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pt-BR" altLang="zh-TW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endParaRPr lang="pt-BR" altLang="zh-TW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/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TW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79500"/>
            <a:r>
              <a:rPr lang="pt-BR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pt-BR" altLang="zh-TW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+</a:t>
            </a:r>
            <a:r>
              <a:rPr lang="pt-BR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t-BR" altLang="zh-TW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/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zh-TW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zh-TW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9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6" y="368608"/>
            <a:ext cx="7560967" cy="630080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Vector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typedef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&amp;operator[](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operator[](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begin</a:t>
            </a:r>
            <a:r>
              <a:rPr lang="en-US" altLang="zh-TW" dirty="0" smtClean="0"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  Iterator&lt; T &gt;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back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capacity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7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3" cy="611999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</a:t>
            </a:r>
          </a:p>
          <a:p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Vector&lt; T &gt;::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</a:t>
            </a:r>
          </a:p>
          <a:p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&gt;::end()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+ size;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</a:t>
            </a:r>
          </a:p>
          <a:p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T&amp; 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&gt;::operator*()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52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Iterator&lt; T &gt;::Iterator( T *p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</a:t>
            </a:r>
          </a:p>
          <a:p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&gt;::Iterator(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&amp;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iteratorToCopy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iteratorToCopy.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r>
              <a:rPr lang="de-DE" altLang="zh-TW" dirty="0">
                <a:highlight>
                  <a:srgbClr val="FFFFFF"/>
                </a:highlight>
                <a:latin typeface="Lucida Console"/>
              </a:rPr>
              <a:t>Iterator&lt; T &gt;&amp; Iterator&lt; T 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&gt;::operator++()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</a:t>
            </a: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&gt;::operator&lt;(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&amp;right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1075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</a:t>
            </a:r>
          </a:p>
          <a:p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&gt;::Vector(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val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T[ 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n;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val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;</a:t>
            </a:r>
          </a:p>
          <a:p>
            <a:endParaRPr lang="zh-TW" altLang="en-US" dirty="0"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     size = n;</a:t>
            </a:r>
          </a:p>
          <a:p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     capacity = n;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size = 0;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capacity = 0;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[ 0 ];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1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Vector&lt;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val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size == capacity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capacity++;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*buffer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capacity ];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buffer[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[]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buffer;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 =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size++;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38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5760736"/>
          </a:xfrm>
        </p:spPr>
        <p:txBody>
          <a:bodyPr/>
          <a:lstStyle/>
          <a:p>
            <a:pPr lvl="0"/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 smtClean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Vector&lt; 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Iterator&lt; T &gt; &amp;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iteratorToCopy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iteratorToCopy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Iterator&lt; T &gt;::Iterator( T *p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82963"/>
              </p:ext>
            </p:extLst>
          </p:nvPr>
        </p:nvGraphicFramePr>
        <p:xfrm>
          <a:off x="5292092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72966"/>
              </p:ext>
            </p:extLst>
          </p:nvPr>
        </p:nvGraphicFramePr>
        <p:xfrm>
          <a:off x="6552253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7452092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36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A;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n;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maxNum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(3) &lt;&lt;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Vector&lt; 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T &gt;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Iterator&lt; T &gt; &amp;</a:t>
            </a:r>
            <a:r>
              <a:rPr lang="en-US" altLang="zh-TW" dirty="0" err="1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iteratorToCopy</a:t>
            </a:r>
            <a:r>
              <a:rPr lang="en-U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iteratorToCopy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.ptr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pPr lvl="0"/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Iterator&lt; T &gt;::Iterator( T *p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7666"/>
              </p:ext>
            </p:extLst>
          </p:nvPr>
        </p:nvGraphicFramePr>
        <p:xfrm>
          <a:off x="5292092" y="468916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6912299" y="5409253"/>
            <a:ext cx="360046" cy="72009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81637"/>
              </p:ext>
            </p:extLst>
          </p:nvPr>
        </p:nvGraphicFramePr>
        <p:xfrm>
          <a:off x="6552253" y="4149092"/>
          <a:ext cx="1260000" cy="360000"/>
        </p:xfrm>
        <a:graphic>
          <a:graphicData uri="http://schemas.openxmlformats.org/drawingml/2006/table">
            <a:tbl>
              <a:tblPr firstRow="1" bandRow="1"/>
              <a:tblGrid>
                <a:gridCol w="90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/>
                        <a:t>A.ptr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>
            <a:endCxn id="3" idx="3"/>
          </p:cNvCxnSpPr>
          <p:nvPr/>
        </p:nvCxnSpPr>
        <p:spPr>
          <a:xfrm flipH="1">
            <a:off x="7452092" y="4329115"/>
            <a:ext cx="180301" cy="72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11848"/>
              </p:ext>
            </p:extLst>
          </p:nvPr>
        </p:nvGraphicFramePr>
        <p:xfrm>
          <a:off x="5292092" y="5949322"/>
          <a:ext cx="1800000" cy="360000"/>
        </p:xfrm>
        <a:graphic>
          <a:graphicData uri="http://schemas.openxmlformats.org/drawingml/2006/table">
            <a:tbl>
              <a:tblPr firstRow="1" bandRow="1"/>
              <a:tblGrid>
                <a:gridCol w="1440000"/>
                <a:gridCol w="360000"/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noName</a:t>
                      </a:r>
                      <a:r>
                        <a:rPr lang="en-US" altLang="zh-TW" sz="1600" b="1" dirty="0" err="1" smtClean="0"/>
                        <a:t>.ptr</a:t>
                      </a:r>
                      <a:endParaRPr lang="zh-TW" altLang="en-US" sz="1600" b="1" dirty="0"/>
                    </a:p>
                  </a:txBody>
                  <a:tcPr marL="72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b="1" dirty="0"/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192207" y="1808793"/>
            <a:ext cx="1440184" cy="540069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72115" y="2348862"/>
            <a:ext cx="2880368" cy="720091"/>
          </a:xfrm>
          <a:prstGeom prst="rect">
            <a:avLst/>
          </a:prstGeom>
          <a:solidFill>
            <a:srgbClr val="92D050">
              <a:alpha val="50196"/>
            </a:srgbClr>
          </a:solidFill>
          <a:ln w="254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04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2830</Words>
  <Application>Microsoft Office PowerPoint</Application>
  <PresentationFormat>如螢幕大小 (4:3)</PresentationFormat>
  <Paragraphs>703</Paragraphs>
  <Slides>24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7" baseType="lpstr">
      <vt:lpstr>Office 佈景主題</vt:lpstr>
      <vt:lpstr>Blueprint</vt:lpstr>
      <vt:lpstr>方程式</vt:lpstr>
      <vt:lpstr>Assignment 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Quadratic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USER</cp:lastModifiedBy>
  <cp:revision>194</cp:revision>
  <dcterms:created xsi:type="dcterms:W3CDTF">2013-03-13T12:22:18Z</dcterms:created>
  <dcterms:modified xsi:type="dcterms:W3CDTF">2014-09-17T17:08:14Z</dcterms:modified>
</cp:coreProperties>
</file>