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3"/>
    <p:sldMasterId id="2147483878" r:id="rId4"/>
  </p:sldMasterIdLst>
  <p:notesMasterIdLst>
    <p:notesMasterId r:id="rId20"/>
  </p:notesMasterIdLst>
  <p:handoutMasterIdLst>
    <p:handoutMasterId r:id="rId21"/>
  </p:handoutMasterIdLst>
  <p:sldIdLst>
    <p:sldId id="452" r:id="rId5"/>
    <p:sldId id="490" r:id="rId6"/>
    <p:sldId id="517" r:id="rId7"/>
    <p:sldId id="520" r:id="rId8"/>
    <p:sldId id="539" r:id="rId9"/>
    <p:sldId id="518" r:id="rId10"/>
    <p:sldId id="511" r:id="rId11"/>
    <p:sldId id="543" r:id="rId12"/>
    <p:sldId id="540" r:id="rId13"/>
    <p:sldId id="535" r:id="rId14"/>
    <p:sldId id="541" r:id="rId15"/>
    <p:sldId id="533" r:id="rId16"/>
    <p:sldId id="542" r:id="rId17"/>
    <p:sldId id="536" r:id="rId18"/>
    <p:sldId id="544" r:id="rId1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E7E9"/>
    <a:srgbClr val="E8FCED"/>
    <a:srgbClr val="8CC6EC"/>
    <a:srgbClr val="F27707"/>
    <a:srgbClr val="8C8C8E"/>
    <a:srgbClr val="023970"/>
    <a:srgbClr val="FBB679"/>
    <a:srgbClr val="D15421"/>
    <a:srgbClr val="5F6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04D1FE-EB6D-164F-93CE-20FAB91477CC}" v="997" dt="2020-07-24T04:17:54.747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8" autoAdjust="0"/>
    <p:restoredTop sz="86317"/>
  </p:normalViewPr>
  <p:slideViewPr>
    <p:cSldViewPr snapToGrid="0" snapToObjects="1">
      <p:cViewPr varScale="1">
        <p:scale>
          <a:sx n="152" d="100"/>
          <a:sy n="152" d="100"/>
        </p:scale>
        <p:origin x="192" y="248"/>
      </p:cViewPr>
      <p:guideLst>
        <p:guide orient="horz" pos="1620"/>
        <p:guide/>
      </p:guideLst>
    </p:cSldViewPr>
  </p:slideViewPr>
  <p:outlineViewPr>
    <p:cViewPr>
      <p:scale>
        <a:sx n="33" d="100"/>
        <a:sy n="33" d="100"/>
      </p:scale>
      <p:origin x="0" y="-23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377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3F2C55-EC63-450C-91D1-5EF2E70DD99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E831FBD-1BEC-4F39-989C-C402D324AB57}">
      <dgm:prSet/>
      <dgm:spPr/>
      <dgm:t>
        <a:bodyPr/>
        <a:lstStyle/>
        <a:p>
          <a:r>
            <a:rPr lang="en-US" dirty="0"/>
            <a:t>Examine the impact of box height to dose distribution given density, Dose Uniformity Ratio (DUR)</a:t>
          </a:r>
        </a:p>
      </dgm:t>
    </dgm:pt>
    <dgm:pt modelId="{71BB0173-3B54-4B36-877F-40B872FEB1DD}" type="parTrans" cxnId="{E09E1A5C-9123-4C2D-BCE8-A918F6BDD041}">
      <dgm:prSet/>
      <dgm:spPr/>
      <dgm:t>
        <a:bodyPr/>
        <a:lstStyle/>
        <a:p>
          <a:endParaRPr lang="en-US"/>
        </a:p>
      </dgm:t>
    </dgm:pt>
    <dgm:pt modelId="{5806CB3E-B3FB-400C-AF97-1A0DD21E787A}" type="sibTrans" cxnId="{E09E1A5C-9123-4C2D-BCE8-A918F6BDD041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240BB279-8ACB-47EE-8D7A-33D824567E23}">
      <dgm:prSet/>
      <dgm:spPr/>
      <dgm:t>
        <a:bodyPr/>
        <a:lstStyle/>
        <a:p>
          <a:r>
            <a:rPr lang="en-US" dirty="0"/>
            <a:t>Optimize box height in a sterilization load within the range of maximum and minimum doses</a:t>
          </a:r>
        </a:p>
      </dgm:t>
    </dgm:pt>
    <dgm:pt modelId="{0C5BCAEC-539D-4EFF-BBA7-7E522D0728F2}" type="parTrans" cxnId="{4615485A-763B-4065-93D1-70FDF8DCE407}">
      <dgm:prSet/>
      <dgm:spPr/>
      <dgm:t>
        <a:bodyPr/>
        <a:lstStyle/>
        <a:p>
          <a:endParaRPr lang="en-US"/>
        </a:p>
      </dgm:t>
    </dgm:pt>
    <dgm:pt modelId="{D3022563-9B4B-4EEA-AAED-47B866FBC3F7}" type="sibTrans" cxnId="{4615485A-763B-4065-93D1-70FDF8DCE407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37E67FED-C55B-47B7-836C-0A82E283A55D}">
      <dgm:prSet/>
      <dgm:spPr/>
      <dgm:t>
        <a:bodyPr/>
        <a:lstStyle/>
        <a:p>
          <a:r>
            <a:rPr lang="en-US" dirty="0"/>
            <a:t>Reduce gamma sterilization cost</a:t>
          </a:r>
        </a:p>
      </dgm:t>
    </dgm:pt>
    <dgm:pt modelId="{38CB4ECB-779A-4BF4-AAAE-B2228EBACF19}" type="parTrans" cxnId="{8ADEFEC2-B5C5-4C27-A944-D62C4FB13F5A}">
      <dgm:prSet/>
      <dgm:spPr/>
      <dgm:t>
        <a:bodyPr/>
        <a:lstStyle/>
        <a:p>
          <a:endParaRPr lang="en-US"/>
        </a:p>
      </dgm:t>
    </dgm:pt>
    <dgm:pt modelId="{8ABC9056-CFB8-4FD7-9176-1ABF246F9929}" type="sibTrans" cxnId="{8ADEFEC2-B5C5-4C27-A944-D62C4FB13F5A}">
      <dgm:prSet phldrT="3"/>
      <dgm:spPr/>
      <dgm:t>
        <a:bodyPr/>
        <a:lstStyle/>
        <a:p>
          <a:endParaRPr lang="en-US"/>
        </a:p>
      </dgm:t>
    </dgm:pt>
    <dgm:pt modelId="{513D91AD-A08B-174F-9E34-ED9F478BF500}" type="pres">
      <dgm:prSet presAssocID="{6D3F2C55-EC63-450C-91D1-5EF2E70DD99B}" presName="Name0" presStyleCnt="0">
        <dgm:presLayoutVars>
          <dgm:dir/>
          <dgm:resizeHandles val="exact"/>
        </dgm:presLayoutVars>
      </dgm:prSet>
      <dgm:spPr/>
    </dgm:pt>
    <dgm:pt modelId="{2E11D324-95CD-D943-8A3B-BF1E1F069720}" type="pres">
      <dgm:prSet presAssocID="{AE831FBD-1BEC-4F39-989C-C402D324AB57}" presName="node" presStyleLbl="node1" presStyleIdx="0" presStyleCnt="3" custLinFactNeighborX="65222" custLinFactNeighborY="-1163">
        <dgm:presLayoutVars>
          <dgm:bulletEnabled val="1"/>
        </dgm:presLayoutVars>
      </dgm:prSet>
      <dgm:spPr/>
    </dgm:pt>
    <dgm:pt modelId="{A1BFD732-DA4E-5F42-971F-95D0527120FE}" type="pres">
      <dgm:prSet presAssocID="{5806CB3E-B3FB-400C-AF97-1A0DD21E787A}" presName="sibTrans" presStyleLbl="sibTrans1D1" presStyleIdx="0" presStyleCnt="2"/>
      <dgm:spPr/>
    </dgm:pt>
    <dgm:pt modelId="{CC1A2988-CCDF-504A-B1DF-4E9C99D89852}" type="pres">
      <dgm:prSet presAssocID="{5806CB3E-B3FB-400C-AF97-1A0DD21E787A}" presName="connectorText" presStyleLbl="sibTrans1D1" presStyleIdx="0" presStyleCnt="2"/>
      <dgm:spPr/>
    </dgm:pt>
    <dgm:pt modelId="{21AACE73-B41C-B74E-9F64-74F8B1BEF497}" type="pres">
      <dgm:prSet presAssocID="{240BB279-8ACB-47EE-8D7A-33D824567E23}" presName="node" presStyleLbl="node1" presStyleIdx="1" presStyleCnt="3" custLinFactX="-24166" custLinFactY="37768" custLinFactNeighborX="-100000" custLinFactNeighborY="100000">
        <dgm:presLayoutVars>
          <dgm:bulletEnabled val="1"/>
        </dgm:presLayoutVars>
      </dgm:prSet>
      <dgm:spPr/>
    </dgm:pt>
    <dgm:pt modelId="{823C8515-C282-504C-B1DF-F11F38BC8137}" type="pres">
      <dgm:prSet presAssocID="{D3022563-9B4B-4EEA-AAED-47B866FBC3F7}" presName="sibTrans" presStyleLbl="sibTrans1D1" presStyleIdx="1" presStyleCnt="2"/>
      <dgm:spPr/>
    </dgm:pt>
    <dgm:pt modelId="{C2B9ECCA-9789-FD42-A5F5-A97DA44EF1AF}" type="pres">
      <dgm:prSet presAssocID="{D3022563-9B4B-4EEA-AAED-47B866FBC3F7}" presName="connectorText" presStyleLbl="sibTrans1D1" presStyleIdx="1" presStyleCnt="2"/>
      <dgm:spPr/>
    </dgm:pt>
    <dgm:pt modelId="{BA8BC5CD-91A6-8F49-9467-AC5244E7B560}" type="pres">
      <dgm:prSet presAssocID="{37E67FED-C55B-47B7-836C-0A82E283A55D}" presName="node" presStyleLbl="node1" presStyleIdx="2" presStyleCnt="3" custLinFactX="24166" custLinFactNeighborX="100000" custLinFactNeighborY="2270">
        <dgm:presLayoutVars>
          <dgm:bulletEnabled val="1"/>
        </dgm:presLayoutVars>
      </dgm:prSet>
      <dgm:spPr/>
    </dgm:pt>
  </dgm:ptLst>
  <dgm:cxnLst>
    <dgm:cxn modelId="{58D1191F-E1C9-BE4B-8576-6C220C0BE237}" type="presOf" srcId="{5806CB3E-B3FB-400C-AF97-1A0DD21E787A}" destId="{A1BFD732-DA4E-5F42-971F-95D0527120FE}" srcOrd="0" destOrd="0" presId="urn:microsoft.com/office/officeart/2016/7/layout/RepeatingBendingProcessNew"/>
    <dgm:cxn modelId="{88BE0630-2039-7F46-818D-1A118033E3A9}" type="presOf" srcId="{5806CB3E-B3FB-400C-AF97-1A0DD21E787A}" destId="{CC1A2988-CCDF-504A-B1DF-4E9C99D89852}" srcOrd="1" destOrd="0" presId="urn:microsoft.com/office/officeart/2016/7/layout/RepeatingBendingProcessNew"/>
    <dgm:cxn modelId="{DA2A8A37-BC66-8742-A97F-562672C6BCC9}" type="presOf" srcId="{D3022563-9B4B-4EEA-AAED-47B866FBC3F7}" destId="{823C8515-C282-504C-B1DF-F11F38BC8137}" srcOrd="0" destOrd="0" presId="urn:microsoft.com/office/officeart/2016/7/layout/RepeatingBendingProcessNew"/>
    <dgm:cxn modelId="{A639C251-33E6-0840-B107-C8464E2D2D56}" type="presOf" srcId="{6D3F2C55-EC63-450C-91D1-5EF2E70DD99B}" destId="{513D91AD-A08B-174F-9E34-ED9F478BF500}" srcOrd="0" destOrd="0" presId="urn:microsoft.com/office/officeart/2016/7/layout/RepeatingBendingProcessNew"/>
    <dgm:cxn modelId="{4615485A-763B-4065-93D1-70FDF8DCE407}" srcId="{6D3F2C55-EC63-450C-91D1-5EF2E70DD99B}" destId="{240BB279-8ACB-47EE-8D7A-33D824567E23}" srcOrd="1" destOrd="0" parTransId="{0C5BCAEC-539D-4EFF-BBA7-7E522D0728F2}" sibTransId="{D3022563-9B4B-4EEA-AAED-47B866FBC3F7}"/>
    <dgm:cxn modelId="{E09E1A5C-9123-4C2D-BCE8-A918F6BDD041}" srcId="{6D3F2C55-EC63-450C-91D1-5EF2E70DD99B}" destId="{AE831FBD-1BEC-4F39-989C-C402D324AB57}" srcOrd="0" destOrd="0" parTransId="{71BB0173-3B54-4B36-877F-40B872FEB1DD}" sibTransId="{5806CB3E-B3FB-400C-AF97-1A0DD21E787A}"/>
    <dgm:cxn modelId="{C813568C-0C24-5248-8D81-FEFCFA638100}" type="presOf" srcId="{D3022563-9B4B-4EEA-AAED-47B866FBC3F7}" destId="{C2B9ECCA-9789-FD42-A5F5-A97DA44EF1AF}" srcOrd="1" destOrd="0" presId="urn:microsoft.com/office/officeart/2016/7/layout/RepeatingBendingProcessNew"/>
    <dgm:cxn modelId="{BEE88890-970C-4A4B-AB94-F3676DDDFE7C}" type="presOf" srcId="{240BB279-8ACB-47EE-8D7A-33D824567E23}" destId="{21AACE73-B41C-B74E-9F64-74F8B1BEF497}" srcOrd="0" destOrd="0" presId="urn:microsoft.com/office/officeart/2016/7/layout/RepeatingBendingProcessNew"/>
    <dgm:cxn modelId="{8ADEFEC2-B5C5-4C27-A944-D62C4FB13F5A}" srcId="{6D3F2C55-EC63-450C-91D1-5EF2E70DD99B}" destId="{37E67FED-C55B-47B7-836C-0A82E283A55D}" srcOrd="2" destOrd="0" parTransId="{38CB4ECB-779A-4BF4-AAAE-B2228EBACF19}" sibTransId="{8ABC9056-CFB8-4FD7-9176-1ABF246F9929}"/>
    <dgm:cxn modelId="{5056C7D9-ADF0-154D-B583-EB76F721BDE1}" type="presOf" srcId="{37E67FED-C55B-47B7-836C-0A82E283A55D}" destId="{BA8BC5CD-91A6-8F49-9467-AC5244E7B560}" srcOrd="0" destOrd="0" presId="urn:microsoft.com/office/officeart/2016/7/layout/RepeatingBendingProcessNew"/>
    <dgm:cxn modelId="{261D2BF5-5F9B-7F4D-9BC7-AE065C0733AB}" type="presOf" srcId="{AE831FBD-1BEC-4F39-989C-C402D324AB57}" destId="{2E11D324-95CD-D943-8A3B-BF1E1F069720}" srcOrd="0" destOrd="0" presId="urn:microsoft.com/office/officeart/2016/7/layout/RepeatingBendingProcessNew"/>
    <dgm:cxn modelId="{3F816AD6-C996-4E45-81DF-9C8762305C7D}" type="presParOf" srcId="{513D91AD-A08B-174F-9E34-ED9F478BF500}" destId="{2E11D324-95CD-D943-8A3B-BF1E1F069720}" srcOrd="0" destOrd="0" presId="urn:microsoft.com/office/officeart/2016/7/layout/RepeatingBendingProcessNew"/>
    <dgm:cxn modelId="{0CE34A1F-794B-054C-8870-AA2CC55C7083}" type="presParOf" srcId="{513D91AD-A08B-174F-9E34-ED9F478BF500}" destId="{A1BFD732-DA4E-5F42-971F-95D0527120FE}" srcOrd="1" destOrd="0" presId="urn:microsoft.com/office/officeart/2016/7/layout/RepeatingBendingProcessNew"/>
    <dgm:cxn modelId="{6D2B1604-E1A9-BD4F-9802-930A016E6ECD}" type="presParOf" srcId="{A1BFD732-DA4E-5F42-971F-95D0527120FE}" destId="{CC1A2988-CCDF-504A-B1DF-4E9C99D89852}" srcOrd="0" destOrd="0" presId="urn:microsoft.com/office/officeart/2016/7/layout/RepeatingBendingProcessNew"/>
    <dgm:cxn modelId="{9ED096FA-D0EF-894A-A608-BB04AE917EBC}" type="presParOf" srcId="{513D91AD-A08B-174F-9E34-ED9F478BF500}" destId="{21AACE73-B41C-B74E-9F64-74F8B1BEF497}" srcOrd="2" destOrd="0" presId="urn:microsoft.com/office/officeart/2016/7/layout/RepeatingBendingProcessNew"/>
    <dgm:cxn modelId="{4CE6DB4C-9875-3140-B38E-E45FA329F61B}" type="presParOf" srcId="{513D91AD-A08B-174F-9E34-ED9F478BF500}" destId="{823C8515-C282-504C-B1DF-F11F38BC8137}" srcOrd="3" destOrd="0" presId="urn:microsoft.com/office/officeart/2016/7/layout/RepeatingBendingProcessNew"/>
    <dgm:cxn modelId="{8EBDC566-0F9B-B74B-8B45-A78A6CC7B449}" type="presParOf" srcId="{823C8515-C282-504C-B1DF-F11F38BC8137}" destId="{C2B9ECCA-9789-FD42-A5F5-A97DA44EF1AF}" srcOrd="0" destOrd="0" presId="urn:microsoft.com/office/officeart/2016/7/layout/RepeatingBendingProcessNew"/>
    <dgm:cxn modelId="{CD06AF0E-F615-0544-8E97-5C21ED172436}" type="presParOf" srcId="{513D91AD-A08B-174F-9E34-ED9F478BF500}" destId="{BA8BC5CD-91A6-8F49-9467-AC5244E7B560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FD732-DA4E-5F42-971F-95D0527120FE}">
      <dsp:nvSpPr>
        <dsp:cNvPr id="0" name=""/>
        <dsp:cNvSpPr/>
      </dsp:nvSpPr>
      <dsp:spPr>
        <a:xfrm>
          <a:off x="2514722" y="1366049"/>
          <a:ext cx="1513479" cy="488192"/>
        </a:xfrm>
        <a:custGeom>
          <a:avLst/>
          <a:gdLst/>
          <a:ahLst/>
          <a:cxnLst/>
          <a:rect l="0" t="0" r="0" b="0"/>
          <a:pathLst>
            <a:path>
              <a:moveTo>
                <a:pt x="1513479" y="0"/>
              </a:moveTo>
              <a:lnTo>
                <a:pt x="1513479" y="261196"/>
              </a:lnTo>
              <a:lnTo>
                <a:pt x="0" y="261196"/>
              </a:lnTo>
              <a:lnTo>
                <a:pt x="0" y="488192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</a:t>
          </a:r>
        </a:p>
      </dsp:txBody>
      <dsp:txXfrm>
        <a:off x="3203965" y="1515682"/>
        <a:ext cx="134993" cy="188927"/>
      </dsp:txXfrm>
    </dsp:sp>
    <dsp:sp modelId="{2E11D324-95CD-D943-8A3B-BF1E1F069720}">
      <dsp:nvSpPr>
        <dsp:cNvPr id="0" name=""/>
        <dsp:cNvSpPr/>
      </dsp:nvSpPr>
      <dsp:spPr>
        <a:xfrm>
          <a:off x="2888327" y="0"/>
          <a:ext cx="2279749" cy="13678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10" tIns="117259" rIns="111710" bIns="11725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Examine the impact of box height to dose distribution given density, Dose Uniformity Ratio (DUR)</a:t>
          </a:r>
        </a:p>
      </dsp:txBody>
      <dsp:txXfrm>
        <a:off x="2888327" y="0"/>
        <a:ext cx="2279749" cy="1367849"/>
      </dsp:txXfrm>
    </dsp:sp>
    <dsp:sp modelId="{823C8515-C282-504C-B1DF-F11F38BC8137}">
      <dsp:nvSpPr>
        <dsp:cNvPr id="0" name=""/>
        <dsp:cNvSpPr/>
      </dsp:nvSpPr>
      <dsp:spPr>
        <a:xfrm>
          <a:off x="3652796" y="2524847"/>
          <a:ext cx="5469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0553" y="45720"/>
              </a:lnTo>
              <a:lnTo>
                <a:pt x="290553" y="55636"/>
              </a:lnTo>
              <a:lnTo>
                <a:pt x="546906" y="55636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</a:t>
          </a:r>
        </a:p>
      </dsp:txBody>
      <dsp:txXfrm>
        <a:off x="3867137" y="2476103"/>
        <a:ext cx="118225" cy="188927"/>
      </dsp:txXfrm>
    </dsp:sp>
    <dsp:sp modelId="{21AACE73-B41C-B74E-9F64-74F8B1BEF497}">
      <dsp:nvSpPr>
        <dsp:cNvPr id="0" name=""/>
        <dsp:cNvSpPr/>
      </dsp:nvSpPr>
      <dsp:spPr>
        <a:xfrm>
          <a:off x="1374847" y="1886642"/>
          <a:ext cx="2279749" cy="13678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10" tIns="117259" rIns="111710" bIns="11725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Optimize box height in a sterilization load within the range of maximum and minimum doses</a:t>
          </a:r>
        </a:p>
      </dsp:txBody>
      <dsp:txXfrm>
        <a:off x="1374847" y="1886642"/>
        <a:ext cx="2279749" cy="1367849"/>
      </dsp:txXfrm>
    </dsp:sp>
    <dsp:sp modelId="{BA8BC5CD-91A6-8F49-9467-AC5244E7B560}">
      <dsp:nvSpPr>
        <dsp:cNvPr id="0" name=""/>
        <dsp:cNvSpPr/>
      </dsp:nvSpPr>
      <dsp:spPr>
        <a:xfrm>
          <a:off x="4232103" y="1896558"/>
          <a:ext cx="2279749" cy="13678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10" tIns="117259" rIns="111710" bIns="11725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Reduce gamma sterilization cost</a:t>
          </a:r>
        </a:p>
      </dsp:txBody>
      <dsp:txXfrm>
        <a:off x="4232103" y="1896558"/>
        <a:ext cx="2279749" cy="1367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5C288C2-5DF7-314F-8B8B-43DC0001C1FA}" type="datetimeFigureOut">
              <a:rPr lang="en-US">
                <a:latin typeface="Verdana" charset="0"/>
                <a:ea typeface="Verdana" charset="0"/>
                <a:cs typeface="Verdana" charset="0"/>
              </a:rPr>
              <a:pPr>
                <a:defRPr/>
              </a:pPr>
              <a:t>7/23/20</a:t>
            </a:fld>
            <a:endParaRPr 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661CF9-EFA1-3A43-98AA-F79F7ED14129}" type="slidenum">
              <a:rPr lang="en-US">
                <a:latin typeface="Verdana" charset="0"/>
                <a:ea typeface="Verdana" charset="0"/>
                <a:cs typeface="Verdana" charset="0"/>
              </a:rPr>
              <a:pPr>
                <a:defRPr/>
              </a:pPr>
              <a:t>‹#›</a:t>
            </a:fld>
            <a:endParaRPr lang="en-US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2098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fld id="{C2DF419D-8B45-564B-90A3-0DCA63791AE5}" type="datetimeFigureOut">
              <a:rPr lang="en-US" smtClean="0"/>
              <a:pPr>
                <a:defRPr/>
              </a:pPr>
              <a:t>7/23/20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fld id="{281AF7A8-21C9-C64B-BEDF-CB090F0FC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259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charset="0"/>
        <a:ea typeface="Verdana" charset="0"/>
        <a:cs typeface="Verdana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1AF7A8-21C9-C64B-BEDF-CB090F0FC2E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32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1AF7A8-21C9-C64B-BEDF-CB090F0FC2E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62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1AF7A8-21C9-C64B-BEDF-CB090F0FC2E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AE3B3FE-3B0B-AB4B-84BA-A23FBB5E5631}"/>
              </a:ext>
            </a:extLst>
          </p:cNvPr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rgbClr val="8CC6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CABAC4-F296-E14D-A1B3-334BF2D1B20A}"/>
              </a:ext>
            </a:extLst>
          </p:cNvPr>
          <p:cNvGrpSpPr/>
          <p:nvPr userDrawn="1"/>
        </p:nvGrpSpPr>
        <p:grpSpPr>
          <a:xfrm>
            <a:off x="0" y="1620955"/>
            <a:ext cx="9143999" cy="1699428"/>
            <a:chOff x="0" y="1620955"/>
            <a:chExt cx="9143999" cy="1699428"/>
          </a:xfrm>
        </p:grpSpPr>
        <p:sp>
          <p:nvSpPr>
            <p:cNvPr id="15" name="Isosceles Triangle 29">
              <a:extLst>
                <a:ext uri="{FF2B5EF4-FFF2-40B4-BE49-F238E27FC236}">
                  <a16:creationId xmlns:a16="http://schemas.microsoft.com/office/drawing/2014/main" id="{2BEBB2C4-4591-CB4C-B0D8-63BE27D9BD09}"/>
                </a:ext>
              </a:extLst>
            </p:cNvPr>
            <p:cNvSpPr/>
            <p:nvPr userDrawn="1"/>
          </p:nvSpPr>
          <p:spPr>
            <a:xfrm rot="5400000" flipH="1">
              <a:off x="1240847" y="1028557"/>
              <a:ext cx="737756" cy="3219450"/>
            </a:xfrm>
            <a:prstGeom prst="triangle">
              <a:avLst/>
            </a:prstGeom>
            <a:solidFill>
              <a:srgbClr val="02397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Isosceles Triangle 30">
              <a:extLst>
                <a:ext uri="{FF2B5EF4-FFF2-40B4-BE49-F238E27FC236}">
                  <a16:creationId xmlns:a16="http://schemas.microsoft.com/office/drawing/2014/main" id="{3290D2A6-0636-0D46-BDD0-149AB788E507}"/>
                </a:ext>
              </a:extLst>
            </p:cNvPr>
            <p:cNvSpPr/>
            <p:nvPr userDrawn="1"/>
          </p:nvSpPr>
          <p:spPr>
            <a:xfrm rot="16200000" flipH="1">
              <a:off x="4590648" y="-1232969"/>
              <a:ext cx="1699428" cy="7407275"/>
            </a:xfrm>
            <a:prstGeom prst="triangle">
              <a:avLst/>
            </a:prstGeom>
            <a:solidFill>
              <a:srgbClr val="00459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3193454"/>
            <a:ext cx="4724400" cy="1450181"/>
          </a:xfrm>
          <a:prstGeom prst="rect">
            <a:avLst/>
          </a:prstGeom>
        </p:spPr>
        <p:txBody>
          <a:bodyPr vert="horz"/>
          <a:lstStyle>
            <a:lvl1pPr marL="0" indent="0">
              <a:buFont typeface="+mj-lt"/>
              <a:buNone/>
              <a:defRPr sz="1400">
                <a:latin typeface="Verdana"/>
                <a:cs typeface="Verdana"/>
              </a:defRPr>
            </a:lvl1pPr>
            <a:lvl2pPr marL="0" indent="0">
              <a:buFont typeface="+mj-lt"/>
              <a:buNone/>
              <a:defRPr sz="1400">
                <a:latin typeface="Verdana"/>
                <a:cs typeface="Verdana"/>
              </a:defRPr>
            </a:lvl2pPr>
            <a:lvl3pPr marL="0" indent="0">
              <a:buFont typeface="+mj-lt"/>
              <a:buNone/>
              <a:defRPr sz="1400">
                <a:latin typeface="Verdana"/>
                <a:cs typeface="Verdana"/>
              </a:defRPr>
            </a:lvl3pPr>
            <a:lvl4pPr marL="0" indent="0">
              <a:buFont typeface="+mj-lt"/>
              <a:buNone/>
              <a:defRPr sz="1400">
                <a:latin typeface="Verdana"/>
                <a:cs typeface="Verdana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" y="5048250"/>
            <a:ext cx="79375" cy="9048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20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fld id="{F7CCBC7B-11E5-694E-B39D-A35E99CBDE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2" name="Picture 4" descr="bd_3_rgb_lbg_1_5.png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9764" y="3972450"/>
            <a:ext cx="2154237" cy="117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29768"/>
            <a:ext cx="8229600" cy="1249987"/>
          </a:xfrm>
          <a:prstGeom prst="rect">
            <a:avLst/>
          </a:prstGeom>
        </p:spPr>
        <p:txBody>
          <a:bodyPr anchor="ctr"/>
          <a:lstStyle>
            <a:lvl1pPr algn="l">
              <a:defRPr sz="320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Title (Verdana 32pt)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97E123F6-4FDC-F342-BC49-FDBB2512C955}"/>
              </a:ext>
            </a:extLst>
          </p:cNvPr>
          <p:cNvSpPr txBox="1">
            <a:spLocks/>
          </p:cNvSpPr>
          <p:nvPr userDrawn="1"/>
        </p:nvSpPr>
        <p:spPr>
          <a:xfrm>
            <a:off x="452148" y="4643635"/>
            <a:ext cx="6400800" cy="175566"/>
          </a:xfrm>
          <a:prstGeom prst="rect">
            <a:avLst/>
          </a:prstGeom>
        </p:spPr>
        <p:txBody>
          <a:bodyPr anchor="b" anchorCtr="0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800" i="1" dirty="0">
                <a:solidFill>
                  <a:schemeClr val="tx1"/>
                </a:solidFill>
                <a:latin typeface="Verdana"/>
                <a:cs typeface="Verdana"/>
              </a:rPr>
              <a:t>Confidential—For Internal Use Only</a:t>
            </a:r>
            <a:endParaRPr lang="en-US" sz="800" i="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7387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&#10;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57200" y="2117911"/>
            <a:ext cx="8229600" cy="2152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FFFFFF"/>
                </a:solidFill>
                <a:latin typeface="Verdana"/>
                <a:cs typeface="Verdana"/>
              </a:defRPr>
            </a:lvl1pPr>
            <a:lvl2pPr marL="457200" indent="0">
              <a:buFontTx/>
              <a:buNone/>
              <a:defRPr sz="2000">
                <a:latin typeface="Verdana"/>
                <a:cs typeface="Verdana"/>
              </a:defRPr>
            </a:lvl2pPr>
            <a:lvl3pPr marL="914400" indent="0">
              <a:buFontTx/>
              <a:buNone/>
              <a:defRPr sz="1800">
                <a:latin typeface="Verdana"/>
                <a:cs typeface="Verdana"/>
              </a:defRPr>
            </a:lvl3pPr>
            <a:lvl4pPr marL="1371600" indent="0">
              <a:buFontTx/>
              <a:buNone/>
              <a:defRPr sz="1600">
                <a:latin typeface="Verdana"/>
                <a:cs typeface="Verdana"/>
              </a:defRPr>
            </a:lvl4pPr>
            <a:lvl5pPr marL="1828800" indent="0">
              <a:buFontTx/>
              <a:buNone/>
              <a:defRPr sz="1400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27530"/>
            <a:ext cx="8229600" cy="124998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0" y="4688682"/>
            <a:ext cx="520700" cy="450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" baseline="30000" smtClean="0">
                <a:solidFill>
                  <a:schemeClr val="accent1"/>
                </a:solidFill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fld id="{6A92B0DB-A255-7C41-8C93-F27DB3BDD3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0" descr="bd_1bw_rgb_dbg_1_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59" y="4358487"/>
            <a:ext cx="1435608" cy="78638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97E123F6-4FDC-F342-BC49-FDBB2512C955}"/>
              </a:ext>
            </a:extLst>
          </p:cNvPr>
          <p:cNvSpPr txBox="1">
            <a:spLocks/>
          </p:cNvSpPr>
          <p:nvPr userDrawn="1"/>
        </p:nvSpPr>
        <p:spPr>
          <a:xfrm>
            <a:off x="452148" y="4775552"/>
            <a:ext cx="6400800" cy="175566"/>
          </a:xfrm>
          <a:prstGeom prst="rect">
            <a:avLst/>
          </a:prstGeom>
        </p:spPr>
        <p:txBody>
          <a:bodyPr anchor="b" anchorCtr="0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800" i="1" dirty="0">
                <a:solidFill>
                  <a:schemeClr val="bg1"/>
                </a:solidFill>
                <a:latin typeface="Verdana"/>
                <a:cs typeface="Verdana"/>
              </a:rPr>
              <a:t>Confidential—For Internal Use Only</a:t>
            </a:r>
            <a:endParaRPr lang="en-US" sz="800" i="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3171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&#10;(blu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57200" y="2117911"/>
            <a:ext cx="8229600" cy="2152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FFFFFF"/>
                </a:solidFill>
                <a:latin typeface="Verdana"/>
                <a:cs typeface="Verdana"/>
              </a:defRPr>
            </a:lvl1pPr>
            <a:lvl2pPr marL="457200" indent="0">
              <a:buFontTx/>
              <a:buNone/>
              <a:defRPr sz="2000">
                <a:latin typeface="Verdana"/>
                <a:cs typeface="Verdana"/>
              </a:defRPr>
            </a:lvl2pPr>
            <a:lvl3pPr marL="914400" indent="0">
              <a:buFontTx/>
              <a:buNone/>
              <a:defRPr sz="1800">
                <a:latin typeface="Verdana"/>
                <a:cs typeface="Verdana"/>
              </a:defRPr>
            </a:lvl3pPr>
            <a:lvl4pPr marL="1371600" indent="0">
              <a:buFontTx/>
              <a:buNone/>
              <a:defRPr sz="1600">
                <a:latin typeface="Verdana"/>
                <a:cs typeface="Verdana"/>
              </a:defRPr>
            </a:lvl4pPr>
            <a:lvl5pPr marL="1828800" indent="0">
              <a:buFontTx/>
              <a:buNone/>
              <a:defRPr sz="1400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27530"/>
            <a:ext cx="8229600" cy="124998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4613905"/>
            <a:ext cx="520390" cy="449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 baseline="-25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78EB43C4-7051-7042-93B5-8C0653444BA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bd_1bw_rgb_dbg_1_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59" y="4358487"/>
            <a:ext cx="1435608" cy="786384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97E123F6-4FDC-F342-BC49-FDBB2512C955}"/>
              </a:ext>
            </a:extLst>
          </p:cNvPr>
          <p:cNvSpPr txBox="1">
            <a:spLocks/>
          </p:cNvSpPr>
          <p:nvPr userDrawn="1"/>
        </p:nvSpPr>
        <p:spPr>
          <a:xfrm>
            <a:off x="452148" y="4775552"/>
            <a:ext cx="6400800" cy="175566"/>
          </a:xfrm>
          <a:prstGeom prst="rect">
            <a:avLst/>
          </a:prstGeom>
        </p:spPr>
        <p:txBody>
          <a:bodyPr anchor="b" anchorCtr="0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800" i="1" dirty="0">
                <a:solidFill>
                  <a:schemeClr val="bg1"/>
                </a:solidFill>
                <a:latin typeface="Verdana"/>
                <a:cs typeface="Verdana"/>
              </a:rPr>
              <a:t>Confidential—For Internal Use Only</a:t>
            </a:r>
            <a:endParaRPr lang="en-US" sz="800" i="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81861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A3EE604-5A8C-F14B-8BE3-518539374E3C}"/>
              </a:ext>
            </a:extLst>
          </p:cNvPr>
          <p:cNvSpPr/>
          <p:nvPr userDrawn="1"/>
        </p:nvSpPr>
        <p:spPr>
          <a:xfrm flipH="1">
            <a:off x="0" y="0"/>
            <a:ext cx="9144000" cy="2571750"/>
          </a:xfrm>
          <a:prstGeom prst="rect">
            <a:avLst/>
          </a:prstGeom>
          <a:solidFill>
            <a:srgbClr val="8CC6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FA5C90-742F-7D4C-83F1-49CAE04E89C0}"/>
              </a:ext>
            </a:extLst>
          </p:cNvPr>
          <p:cNvGrpSpPr/>
          <p:nvPr userDrawn="1"/>
        </p:nvGrpSpPr>
        <p:grpSpPr>
          <a:xfrm flipH="1">
            <a:off x="0" y="1620955"/>
            <a:ext cx="9143999" cy="1699428"/>
            <a:chOff x="0" y="1620955"/>
            <a:chExt cx="9143999" cy="1699428"/>
          </a:xfrm>
        </p:grpSpPr>
        <p:sp>
          <p:nvSpPr>
            <p:cNvPr id="18" name="Isosceles Triangle 29">
              <a:extLst>
                <a:ext uri="{FF2B5EF4-FFF2-40B4-BE49-F238E27FC236}">
                  <a16:creationId xmlns:a16="http://schemas.microsoft.com/office/drawing/2014/main" id="{915C1E9D-D05A-8A49-AE5D-8D4EA966A85A}"/>
                </a:ext>
              </a:extLst>
            </p:cNvPr>
            <p:cNvSpPr/>
            <p:nvPr userDrawn="1"/>
          </p:nvSpPr>
          <p:spPr>
            <a:xfrm rot="5400000" flipH="1">
              <a:off x="1240847" y="1028557"/>
              <a:ext cx="737756" cy="3219450"/>
            </a:xfrm>
            <a:prstGeom prst="triangle">
              <a:avLst/>
            </a:prstGeom>
            <a:solidFill>
              <a:srgbClr val="02397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30">
              <a:extLst>
                <a:ext uri="{FF2B5EF4-FFF2-40B4-BE49-F238E27FC236}">
                  <a16:creationId xmlns:a16="http://schemas.microsoft.com/office/drawing/2014/main" id="{498EB5D9-A1DE-D545-A0D0-06E3BEB1B46C}"/>
                </a:ext>
              </a:extLst>
            </p:cNvPr>
            <p:cNvSpPr/>
            <p:nvPr userDrawn="1"/>
          </p:nvSpPr>
          <p:spPr>
            <a:xfrm rot="16200000" flipH="1">
              <a:off x="4590648" y="-1232969"/>
              <a:ext cx="1699428" cy="7407275"/>
            </a:xfrm>
            <a:prstGeom prst="triangle">
              <a:avLst/>
            </a:prstGeom>
            <a:solidFill>
              <a:srgbClr val="00459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9" name="Slide Number Placeholder 1"/>
          <p:cNvSpPr>
            <a:spLocks noGrp="1"/>
          </p:cNvSpPr>
          <p:nvPr userDrawn="1">
            <p:ph type="sldNum" sz="quarter" idx="10"/>
          </p:nvPr>
        </p:nvSpPr>
        <p:spPr>
          <a:xfrm>
            <a:off x="0" y="4686300"/>
            <a:ext cx="520700" cy="4488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" baseline="3000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fld id="{ACB90B10-4806-5F4F-9322-F1C82FE0D2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4" descr="bd_3_rgb_lbg_1_5.png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9764" y="3972450"/>
            <a:ext cx="2154237" cy="117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420624"/>
            <a:ext cx="8229600" cy="1249987"/>
          </a:xfrm>
          <a:prstGeom prst="rect">
            <a:avLst/>
          </a:prstGeom>
        </p:spPr>
        <p:txBody>
          <a:bodyPr anchor="ctr"/>
          <a:lstStyle>
            <a:lvl1pPr algn="l">
              <a:defRPr sz="320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7E123F6-4FDC-F342-BC49-FDBB2512C955}"/>
              </a:ext>
            </a:extLst>
          </p:cNvPr>
          <p:cNvSpPr txBox="1">
            <a:spLocks/>
          </p:cNvSpPr>
          <p:nvPr userDrawn="1"/>
        </p:nvSpPr>
        <p:spPr>
          <a:xfrm>
            <a:off x="452148" y="3922755"/>
            <a:ext cx="6400800" cy="896446"/>
          </a:xfrm>
          <a:prstGeom prst="rect">
            <a:avLst/>
          </a:prstGeom>
        </p:spPr>
        <p:txBody>
          <a:bodyPr anchor="b" anchorCtr="0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800" i="1" dirty="0">
                <a:solidFill>
                  <a:schemeClr val="tx1"/>
                </a:solidFill>
                <a:latin typeface="Verdana"/>
                <a:cs typeface="Verdana"/>
              </a:rPr>
              <a:t>Confidential—For Internal Use Only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800" i="0" dirty="0">
              <a:solidFill>
                <a:schemeClr val="tx1"/>
              </a:solidFill>
              <a:latin typeface="Verdana"/>
              <a:cs typeface="Verdana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800" i="0" dirty="0">
                <a:solidFill>
                  <a:schemeClr val="tx1"/>
                </a:solidFill>
                <a:latin typeface="Verdana"/>
                <a:cs typeface="Verdana"/>
              </a:rPr>
              <a:t>BD, the BD Logo and [</a:t>
            </a:r>
            <a:r>
              <a:rPr lang="en-US" sz="800" i="1" dirty="0">
                <a:solidFill>
                  <a:schemeClr val="tx1"/>
                </a:solidFill>
                <a:latin typeface="Verdana"/>
                <a:cs typeface="Verdana"/>
              </a:rPr>
              <a:t>insert selected additional brands in alpha order</a:t>
            </a:r>
            <a:r>
              <a:rPr lang="en-US" sz="800" i="0" dirty="0">
                <a:solidFill>
                  <a:schemeClr val="tx1"/>
                </a:solidFill>
                <a:latin typeface="Verdana"/>
                <a:cs typeface="Verdana"/>
              </a:rPr>
              <a:t>] are trademarks of </a:t>
            </a:r>
            <a:br>
              <a:rPr lang="en-US" sz="800" i="0" dirty="0">
                <a:solidFill>
                  <a:schemeClr val="tx1"/>
                </a:solidFill>
                <a:latin typeface="Verdana"/>
                <a:cs typeface="Verdana"/>
              </a:rPr>
            </a:br>
            <a:r>
              <a:rPr lang="en-US" sz="800" i="0" dirty="0">
                <a:solidFill>
                  <a:schemeClr val="tx1"/>
                </a:solidFill>
                <a:latin typeface="Verdana"/>
                <a:cs typeface="Verdana"/>
              </a:rPr>
              <a:t>Becton, Dickinson and Company. © [</a:t>
            </a:r>
            <a:r>
              <a:rPr lang="en-US" sz="800" i="1" dirty="0">
                <a:solidFill>
                  <a:schemeClr val="tx1"/>
                </a:solidFill>
                <a:latin typeface="Verdana"/>
                <a:cs typeface="Verdana"/>
              </a:rPr>
              <a:t>current year</a:t>
            </a:r>
            <a:r>
              <a:rPr lang="en-US" sz="800" i="0" dirty="0">
                <a:solidFill>
                  <a:schemeClr val="tx1"/>
                </a:solidFill>
                <a:latin typeface="Verdana"/>
                <a:cs typeface="Verdana"/>
              </a:rPr>
              <a:t>] BD and its subsidiaries.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2046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 slide&#10;(logo on 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4096" y="1639062"/>
            <a:ext cx="3227832" cy="1755648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4613905"/>
            <a:ext cx="520390" cy="449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rgbClr val="8C8C8E"/>
                </a:solidFill>
                <a:latin typeface="Verdana"/>
                <a:cs typeface="Verdana"/>
              </a:defRPr>
            </a:lvl1pPr>
          </a:lstStyle>
          <a:p>
            <a:fld id="{78EB43C4-7051-7042-93B5-8C0653444B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7E123F6-4FDC-F342-BC49-FDBB2512C955}"/>
              </a:ext>
            </a:extLst>
          </p:cNvPr>
          <p:cNvSpPr txBox="1">
            <a:spLocks/>
          </p:cNvSpPr>
          <p:nvPr userDrawn="1"/>
        </p:nvSpPr>
        <p:spPr>
          <a:xfrm>
            <a:off x="452148" y="4775552"/>
            <a:ext cx="6400800" cy="175566"/>
          </a:xfrm>
          <a:prstGeom prst="rect">
            <a:avLst/>
          </a:prstGeom>
        </p:spPr>
        <p:txBody>
          <a:bodyPr anchor="b" anchorCtr="0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800" i="1" dirty="0">
                <a:solidFill>
                  <a:schemeClr val="tx1"/>
                </a:solidFill>
                <a:latin typeface="Verdana"/>
                <a:cs typeface="Verdana"/>
              </a:rPr>
              <a:t>Confidential—For Internal Use Only</a:t>
            </a:r>
            <a:endParaRPr lang="en-US" sz="800" i="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 slide&#10;(logo on gray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0498" y="1634864"/>
            <a:ext cx="3227832" cy="1755648"/>
          </a:xfrm>
          <a:prstGeom prst="rect">
            <a:avLst/>
          </a:prstGeom>
          <a:noFill/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4613905"/>
            <a:ext cx="520390" cy="449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rgbClr val="8C8C8E"/>
                </a:solidFill>
                <a:latin typeface="Verdana"/>
                <a:cs typeface="Verdana"/>
              </a:defRPr>
            </a:lvl1pPr>
          </a:lstStyle>
          <a:p>
            <a:fld id="{78EB43C4-7051-7042-93B5-8C0653444B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7E123F6-4FDC-F342-BC49-FDBB2512C955}"/>
              </a:ext>
            </a:extLst>
          </p:cNvPr>
          <p:cNvSpPr txBox="1">
            <a:spLocks/>
          </p:cNvSpPr>
          <p:nvPr userDrawn="1"/>
        </p:nvSpPr>
        <p:spPr>
          <a:xfrm>
            <a:off x="452148" y="4775552"/>
            <a:ext cx="6400800" cy="175566"/>
          </a:xfrm>
          <a:prstGeom prst="rect">
            <a:avLst/>
          </a:prstGeom>
        </p:spPr>
        <p:txBody>
          <a:bodyPr anchor="b" anchorCtr="0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800" i="1" dirty="0">
                <a:solidFill>
                  <a:schemeClr val="tx1"/>
                </a:solidFill>
                <a:latin typeface="Verdana"/>
                <a:cs typeface="Verdana"/>
              </a:rPr>
              <a:t>Confidential—For Internal Use Only</a:t>
            </a:r>
            <a:endParaRPr lang="en-US" sz="800" i="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 slide&#10;(logo on 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4613905"/>
            <a:ext cx="520390" cy="449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78EB43C4-7051-7042-93B5-8C0653444BA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bd_1bw_rgb_dbg_2_2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96" y="1639062"/>
            <a:ext cx="3227832" cy="1755648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7E123F6-4FDC-F342-BC49-FDBB2512C955}"/>
              </a:ext>
            </a:extLst>
          </p:cNvPr>
          <p:cNvSpPr txBox="1">
            <a:spLocks/>
          </p:cNvSpPr>
          <p:nvPr userDrawn="1"/>
        </p:nvSpPr>
        <p:spPr>
          <a:xfrm>
            <a:off x="452148" y="4775552"/>
            <a:ext cx="6400800" cy="175566"/>
          </a:xfrm>
          <a:prstGeom prst="rect">
            <a:avLst/>
          </a:prstGeom>
        </p:spPr>
        <p:txBody>
          <a:bodyPr anchor="b" anchorCtr="0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800" i="1" dirty="0">
                <a:solidFill>
                  <a:schemeClr val="bg1"/>
                </a:solidFill>
                <a:latin typeface="Verdana"/>
                <a:cs typeface="Verdana"/>
              </a:rPr>
              <a:t>Confidential—For Internal Use Only</a:t>
            </a:r>
            <a:endParaRPr lang="en-US" sz="800" i="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 slide&#10;(logo on blu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4613905"/>
            <a:ext cx="520390" cy="449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78EB43C4-7051-7042-93B5-8C0653444BA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d_1bw_rgb_dbg_2_2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96" y="1639062"/>
            <a:ext cx="3227832" cy="175564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97E123F6-4FDC-F342-BC49-FDBB2512C955}"/>
              </a:ext>
            </a:extLst>
          </p:cNvPr>
          <p:cNvSpPr txBox="1">
            <a:spLocks/>
          </p:cNvSpPr>
          <p:nvPr userDrawn="1"/>
        </p:nvSpPr>
        <p:spPr>
          <a:xfrm>
            <a:off x="452148" y="4775552"/>
            <a:ext cx="6400800" cy="175566"/>
          </a:xfrm>
          <a:prstGeom prst="rect">
            <a:avLst/>
          </a:prstGeom>
        </p:spPr>
        <p:txBody>
          <a:bodyPr anchor="b" anchorCtr="0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800" i="1" dirty="0">
                <a:solidFill>
                  <a:schemeClr val="bg1"/>
                </a:solidFill>
                <a:latin typeface="Verdana"/>
                <a:cs typeface="Verdana"/>
              </a:rPr>
              <a:t>Confidential—For Internal Use Only</a:t>
            </a:r>
            <a:endParaRPr lang="en-US" sz="800" i="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 slide&#10;(logo on dark gray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4613905"/>
            <a:ext cx="520390" cy="449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78EB43C4-7051-7042-93B5-8C0653444BA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bd_1bw_rgb_dbg_2_2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96" y="1639062"/>
            <a:ext cx="3227832" cy="1755648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7E123F6-4FDC-F342-BC49-FDBB2512C955}"/>
              </a:ext>
            </a:extLst>
          </p:cNvPr>
          <p:cNvSpPr txBox="1">
            <a:spLocks/>
          </p:cNvSpPr>
          <p:nvPr userDrawn="1"/>
        </p:nvSpPr>
        <p:spPr>
          <a:xfrm>
            <a:off x="452148" y="4775552"/>
            <a:ext cx="6400800" cy="175566"/>
          </a:xfrm>
          <a:prstGeom prst="rect">
            <a:avLst/>
          </a:prstGeom>
        </p:spPr>
        <p:txBody>
          <a:bodyPr anchor="b" anchorCtr="0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800" i="1" dirty="0">
                <a:solidFill>
                  <a:schemeClr val="bg1"/>
                </a:solidFill>
                <a:latin typeface="Verdana"/>
                <a:cs typeface="Verdana"/>
              </a:rPr>
              <a:t>Confidential—For Internal Use Only</a:t>
            </a:r>
            <a:endParaRPr lang="en-US" sz="800" i="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 slide&#10;(logo on black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4613905"/>
            <a:ext cx="520390" cy="449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78EB43C4-7051-7042-93B5-8C0653444BA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bd_1bw_rgb_dbg_2_2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96" y="1639062"/>
            <a:ext cx="3227832" cy="1755648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7E123F6-4FDC-F342-BC49-FDBB2512C955}"/>
              </a:ext>
            </a:extLst>
          </p:cNvPr>
          <p:cNvSpPr txBox="1">
            <a:spLocks/>
          </p:cNvSpPr>
          <p:nvPr userDrawn="1"/>
        </p:nvSpPr>
        <p:spPr>
          <a:xfrm>
            <a:off x="452148" y="4775552"/>
            <a:ext cx="6400800" cy="175566"/>
          </a:xfrm>
          <a:prstGeom prst="rect">
            <a:avLst/>
          </a:prstGeom>
        </p:spPr>
        <p:txBody>
          <a:bodyPr anchor="b" anchorCtr="0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800" i="1" dirty="0">
                <a:solidFill>
                  <a:schemeClr val="bg1"/>
                </a:solidFill>
                <a:latin typeface="Verdana"/>
                <a:cs typeface="Verdana"/>
              </a:rPr>
              <a:t>Confidential—For Internal Use Only</a:t>
            </a:r>
            <a:endParaRPr lang="en-US" sz="800" i="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&#10;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" y="5048250"/>
            <a:ext cx="79375" cy="9048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"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fld id="{5D60F486-4A13-014E-810D-D13FDE0041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4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&#10;(with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2978560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  <a:tabLst/>
              <a:defRPr sz="2000" baseline="0">
                <a:solidFill>
                  <a:schemeClr val="tx1"/>
                </a:solidFill>
                <a:latin typeface="Verdana"/>
                <a:cs typeface="Verdana"/>
              </a:defRPr>
            </a:lvl1pPr>
            <a:lvl2pPr marL="642938" indent="-28575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Font typeface="Lucida Grande"/>
              <a:buChar char="–"/>
              <a:defRPr sz="1800">
                <a:solidFill>
                  <a:schemeClr val="tx1"/>
                </a:solidFill>
                <a:latin typeface="Verdana"/>
                <a:cs typeface="Verdana"/>
              </a:defRPr>
            </a:lvl2pPr>
            <a:lvl3pPr marL="1090613" indent="-22860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  <a:latin typeface="Verdana"/>
                <a:cs typeface="Verdana"/>
              </a:defRPr>
            </a:lvl3pPr>
            <a:lvl4pPr marL="1487488" indent="-22860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/>
                <a:cs typeface="Verdana"/>
              </a:defRPr>
            </a:lvl4pPr>
            <a:lvl5pPr marL="1944688" indent="-22860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1268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>
              <a:defRPr sz="3200">
                <a:solidFill>
                  <a:schemeClr val="accent1"/>
                </a:solidFill>
                <a:latin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4613905"/>
            <a:ext cx="52039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rgbClr val="8C8C8E"/>
                </a:solidFill>
                <a:latin typeface="Verdana"/>
                <a:cs typeface="Verdana"/>
              </a:defRPr>
            </a:lvl1pPr>
          </a:lstStyle>
          <a:p>
            <a:fld id="{78EB43C4-7051-7042-93B5-8C0653444BA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bd_3_rgb_lbg_1_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5475" y="4360792"/>
            <a:ext cx="1435608" cy="786384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97E123F6-4FDC-F342-BC49-FDBB2512C955}"/>
              </a:ext>
            </a:extLst>
          </p:cNvPr>
          <p:cNvSpPr txBox="1">
            <a:spLocks/>
          </p:cNvSpPr>
          <p:nvPr userDrawn="1"/>
        </p:nvSpPr>
        <p:spPr>
          <a:xfrm>
            <a:off x="452148" y="4775552"/>
            <a:ext cx="6400800" cy="175566"/>
          </a:xfrm>
          <a:prstGeom prst="rect">
            <a:avLst/>
          </a:prstGeom>
        </p:spPr>
        <p:txBody>
          <a:bodyPr anchor="b" anchorCtr="0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800" i="1" dirty="0">
                <a:solidFill>
                  <a:schemeClr val="tx1"/>
                </a:solidFill>
                <a:latin typeface="Verdana"/>
                <a:cs typeface="Verdana"/>
              </a:rPr>
              <a:t>Confidential—For Internal Use Only</a:t>
            </a:r>
            <a:endParaRPr lang="en-US" sz="800" i="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49273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&#10;(black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" y="5048250"/>
            <a:ext cx="79375" cy="904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" baseline="30000" smtClean="0">
                <a:solidFill>
                  <a:srgbClr val="000000"/>
                </a:solidFill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fld id="{818736AA-93B2-ED4F-A10B-DC8610930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89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(with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29600" cy="2978560"/>
          </a:xfrm>
          <a:prstGeom prst="rect">
            <a:avLst/>
          </a:prstGeom>
        </p:spPr>
        <p:txBody>
          <a:bodyPr>
            <a:normAutofit/>
          </a:bodyPr>
          <a:lstStyle>
            <a:lvl1pPr marL="219075" indent="-219075">
              <a:lnSpc>
                <a:spcPct val="112000"/>
              </a:lnSpc>
              <a:spcBef>
                <a:spcPts val="450"/>
              </a:spcBef>
              <a:spcAft>
                <a:spcPts val="0"/>
              </a:spcAft>
              <a:buFont typeface="Arial"/>
              <a:buChar char="•"/>
              <a:tabLst/>
              <a:defRPr sz="1500" baseline="0">
                <a:solidFill>
                  <a:schemeClr val="tx1"/>
                </a:solidFill>
                <a:latin typeface="Verdana"/>
                <a:cs typeface="Verdana"/>
              </a:defRPr>
            </a:lvl1pPr>
            <a:lvl2pPr marL="482204" indent="-214313">
              <a:lnSpc>
                <a:spcPct val="112000"/>
              </a:lnSpc>
              <a:spcBef>
                <a:spcPts val="450"/>
              </a:spcBef>
              <a:spcAft>
                <a:spcPts val="0"/>
              </a:spcAft>
              <a:buFont typeface="Lucida Grande"/>
              <a:buChar char="–"/>
              <a:defRPr sz="1350">
                <a:solidFill>
                  <a:schemeClr val="tx1"/>
                </a:solidFill>
                <a:latin typeface="Verdana"/>
                <a:cs typeface="Verdana"/>
              </a:defRPr>
            </a:lvl2pPr>
            <a:lvl3pPr marL="817960" indent="-171450">
              <a:lnSpc>
                <a:spcPct val="112000"/>
              </a:lnSpc>
              <a:spcBef>
                <a:spcPts val="450"/>
              </a:spcBef>
              <a:spcAft>
                <a:spcPts val="0"/>
              </a:spcAft>
              <a:buFont typeface="Arial"/>
              <a:buChar char="•"/>
              <a:defRPr sz="1200">
                <a:solidFill>
                  <a:schemeClr val="tx1"/>
                </a:solidFill>
                <a:latin typeface="Verdana"/>
                <a:cs typeface="Verdana"/>
              </a:defRPr>
            </a:lvl3pPr>
            <a:lvl4pPr marL="1115616" indent="-171450">
              <a:lnSpc>
                <a:spcPct val="112000"/>
              </a:lnSpc>
              <a:spcBef>
                <a:spcPts val="450"/>
              </a:spcBef>
              <a:spcAft>
                <a:spcPts val="0"/>
              </a:spcAft>
              <a:buFont typeface="Lucida Grande"/>
              <a:buChar char="–"/>
              <a:defRPr sz="1200">
                <a:solidFill>
                  <a:schemeClr val="tx1"/>
                </a:solidFill>
                <a:latin typeface="Verdana"/>
                <a:cs typeface="Verdana"/>
              </a:defRPr>
            </a:lvl4pPr>
            <a:lvl5pPr marL="1458516" indent="-171450">
              <a:lnSpc>
                <a:spcPct val="112000"/>
              </a:lnSpc>
              <a:spcBef>
                <a:spcPts val="450"/>
              </a:spcBef>
              <a:spcAft>
                <a:spcPts val="0"/>
              </a:spcAft>
              <a:buFont typeface="Arial"/>
              <a:buChar char="•"/>
              <a:defRPr sz="1200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001268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  <a:latin typeface="Verdana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7A8F7E8-1A8F-4E3A-B0D5-85573E56D5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3556" y="5023300"/>
            <a:ext cx="79730" cy="89695"/>
          </a:xfrm>
          <a:prstGeom prst="rect">
            <a:avLst/>
          </a:prstGeom>
        </p:spPr>
        <p:txBody>
          <a:bodyPr/>
          <a:lstStyle>
            <a:lvl1pPr>
              <a:defRPr sz="15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78EB43C4-7051-7042-93B5-8C0653444BA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bd_3_rgb_lbg_1_0.png">
            <a:extLst>
              <a:ext uri="{FF2B5EF4-FFF2-40B4-BE49-F238E27FC236}">
                <a16:creationId xmlns:a16="http://schemas.microsoft.com/office/drawing/2014/main" id="{E163A3CC-6D5A-4835-AB74-8568E9B520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0" t="19213" r="14019" b="16358"/>
          <a:stretch/>
        </p:blipFill>
        <p:spPr>
          <a:xfrm>
            <a:off x="8053431" y="4762849"/>
            <a:ext cx="1023458" cy="379994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FC3EA286-A5DE-4B4E-B5E5-01646F3A77D7}"/>
              </a:ext>
            </a:extLst>
          </p:cNvPr>
          <p:cNvSpPr txBox="1">
            <a:spLocks/>
          </p:cNvSpPr>
          <p:nvPr userDrawn="1"/>
        </p:nvSpPr>
        <p:spPr>
          <a:xfrm>
            <a:off x="483518" y="4992294"/>
            <a:ext cx="6400800" cy="15459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i="1" dirty="0">
                <a:solidFill>
                  <a:schemeClr val="tx1"/>
                </a:solidFill>
                <a:latin typeface="Verdana"/>
                <a:cs typeface="Verdana"/>
              </a:rPr>
              <a:t>Confidential—For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199894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18C-E1AF-A14C-9B5E-89DEBB157EB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5F00-0694-E348-BB03-5DD8D35C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56193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18C-E1AF-A14C-9B5E-89DEBB157EB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5F00-0694-E348-BB03-5DD8D35C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72531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18C-E1AF-A14C-9B5E-89DEBB157EB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5F00-0694-E348-BB03-5DD8D35C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68753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18C-E1AF-A14C-9B5E-89DEBB157EB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5F00-0694-E348-BB03-5DD8D35C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4449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18C-E1AF-A14C-9B5E-89DEBB157EB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5F00-0694-E348-BB03-5DD8D35C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94238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18C-E1AF-A14C-9B5E-89DEBB157EB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5F00-0694-E348-BB03-5DD8D35C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07537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18C-E1AF-A14C-9B5E-89DEBB157EB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5F00-0694-E348-BB03-5DD8D35C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09952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18C-E1AF-A14C-9B5E-89DEBB157EB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5F00-0694-E348-BB03-5DD8D35C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0076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&#10;(without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25612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  <a:tabLst/>
              <a:defRPr sz="2000" baseline="0">
                <a:solidFill>
                  <a:schemeClr val="tx1"/>
                </a:solidFill>
                <a:latin typeface="Verdana"/>
                <a:cs typeface="Verdana"/>
              </a:defRPr>
            </a:lvl1pPr>
            <a:lvl2pPr marL="642938" indent="-28575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Font typeface="Lucida Grande"/>
              <a:buChar char="–"/>
              <a:defRPr sz="1800">
                <a:solidFill>
                  <a:schemeClr val="tx1"/>
                </a:solidFill>
                <a:latin typeface="Verdana"/>
                <a:cs typeface="Verdana"/>
              </a:defRPr>
            </a:lvl2pPr>
            <a:lvl3pPr marL="1090613" indent="-22860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  <a:latin typeface="Verdana"/>
                <a:cs typeface="Verdana"/>
              </a:defRPr>
            </a:lvl3pPr>
            <a:lvl4pPr marL="1487488" indent="-22860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/>
                <a:cs typeface="Verdana"/>
              </a:defRPr>
            </a:lvl4pPr>
            <a:lvl5pPr marL="1944688" indent="-22860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1268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>
              <a:defRPr sz="3200">
                <a:solidFill>
                  <a:schemeClr val="accent1"/>
                </a:solidFill>
                <a:latin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4613905"/>
            <a:ext cx="52039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rgbClr val="8C8C8E"/>
                </a:solidFill>
                <a:latin typeface="Verdana"/>
                <a:cs typeface="Verdana"/>
              </a:defRPr>
            </a:lvl1pPr>
          </a:lstStyle>
          <a:p>
            <a:fld id="{78EB43C4-7051-7042-93B5-8C0653444B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7E123F6-4FDC-F342-BC49-FDBB2512C955}"/>
              </a:ext>
            </a:extLst>
          </p:cNvPr>
          <p:cNvSpPr txBox="1">
            <a:spLocks/>
          </p:cNvSpPr>
          <p:nvPr userDrawn="1"/>
        </p:nvSpPr>
        <p:spPr>
          <a:xfrm>
            <a:off x="452148" y="4775552"/>
            <a:ext cx="6400800" cy="175566"/>
          </a:xfrm>
          <a:prstGeom prst="rect">
            <a:avLst/>
          </a:prstGeom>
        </p:spPr>
        <p:txBody>
          <a:bodyPr anchor="b" anchorCtr="0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800" i="1" dirty="0">
                <a:solidFill>
                  <a:schemeClr val="tx1"/>
                </a:solidFill>
                <a:latin typeface="Verdana"/>
                <a:cs typeface="Verdana"/>
              </a:rPr>
              <a:t>Confidential—For Internal Use Only</a:t>
            </a:r>
            <a:endParaRPr lang="en-US" sz="800" i="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326568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18C-E1AF-A14C-9B5E-89DEBB157EB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5F00-0694-E348-BB03-5DD8D35C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90910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18C-E1AF-A14C-9B5E-89DEBB157EB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5F00-0694-E348-BB03-5DD8D35C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01903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18C-E1AF-A14C-9B5E-89DEBB157EB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5F00-0694-E348-BB03-5DD8D35C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0165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AE3B3FE-3B0B-AB4B-84BA-A23FBB5E5631}"/>
              </a:ext>
            </a:extLst>
          </p:cNvPr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rgbClr val="8CC6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CABAC4-F296-E14D-A1B3-334BF2D1B20A}"/>
              </a:ext>
            </a:extLst>
          </p:cNvPr>
          <p:cNvGrpSpPr/>
          <p:nvPr userDrawn="1"/>
        </p:nvGrpSpPr>
        <p:grpSpPr>
          <a:xfrm>
            <a:off x="0" y="1620955"/>
            <a:ext cx="9143999" cy="1699428"/>
            <a:chOff x="0" y="1620955"/>
            <a:chExt cx="9143999" cy="1699428"/>
          </a:xfrm>
        </p:grpSpPr>
        <p:sp>
          <p:nvSpPr>
            <p:cNvPr id="15" name="Isosceles Triangle 29">
              <a:extLst>
                <a:ext uri="{FF2B5EF4-FFF2-40B4-BE49-F238E27FC236}">
                  <a16:creationId xmlns:a16="http://schemas.microsoft.com/office/drawing/2014/main" id="{2BEBB2C4-4591-CB4C-B0D8-63BE27D9BD09}"/>
                </a:ext>
              </a:extLst>
            </p:cNvPr>
            <p:cNvSpPr/>
            <p:nvPr userDrawn="1"/>
          </p:nvSpPr>
          <p:spPr>
            <a:xfrm rot="5400000" flipH="1">
              <a:off x="1240847" y="1028557"/>
              <a:ext cx="737756" cy="3219450"/>
            </a:xfrm>
            <a:prstGeom prst="triangle">
              <a:avLst/>
            </a:prstGeom>
            <a:solidFill>
              <a:srgbClr val="02397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Isosceles Triangle 30">
              <a:extLst>
                <a:ext uri="{FF2B5EF4-FFF2-40B4-BE49-F238E27FC236}">
                  <a16:creationId xmlns:a16="http://schemas.microsoft.com/office/drawing/2014/main" id="{3290D2A6-0636-0D46-BDD0-149AB788E507}"/>
                </a:ext>
              </a:extLst>
            </p:cNvPr>
            <p:cNvSpPr/>
            <p:nvPr userDrawn="1"/>
          </p:nvSpPr>
          <p:spPr>
            <a:xfrm rot="16200000" flipH="1">
              <a:off x="4590648" y="-1232969"/>
              <a:ext cx="1699428" cy="7407275"/>
            </a:xfrm>
            <a:prstGeom prst="triangle">
              <a:avLst/>
            </a:prstGeom>
            <a:solidFill>
              <a:srgbClr val="00459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3193454"/>
            <a:ext cx="4724400" cy="1450181"/>
          </a:xfrm>
          <a:prstGeom prst="rect">
            <a:avLst/>
          </a:prstGeom>
        </p:spPr>
        <p:txBody>
          <a:bodyPr vert="horz"/>
          <a:lstStyle>
            <a:lvl1pPr marL="0" indent="0">
              <a:buFont typeface="+mj-lt"/>
              <a:buNone/>
              <a:defRPr sz="1400">
                <a:latin typeface="Verdana"/>
                <a:cs typeface="Verdana"/>
              </a:defRPr>
            </a:lvl1pPr>
            <a:lvl2pPr marL="0" indent="0">
              <a:buFont typeface="+mj-lt"/>
              <a:buNone/>
              <a:defRPr sz="1400">
                <a:latin typeface="Verdana"/>
                <a:cs typeface="Verdana"/>
              </a:defRPr>
            </a:lvl2pPr>
            <a:lvl3pPr marL="0" indent="0">
              <a:buFont typeface="+mj-lt"/>
              <a:buNone/>
              <a:defRPr sz="1400">
                <a:latin typeface="Verdana"/>
                <a:cs typeface="Verdana"/>
              </a:defRPr>
            </a:lvl3pPr>
            <a:lvl4pPr marL="0" indent="0">
              <a:buFont typeface="+mj-lt"/>
              <a:buNone/>
              <a:defRPr sz="1400">
                <a:latin typeface="Verdana"/>
                <a:cs typeface="Verdana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" y="5048250"/>
            <a:ext cx="79375" cy="9048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20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fld id="{F7CCBC7B-11E5-694E-B39D-A35E99CBDE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2" name="Picture 4" descr="bd_3_rgb_lbg_1_5.png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9764" y="3972450"/>
            <a:ext cx="2154237" cy="117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29768"/>
            <a:ext cx="8229600" cy="1249987"/>
          </a:xfrm>
          <a:prstGeom prst="rect">
            <a:avLst/>
          </a:prstGeom>
        </p:spPr>
        <p:txBody>
          <a:bodyPr anchor="ctr"/>
          <a:lstStyle>
            <a:lvl1pPr algn="l">
              <a:defRPr sz="320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Title (Verdana 32pt)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97E123F6-4FDC-F342-BC49-FDBB2512C955}"/>
              </a:ext>
            </a:extLst>
          </p:cNvPr>
          <p:cNvSpPr txBox="1">
            <a:spLocks/>
          </p:cNvSpPr>
          <p:nvPr userDrawn="1"/>
        </p:nvSpPr>
        <p:spPr>
          <a:xfrm>
            <a:off x="452148" y="4643635"/>
            <a:ext cx="6400800" cy="175566"/>
          </a:xfrm>
          <a:prstGeom prst="rect">
            <a:avLst/>
          </a:prstGeom>
        </p:spPr>
        <p:txBody>
          <a:bodyPr anchor="b" anchorCtr="0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800" i="1" dirty="0">
                <a:solidFill>
                  <a:schemeClr val="tx1"/>
                </a:solidFill>
                <a:latin typeface="Verdana"/>
                <a:cs typeface="Verdana"/>
              </a:rPr>
              <a:t>Confidential—For Internal Use Only</a:t>
            </a:r>
            <a:endParaRPr lang="en-US" sz="800" i="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223927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&#10;(blu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57200" y="2117911"/>
            <a:ext cx="8229600" cy="2152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FFFFFF"/>
                </a:solidFill>
                <a:latin typeface="Verdana"/>
                <a:cs typeface="Verdana"/>
              </a:defRPr>
            </a:lvl1pPr>
            <a:lvl2pPr marL="457200" indent="0">
              <a:buFontTx/>
              <a:buNone/>
              <a:defRPr sz="2000">
                <a:latin typeface="Verdana"/>
                <a:cs typeface="Verdana"/>
              </a:defRPr>
            </a:lvl2pPr>
            <a:lvl3pPr marL="914400" indent="0">
              <a:buFontTx/>
              <a:buNone/>
              <a:defRPr sz="1800">
                <a:latin typeface="Verdana"/>
                <a:cs typeface="Verdana"/>
              </a:defRPr>
            </a:lvl3pPr>
            <a:lvl4pPr marL="1371600" indent="0">
              <a:buFontTx/>
              <a:buNone/>
              <a:defRPr sz="1600">
                <a:latin typeface="Verdana"/>
                <a:cs typeface="Verdana"/>
              </a:defRPr>
            </a:lvl4pPr>
            <a:lvl5pPr marL="1828800" indent="0">
              <a:buFontTx/>
              <a:buNone/>
              <a:defRPr sz="1400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27530"/>
            <a:ext cx="8229600" cy="124998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4613905"/>
            <a:ext cx="520390" cy="449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 baseline="-25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78EB43C4-7051-7042-93B5-8C0653444BA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bd_1bw_rgb_dbg_1_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59" y="4358487"/>
            <a:ext cx="1435608" cy="786384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97E123F6-4FDC-F342-BC49-FDBB2512C955}"/>
              </a:ext>
            </a:extLst>
          </p:cNvPr>
          <p:cNvSpPr txBox="1">
            <a:spLocks/>
          </p:cNvSpPr>
          <p:nvPr userDrawn="1"/>
        </p:nvSpPr>
        <p:spPr>
          <a:xfrm>
            <a:off x="452148" y="4775552"/>
            <a:ext cx="6400800" cy="175566"/>
          </a:xfrm>
          <a:prstGeom prst="rect">
            <a:avLst/>
          </a:prstGeom>
        </p:spPr>
        <p:txBody>
          <a:bodyPr anchor="b" anchorCtr="0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800" i="1" dirty="0">
                <a:solidFill>
                  <a:schemeClr val="bg1"/>
                </a:solidFill>
                <a:latin typeface="Verdana"/>
                <a:cs typeface="Verdana"/>
              </a:rPr>
              <a:t>Confidential—For Internal Use Only</a:t>
            </a:r>
            <a:endParaRPr lang="en-US" sz="800" i="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325639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&#10;(without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25612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  <a:tabLst/>
              <a:defRPr sz="2000" baseline="0">
                <a:solidFill>
                  <a:schemeClr val="tx1"/>
                </a:solidFill>
                <a:latin typeface="Verdana"/>
                <a:cs typeface="Verdana"/>
              </a:defRPr>
            </a:lvl1pPr>
            <a:lvl2pPr marL="642938" indent="-28575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Font typeface="Lucida Grande"/>
              <a:buChar char="–"/>
              <a:defRPr sz="1800">
                <a:solidFill>
                  <a:schemeClr val="tx1"/>
                </a:solidFill>
                <a:latin typeface="Verdana"/>
                <a:cs typeface="Verdana"/>
              </a:defRPr>
            </a:lvl2pPr>
            <a:lvl3pPr marL="1090613" indent="-22860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  <a:latin typeface="Verdana"/>
                <a:cs typeface="Verdana"/>
              </a:defRPr>
            </a:lvl3pPr>
            <a:lvl4pPr marL="1487488" indent="-22860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/>
                <a:cs typeface="Verdana"/>
              </a:defRPr>
            </a:lvl4pPr>
            <a:lvl5pPr marL="1944688" indent="-22860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1268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>
              <a:defRPr sz="3200">
                <a:solidFill>
                  <a:schemeClr val="accent1"/>
                </a:solidFill>
                <a:latin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4613905"/>
            <a:ext cx="52039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rgbClr val="8C8C8E"/>
                </a:solidFill>
                <a:latin typeface="Verdana"/>
                <a:cs typeface="Verdana"/>
              </a:defRPr>
            </a:lvl1pPr>
          </a:lstStyle>
          <a:p>
            <a:fld id="{78EB43C4-7051-7042-93B5-8C0653444B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7E123F6-4FDC-F342-BC49-FDBB2512C955}"/>
              </a:ext>
            </a:extLst>
          </p:cNvPr>
          <p:cNvSpPr txBox="1">
            <a:spLocks/>
          </p:cNvSpPr>
          <p:nvPr userDrawn="1"/>
        </p:nvSpPr>
        <p:spPr>
          <a:xfrm>
            <a:off x="452148" y="4775552"/>
            <a:ext cx="6400800" cy="175566"/>
          </a:xfrm>
          <a:prstGeom prst="rect">
            <a:avLst/>
          </a:prstGeom>
        </p:spPr>
        <p:txBody>
          <a:bodyPr anchor="b" anchorCtr="0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800" i="1" dirty="0">
                <a:solidFill>
                  <a:schemeClr val="tx1"/>
                </a:solidFill>
                <a:latin typeface="Verdana"/>
                <a:cs typeface="Verdana"/>
              </a:rPr>
              <a:t>Confidential—For Internal Use Only</a:t>
            </a:r>
            <a:endParaRPr lang="en-US" sz="800" i="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005647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&#10;(with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2978560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  <a:tabLst/>
              <a:defRPr sz="2000" baseline="0">
                <a:solidFill>
                  <a:schemeClr val="tx1"/>
                </a:solidFill>
                <a:latin typeface="Verdana"/>
                <a:cs typeface="Verdana"/>
              </a:defRPr>
            </a:lvl1pPr>
            <a:lvl2pPr marL="642938" indent="-28575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Font typeface="Lucida Grande"/>
              <a:buChar char="–"/>
              <a:defRPr sz="1800">
                <a:solidFill>
                  <a:schemeClr val="tx1"/>
                </a:solidFill>
                <a:latin typeface="Verdana"/>
                <a:cs typeface="Verdana"/>
              </a:defRPr>
            </a:lvl2pPr>
            <a:lvl3pPr marL="1090613" indent="-22860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  <a:latin typeface="Verdana"/>
                <a:cs typeface="Verdana"/>
              </a:defRPr>
            </a:lvl3pPr>
            <a:lvl4pPr marL="1487488" indent="-22860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/>
                <a:cs typeface="Verdana"/>
              </a:defRPr>
            </a:lvl4pPr>
            <a:lvl5pPr marL="1944688" indent="-22860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1268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>
              <a:defRPr sz="3200">
                <a:solidFill>
                  <a:schemeClr val="accent1"/>
                </a:solidFill>
                <a:latin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4613905"/>
            <a:ext cx="52039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rgbClr val="8C8C8E"/>
                </a:solidFill>
                <a:latin typeface="Verdana"/>
                <a:cs typeface="Verdana"/>
              </a:defRPr>
            </a:lvl1pPr>
          </a:lstStyle>
          <a:p>
            <a:fld id="{78EB43C4-7051-7042-93B5-8C0653444BA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bd_3_rgb_lbg_1_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5475" y="4360792"/>
            <a:ext cx="1435608" cy="786384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97E123F6-4FDC-F342-BC49-FDBB2512C955}"/>
              </a:ext>
            </a:extLst>
          </p:cNvPr>
          <p:cNvSpPr txBox="1">
            <a:spLocks/>
          </p:cNvSpPr>
          <p:nvPr userDrawn="1"/>
        </p:nvSpPr>
        <p:spPr>
          <a:xfrm>
            <a:off x="452148" y="4775552"/>
            <a:ext cx="6400800" cy="175566"/>
          </a:xfrm>
          <a:prstGeom prst="rect">
            <a:avLst/>
          </a:prstGeom>
        </p:spPr>
        <p:txBody>
          <a:bodyPr anchor="b" anchorCtr="0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800" i="1" dirty="0">
                <a:solidFill>
                  <a:schemeClr val="tx1"/>
                </a:solidFill>
                <a:latin typeface="Verdana"/>
                <a:cs typeface="Verdana"/>
              </a:rPr>
              <a:t>Confidential—For Internal Use Only</a:t>
            </a:r>
            <a:endParaRPr lang="en-US" sz="800" i="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9390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image&#10;(with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4040900" cy="3070738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  <a:tabLst/>
              <a:defRPr sz="2000" baseline="0">
                <a:solidFill>
                  <a:schemeClr val="tx1"/>
                </a:solidFill>
                <a:latin typeface="Verdana"/>
                <a:cs typeface="Verdana"/>
              </a:defRPr>
            </a:lvl1pPr>
            <a:lvl2pPr marL="642938" indent="-28575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Font typeface="Lucida Grande"/>
              <a:buChar char="–"/>
              <a:defRPr sz="1800">
                <a:solidFill>
                  <a:schemeClr val="tx1"/>
                </a:solidFill>
                <a:latin typeface="Verdana"/>
                <a:cs typeface="Verdana"/>
              </a:defRPr>
            </a:lvl2pPr>
            <a:lvl3pPr marL="1090613" indent="-22860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  <a:latin typeface="Verdana"/>
                <a:cs typeface="Verdana"/>
              </a:defRPr>
            </a:lvl3pPr>
            <a:lvl4pPr marL="1487488" indent="-22860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/>
                <a:cs typeface="Verdana"/>
              </a:defRPr>
            </a:lvl4pPr>
            <a:lvl5pPr marL="1944688" indent="-22860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1268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>
              <a:defRPr sz="3200">
                <a:solidFill>
                  <a:schemeClr val="accent1"/>
                </a:solidFill>
                <a:latin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645025" y="1200150"/>
            <a:ext cx="4041775" cy="307073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 b="0" i="1" baseline="0">
                <a:latin typeface="Verdana"/>
                <a:cs typeface="Verdana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4613905"/>
            <a:ext cx="520390" cy="449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rgbClr val="8C8C8E"/>
                </a:solidFill>
                <a:latin typeface="Verdana"/>
                <a:cs typeface="Verdana"/>
              </a:defRPr>
            </a:lvl1pPr>
          </a:lstStyle>
          <a:p>
            <a:fld id="{78EB43C4-7051-7042-93B5-8C0653444BA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bd_3_rgb_lbg_1_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5475" y="4360792"/>
            <a:ext cx="1435608" cy="786384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7E123F6-4FDC-F342-BC49-FDBB2512C955}"/>
              </a:ext>
            </a:extLst>
          </p:cNvPr>
          <p:cNvSpPr txBox="1">
            <a:spLocks/>
          </p:cNvSpPr>
          <p:nvPr userDrawn="1"/>
        </p:nvSpPr>
        <p:spPr>
          <a:xfrm>
            <a:off x="452148" y="4775552"/>
            <a:ext cx="6400800" cy="175566"/>
          </a:xfrm>
          <a:prstGeom prst="rect">
            <a:avLst/>
          </a:prstGeom>
        </p:spPr>
        <p:txBody>
          <a:bodyPr anchor="b" anchorCtr="0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800" i="1" dirty="0">
                <a:solidFill>
                  <a:schemeClr val="tx1"/>
                </a:solidFill>
                <a:latin typeface="Verdana"/>
                <a:cs typeface="Verdana"/>
              </a:rPr>
              <a:t>Confidential—For Internal Use Only</a:t>
            </a:r>
            <a:endParaRPr lang="en-US" sz="800" i="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5600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image&#10;(without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040900" cy="3525612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  <a:tabLst/>
              <a:defRPr sz="2000" baseline="0">
                <a:solidFill>
                  <a:schemeClr val="tx1"/>
                </a:solidFill>
                <a:latin typeface="Verdana"/>
                <a:cs typeface="Verdana"/>
              </a:defRPr>
            </a:lvl1pPr>
            <a:lvl2pPr marL="642938" indent="-28575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Font typeface="Lucida Grande"/>
              <a:buChar char="–"/>
              <a:defRPr sz="1800">
                <a:solidFill>
                  <a:schemeClr val="tx1"/>
                </a:solidFill>
                <a:latin typeface="Verdana"/>
                <a:cs typeface="Verdana"/>
              </a:defRPr>
            </a:lvl2pPr>
            <a:lvl3pPr marL="1090613" indent="-22860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  <a:latin typeface="Verdana"/>
                <a:cs typeface="Verdana"/>
              </a:defRPr>
            </a:lvl3pPr>
            <a:lvl4pPr marL="1487488" indent="-22860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/>
                <a:cs typeface="Verdana"/>
              </a:defRPr>
            </a:lvl4pPr>
            <a:lvl5pPr marL="1944688" indent="-22860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1268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>
              <a:defRPr sz="3200">
                <a:solidFill>
                  <a:schemeClr val="accent1"/>
                </a:solidFill>
                <a:latin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645025" y="1200151"/>
            <a:ext cx="4041775" cy="35256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 b="0" i="1" baseline="0">
                <a:latin typeface="Verdana"/>
                <a:cs typeface="Verdana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0" y="4613905"/>
            <a:ext cx="52039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8C8C8E"/>
                </a:solidFill>
                <a:latin typeface="Verdana"/>
                <a:ea typeface="ＭＳ Ｐゴシック" charset="0"/>
                <a:cs typeface="Verdana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fld id="{78EB43C4-7051-7042-93B5-8C0653444B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7E123F6-4FDC-F342-BC49-FDBB2512C955}"/>
              </a:ext>
            </a:extLst>
          </p:cNvPr>
          <p:cNvSpPr txBox="1">
            <a:spLocks/>
          </p:cNvSpPr>
          <p:nvPr userDrawn="1"/>
        </p:nvSpPr>
        <p:spPr>
          <a:xfrm>
            <a:off x="452148" y="4775552"/>
            <a:ext cx="6400800" cy="175566"/>
          </a:xfrm>
          <a:prstGeom prst="rect">
            <a:avLst/>
          </a:prstGeom>
        </p:spPr>
        <p:txBody>
          <a:bodyPr anchor="b" anchorCtr="0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800" i="1" dirty="0">
                <a:solidFill>
                  <a:schemeClr val="tx1"/>
                </a:solidFill>
                <a:latin typeface="Verdana"/>
                <a:cs typeface="Verdana"/>
              </a:rPr>
              <a:t>Confidential—For Internal Use Only</a:t>
            </a:r>
            <a:endParaRPr lang="en-US" sz="800" i="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4528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&#10;(with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24576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 b="0" i="1" baseline="0">
                <a:latin typeface="Verdana"/>
                <a:cs typeface="Verdana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4613905"/>
            <a:ext cx="520390" cy="449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rgbClr val="8C8C8E"/>
                </a:solidFill>
                <a:latin typeface="Verdana"/>
                <a:cs typeface="Verdana"/>
              </a:defRPr>
            </a:lvl1pPr>
          </a:lstStyle>
          <a:p>
            <a:fld id="{78EB43C4-7051-7042-93B5-8C0653444BA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bd_3_rgb_lbg_1_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5475" y="4360792"/>
            <a:ext cx="1435608" cy="786384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7E123F6-4FDC-F342-BC49-FDBB2512C955}"/>
              </a:ext>
            </a:extLst>
          </p:cNvPr>
          <p:cNvSpPr txBox="1">
            <a:spLocks/>
          </p:cNvSpPr>
          <p:nvPr userDrawn="1"/>
        </p:nvSpPr>
        <p:spPr>
          <a:xfrm>
            <a:off x="452148" y="4775552"/>
            <a:ext cx="6400800" cy="175566"/>
          </a:xfrm>
          <a:prstGeom prst="rect">
            <a:avLst/>
          </a:prstGeom>
        </p:spPr>
        <p:txBody>
          <a:bodyPr anchor="b" anchorCtr="0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800" i="1" dirty="0">
                <a:solidFill>
                  <a:schemeClr val="tx1"/>
                </a:solidFill>
                <a:latin typeface="Verdana"/>
                <a:cs typeface="Verdana"/>
              </a:rPr>
              <a:t>Confidential—For Internal Use Only</a:t>
            </a:r>
            <a:endParaRPr lang="en-US" sz="800" i="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9629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&#10;(without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 b="0" i="1" baseline="0">
                <a:latin typeface="Verdana"/>
                <a:cs typeface="Verdana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Slide Number Placeholder 1"/>
          <p:cNvSpPr txBox="1">
            <a:spLocks/>
          </p:cNvSpPr>
          <p:nvPr userDrawn="1"/>
        </p:nvSpPr>
        <p:spPr>
          <a:xfrm>
            <a:off x="0" y="4613905"/>
            <a:ext cx="52039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8C8C8E"/>
                </a:solidFill>
                <a:latin typeface="Verdana"/>
                <a:ea typeface="ＭＳ Ｐゴシック" charset="0"/>
                <a:cs typeface="Verdana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fld id="{78EB43C4-7051-7042-93B5-8C0653444BA6}" type="slidenum">
              <a:rPr lang="en-US" sz="100" baseline="-25000" smtClean="0"/>
              <a:pPr/>
              <a:t>‹#›</a:t>
            </a:fld>
            <a:endParaRPr lang="en-US" sz="100" baseline="-25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7E123F6-4FDC-F342-BC49-FDBB2512C955}"/>
              </a:ext>
            </a:extLst>
          </p:cNvPr>
          <p:cNvSpPr txBox="1">
            <a:spLocks/>
          </p:cNvSpPr>
          <p:nvPr userDrawn="1"/>
        </p:nvSpPr>
        <p:spPr>
          <a:xfrm>
            <a:off x="452148" y="4775552"/>
            <a:ext cx="6400800" cy="175566"/>
          </a:xfrm>
          <a:prstGeom prst="rect">
            <a:avLst/>
          </a:prstGeom>
        </p:spPr>
        <p:txBody>
          <a:bodyPr anchor="b" anchorCtr="0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800" i="1" dirty="0">
                <a:solidFill>
                  <a:schemeClr val="tx1"/>
                </a:solidFill>
                <a:latin typeface="Verdana"/>
                <a:cs typeface="Verdana"/>
              </a:rPr>
              <a:t>Confidential—For Internal Use Only</a:t>
            </a:r>
            <a:endParaRPr lang="en-US" sz="800" i="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7949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&#10;(with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-1"/>
            <a:ext cx="2971800" cy="21602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 b="0" i="1" baseline="0">
                <a:latin typeface="Verdana"/>
                <a:cs typeface="Verdana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172200" y="2122885"/>
            <a:ext cx="2971800" cy="212288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 b="0" i="1" baseline="0">
                <a:latin typeface="Verdana"/>
                <a:cs typeface="Verdana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172200" cy="424576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 b="0" i="1" baseline="0">
                <a:latin typeface="Verdana"/>
                <a:cs typeface="Verdana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4613905"/>
            <a:ext cx="520390" cy="449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rgbClr val="8C8C8E"/>
                </a:solidFill>
                <a:latin typeface="Verdana"/>
                <a:cs typeface="Verdana"/>
              </a:defRPr>
            </a:lvl1pPr>
          </a:lstStyle>
          <a:p>
            <a:fld id="{78EB43C4-7051-7042-93B5-8C0653444BA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bd_3_rgb_lbg_1_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5475" y="4360792"/>
            <a:ext cx="1435608" cy="78638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97E123F6-4FDC-F342-BC49-FDBB2512C955}"/>
              </a:ext>
            </a:extLst>
          </p:cNvPr>
          <p:cNvSpPr txBox="1">
            <a:spLocks/>
          </p:cNvSpPr>
          <p:nvPr userDrawn="1"/>
        </p:nvSpPr>
        <p:spPr>
          <a:xfrm>
            <a:off x="452148" y="4775552"/>
            <a:ext cx="6400800" cy="175566"/>
          </a:xfrm>
          <a:prstGeom prst="rect">
            <a:avLst/>
          </a:prstGeom>
        </p:spPr>
        <p:txBody>
          <a:bodyPr anchor="b" anchorCtr="0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800" i="1" dirty="0">
                <a:solidFill>
                  <a:schemeClr val="tx1"/>
                </a:solidFill>
                <a:latin typeface="Verdana"/>
                <a:cs typeface="Verdana"/>
              </a:rPr>
              <a:t>Confidential—For Internal Use Only</a:t>
            </a:r>
            <a:endParaRPr lang="en-US" sz="800" i="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4358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&#10;(without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0"/>
            <a:ext cx="2971800" cy="257175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 b="0" i="1" baseline="0">
                <a:latin typeface="Verdana"/>
                <a:cs typeface="Verdana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172200" y="2571751"/>
            <a:ext cx="2971800" cy="257175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 b="0" i="1" baseline="0">
                <a:latin typeface="Verdana"/>
                <a:cs typeface="Verdana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172200" cy="51435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 b="0" i="1" baseline="0">
                <a:latin typeface="Verdana"/>
                <a:cs typeface="Verdana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0" y="4613905"/>
            <a:ext cx="52039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8C8C8E"/>
                </a:solidFill>
                <a:latin typeface="Verdana"/>
                <a:ea typeface="ＭＳ Ｐゴシック" charset="0"/>
                <a:cs typeface="Verdana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fld id="{78EB43C4-7051-7042-93B5-8C0653444BA6}" type="slidenum">
              <a:rPr lang="en-US" sz="100" baseline="-25000" smtClean="0"/>
              <a:pPr/>
              <a:t>‹#›</a:t>
            </a:fld>
            <a:endParaRPr lang="en-US" sz="100" baseline="-250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7E123F6-4FDC-F342-BC49-FDBB2512C955}"/>
              </a:ext>
            </a:extLst>
          </p:cNvPr>
          <p:cNvSpPr txBox="1">
            <a:spLocks/>
          </p:cNvSpPr>
          <p:nvPr userDrawn="1"/>
        </p:nvSpPr>
        <p:spPr>
          <a:xfrm>
            <a:off x="452148" y="4775552"/>
            <a:ext cx="6400800" cy="175566"/>
          </a:xfrm>
          <a:prstGeom prst="rect">
            <a:avLst/>
          </a:prstGeom>
        </p:spPr>
        <p:txBody>
          <a:bodyPr anchor="b" anchorCtr="0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800" i="1" dirty="0">
                <a:solidFill>
                  <a:schemeClr val="tx1"/>
                </a:solidFill>
                <a:latin typeface="Verdana"/>
                <a:cs typeface="Verdana"/>
              </a:rPr>
              <a:t>Confidential—For Internal Use Only</a:t>
            </a:r>
            <a:endParaRPr lang="en-US" sz="800" i="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8204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5" r:id="rId2"/>
    <p:sldLayoutId id="2147483806" r:id="rId3"/>
    <p:sldLayoutId id="2147483807" r:id="rId4"/>
    <p:sldLayoutId id="2147483800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6" r:id="rId12"/>
    <p:sldLayoutId id="2147483820" r:id="rId13"/>
    <p:sldLayoutId id="2147483821" r:id="rId14"/>
    <p:sldLayoutId id="2147483822" r:id="rId15"/>
    <p:sldLayoutId id="2147483823" r:id="rId16"/>
    <p:sldLayoutId id="2147483824" r:id="rId17"/>
    <p:sldLayoutId id="2147483825" r:id="rId18"/>
    <p:sldLayoutId id="2147483818" r:id="rId19"/>
    <p:sldLayoutId id="2147483819" r:id="rId20"/>
    <p:sldLayoutId id="2147483826" r:id="rId2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89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po-mag.com/issues/2019-06-01/view_features/revisiting-the-end-a-packaging-and-sterilization-update/" TargetMode="External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51435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51435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5F9A46-F09B-0143-B2ED-35A1304E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49" y="2570503"/>
            <a:ext cx="7890527" cy="99417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Gamma Sterilization Packaging Simulation</a:t>
            </a:r>
            <a:endParaRPr lang="en-US" sz="3700" i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3A2002-D83D-A444-B199-642D186808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8849" y="3461657"/>
            <a:ext cx="7241720" cy="962139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endParaRPr lang="en-US" sz="1500" dirty="0">
              <a:solidFill>
                <a:srgbClr val="FFFFFF"/>
              </a:solidFill>
              <a:latin typeface="+mn-lt"/>
              <a:cs typeface="+mn-cs"/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  <a:latin typeface="+mn-lt"/>
                <a:cs typeface="+mn-cs"/>
              </a:rPr>
              <a:t>Ann Liu-Ferrara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  <a:latin typeface="+mn-lt"/>
                <a:cs typeface="+mn-cs"/>
              </a:rPr>
              <a:t>July 17,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defRPr/>
            </a:pPr>
            <a:fld id="{F7CCBC7B-11E5-694E-B39D-A35E99CBDE3C}" type="slidenum">
              <a:rPr lang="en-US" sz="1200">
                <a:solidFill>
                  <a:srgbClr val="FFFFFF">
                    <a:alpha val="80000"/>
                  </a:srgbClr>
                </a:solidFill>
                <a:latin typeface="+mn-lt"/>
                <a:cs typeface="+mn-cs"/>
              </a:rPr>
              <a:pPr defTabSz="914400">
                <a:lnSpc>
                  <a:spcPct val="90000"/>
                </a:lnSpc>
                <a:spcAft>
                  <a:spcPts val="600"/>
                </a:spcAft>
                <a:defRPr/>
              </a:pPr>
              <a:t>1</a:t>
            </a:fld>
            <a:endParaRPr lang="en-US" sz="1200">
              <a:solidFill>
                <a:srgbClr val="FFFFFF">
                  <a:alpha val="80000"/>
                </a:srgb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680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4B0C90-4215-8A43-9EB9-CC7334AC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means of dose generated from the model to the original dataset provides a form of internal validation. The results of means are 19.47 and 19.76, the predicted doses is close to actual doses.</a:t>
            </a:r>
          </a:p>
          <a:p>
            <a:r>
              <a:rPr lang="en-US" dirty="0"/>
              <a:t>A max box height that scales up by 42% is plugged back to the model, and dose is 20.12, in the minimum and maximum dose range (20, 32), it provides external validation. Only scales greater than 1 is desired.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517469-5CDA-2F40-BDF4-CAE7610E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&amp;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1D135-FC2E-5747-9EDD-95B8B819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EB43C4-7051-7042-93B5-8C0653444BA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25" y="1788826"/>
            <a:ext cx="430568" cy="1565847"/>
            <a:chOff x="209668" y="2857422"/>
            <a:chExt cx="463662" cy="208779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473825"/>
            <a:ext cx="8333796" cy="43143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33854C-A5B5-E74B-A8DA-FBD8BA48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13" y="929945"/>
            <a:ext cx="3006440" cy="35104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Cost Savings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9052C2-A459-D349-99B4-9790364D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8942" y="929945"/>
            <a:ext cx="3728868" cy="35104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3500" indent="0" defTabSz="914400">
              <a:lnSpc>
                <a:spcPct val="90000"/>
              </a:lnSpc>
              <a:buNone/>
            </a:pPr>
            <a:r>
              <a:rPr lang="en-US" sz="1500" dirty="0">
                <a:latin typeface="+mn-lt"/>
                <a:cs typeface="+mn-cs"/>
              </a:rPr>
              <a:t>Assume cost per load is $.05, and 100k loads run per month. By increasing 42 percent of box height, it equals 42 percent of cost savings, which is 2100 dollars/month.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08735-AB30-B54D-9F10-EDE8CA5CE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69180"/>
            <a:ext cx="1403811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Aft>
                <a:spcPts val="600"/>
              </a:spcAft>
            </a:pPr>
            <a:fld id="{78EB43C4-7051-7042-93B5-8C0653444BA6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 defTabSz="914400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51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32D4C3-8BF8-4580-A1CC-BD9D2A73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1097280"/>
            <a:ext cx="2847230" cy="20182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3311434"/>
            <a:ext cx="8986749" cy="1565846"/>
            <a:chOff x="143163" y="5763486"/>
            <a:chExt cx="11982332" cy="73955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440871"/>
            <a:ext cx="4878975" cy="42617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98F5E804-63FD-4F25-B339-2F1E43EAD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163" y="1097279"/>
            <a:ext cx="4156790" cy="322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3500" indent="0" defTabSz="914400">
              <a:lnSpc>
                <a:spcPct val="90000"/>
              </a:lnSpc>
              <a:buNone/>
            </a:pPr>
            <a:r>
              <a:rPr lang="en-US" sz="1700" dirty="0">
                <a:latin typeface="+mn-lt"/>
                <a:cs typeface="+mn-cs"/>
              </a:rPr>
              <a:t>The simulation illustrates that box height increases 42% and still is under given requirement on dose range. The box height jumping from 49 to 69.58 leads to huge cost savings, $2100 per month on one sterilization packaging setting.</a:t>
            </a:r>
          </a:p>
          <a:p>
            <a:pPr marL="63500" indent="0" defTabSz="914400">
              <a:lnSpc>
                <a:spcPct val="90000"/>
              </a:lnSpc>
              <a:buNone/>
            </a:pPr>
            <a:endParaRPr lang="en-US" sz="1700" dirty="0">
              <a:latin typeface="+mn-lt"/>
              <a:cs typeface="+mn-cs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latin typeface="+mn-lt"/>
              <a:cs typeface="+mn-cs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latin typeface="+mn-lt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08B9B-FD69-42A4-A234-941BFA788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69180"/>
            <a:ext cx="2057400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Aft>
                <a:spcPts val="600"/>
              </a:spcAft>
            </a:pPr>
            <a:fld id="{78EB43C4-7051-7042-93B5-8C0653444BA6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 defTabSz="914400"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4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95055" cy="5143156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2517E0-D5DB-3A4E-A863-6D1CFFF9D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67" y="966859"/>
            <a:ext cx="3115220" cy="32097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/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Limitation &amp; Discussions</a:t>
            </a: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77275" y="511221"/>
            <a:ext cx="1171701" cy="879729"/>
            <a:chOff x="7493121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4601CD1C-0013-2F47-BEB3-C3106033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605" y="1390950"/>
            <a:ext cx="3582533" cy="2361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simulation works as an oversimplified prove of concept. More cases should be tested using different DUR and </a:t>
            </a:r>
            <a:r>
              <a:rPr lang="en-US" dirty="0" err="1"/>
              <a:t>BoxBulkDensity</a:t>
            </a:r>
            <a:r>
              <a:rPr lang="en-US" dirty="0"/>
              <a:t>.</a:t>
            </a:r>
            <a:endParaRPr lang="en-US" sz="1800" dirty="0">
              <a:latin typeface="+mn-lt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D5B34-F8D0-4C4A-AD8D-B44E06C01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9902" y="4526280"/>
            <a:ext cx="411480" cy="41148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defTabSz="914400">
              <a:spcAft>
                <a:spcPts val="600"/>
              </a:spcAft>
            </a:pPr>
            <a:fld id="{78EB43C4-7051-7042-93B5-8C0653444BA6}" type="slidenum">
              <a:rPr lang="en-US" sz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13</a:t>
            </a:fld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488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3219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125451" cy="5143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7D1EC-7B56-FE4D-8E33-6B804F3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443508"/>
            <a:ext cx="2400300" cy="41892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C5453-43DF-1043-BBD1-8702C6D8D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64895" y="4767262"/>
            <a:ext cx="1150454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Aft>
                <a:spcPts val="600"/>
              </a:spcAft>
            </a:pPr>
            <a:fld id="{78EB43C4-7051-7042-93B5-8C0653444BA6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 defTabSz="914400"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4DB011-EA51-AD46-A611-7345994E9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  <a:cs typeface="+mn-cs"/>
              </a:rPr>
              <a:t>Crawford M.. (2019). Revisiting the End: A Packaging and Sterilization Update, </a:t>
            </a:r>
            <a:endParaRPr lang="en-US" sz="1700" dirty="0">
              <a:latin typeface="+mn-lt"/>
              <a:cs typeface="+mn-cs"/>
              <a:hlinkClick r:id="rId2"/>
            </a:endParaRP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  <a:cs typeface="+mn-cs"/>
                <a:hlinkClick r:id="rId2"/>
              </a:rPr>
              <a:t>https://www.mpo-mag.com/issues/2019-06-01/view_features/revisiting-the-end-a-packaging-and-sterilization-update/</a:t>
            </a:r>
            <a:endParaRPr lang="en-US" sz="1700" dirty="0">
              <a:latin typeface="+mn-lt"/>
              <a:cs typeface="+mn-cs"/>
            </a:endParaRP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latin typeface="+mn-lt"/>
              <a:cs typeface="+mn-cs"/>
            </a:endParaRP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  <a:cs typeface="+mn-cs"/>
              </a:rPr>
              <a:t>Downey, A. B. Modeling and Simulation in Python. Version 3.4.3. Green Tea Press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latin typeface="+mn-lt"/>
              <a:cs typeface="+mn-cs"/>
            </a:endParaRP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  <a:cs typeface="+mn-cs"/>
              </a:rPr>
              <a:t>Fulton, L. V., Perry, M. J., Wood, S. J., &amp; Bewley, L. (2010). Engineering the New Combat Support Hospital. The Journal of Defense Modeling and Simulation, 7(1), 25–37. https://</a:t>
            </a:r>
            <a:r>
              <a:rPr lang="en-US" sz="1700" dirty="0" err="1">
                <a:latin typeface="+mn-lt"/>
                <a:cs typeface="+mn-cs"/>
              </a:rPr>
              <a:t>doi.org</a:t>
            </a:r>
            <a:r>
              <a:rPr lang="en-US" sz="1700" dirty="0">
                <a:latin typeface="+mn-lt"/>
                <a:cs typeface="+mn-cs"/>
              </a:rPr>
              <a:t>/10.1177/1548512909355290</a:t>
            </a:r>
            <a:br>
              <a:rPr lang="en-US" sz="1700" dirty="0">
                <a:latin typeface="+mn-lt"/>
                <a:cs typeface="+mn-cs"/>
              </a:rPr>
            </a:br>
            <a:endParaRPr lang="en-US" sz="1700" dirty="0">
              <a:latin typeface="+mn-lt"/>
              <a:cs typeface="+mn-cs"/>
            </a:endParaRP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467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839273"/>
            <a:ext cx="3464954" cy="34649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9D9BFB-8A9C-5342-880A-32F1C9D2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305" y="1047514"/>
            <a:ext cx="2430380" cy="30484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705861"/>
            <a:ext cx="2240924" cy="2240924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3585744"/>
            <a:ext cx="409575" cy="4095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DEE3A1-1B9E-F24F-8D69-31972BFE2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820" y="2083253"/>
            <a:ext cx="4152298" cy="2951461"/>
          </a:xfrm>
        </p:spPr>
        <p:txBody>
          <a:bodyPr vert="horz" lIns="91440" tIns="45720" rIns="91440" bIns="45720" rtlCol="0">
            <a:normAutofit/>
          </a:bodyPr>
          <a:lstStyle/>
          <a:p>
            <a:pPr marL="63500" indent="0" defTabSz="914400">
              <a:lnSpc>
                <a:spcPct val="90000"/>
              </a:lnSpc>
              <a:buNone/>
            </a:pPr>
            <a:r>
              <a:rPr lang="en-US" dirty="0">
                <a:latin typeface="+mn-lt"/>
                <a:cs typeface="+mn-cs"/>
              </a:rPr>
              <a:t>Acknowledgement: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  <a:cs typeface="+mn-cs"/>
            </a:endParaRPr>
          </a:p>
          <a:p>
            <a:pPr marL="63500" indent="0" defTabSz="914400">
              <a:lnSpc>
                <a:spcPct val="90000"/>
              </a:lnSpc>
              <a:buNone/>
            </a:pPr>
            <a:r>
              <a:rPr lang="en-US" dirty="0">
                <a:latin typeface="+mn-lt"/>
                <a:cs typeface="+mn-cs"/>
              </a:rPr>
              <a:t>Dr. Larry Fulton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EF9A-A3F6-0E48-8D4E-143864EFC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Aft>
                <a:spcPts val="600"/>
              </a:spcAft>
            </a:pPr>
            <a:fld id="{78EB43C4-7051-7042-93B5-8C0653444BA6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 defTabSz="914400"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90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3F5F7E-ABC1-C045-8A27-B2C669CE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7891"/>
            <a:ext cx="7886700" cy="85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941B2-B948-4E4B-8B64-EA335DF04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78EB43C4-7051-7042-93B5-8C0653444BA6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 defTabSz="914400">
                <a:spcAft>
                  <a:spcPts val="600"/>
                </a:spcAft>
              </a:pPr>
              <a:t>2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96021B07-8C7D-4A0A-8C24-BE0872B9FC84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345810019"/>
              </p:ext>
            </p:extLst>
          </p:nvPr>
        </p:nvGraphicFramePr>
        <p:xfrm>
          <a:off x="628650" y="1371600"/>
          <a:ext cx="78867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705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51435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24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725" cy="51435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3F5F7E-ABC1-C045-8A27-B2C669CE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89" y="273843"/>
            <a:ext cx="3283887" cy="43588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Background </a:t>
            </a:r>
            <a:r>
              <a:rPr lang="en-US" sz="4000" dirty="0">
                <a:solidFill>
                  <a:srgbClr val="FFFFFF"/>
                </a:solidFill>
                <a:latin typeface="+mj-lt"/>
              </a:rPr>
              <a:t>of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Current </a:t>
            </a:r>
            <a:r>
              <a:rPr lang="en-US" sz="4000" dirty="0">
                <a:solidFill>
                  <a:srgbClr val="FFFFFF"/>
                </a:solidFill>
                <a:latin typeface="+mj-lt"/>
              </a:rPr>
              <a:t>Package Configurations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A9B973-2B8A-E941-AF3E-DE1122C08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7695" y="391064"/>
            <a:ext cx="4822370" cy="43588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defTabSz="914400">
              <a:lnSpc>
                <a:spcPct val="9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Reduce sterilization costs is a constant pressure. This is especially true for validation and process verification for new products and materials, which can be complex and time-consuming. </a:t>
            </a:r>
          </a:p>
          <a:p>
            <a:pPr marL="0" indent="0" defTabSz="914400">
              <a:lnSpc>
                <a:spcPct val="90000"/>
              </a:lnSpc>
              <a:buNone/>
            </a:pPr>
            <a:endParaRPr lang="en-US" sz="80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Optimizing packaging size in a sterilization load under pre-validated settings streamlines production and reduce costs.</a:t>
            </a:r>
          </a:p>
          <a:p>
            <a:pPr marL="0" indent="0" defTabSz="914400">
              <a:lnSpc>
                <a:spcPct val="90000"/>
              </a:lnSpc>
              <a:buNone/>
            </a:pP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current pre-validated settings contain density, DUR, and box height. The simulation will run 10 times and find a surface response curve under given conditions.</a:t>
            </a:r>
          </a:p>
          <a:p>
            <a:pPr marL="0" indent="0" defTabSz="914400">
              <a:lnSpc>
                <a:spcPct val="90000"/>
              </a:lnSpc>
              <a:buNone/>
            </a:pP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1200" dirty="0"/>
              <a:t>Current pre-validated settings and ratio is as below, only box height of 49 will be used in the simulation.</a:t>
            </a:r>
          </a:p>
          <a:p>
            <a:pPr marL="0" indent="0" defTabSz="914400">
              <a:lnSpc>
                <a:spcPct val="90000"/>
              </a:lnSpc>
              <a:buNone/>
            </a:pPr>
            <a:endParaRPr lang="en-US" sz="1200" dirty="0"/>
          </a:p>
          <a:p>
            <a:pPr marL="0" indent="0" defTabSz="914400">
              <a:lnSpc>
                <a:spcPct val="90000"/>
              </a:lnSpc>
              <a:buNone/>
            </a:pPr>
            <a:endParaRPr lang="en-US" sz="1200" dirty="0"/>
          </a:p>
          <a:p>
            <a:pPr marL="0" indent="0" defTabSz="914400">
              <a:lnSpc>
                <a:spcPct val="90000"/>
              </a:lnSpc>
              <a:buNone/>
            </a:pPr>
            <a:endParaRPr lang="en-US" sz="1200" dirty="0"/>
          </a:p>
          <a:p>
            <a:pPr marL="0" indent="0" defTabSz="914400">
              <a:lnSpc>
                <a:spcPct val="90000"/>
              </a:lnSpc>
              <a:buNone/>
            </a:pPr>
            <a:endParaRPr lang="en-US" sz="1200" dirty="0"/>
          </a:p>
          <a:p>
            <a:pPr marL="0" indent="0" defTabSz="914400">
              <a:lnSpc>
                <a:spcPct val="90000"/>
              </a:lnSpc>
              <a:buNone/>
            </a:pPr>
            <a:endParaRPr lang="en-US" sz="1200" dirty="0"/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stimulation cost is assumed $.05 per load for demonstration purposes, and 10k loads per month for this package.</a:t>
            </a:r>
            <a:br>
              <a:rPr lang="en-US" sz="1200" dirty="0">
                <a:solidFill>
                  <a:srgbClr val="FFFFFF"/>
                </a:solidFill>
                <a:latin typeface="+mn-lt"/>
                <a:cs typeface="+mn-cs"/>
              </a:rPr>
            </a:br>
            <a:endParaRPr lang="en-US" sz="1200" dirty="0">
              <a:solidFill>
                <a:srgbClr val="FFFFFF"/>
              </a:solidFill>
              <a:latin typeface="+mn-lt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941B2-B948-4E4B-8B64-EA335DF04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Aft>
                <a:spcPts val="600"/>
              </a:spcAft>
            </a:pPr>
            <a:fld id="{78EB43C4-7051-7042-93B5-8C0653444BA6}" type="slidenum">
              <a:rPr lang="en-US" sz="1200">
                <a:solidFill>
                  <a:srgbClr val="FFFFFF">
                    <a:alpha val="80000"/>
                  </a:srgbClr>
                </a:solidFill>
                <a:latin typeface="+mn-lt"/>
                <a:ea typeface="+mn-ea"/>
                <a:cs typeface="+mn-cs"/>
              </a:rPr>
              <a:pPr algn="r" defTabSz="914400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200">
              <a:solidFill>
                <a:srgbClr val="FFFFFF">
                  <a:alpha val="80000"/>
                </a:srgb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B7374C-7432-9942-9E50-813E46E4E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67956"/>
              </p:ext>
            </p:extLst>
          </p:nvPr>
        </p:nvGraphicFramePr>
        <p:xfrm>
          <a:off x="4575770" y="3239679"/>
          <a:ext cx="33020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439665879"/>
                    </a:ext>
                  </a:extLst>
                </a:gridCol>
                <a:gridCol w="999530">
                  <a:extLst>
                    <a:ext uri="{9D8B030D-6E8A-4147-A177-3AD203B41FA5}">
                      <a16:colId xmlns:a16="http://schemas.microsoft.com/office/drawing/2014/main" val="1512629661"/>
                    </a:ext>
                  </a:extLst>
                </a:gridCol>
                <a:gridCol w="651470">
                  <a:extLst>
                    <a:ext uri="{9D8B030D-6E8A-4147-A177-3AD203B41FA5}">
                      <a16:colId xmlns:a16="http://schemas.microsoft.com/office/drawing/2014/main" val="59010518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698857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height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density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006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93381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97665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5935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83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2857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A40C7D-4BE0-41F8-B21D-0D504BC1D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738" y="1644512"/>
            <a:ext cx="3195611" cy="2468609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654922" cy="51435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19738" cy="51435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273843"/>
            <a:ext cx="4147457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Research Question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1173276"/>
            <a:ext cx="3096127" cy="254963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4572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  <a:cs typeface="+mn-cs"/>
            </a:endParaRPr>
          </a:p>
          <a:p>
            <a:pPr marL="4572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With pre-validated setting on density and DUR, will the increase of box height reduce sterilization costs?</a:t>
            </a:r>
          </a:p>
          <a:p>
            <a:pPr marL="4572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  <a:cs typeface="+mn-cs"/>
            </a:endParaRPr>
          </a:p>
          <a:p>
            <a:pPr marL="4572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+mn-cs"/>
              </a:rPr>
              <a:t>It is assumed that the increase of box height allows more products to be put on the load, and density remains unchanged.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82592" y="4767262"/>
            <a:ext cx="832757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Aft>
                <a:spcPts val="600"/>
              </a:spcAft>
            </a:pPr>
            <a:fld id="{78EB43C4-7051-7042-93B5-8C0653444BA6}" type="slidenum">
              <a:rPr lang="en-US" sz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pPr algn="r" defTabSz="914400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200">
              <a:solidFill>
                <a:schemeClr val="bg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183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C214F-C524-794C-A515-E6F18A8DA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558188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Aft>
                <a:spcPts val="600"/>
              </a:spcAft>
            </a:pPr>
            <a:fld id="{78EB43C4-7051-7042-93B5-8C0653444BA6}" type="slidenum"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pPr algn="r" defTabSz="914400"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23C370C-77CB-1344-8D13-23CC3CBAB5A6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10012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Verdana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Flow Chart</a:t>
            </a:r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643D37F-36E0-EA47-9466-A7ABFE5BC67F}"/>
              </a:ext>
            </a:extLst>
          </p:cNvPr>
          <p:cNvSpPr txBox="1">
            <a:spLocks/>
          </p:cNvSpPr>
          <p:nvPr/>
        </p:nvSpPr>
        <p:spPr>
          <a:xfrm>
            <a:off x="0" y="4613905"/>
            <a:ext cx="52039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8C8C8E"/>
                </a:solidFill>
                <a:latin typeface="Verdana"/>
                <a:ea typeface="ＭＳ Ｐゴシック" charset="0"/>
                <a:cs typeface="Verdana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fld id="{78EB43C4-7051-7042-93B5-8C0653444BA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FE8129-2432-214D-AD52-7F1C02410B67}"/>
              </a:ext>
            </a:extLst>
          </p:cNvPr>
          <p:cNvSpPr/>
          <p:nvPr/>
        </p:nvSpPr>
        <p:spPr>
          <a:xfrm>
            <a:off x="1457106" y="1244315"/>
            <a:ext cx="1172666" cy="453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C53AAB-845C-DE4D-9C12-C5144CFBC1E7}"/>
              </a:ext>
            </a:extLst>
          </p:cNvPr>
          <p:cNvSpPr/>
          <p:nvPr/>
        </p:nvSpPr>
        <p:spPr>
          <a:xfrm>
            <a:off x="6600329" y="1270322"/>
            <a:ext cx="1172666" cy="453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261C41-26C0-814C-9FDB-DE0337BB34A6}"/>
              </a:ext>
            </a:extLst>
          </p:cNvPr>
          <p:cNvSpPr/>
          <p:nvPr/>
        </p:nvSpPr>
        <p:spPr>
          <a:xfrm>
            <a:off x="1208599" y="2220172"/>
            <a:ext cx="1662248" cy="623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seed &amp; initialize index:</a:t>
            </a:r>
          </a:p>
          <a:p>
            <a:pPr algn="ctr"/>
            <a:r>
              <a:rPr lang="en-US" sz="1200" dirty="0"/>
              <a:t>Run num i =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D80F3C-6C0B-8446-916F-12665175B573}"/>
              </a:ext>
            </a:extLst>
          </p:cNvPr>
          <p:cNvSpPr/>
          <p:nvPr/>
        </p:nvSpPr>
        <p:spPr>
          <a:xfrm>
            <a:off x="1208599" y="3037661"/>
            <a:ext cx="1658532" cy="953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DOE for experimental run:</a:t>
            </a:r>
          </a:p>
          <a:p>
            <a:pPr algn="ctr"/>
            <a:r>
              <a:rPr lang="en-US" sz="1200" dirty="0"/>
              <a:t>density: [.25]</a:t>
            </a:r>
          </a:p>
          <a:p>
            <a:pPr algn="ctr" defTabSz="914400">
              <a:lnSpc>
                <a:spcPct val="90000"/>
              </a:lnSpc>
            </a:pPr>
            <a:r>
              <a:rPr lang="en-US" sz="1200" dirty="0"/>
              <a:t>DUR: </a:t>
            </a:r>
            <a:r>
              <a:rPr lang="en-US" sz="1200" dirty="0">
                <a:solidFill>
                  <a:srgbClr val="FFFFFF"/>
                </a:solidFill>
              </a:rPr>
              <a:t>[1.6]</a:t>
            </a:r>
          </a:p>
          <a:p>
            <a:pPr algn="ctr"/>
            <a:r>
              <a:rPr lang="en-US" sz="1200" dirty="0"/>
              <a:t>height: </a:t>
            </a:r>
            <a:r>
              <a:rPr lang="en-US" sz="1200" dirty="0">
                <a:solidFill>
                  <a:srgbClr val="FFFFFF"/>
                </a:solidFill>
              </a:rPr>
              <a:t>[49]</a:t>
            </a:r>
            <a:endParaRPr lang="en-US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AE548C-CB49-D342-AA90-20A254C1C253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2039723" y="1698025"/>
            <a:ext cx="3716" cy="52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2BD6A1-D537-4843-B2B4-44F4ACAEF4A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2037865" y="2843213"/>
            <a:ext cx="1858" cy="19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6E7939B-C094-3942-8CCA-6E65A66446D0}"/>
              </a:ext>
            </a:extLst>
          </p:cNvPr>
          <p:cNvSpPr/>
          <p:nvPr/>
        </p:nvSpPr>
        <p:spPr>
          <a:xfrm>
            <a:off x="4316775" y="2274846"/>
            <a:ext cx="944829" cy="51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</a:t>
            </a:r>
            <a:r>
              <a:rPr lang="en-US" sz="1200" dirty="0" err="1"/>
              <a:t>i</a:t>
            </a:r>
            <a:r>
              <a:rPr lang="en-US" sz="1200" dirty="0"/>
              <a:t> + 1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7C353D-6FFB-A54E-A9E6-0A1A6D828E71}"/>
              </a:ext>
            </a:extLst>
          </p:cNvPr>
          <p:cNvSpPr/>
          <p:nvPr/>
        </p:nvSpPr>
        <p:spPr>
          <a:xfrm>
            <a:off x="4347204" y="3197379"/>
            <a:ext cx="914400" cy="54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</a:t>
            </a:r>
            <a:r>
              <a:rPr lang="en-US" sz="1200" dirty="0" err="1"/>
              <a:t>i</a:t>
            </a:r>
            <a:r>
              <a:rPr lang="en-US" sz="1200" dirty="0"/>
              <a:t> + 1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C50DD6-10E4-2949-9402-BA5C3E89C5EF}"/>
              </a:ext>
            </a:extLst>
          </p:cNvPr>
          <p:cNvSpPr/>
          <p:nvPr/>
        </p:nvSpPr>
        <p:spPr>
          <a:xfrm>
            <a:off x="3953874" y="4056701"/>
            <a:ext cx="1715148" cy="667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change of cost by changing the package </a:t>
            </a: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E31D726A-08C0-F44C-A14D-9E2155306AFC}"/>
              </a:ext>
            </a:extLst>
          </p:cNvPr>
          <p:cNvSpPr/>
          <p:nvPr/>
        </p:nvSpPr>
        <p:spPr>
          <a:xfrm>
            <a:off x="6573110" y="2233865"/>
            <a:ext cx="1227105" cy="6938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&lt;10?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A390A636-0C5C-3940-B56B-8A983C8CF086}"/>
              </a:ext>
            </a:extLst>
          </p:cNvPr>
          <p:cNvSpPr/>
          <p:nvPr/>
        </p:nvSpPr>
        <p:spPr>
          <a:xfrm>
            <a:off x="6573110" y="3167708"/>
            <a:ext cx="1227105" cy="6230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&lt;10?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6249030-8769-ED48-9866-6FEB61A88C42}"/>
              </a:ext>
            </a:extLst>
          </p:cNvPr>
          <p:cNvCxnSpPr>
            <a:cxnSpLocks/>
            <a:stCxn id="19" idx="3"/>
            <a:endCxn id="21" idx="3"/>
          </p:cNvCxnSpPr>
          <p:nvPr/>
        </p:nvCxnSpPr>
        <p:spPr>
          <a:xfrm flipV="1">
            <a:off x="5669022" y="3790743"/>
            <a:ext cx="1517641" cy="599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3F8A5FF-D24F-434F-A0D0-F13F091F2289}"/>
              </a:ext>
            </a:extLst>
          </p:cNvPr>
          <p:cNvCxnSpPr>
            <a:cxnSpLocks/>
            <a:stCxn id="14" idx="2"/>
            <a:endCxn id="19" idx="1"/>
          </p:cNvCxnSpPr>
          <p:nvPr/>
        </p:nvCxnSpPr>
        <p:spPr>
          <a:xfrm rot="16200000" flipH="1">
            <a:off x="2796451" y="3232967"/>
            <a:ext cx="398837" cy="19160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E8BFCA-5E3E-5944-BEBF-5FF2333C98E1}"/>
              </a:ext>
            </a:extLst>
          </p:cNvPr>
          <p:cNvCxnSpPr>
            <a:cxnSpLocks/>
            <a:stCxn id="21" idx="1"/>
            <a:endCxn id="18" idx="3"/>
          </p:cNvCxnSpPr>
          <p:nvPr/>
        </p:nvCxnSpPr>
        <p:spPr>
          <a:xfrm flipH="1" flipV="1">
            <a:off x="5261604" y="3471474"/>
            <a:ext cx="1618282" cy="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E12C0A-8F6F-E244-A077-13936A127987}"/>
              </a:ext>
            </a:extLst>
          </p:cNvPr>
          <p:cNvCxnSpPr>
            <a:cxnSpLocks/>
            <a:stCxn id="21" idx="0"/>
            <a:endCxn id="20" idx="3"/>
          </p:cNvCxnSpPr>
          <p:nvPr/>
        </p:nvCxnSpPr>
        <p:spPr>
          <a:xfrm flipV="1">
            <a:off x="7186663" y="2927678"/>
            <a:ext cx="0" cy="24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BB96DD-ADF5-7849-9E7F-094B9B8654F2}"/>
              </a:ext>
            </a:extLst>
          </p:cNvPr>
          <p:cNvCxnSpPr>
            <a:cxnSpLocks/>
            <a:stCxn id="20" idx="0"/>
            <a:endCxn id="12" idx="4"/>
          </p:cNvCxnSpPr>
          <p:nvPr/>
        </p:nvCxnSpPr>
        <p:spPr>
          <a:xfrm flipH="1" flipV="1">
            <a:off x="7186662" y="1724032"/>
            <a:ext cx="1" cy="50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7950C69-ADF8-E048-9FA1-478608A612C7}"/>
              </a:ext>
            </a:extLst>
          </p:cNvPr>
          <p:cNvSpPr txBox="1"/>
          <p:nvPr/>
        </p:nvSpPr>
        <p:spPr>
          <a:xfrm>
            <a:off x="7411813" y="2956629"/>
            <a:ext cx="35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8A51A3-7FF1-8B46-92DB-17337DD67D3D}"/>
              </a:ext>
            </a:extLst>
          </p:cNvPr>
          <p:cNvSpPr txBox="1"/>
          <p:nvPr/>
        </p:nvSpPr>
        <p:spPr>
          <a:xfrm>
            <a:off x="5753759" y="3037661"/>
            <a:ext cx="57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1C5B44-07EA-4643-8151-BF879A9820E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5237104" y="2545384"/>
            <a:ext cx="1642782" cy="3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CA2EFAD-A84E-DA48-B187-8E27BD42A9D4}"/>
              </a:ext>
            </a:extLst>
          </p:cNvPr>
          <p:cNvSpPr txBox="1"/>
          <p:nvPr/>
        </p:nvSpPr>
        <p:spPr>
          <a:xfrm>
            <a:off x="5753758" y="2182006"/>
            <a:ext cx="57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CB2A89-0023-5043-8E48-AF399AC1ABDA}"/>
              </a:ext>
            </a:extLst>
          </p:cNvPr>
          <p:cNvSpPr txBox="1"/>
          <p:nvPr/>
        </p:nvSpPr>
        <p:spPr>
          <a:xfrm>
            <a:off x="7396268" y="1997846"/>
            <a:ext cx="35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00C31E2-E982-384D-BE00-83022BACE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867133" y="2531693"/>
            <a:ext cx="1449642" cy="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705B95-AF0F-6C40-8ED0-812DD4D10F6D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867132" y="3471474"/>
            <a:ext cx="1480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86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3219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125451" cy="5143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125" y="443508"/>
            <a:ext cx="2400300" cy="41892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Variables &amp; Parameters Defined in the Simulation</a:t>
            </a:r>
            <a:endParaRPr lang="en-US" sz="3700" kern="1200" baseline="30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364895" y="4767262"/>
            <a:ext cx="1150454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Aft>
                <a:spcPts val="600"/>
              </a:spcAft>
            </a:pPr>
            <a:fld id="{78EB43C4-7051-7042-93B5-8C0653444BA6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 defTabSz="914400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buNone/>
            </a:pPr>
            <a:r>
              <a:rPr lang="en-US" dirty="0">
                <a:latin typeface="+mn-lt"/>
                <a:cs typeface="+mn-cs"/>
              </a:rPr>
              <a:t>Sets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  <a:cs typeface="+mn-cs"/>
              </a:rPr>
              <a:t>i</a:t>
            </a:r>
            <a:r>
              <a:rPr lang="en-US" dirty="0">
                <a:latin typeface="+mn-lt"/>
                <a:cs typeface="+mn-cs"/>
              </a:rPr>
              <a:t> : box type /density, DUR, height/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+mn-cs"/>
              </a:rPr>
              <a:t>   t : DOE scenario /1*10/ </a:t>
            </a: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dirty="0">
                <a:latin typeface="+mn-lt"/>
                <a:cs typeface="+mn-cs"/>
              </a:rPr>
              <a:t>Design of Experiments Parameters (DOE)</a:t>
            </a:r>
          </a:p>
          <a:p>
            <a:pPr marL="635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+mn-cs"/>
              </a:rPr>
              <a:t>dose: y</a:t>
            </a:r>
          </a:p>
          <a:p>
            <a:pPr marL="635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+mn-cs"/>
              </a:rPr>
              <a:t>box height :h</a:t>
            </a:r>
          </a:p>
          <a:p>
            <a:pPr marL="635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+mn-cs"/>
              </a:rPr>
              <a:t>box bulk density: d</a:t>
            </a:r>
          </a:p>
          <a:p>
            <a:pPr marL="635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+mn-cs"/>
              </a:rPr>
              <a:t>DUR: u</a:t>
            </a: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dirty="0">
                <a:latin typeface="+mn-lt"/>
                <a:cs typeface="+mn-cs"/>
              </a:rPr>
              <a:t>Deterministic distribution used</a:t>
            </a: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dirty="0">
                <a:latin typeface="+mn-lt"/>
                <a:cs typeface="+mn-cs"/>
              </a:rPr>
              <a:t>Deterministic Estimates:</a:t>
            </a:r>
          </a:p>
          <a:p>
            <a:pPr marL="1206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+mn-cs"/>
              </a:rPr>
              <a:t>$/load: dollar per sterilization load</a:t>
            </a:r>
          </a:p>
        </p:txBody>
      </p:sp>
    </p:spTree>
    <p:extLst>
      <p:ext uri="{BB962C8B-B14F-4D97-AF65-F5344CB8AC3E}">
        <p14:creationId xmlns:p14="http://schemas.microsoft.com/office/powerpoint/2010/main" val="140164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15FC3D-9C84-7C4C-9EBB-3F2E9911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Dose</a:t>
            </a:r>
            <a:b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BoxHeight BoxBulkDensity DUR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B876E-49A2-D746-A28C-4DAE7CFD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35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  <a:cs typeface="+mn-cs"/>
            </a:endParaRP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dirty="0">
                <a:latin typeface="+mn-lt"/>
                <a:cs typeface="+mn-cs"/>
              </a:rPr>
              <a:t>Dose Linear Equation:</a:t>
            </a:r>
          </a:p>
          <a:p>
            <a:pPr marL="635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  <a:cs typeface="+mn-cs"/>
            </a:endParaRP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dirty="0">
                <a:latin typeface="+mn-lt"/>
                <a:cs typeface="+mn-cs"/>
              </a:rPr>
              <a:t>	   y = 1111 - 4158*d   	</a:t>
            </a: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dirty="0">
                <a:latin typeface="+mn-lt"/>
                <a:cs typeface="+mn-cs"/>
              </a:rPr>
              <a:t>		   - 1.113*h </a:t>
            </a: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dirty="0">
                <a:latin typeface="+mn-lt"/>
                <a:cs typeface="+mn-cs"/>
              </a:rPr>
              <a:t>	   	   - 493.6*u </a:t>
            </a: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dirty="0">
                <a:latin typeface="+mn-lt"/>
                <a:cs typeface="+mn-cs"/>
              </a:rPr>
              <a:t>	   	   +2.956*d*h </a:t>
            </a: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dirty="0">
                <a:latin typeface="+mn-lt"/>
                <a:cs typeface="+mn-cs"/>
              </a:rPr>
              <a:t>	   	   +1911*d*u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C7C95-1EAD-F349-8A76-EFD7258E9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56173" y="4767262"/>
            <a:ext cx="1359176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Aft>
                <a:spcPts val="600"/>
              </a:spcAft>
            </a:pPr>
            <a:fld id="{78EB43C4-7051-7042-93B5-8C0653444BA6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 defTabSz="914400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90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1785651"/>
            <a:ext cx="8986749" cy="1565846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349758"/>
            <a:ext cx="8333796" cy="44383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2651-768C-B642-A283-C240483F4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69180"/>
            <a:ext cx="2057400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Aft>
                <a:spcPts val="600"/>
              </a:spcAft>
            </a:pPr>
            <a:fld id="{78EB43C4-7051-7042-93B5-8C0653444BA6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 defTabSz="914400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FC904A-E034-E64A-B1B5-CB61D9E08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276" y="968675"/>
            <a:ext cx="4647125" cy="29011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6AC9DA-E53B-7D4D-BE8A-6394645D78B1}"/>
              </a:ext>
            </a:extLst>
          </p:cNvPr>
          <p:cNvSpPr/>
          <p:nvPr/>
        </p:nvSpPr>
        <p:spPr>
          <a:xfrm>
            <a:off x="5892047" y="1499624"/>
            <a:ext cx="24416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Dose Actual vs Predicted</a:t>
            </a:r>
            <a:b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back dot is predicted value for box height 49.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8496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07ECAB-1142-1D45-8F93-C527ED3B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6438" y="419450"/>
            <a:ext cx="1876712" cy="43454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7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&amp; Results</a:t>
            </a:r>
            <a:b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 10 iterations by scaling up box height 50% to 150%, and a portion of dose distributions are within the range of min and max doses. Only the scale greater than 1 is desirable outcome.</a:t>
            </a:r>
            <a:b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model line crosses min dose line at 1.42, it is the best outcome that box height can scale up in the simulation under given conditions.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75480" y="-620425"/>
            <a:ext cx="1286609" cy="64375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563" y="498231"/>
            <a:ext cx="6061974" cy="42002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62835" y="2544073"/>
            <a:ext cx="1289304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71B76-9E7D-0247-A581-D22D3250D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49" y="4869180"/>
            <a:ext cx="2345200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fld id="{78EB43C4-7051-7042-93B5-8C0653444BA6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algn="r"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defRPr/>
              </a:pPr>
              <a:t>9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14E1FE-6869-2344-AA34-AB28AB9B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99" y="1200151"/>
            <a:ext cx="4656502" cy="303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64245"/>
      </p:ext>
    </p:extLst>
  </p:cSld>
  <p:clrMapOvr>
    <a:masterClrMapping/>
  </p:clrMapOvr>
</p:sld>
</file>

<file path=ppt/theme/theme1.xml><?xml version="1.0" encoding="utf-8"?>
<a:theme xmlns:a="http://schemas.openxmlformats.org/drawingml/2006/main" name="BD-PPT-Template">
  <a:themeElements>
    <a:clrScheme name="Custom 6">
      <a:dk1>
        <a:srgbClr val="404041"/>
      </a:dk1>
      <a:lt1>
        <a:srgbClr val="FFFFFF"/>
      </a:lt1>
      <a:dk2>
        <a:srgbClr val="5F6062"/>
      </a:dk2>
      <a:lt2>
        <a:srgbClr val="E6E7E9"/>
      </a:lt2>
      <a:accent1>
        <a:srgbClr val="F27707"/>
      </a:accent1>
      <a:accent2>
        <a:srgbClr val="004593"/>
      </a:accent2>
      <a:accent3>
        <a:srgbClr val="E7E5E1"/>
      </a:accent3>
      <a:accent4>
        <a:srgbClr val="BFB8B3"/>
      </a:accent4>
      <a:accent5>
        <a:srgbClr val="72635D"/>
      </a:accent5>
      <a:accent6>
        <a:srgbClr val="004593"/>
      </a:accent6>
      <a:hlink>
        <a:srgbClr val="F27707"/>
      </a:hlink>
      <a:folHlink>
        <a:srgbClr val="F68A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D610B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8C259580-2D0C-4EE1-8C7C-6011AC260863}" vid="{2A423DE0-5627-4078-B019-AB1D391991F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EBD269CF52D5489AFD5DC9A3CE4A94" ma:contentTypeVersion="5" ma:contentTypeDescription="Create a new document." ma:contentTypeScope="" ma:versionID="e74ca997b00534b45cf6d51361f5c0b8">
  <xsd:schema xmlns:xsd="http://www.w3.org/2001/XMLSchema" xmlns:xs="http://www.w3.org/2001/XMLSchema" xmlns:p="http://schemas.microsoft.com/office/2006/metadata/properties" xmlns:ns2="2471c411-8ea7-4221-924e-33e505efb302" targetNamespace="http://schemas.microsoft.com/office/2006/metadata/properties" ma:root="true" ma:fieldsID="da4fc8874a98230ed170723a304456d9" ns2:_="">
    <xsd:import namespace="2471c411-8ea7-4221-924e-33e505efb3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71c411-8ea7-4221-924e-33e505efb3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2304B2-51C4-41C5-9184-70261E3B79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324BA7-A7E1-46D0-867D-99EFEE5D27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71c411-8ea7-4221-924e-33e505efb3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837</Words>
  <Application>Microsoft Macintosh PowerPoint</Application>
  <PresentationFormat>On-screen Show (16:9)</PresentationFormat>
  <Paragraphs>126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Lucida Grande</vt:lpstr>
      <vt:lpstr>Verdana</vt:lpstr>
      <vt:lpstr>BD-PPT-Template</vt:lpstr>
      <vt:lpstr>Office Theme</vt:lpstr>
      <vt:lpstr>Gamma Sterilization Packaging Simulation</vt:lpstr>
      <vt:lpstr>Objectives</vt:lpstr>
      <vt:lpstr>Background of Current Package Configurations</vt:lpstr>
      <vt:lpstr>Research Question</vt:lpstr>
      <vt:lpstr>PowerPoint Presentation</vt:lpstr>
      <vt:lpstr>Variables &amp; Parameters Defined in the Simulation</vt:lpstr>
      <vt:lpstr>Dose BoxHeight BoxBulkDensity DUR</vt:lpstr>
      <vt:lpstr>PowerPoint Presentation</vt:lpstr>
      <vt:lpstr>Method &amp; Results  Run 10 iterations by scaling up box height 50% to 150%, and a portion of dose distributions are within the range of min and max doses. Only the scale greater than 1 is desirable outcome.  The model line crosses min dose line at 1.42, it is the best outcome that box height can scale up in the simulation under given conditions.</vt:lpstr>
      <vt:lpstr>Validation &amp; Verification</vt:lpstr>
      <vt:lpstr>Cost Savings </vt:lpstr>
      <vt:lpstr>Conclusion</vt:lpstr>
      <vt:lpstr>Limitation &amp; Discussions</vt:lpstr>
      <vt:lpstr>References: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Gamma Sterilization Packaging Simulation</dc:title>
  <dc:creator>Ann Liu-Ferrara</dc:creator>
  <cp:lastModifiedBy>Ann Liu-Ferrara</cp:lastModifiedBy>
  <cp:revision>1</cp:revision>
  <dcterms:created xsi:type="dcterms:W3CDTF">2020-07-24T04:17:21Z</dcterms:created>
  <dcterms:modified xsi:type="dcterms:W3CDTF">2020-07-24T04:36:32Z</dcterms:modified>
</cp:coreProperties>
</file>