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80" r:id="rId4"/>
    <p:sldId id="281" r:id="rId5"/>
    <p:sldId id="272" r:id="rId6"/>
    <p:sldId id="275" r:id="rId7"/>
    <p:sldId id="267" r:id="rId8"/>
    <p:sldId id="274" r:id="rId9"/>
    <p:sldId id="276" r:id="rId10"/>
    <p:sldId id="262" r:id="rId11"/>
    <p:sldId id="278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F1F"/>
    <a:srgbClr val="7A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5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/>
            </a:lvl1pPr>
          </a:lstStyle>
          <a:p>
            <a:fld id="{C0287AE3-470F-48D7-8AFA-31CB247DB669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8" rIns="93177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8" rIns="93177" bIns="465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/>
            </a:lvl1pPr>
          </a:lstStyle>
          <a:p>
            <a:fld id="{1A979886-74EF-4642-AE36-6DD0E19088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6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6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8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5184" y="6234546"/>
            <a:ext cx="2137559" cy="579004"/>
          </a:xfrm>
        </p:spPr>
        <p:txBody>
          <a:bodyPr/>
          <a:lstStyle>
            <a:lvl1pPr>
              <a:defRPr sz="1050" b="0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Applying academic innovations to real–world engineering and computer science problems</a:t>
            </a:r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972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9562"/>
            <a:ext cx="8229600" cy="3576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889" y="15082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7031"/>
            <a:ext cx="8229600" cy="9382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1380"/>
            <a:ext cx="4038600" cy="3834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1380"/>
            <a:ext cx="4038600" cy="3834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98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6983"/>
            <a:ext cx="4040188" cy="403917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298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6983"/>
            <a:ext cx="4041775" cy="403917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0"/>
            <a:ext cx="8229600" cy="114300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5161"/>
            <a:ext cx="5486400" cy="309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Engineering_Powerpoin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" y="6356350"/>
            <a:ext cx="2081048" cy="45720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-3" y="6237389"/>
            <a:ext cx="9144000" cy="0"/>
            <a:chOff x="-3" y="6237389"/>
            <a:chExt cx="9144000" cy="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3" y="6237389"/>
              <a:ext cx="6658984" cy="0"/>
            </a:xfrm>
            <a:prstGeom prst="line">
              <a:avLst/>
            </a:prstGeom>
            <a:ln w="38100">
              <a:solidFill>
                <a:srgbClr val="7AC04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658981" y="6237389"/>
              <a:ext cx="2485016" cy="0"/>
            </a:xfrm>
            <a:prstGeom prst="line">
              <a:avLst/>
            </a:prstGeom>
            <a:ln w="38100">
              <a:solidFill>
                <a:srgbClr val="E46F1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6745184" y="6256062"/>
            <a:ext cx="2137559" cy="57900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Applying academic innovations to real–world engineering and computer science problems</a:t>
            </a:r>
          </a:p>
        </p:txBody>
      </p: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49" y="1555684"/>
            <a:ext cx="8908609" cy="64324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De-Identification in Healthcare Information </a:t>
            </a:r>
            <a:r>
              <a:rPr lang="en-US" sz="2800" b="1" dirty="0" smtClean="0">
                <a:solidFill>
                  <a:prstClr val="black"/>
                </a:solidFill>
              </a:rPr>
              <a:t>Systems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974" y="2405573"/>
            <a:ext cx="6400800" cy="340685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</a:t>
            </a:r>
          </a:p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800 W. Campbell Road</a:t>
            </a:r>
            <a:b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Richardson, TX 75080-3021</a:t>
            </a:r>
          </a:p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https://cs.utdallas.edu/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Raed Salih, Ph.D.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raed.salih@utdallas.edu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sz="1800" b="1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en-US" sz="1800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7" y="2115759"/>
            <a:ext cx="7432895" cy="2875762"/>
          </a:xfrm>
        </p:spPr>
        <p:txBody>
          <a:bodyPr>
            <a:normAutofit fontScale="62500" lnSpcReduction="20000"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The Grading Criteria </a:t>
            </a:r>
            <a:r>
              <a:rPr lang="en-US" b="1" dirty="0">
                <a:solidFill>
                  <a:prstClr val="black"/>
                </a:solidFill>
              </a:rPr>
              <a:t>and </a:t>
            </a:r>
            <a:r>
              <a:rPr lang="en-US" b="1" dirty="0" smtClean="0">
                <a:solidFill>
                  <a:prstClr val="black"/>
                </a:solidFill>
              </a:rPr>
              <a:t>Process</a:t>
            </a:r>
            <a:endParaRPr lang="en-US" sz="2800" dirty="0"/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- Project Proposal/Requirements: (Midterm grade, see the intro slides for details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 Final Report (FR) includes Design document, Test plan/cases, Implementation, Testing Results, user manual, Sponsor Approval Form, poster &amp; one-slide, presentation)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Final Grade(FG) is based on </a:t>
            </a:r>
            <a:r>
              <a:rPr lang="en-US" sz="2800" dirty="0">
                <a:solidFill>
                  <a:srgbClr val="FF0000"/>
                </a:solidFill>
              </a:rPr>
              <a:t>the final report (FR)</a:t>
            </a:r>
            <a:r>
              <a:rPr lang="en-US" sz="2800" dirty="0">
                <a:solidFill>
                  <a:schemeClr val="tx1"/>
                </a:solidFill>
              </a:rPr>
              <a:t>, oral presentation/poster session (P), sponsor/</a:t>
            </a:r>
            <a:r>
              <a:rPr lang="en-US" sz="2800" dirty="0">
                <a:solidFill>
                  <a:srgbClr val="FF0000"/>
                </a:solidFill>
              </a:rPr>
              <a:t>faculty advisor feedback (SF/FAF)</a:t>
            </a:r>
            <a:r>
              <a:rPr lang="en-US" sz="2800" dirty="0">
                <a:solidFill>
                  <a:schemeClr val="tx1"/>
                </a:solidFill>
              </a:rPr>
              <a:t>, Meeting Attendance (MA) and peer review (PR).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Review the intro slides for details: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FG~=FR*(AVERAGE(SF, FAF)*0.80+P*0.1+MA*0.05+PR*0.05)/100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398" y="5121331"/>
            <a:ext cx="7432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Faculty Advisor Feedback </a:t>
            </a:r>
            <a:r>
              <a:rPr lang="en-US" sz="2400" dirty="0">
                <a:solidFill>
                  <a:srgbClr val="FF0000"/>
                </a:solidFill>
              </a:rPr>
              <a:t>(SF/FAF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-Meeting Attending, Tasks performance, Reporting (communication style) . </a:t>
            </a:r>
            <a:endParaRPr lang="ar-KW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52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394" y="1131683"/>
            <a:ext cx="6160883" cy="371192"/>
          </a:xfrm>
        </p:spPr>
        <p:txBody>
          <a:bodyPr>
            <a:noAutofit/>
          </a:bodyPr>
          <a:lstStyle/>
          <a:p>
            <a:r>
              <a:rPr lang="en-US" sz="2800" dirty="0" smtClean="0"/>
              <a:t>Extra slides</a:t>
            </a:r>
            <a:endParaRPr lang="ar-KW" sz="2800" dirty="0"/>
          </a:p>
        </p:txBody>
      </p:sp>
      <p:sp>
        <p:nvSpPr>
          <p:cNvPr id="7" name="Rectangle 6"/>
          <p:cNvSpPr/>
          <p:nvPr/>
        </p:nvSpPr>
        <p:spPr>
          <a:xfrm>
            <a:off x="633743" y="1702053"/>
            <a:ext cx="79217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Learning Objectives/Outcomes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that successfully complete this class will have the: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Ability to write detailed requirements from a customer's minimal project specification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Ability to do requirements analysis with a customer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Ability to write a project proposal based on the refined requirement specification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Ability to work in a team and contribute to a team software design project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Ability to work in a team and contribute to the production of an enterprise software product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Ability to meet milestones and final goals in a team environment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Ability to write a final report fully documenting the design of a software design project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Ability to present to others the work of the team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Ability to independently research and learn new programming languages, platforms, and/or design approaches required to develop industrial applications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5990"/>
            <a:ext cx="7315200" cy="2619507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prstClr val="black"/>
                </a:solidFill>
              </a:rPr>
              <a:t>Project Background:</a:t>
            </a:r>
          </a:p>
          <a:p>
            <a:pPr lvl="1" algn="just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De-identification protects individual privacy by removing personally identifiable information (PII) from data, allowing its use for research, statistical analysis, and public health tracking.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16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619"/>
            <a:ext cx="9143999" cy="60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De-Identification </a:t>
            </a:r>
            <a:r>
              <a:rPr lang="en-US" sz="2400" dirty="0">
                <a:solidFill>
                  <a:prstClr val="black"/>
                </a:solidFill>
              </a:rPr>
              <a:t>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362139" y="2250375"/>
            <a:ext cx="80666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Under HIPAA (the U.S. Health Insurance Portability and Accountability Act of 1996), </a:t>
            </a:r>
            <a:r>
              <a:rPr lang="en-US" sz="2000" b="1" dirty="0">
                <a:solidFill>
                  <a:srgbClr val="FF0000"/>
                </a:solidFill>
              </a:rPr>
              <a:t>Protected Health Information (PHI) </a:t>
            </a:r>
            <a:r>
              <a:rPr lang="en-US" sz="2000" dirty="0"/>
              <a:t>encompasses any data related to a person's health, healthcare services received, or payment for those services that can be used to identify them.</a:t>
            </a:r>
            <a:endParaRPr lang="ar-KW" sz="2000" dirty="0"/>
          </a:p>
        </p:txBody>
      </p:sp>
      <p:sp>
        <p:nvSpPr>
          <p:cNvPr id="5" name="Rectangle 4"/>
          <p:cNvSpPr/>
          <p:nvPr/>
        </p:nvSpPr>
        <p:spPr>
          <a:xfrm>
            <a:off x="569503" y="3573814"/>
            <a:ext cx="5658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Examples: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Addresses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email Addresses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SSN</a:t>
            </a:r>
            <a:r>
              <a:rPr lang="en-US" dirty="0" smtClean="0"/>
              <a:t> … etc. </a:t>
            </a:r>
            <a:endParaRPr lang="ar-KW" dirty="0"/>
          </a:p>
        </p:txBody>
      </p:sp>
      <p:sp>
        <p:nvSpPr>
          <p:cNvPr id="6" name="Rectangle 5"/>
          <p:cNvSpPr/>
          <p:nvPr/>
        </p:nvSpPr>
        <p:spPr>
          <a:xfrm>
            <a:off x="388434" y="4040248"/>
            <a:ext cx="7903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HIPAA's Privacy Rule protects </a:t>
            </a:r>
            <a:r>
              <a:rPr lang="en-US" sz="2000" b="1" dirty="0" smtClean="0">
                <a:solidFill>
                  <a:srgbClr val="FF0000"/>
                </a:solidFill>
              </a:rPr>
              <a:t>PHI</a:t>
            </a:r>
            <a:r>
              <a:rPr lang="en-US" sz="2000" dirty="0" smtClean="0"/>
              <a:t> to ensure the </a:t>
            </a:r>
            <a:r>
              <a:rPr lang="en-US" sz="2000" dirty="0" smtClean="0">
                <a:solidFill>
                  <a:srgbClr val="FF0000"/>
                </a:solidFill>
              </a:rPr>
              <a:t>privacy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confidentiality</a:t>
            </a:r>
            <a:r>
              <a:rPr lang="en-US" sz="2000" dirty="0" smtClean="0"/>
              <a:t> of individuals' health information.</a:t>
            </a:r>
            <a:endParaRPr lang="ar-KW" sz="2000" dirty="0"/>
          </a:p>
        </p:txBody>
      </p:sp>
      <p:sp>
        <p:nvSpPr>
          <p:cNvPr id="7" name="Rectangle 6"/>
          <p:cNvSpPr/>
          <p:nvPr/>
        </p:nvSpPr>
        <p:spPr>
          <a:xfrm>
            <a:off x="384772" y="5251754"/>
            <a:ext cx="8044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De-identification</a:t>
            </a:r>
            <a:r>
              <a:rPr lang="en-US" sz="2000" dirty="0"/>
              <a:t> methods safeguard </a:t>
            </a:r>
            <a:r>
              <a:rPr lang="en-US" sz="2000" dirty="0">
                <a:solidFill>
                  <a:srgbClr val="FF0000"/>
                </a:solidFill>
              </a:rPr>
              <a:t>PHI</a:t>
            </a:r>
            <a:r>
              <a:rPr lang="en-US" sz="2000" dirty="0"/>
              <a:t> while enabling its use for research, statistical analysis, and public health tracking.</a:t>
            </a:r>
            <a:endParaRPr lang="ar-KW" sz="2000" dirty="0"/>
          </a:p>
        </p:txBody>
      </p:sp>
      <p:sp>
        <p:nvSpPr>
          <p:cNvPr id="8" name="Rectangle 7"/>
          <p:cNvSpPr/>
          <p:nvPr/>
        </p:nvSpPr>
        <p:spPr>
          <a:xfrm>
            <a:off x="384772" y="48824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KW" dirty="0"/>
          </a:p>
        </p:txBody>
      </p:sp>
    </p:spTree>
    <p:extLst>
      <p:ext uri="{BB962C8B-B14F-4D97-AF65-F5344CB8AC3E}">
        <p14:creationId xmlns:p14="http://schemas.microsoft.com/office/powerpoint/2010/main" val="20739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70367" y="3624786"/>
            <a:ext cx="1888813" cy="1754326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Plain Text (includes PHI)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…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…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…</a:t>
            </a:r>
            <a:endParaRPr lang="ar-KW" sz="12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9251" y="3727032"/>
            <a:ext cx="2073243" cy="15149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De-Identification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endParaRPr lang="ar-KW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0999" y="2139740"/>
            <a:ext cx="2236206" cy="956486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2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PHI lookup List</a:t>
            </a:r>
          </a:p>
          <a:p>
            <a:pPr marL="515938" indent="-11430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Names;</a:t>
            </a:r>
          </a:p>
          <a:p>
            <a:pPr marL="515938" indent="-11430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 SSN;</a:t>
            </a:r>
          </a:p>
          <a:p>
            <a:pPr marL="515938" indent="-11430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Doctor Name…</a:t>
            </a:r>
            <a:endParaRPr lang="ar-KW" sz="1200" b="1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028792" y="3121918"/>
            <a:ext cx="497941" cy="57942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KW"/>
          </a:p>
        </p:txBody>
      </p:sp>
      <p:sp>
        <p:nvSpPr>
          <p:cNvPr id="12" name="Right Arrow 11"/>
          <p:cNvSpPr/>
          <p:nvPr/>
        </p:nvSpPr>
        <p:spPr>
          <a:xfrm>
            <a:off x="2459181" y="4349007"/>
            <a:ext cx="712894" cy="531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KW"/>
          </a:p>
        </p:txBody>
      </p:sp>
      <p:sp>
        <p:nvSpPr>
          <p:cNvPr id="25" name="Right Arrow 24"/>
          <p:cNvSpPr/>
          <p:nvPr/>
        </p:nvSpPr>
        <p:spPr>
          <a:xfrm>
            <a:off x="5466259" y="4332015"/>
            <a:ext cx="712894" cy="531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KW"/>
          </a:p>
        </p:txBody>
      </p:sp>
      <p:sp>
        <p:nvSpPr>
          <p:cNvPr id="26" name="TextBox 25"/>
          <p:cNvSpPr txBox="1"/>
          <p:nvPr/>
        </p:nvSpPr>
        <p:spPr>
          <a:xfrm>
            <a:off x="6312918" y="3624786"/>
            <a:ext cx="2014941" cy="1754326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Plain Text (includes de-Identification of PHI)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…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…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…</a:t>
            </a:r>
            <a:endParaRPr lang="ar-KW" sz="1200" dirty="0"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368" y="5428542"/>
            <a:ext cx="188881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Name: Smith Well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DoB: 11/23/1959</a:t>
            </a:r>
            <a:endParaRPr lang="ar-KW" sz="1200" dirty="0">
              <a:latin typeface="Lucida Console" panose="020B0609040504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371" y="5416730"/>
            <a:ext cx="1999488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Name: </a:t>
            </a:r>
            <a:r>
              <a:rPr lang="en-US" sz="1200" dirty="0">
                <a:latin typeface="Lucida Console" panose="020B0609040504020204" pitchFamily="49" charset="0"/>
              </a:rPr>
              <a:t>** Name **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DoB: **MM/DD/YYYY** </a:t>
            </a:r>
            <a:endParaRPr lang="ar-KW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06171" y="2293469"/>
            <a:ext cx="7885568" cy="150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What we will do ( as a team):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 in a </a:t>
            </a:r>
            <a:r>
              <a:rPr lang="en-US" sz="2400" dirty="0" smtClean="0">
                <a:solidFill>
                  <a:srgbClr val="FF0000"/>
                </a:solidFill>
              </a:rPr>
              <a:t>Research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Development (R&amp;D)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setting.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88060" y="4831495"/>
            <a:ext cx="5251009" cy="150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We will do: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Applied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Research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819" y="3519596"/>
            <a:ext cx="769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R&amp;D is essential for staying ahead of the curve, driving progress, and ensuring long-term success in today's competitive global economy.</a:t>
            </a:r>
            <a:endParaRPr lang="ar-K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8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06581" y="1922575"/>
            <a:ext cx="7948943" cy="3844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chemeClr val="tx1"/>
                </a:solidFill>
              </a:rPr>
              <a:t>R&amp;D:</a:t>
            </a:r>
          </a:p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. Literature Review</a:t>
            </a:r>
            <a:endParaRPr lang="en-US" sz="2800" b="1" dirty="0">
              <a:solidFill>
                <a:schemeClr val="tx1"/>
              </a:solidFill>
            </a:endParaRPr>
          </a:p>
          <a:p>
            <a:pPr marL="227013" lvl="0" algn="l"/>
            <a:r>
              <a:rPr lang="en-US" b="1" dirty="0">
                <a:solidFill>
                  <a:schemeClr val="tx1"/>
                </a:solidFill>
              </a:rPr>
              <a:t>Gather existing knowledge:</a:t>
            </a:r>
            <a:r>
              <a:rPr lang="en-US" dirty="0">
                <a:solidFill>
                  <a:schemeClr val="tx1"/>
                </a:solidFill>
              </a:rPr>
              <a:t> Conduct a thorough review of relevant research papers, patents, and other </a:t>
            </a:r>
            <a:r>
              <a:rPr lang="en-US" dirty="0" smtClean="0">
                <a:solidFill>
                  <a:schemeClr val="tx1"/>
                </a:solidFill>
              </a:rPr>
              <a:t>publications.</a:t>
            </a:r>
            <a:endParaRPr lang="en-US" sz="2800" dirty="0">
              <a:solidFill>
                <a:schemeClr val="tx1"/>
              </a:solidFill>
            </a:endParaRPr>
          </a:p>
          <a:p>
            <a:pPr lvl="0" algn="l"/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. Research Design</a:t>
            </a:r>
            <a:endParaRPr lang="en-US" sz="2800" dirty="0">
              <a:solidFill>
                <a:schemeClr val="tx1"/>
              </a:solidFill>
            </a:endParaRPr>
          </a:p>
          <a:p>
            <a:pPr marL="227013" lvl="0" algn="l"/>
            <a:r>
              <a:rPr lang="en-US" b="1" dirty="0">
                <a:solidFill>
                  <a:schemeClr val="tx1"/>
                </a:solidFill>
              </a:rPr>
              <a:t>Plan the research:</a:t>
            </a:r>
            <a:r>
              <a:rPr lang="en-US" dirty="0">
                <a:solidFill>
                  <a:schemeClr val="tx1"/>
                </a:solidFill>
              </a:rPr>
              <a:t> Determine the methodology, data collection </a:t>
            </a:r>
            <a:r>
              <a:rPr lang="en-US" dirty="0" smtClean="0">
                <a:solidFill>
                  <a:schemeClr val="tx1"/>
                </a:solidFill>
              </a:rPr>
              <a:t>techniques.</a:t>
            </a:r>
            <a:endParaRPr lang="en-US" sz="2800" dirty="0">
              <a:solidFill>
                <a:schemeClr val="tx1"/>
              </a:solidFill>
            </a:endParaRPr>
          </a:p>
          <a:p>
            <a:pPr marL="227013" lvl="0" algn="l"/>
            <a:r>
              <a:rPr lang="en-US" b="1" dirty="0">
                <a:solidFill>
                  <a:schemeClr val="tx1"/>
                </a:solidFill>
              </a:rPr>
              <a:t>Consider ethical implications:</a:t>
            </a:r>
            <a:r>
              <a:rPr lang="en-US" dirty="0">
                <a:solidFill>
                  <a:schemeClr val="tx1"/>
                </a:solidFill>
              </a:rPr>
              <a:t> Ensure that the research adheres to ethical guidelines.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3. Development and Prototyping</a:t>
            </a:r>
            <a:endParaRPr lang="en-US" sz="2800" dirty="0">
              <a:solidFill>
                <a:schemeClr val="tx1"/>
              </a:solidFill>
            </a:endParaRPr>
          </a:p>
          <a:p>
            <a:pPr marL="227013" lvl="0" algn="l"/>
            <a:r>
              <a:rPr lang="en-US" b="1" dirty="0">
                <a:solidFill>
                  <a:schemeClr val="tx1"/>
                </a:solidFill>
              </a:rPr>
              <a:t>Create a prototype:</a:t>
            </a:r>
            <a:r>
              <a:rPr lang="en-US" dirty="0">
                <a:solidFill>
                  <a:schemeClr val="tx1"/>
                </a:solidFill>
              </a:rPr>
              <a:t> Develop a working model or prototype of your proposed solution.</a:t>
            </a:r>
            <a:endParaRPr lang="en-US" sz="2800" dirty="0">
              <a:solidFill>
                <a:schemeClr val="tx1"/>
              </a:solidFill>
            </a:endParaRPr>
          </a:p>
          <a:p>
            <a:pPr marL="227013" lvl="0" algn="l"/>
            <a:r>
              <a:rPr lang="en-US" b="1" dirty="0">
                <a:solidFill>
                  <a:schemeClr val="tx1"/>
                </a:solidFill>
              </a:rPr>
              <a:t>Test and refine:</a:t>
            </a:r>
            <a:r>
              <a:rPr lang="en-US" dirty="0">
                <a:solidFill>
                  <a:schemeClr val="tx1"/>
                </a:solidFill>
              </a:rPr>
              <a:t> Evaluate the prototype and make necessary adjustments.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4. Reporting </a:t>
            </a:r>
            <a:endParaRPr lang="en-US" sz="2800" dirty="0">
              <a:solidFill>
                <a:schemeClr val="tx1"/>
              </a:solidFill>
            </a:endParaRPr>
          </a:p>
          <a:p>
            <a:pPr marL="227013" lvl="0" algn="l"/>
            <a:r>
              <a:rPr lang="en-US" b="1" dirty="0">
                <a:solidFill>
                  <a:schemeClr val="tx1"/>
                </a:solidFill>
              </a:rPr>
              <a:t>Communicating the findings of a study to a wider </a:t>
            </a:r>
            <a:r>
              <a:rPr lang="en-US" b="1" dirty="0" smtClean="0">
                <a:solidFill>
                  <a:schemeClr val="tx1"/>
                </a:solidFill>
              </a:rPr>
              <a:t>audience.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6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171" y="4387876"/>
            <a:ext cx="7885568" cy="1505931"/>
          </a:xfrm>
        </p:spPr>
        <p:txBody>
          <a:bodyPr>
            <a:normAutofit fontScale="92500" lnSpcReduction="10000"/>
          </a:bodyPr>
          <a:lstStyle/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prstClr val="black"/>
                </a:solidFill>
              </a:rPr>
              <a:t>Project </a:t>
            </a:r>
            <a:r>
              <a:rPr lang="en-US" b="1" dirty="0" smtClean="0">
                <a:solidFill>
                  <a:prstClr val="black"/>
                </a:solidFill>
              </a:rPr>
              <a:t>Product (application):</a:t>
            </a:r>
            <a:endParaRPr lang="en-US" b="1" dirty="0">
              <a:solidFill>
                <a:prstClr val="black"/>
              </a:solidFill>
            </a:endParaRP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application to identify PHI data, remove them from the body of text, and replace them with de-identified elements (tags).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6171" y="2018923"/>
            <a:ext cx="7885568" cy="222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What you will do: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Read papers &amp; write summaries  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programming skills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regular Expression( find words and parsing) within larger body of text.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Put application’s specification and requirements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your task</a:t>
            </a: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Write code, review code, and test code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 algn="l">
              <a:spcBef>
                <a:spcPts val="0"/>
              </a:spcBef>
              <a:buFont typeface="Arial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79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07220"/>
            <a:ext cx="7315200" cy="3850372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Communication Style </a:t>
            </a:r>
            <a:r>
              <a:rPr lang="en-US" b="1" dirty="0">
                <a:solidFill>
                  <a:prstClr val="black"/>
                </a:solidFill>
              </a:rPr>
              <a:t>and </a:t>
            </a:r>
            <a:r>
              <a:rPr lang="en-US" b="1" dirty="0" smtClean="0">
                <a:solidFill>
                  <a:prstClr val="black"/>
                </a:solidFill>
              </a:rPr>
              <a:t>Meeting</a:t>
            </a:r>
          </a:p>
          <a:p>
            <a:pPr lvl="0" algn="l">
              <a:spcBef>
                <a:spcPts val="0"/>
              </a:spcBef>
            </a:pPr>
            <a:endParaRPr lang="en-US" sz="2000" b="1" dirty="0" smtClean="0">
              <a:solidFill>
                <a:prstClr val="black"/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US" sz="2600" b="1" dirty="0" smtClean="0">
                <a:solidFill>
                  <a:prstClr val="black"/>
                </a:solidFill>
              </a:rPr>
              <a:t>Communication Style</a:t>
            </a:r>
          </a:p>
          <a:p>
            <a:pPr lvl="0" algn="l">
              <a:spcBef>
                <a:spcPts val="0"/>
              </a:spcBef>
            </a:pPr>
            <a:r>
              <a:rPr lang="en-US" sz="1900" b="1" dirty="0" smtClean="0">
                <a:solidFill>
                  <a:schemeClr val="tx1"/>
                </a:solidFill>
              </a:rPr>
              <a:t>We </a:t>
            </a:r>
            <a:r>
              <a:rPr lang="en-US" sz="1900" b="1" dirty="0">
                <a:solidFill>
                  <a:schemeClr val="tx1"/>
                </a:solidFill>
              </a:rPr>
              <a:t>do </a:t>
            </a:r>
            <a:r>
              <a:rPr lang="en-US" sz="1900" b="1" dirty="0" smtClean="0">
                <a:solidFill>
                  <a:schemeClr val="tx1"/>
                </a:solidFill>
              </a:rPr>
              <a:t>“Assertive communication”:</a:t>
            </a:r>
          </a:p>
          <a:p>
            <a:pPr marL="398463" lvl="0" indent="-117475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What </a:t>
            </a:r>
            <a:r>
              <a:rPr lang="en-US" sz="1900" dirty="0">
                <a:solidFill>
                  <a:srgbClr val="FF0000"/>
                </a:solidFill>
              </a:rPr>
              <a:t>progress</a:t>
            </a:r>
            <a:r>
              <a:rPr lang="en-US" sz="1900" dirty="0">
                <a:solidFill>
                  <a:schemeClr val="tx1"/>
                </a:solidFill>
              </a:rPr>
              <a:t> have you </a:t>
            </a:r>
            <a:r>
              <a:rPr lang="en-US" sz="1900" dirty="0">
                <a:solidFill>
                  <a:srgbClr val="FF0000"/>
                </a:solidFill>
              </a:rPr>
              <a:t>made</a:t>
            </a:r>
            <a:r>
              <a:rPr lang="en-US" sz="1900" dirty="0">
                <a:solidFill>
                  <a:schemeClr val="tx1"/>
                </a:solidFill>
              </a:rPr>
              <a:t>? </a:t>
            </a:r>
          </a:p>
          <a:p>
            <a:pPr marL="398463" lvl="0" indent="-117475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tx1"/>
                </a:solidFill>
              </a:rPr>
              <a:t>  What </a:t>
            </a:r>
            <a:r>
              <a:rPr lang="en-US" sz="1900" dirty="0">
                <a:solidFill>
                  <a:srgbClr val="FF0000"/>
                </a:solidFill>
              </a:rPr>
              <a:t>challenges</a:t>
            </a:r>
            <a:r>
              <a:rPr lang="en-US" sz="1900" dirty="0">
                <a:solidFill>
                  <a:schemeClr val="tx1"/>
                </a:solidFill>
              </a:rPr>
              <a:t> are you </a:t>
            </a:r>
            <a:r>
              <a:rPr lang="en-US" sz="1900" dirty="0">
                <a:solidFill>
                  <a:srgbClr val="FF0000"/>
                </a:solidFill>
              </a:rPr>
              <a:t>facing</a:t>
            </a:r>
            <a:r>
              <a:rPr lang="en-US" sz="1900" dirty="0" smtClean="0">
                <a:solidFill>
                  <a:schemeClr val="tx1"/>
                </a:solidFill>
              </a:rPr>
              <a:t>?  </a:t>
            </a:r>
            <a:endParaRPr lang="en-US" sz="1900" dirty="0">
              <a:solidFill>
                <a:schemeClr val="tx1"/>
              </a:solidFill>
            </a:endParaRPr>
          </a:p>
          <a:p>
            <a:pPr marL="398463" lvl="0" indent="-117475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tx1"/>
                </a:solidFill>
              </a:rPr>
              <a:t>  What's </a:t>
            </a:r>
            <a:r>
              <a:rPr lang="en-US" sz="1900" dirty="0">
                <a:solidFill>
                  <a:schemeClr val="tx1"/>
                </a:solidFill>
              </a:rPr>
              <a:t>your </a:t>
            </a:r>
            <a:r>
              <a:rPr lang="en-US" sz="1900" dirty="0">
                <a:solidFill>
                  <a:srgbClr val="FF0000"/>
                </a:solidFill>
              </a:rPr>
              <a:t>plan</a:t>
            </a:r>
            <a:r>
              <a:rPr lang="en-US" sz="1900" dirty="0">
                <a:solidFill>
                  <a:schemeClr val="tx1"/>
                </a:solidFill>
              </a:rPr>
              <a:t> moving forward</a:t>
            </a:r>
            <a:r>
              <a:rPr lang="en-US" sz="1900" dirty="0" smtClean="0">
                <a:solidFill>
                  <a:schemeClr val="tx1"/>
                </a:solidFill>
              </a:rPr>
              <a:t>?</a:t>
            </a:r>
            <a:endParaRPr lang="en-US" sz="1900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</a:pPr>
            <a:endParaRPr lang="en-US" sz="2000" b="1" dirty="0">
              <a:solidFill>
                <a:prstClr val="black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100" b="1" dirty="0" smtClean="0">
                <a:solidFill>
                  <a:prstClr val="black"/>
                </a:solidFill>
              </a:rPr>
              <a:t>Email (raed.salih@utdallas.edu)</a:t>
            </a:r>
          </a:p>
          <a:p>
            <a:pPr algn="l">
              <a:spcBef>
                <a:spcPts val="0"/>
              </a:spcBef>
            </a:pPr>
            <a:endParaRPr lang="en-US" sz="2100" b="1" dirty="0" smtClean="0">
              <a:solidFill>
                <a:prstClr val="black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100" b="1" dirty="0" smtClean="0">
                <a:solidFill>
                  <a:prstClr val="black"/>
                </a:solidFill>
              </a:rPr>
              <a:t>Meeting</a:t>
            </a:r>
            <a:endParaRPr lang="en-US" sz="2100" b="1" dirty="0">
              <a:solidFill>
                <a:prstClr val="black"/>
              </a:solidFill>
            </a:endParaRPr>
          </a:p>
          <a:p>
            <a:pPr algn="l">
              <a:spcBef>
                <a:spcPts val="0"/>
              </a:spcBef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Project Kickoff meeting </a:t>
            </a:r>
            <a:r>
              <a:rPr lang="en-US" sz="2000" dirty="0" smtClean="0">
                <a:solidFill>
                  <a:schemeClr val="tx1"/>
                </a:solidFill>
              </a:rPr>
              <a:t> -All R&amp;D Teams- </a:t>
            </a:r>
            <a:r>
              <a:rPr lang="en-US" sz="2000" b="1" dirty="0" smtClean="0">
                <a:solidFill>
                  <a:srgbClr val="FF0000"/>
                </a:solidFill>
              </a:rPr>
              <a:t>TBA</a:t>
            </a:r>
            <a:endParaRPr lang="en-US" sz="2000" b="1" dirty="0"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Weekly Meeting (</a:t>
            </a:r>
            <a:r>
              <a:rPr lang="en-US" sz="2000" b="1" dirty="0" smtClean="0">
                <a:solidFill>
                  <a:prstClr val="black"/>
                </a:solidFill>
              </a:rPr>
              <a:t>MS Team</a:t>
            </a:r>
            <a:r>
              <a:rPr lang="en-US" sz="2000" dirty="0" smtClean="0">
                <a:solidFill>
                  <a:schemeClr val="tx1"/>
                </a:solidFill>
              </a:rPr>
              <a:t>) Each R&amp;D team (15 min) -</a:t>
            </a:r>
            <a:r>
              <a:rPr lang="en-US" sz="2000" b="1" dirty="0" smtClean="0">
                <a:solidFill>
                  <a:srgbClr val="FF0000"/>
                </a:solidFill>
              </a:rPr>
              <a:t>TBA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/>
              <a:t> </a:t>
            </a:r>
            <a:endParaRPr lang="en-US" sz="2000" b="1" dirty="0" smtClean="0">
              <a:solidFill>
                <a:prstClr val="black"/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US" sz="2000" b="1" dirty="0" smtClean="0">
                <a:solidFill>
                  <a:prstClr val="black"/>
                </a:solidFill>
              </a:rPr>
              <a:t>My </a:t>
            </a:r>
            <a:r>
              <a:rPr lang="en-US" sz="2000" b="1" dirty="0">
                <a:solidFill>
                  <a:prstClr val="black"/>
                </a:solidFill>
              </a:rPr>
              <a:t>Office </a:t>
            </a:r>
            <a:r>
              <a:rPr lang="en-US" sz="2000" b="1" dirty="0" smtClean="0">
                <a:solidFill>
                  <a:prstClr val="black"/>
                </a:solidFill>
              </a:rPr>
              <a:t>hour- </a:t>
            </a:r>
            <a:r>
              <a:rPr lang="en-US" sz="2000" b="1" dirty="0" smtClean="0">
                <a:solidFill>
                  <a:srgbClr val="FF0000"/>
                </a:solidFill>
              </a:rPr>
              <a:t>TBA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736" y="1170687"/>
            <a:ext cx="6196635" cy="815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prstClr val="black"/>
                </a:solidFill>
              </a:rPr>
              <a:t>De-Identification in Healthcare Information </a:t>
            </a:r>
            <a:r>
              <a:rPr lang="en-US" sz="2400" dirty="0" smtClean="0">
                <a:solidFill>
                  <a:prstClr val="black"/>
                </a:solidFill>
              </a:rPr>
              <a:t>Systems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Department of Computer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70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roposal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proposal presentation</Template>
  <TotalTime>6141</TotalTime>
  <Words>805</Words>
  <Application>Microsoft Office PowerPoint</Application>
  <PresentationFormat>On-screen Show (4:3)</PresentationFormat>
  <Paragraphs>116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Console</vt:lpstr>
      <vt:lpstr>Segoe UI</vt:lpstr>
      <vt:lpstr>Times New Roman</vt:lpstr>
      <vt:lpstr>Wingdings</vt:lpstr>
      <vt:lpstr>corporate proposal presentation</vt:lpstr>
      <vt:lpstr>De-Identification in Healthcare 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–Company     Company Logo</dc:title>
  <dc:creator>Turcatti, Andrea</dc:creator>
  <cp:lastModifiedBy>Raed Salih</cp:lastModifiedBy>
  <cp:revision>89</cp:revision>
  <cp:lastPrinted>2013-08-05T14:02:13Z</cp:lastPrinted>
  <dcterms:created xsi:type="dcterms:W3CDTF">2013-07-30T12:59:57Z</dcterms:created>
  <dcterms:modified xsi:type="dcterms:W3CDTF">2025-01-17T03:56:09Z</dcterms:modified>
</cp:coreProperties>
</file>