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5" r:id="rId3"/>
    <p:sldId id="320" r:id="rId4"/>
    <p:sldId id="334" r:id="rId5"/>
    <p:sldId id="333" r:id="rId6"/>
    <p:sldId id="337" r:id="rId7"/>
    <p:sldId id="319" r:id="rId8"/>
    <p:sldId id="321" r:id="rId9"/>
    <p:sldId id="326" r:id="rId10"/>
    <p:sldId id="325" r:id="rId11"/>
    <p:sldId id="323" r:id="rId12"/>
    <p:sldId id="330" r:id="rId13"/>
    <p:sldId id="331" r:id="rId14"/>
    <p:sldId id="332" r:id="rId15"/>
    <p:sldId id="322" r:id="rId16"/>
    <p:sldId id="336" r:id="rId17"/>
    <p:sldId id="318" r:id="rId18"/>
    <p:sldId id="300" r:id="rId19"/>
  </p:sldIdLst>
  <p:sldSz cx="12192000" cy="6858000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67F"/>
    <a:srgbClr val="E5C454"/>
    <a:srgbClr val="324453"/>
    <a:srgbClr val="939BA1"/>
    <a:srgbClr val="00AEEF"/>
    <a:srgbClr val="4483BA"/>
    <a:srgbClr val="41B8B8"/>
    <a:srgbClr val="6B66A4"/>
    <a:srgbClr val="9B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4" autoAdjust="0"/>
    <p:restoredTop sz="88812" autoAdjust="0"/>
  </p:normalViewPr>
  <p:slideViewPr>
    <p:cSldViewPr snapToGrid="0" snapToObjects="1">
      <p:cViewPr varScale="1">
        <p:scale>
          <a:sx n="78" d="100"/>
          <a:sy n="78" d="100"/>
        </p:scale>
        <p:origin x="-1072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4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DDB786-B6AD-DF40-B41D-17A1F98E37C2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B3EBAD-4065-5F4C-A666-10FC2AF5F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1BB999-2385-E945-A3F0-4867F96B5E21}" type="datetimeFigureOut">
              <a:rPr lang="fr-FR" smtClean="0"/>
              <a:t>10/08/18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43445-BC29-CC47-BABE-04B2C34DC61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58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53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43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8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8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CA" noProof="0" dirty="0"/>
              <a:t>XX XXXXXXX 2018	</a:t>
            </a:r>
          </a:p>
        </p:txBody>
      </p:sp>
    </p:spTree>
    <p:extLst>
      <p:ext uri="{BB962C8B-B14F-4D97-AF65-F5344CB8AC3E}">
        <p14:creationId xmlns:p14="http://schemas.microsoft.com/office/powerpoint/2010/main" val="24637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12192000" cy="6858000"/>
          </a:xfrm>
          <a:prstGeom prst="rect">
            <a:avLst/>
          </a:prstGeom>
        </p:spPr>
      </p:pic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1571" y="0"/>
            <a:ext cx="7288296" cy="161925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  <a:br>
              <a:rPr lang="en-US" dirty="0"/>
            </a:br>
            <a:r>
              <a:rPr lang="en-US" dirty="0"/>
              <a:t>LOREM IPSUM DOLOR SIT AMET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82183" y="1975200"/>
            <a:ext cx="10187517" cy="4120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9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E5C454"/>
              </a:buClr>
              <a:buSzPct val="115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505" y="575733"/>
            <a:ext cx="6646311" cy="5688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5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Du </a:t>
            </a:r>
            <a:r>
              <a:rPr lang="en-US" dirty="0" err="1"/>
              <a:t>séparateur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XX XXXXXXX 2018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1571" y="0"/>
            <a:ext cx="7288296" cy="161925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  <a:br>
              <a:rPr lang="en-US" dirty="0"/>
            </a:br>
            <a:r>
              <a:rPr lang="en-US" dirty="0"/>
              <a:t>LOREM IPSUM DOLOR SIT AMET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82184" y="1975200"/>
            <a:ext cx="10200216" cy="4120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9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E5C454"/>
              </a:buClr>
              <a:buSzPct val="115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Lorem ipsum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12192000" cy="6858000"/>
          </a:xfrm>
          <a:prstGeom prst="rect">
            <a:avLst/>
          </a:prstGeom>
        </p:spPr>
      </p:pic>
      <p:sp>
        <p:nvSpPr>
          <p:cNvPr id="10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1571" y="0"/>
            <a:ext cx="7288296" cy="161925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  <a:br>
              <a:rPr lang="en-US" dirty="0"/>
            </a:br>
            <a:r>
              <a:rPr lang="en-US" dirty="0"/>
              <a:t>LOREM IPSUM DOLOR SIT AMET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82184" y="1975200"/>
            <a:ext cx="10149416" cy="4120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9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E5C454"/>
              </a:buClr>
              <a:buSzPct val="115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62" r:id="rId4"/>
    <p:sldLayoutId id="2147483663" r:id="rId5"/>
    <p:sldLayoutId id="2147483665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426226" y="2160000"/>
            <a:ext cx="7169425" cy="1107996"/>
          </a:xfrm>
        </p:spPr>
        <p:txBody>
          <a:bodyPr/>
          <a:lstStyle/>
          <a:p>
            <a:r>
              <a:rPr lang="en-CA" sz="2400"/>
              <a:t>Manual and Automatic Annotation of Meeting Reports with Young Offenders</a:t>
            </a:r>
          </a:p>
          <a:p>
            <a:r>
              <a:rPr lang="en-CA" sz="2400"/>
              <a:t>for Quality Assessment of Interventions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497304" y="3454328"/>
            <a:ext cx="6204563" cy="1231106"/>
          </a:xfrm>
        </p:spPr>
        <p:txBody>
          <a:bodyPr/>
          <a:lstStyle/>
          <a:p>
            <a:r>
              <a:rPr lang="fr-CA" sz="2000" b="0" dirty="0"/>
              <a:t>Pierre André Ménard</a:t>
            </a:r>
          </a:p>
          <a:p>
            <a:r>
              <a:rPr lang="fr-CA" sz="2000" b="0" dirty="0"/>
              <a:t>Sylvie </a:t>
            </a:r>
            <a:r>
              <a:rPr lang="fr-CA" sz="2000" b="0" dirty="0" err="1"/>
              <a:t>Ratté</a:t>
            </a:r>
            <a:endParaRPr lang="fr-CA" sz="2000" b="0" dirty="0"/>
          </a:p>
          <a:p>
            <a:r>
              <a:rPr lang="fr-CA" sz="2000" b="0" dirty="0"/>
              <a:t>Geneviève Parent</a:t>
            </a:r>
          </a:p>
          <a:p>
            <a:r>
              <a:rPr lang="fr-CA" sz="2000" b="0" dirty="0"/>
              <a:t>Franck </a:t>
            </a:r>
            <a:r>
              <a:rPr lang="fr-CA" sz="2000" b="0" dirty="0" err="1"/>
              <a:t>barbedor</a:t>
            </a:r>
            <a:endParaRPr lang="en-CA" sz="20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4497304" y="4815186"/>
            <a:ext cx="5421867" cy="754053"/>
          </a:xfrm>
        </p:spPr>
        <p:txBody>
          <a:bodyPr/>
          <a:lstStyle/>
          <a:p>
            <a:r>
              <a:rPr lang="en-CA" sz="1600" b="0" dirty="0"/>
              <a:t>Annotation in digital humanities Workshop</a:t>
            </a:r>
          </a:p>
          <a:p>
            <a:r>
              <a:rPr lang="en-CA" sz="1600" b="0" dirty="0"/>
              <a:t>ESSLI 2018, Sofia</a:t>
            </a:r>
          </a:p>
          <a:p>
            <a:r>
              <a:rPr lang="en-CA" sz="1600" b="0" dirty="0"/>
              <a:t>August 9th, 2018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August 9, 2018</a:t>
            </a:r>
          </a:p>
        </p:txBody>
      </p:sp>
    </p:spTree>
    <p:extLst>
      <p:ext uri="{BB962C8B-B14F-4D97-AF65-F5344CB8AC3E}">
        <p14:creationId xmlns:p14="http://schemas.microsoft.com/office/powerpoint/2010/main" val="5850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DD33F8-6B1B-4AF0-976D-CEFDAEAC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6" y="0"/>
            <a:ext cx="11454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outcome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/>
              <a:t>Speech </a:t>
            </a:r>
            <a:r>
              <a:rPr lang="fr-CA" dirty="0" err="1"/>
              <a:t>acts</a:t>
            </a:r>
            <a:r>
              <a:rPr lang="fr-CA" dirty="0"/>
              <a:t> (Searle 1969)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Constative</a:t>
            </a:r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1641AA-DCCF-40E2-AE9F-5D5EFC9D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41" y="2863337"/>
            <a:ext cx="5683469" cy="3870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67C62F-B904-49E4-904E-2C15D1A58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02" y="2863338"/>
            <a:ext cx="5268994" cy="38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outcome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 err="1"/>
              <a:t>Reinforcement</a:t>
            </a:r>
            <a:endParaRPr lang="fr-CA" dirty="0"/>
          </a:p>
          <a:p>
            <a:pPr marL="342900" indent="-342900">
              <a:buFontTx/>
              <a:buChar char="-"/>
            </a:pPr>
            <a:endParaRPr lang="fr-CA" dirty="0"/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48B3FA-DB21-4441-9D78-494DF08C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78" y="2852428"/>
            <a:ext cx="8046630" cy="27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outcome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 err="1"/>
              <a:t>Commissive</a:t>
            </a:r>
            <a:endParaRPr lang="fr-CA" dirty="0"/>
          </a:p>
          <a:p>
            <a:pPr marL="342900" indent="-342900">
              <a:buFontTx/>
              <a:buChar char="-"/>
            </a:pPr>
            <a:endParaRPr lang="fr-CA" dirty="0"/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631EDC-896F-4D55-A11C-D4394B1F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99" y="2905746"/>
            <a:ext cx="8895318" cy="10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outcome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/>
              <a:t>Directive</a:t>
            </a:r>
          </a:p>
          <a:p>
            <a:pPr marL="342900" indent="-342900">
              <a:buFontTx/>
              <a:buChar char="-"/>
            </a:pPr>
            <a:endParaRPr lang="fr-CA" dirty="0"/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F72791-61DE-488A-AE93-78D523AC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83" y="2496585"/>
            <a:ext cx="7773056" cy="35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outcome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 err="1"/>
              <a:t>Some</a:t>
            </a:r>
            <a:r>
              <a:rPr lang="fr-CA" dirty="0"/>
              <a:t>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Constative : </a:t>
            </a:r>
            <a:r>
              <a:rPr lang="fr-CA" sz="1900" b="0" cap="none" dirty="0" err="1">
                <a:solidFill>
                  <a:schemeClr val="tx1"/>
                </a:solidFill>
              </a:rPr>
              <a:t>found</a:t>
            </a:r>
            <a:r>
              <a:rPr lang="fr-CA" sz="1900" b="0" cap="none" dirty="0">
                <a:solidFill>
                  <a:schemeClr val="tx1"/>
                </a:solidFill>
              </a:rPr>
              <a:t> in all </a:t>
            </a:r>
            <a:r>
              <a:rPr lang="fr-CA" sz="1900" b="0" cap="none" dirty="0" err="1">
                <a:solidFill>
                  <a:schemeClr val="tx1"/>
                </a:solidFill>
              </a:rPr>
              <a:t>categories</a:t>
            </a:r>
            <a:endParaRPr lang="fr-CA" sz="19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 err="1"/>
              <a:t>Reinforcement</a:t>
            </a:r>
            <a:r>
              <a:rPr lang="fr-CA" dirty="0"/>
              <a:t> and </a:t>
            </a:r>
            <a:r>
              <a:rPr lang="fr-CA" dirty="0" err="1"/>
              <a:t>commissive</a:t>
            </a:r>
            <a:endParaRPr lang="fr-CA" dirty="0"/>
          </a:p>
          <a:p>
            <a:pPr marL="558900" lvl="2" indent="-342900"/>
            <a:r>
              <a:rPr lang="fr-CA" dirty="0"/>
              <a:t>Absent in </a:t>
            </a:r>
            <a:r>
              <a:rPr lang="fr-CA" dirty="0" err="1"/>
              <a:t>Antecedent</a:t>
            </a:r>
            <a:r>
              <a:rPr lang="fr-CA" dirty="0"/>
              <a:t> and Family/Couple</a:t>
            </a:r>
          </a:p>
          <a:p>
            <a:pPr marL="558900" lvl="2" indent="-342900"/>
            <a:r>
              <a:rPr lang="fr-CA" dirty="0"/>
              <a:t>More </a:t>
            </a:r>
            <a:r>
              <a:rPr lang="fr-CA" dirty="0" err="1"/>
              <a:t>frequently</a:t>
            </a:r>
            <a:r>
              <a:rPr lang="fr-CA" dirty="0"/>
              <a:t> in </a:t>
            </a:r>
            <a:r>
              <a:rPr lang="fr-CA" dirty="0" err="1"/>
              <a:t>Personality</a:t>
            </a:r>
            <a:r>
              <a:rPr lang="fr-CA" dirty="0"/>
              <a:t> and </a:t>
            </a:r>
            <a:r>
              <a:rPr lang="fr-CA" dirty="0" err="1"/>
              <a:t>Consumption</a:t>
            </a:r>
            <a:endParaRPr lang="fr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Directive</a:t>
            </a:r>
          </a:p>
          <a:p>
            <a:pPr marL="558900" lvl="2" indent="-342900"/>
            <a:r>
              <a:rPr lang="fr-CA" dirty="0"/>
              <a:t>High </a:t>
            </a:r>
            <a:r>
              <a:rPr lang="fr-CA" dirty="0" err="1"/>
              <a:t>frequency</a:t>
            </a:r>
            <a:r>
              <a:rPr lang="fr-CA" dirty="0"/>
              <a:t> in Administrative and </a:t>
            </a:r>
            <a:r>
              <a:rPr lang="fr-CA" dirty="0" err="1"/>
              <a:t>Occupational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74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E75C71B-C42F-4534-AE2F-45B15048B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Automatic</a:t>
            </a:r>
            <a:r>
              <a:rPr lang="fr-CA" dirty="0"/>
              <a:t> annotation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CA69C1-E4F7-4793-A1C0-A353D663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Using the training dataset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First level categorisation task on annotations (9 categories)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BOW features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Noisy stemming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Multilabel report annotation (inconclusive)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Performances on sentence classification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Rappel : 0.8160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Precision : 0.6301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F1-Mesure : 0.7116</a:t>
            </a:r>
          </a:p>
        </p:txBody>
      </p:sp>
    </p:spTree>
    <p:extLst>
      <p:ext uri="{BB962C8B-B14F-4D97-AF65-F5344CB8AC3E}">
        <p14:creationId xmlns:p14="http://schemas.microsoft.com/office/powerpoint/2010/main" val="126701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steps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CA" dirty="0" err="1"/>
              <a:t>Sequence</a:t>
            </a:r>
            <a:r>
              <a:rPr lang="fr-CA" dirty="0"/>
              <a:t> identification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CA" dirty="0" err="1"/>
              <a:t>Integrate</a:t>
            </a:r>
            <a:r>
              <a:rPr lang="fr-CA" dirty="0"/>
              <a:t> speech </a:t>
            </a:r>
            <a:r>
              <a:rPr lang="fr-CA" dirty="0" err="1"/>
              <a:t>acts</a:t>
            </a:r>
            <a:r>
              <a:rPr lang="fr-CA" dirty="0"/>
              <a:t> as </a:t>
            </a:r>
            <a:r>
              <a:rPr lang="fr-CA" dirty="0" err="1"/>
              <a:t>features</a:t>
            </a:r>
            <a:endParaRPr lang="fr-CA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annotated</a:t>
            </a:r>
            <a:r>
              <a:rPr lang="fr-CA" dirty="0"/>
              <a:t> </a:t>
            </a:r>
            <a:r>
              <a:rPr lang="fr-CA" dirty="0" err="1"/>
              <a:t>corpora</a:t>
            </a:r>
            <a:r>
              <a:rPr lang="fr-CA" dirty="0"/>
              <a:t> for </a:t>
            </a:r>
            <a:r>
              <a:rPr lang="fr-CA" dirty="0" err="1"/>
              <a:t>quality</a:t>
            </a:r>
            <a:r>
              <a:rPr lang="fr-CA" dirty="0"/>
              <a:t> </a:t>
            </a:r>
            <a:r>
              <a:rPr lang="fr-CA" dirty="0" err="1"/>
              <a:t>assessment</a:t>
            </a:r>
            <a:endParaRPr lang="fr-CA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CA" dirty="0" err="1"/>
              <a:t>Further</a:t>
            </a:r>
            <a:r>
              <a:rPr lang="fr-CA" dirty="0"/>
              <a:t> analyse the data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linguistic</a:t>
            </a:r>
            <a:r>
              <a:rPr lang="fr-CA" dirty="0"/>
              <a:t> point-of-</a:t>
            </a:r>
            <a:r>
              <a:rPr lang="fr-CA" dirty="0" err="1"/>
              <a:t>view</a:t>
            </a:r>
            <a:endParaRPr lang="fr-CA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CA" dirty="0" err="1"/>
              <a:t>Develop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related</a:t>
            </a:r>
            <a:r>
              <a:rPr lang="fr-CA" dirty="0"/>
              <a:t> </a:t>
            </a:r>
            <a:r>
              <a:rPr lang="fr-CA" dirty="0" err="1"/>
              <a:t>automatic</a:t>
            </a:r>
            <a:r>
              <a:rPr lang="fr-CA" dirty="0"/>
              <a:t> annotation services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844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5"/>
          <p:cNvSpPr txBox="1">
            <a:spLocks/>
          </p:cNvSpPr>
          <p:nvPr/>
        </p:nvSpPr>
        <p:spPr bwMode="auto">
          <a:xfrm>
            <a:off x="4410505" y="5514395"/>
            <a:ext cx="4466795" cy="4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98475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975" algn="l"/>
              </a:tabLst>
              <a:defRPr sz="1200" b="0" i="0" kern="1200" baseline="0">
                <a:solidFill>
                  <a:srgbClr val="646A6C"/>
                </a:solidFill>
                <a:latin typeface="Arial"/>
                <a:ea typeface="+mn-ea"/>
                <a:cs typeface="+mn-cs"/>
              </a:defRPr>
            </a:lvl1pPr>
            <a:lvl2pPr marL="18000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363538" algn="l"/>
              </a:tabLst>
              <a:defRPr sz="1200" b="1" i="0" kern="1200">
                <a:solidFill>
                  <a:srgbClr val="5284B3"/>
                </a:solidFill>
                <a:latin typeface="Arial"/>
                <a:ea typeface="+mn-ea"/>
                <a:cs typeface="+mn-cs"/>
              </a:defRPr>
            </a:lvl2pPr>
            <a:lvl3pPr marL="540000" indent="0" algn="l" defTabSz="457200" rtl="0"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tabLst>
                <a:tab pos="363538" algn="l"/>
              </a:tabLst>
              <a:defRPr sz="1000" b="0" i="0" kern="1200">
                <a:solidFill>
                  <a:srgbClr val="092F59"/>
                </a:solidFill>
                <a:latin typeface="Arial"/>
                <a:ea typeface="+mn-ea"/>
                <a:cs typeface="+mn-cs"/>
              </a:defRPr>
            </a:lvl3pPr>
            <a:lvl4pPr marL="534988" indent="-173038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§"/>
              <a:tabLst>
                <a:tab pos="534988" algn="l"/>
              </a:tabLst>
              <a:defRPr sz="1100" b="1" i="0" kern="1200">
                <a:solidFill>
                  <a:srgbClr val="092F59"/>
                </a:solidFill>
                <a:latin typeface="Arial"/>
                <a:ea typeface="+mn-ea"/>
                <a:cs typeface="+mn-cs"/>
              </a:defRPr>
            </a:lvl4pPr>
            <a:lvl5pPr marL="715963" indent="-180975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Ø"/>
              <a:tabLst>
                <a:tab pos="715963" algn="l"/>
              </a:tabLst>
              <a:defRPr sz="1000" b="0" i="0" kern="1200">
                <a:solidFill>
                  <a:srgbClr val="092F59"/>
                </a:solidFill>
                <a:latin typeface="Arial"/>
                <a:ea typeface="+mn-ea"/>
                <a:cs typeface="+mn-cs"/>
              </a:defRPr>
            </a:lvl5pPr>
            <a:lvl6pPr marL="896938" indent="-180975" algn="l" defTabSz="457200" rtl="0" eaLnBrk="1" latinLnBrk="0" hangingPunct="1">
              <a:spcBef>
                <a:spcPts val="0"/>
              </a:spcBef>
              <a:spcAft>
                <a:spcPts val="400"/>
              </a:spcAft>
              <a:buFont typeface="Arial"/>
              <a:buChar char="•"/>
              <a:tabLst>
                <a:tab pos="896938" algn="l"/>
              </a:tabLst>
              <a:defRPr sz="1000" kern="1200">
                <a:solidFill>
                  <a:srgbClr val="092F59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fr-FR" sz="800" spc="-10" dirty="0">
              <a:solidFill>
                <a:srgbClr val="939BA1"/>
              </a:solidFill>
              <a:latin typeface="Century Gothic" panose="020B0502020202020204" pitchFamily="34" charset="0"/>
            </a:endParaRPr>
          </a:p>
          <a:p>
            <a:pPr lvl="0"/>
            <a:r>
              <a:rPr lang="fr-FR" sz="800" spc="-10" dirty="0">
                <a:solidFill>
                  <a:srgbClr val="939BA1"/>
                </a:solidFill>
                <a:latin typeface="Century Gothic" panose="020B0502020202020204" pitchFamily="34" charset="0"/>
              </a:rPr>
              <a:t>Tous droits réservés © 2018 CRIM – Centre de recherche informatique de Montréal</a:t>
            </a:r>
          </a:p>
          <a:p>
            <a:pPr lvl="0" algn="just"/>
            <a:r>
              <a:rPr lang="fr-FR" sz="800" spc="-10" dirty="0">
                <a:solidFill>
                  <a:srgbClr val="939BA1"/>
                </a:solidFill>
                <a:latin typeface="Century Gothic" panose="020B0502020202020204" pitchFamily="34" charset="0"/>
              </a:rPr>
              <a:t>101 - 405, avenue Ogilvy, Montréal (Québec)  H3N 1M3  514 840-1234 / 1 877 840-2746</a:t>
            </a:r>
          </a:p>
          <a:p>
            <a:pPr algn="just"/>
            <a:endParaRPr lang="fr-CA" sz="800" dirty="0">
              <a:solidFill>
                <a:srgbClr val="939BA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2950001" y="2188116"/>
            <a:ext cx="8479999" cy="351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US" sz="2800" b="1" spc="-25" dirty="0">
                <a:solidFill>
                  <a:srgbClr val="00467F"/>
                </a:solidFill>
                <a:latin typeface="Century Gothic" panose="020B0502020202020204" pitchFamily="34" charset="0"/>
                <a:cs typeface="Montserrat-SemiBold"/>
              </a:rPr>
              <a:t>Pierre André </a:t>
            </a:r>
            <a:r>
              <a:rPr lang="en-US" sz="2800" b="1" spc="-25" dirty="0" err="1">
                <a:solidFill>
                  <a:srgbClr val="00467F"/>
                </a:solidFill>
                <a:latin typeface="Century Gothic" panose="020B0502020202020204" pitchFamily="34" charset="0"/>
                <a:cs typeface="Montserrat-SemiBold"/>
              </a:rPr>
              <a:t>Ménard</a:t>
            </a:r>
            <a:r>
              <a:rPr lang="en-US" sz="2800" spc="-25" dirty="0">
                <a:solidFill>
                  <a:srgbClr val="00467F"/>
                </a:solidFill>
                <a:latin typeface="Century Gothic" panose="020B0502020202020204" pitchFamily="34" charset="0"/>
                <a:cs typeface="Montserrat-SemiBold"/>
              </a:rPr>
              <a:t>,</a:t>
            </a:r>
            <a:r>
              <a:rPr lang="en-US" sz="2800" spc="-15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 </a:t>
            </a:r>
            <a:r>
              <a:rPr lang="en-US" sz="1600" spc="-25" dirty="0" err="1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eng.</a:t>
            </a:r>
            <a:r>
              <a:rPr lang="en-US" sz="1600" spc="-25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, Ph. </a:t>
            </a:r>
            <a:r>
              <a:rPr lang="en-US" sz="1600" spc="-3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D.  </a:t>
            </a:r>
            <a:br>
              <a:rPr lang="en-US" sz="1600" spc="-3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</a:br>
            <a:r>
              <a:rPr lang="en-US" sz="1600" spc="-3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NLP Researcher</a:t>
            </a: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US" sz="1600" spc="-3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Speech and Text group</a:t>
            </a: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US" sz="1600" spc="-3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Computer Research Institute of Montréal</a:t>
            </a:r>
            <a:r>
              <a:rPr lang="fr-FR" sz="2200" spc="-5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/>
            </a:r>
            <a:br>
              <a:rPr lang="fr-FR" sz="2200" spc="-5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</a:br>
            <a:endParaRPr lang="fr-FR" sz="2200" spc="-5" dirty="0">
              <a:solidFill>
                <a:srgbClr val="00467F"/>
              </a:solidFill>
              <a:latin typeface="Century Gothic" panose="020B0502020202020204" pitchFamily="34" charset="0"/>
              <a:cs typeface="Montserrat-Light"/>
            </a:endParaRP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CA" sz="2200" b="1" spc="10" dirty="0" err="1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menardpa</a:t>
            </a:r>
            <a:r>
              <a:rPr lang="en-CA" sz="2200" b="1" spc="1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@</a:t>
            </a:r>
            <a:r>
              <a:rPr lang="en-CA" sz="2200" b="1" spc="-340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 </a:t>
            </a:r>
            <a:r>
              <a:rPr lang="en-CA" sz="2200" b="1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crim.ca </a:t>
            </a: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endParaRPr lang="fr-CA" sz="2200" b="1" dirty="0">
              <a:solidFill>
                <a:srgbClr val="00467F"/>
              </a:solidFill>
              <a:latin typeface="Century Gothic" panose="020B0502020202020204" pitchFamily="34" charset="0"/>
              <a:cs typeface="Montserrat-Light"/>
            </a:endParaRP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CA" sz="2200" b="1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PACTE annotation platform (free for academic projects) :</a:t>
            </a: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r>
              <a:rPr lang="en-CA" sz="2200" b="1" u="sng" dirty="0">
                <a:solidFill>
                  <a:srgbClr val="00467F"/>
                </a:solidFill>
                <a:latin typeface="Century Gothic" panose="020B0502020202020204" pitchFamily="34" charset="0"/>
                <a:cs typeface="Montserrat-Light"/>
              </a:rPr>
              <a:t>http://pacte.crim.ca</a:t>
            </a:r>
          </a:p>
          <a:p>
            <a:pPr marL="12700" marR="5080" indent="-635">
              <a:lnSpc>
                <a:spcPct val="107700"/>
              </a:lnSpc>
              <a:spcBef>
                <a:spcPts val="195"/>
              </a:spcBef>
            </a:pPr>
            <a:endParaRPr lang="fr-CA" sz="1600" dirty="0">
              <a:solidFill>
                <a:srgbClr val="00467F"/>
              </a:solidFill>
              <a:latin typeface="Century Gothic" panose="020B0502020202020204" pitchFamily="34" charset="0"/>
              <a:cs typeface="Montserrat-Ligh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86" y="5626033"/>
            <a:ext cx="122762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overview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2"/>
            <a:r>
              <a:rPr lang="fr-CA" sz="2400" dirty="0" err="1"/>
              <a:t>Project’s</a:t>
            </a:r>
            <a:r>
              <a:rPr lang="fr-CA" sz="2400" dirty="0"/>
              <a:t> </a:t>
            </a:r>
            <a:r>
              <a:rPr lang="fr-CA" sz="2400" dirty="0" err="1"/>
              <a:t>context</a:t>
            </a:r>
            <a:endParaRPr lang="fr-CA" sz="2400" dirty="0"/>
          </a:p>
          <a:p>
            <a:pPr lvl="2"/>
            <a:r>
              <a:rPr lang="fr-CA" sz="2400" dirty="0"/>
              <a:t>Manual annotations</a:t>
            </a:r>
          </a:p>
          <a:p>
            <a:pPr lvl="3"/>
            <a:r>
              <a:rPr lang="fr-CA" sz="2400" dirty="0" err="1"/>
              <a:t>Task</a:t>
            </a:r>
            <a:endParaRPr lang="fr-CA" sz="2400" dirty="0"/>
          </a:p>
          <a:p>
            <a:pPr lvl="3"/>
            <a:r>
              <a:rPr lang="fr-CA" sz="2400" dirty="0"/>
              <a:t>Tool</a:t>
            </a:r>
          </a:p>
          <a:p>
            <a:pPr lvl="3"/>
            <a:r>
              <a:rPr lang="fr-CA" sz="2400" dirty="0" err="1"/>
              <a:t>Outcome</a:t>
            </a:r>
            <a:endParaRPr lang="fr-CA" sz="2400" dirty="0"/>
          </a:p>
          <a:p>
            <a:pPr lvl="2"/>
            <a:r>
              <a:rPr lang="fr-CA" sz="2400" dirty="0" err="1"/>
              <a:t>Automatic</a:t>
            </a:r>
            <a:r>
              <a:rPr lang="fr-CA" sz="2400" dirty="0"/>
              <a:t> annotations</a:t>
            </a:r>
          </a:p>
          <a:p>
            <a:pPr lvl="2"/>
            <a:r>
              <a:rPr lang="fr-CA" sz="2400" dirty="0"/>
              <a:t>Next </a:t>
            </a:r>
            <a:r>
              <a:rPr lang="fr-CA" sz="2400" dirty="0" err="1"/>
              <a:t>steps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85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869F534-4236-438C-A918-B07C45FF3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Project’s</a:t>
            </a:r>
            <a:r>
              <a:rPr lang="fr-CA" dirty="0"/>
              <a:t> </a:t>
            </a:r>
            <a:r>
              <a:rPr lang="fr-CA" dirty="0" err="1"/>
              <a:t>context</a:t>
            </a:r>
            <a:endParaRPr lang="fr-CA" dirty="0"/>
          </a:p>
        </p:txBody>
      </p:sp>
      <p:cxnSp>
        <p:nvCxnSpPr>
          <p:cNvPr id="4" name="Shape 278">
            <a:extLst>
              <a:ext uri="{FF2B5EF4-FFF2-40B4-BE49-F238E27FC236}">
                <a16:creationId xmlns:a16="http://schemas.microsoft.com/office/drawing/2014/main" xmlns="" id="{84E9030C-70AA-407F-AAA6-608B320A677B}"/>
              </a:ext>
            </a:extLst>
          </p:cNvPr>
          <p:cNvCxnSpPr>
            <a:cxnSpLocks/>
          </p:cNvCxnSpPr>
          <p:nvPr/>
        </p:nvCxnSpPr>
        <p:spPr>
          <a:xfrm>
            <a:off x="834087" y="5563066"/>
            <a:ext cx="8582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E34221-07F7-47A6-BDD8-686A4AB7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25" y="3150385"/>
            <a:ext cx="923567" cy="7474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FD3B0FF-C83D-41EA-9A37-351FCA18FC01}"/>
              </a:ext>
            </a:extLst>
          </p:cNvPr>
          <p:cNvGrpSpPr/>
          <p:nvPr/>
        </p:nvGrpSpPr>
        <p:grpSpPr>
          <a:xfrm>
            <a:off x="745142" y="3856212"/>
            <a:ext cx="9167483" cy="747495"/>
            <a:chOff x="192006" y="2925167"/>
            <a:chExt cx="8479028" cy="7474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8160FC9-3441-41F2-AE29-A19E63B2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006" y="2925167"/>
              <a:ext cx="821423" cy="74749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3A6BAD54-B5C7-4372-AFBF-A87FC408E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9" y="3320057"/>
              <a:ext cx="748336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CC00D8-1A77-4E45-B62A-EAB009A9B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283" y="3103386"/>
            <a:ext cx="747493" cy="7474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B69C0-296B-40BC-BD06-5FB7344DAAA5}"/>
              </a:ext>
            </a:extLst>
          </p:cNvPr>
          <p:cNvSpPr/>
          <p:nvPr/>
        </p:nvSpPr>
        <p:spPr>
          <a:xfrm>
            <a:off x="3000004" y="4119892"/>
            <a:ext cx="101600" cy="220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05E348C-9D1D-42A0-9673-F2EF47969EA7}"/>
              </a:ext>
            </a:extLst>
          </p:cNvPr>
          <p:cNvGrpSpPr/>
          <p:nvPr/>
        </p:nvGrpSpPr>
        <p:grpSpPr>
          <a:xfrm>
            <a:off x="9904718" y="2751717"/>
            <a:ext cx="626401" cy="1255141"/>
            <a:chOff x="8044633" y="1823443"/>
            <a:chExt cx="626401" cy="1255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FFB48927-8B98-45FF-9082-A56884BB9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4633" y="2508559"/>
              <a:ext cx="626401" cy="5700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CE3630B-8A28-400F-8CF6-71F87F98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011" y="1823443"/>
              <a:ext cx="570023" cy="57002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D8FC08D-4ED5-40E1-A4A9-3F404A6D41F9}"/>
              </a:ext>
            </a:extLst>
          </p:cNvPr>
          <p:cNvGrpSpPr/>
          <p:nvPr/>
        </p:nvGrpSpPr>
        <p:grpSpPr>
          <a:xfrm>
            <a:off x="4694031" y="2290121"/>
            <a:ext cx="1139390" cy="2054106"/>
            <a:chOff x="4140894" y="1359076"/>
            <a:chExt cx="1139390" cy="20541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4C27E15-F44C-451F-90F4-958FD1E72114}"/>
                </a:ext>
              </a:extLst>
            </p:cNvPr>
            <p:cNvSpPr/>
            <p:nvPr/>
          </p:nvSpPr>
          <p:spPr>
            <a:xfrm>
              <a:off x="4572000" y="3193049"/>
              <a:ext cx="101600" cy="2201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16" name="Picture 2" descr="Image result for youth icon png">
              <a:extLst>
                <a:ext uri="{FF2B5EF4-FFF2-40B4-BE49-F238E27FC236}">
                  <a16:creationId xmlns:a16="http://schemas.microsoft.com/office/drawing/2014/main" xmlns="" id="{01C02797-0FB1-4953-A411-8C716EE52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600" y="2293434"/>
              <a:ext cx="626400" cy="626400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17" name="Picture 4" descr="Image result for document icon png">
              <a:extLst>
                <a:ext uri="{FF2B5EF4-FFF2-40B4-BE49-F238E27FC236}">
                  <a16:creationId xmlns:a16="http://schemas.microsoft.com/office/drawing/2014/main" xmlns="" id="{64C4BD68-8217-4768-A048-2EB5A509E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423" y="1359076"/>
              <a:ext cx="556754" cy="55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8587A65-6D55-4F90-B3D2-3E897044FB37}"/>
                </a:ext>
              </a:extLst>
            </p:cNvPr>
            <p:cNvSpPr txBox="1"/>
            <p:nvPr/>
          </p:nvSpPr>
          <p:spPr>
            <a:xfrm>
              <a:off x="4140894" y="1950135"/>
              <a:ext cx="113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YLS/CMI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653F38A-89D2-4292-A237-CF5BB8BA7D72}"/>
              </a:ext>
            </a:extLst>
          </p:cNvPr>
          <p:cNvGrpSpPr/>
          <p:nvPr/>
        </p:nvGrpSpPr>
        <p:grpSpPr>
          <a:xfrm>
            <a:off x="5552835" y="2305119"/>
            <a:ext cx="821828" cy="2048428"/>
            <a:chOff x="4999698" y="1376940"/>
            <a:chExt cx="821828" cy="20484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5B02FB9-B223-49BA-B8F5-BD92E968D74B}"/>
                </a:ext>
              </a:extLst>
            </p:cNvPr>
            <p:cNvSpPr/>
            <p:nvPr/>
          </p:nvSpPr>
          <p:spPr>
            <a:xfrm>
              <a:off x="5352714" y="3205235"/>
              <a:ext cx="101600" cy="2201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21" name="Picture 2" descr="Image result for youth icon png">
              <a:extLst>
                <a:ext uri="{FF2B5EF4-FFF2-40B4-BE49-F238E27FC236}">
                  <a16:creationId xmlns:a16="http://schemas.microsoft.com/office/drawing/2014/main" xmlns="" id="{2B8CD532-56FB-4652-A085-8B857F6F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314" y="2311298"/>
              <a:ext cx="626400" cy="626400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22" name="Picture 4" descr="Image result for document icon png">
              <a:extLst>
                <a:ext uri="{FF2B5EF4-FFF2-40B4-BE49-F238E27FC236}">
                  <a16:creationId xmlns:a16="http://schemas.microsoft.com/office/drawing/2014/main" xmlns="" id="{8E32D984-572A-4D8A-B166-67D16C4EF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137" y="1376940"/>
              <a:ext cx="556754" cy="55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3E98B02-C780-491F-8CD2-8B709BEE436B}"/>
                </a:ext>
              </a:extLst>
            </p:cNvPr>
            <p:cNvSpPr txBox="1"/>
            <p:nvPr/>
          </p:nvSpPr>
          <p:spPr>
            <a:xfrm>
              <a:off x="4999698" y="1954789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tx1"/>
                  </a:solidFill>
                </a:rPr>
                <a:t>Report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C2ACD928-7E39-4B28-B23C-C94122982463}"/>
              </a:ext>
            </a:extLst>
          </p:cNvPr>
          <p:cNvGrpSpPr/>
          <p:nvPr/>
        </p:nvGrpSpPr>
        <p:grpSpPr>
          <a:xfrm>
            <a:off x="6381232" y="2312449"/>
            <a:ext cx="821828" cy="2048428"/>
            <a:chOff x="4999698" y="1376940"/>
            <a:chExt cx="821828" cy="20484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082DC6CB-3F40-475A-BB40-419D43D67679}"/>
                </a:ext>
              </a:extLst>
            </p:cNvPr>
            <p:cNvSpPr/>
            <p:nvPr/>
          </p:nvSpPr>
          <p:spPr>
            <a:xfrm>
              <a:off x="5352714" y="3205235"/>
              <a:ext cx="101600" cy="2201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7" name="Picture 2" descr="Image result for youth icon png">
              <a:extLst>
                <a:ext uri="{FF2B5EF4-FFF2-40B4-BE49-F238E27FC236}">
                  <a16:creationId xmlns:a16="http://schemas.microsoft.com/office/drawing/2014/main" xmlns="" id="{7D6D7CC7-C3DD-4FBA-8EC0-A16644024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314" y="2311298"/>
              <a:ext cx="626400" cy="626400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48" name="Picture 4" descr="Image result for document icon png">
              <a:extLst>
                <a:ext uri="{FF2B5EF4-FFF2-40B4-BE49-F238E27FC236}">
                  <a16:creationId xmlns:a16="http://schemas.microsoft.com/office/drawing/2014/main" xmlns="" id="{4A6C809C-01F4-4969-9E05-13C851227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137" y="1376940"/>
              <a:ext cx="556754" cy="55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D41FE9F-C141-445A-9B98-4D1B99FAF151}"/>
                </a:ext>
              </a:extLst>
            </p:cNvPr>
            <p:cNvSpPr txBox="1"/>
            <p:nvPr/>
          </p:nvSpPr>
          <p:spPr>
            <a:xfrm>
              <a:off x="4999698" y="1954789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tx1"/>
                  </a:solidFill>
                </a:rPr>
                <a:t>Report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4D42990-F65B-40D7-92A1-9BE042F62F7C}"/>
              </a:ext>
            </a:extLst>
          </p:cNvPr>
          <p:cNvGrpSpPr/>
          <p:nvPr/>
        </p:nvGrpSpPr>
        <p:grpSpPr>
          <a:xfrm>
            <a:off x="7108029" y="2324427"/>
            <a:ext cx="821828" cy="2048428"/>
            <a:chOff x="4999698" y="1376940"/>
            <a:chExt cx="821828" cy="20484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850BB9B-A482-472F-8730-65EBA78FB6C8}"/>
                </a:ext>
              </a:extLst>
            </p:cNvPr>
            <p:cNvSpPr/>
            <p:nvPr/>
          </p:nvSpPr>
          <p:spPr>
            <a:xfrm>
              <a:off x="5352714" y="3205235"/>
              <a:ext cx="101600" cy="2201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52" name="Picture 2" descr="Image result for youth icon png">
              <a:extLst>
                <a:ext uri="{FF2B5EF4-FFF2-40B4-BE49-F238E27FC236}">
                  <a16:creationId xmlns:a16="http://schemas.microsoft.com/office/drawing/2014/main" xmlns="" id="{9F58A7D1-EEF8-4002-9197-AFC393678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314" y="2311298"/>
              <a:ext cx="626400" cy="626400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53" name="Picture 4" descr="Image result for document icon png">
              <a:extLst>
                <a:ext uri="{FF2B5EF4-FFF2-40B4-BE49-F238E27FC236}">
                  <a16:creationId xmlns:a16="http://schemas.microsoft.com/office/drawing/2014/main" xmlns="" id="{57C829B8-01F1-4DB6-9582-D8AE8DE95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137" y="1376940"/>
              <a:ext cx="556754" cy="55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FCC9A37-AB5E-4547-96A4-64EA34AB4639}"/>
                </a:ext>
              </a:extLst>
            </p:cNvPr>
            <p:cNvSpPr txBox="1"/>
            <p:nvPr/>
          </p:nvSpPr>
          <p:spPr>
            <a:xfrm>
              <a:off x="4999698" y="1954789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tx1"/>
                  </a:solidFill>
                </a:rPr>
                <a:t>Report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E7C64BD-56DE-44D8-9988-BC6DB9D80AA9}"/>
              </a:ext>
            </a:extLst>
          </p:cNvPr>
          <p:cNvGrpSpPr/>
          <p:nvPr/>
        </p:nvGrpSpPr>
        <p:grpSpPr>
          <a:xfrm>
            <a:off x="7970847" y="2312449"/>
            <a:ext cx="821828" cy="2048428"/>
            <a:chOff x="4999698" y="1376940"/>
            <a:chExt cx="821828" cy="20484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B9575DA-F25F-43A4-AB50-009BE23CFFAA}"/>
                </a:ext>
              </a:extLst>
            </p:cNvPr>
            <p:cNvSpPr/>
            <p:nvPr/>
          </p:nvSpPr>
          <p:spPr>
            <a:xfrm>
              <a:off x="5352714" y="3205235"/>
              <a:ext cx="101600" cy="2201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57" name="Picture 2" descr="Image result for youth icon png">
              <a:extLst>
                <a:ext uri="{FF2B5EF4-FFF2-40B4-BE49-F238E27FC236}">
                  <a16:creationId xmlns:a16="http://schemas.microsoft.com/office/drawing/2014/main" xmlns="" id="{090EB96F-B2F3-4459-924A-38C072250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314" y="2311298"/>
              <a:ext cx="626400" cy="626400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58" name="Picture 4" descr="Image result for document icon png">
              <a:extLst>
                <a:ext uri="{FF2B5EF4-FFF2-40B4-BE49-F238E27FC236}">
                  <a16:creationId xmlns:a16="http://schemas.microsoft.com/office/drawing/2014/main" xmlns="" id="{72101E69-9073-43B6-8B72-A794D58D9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137" y="1376940"/>
              <a:ext cx="556754" cy="55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585E415-6E79-4765-B7D2-AE76FFDABD8E}"/>
                </a:ext>
              </a:extLst>
            </p:cNvPr>
            <p:cNvSpPr txBox="1"/>
            <p:nvPr/>
          </p:nvSpPr>
          <p:spPr>
            <a:xfrm>
              <a:off x="4999698" y="1954789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tx1"/>
                  </a:solidFill>
                </a:rPr>
                <a:t>Report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C3D36A2-EDF4-42AC-A5A4-A40ABBF438A0}"/>
              </a:ext>
            </a:extLst>
          </p:cNvPr>
          <p:cNvSpPr txBox="1"/>
          <p:nvPr/>
        </p:nvSpPr>
        <p:spPr>
          <a:xfrm>
            <a:off x="1976149" y="446313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Offense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9FE25D1-4AE3-4B7A-B00F-10C673421307}"/>
              </a:ext>
            </a:extLst>
          </p:cNvPr>
          <p:cNvSpPr txBox="1"/>
          <p:nvPr/>
        </p:nvSpPr>
        <p:spPr>
          <a:xfrm>
            <a:off x="3525618" y="446313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Sentence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A4D4840-65AA-42C8-9313-4966FF59B320}"/>
              </a:ext>
            </a:extLst>
          </p:cNvPr>
          <p:cNvSpPr txBox="1"/>
          <p:nvPr/>
        </p:nvSpPr>
        <p:spPr>
          <a:xfrm>
            <a:off x="4776480" y="4456534"/>
            <a:ext cx="79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fr-CA" dirty="0"/>
              <a:t>profile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EF56F15-5FF6-4EF3-9146-68C4FD3667E9}"/>
              </a:ext>
            </a:extLst>
          </p:cNvPr>
          <p:cNvSpPr txBox="1"/>
          <p:nvPr/>
        </p:nvSpPr>
        <p:spPr>
          <a:xfrm>
            <a:off x="5572980" y="4495347"/>
            <a:ext cx="14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Interventions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20CD4862-69E5-4591-991D-DEF436527455}"/>
              </a:ext>
            </a:extLst>
          </p:cNvPr>
          <p:cNvCxnSpPr>
            <a:cxnSpLocks/>
          </p:cNvCxnSpPr>
          <p:nvPr/>
        </p:nvCxnSpPr>
        <p:spPr>
          <a:xfrm>
            <a:off x="7007540" y="4647797"/>
            <a:ext cx="1374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2788182-6106-4C51-93E7-45B28372E0C6}"/>
              </a:ext>
            </a:extLst>
          </p:cNvPr>
          <p:cNvSpPr/>
          <p:nvPr/>
        </p:nvSpPr>
        <p:spPr>
          <a:xfrm>
            <a:off x="8965945" y="4133414"/>
            <a:ext cx="101600" cy="220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A44A5FE-5EEC-4E50-9A56-DF2620A5810F}"/>
              </a:ext>
            </a:extLst>
          </p:cNvPr>
          <p:cNvSpPr txBox="1"/>
          <p:nvPr/>
        </p:nvSpPr>
        <p:spPr>
          <a:xfrm>
            <a:off x="8653040" y="4436395"/>
            <a:ext cx="103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End of</a:t>
            </a:r>
          </a:p>
          <a:p>
            <a:r>
              <a:rPr lang="fr-CA" dirty="0"/>
              <a:t>sentence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C224866-CE26-4918-8E0E-3A93FD8E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Project’s</a:t>
            </a:r>
            <a:r>
              <a:rPr lang="fr-CA" dirty="0"/>
              <a:t> </a:t>
            </a:r>
            <a:r>
              <a:rPr lang="fr-CA" dirty="0" err="1"/>
              <a:t>context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BA7A23-5BD8-4864-8086-F78E097C97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/>
              <a:t>Risks exemples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FE5A72-E01A-41C3-B764-DF67EB0033B6}"/>
              </a:ext>
            </a:extLst>
          </p:cNvPr>
          <p:cNvSpPr txBox="1"/>
          <p:nvPr/>
        </p:nvSpPr>
        <p:spPr>
          <a:xfrm>
            <a:off x="1616764" y="2319130"/>
            <a:ext cx="609583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>
                    <a:lumMod val="50000"/>
                  </a:schemeClr>
                </a:solidFill>
              </a:rPr>
              <a:t>Antisocial personality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>
                    <a:lumMod val="50000"/>
                  </a:schemeClr>
                </a:solidFill>
              </a:rPr>
              <a:t>Delinquent peers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>
                    <a:lumMod val="50000"/>
                  </a:schemeClr>
                </a:solidFill>
              </a:rPr>
              <a:t>Family conflicts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>
                    <a:lumMod val="50000"/>
                  </a:schemeClr>
                </a:solidFill>
              </a:rPr>
              <a:t>Poor performance at school or at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>
                    <a:lumMod val="50000"/>
                  </a:schemeClr>
                </a:solidFill>
              </a:rPr>
              <a:t>Drug abuse</a:t>
            </a:r>
          </a:p>
          <a:p>
            <a:endParaRPr lang="fr-C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C5EAB7B-8F60-406C-8B79-6679C0AE6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Project’s</a:t>
            </a:r>
            <a:r>
              <a:rPr lang="fr-CA" dirty="0"/>
              <a:t> </a:t>
            </a:r>
            <a:r>
              <a:rPr lang="fr-CA" dirty="0" err="1"/>
              <a:t>context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9D6E4-6974-49AB-9CB9-1C9B11EC0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/>
              <a:t>Risk profile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Find the root causes of the delinquency</a:t>
            </a:r>
          </a:p>
          <a:p>
            <a:r>
              <a:rPr lang="en-CA"/>
              <a:t>Reports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Detail of the interventions, what’s being talked about,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Noisy, abbreviations, typos, various language level, 1 sentence to multiple paragraphs</a:t>
            </a:r>
          </a:p>
          <a:p>
            <a:r>
              <a:rPr lang="en-CA"/>
              <a:t>Goals (criminology)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Are the interventions aligned with the risk profile?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What are the unaligned interventions?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/>
              <a:t>What kind of interventions are they choosing over others?</a:t>
            </a:r>
          </a:p>
        </p:txBody>
      </p:sp>
    </p:spTree>
    <p:extLst>
      <p:ext uri="{BB962C8B-B14F-4D97-AF65-F5344CB8AC3E}">
        <p14:creationId xmlns:p14="http://schemas.microsoft.com/office/powerpoint/2010/main" val="18581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6307744-76CC-4FFE-BEBF-3E1BDB9D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task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0D2BCC-7653-4747-8615-3BEC5CA2B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A" dirty="0"/>
              <a:t>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90A56D5-FA11-4EDD-A5DC-C032754B126D}"/>
              </a:ext>
            </a:extLst>
          </p:cNvPr>
          <p:cNvGrpSpPr/>
          <p:nvPr/>
        </p:nvGrpSpPr>
        <p:grpSpPr>
          <a:xfrm>
            <a:off x="1334955" y="4567343"/>
            <a:ext cx="1358581" cy="1463040"/>
            <a:chOff x="1381571" y="3429000"/>
            <a:chExt cx="1358581" cy="1463040"/>
          </a:xfrm>
        </p:grpSpPr>
        <p:sp>
          <p:nvSpPr>
            <p:cNvPr id="4" name="Arrow: Curved Down 3">
              <a:extLst>
                <a:ext uri="{FF2B5EF4-FFF2-40B4-BE49-F238E27FC236}">
                  <a16:creationId xmlns:a16="http://schemas.microsoft.com/office/drawing/2014/main" xmlns="" id="{8F8C88E7-F5CA-47B0-A128-AEACCB61306F}"/>
                </a:ext>
              </a:extLst>
            </p:cNvPr>
            <p:cNvSpPr/>
            <p:nvPr/>
          </p:nvSpPr>
          <p:spPr>
            <a:xfrm>
              <a:off x="1524000" y="3429000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5" name="Arrow: Curved Up 4">
              <a:extLst>
                <a:ext uri="{FF2B5EF4-FFF2-40B4-BE49-F238E27FC236}">
                  <a16:creationId xmlns:a16="http://schemas.microsoft.com/office/drawing/2014/main" xmlns="" id="{49BBFE4F-3CE4-4679-A8A1-F4186EC0B9B4}"/>
                </a:ext>
              </a:extLst>
            </p:cNvPr>
            <p:cNvSpPr/>
            <p:nvPr/>
          </p:nvSpPr>
          <p:spPr>
            <a:xfrm flipH="1">
              <a:off x="1381571" y="4160520"/>
              <a:ext cx="1351722" cy="73152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895E39-4162-4456-9978-27FE7DE2F4C9}"/>
              </a:ext>
            </a:extLst>
          </p:cNvPr>
          <p:cNvSpPr txBox="1"/>
          <p:nvPr/>
        </p:nvSpPr>
        <p:spPr>
          <a:xfrm>
            <a:off x="967942" y="4119491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Protocol tune-up (x 5)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xmlns="" id="{9EA71CE3-0BAB-478F-A265-138CA0E4107C}"/>
              </a:ext>
            </a:extLst>
          </p:cNvPr>
          <p:cNvSpPr/>
          <p:nvPr/>
        </p:nvSpPr>
        <p:spPr>
          <a:xfrm>
            <a:off x="4114565" y="2804436"/>
            <a:ext cx="1106790" cy="5795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~300k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EB46919-76CE-48BE-A234-1E712C5DF22E}"/>
              </a:ext>
            </a:extLst>
          </p:cNvPr>
          <p:cNvCxnSpPr>
            <a:cxnSpLocks/>
          </p:cNvCxnSpPr>
          <p:nvPr/>
        </p:nvCxnSpPr>
        <p:spPr>
          <a:xfrm>
            <a:off x="2693536" y="3094189"/>
            <a:ext cx="1199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xmlns="" id="{FFA6C35C-AED2-4150-ACA5-A042A6862B81}"/>
              </a:ext>
            </a:extLst>
          </p:cNvPr>
          <p:cNvSpPr/>
          <p:nvPr/>
        </p:nvSpPr>
        <p:spPr>
          <a:xfrm>
            <a:off x="10601761" y="4436459"/>
            <a:ext cx="1216152" cy="533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Training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xmlns="" id="{E830F4B0-8392-481E-AD7A-2E2ACEE11505}"/>
              </a:ext>
            </a:extLst>
          </p:cNvPr>
          <p:cNvSpPr/>
          <p:nvPr/>
        </p:nvSpPr>
        <p:spPr>
          <a:xfrm>
            <a:off x="10601761" y="5478559"/>
            <a:ext cx="1216152" cy="533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Evaluation</a:t>
            </a:r>
            <a:endParaRPr lang="fr-CA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xmlns="" id="{B2A7B122-0C09-4CFF-B7CF-141D976287D2}"/>
              </a:ext>
            </a:extLst>
          </p:cNvPr>
          <p:cNvSpPr/>
          <p:nvPr/>
        </p:nvSpPr>
        <p:spPr>
          <a:xfrm>
            <a:off x="874643" y="2464904"/>
            <a:ext cx="1590261" cy="107342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Youth protection</a:t>
            </a:r>
          </a:p>
          <a:p>
            <a:pPr algn="ctr"/>
            <a:r>
              <a:rPr lang="en-CA"/>
              <a:t>organism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B9B73F6-312F-4FE4-B9DB-F5F0128787A2}"/>
              </a:ext>
            </a:extLst>
          </p:cNvPr>
          <p:cNvSpPr txBox="1"/>
          <p:nvPr/>
        </p:nvSpPr>
        <p:spPr>
          <a:xfrm>
            <a:off x="2693536" y="2804436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</a:t>
            </a:r>
          </a:p>
          <a:p>
            <a:r>
              <a:rPr lang="en-CA" dirty="0"/>
              <a:t>acquisition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D180125-0099-4C85-BA98-227A0626B7C1}"/>
              </a:ext>
            </a:extLst>
          </p:cNvPr>
          <p:cNvCxnSpPr>
            <a:cxnSpLocks/>
          </p:cNvCxnSpPr>
          <p:nvPr/>
        </p:nvCxnSpPr>
        <p:spPr>
          <a:xfrm flipV="1">
            <a:off x="5467469" y="3080742"/>
            <a:ext cx="217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352A981-EB73-437E-9620-240FB993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072" y="2627787"/>
            <a:ext cx="1610145" cy="823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3B8583-BF99-47FF-8C81-4C6DCEE1C925}"/>
              </a:ext>
            </a:extLst>
          </p:cNvPr>
          <p:cNvSpPr txBox="1"/>
          <p:nvPr/>
        </p:nvSpPr>
        <p:spPr>
          <a:xfrm>
            <a:off x="5467469" y="2757577"/>
            <a:ext cx="19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Cleanup, filter,</a:t>
            </a:r>
          </a:p>
          <a:p>
            <a:r>
              <a:rPr lang="en-CA" dirty="0"/>
              <a:t>Preprocess, import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177551E-6757-4107-8330-D1B9AB896B8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085460" y="3450855"/>
            <a:ext cx="6606685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7C31EB2-F7C7-400F-BB1D-F1D5C53CC4AA}"/>
              </a:ext>
            </a:extLst>
          </p:cNvPr>
          <p:cNvCxnSpPr>
            <a:cxnSpLocks/>
          </p:cNvCxnSpPr>
          <p:nvPr/>
        </p:nvCxnSpPr>
        <p:spPr>
          <a:xfrm>
            <a:off x="2941749" y="5271973"/>
            <a:ext cx="2333686" cy="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35EAC46-1160-4DDA-8B54-E64A90B61AB6}"/>
              </a:ext>
            </a:extLst>
          </p:cNvPr>
          <p:cNvSpPr txBox="1"/>
          <p:nvPr/>
        </p:nvSpPr>
        <p:spPr>
          <a:xfrm>
            <a:off x="3152529" y="4962252"/>
            <a:ext cx="1853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Designed schema</a:t>
            </a:r>
          </a:p>
          <a:p>
            <a:r>
              <a:rPr lang="en-CA" dirty="0"/>
              <a:t>Batch distribution</a:t>
            </a:r>
          </a:p>
          <a:p>
            <a:r>
              <a:rPr lang="en-CA" dirty="0"/>
              <a:t>Project creation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E4BC1A4-767E-48B9-8131-599B34286B93}"/>
              </a:ext>
            </a:extLst>
          </p:cNvPr>
          <p:cNvGrpSpPr/>
          <p:nvPr/>
        </p:nvGrpSpPr>
        <p:grpSpPr>
          <a:xfrm>
            <a:off x="6326246" y="4656434"/>
            <a:ext cx="1358581" cy="1463040"/>
            <a:chOff x="1381571" y="3429000"/>
            <a:chExt cx="1358581" cy="1463040"/>
          </a:xfrm>
        </p:grpSpPr>
        <p:sp>
          <p:nvSpPr>
            <p:cNvPr id="32" name="Arrow: Curved Down 31">
              <a:extLst>
                <a:ext uri="{FF2B5EF4-FFF2-40B4-BE49-F238E27FC236}">
                  <a16:creationId xmlns:a16="http://schemas.microsoft.com/office/drawing/2014/main" xmlns="" id="{08BE2EE5-5759-488C-8F20-93A5BA6D03DC}"/>
                </a:ext>
              </a:extLst>
            </p:cNvPr>
            <p:cNvSpPr/>
            <p:nvPr/>
          </p:nvSpPr>
          <p:spPr>
            <a:xfrm>
              <a:off x="1524000" y="3429000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33" name="Arrow: Curved Up 32">
              <a:extLst>
                <a:ext uri="{FF2B5EF4-FFF2-40B4-BE49-F238E27FC236}">
                  <a16:creationId xmlns:a16="http://schemas.microsoft.com/office/drawing/2014/main" xmlns="" id="{5FD173F8-0100-4DB1-8671-14536F03243F}"/>
                </a:ext>
              </a:extLst>
            </p:cNvPr>
            <p:cNvSpPr/>
            <p:nvPr/>
          </p:nvSpPr>
          <p:spPr>
            <a:xfrm flipH="1">
              <a:off x="1381571" y="4160520"/>
              <a:ext cx="1351722" cy="73152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B64336ED-7947-420D-B2BD-5FFFD1CE9CF2}"/>
              </a:ext>
            </a:extLst>
          </p:cNvPr>
          <p:cNvCxnSpPr>
            <a:cxnSpLocks/>
          </p:cNvCxnSpPr>
          <p:nvPr/>
        </p:nvCxnSpPr>
        <p:spPr>
          <a:xfrm>
            <a:off x="8850718" y="5240044"/>
            <a:ext cx="1372819" cy="2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xmlns="" id="{13D009C6-D769-4024-BDE6-FC4D76BFB967}"/>
              </a:ext>
            </a:extLst>
          </p:cNvPr>
          <p:cNvSpPr/>
          <p:nvPr/>
        </p:nvSpPr>
        <p:spPr>
          <a:xfrm>
            <a:off x="6797475" y="3869517"/>
            <a:ext cx="466317" cy="417745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xmlns="" id="{E6BB8084-1AC3-49DE-BC36-22D3805F6929}"/>
              </a:ext>
            </a:extLst>
          </p:cNvPr>
          <p:cNvSpPr/>
          <p:nvPr/>
        </p:nvSpPr>
        <p:spPr>
          <a:xfrm>
            <a:off x="7967557" y="5498204"/>
            <a:ext cx="466317" cy="417745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xmlns="" id="{D5890412-34B4-44CC-896D-046A11F426E2}"/>
              </a:ext>
            </a:extLst>
          </p:cNvPr>
          <p:cNvSpPr/>
          <p:nvPr/>
        </p:nvSpPr>
        <p:spPr>
          <a:xfrm>
            <a:off x="5674808" y="5643454"/>
            <a:ext cx="692635" cy="541058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8676501-A3D4-4B69-B34C-E97366FA3836}"/>
              </a:ext>
            </a:extLst>
          </p:cNvPr>
          <p:cNvSpPr txBox="1"/>
          <p:nvPr/>
        </p:nvSpPr>
        <p:spPr>
          <a:xfrm>
            <a:off x="6443556" y="4291194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Annotators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9F82388-13E3-449E-ABBC-CC5ED53344A3}"/>
              </a:ext>
            </a:extLst>
          </p:cNvPr>
          <p:cNvSpPr txBox="1"/>
          <p:nvPr/>
        </p:nvSpPr>
        <p:spPr>
          <a:xfrm>
            <a:off x="7777912" y="5865427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036E971-6918-4BE0-AE29-91A027122A2C}"/>
              </a:ext>
            </a:extLst>
          </p:cNvPr>
          <p:cNvSpPr txBox="1"/>
          <p:nvPr/>
        </p:nvSpPr>
        <p:spPr>
          <a:xfrm>
            <a:off x="5287815" y="6234499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~500 reports</a:t>
            </a:r>
          </a:p>
        </p:txBody>
      </p:sp>
    </p:spTree>
    <p:extLst>
      <p:ext uri="{BB962C8B-B14F-4D97-AF65-F5344CB8AC3E}">
        <p14:creationId xmlns:p14="http://schemas.microsoft.com/office/powerpoint/2010/main" val="128610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 animBg="1"/>
      <p:bldP spid="13" grpId="0" animBg="1"/>
      <p:bldP spid="14" grpId="0"/>
      <p:bldP spid="20" grpId="0"/>
      <p:bldP spid="30" grpId="0"/>
      <p:bldP spid="35" grpId="0" animBg="1"/>
      <p:bldP spid="37" grpId="0" animBg="1"/>
      <p:bldP spid="36" grpId="0" animBg="1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869F534-4236-438C-A918-B07C45FF3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task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E4AF3C-A73E-407D-B620-7BF86135A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097" y="1749287"/>
            <a:ext cx="11516138" cy="494306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CA" b="0" dirty="0"/>
              <a:t>Administrative*</a:t>
            </a:r>
            <a:r>
              <a:rPr lang="en-CA" b="0" dirty="0"/>
              <a:t> </a:t>
            </a:r>
            <a:r>
              <a:rPr lang="en-CA" sz="1600" b="0" cap="none" dirty="0"/>
              <a:t>(conditions, community work, help, intervention plan)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Antecedents </a:t>
            </a:r>
            <a:r>
              <a:rPr lang="en-CA" sz="1600" b="0" cap="none" dirty="0"/>
              <a:t>(reinforce, alternative)</a:t>
            </a:r>
          </a:p>
          <a:p>
            <a:pPr marL="342900" indent="-342900">
              <a:buFontTx/>
              <a:buChar char="-"/>
            </a:pPr>
            <a:r>
              <a:rPr lang="fr-CA" b="0" dirty="0"/>
              <a:t>Attitude </a:t>
            </a:r>
            <a:r>
              <a:rPr lang="fr-CA" sz="1600" b="0" cap="none" dirty="0"/>
              <a:t>(motivation, prosocial institution valorisation and value restructuration)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Consumption </a:t>
            </a:r>
            <a:r>
              <a:rPr lang="en-CA" sz="1600" b="0" cap="none" dirty="0"/>
              <a:t>(solution, reduction)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Family/Couple </a:t>
            </a:r>
            <a:r>
              <a:rPr lang="en-CA" sz="1600" b="0" cap="none" dirty="0"/>
              <a:t>(relationship, supervision, couple)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Hobbies </a:t>
            </a:r>
            <a:r>
              <a:rPr lang="en-CA" sz="1600" b="0" cap="none" dirty="0"/>
              <a:t>(sports, gym, extracurricular, religious activities)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Peers </a:t>
            </a:r>
            <a:r>
              <a:rPr lang="en-CA" sz="1600" b="0" cap="none" dirty="0"/>
              <a:t>(reduction, valorisation)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Personality</a:t>
            </a:r>
            <a:r>
              <a:rPr lang="fr-CA" b="0" dirty="0"/>
              <a:t> </a:t>
            </a:r>
            <a:r>
              <a:rPr lang="fr-CA" sz="1600" b="0" cap="none" dirty="0"/>
              <a:t>(</a:t>
            </a:r>
            <a:r>
              <a:rPr lang="en-CA" sz="1600" b="0" cap="none" dirty="0"/>
              <a:t>anger management, improving problem, resolution skills, discourage manipulation of others or egocentrism</a:t>
            </a:r>
            <a:r>
              <a:rPr lang="fr-CA" sz="1600" b="0" cap="none" dirty="0"/>
              <a:t>)</a:t>
            </a:r>
          </a:p>
          <a:p>
            <a:pPr marL="342900" indent="-342900">
              <a:buFontTx/>
              <a:buChar char="-"/>
            </a:pPr>
            <a:r>
              <a:rPr lang="en-CA" b="0" dirty="0"/>
              <a:t>Occupational school/work </a:t>
            </a:r>
            <a:r>
              <a:rPr lang="fr-CA" sz="1600" b="0" cap="none" dirty="0"/>
              <a:t>(</a:t>
            </a:r>
            <a:r>
              <a:rPr lang="en-CA" sz="1600" b="0" cap="none" dirty="0"/>
              <a:t>help, participation, engagement. satisfaction, relationship</a:t>
            </a:r>
            <a:r>
              <a:rPr lang="fr-CA" sz="1600" b="0" cap="none" dirty="0"/>
              <a:t>)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7738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B9AF8B9-EFCF-42DC-B7B1-86364C5F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Manual annotation : </a:t>
            </a:r>
            <a:r>
              <a:rPr lang="fr-CA" dirty="0" err="1"/>
              <a:t>tool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0CF559-DE9D-46FE-A27B-8406D11FA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2183" y="1975199"/>
            <a:ext cx="10187517" cy="4650887"/>
          </a:xfrm>
        </p:spPr>
        <p:txBody>
          <a:bodyPr/>
          <a:lstStyle/>
          <a:p>
            <a:r>
              <a:rPr lang="en-CA" dirty="0"/>
              <a:t>PACTE platform (</a:t>
            </a:r>
            <a:r>
              <a:rPr lang="en-CA" u="sng" cap="none" dirty="0"/>
              <a:t>http://pacte.crim.ca</a:t>
            </a:r>
            <a:r>
              <a:rPr lang="en-CA" dirty="0"/>
              <a:t>)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Flexible schema design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Corpus creation</a:t>
            </a:r>
          </a:p>
          <a:p>
            <a:pPr marL="342900" lvl="1" indent="-342900">
              <a:buFontTx/>
              <a:buChar char="-"/>
            </a:pPr>
            <a:r>
              <a:rPr lang="en-CA" dirty="0" err="1"/>
              <a:t>Multisteps</a:t>
            </a:r>
            <a:r>
              <a:rPr lang="en-CA" dirty="0"/>
              <a:t> project management</a:t>
            </a:r>
          </a:p>
          <a:p>
            <a:pPr marL="342900" lvl="1" indent="-342900">
              <a:buFontTx/>
              <a:buChar char="-"/>
            </a:pPr>
            <a:r>
              <a:rPr lang="en-CA" dirty="0"/>
              <a:t>Other modules 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Lexicon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User rights management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Resource sharing</a:t>
            </a:r>
          </a:p>
          <a:p>
            <a:pPr marL="558900" lvl="2" indent="-342900">
              <a:buFontTx/>
              <a:buChar char="-"/>
            </a:pPr>
            <a:r>
              <a:rPr lang="en-CA" dirty="0"/>
              <a:t>Automated annotation services</a:t>
            </a:r>
          </a:p>
          <a:p>
            <a:pPr marL="342900" lvl="1" indent="-342900">
              <a:buFontTx/>
              <a:buChar char="-"/>
            </a:pPr>
            <a:endParaRPr lang="en-CA" dirty="0"/>
          </a:p>
          <a:p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58EB1D0-F9E3-43F6-A1E1-EE14D4C6FC51}"/>
              </a:ext>
            </a:extLst>
          </p:cNvPr>
          <p:cNvGrpSpPr/>
          <p:nvPr/>
        </p:nvGrpSpPr>
        <p:grpSpPr>
          <a:xfrm>
            <a:off x="7055226" y="2220074"/>
            <a:ext cx="4724170" cy="3875926"/>
            <a:chOff x="7055226" y="2220074"/>
            <a:chExt cx="4724170" cy="3875926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xmlns="" id="{E3CE4B2D-4AAC-405B-94A3-094C9803F18B}"/>
                </a:ext>
              </a:extLst>
            </p:cNvPr>
            <p:cNvSpPr/>
            <p:nvPr/>
          </p:nvSpPr>
          <p:spPr>
            <a:xfrm>
              <a:off x="7286776" y="4028728"/>
              <a:ext cx="1414463" cy="800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</a:t>
              </a:r>
            </a:p>
            <a:p>
              <a:pPr algn="ctr"/>
              <a:r>
                <a:rPr lang="fr-CA" dirty="0"/>
                <a:t>annotations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xmlns="" id="{3682AC64-3B67-4E54-BCD9-2D6A577FF5C2}"/>
                </a:ext>
              </a:extLst>
            </p:cNvPr>
            <p:cNvSpPr/>
            <p:nvPr/>
          </p:nvSpPr>
          <p:spPr>
            <a:xfrm>
              <a:off x="8128514" y="4984598"/>
              <a:ext cx="1414463" cy="800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Automatic</a:t>
              </a:r>
              <a:endParaRPr lang="fr-CA" dirty="0"/>
            </a:p>
            <a:p>
              <a:pPr algn="ctr"/>
              <a:r>
                <a:rPr lang="fr-CA" dirty="0"/>
                <a:t>annotations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B640BBD-273C-4C85-93C8-F7F0C9046C84}"/>
                </a:ext>
              </a:extLst>
            </p:cNvPr>
            <p:cNvSpPr/>
            <p:nvPr/>
          </p:nvSpPr>
          <p:spPr>
            <a:xfrm>
              <a:off x="7055227" y="3617248"/>
              <a:ext cx="2743200" cy="242316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BFD8A6E-F5C4-4947-8AD7-C830A4DAB2E6}"/>
                </a:ext>
              </a:extLst>
            </p:cNvPr>
            <p:cNvSpPr/>
            <p:nvPr/>
          </p:nvSpPr>
          <p:spPr>
            <a:xfrm>
              <a:off x="7055226" y="3129568"/>
              <a:ext cx="3398043" cy="487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2000" b="1" dirty="0"/>
                <a:t>User 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77549D1-EF2A-4FC7-8025-04B21E6D3390}"/>
                </a:ext>
              </a:extLst>
            </p:cNvPr>
            <p:cNvSpPr/>
            <p:nvPr/>
          </p:nvSpPr>
          <p:spPr>
            <a:xfrm>
              <a:off x="9782550" y="3617248"/>
              <a:ext cx="670719" cy="2423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2000" b="1" dirty="0"/>
                <a:t>Web</a:t>
              </a:r>
            </a:p>
            <a:p>
              <a:pPr algn="ctr"/>
              <a:r>
                <a:rPr lang="fr-CA" sz="2000" b="1" dirty="0"/>
                <a:t>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733359A0-1924-4072-A75E-BD34AB8BB423}"/>
                </a:ext>
              </a:extLst>
            </p:cNvPr>
            <p:cNvSpPr/>
            <p:nvPr/>
          </p:nvSpPr>
          <p:spPr>
            <a:xfrm>
              <a:off x="7166544" y="3840547"/>
              <a:ext cx="2469197" cy="204083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Callout: Quad Arrow 11">
              <a:extLst>
                <a:ext uri="{FF2B5EF4-FFF2-40B4-BE49-F238E27FC236}">
                  <a16:creationId xmlns:a16="http://schemas.microsoft.com/office/drawing/2014/main" xmlns="" id="{798A4BC1-A3F4-4859-94CA-78B154F69A69}"/>
                </a:ext>
              </a:extLst>
            </p:cNvPr>
            <p:cNvSpPr/>
            <p:nvPr/>
          </p:nvSpPr>
          <p:spPr>
            <a:xfrm>
              <a:off x="11061301" y="4656994"/>
              <a:ext cx="655208" cy="655208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xmlns="" id="{FFE8E635-B2E5-4227-9EDD-477D9D802D15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8701239" y="4428778"/>
              <a:ext cx="2687666" cy="228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A4FBF637-000E-4E53-BD9F-E288DAB04D1F}"/>
                </a:ext>
              </a:extLst>
            </p:cNvPr>
            <p:cNvCxnSpPr>
              <a:cxnSpLocks/>
              <a:stCxn id="12" idx="2"/>
              <a:endCxn id="6" idx="4"/>
            </p:cNvCxnSpPr>
            <p:nvPr/>
          </p:nvCxnSpPr>
          <p:spPr>
            <a:xfrm rot="5400000">
              <a:off x="10429718" y="4425461"/>
              <a:ext cx="72446" cy="184592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7BBDA6C-8EF5-492E-9E4F-A9652DE8847D}"/>
                </a:ext>
              </a:extLst>
            </p:cNvPr>
            <p:cNvSpPr txBox="1"/>
            <p:nvPr/>
          </p:nvSpPr>
          <p:spPr>
            <a:xfrm>
              <a:off x="10998413" y="5449669"/>
              <a:ext cx="780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ML </a:t>
              </a:r>
            </a:p>
            <a:p>
              <a:pPr algn="ctr"/>
              <a:r>
                <a:rPr lang="fr-CA" dirty="0"/>
                <a:t>model</a:t>
              </a:r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xmlns="" id="{29CC3AF8-4E71-45EC-A88A-326066EEF9FC}"/>
                </a:ext>
              </a:extLst>
            </p:cNvPr>
            <p:cNvSpPr/>
            <p:nvPr/>
          </p:nvSpPr>
          <p:spPr>
            <a:xfrm>
              <a:off x="7186433" y="2220074"/>
              <a:ext cx="556591" cy="487680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xmlns="" id="{0DA773AB-CEB5-4E55-B69D-E567939EF3B8}"/>
                </a:ext>
              </a:extLst>
            </p:cNvPr>
            <p:cNvSpPr/>
            <p:nvPr/>
          </p:nvSpPr>
          <p:spPr>
            <a:xfrm>
              <a:off x="7870236" y="2234246"/>
              <a:ext cx="556591" cy="487680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C1C5D22D-E58D-47D2-A1E2-FFF25CA075EA}"/>
                </a:ext>
              </a:extLst>
            </p:cNvPr>
            <p:cNvCxnSpPr>
              <a:endCxn id="5" idx="1"/>
            </p:cNvCxnSpPr>
            <p:nvPr/>
          </p:nvCxnSpPr>
          <p:spPr>
            <a:xfrm rot="16200000" flipH="1">
              <a:off x="7278721" y="3313441"/>
              <a:ext cx="1306802" cy="123772"/>
            </a:xfrm>
            <a:prstGeom prst="bentConnector3">
              <a:avLst>
                <a:gd name="adj1" fmla="val 6318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24BA49E-EA31-467B-8621-3227EC338ECB}"/>
                </a:ext>
              </a:extLst>
            </p:cNvPr>
            <p:cNvSpPr txBox="1"/>
            <p:nvPr/>
          </p:nvSpPr>
          <p:spPr>
            <a:xfrm>
              <a:off x="8746952" y="3788531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dirty="0"/>
                <a:t>Corpus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91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DCF29F-2098-4410-A05B-C4CD36BB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76212"/>
            <a:ext cx="5248275" cy="6505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FCD93F-B10E-4F11-BB9C-6E79D210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8" y="0"/>
            <a:ext cx="4826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IM-modele-pres-wide.pptx" id="{3A4F7981-93F7-494E-AB7E-37CE1EAB335F}" vid="{71D8670F-3148-4465-B5DC-6B5E885290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CRIM-modele-pres-wide</Template>
  <TotalTime>0</TotalTime>
  <Words>527</Words>
  <Application>Microsoft Macintosh PowerPoint</Application>
  <PresentationFormat>Benutzerdefiniert</PresentationFormat>
  <Paragraphs>145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Thème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CRIM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Pierre-Andre Menard</dc:creator>
  <cp:keywords/>
  <dc:description/>
  <cp:lastModifiedBy> Heike Zinsmeister</cp:lastModifiedBy>
  <cp:revision>111</cp:revision>
  <cp:lastPrinted>2018-03-21T18:45:09Z</cp:lastPrinted>
  <dcterms:created xsi:type="dcterms:W3CDTF">2018-07-11T12:31:40Z</dcterms:created>
  <dcterms:modified xsi:type="dcterms:W3CDTF">2018-08-10T08:28:01Z</dcterms:modified>
  <cp:category/>
</cp:coreProperties>
</file>