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6"/>
  </p:notesMasterIdLst>
  <p:sldIdLst>
    <p:sldId id="390" r:id="rId2"/>
    <p:sldId id="276" r:id="rId3"/>
    <p:sldId id="392" r:id="rId4"/>
    <p:sldId id="451" r:id="rId5"/>
    <p:sldId id="455" r:id="rId6"/>
    <p:sldId id="466" r:id="rId7"/>
    <p:sldId id="483" r:id="rId8"/>
    <p:sldId id="484" r:id="rId9"/>
    <p:sldId id="477" r:id="rId10"/>
    <p:sldId id="478" r:id="rId11"/>
    <p:sldId id="482" r:id="rId12"/>
    <p:sldId id="485" r:id="rId13"/>
    <p:sldId id="486" r:id="rId14"/>
    <p:sldId id="424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33CC"/>
    <a:srgbClr val="3333FF"/>
    <a:srgbClr val="799FCD"/>
    <a:srgbClr val="99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3907" autoAdjust="0"/>
  </p:normalViewPr>
  <p:slideViewPr>
    <p:cSldViewPr>
      <p:cViewPr>
        <p:scale>
          <a:sx n="60" d="100"/>
          <a:sy n="60" d="100"/>
        </p:scale>
        <p:origin x="-1782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B863344-49DF-4355-8395-3E4695445A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0B34A-A93E-4F70-9644-1F59DBCA0EF8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7C6ED-8465-4580-9263-716B7EE3A0A1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FEFF4-2868-4284-9399-063F9E253FCE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23731-8C3A-4EAE-8A71-09B8D31166CD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60736-FFD6-4D5A-9821-79BD75953D5A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9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9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B7BFA-92F2-4960-A367-F94BFC80B6F5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40881-4D3D-4514-917D-D09946C0C53F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18C9C-1BF7-47A8-910C-327D914A180E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CE473-2655-4900-9ACC-675F0B167A4C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7D7BA-61AB-4EAD-AC74-9F06E448F670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1218B-8ECB-4088-A9EB-DDACD74494EA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NUL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89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  <a:endParaRPr lang="en-IN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8188" y="6423025"/>
            <a:ext cx="785812" cy="4349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C00000"/>
                </a:solidFill>
                <a:latin typeface="+mn-lt"/>
              </a:defRPr>
            </a:lvl1pPr>
          </a:lstStyle>
          <a:p>
            <a:pPr>
              <a:defRPr/>
            </a:pPr>
            <a:fld id="{531CF63C-0B0C-4DF5-B9DE-A1FF4F83A1F1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ctrTitle"/>
          </p:nvPr>
        </p:nvSpPr>
        <p:spPr bwMode="auto">
          <a:xfrm>
            <a:off x="228600" y="381000"/>
            <a:ext cx="8686800" cy="3124200"/>
          </a:xfrm>
          <a:solidFill>
            <a:srgbClr val="0033CC"/>
          </a:solidFill>
          <a:ln>
            <a:solidFill>
              <a:schemeClr val="accent1"/>
            </a:solidFill>
          </a:ln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An Energy Aware Edge Priority-based Scheduling Algorithm for Multiprocessor Environments</a:t>
            </a:r>
            <a:r>
              <a:rPr lang="en-IN" sz="3200" dirty="0" smtClean="0">
                <a:solidFill>
                  <a:schemeClr val="bg1"/>
                </a:solidFill>
              </a:rPr>
              <a:t/>
            </a:r>
            <a:br>
              <a:rPr lang="en-IN" sz="3200" dirty="0" smtClean="0">
                <a:solidFill>
                  <a:schemeClr val="bg1"/>
                </a:solidFill>
              </a:rPr>
            </a:br>
            <a:r>
              <a:rPr lang="en-IN" sz="2700" dirty="0" smtClean="0">
                <a:solidFill>
                  <a:srgbClr val="FFFF00"/>
                </a:solidFill>
              </a:rPr>
              <a:t>Authors: </a:t>
            </a:r>
            <a:r>
              <a:rPr lang="en-IN" sz="2700" dirty="0" err="1" smtClean="0">
                <a:solidFill>
                  <a:srgbClr val="FFFF00"/>
                </a:solidFill>
              </a:rPr>
              <a:t>Ashish</a:t>
            </a:r>
            <a:r>
              <a:rPr lang="en-IN" sz="2700" dirty="0" smtClean="0">
                <a:solidFill>
                  <a:srgbClr val="FFFF00"/>
                </a:solidFill>
              </a:rPr>
              <a:t> Kumar </a:t>
            </a:r>
            <a:r>
              <a:rPr lang="en-IN" sz="2700" dirty="0" err="1" smtClean="0">
                <a:solidFill>
                  <a:srgbClr val="FFFF00"/>
                </a:solidFill>
              </a:rPr>
              <a:t>Maurya</a:t>
            </a:r>
            <a:r>
              <a:rPr lang="en-IN" sz="2700" dirty="0" smtClean="0">
                <a:solidFill>
                  <a:srgbClr val="FFFF00"/>
                </a:solidFill>
              </a:rPr>
              <a:t> and Anil Kumar </a:t>
            </a:r>
            <a:r>
              <a:rPr lang="en-IN" sz="2700" dirty="0" err="1" smtClean="0">
                <a:solidFill>
                  <a:srgbClr val="FFFF00"/>
                </a:solidFill>
              </a:rPr>
              <a:t>Tripathi</a:t>
            </a:r>
            <a:r>
              <a:rPr lang="en-IN" sz="2700" dirty="0" smtClean="0">
                <a:solidFill>
                  <a:srgbClr val="FFFF00"/>
                </a:solidFill>
              </a:rPr>
              <a:t/>
            </a:r>
            <a:br>
              <a:rPr lang="en-IN" sz="2700" dirty="0" smtClean="0">
                <a:solidFill>
                  <a:srgbClr val="FFFF00"/>
                </a:solidFill>
              </a:rPr>
            </a:br>
            <a:r>
              <a:rPr lang="en-IN" sz="2700" dirty="0" smtClean="0">
                <a:solidFill>
                  <a:srgbClr val="FFFF00"/>
                </a:solidFill>
              </a:rPr>
              <a:t>Conference: PDPTA’18, Las Vegas, USA</a:t>
            </a:r>
            <a:br>
              <a:rPr lang="en-IN" sz="2700" dirty="0" smtClean="0">
                <a:solidFill>
                  <a:srgbClr val="FFFF00"/>
                </a:solidFill>
              </a:rPr>
            </a:br>
            <a:r>
              <a:rPr lang="en-IN" sz="2700" dirty="0" smtClean="0">
                <a:solidFill>
                  <a:srgbClr val="FFFF00"/>
                </a:solidFill>
              </a:rPr>
              <a:t> Paper ID: PDP3408</a:t>
            </a:r>
            <a:endParaRPr lang="en-US" altLang="zh-TW" sz="2700" dirty="0" smtClean="0">
              <a:solidFill>
                <a:srgbClr val="FFFF00"/>
              </a:solidFill>
              <a:ea typeface="新細明體" pitchFamily="18" charset="-120"/>
            </a:endParaRPr>
          </a:p>
        </p:txBody>
      </p:sp>
      <p:sp>
        <p:nvSpPr>
          <p:cNvPr id="10" name="Rectangle 3"/>
          <p:cNvSpPr txBox="1">
            <a:spLocks/>
          </p:cNvSpPr>
          <p:nvPr/>
        </p:nvSpPr>
        <p:spPr bwMode="auto">
          <a:xfrm>
            <a:off x="685800" y="3886200"/>
            <a:ext cx="7848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Presented by: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Anil Kumar </a:t>
            </a: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Tripathi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Professor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Dept. of Computer Science &amp; Engineering,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Indian Institute of Technology (BHU), Varanasi, INDIA</a:t>
            </a:r>
          </a:p>
        </p:txBody>
      </p:sp>
      <p:pic>
        <p:nvPicPr>
          <p:cNvPr id="11" name="Picture 3" descr="C:\Users\Dell\Desktop\fla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5791200"/>
            <a:ext cx="457200" cy="261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Experimental Results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2800" dirty="0" smtClean="0"/>
              <a:t>Performed simulation for some benchmark task graphs given by </a:t>
            </a:r>
            <a:r>
              <a:rPr lang="en-IN" sz="2800" dirty="0" err="1" smtClean="0"/>
              <a:t>Davidovic</a:t>
            </a:r>
            <a:r>
              <a:rPr lang="en-IN" sz="2800" dirty="0" smtClean="0"/>
              <a:t> and </a:t>
            </a:r>
            <a:r>
              <a:rPr lang="en-IN" sz="2800" dirty="0" err="1" smtClean="0"/>
              <a:t>Crainic</a:t>
            </a:r>
            <a:r>
              <a:rPr lang="en-IN" sz="2800" dirty="0" smtClean="0"/>
              <a:t>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2800" dirty="0" smtClean="0"/>
              <a:t>Results of EAEPS are compared with EADUS &amp; TEBUS, Energy reduction algorithm, ECS and PATC.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2800" dirty="0" smtClean="0"/>
              <a:t>Frequency and supply voltages used in this work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endParaRPr lang="en-IN" sz="2800" dirty="0" smtClean="0"/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endParaRPr lang="en-IN" sz="2800" dirty="0" smtClean="0"/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endParaRPr lang="en-IN" sz="2800" dirty="0" smtClean="0"/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endParaRPr lang="en-IN" sz="2800" dirty="0" smtClean="0"/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endParaRPr lang="en-IN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23731-8C3A-4EAE-8A71-09B8D31166CD}" type="slidenum">
              <a:rPr lang="en-IN" smtClean="0"/>
              <a:pPr>
                <a:defRPr/>
              </a:pPr>
              <a:t>10</a:t>
            </a:fld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035658"/>
            <a:ext cx="2886075" cy="190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4035658"/>
            <a:ext cx="54864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Conclusions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2800" dirty="0" smtClean="0"/>
              <a:t>Proposed an energy-aware version of our EPS algorithm called EAEPS that aims at reducing energy consumption by exploiting DVFS technique and outperforms the four energy-aware scheduling algorithms.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2800" dirty="0" smtClean="0"/>
              <a:t>The simulation results show that EAEPS achieves up to 31.4 % energy saving.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endParaRPr lang="en-IN" sz="2800" dirty="0" smtClean="0"/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endParaRPr lang="en-IN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23731-8C3A-4EAE-8A71-09B8D31166CD}" type="slidenum">
              <a:rPr lang="en-IN" smtClean="0"/>
              <a:pPr>
                <a:defRPr/>
              </a:pPr>
              <a:t>11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References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1400" dirty="0" smtClean="0"/>
              <a:t>[1]	J. Jiang, Y. Lin, G. </a:t>
            </a:r>
            <a:r>
              <a:rPr lang="en-IN" sz="1400" dirty="0" err="1" smtClean="0"/>
              <a:t>Xie</a:t>
            </a:r>
            <a:r>
              <a:rPr lang="en-IN" sz="1400" dirty="0" smtClean="0"/>
              <a:t>, L. Fu, and J. Yang, “Time and energy optimization algorithms for the static scheduling of multiple workflows in heterogeneous computing system,” Journal of Grid Computing, vol. 15, no. 4, pp. 435-456, 2017.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1400" dirty="0" smtClean="0"/>
              <a:t>[2]	L. Wang, S. U. Khan, D. Chen, J. </a:t>
            </a:r>
            <a:r>
              <a:rPr lang="en-IN" sz="1400" dirty="0" err="1" smtClean="0"/>
              <a:t>Kołodziej</a:t>
            </a:r>
            <a:r>
              <a:rPr lang="en-IN" sz="1400" dirty="0" smtClean="0"/>
              <a:t>, R. </a:t>
            </a:r>
            <a:r>
              <a:rPr lang="en-IN" sz="1400" dirty="0" err="1" smtClean="0"/>
              <a:t>Ranjan</a:t>
            </a:r>
            <a:r>
              <a:rPr lang="en-IN" sz="1400" dirty="0" smtClean="0"/>
              <a:t>, C-Z </a:t>
            </a:r>
            <a:r>
              <a:rPr lang="en-IN" sz="1400" dirty="0" err="1" smtClean="0"/>
              <a:t>Xu</a:t>
            </a:r>
            <a:r>
              <a:rPr lang="en-IN" sz="1400" dirty="0" smtClean="0"/>
              <a:t>, et al., “Energy-aware parallel task scheduling in a cluster,” Future Generation Computer Systems, vol. 29, no. 7, pp. 1661-1670, 2013.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1400" dirty="0" smtClean="0"/>
              <a:t>[3]	A. K. </a:t>
            </a:r>
            <a:r>
              <a:rPr lang="en-IN" sz="1400" dirty="0" err="1" smtClean="0"/>
              <a:t>Maurya</a:t>
            </a:r>
            <a:r>
              <a:rPr lang="en-IN" sz="1400" dirty="0" smtClean="0"/>
              <a:t>, and A. K. </a:t>
            </a:r>
            <a:r>
              <a:rPr lang="en-IN" sz="1400" dirty="0" err="1" smtClean="0"/>
              <a:t>Tripathi</a:t>
            </a:r>
            <a:r>
              <a:rPr lang="en-IN" sz="1400" dirty="0" smtClean="0"/>
              <a:t>, “An edge priority-based clustering algorithm for multiprocessor environments,” Concurrency and Computation: Practice and Experience.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1400" dirty="0" smtClean="0"/>
              <a:t>[4]	O. </a:t>
            </a:r>
            <a:r>
              <a:rPr lang="en-IN" sz="1400" dirty="0" err="1" smtClean="0"/>
              <a:t>Sinnen</a:t>
            </a:r>
            <a:r>
              <a:rPr lang="en-IN" sz="1400" dirty="0" smtClean="0"/>
              <a:t>, Task Scheduling for Parallel Systems, John Wiley &amp; Sons; 2007.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1400" dirty="0" smtClean="0"/>
              <a:t>[5]	A. K. </a:t>
            </a:r>
            <a:r>
              <a:rPr lang="en-IN" sz="1400" dirty="0" err="1" smtClean="0"/>
              <a:t>Maurya</a:t>
            </a:r>
            <a:r>
              <a:rPr lang="en-IN" sz="1400" dirty="0" smtClean="0"/>
              <a:t>, and A. K. </a:t>
            </a:r>
            <a:r>
              <a:rPr lang="en-IN" sz="1400" dirty="0" err="1" smtClean="0"/>
              <a:t>Tripathi</a:t>
            </a:r>
            <a:r>
              <a:rPr lang="en-IN" sz="1400" dirty="0" smtClean="0"/>
              <a:t>, “Performance comparison of HEFT, </a:t>
            </a:r>
            <a:r>
              <a:rPr lang="en-IN" sz="1400" dirty="0" err="1" smtClean="0"/>
              <a:t>Lookahead</a:t>
            </a:r>
            <a:r>
              <a:rPr lang="en-IN" sz="1400" dirty="0" smtClean="0"/>
              <a:t>, CEFT and PEFT scheduling algorithms for heterogeneous computing systems,” In Proceedings of the Seventh International Conference on Computer and Communication Technology 2017 (ICCCT’17), ACM, pp.128–132, 2017.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1400" dirty="0" smtClean="0"/>
              <a:t>[6]	A. K. </a:t>
            </a:r>
            <a:r>
              <a:rPr lang="en-IN" sz="1400" dirty="0" err="1" smtClean="0"/>
              <a:t>Maurya</a:t>
            </a:r>
            <a:r>
              <a:rPr lang="en-IN" sz="1400" dirty="0" smtClean="0"/>
              <a:t>, and A. K. </a:t>
            </a:r>
            <a:r>
              <a:rPr lang="en-IN" sz="1400" dirty="0" err="1" smtClean="0"/>
              <a:t>Tripathi</a:t>
            </a:r>
            <a:r>
              <a:rPr lang="en-IN" sz="1400" dirty="0" smtClean="0"/>
              <a:t>, “On benchmarking task scheduling algorithms for heterogeneous  computing systems,” The Journal of Supercomputing, 2018.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1400" dirty="0" smtClean="0"/>
              <a:t>[7]	G. </a:t>
            </a:r>
            <a:r>
              <a:rPr lang="en-IN" sz="1400" dirty="0" err="1" smtClean="0"/>
              <a:t>Terzopoulos</a:t>
            </a:r>
            <a:r>
              <a:rPr lang="en-IN" sz="1400" dirty="0" smtClean="0"/>
              <a:t>, and H. D. </a:t>
            </a:r>
            <a:r>
              <a:rPr lang="en-IN" sz="1400" dirty="0" err="1" smtClean="0"/>
              <a:t>Karatza</a:t>
            </a:r>
            <a:r>
              <a:rPr lang="en-IN" sz="1400" dirty="0" smtClean="0"/>
              <a:t>, “Power-aware Bag-of-Tasks scheduling on heterogeneous platforms,” Cluster Computing, vol. 19, no. 2, pp. 615-631, 2016.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1400" dirty="0" smtClean="0"/>
              <a:t>[8]	Z. </a:t>
            </a:r>
            <a:r>
              <a:rPr lang="en-IN" sz="1400" dirty="0" err="1" smtClean="0"/>
              <a:t>Zong</a:t>
            </a:r>
            <a:r>
              <a:rPr lang="en-IN" sz="1400" dirty="0" smtClean="0"/>
              <a:t>, A. </a:t>
            </a:r>
            <a:r>
              <a:rPr lang="en-IN" sz="1400" dirty="0" err="1" smtClean="0"/>
              <a:t>Manzanares</a:t>
            </a:r>
            <a:r>
              <a:rPr lang="en-IN" sz="1400" dirty="0" smtClean="0"/>
              <a:t>, X. </a:t>
            </a:r>
            <a:r>
              <a:rPr lang="en-IN" sz="1400" dirty="0" err="1" smtClean="0"/>
              <a:t>Ruan</a:t>
            </a:r>
            <a:r>
              <a:rPr lang="en-IN" sz="1400" dirty="0" smtClean="0"/>
              <a:t>, and X. Qin, “EAD and PEBD: two energy-aware duplication scheduling algorithms for parallel tasks on homogeneous clusters,” IEEE Transactions on Computers, vol. 60, no. 3, pp.360-374, 2011.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1400" dirty="0" smtClean="0"/>
              <a:t>[9]	Y. C. Lee, and A. Y. </a:t>
            </a:r>
            <a:r>
              <a:rPr lang="en-IN" sz="1400" dirty="0" err="1" smtClean="0"/>
              <a:t>Zomaya</a:t>
            </a:r>
            <a:r>
              <a:rPr lang="en-IN" sz="1400" dirty="0" smtClean="0"/>
              <a:t>, “Minimizing energy consumption for precedence-constrained applications using dynamic voltage scaling,” 9th IEEE/ACM International Symposium on Cluster Computing and the Grid, 2009 (CCGRID'09), IEEE, 2009.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1400" dirty="0" smtClean="0"/>
              <a:t>[10]	Y. </a:t>
            </a:r>
            <a:r>
              <a:rPr lang="en-IN" sz="1400" dirty="0" err="1" smtClean="0"/>
              <a:t>Hu</a:t>
            </a:r>
            <a:r>
              <a:rPr lang="en-IN" sz="1400" dirty="0" smtClean="0"/>
              <a:t>, C. Liu, K. Li, X. Chen, and K. Li, “Slack allocation algorithm for energy minimization in cluster systems,” Future Generation Computer Systems, vol. 74, pp.119-131, 2017.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endParaRPr lang="en-IN" sz="2800" dirty="0" smtClean="0"/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endParaRPr lang="en-IN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23731-8C3A-4EAE-8A71-09B8D31166CD}" type="slidenum">
              <a:rPr lang="en-IN" smtClean="0"/>
              <a:pPr>
                <a:defRPr/>
              </a:pPr>
              <a:t>12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References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1400" dirty="0" smtClean="0"/>
              <a:t>[11]	G. </a:t>
            </a:r>
            <a:r>
              <a:rPr lang="en-IN" sz="1400" dirty="0" err="1" smtClean="0"/>
              <a:t>Aupy</a:t>
            </a:r>
            <a:r>
              <a:rPr lang="en-IN" sz="1400" dirty="0" smtClean="0"/>
              <a:t>, A. Benoit, and Y. Robert, “Energy-aware scheduling under reliability and </a:t>
            </a:r>
            <a:r>
              <a:rPr lang="en-IN" sz="1400" dirty="0" err="1" smtClean="0"/>
              <a:t>makespan</a:t>
            </a:r>
            <a:r>
              <a:rPr lang="en-IN" sz="1400" dirty="0" smtClean="0"/>
              <a:t> constraints,” 19th International Conference on High Performance Computing (</a:t>
            </a:r>
            <a:r>
              <a:rPr lang="en-IN" sz="1400" dirty="0" err="1" smtClean="0"/>
              <a:t>HiPC</a:t>
            </a:r>
            <a:r>
              <a:rPr lang="en-IN" sz="1400" dirty="0" smtClean="0"/>
              <a:t> 2012), IEEE, 2012.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1400" dirty="0" smtClean="0"/>
              <a:t>[12]	H. Kimura, M. Sato, M., Y. </a:t>
            </a:r>
            <a:r>
              <a:rPr lang="en-IN" sz="1400" dirty="0" err="1" smtClean="0"/>
              <a:t>Hotta</a:t>
            </a:r>
            <a:r>
              <a:rPr lang="en-IN" sz="1400" dirty="0" smtClean="0"/>
              <a:t>, T. </a:t>
            </a:r>
            <a:r>
              <a:rPr lang="en-IN" sz="1400" dirty="0" err="1" smtClean="0"/>
              <a:t>Boku</a:t>
            </a:r>
            <a:r>
              <a:rPr lang="en-IN" sz="1400" dirty="0" smtClean="0"/>
              <a:t>, and D. Takahashi, “</a:t>
            </a:r>
            <a:r>
              <a:rPr lang="en-IN" sz="1400" dirty="0" err="1" smtClean="0"/>
              <a:t>Emprical</a:t>
            </a:r>
            <a:r>
              <a:rPr lang="en-IN" sz="1400" dirty="0" smtClean="0"/>
              <a:t> study on reducing energy of parallel programs using slack reclamation by </a:t>
            </a:r>
            <a:r>
              <a:rPr lang="en-IN" sz="1400" dirty="0" err="1" smtClean="0"/>
              <a:t>dvfs</a:t>
            </a:r>
            <a:r>
              <a:rPr lang="en-IN" sz="1400" dirty="0" smtClean="0"/>
              <a:t> in a power-scalable high performance cluster,” In IEEE International Conference on Cluster Computing, IEEE, 2006.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1400" dirty="0" smtClean="0"/>
              <a:t>[13]	N. </a:t>
            </a:r>
            <a:r>
              <a:rPr lang="en-IN" sz="1400" dirty="0" err="1" smtClean="0"/>
              <a:t>Kaur</a:t>
            </a:r>
            <a:r>
              <a:rPr lang="en-IN" sz="1400" dirty="0" smtClean="0"/>
              <a:t>, S. </a:t>
            </a:r>
            <a:r>
              <a:rPr lang="en-IN" sz="1400" dirty="0" err="1" smtClean="0"/>
              <a:t>Bansal</a:t>
            </a:r>
            <a:r>
              <a:rPr lang="en-IN" sz="1400" dirty="0" smtClean="0"/>
              <a:t>, and R. K. </a:t>
            </a:r>
            <a:r>
              <a:rPr lang="en-IN" sz="1400" dirty="0" err="1" smtClean="0"/>
              <a:t>Bansal</a:t>
            </a:r>
            <a:r>
              <a:rPr lang="en-IN" sz="1400" dirty="0" smtClean="0"/>
              <a:t>, “Duplication-controlled static energy-efficient scheduling on multiprocessor computing system,” Concurrency and Computation: Practice and Experience, vol. 29, no. 12, 2017.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1400" dirty="0" smtClean="0"/>
              <a:t>[14]	J. Mei, K. Li, and K. Li, “Energy-aware task scheduling in heterogeneous computing environments,” Cluster Computing, vol. 17, no. 2, pp. 537-550, 2014.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1400" dirty="0" smtClean="0"/>
              <a:t>[15]	X. Tang, and W. Tan, “Energy-Efficient Reliability-Aware Scheduling Algorithm on Heterogeneous Systems,” Scientific Programming 2016, p.14, 2016.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1400" dirty="0" smtClean="0"/>
              <a:t>[16]	M. </a:t>
            </a:r>
            <a:r>
              <a:rPr lang="en-IN" sz="1400" dirty="0" err="1" smtClean="0"/>
              <a:t>Sharifi</a:t>
            </a:r>
            <a:r>
              <a:rPr lang="en-IN" sz="1400" dirty="0" smtClean="0"/>
              <a:t>, Sa. </a:t>
            </a:r>
            <a:r>
              <a:rPr lang="en-IN" sz="1400" dirty="0" err="1" smtClean="0"/>
              <a:t>Shahrivari</a:t>
            </a:r>
            <a:r>
              <a:rPr lang="en-IN" sz="1400" dirty="0" smtClean="0"/>
              <a:t>, and H. </a:t>
            </a:r>
            <a:r>
              <a:rPr lang="en-IN" sz="1400" dirty="0" err="1" smtClean="0"/>
              <a:t>Salimi</a:t>
            </a:r>
            <a:r>
              <a:rPr lang="en-IN" sz="1400" dirty="0" smtClean="0"/>
              <a:t>, “PASTA: a power-aware solution to scheduling of precedence-constrained tasks on heterogeneous computing resources,” Computing, vol. 95, no. 1, pp. 67-88, 2013.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1400" dirty="0" smtClean="0"/>
              <a:t>[17]	R. </a:t>
            </a:r>
            <a:r>
              <a:rPr lang="en-IN" sz="1400" dirty="0" err="1" smtClean="0"/>
              <a:t>Ge</a:t>
            </a:r>
            <a:r>
              <a:rPr lang="en-IN" sz="1400" dirty="0" smtClean="0"/>
              <a:t>, X. </a:t>
            </a:r>
            <a:r>
              <a:rPr lang="en-IN" sz="1400" dirty="0" err="1" smtClean="0"/>
              <a:t>Feng</a:t>
            </a:r>
            <a:r>
              <a:rPr lang="en-IN" sz="1400" dirty="0" smtClean="0"/>
              <a:t>, K. W. Cameron, “Performance-constrained distributed DVS scheduling for scientific applications on power-aware clusters,” in: SC, 2005, p. 34.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1400" dirty="0" smtClean="0"/>
              <a:t>[18]	M. Y. Lim, V. W. Freeh and D. K. </a:t>
            </a:r>
            <a:r>
              <a:rPr lang="en-IN" sz="1400" dirty="0" err="1" smtClean="0"/>
              <a:t>Lowenthal</a:t>
            </a:r>
            <a:r>
              <a:rPr lang="en-IN" sz="1400" dirty="0" smtClean="0"/>
              <a:t>. “Adaptive, transparent frequency and voltage scaling of communication phases in MPI programs,” In proceedings of the ACM/IEEE SC 2006 conference, IEEE, pp. 14-14. 2006.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1400" dirty="0" smtClean="0"/>
              <a:t>[19]	D. </a:t>
            </a:r>
            <a:r>
              <a:rPr lang="en-IN" sz="1400" dirty="0" err="1" smtClean="0"/>
              <a:t>Kadamuddi</a:t>
            </a:r>
            <a:r>
              <a:rPr lang="en-IN" sz="1400" dirty="0" smtClean="0"/>
              <a:t>, J.J. P. Tsai, “Clustering algorithm for parallelizing software systems in multiprocessors environment,”, IEEE Transactions on Software Engineering, vol. 26, no. 4, pp. 340-361, 2000.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1400" dirty="0" smtClean="0"/>
              <a:t>[20]	T. </a:t>
            </a:r>
            <a:r>
              <a:rPr lang="en-IN" sz="1400" dirty="0" err="1" smtClean="0"/>
              <a:t>Davidovic</a:t>
            </a:r>
            <a:r>
              <a:rPr lang="en-IN" sz="1400" dirty="0" smtClean="0"/>
              <a:t>, T. G. </a:t>
            </a:r>
            <a:r>
              <a:rPr lang="en-IN" sz="1400" dirty="0" err="1" smtClean="0"/>
              <a:t>Crainic</a:t>
            </a:r>
            <a:r>
              <a:rPr lang="en-IN" sz="1400" dirty="0" smtClean="0"/>
              <a:t>, “Benchmark-problem instances for static scheduling of task graphs with communication delays on homogeneous multiprocessor systems,” Computers &amp; Operations Research, vol. 33, no. 8, pp. 2155–2177, 2006.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endParaRPr lang="en-IN" sz="2800" dirty="0" smtClean="0"/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endParaRPr lang="en-IN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23731-8C3A-4EAE-8A71-09B8D31166CD}" type="slidenum">
              <a:rPr lang="en-IN" smtClean="0"/>
              <a:pPr>
                <a:defRPr/>
              </a:pPr>
              <a:t>13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Thank You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Toshiba\Desktop\PHD\thank-you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-114300"/>
            <a:ext cx="9448800" cy="7086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23731-8C3A-4EAE-8A71-09B8D31166CD}" type="slidenum">
              <a:rPr lang="en-IN" smtClean="0"/>
              <a:pPr>
                <a:defRPr/>
              </a:pPr>
              <a:t>14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066800"/>
          </a:xfrm>
          <a:solidFill>
            <a:schemeClr val="tx2">
              <a:lumMod val="50000"/>
            </a:schemeClr>
          </a:solidFill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Contents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5000"/>
              <a:buFont typeface="Wingdings" pitchFamily="2" charset="2"/>
              <a:buBlip>
                <a:blip r:embed="rId2"/>
              </a:buBlip>
              <a:defRPr/>
            </a:pPr>
            <a:r>
              <a:rPr lang="en-IN" sz="2800" dirty="0" smtClean="0"/>
              <a:t>Introduction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2800" dirty="0" smtClean="0"/>
              <a:t>Related work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2800" dirty="0" smtClean="0"/>
              <a:t>System model and problem formulation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2800" dirty="0" smtClean="0"/>
              <a:t>The proposed algorithm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2800" dirty="0" smtClean="0"/>
              <a:t>Experimental results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2800" dirty="0" smtClean="0"/>
              <a:t>Conclusions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5000"/>
              <a:buFont typeface="Wingdings" pitchFamily="2" charset="2"/>
              <a:buBlip>
                <a:blip r:embed="rId2"/>
              </a:buBlip>
              <a:defRPr/>
            </a:pPr>
            <a:r>
              <a:rPr lang="en-US" sz="2800" dirty="0" smtClean="0"/>
              <a:t>References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5000"/>
              <a:buFont typeface="Wingdings" pitchFamily="2" charset="2"/>
              <a:buBlip>
                <a:blip r:embed="rId2"/>
              </a:buBlip>
              <a:defRPr/>
            </a:pPr>
            <a:endParaRPr lang="en-IN" sz="2800" dirty="0" smtClean="0"/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5000"/>
              <a:buFont typeface="Wingdings" pitchFamily="2" charset="2"/>
              <a:buBlip>
                <a:blip r:embed="rId2"/>
              </a:buBlip>
              <a:defRPr/>
            </a:pPr>
            <a:endParaRPr lang="en-US" sz="2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23731-8C3A-4EAE-8A71-09B8D31166CD}" type="slidenum">
              <a:rPr lang="en-IN" smtClean="0"/>
              <a:pPr>
                <a:defRPr/>
              </a:pPr>
              <a:t>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Introduction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5000"/>
              <a:buFont typeface="Wingdings" pitchFamily="2" charset="2"/>
              <a:buBlip>
                <a:blip r:embed="rId2"/>
              </a:buBlip>
              <a:defRPr/>
            </a:pPr>
            <a:r>
              <a:rPr lang="en-IN" sz="2800" dirty="0" smtClean="0"/>
              <a:t>Multiprocessors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2800" dirty="0" smtClean="0"/>
              <a:t>New challenges in multiprocessors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2800" dirty="0" smtClean="0"/>
              <a:t>Dynamic Voltage Frequency Scaling (DVFS)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5000"/>
              <a:buFont typeface="Wingdings" pitchFamily="2" charset="2"/>
              <a:buBlip>
                <a:blip r:embed="rId2"/>
              </a:buBlip>
              <a:defRPr/>
            </a:pPr>
            <a:r>
              <a:rPr lang="en-IN" sz="2800" dirty="0" smtClean="0"/>
              <a:t>A parallel application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5000"/>
              <a:buFont typeface="Wingdings" pitchFamily="2" charset="2"/>
              <a:buBlip>
                <a:blip r:embed="rId2"/>
              </a:buBlip>
              <a:defRPr/>
            </a:pPr>
            <a:r>
              <a:rPr lang="en-IN" sz="2800" dirty="0" smtClean="0"/>
              <a:t>Proposed an algorithm called EAEPS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US" sz="2400" dirty="0" smtClean="0"/>
              <a:t>It reduces the energy consumption by zeroing the edges of high priorities.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2400" dirty="0" smtClean="0"/>
              <a:t>It is an energy aware version of our EPS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23731-8C3A-4EAE-8A71-09B8D31166CD}" type="slidenum">
              <a:rPr lang="en-IN" smtClean="0"/>
              <a:pPr>
                <a:defRPr/>
              </a:pPr>
              <a:t>3</a:t>
            </a:fld>
            <a:endParaRPr lang="en-IN" dirty="0"/>
          </a:p>
        </p:txBody>
      </p:sp>
      <p:pic>
        <p:nvPicPr>
          <p:cNvPr id="1026" name="Picture 2" descr="E:\PhD\HP3C Paper\acmart-master\bot_samp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5029200"/>
            <a:ext cx="480060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Introduction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SzPct val="85000"/>
              <a:buNone/>
              <a:defRPr/>
            </a:pPr>
            <a:r>
              <a:rPr lang="en-IN" b="1" dirty="0" smtClean="0">
                <a:solidFill>
                  <a:srgbClr val="C00000"/>
                </a:solidFill>
              </a:rPr>
              <a:t>Objective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None/>
              <a:defRPr/>
            </a:pPr>
            <a:r>
              <a:rPr lang="en-IN" sz="2800" dirty="0" smtClean="0"/>
              <a:t>“To develop an energy-aware scheduling algorithm </a:t>
            </a:r>
            <a:r>
              <a:rPr lang="en-US" sz="2800" dirty="0" smtClean="0"/>
              <a:t>which aims to reduce power consumption by exploiting DVFS technique</a:t>
            </a:r>
            <a:r>
              <a:rPr lang="en-IN" sz="2800" dirty="0" smtClean="0"/>
              <a:t>.“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None/>
              <a:defRPr/>
            </a:pPr>
            <a:r>
              <a:rPr lang="en-IN" b="1" dirty="0" smtClean="0">
                <a:solidFill>
                  <a:srgbClr val="C00000"/>
                </a:solidFill>
              </a:rPr>
              <a:t>Contributions</a:t>
            </a:r>
          </a:p>
          <a:p>
            <a:pPr marL="342900" lvl="1" indent="-342900"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dirty="0" smtClean="0"/>
              <a:t>The idea of edge prioritization leads to meaningful clustering</a:t>
            </a:r>
          </a:p>
          <a:p>
            <a:pPr marL="342900" lvl="1" indent="-342900"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dirty="0" smtClean="0"/>
              <a:t>The work fruitfully achieves minimization of energy consumption</a:t>
            </a:r>
          </a:p>
          <a:p>
            <a:pPr marL="342900" lvl="1" indent="-342900"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dirty="0" smtClean="0"/>
              <a:t>A simulation study is performed for benchmark task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23731-8C3A-4EAE-8A71-09B8D31166CD}" type="slidenum">
              <a:rPr lang="en-IN" smtClean="0"/>
              <a:pPr>
                <a:defRPr/>
              </a:pPr>
              <a:t>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Related Work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SzPct val="85000"/>
              <a:buNone/>
              <a:defRPr/>
            </a:pPr>
            <a:r>
              <a:rPr lang="en-IN" b="1" dirty="0" smtClean="0">
                <a:solidFill>
                  <a:srgbClr val="C00000"/>
                </a:solidFill>
              </a:rPr>
              <a:t>Task scheduling algorithms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US" dirty="0" smtClean="0"/>
              <a:t>List scheduling algorithms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US" dirty="0" smtClean="0"/>
              <a:t>Duplication-based scheduling algorithms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US" dirty="0" smtClean="0"/>
              <a:t>Clustering-based scheduling algorithms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None/>
              <a:defRPr/>
            </a:pPr>
            <a:r>
              <a:rPr lang="en-IN" sz="2800" b="1" dirty="0" smtClean="0">
                <a:solidFill>
                  <a:srgbClr val="C00000"/>
                </a:solidFill>
              </a:rPr>
              <a:t>Energy aware scheduling algorithms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23731-8C3A-4EAE-8A71-09B8D31166CD}" type="slidenum">
              <a:rPr lang="en-IN" smtClean="0"/>
              <a:pPr>
                <a:defRPr/>
              </a:pPr>
              <a:t>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System Model and Problem Formulation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SzPct val="85000"/>
              <a:buNone/>
              <a:defRPr/>
            </a:pPr>
            <a:r>
              <a:rPr lang="en-IN" b="1" dirty="0" smtClean="0">
                <a:solidFill>
                  <a:srgbClr val="C00000"/>
                </a:solidFill>
              </a:rPr>
              <a:t>Energy Model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2800" dirty="0" smtClean="0"/>
              <a:t>P</a:t>
            </a:r>
            <a:r>
              <a:rPr lang="en-IN" sz="2800" smtClean="0"/>
              <a:t>rocessors </a:t>
            </a:r>
            <a:r>
              <a:rPr lang="en-IN" sz="2800" dirty="0" smtClean="0"/>
              <a:t>have several voltage and frequency levels, and a scheduling algorithm may choose the appropriate voltage and frequency to save energy.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endParaRPr lang="en-IN" sz="2800" dirty="0" smtClean="0"/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None/>
              <a:defRPr/>
            </a:pPr>
            <a:r>
              <a:rPr lang="en-IN" b="1" dirty="0" smtClean="0">
                <a:solidFill>
                  <a:srgbClr val="C00000"/>
                </a:solidFill>
              </a:rPr>
              <a:t>Processor Model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2800" dirty="0" smtClean="0"/>
              <a:t>Processors are enabled with software controlled DVFS  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None/>
              <a:defRPr/>
            </a:pPr>
            <a:r>
              <a:rPr lang="en-IN" b="1" dirty="0" smtClean="0">
                <a:solidFill>
                  <a:srgbClr val="C00000"/>
                </a:solidFill>
              </a:rPr>
              <a:t>Application Model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2800" dirty="0" smtClean="0"/>
              <a:t>Directed Acyclic Graph (DAG)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23731-8C3A-4EAE-8A71-09B8D31166CD}" type="slidenum">
              <a:rPr lang="en-IN" smtClean="0"/>
              <a:pPr>
                <a:defRPr/>
              </a:pPr>
              <a:t>6</a:t>
            </a:fld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124201"/>
            <a:ext cx="484163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0725" y="3124200"/>
            <a:ext cx="2886075" cy="6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4724400"/>
            <a:ext cx="1524000" cy="62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43800" y="4724400"/>
            <a:ext cx="16002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The Proposed Algorithm	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SzPct val="85000"/>
              <a:buNone/>
              <a:defRPr/>
            </a:pPr>
            <a:r>
              <a:rPr lang="en-IN" b="1" dirty="0" smtClean="0">
                <a:solidFill>
                  <a:srgbClr val="C00000"/>
                </a:solidFill>
              </a:rPr>
              <a:t>Edge prioritization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US" sz="2800" dirty="0" smtClean="0"/>
              <a:t>Concept of edge priority in </a:t>
            </a:r>
            <a:r>
              <a:rPr lang="en-US" sz="2800" dirty="0" err="1" smtClean="0"/>
              <a:t>Sarkar’s</a:t>
            </a:r>
            <a:r>
              <a:rPr lang="en-US" sz="2800" dirty="0" smtClean="0"/>
              <a:t> algorithm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US" sz="2800" dirty="0" smtClean="0"/>
              <a:t>Our concept of edge prioritization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None/>
              <a:defRPr/>
            </a:pPr>
            <a:r>
              <a:rPr lang="en-IN" b="1" dirty="0" smtClean="0">
                <a:solidFill>
                  <a:srgbClr val="C00000"/>
                </a:solidFill>
              </a:rPr>
              <a:t>Clustering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US" sz="2800" dirty="0" smtClean="0"/>
              <a:t>Merging of two tasks or clusters 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2800" dirty="0" smtClean="0"/>
              <a:t>The order among tasks within a cluster is decided  by their bottom-levels.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23731-8C3A-4EAE-8A71-09B8D31166CD}" type="slidenum">
              <a:rPr lang="en-IN" smtClean="0"/>
              <a:pPr>
                <a:defRPr/>
              </a:pPr>
              <a:t>7</a:t>
            </a:fld>
            <a:endParaRPr lang="en-IN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1752" y="3048000"/>
            <a:ext cx="301804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The Proposed Algorithm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SzPct val="85000"/>
              <a:buNone/>
              <a:defRPr/>
            </a:pPr>
            <a:r>
              <a:rPr lang="en-IN" b="1" dirty="0" smtClean="0">
                <a:solidFill>
                  <a:srgbClr val="C00000"/>
                </a:solidFill>
              </a:rPr>
              <a:t>Voltage scaling of non-critical tasks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2800" dirty="0" smtClean="0"/>
              <a:t>Slack of a task is defined as the amount of time the task can be delayed without delaying the </a:t>
            </a:r>
            <a:r>
              <a:rPr lang="en-IN" sz="2800" dirty="0" err="1" smtClean="0"/>
              <a:t>makespan</a:t>
            </a:r>
            <a:r>
              <a:rPr lang="en-IN" sz="2800" dirty="0" smtClean="0"/>
              <a:t>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endParaRPr lang="en-IN" sz="2800" dirty="0" smtClean="0"/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None/>
              <a:defRPr/>
            </a:pPr>
            <a:r>
              <a:rPr lang="en-IN" sz="2800" dirty="0" smtClean="0"/>
              <a:t>where LFT is latest finish time, EST is earliest start time and ET is execution time of the task 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2800" dirty="0" smtClean="0"/>
              <a:t>New execution time of the task: 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r>
              <a:rPr lang="en-IN" sz="2800" dirty="0" smtClean="0"/>
              <a:t>When a processor executes a non-critical task, it first calculates its slack and then its new execution time. After that it attempts to scale its operating frequency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23731-8C3A-4EAE-8A71-09B8D31166CD}" type="slidenum">
              <a:rPr lang="en-IN" smtClean="0"/>
              <a:pPr>
                <a:defRPr/>
              </a:pPr>
              <a:t>8</a:t>
            </a:fld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1" y="2743200"/>
            <a:ext cx="4495800" cy="55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4190999"/>
            <a:ext cx="3657600" cy="416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3713" y="5943600"/>
            <a:ext cx="4052887" cy="50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The Proposed Algorithm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SzPct val="85000"/>
              <a:buNone/>
              <a:defRPr/>
            </a:pPr>
            <a:r>
              <a:rPr lang="en-IN" b="1" dirty="0" smtClean="0">
                <a:solidFill>
                  <a:srgbClr val="C00000"/>
                </a:solidFill>
              </a:rPr>
              <a:t>EAEPS Algorithm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Blip>
                <a:blip r:embed="rId2"/>
              </a:buBlip>
              <a:defRPr/>
            </a:pPr>
            <a:endParaRPr lang="en-IN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23731-8C3A-4EAE-8A71-09B8D31166CD}" type="slidenum">
              <a:rPr lang="en-IN" smtClean="0"/>
              <a:pPr>
                <a:defRPr/>
              </a:pPr>
              <a:t>9</a:t>
            </a:fld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" y="1990725"/>
            <a:ext cx="752475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5830</TotalTime>
  <Words>442</Words>
  <Application>Microsoft Office PowerPoint</Application>
  <PresentationFormat>On-screen Show (4:3)</PresentationFormat>
  <Paragraphs>107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Theme1</vt:lpstr>
      <vt:lpstr>An Energy Aware Edge Priority-based Scheduling Algorithm for Multiprocessor Environments Authors: Ashish Kumar Maurya and Anil Kumar Tripathi Conference: PDPTA’18, Las Vegas, USA  Paper ID: PDP3408</vt:lpstr>
      <vt:lpstr>Contents</vt:lpstr>
      <vt:lpstr>Introduction</vt:lpstr>
      <vt:lpstr>Introduction</vt:lpstr>
      <vt:lpstr>Related Work</vt:lpstr>
      <vt:lpstr>System Model and Problem Formulation</vt:lpstr>
      <vt:lpstr>The Proposed Algorithm </vt:lpstr>
      <vt:lpstr>The Proposed Algorithm</vt:lpstr>
      <vt:lpstr>The Proposed Algorithm</vt:lpstr>
      <vt:lpstr>Experimental Results</vt:lpstr>
      <vt:lpstr>Conclusions</vt:lpstr>
      <vt:lpstr>References</vt:lpstr>
      <vt:lpstr>References</vt:lpstr>
      <vt:lpstr>Thank You</vt:lpstr>
    </vt:vector>
  </TitlesOfParts>
  <Company>maurya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Title of the Dissertation: “Energy Efficient Data Compression Algorithm for Wireless Sensor Networks”</dc:title>
  <dc:creator>ashish</dc:creator>
  <cp:lastModifiedBy>Dell</cp:lastModifiedBy>
  <cp:revision>1384</cp:revision>
  <cp:lastPrinted>2013-07-10T11:34:29Z</cp:lastPrinted>
  <dcterms:created xsi:type="dcterms:W3CDTF">2010-12-26T09:12:02Z</dcterms:created>
  <dcterms:modified xsi:type="dcterms:W3CDTF">2018-07-17T12:24:27Z</dcterms:modified>
</cp:coreProperties>
</file>