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3" r:id="rId2"/>
    <p:sldId id="391" r:id="rId3"/>
    <p:sldId id="402" r:id="rId4"/>
    <p:sldId id="403" r:id="rId5"/>
    <p:sldId id="396" r:id="rId6"/>
    <p:sldId id="394" r:id="rId7"/>
    <p:sldId id="404" r:id="rId8"/>
    <p:sldId id="408" r:id="rId9"/>
    <p:sldId id="405" r:id="rId10"/>
    <p:sldId id="409" r:id="rId11"/>
    <p:sldId id="406" r:id="rId12"/>
    <p:sldId id="407" r:id="rId13"/>
    <p:sldId id="410" r:id="rId14"/>
    <p:sldId id="398" r:id="rId15"/>
    <p:sldId id="411" r:id="rId16"/>
    <p:sldId id="399" r:id="rId17"/>
    <p:sldId id="40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3" autoAdjust="0"/>
    <p:restoredTop sz="82686" autoAdjust="0"/>
  </p:normalViewPr>
  <p:slideViewPr>
    <p:cSldViewPr snapToGrid="0" snapToObjects="1">
      <p:cViewPr varScale="1">
        <p:scale>
          <a:sx n="128" d="100"/>
          <a:sy n="128" d="100"/>
        </p:scale>
        <p:origin x="225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B7A0B8-09EA-6D49-9D36-F8B9F7BF2104}" type="datetimeFigureOut">
              <a:rPr lang="en-US" smtClean="0"/>
              <a:pPr/>
              <a:t>7/31/18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B1F4E-4845-EB47-BD3C-717CFF736C52}" type="slidenum">
              <a:rPr lang="en-US" smtClean="0"/>
              <a:pPr/>
              <a:t>‹#›</a:t>
            </a:fld>
            <a:endParaRPr lang="en-US"/>
          </a:p>
        </p:txBody>
      </p:sp>
    </p:spTree>
    <p:extLst>
      <p:ext uri="{BB962C8B-B14F-4D97-AF65-F5344CB8AC3E}">
        <p14:creationId xmlns:p14="http://schemas.microsoft.com/office/powerpoint/2010/main" val="2225874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satisfy the real-time constraint of application.</a:t>
            </a:r>
            <a:endParaRPr lang="en-US" dirty="0"/>
          </a:p>
        </p:txBody>
      </p:sp>
      <p:sp>
        <p:nvSpPr>
          <p:cNvPr id="4" name="Slide Number Placeholder 3"/>
          <p:cNvSpPr>
            <a:spLocks noGrp="1"/>
          </p:cNvSpPr>
          <p:nvPr>
            <p:ph type="sldNum" sz="quarter" idx="10"/>
          </p:nvPr>
        </p:nvSpPr>
        <p:spPr/>
        <p:txBody>
          <a:bodyPr/>
          <a:lstStyle/>
          <a:p>
            <a:fld id="{AB8B1F4E-4845-EB47-BD3C-717CFF736C52}" type="slidenum">
              <a:rPr lang="en-US" smtClean="0"/>
              <a:pPr/>
              <a:t>3</a:t>
            </a:fld>
            <a:endParaRPr lang="en-US"/>
          </a:p>
        </p:txBody>
      </p:sp>
    </p:spTree>
    <p:extLst>
      <p:ext uri="{BB962C8B-B14F-4D97-AF65-F5344CB8AC3E}">
        <p14:creationId xmlns:p14="http://schemas.microsoft.com/office/powerpoint/2010/main" val="143534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8B1F4E-4845-EB47-BD3C-717CFF736C52}" type="slidenum">
              <a:rPr lang="en-US" smtClean="0"/>
              <a:pPr/>
              <a:t>4</a:t>
            </a:fld>
            <a:endParaRPr lang="en-US"/>
          </a:p>
        </p:txBody>
      </p:sp>
    </p:spTree>
    <p:extLst>
      <p:ext uri="{BB962C8B-B14F-4D97-AF65-F5344CB8AC3E}">
        <p14:creationId xmlns:p14="http://schemas.microsoft.com/office/powerpoint/2010/main" val="8164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which means it receives tasks beyond its capacity.</a:t>
            </a:r>
            <a:endParaRPr lang="en-US" dirty="0"/>
          </a:p>
        </p:txBody>
      </p:sp>
      <p:sp>
        <p:nvSpPr>
          <p:cNvPr id="4" name="Slide Number Placeholder 3"/>
          <p:cNvSpPr>
            <a:spLocks noGrp="1"/>
          </p:cNvSpPr>
          <p:nvPr>
            <p:ph type="sldNum" sz="quarter" idx="10"/>
          </p:nvPr>
        </p:nvSpPr>
        <p:spPr/>
        <p:txBody>
          <a:bodyPr/>
          <a:lstStyle/>
          <a:p>
            <a:fld id="{AB8B1F4E-4845-EB47-BD3C-717CFF736C52}" type="slidenum">
              <a:rPr lang="en-US" smtClean="0"/>
              <a:pPr/>
              <a:t>7</a:t>
            </a:fld>
            <a:endParaRPr lang="en-US"/>
          </a:p>
        </p:txBody>
      </p:sp>
    </p:spTree>
    <p:extLst>
      <p:ext uri="{BB962C8B-B14F-4D97-AF65-F5344CB8AC3E}">
        <p14:creationId xmlns:p14="http://schemas.microsoft.com/office/powerpoint/2010/main" val="307861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assigned task then </a:t>
            </a:r>
          </a:p>
          <a:p>
            <a:pPr marL="0" indent="0">
              <a:buNone/>
            </a:pPr>
            <a:r>
              <a:rPr lang="en-US" sz="1200" dirty="0"/>
              <a:t>enters the batch queue of </a:t>
            </a:r>
          </a:p>
          <a:p>
            <a:pPr marL="0" indent="0">
              <a:buNone/>
            </a:pPr>
            <a:r>
              <a:rPr lang="en-US" sz="1200" dirty="0"/>
              <a:t>the computing unit to be </a:t>
            </a:r>
          </a:p>
          <a:p>
            <a:pPr marL="0" indent="0">
              <a:buNone/>
            </a:pPr>
            <a:r>
              <a:rPr lang="en-US" sz="1200" dirty="0"/>
              <a:t>assigned (or mapped) to a </a:t>
            </a:r>
          </a:p>
          <a:p>
            <a:pPr marL="0" indent="0">
              <a:buNone/>
            </a:pPr>
            <a:r>
              <a:rPr lang="en-US" sz="1200" dirty="0"/>
              <a:t>machine by scheduler.</a:t>
            </a:r>
          </a:p>
          <a:p>
            <a:r>
              <a:rPr lang="en-US" sz="1200" dirty="0"/>
              <a:t>The time passed from </a:t>
            </a:r>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AB8B1F4E-4845-EB47-BD3C-717CFF736C52}" type="slidenum">
              <a:rPr lang="en-US" smtClean="0"/>
              <a:pPr/>
              <a:t>8</a:t>
            </a:fld>
            <a:endParaRPr lang="en-US"/>
          </a:p>
        </p:txBody>
      </p:sp>
    </p:spTree>
    <p:extLst>
      <p:ext uri="{BB962C8B-B14F-4D97-AF65-F5344CB8AC3E}">
        <p14:creationId xmlns:p14="http://schemas.microsoft.com/office/powerpoint/2010/main" val="129996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experiment indicates that limited number of edge node can improve the robustness of the system.</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Certainty Coordinator performs better than baseline and task type heuristics from the beginning to the midrange of the task increase.</a:t>
            </a:r>
          </a:p>
          <a:p>
            <a:endParaRPr lang="en-US" dirty="0"/>
          </a:p>
        </p:txBody>
      </p:sp>
      <p:sp>
        <p:nvSpPr>
          <p:cNvPr id="4" name="Slide Number Placeholder 3"/>
          <p:cNvSpPr>
            <a:spLocks noGrp="1"/>
          </p:cNvSpPr>
          <p:nvPr>
            <p:ph type="sldNum" sz="quarter" idx="10"/>
          </p:nvPr>
        </p:nvSpPr>
        <p:spPr/>
        <p:txBody>
          <a:bodyPr/>
          <a:lstStyle/>
          <a:p>
            <a:fld id="{AB8B1F4E-4845-EB47-BD3C-717CFF736C52}" type="slidenum">
              <a:rPr lang="en-US" smtClean="0"/>
              <a:pPr/>
              <a:t>16</a:t>
            </a:fld>
            <a:endParaRPr lang="en-US"/>
          </a:p>
        </p:txBody>
      </p:sp>
    </p:spTree>
    <p:extLst>
      <p:ext uri="{BB962C8B-B14F-4D97-AF65-F5344CB8AC3E}">
        <p14:creationId xmlns:p14="http://schemas.microsoft.com/office/powerpoint/2010/main" val="303433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pcclab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Picture Placeholder 11"/>
          <p:cNvSpPr>
            <a:spLocks noGrp="1"/>
          </p:cNvSpPr>
          <p:nvPr>
            <p:ph type="pic" sz="quarter" idx="14"/>
          </p:nvPr>
        </p:nvSpPr>
        <p:spPr>
          <a:xfrm>
            <a:off x="-1" y="5369442"/>
            <a:ext cx="1658679" cy="1464548"/>
          </a:xfrm>
        </p:spPr>
        <p:txBody>
          <a:bodyPr/>
          <a:lstStyle/>
          <a:p>
            <a:endParaRPr lang="en-US"/>
          </a:p>
        </p:txBody>
      </p:sp>
      <p:pic>
        <p:nvPicPr>
          <p:cNvPr id="7" name="Picture 6" descr="title2.jpg"/>
          <p:cNvPicPr>
            <a:picLocks noChangeAspect="1"/>
          </p:cNvPicPr>
          <p:nvPr userDrawn="1"/>
        </p:nvPicPr>
        <p:blipFill>
          <a:blip r:embed="rId2"/>
          <a:stretch>
            <a:fillRect/>
          </a:stretch>
        </p:blipFill>
        <p:spPr>
          <a:xfrm>
            <a:off x="6808111" y="5178048"/>
            <a:ext cx="2298174" cy="1464548"/>
          </a:xfrm>
          <a:prstGeom prst="rect">
            <a:avLst/>
          </a:prstGeom>
        </p:spPr>
      </p:pic>
      <p:pic>
        <p:nvPicPr>
          <p:cNvPr id="15362" name="Picture 2" descr="https://pbs.twimg.com/profile_images/631520953759969280/j1ru4suY.jpg"/>
          <p:cNvPicPr>
            <a:picLocks noChangeAspect="1" noChangeArrowheads="1"/>
          </p:cNvPicPr>
          <p:nvPr userDrawn="1"/>
        </p:nvPicPr>
        <p:blipFill>
          <a:blip r:embed="rId3"/>
          <a:srcRect/>
          <a:stretch>
            <a:fillRect/>
          </a:stretch>
        </p:blipFill>
        <p:spPr bwMode="auto">
          <a:xfrm>
            <a:off x="0" y="4920130"/>
            <a:ext cx="1913860" cy="1913860"/>
          </a:xfrm>
          <a:prstGeom prst="rect">
            <a:avLst/>
          </a:prstGeom>
          <a:noFill/>
        </p:spPr>
      </p:pic>
    </p:spTree>
    <p:extLst>
      <p:ext uri="{BB962C8B-B14F-4D97-AF65-F5344CB8AC3E}">
        <p14:creationId xmlns:p14="http://schemas.microsoft.com/office/powerpoint/2010/main" val="368582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pcclab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a:xfrm>
            <a:off x="3498112" y="6356350"/>
            <a:ext cx="2133600" cy="365125"/>
          </a:xfrm>
        </p:spPr>
        <p:txBody>
          <a:bodyPr/>
          <a:lstStyle/>
          <a:p>
            <a:fld id="{7D2751F7-D677-4CE9-B35A-C3CCA0CC8D9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pic>
        <p:nvPicPr>
          <p:cNvPr id="7" name="Picture 6" descr="title2.jpg"/>
          <p:cNvPicPr>
            <a:picLocks noChangeAspect="1"/>
          </p:cNvPicPr>
          <p:nvPr userDrawn="1"/>
        </p:nvPicPr>
        <p:blipFill>
          <a:blip r:embed="rId2"/>
          <a:stretch>
            <a:fillRect/>
          </a:stretch>
        </p:blipFill>
        <p:spPr>
          <a:xfrm>
            <a:off x="7602600" y="5882382"/>
            <a:ext cx="1530446" cy="975301"/>
          </a:xfrm>
          <a:prstGeom prst="rect">
            <a:avLst/>
          </a:prstGeom>
        </p:spPr>
      </p:pic>
    </p:spTree>
    <p:extLst>
      <p:ext uri="{BB962C8B-B14F-4D97-AF65-F5344CB8AC3E}">
        <p14:creationId xmlns:p14="http://schemas.microsoft.com/office/powerpoint/2010/main" val="3582723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1447800"/>
          </a:xfrm>
          <a:prstGeom prst="rect">
            <a:avLst/>
          </a:prstGeom>
          <a:solidFill>
            <a:srgbClr val="00408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400"/>
            <a:endParaRPr lang="en-US">
              <a:solidFill>
                <a:prstClr val="black"/>
              </a:solidFill>
              <a:latin typeface="Calibri"/>
            </a:endParaRPr>
          </a:p>
        </p:txBody>
      </p:sp>
      <p:sp>
        <p:nvSpPr>
          <p:cNvPr id="2" name="Title Placeholder 1"/>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92800" y="63093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7D2751F7-D677-4CE9-B35A-C3CCA0CC8D9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63380856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b="0" i="0" kern="1200">
          <a:solidFill>
            <a:schemeClr val="bg1"/>
          </a:solidFill>
          <a:latin typeface="Arial"/>
          <a:ea typeface="+mj-ea"/>
          <a:cs typeface="+mj-cs"/>
        </a:defRPr>
      </a:lvl1pPr>
    </p:titleStyle>
    <p:bodyStyle>
      <a:lvl1pPr marL="342900" indent="-342900" algn="l" defTabSz="914400" rtl="0" eaLnBrk="1" latinLnBrk="0" hangingPunct="1">
        <a:spcBef>
          <a:spcPct val="20000"/>
        </a:spcBef>
        <a:buClrTx/>
        <a:buSzPct val="125000"/>
        <a:buFont typeface="Arial" pitchFamily="34" charset="0"/>
        <a:buChar char="•"/>
        <a:defRPr sz="3400" kern="1200">
          <a:solidFill>
            <a:schemeClr val="tx1"/>
          </a:solidFill>
          <a:latin typeface="+mn-lt"/>
          <a:ea typeface="+mn-ea"/>
          <a:cs typeface="+mn-cs"/>
        </a:defRPr>
      </a:lvl1pPr>
      <a:lvl2pPr marL="742950" indent="-285750" algn="l" defTabSz="914400" rtl="0" eaLnBrk="1" latinLnBrk="0" hangingPunct="1">
        <a:spcBef>
          <a:spcPct val="20000"/>
        </a:spcBef>
        <a:buClr>
          <a:srgbClr val="008000"/>
        </a:buClr>
        <a:buFont typeface="Wingdings"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8000"/>
        </a:buClr>
        <a:buFont typeface="Courier New"/>
        <a:buChar char="o"/>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008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00800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72891"/>
            <a:ext cx="6400800" cy="1752600"/>
          </a:xfrm>
        </p:spPr>
        <p:txBody>
          <a:bodyPr>
            <a:normAutofit fontScale="62500" lnSpcReduction="20000"/>
          </a:bodyPr>
          <a:lstStyle/>
          <a:p>
            <a:r>
              <a:rPr lang="en-US" sz="3600" b="1" dirty="0">
                <a:solidFill>
                  <a:schemeClr val="tx1"/>
                </a:solidFill>
              </a:rPr>
              <a:t>Presenter : Anna Kovalenko</a:t>
            </a:r>
          </a:p>
          <a:p>
            <a:r>
              <a:rPr lang="en-US" sz="3600" b="1" dirty="0">
                <a:solidFill>
                  <a:schemeClr val="tx1"/>
                </a:solidFill>
              </a:rPr>
              <a:t>High Performance Cloud Computing Lab (HPCC)</a:t>
            </a:r>
          </a:p>
          <a:p>
            <a:r>
              <a:rPr lang="en-US" sz="3600" dirty="0">
                <a:solidFill>
                  <a:schemeClr val="tx1"/>
                </a:solidFill>
              </a:rPr>
              <a:t>School of Computing and Informatics</a:t>
            </a:r>
          </a:p>
          <a:p>
            <a:r>
              <a:rPr lang="en-US" sz="3600" dirty="0">
                <a:solidFill>
                  <a:schemeClr val="tx1"/>
                </a:solidFill>
              </a:rPr>
              <a:t>University of Louisiana Lafayette</a:t>
            </a:r>
            <a:endParaRPr lang="en-US" sz="2800" dirty="0"/>
          </a:p>
          <a:p>
            <a:endParaRPr lang="en-US" dirty="0"/>
          </a:p>
        </p:txBody>
      </p:sp>
      <p:sp>
        <p:nvSpPr>
          <p:cNvPr id="4" name="Slide Number Placeholder 3"/>
          <p:cNvSpPr>
            <a:spLocks noGrp="1"/>
          </p:cNvSpPr>
          <p:nvPr>
            <p:ph type="sldNum" sz="quarter" idx="4294967295"/>
          </p:nvPr>
        </p:nvSpPr>
        <p:spPr>
          <a:xfrm>
            <a:off x="3285460" y="6309320"/>
            <a:ext cx="2133600" cy="365125"/>
          </a:xfrm>
        </p:spPr>
        <p:txBody>
          <a:bodyPr/>
          <a:lstStyle/>
          <a:p>
            <a:fld id="{7D2751F7-D677-4CE9-B35A-C3CCA0CC8D94}" type="slidenum">
              <a:rPr lang="en-US" smtClean="0">
                <a:solidFill>
                  <a:prstClr val="black">
                    <a:tint val="75000"/>
                  </a:prstClr>
                </a:solidFill>
                <a:latin typeface="Calibri"/>
              </a:rPr>
              <a:pPr/>
              <a:t>1</a:t>
            </a:fld>
            <a:endParaRPr lang="en-US" dirty="0">
              <a:solidFill>
                <a:prstClr val="black">
                  <a:tint val="75000"/>
                </a:prstClr>
              </a:solidFill>
              <a:latin typeface="Calibri"/>
            </a:endParaRPr>
          </a:p>
        </p:txBody>
      </p:sp>
      <p:sp>
        <p:nvSpPr>
          <p:cNvPr id="5" name="Title 1">
            <a:extLst>
              <a:ext uri="{FF2B5EF4-FFF2-40B4-BE49-F238E27FC236}">
                <a16:creationId xmlns:a16="http://schemas.microsoft.com/office/drawing/2014/main" id="{FF9BB12B-BD4C-48F1-8929-88FACAA3C7C4}"/>
              </a:ext>
            </a:extLst>
          </p:cNvPr>
          <p:cNvSpPr>
            <a:spLocks noGrp="1"/>
          </p:cNvSpPr>
          <p:nvPr>
            <p:ph type="ctrTitle"/>
          </p:nvPr>
        </p:nvSpPr>
        <p:spPr>
          <a:xfrm>
            <a:off x="685800" y="1882304"/>
            <a:ext cx="8185826" cy="1575880"/>
          </a:xfrm>
        </p:spPr>
        <p:txBody>
          <a:bodyPr>
            <a:normAutofit fontScale="90000"/>
          </a:bodyPr>
          <a:lstStyle/>
          <a:p>
            <a:r>
              <a:rPr lang="en-US" b="1" dirty="0">
                <a:solidFill>
                  <a:srgbClr val="000000"/>
                </a:solidFill>
                <a:latin typeface="NimbusRomNo9L-Medi"/>
              </a:rPr>
              <a:t>Robust Resource Allocation Using Edge Computing for Smart Oil</a:t>
            </a:r>
            <a:br>
              <a:rPr lang="en-US" b="1" dirty="0">
                <a:solidFill>
                  <a:srgbClr val="000000"/>
                </a:solidFill>
                <a:latin typeface="NimbusRomNo9L-Medi"/>
              </a:rPr>
            </a:br>
            <a:r>
              <a:rPr lang="en-US" b="1" dirty="0">
                <a:solidFill>
                  <a:srgbClr val="000000"/>
                </a:solidFill>
                <a:latin typeface="NimbusRomNo9L-Medi"/>
              </a:rPr>
              <a:t>Fields</a:t>
            </a:r>
            <a:r>
              <a:rPr lang="en-US" dirty="0"/>
              <a:t> </a:t>
            </a:r>
            <a:br>
              <a:rPr lang="en-US" dirty="0">
                <a:solidFill>
                  <a:schemeClr val="tx1"/>
                </a:solidFill>
              </a:rPr>
            </a:br>
            <a:endParaRPr lang="en-US" dirty="0">
              <a:solidFill>
                <a:schemeClr val="tx1"/>
              </a:solidFill>
            </a:endParaRPr>
          </a:p>
        </p:txBody>
      </p:sp>
      <p:sp>
        <p:nvSpPr>
          <p:cNvPr id="2" name="TextBox 1">
            <a:extLst>
              <a:ext uri="{FF2B5EF4-FFF2-40B4-BE49-F238E27FC236}">
                <a16:creationId xmlns:a16="http://schemas.microsoft.com/office/drawing/2014/main" id="{541E9B9C-E147-4C25-9A30-5D671C8BE582}"/>
              </a:ext>
            </a:extLst>
          </p:cNvPr>
          <p:cNvSpPr txBox="1"/>
          <p:nvPr/>
        </p:nvSpPr>
        <p:spPr>
          <a:xfrm>
            <a:off x="1157591" y="3381511"/>
            <a:ext cx="6984460" cy="646331"/>
          </a:xfrm>
          <a:prstGeom prst="rect">
            <a:avLst/>
          </a:prstGeom>
          <a:noFill/>
        </p:spPr>
        <p:txBody>
          <a:bodyPr wrap="square" rtlCol="0">
            <a:spAutoFit/>
          </a:bodyPr>
          <a:lstStyle/>
          <a:p>
            <a:r>
              <a:rPr lang="en-US" dirty="0"/>
              <a:t>In proceeding of 24</a:t>
            </a:r>
            <a:r>
              <a:rPr lang="en-US" baseline="30000" dirty="0"/>
              <a:t>th</a:t>
            </a:r>
            <a:r>
              <a:rPr lang="en-US" dirty="0"/>
              <a:t>  Int'l Conf on Parallel and Distributed Processing Techniques and Applications (PDPTA'18) </a:t>
            </a:r>
          </a:p>
        </p:txBody>
      </p:sp>
    </p:spTree>
    <p:extLst>
      <p:ext uri="{BB962C8B-B14F-4D97-AF65-F5344CB8AC3E}">
        <p14:creationId xmlns:p14="http://schemas.microsoft.com/office/powerpoint/2010/main" val="238357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A7C-4612-4AC8-8A6A-861E15A68B23}"/>
              </a:ext>
            </a:extLst>
          </p:cNvPr>
          <p:cNvSpPr>
            <a:spLocks noGrp="1"/>
          </p:cNvSpPr>
          <p:nvPr>
            <p:ph type="title"/>
          </p:nvPr>
        </p:nvSpPr>
        <p:spPr>
          <a:xfrm>
            <a:off x="286969" y="136219"/>
            <a:ext cx="8784077" cy="1143000"/>
          </a:xfrm>
        </p:spPr>
        <p:txBody>
          <a:bodyPr>
            <a:noAutofit/>
          </a:bodyPr>
          <a:lstStyle/>
          <a:p>
            <a:r>
              <a:rPr lang="en-US" sz="3200" dirty="0">
                <a:solidFill>
                  <a:prstClr val="white"/>
                </a:solidFill>
              </a:rPr>
              <a:t>On-Time Completion Certainty of a Task on a Computing Unit : End-to-End Delay Calculation</a:t>
            </a: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84E72-2854-4D39-A963-C888382620A3}"/>
                  </a:ext>
                </a:extLst>
              </p:cNvPr>
              <p:cNvSpPr>
                <a:spLocks noGrp="1"/>
              </p:cNvSpPr>
              <p:nvPr>
                <p:ph idx="1"/>
              </p:nvPr>
            </p:nvSpPr>
            <p:spPr/>
            <p:txBody>
              <a:bodyPr/>
              <a:lstStyle/>
              <a:p>
                <a:r>
                  <a:rPr lang="en-US" sz="2100" dirty="0">
                    <a:solidFill>
                      <a:prstClr val="black"/>
                    </a:solidFill>
                  </a:rPr>
                  <a:t>In case of distant </a:t>
                </a:r>
                <a:r>
                  <a:rPr lang="en-US" sz="2100" b="1" dirty="0">
                    <a:solidFill>
                      <a:prstClr val="black"/>
                    </a:solidFill>
                  </a:rPr>
                  <a:t>Cloud Datacenter </a:t>
                </a:r>
                <a:r>
                  <a:rPr lang="en-US" sz="2100" dirty="0">
                    <a:solidFill>
                      <a:prstClr val="black"/>
                    </a:solidFill>
                  </a:rPr>
                  <a:t>the communication delay consist of two factors. They are – (1) Transmission delay.</a:t>
                </a:r>
              </a:p>
              <a:p>
                <a:pPr marL="0" indent="0">
                  <a:buNone/>
                </a:pPr>
                <a:r>
                  <a:rPr lang="en-US" sz="2100" dirty="0">
                    <a:solidFill>
                      <a:prstClr val="black"/>
                    </a:solidFill>
                  </a:rPr>
                  <a:t>		                      (2) Propagation delay.</a:t>
                </a:r>
              </a:p>
              <a:p>
                <a:r>
                  <a:rPr lang="en-US" sz="2100" dirty="0">
                    <a:solidFill>
                      <a:prstClr val="black"/>
                    </a:solidFill>
                  </a:rPr>
                  <a:t>For transferring task to Cloud Datacenter satellite communication is commonly utilized.</a:t>
                </a:r>
              </a:p>
              <a:p>
                <a:r>
                  <a:rPr lang="en-US" sz="2100" dirty="0">
                    <a:solidFill>
                      <a:prstClr val="black"/>
                    </a:solidFill>
                  </a:rPr>
                  <a:t>Propagation delay can be defined as : </a:t>
                </a:r>
              </a:p>
              <a:p>
                <a:pPr marL="0" indent="0">
                  <a:buNone/>
                </a:pPr>
                <a:r>
                  <a:rPr lang="en-US" sz="2100" dirty="0">
                    <a:solidFill>
                      <a:prstClr val="black"/>
                    </a:solidFill>
                  </a:rPr>
                  <a:t>	</a:t>
                </a:r>
                <a:r>
                  <a:rPr lang="en-US" sz="2100" dirty="0" err="1">
                    <a:solidFill>
                      <a:prstClr val="black"/>
                    </a:solidFill>
                  </a:rPr>
                  <a:t>d</a:t>
                </a:r>
                <a:r>
                  <a:rPr lang="en-US" sz="2100" baseline="-25000" dirty="0" err="1">
                    <a:solidFill>
                      <a:prstClr val="black"/>
                    </a:solidFill>
                  </a:rPr>
                  <a:t>R</a:t>
                </a:r>
                <a:r>
                  <a:rPr lang="en-US" sz="2100" dirty="0">
                    <a:solidFill>
                      <a:prstClr val="black"/>
                    </a:solidFill>
                  </a:rPr>
                  <a:t> = </a:t>
                </a:r>
                <a14:m>
                  <m:oMath xmlns:m="http://schemas.openxmlformats.org/officeDocument/2006/math">
                    <m:f>
                      <m:fPr>
                        <m:ctrlPr>
                          <a:rPr lang="en-US" sz="2100" i="1" smtClean="0">
                            <a:solidFill>
                              <a:prstClr val="black"/>
                            </a:solidFill>
                            <a:latin typeface="Cambria Math" panose="02040503050406030204" pitchFamily="18" charset="0"/>
                          </a:rPr>
                        </m:ctrlPr>
                      </m:fPr>
                      <m:num>
                        <m:r>
                          <a:rPr lang="en-US" sz="2100" b="0" i="1" smtClean="0">
                            <a:solidFill>
                              <a:prstClr val="black"/>
                            </a:solidFill>
                            <a:latin typeface="Cambria Math" panose="02040503050406030204" pitchFamily="18" charset="0"/>
                          </a:rPr>
                          <m:t>𝐷𝑖𝑠𝑡𝑎𝑛𝑐𝑒</m:t>
                        </m:r>
                      </m:num>
                      <m:den>
                        <m:r>
                          <a:rPr lang="en-US" sz="2100" b="0" i="1" smtClean="0">
                            <a:solidFill>
                              <a:prstClr val="black"/>
                            </a:solidFill>
                            <a:latin typeface="Cambria Math" panose="02040503050406030204" pitchFamily="18" charset="0"/>
                          </a:rPr>
                          <m:t>𝑆𝑝𝑒𝑒𝑑</m:t>
                        </m:r>
                      </m:den>
                    </m:f>
                  </m:oMath>
                </a14:m>
                <a:r>
                  <a:rPr lang="en-US" sz="2100" dirty="0">
                    <a:solidFill>
                      <a:prstClr val="black"/>
                    </a:solidFill>
                  </a:rPr>
                  <a:t> * 2</a:t>
                </a:r>
              </a:p>
              <a:p>
                <a:r>
                  <a:rPr lang="en-US" sz="2100" dirty="0">
                    <a:solidFill>
                      <a:prstClr val="black"/>
                    </a:solidFill>
                  </a:rPr>
                  <a:t>Round trip time is considered for Cloud Datacenter which is twice the propagation delay.</a:t>
                </a:r>
              </a:p>
            </p:txBody>
          </p:sp>
        </mc:Choice>
        <mc:Fallback xmlns="">
          <p:sp>
            <p:nvSpPr>
              <p:cNvPr id="3" name="Content Placeholder 2">
                <a:extLst>
                  <a:ext uri="{FF2B5EF4-FFF2-40B4-BE49-F238E27FC236}">
                    <a16:creationId xmlns:a16="http://schemas.microsoft.com/office/drawing/2014/main" id="{93B84E72-2854-4D39-A963-C888382620A3}"/>
                  </a:ext>
                </a:extLst>
              </p:cNvPr>
              <p:cNvSpPr>
                <a:spLocks noGrp="1" noRot="1" noChangeAspect="1" noMove="1" noResize="1" noEditPoints="1" noAdjustHandles="1" noChangeArrowheads="1" noChangeShapeType="1" noTextEdit="1"/>
              </p:cNvSpPr>
              <p:nvPr>
                <p:ph idx="1"/>
              </p:nvPr>
            </p:nvSpPr>
            <p:spPr>
              <a:blipFill>
                <a:blip r:embed="rId2"/>
                <a:stretch>
                  <a:fillRect l="-1185" t="-24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28A072B-6CCE-46FE-A81F-8BBBCF2A4CB5}"/>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260025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98F8-05D9-49AE-8A53-638D39D6F3B6}"/>
              </a:ext>
            </a:extLst>
          </p:cNvPr>
          <p:cNvSpPr>
            <a:spLocks noGrp="1"/>
          </p:cNvSpPr>
          <p:nvPr>
            <p:ph type="title"/>
          </p:nvPr>
        </p:nvSpPr>
        <p:spPr>
          <a:xfrm>
            <a:off x="457200" y="152400"/>
            <a:ext cx="8406882" cy="1143000"/>
          </a:xfrm>
        </p:spPr>
        <p:txBody>
          <a:bodyPr>
            <a:noAutofit/>
          </a:bodyPr>
          <a:lstStyle/>
          <a:p>
            <a:r>
              <a:rPr lang="en-US" sz="3200" dirty="0">
                <a:solidFill>
                  <a:prstClr val="white"/>
                </a:solidFill>
              </a:rPr>
              <a:t>On-Time Completion Certainty of a Task on a Computing Unit : Completion Time Certainty</a:t>
            </a:r>
            <a:endParaRPr lang="en-US" sz="3200" dirty="0"/>
          </a:p>
        </p:txBody>
      </p:sp>
      <p:sp>
        <p:nvSpPr>
          <p:cNvPr id="3" name="Content Placeholder 2">
            <a:extLst>
              <a:ext uri="{FF2B5EF4-FFF2-40B4-BE49-F238E27FC236}">
                <a16:creationId xmlns:a16="http://schemas.microsoft.com/office/drawing/2014/main" id="{17432ADE-3060-45EB-AFF0-E262CC4B2A89}"/>
              </a:ext>
            </a:extLst>
          </p:cNvPr>
          <p:cNvSpPr>
            <a:spLocks noGrp="1"/>
          </p:cNvSpPr>
          <p:nvPr>
            <p:ph idx="1"/>
          </p:nvPr>
        </p:nvSpPr>
        <p:spPr>
          <a:xfrm>
            <a:off x="457200" y="1600200"/>
            <a:ext cx="8406882" cy="4994238"/>
          </a:xfrm>
        </p:spPr>
        <p:txBody>
          <a:bodyPr>
            <a:normAutofit/>
          </a:bodyPr>
          <a:lstStyle/>
          <a:p>
            <a:pPr>
              <a:spcAft>
                <a:spcPts val="1028"/>
              </a:spcAft>
            </a:pPr>
            <a:r>
              <a:rPr lang="en-US" sz="2200" dirty="0">
                <a:solidFill>
                  <a:prstClr val="black"/>
                </a:solidFill>
              </a:rPr>
              <a:t>We assume the </a:t>
            </a:r>
            <a:r>
              <a:rPr lang="en-US" sz="2200" u="sng" dirty="0">
                <a:solidFill>
                  <a:prstClr val="black"/>
                </a:solidFill>
              </a:rPr>
              <a:t>mean completion time</a:t>
            </a:r>
            <a:r>
              <a:rPr lang="en-US" sz="2200" dirty="0">
                <a:solidFill>
                  <a:prstClr val="black"/>
                </a:solidFill>
              </a:rPr>
              <a:t> of task </a:t>
            </a:r>
            <a:r>
              <a:rPr lang="en-US" sz="2200" dirty="0" err="1">
                <a:solidFill>
                  <a:prstClr val="black"/>
                </a:solidFill>
              </a:rPr>
              <a:t>i</a:t>
            </a:r>
            <a:r>
              <a:rPr lang="en-US" sz="2200" dirty="0">
                <a:solidFill>
                  <a:prstClr val="black"/>
                </a:solidFill>
              </a:rPr>
              <a:t> on machine j (denoted </a:t>
            </a:r>
            <a:r>
              <a:rPr lang="en-US" sz="2200" dirty="0" err="1">
                <a:solidFill>
                  <a:prstClr val="black"/>
                </a:solidFill>
              </a:rPr>
              <a:t>E</a:t>
            </a:r>
            <a:r>
              <a:rPr lang="en-US" sz="2200" baseline="-25000" dirty="0" err="1">
                <a:solidFill>
                  <a:prstClr val="black"/>
                </a:solidFill>
              </a:rPr>
              <a:t>ij</a:t>
            </a:r>
            <a:r>
              <a:rPr lang="en-US" sz="2200" dirty="0">
                <a:solidFill>
                  <a:prstClr val="black"/>
                </a:solidFill>
              </a:rPr>
              <a:t>)</a:t>
            </a:r>
            <a:r>
              <a:rPr lang="en-US" sz="2200" baseline="-25000" dirty="0">
                <a:solidFill>
                  <a:prstClr val="black"/>
                </a:solidFill>
              </a:rPr>
              <a:t> </a:t>
            </a:r>
            <a:r>
              <a:rPr lang="en-US" sz="2200" dirty="0">
                <a:solidFill>
                  <a:prstClr val="black"/>
                </a:solidFill>
              </a:rPr>
              <a:t>obtained from historic completion time information. </a:t>
            </a:r>
          </a:p>
          <a:p>
            <a:pPr>
              <a:spcAft>
                <a:spcPts val="1028"/>
              </a:spcAft>
            </a:pPr>
            <a:endParaRPr lang="en-US" sz="2200" dirty="0">
              <a:solidFill>
                <a:prstClr val="black"/>
              </a:solidFill>
            </a:endParaRPr>
          </a:p>
          <a:p>
            <a:pPr>
              <a:spcAft>
                <a:spcPts val="1028"/>
              </a:spcAft>
            </a:pPr>
            <a:r>
              <a:rPr lang="en-US" sz="2200" dirty="0">
                <a:solidFill>
                  <a:prstClr val="black"/>
                </a:solidFill>
              </a:rPr>
              <a:t>We define </a:t>
            </a:r>
            <a:r>
              <a:rPr lang="en-US" sz="2200" u="sng" dirty="0">
                <a:solidFill>
                  <a:prstClr val="black"/>
                </a:solidFill>
              </a:rPr>
              <a:t>on-time completion certainty</a:t>
            </a:r>
            <a:r>
              <a:rPr lang="en-US" sz="2200" dirty="0">
                <a:solidFill>
                  <a:prstClr val="black"/>
                </a:solidFill>
              </a:rPr>
              <a:t> </a:t>
            </a:r>
            <a:r>
              <a:rPr lang="en-US" sz="2200" b="1" dirty="0" err="1">
                <a:solidFill>
                  <a:prstClr val="black"/>
                </a:solidFill>
              </a:rPr>
              <a:t>C</a:t>
            </a:r>
            <a:r>
              <a:rPr lang="en-US" sz="2200" b="1" baseline="-25000" dirty="0" err="1">
                <a:solidFill>
                  <a:prstClr val="black"/>
                </a:solidFill>
              </a:rPr>
              <a:t>j</a:t>
            </a:r>
            <a:r>
              <a:rPr lang="en-US" sz="2200" b="1" dirty="0">
                <a:solidFill>
                  <a:prstClr val="black"/>
                </a:solidFill>
              </a:rPr>
              <a:t>(</a:t>
            </a:r>
            <a:r>
              <a:rPr lang="en-US" sz="2200" b="1" dirty="0" err="1">
                <a:solidFill>
                  <a:prstClr val="black"/>
                </a:solidFill>
              </a:rPr>
              <a:t>t</a:t>
            </a:r>
            <a:r>
              <a:rPr lang="en-US" sz="2200" b="1" baseline="-25000" dirty="0" err="1">
                <a:solidFill>
                  <a:prstClr val="black"/>
                </a:solidFill>
              </a:rPr>
              <a:t>i</a:t>
            </a:r>
            <a:r>
              <a:rPr lang="en-US" sz="2200" b="1" dirty="0">
                <a:solidFill>
                  <a:prstClr val="black"/>
                </a:solidFill>
              </a:rPr>
              <a:t>) </a:t>
            </a:r>
            <a:r>
              <a:rPr lang="en-US" sz="2200" dirty="0">
                <a:solidFill>
                  <a:prstClr val="black"/>
                </a:solidFill>
              </a:rPr>
              <a:t>as:</a:t>
            </a:r>
          </a:p>
          <a:p>
            <a:pPr marL="0" indent="0" algn="ctr">
              <a:spcAft>
                <a:spcPts val="1028"/>
              </a:spcAft>
              <a:buNone/>
            </a:pPr>
            <a:r>
              <a:rPr lang="en-US" sz="2200" dirty="0">
                <a:solidFill>
                  <a:prstClr val="black"/>
                </a:solidFill>
              </a:rPr>
              <a:t> </a:t>
            </a:r>
            <a:r>
              <a:rPr lang="en-US" sz="2200" b="1" dirty="0" err="1">
                <a:solidFill>
                  <a:prstClr val="black"/>
                </a:solidFill>
              </a:rPr>
              <a:t>C</a:t>
            </a:r>
            <a:r>
              <a:rPr lang="en-US" sz="2200" b="1" baseline="-25000" dirty="0" err="1">
                <a:solidFill>
                  <a:prstClr val="black"/>
                </a:solidFill>
              </a:rPr>
              <a:t>j</a:t>
            </a:r>
            <a:r>
              <a:rPr lang="en-US" sz="2200" b="1" dirty="0">
                <a:solidFill>
                  <a:prstClr val="black"/>
                </a:solidFill>
              </a:rPr>
              <a:t>(</a:t>
            </a:r>
            <a:r>
              <a:rPr lang="en-US" sz="2200" b="1" dirty="0" err="1">
                <a:solidFill>
                  <a:prstClr val="black"/>
                </a:solidFill>
              </a:rPr>
              <a:t>t</a:t>
            </a:r>
            <a:r>
              <a:rPr lang="en-US" sz="2200" b="1" baseline="-25000" dirty="0" err="1">
                <a:solidFill>
                  <a:prstClr val="black"/>
                </a:solidFill>
              </a:rPr>
              <a:t>i</a:t>
            </a:r>
            <a:r>
              <a:rPr lang="en-US" sz="2200" b="1" dirty="0">
                <a:solidFill>
                  <a:prstClr val="black"/>
                </a:solidFill>
              </a:rPr>
              <a:t>) = </a:t>
            </a:r>
            <a:r>
              <a:rPr lang="el-GR" sz="2200" b="1" dirty="0">
                <a:solidFill>
                  <a:prstClr val="black"/>
                </a:solidFill>
                <a:latin typeface="MS PGothic" panose="020B0600070205080204" pitchFamily="34" charset="-128"/>
                <a:ea typeface="MS PGothic" panose="020B0600070205080204" pitchFamily="34" charset="-128"/>
              </a:rPr>
              <a:t>δ</a:t>
            </a:r>
            <a:r>
              <a:rPr lang="en-US" sz="2200" b="1" baseline="-25000" dirty="0" err="1">
                <a:solidFill>
                  <a:prstClr val="black"/>
                </a:solidFill>
                <a:latin typeface="MS PGothic" panose="020B0600070205080204" pitchFamily="34" charset="-128"/>
                <a:ea typeface="MS PGothic" panose="020B0600070205080204" pitchFamily="34" charset="-128"/>
              </a:rPr>
              <a:t>i</a:t>
            </a:r>
            <a:r>
              <a:rPr lang="en-US" sz="2200" b="1" dirty="0">
                <a:solidFill>
                  <a:prstClr val="black"/>
                </a:solidFill>
                <a:latin typeface="MS PGothic" panose="020B0600070205080204" pitchFamily="34" charset="-128"/>
                <a:ea typeface="MS PGothic" panose="020B0600070205080204" pitchFamily="34" charset="-128"/>
              </a:rPr>
              <a:t> </a:t>
            </a:r>
            <a:r>
              <a:rPr lang="en-US" sz="2200" b="1" dirty="0">
                <a:solidFill>
                  <a:prstClr val="black"/>
                </a:solidFill>
              </a:rPr>
              <a:t>- </a:t>
            </a:r>
            <a:r>
              <a:rPr lang="en-US" sz="2200" b="1" dirty="0" err="1">
                <a:solidFill>
                  <a:prstClr val="black"/>
                </a:solidFill>
              </a:rPr>
              <a:t>E</a:t>
            </a:r>
            <a:r>
              <a:rPr lang="en-US" sz="2200" b="1" baseline="-25000" dirty="0" err="1">
                <a:solidFill>
                  <a:prstClr val="black"/>
                </a:solidFill>
              </a:rPr>
              <a:t>ij</a:t>
            </a:r>
            <a:r>
              <a:rPr lang="en-US" sz="2200" b="1" dirty="0">
                <a:solidFill>
                  <a:prstClr val="black"/>
                </a:solidFill>
              </a:rPr>
              <a:t> </a:t>
            </a:r>
          </a:p>
          <a:p>
            <a:pPr>
              <a:spcAft>
                <a:spcPts val="1028"/>
              </a:spcAft>
            </a:pPr>
            <a:endParaRPr lang="en-US" sz="2200" dirty="0">
              <a:solidFill>
                <a:prstClr val="black"/>
              </a:solidFill>
            </a:endParaRPr>
          </a:p>
          <a:p>
            <a:pPr>
              <a:spcAft>
                <a:spcPts val="1028"/>
              </a:spcAft>
            </a:pPr>
            <a:r>
              <a:rPr lang="en-US" sz="2200" dirty="0">
                <a:solidFill>
                  <a:prstClr val="black"/>
                </a:solidFill>
              </a:rPr>
              <a:t>Coordinator assigns tasks to the computing unit (i.e., Edge or Cloud) that provides </a:t>
            </a:r>
            <a:r>
              <a:rPr lang="en-US" sz="2200" u="sng" dirty="0">
                <a:solidFill>
                  <a:prstClr val="black"/>
                </a:solidFill>
              </a:rPr>
              <a:t>highest certainty </a:t>
            </a:r>
            <a:r>
              <a:rPr lang="en-US" sz="2200" dirty="0">
                <a:solidFill>
                  <a:prstClr val="black"/>
                </a:solidFill>
              </a:rPr>
              <a:t>to complete the task on time</a:t>
            </a:r>
          </a:p>
        </p:txBody>
      </p:sp>
      <p:sp>
        <p:nvSpPr>
          <p:cNvPr id="4" name="Slide Number Placeholder 3">
            <a:extLst>
              <a:ext uri="{FF2B5EF4-FFF2-40B4-BE49-F238E27FC236}">
                <a16:creationId xmlns:a16="http://schemas.microsoft.com/office/drawing/2014/main" id="{34F7B520-9AA3-43B6-8726-B3C2ADF9497A}"/>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11</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90645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C614-8691-4D25-9D2F-8027B385B463}"/>
              </a:ext>
            </a:extLst>
          </p:cNvPr>
          <p:cNvSpPr>
            <a:spLocks noGrp="1"/>
          </p:cNvSpPr>
          <p:nvPr>
            <p:ph type="title"/>
          </p:nvPr>
        </p:nvSpPr>
        <p:spPr/>
        <p:txBody>
          <a:bodyPr/>
          <a:lstStyle/>
          <a:p>
            <a:r>
              <a:rPr lang="en-US" dirty="0"/>
              <a:t>Coordinator vs Scheduler</a:t>
            </a:r>
          </a:p>
        </p:txBody>
      </p:sp>
      <p:sp>
        <p:nvSpPr>
          <p:cNvPr id="3" name="Content Placeholder 2">
            <a:extLst>
              <a:ext uri="{FF2B5EF4-FFF2-40B4-BE49-F238E27FC236}">
                <a16:creationId xmlns:a16="http://schemas.microsoft.com/office/drawing/2014/main" id="{EE3992E6-E950-48A5-ADA1-7C18ECF0B2D6}"/>
              </a:ext>
            </a:extLst>
          </p:cNvPr>
          <p:cNvSpPr>
            <a:spLocks noGrp="1"/>
          </p:cNvSpPr>
          <p:nvPr>
            <p:ph idx="1"/>
          </p:nvPr>
        </p:nvSpPr>
        <p:spPr>
          <a:xfrm>
            <a:off x="457200" y="1600200"/>
            <a:ext cx="8229600" cy="5105400"/>
          </a:xfrm>
        </p:spPr>
        <p:txBody>
          <a:bodyPr>
            <a:normAutofit lnSpcReduction="10000"/>
          </a:bodyPr>
          <a:lstStyle/>
          <a:p>
            <a:pPr lvl="0">
              <a:spcAft>
                <a:spcPts val="504"/>
              </a:spcAft>
            </a:pPr>
            <a:r>
              <a:rPr lang="en-US" sz="2400" dirty="0">
                <a:solidFill>
                  <a:prstClr val="black"/>
                </a:solidFill>
              </a:rPr>
              <a:t>The Coordinator makes an efficient resource allocation decision for processing each task within its deadline.</a:t>
            </a:r>
          </a:p>
          <a:p>
            <a:pPr lvl="0">
              <a:spcAft>
                <a:spcPts val="504"/>
              </a:spcAft>
            </a:pPr>
            <a:endParaRPr lang="en-US" sz="2400" dirty="0">
              <a:solidFill>
                <a:prstClr val="black"/>
              </a:solidFill>
            </a:endParaRPr>
          </a:p>
          <a:p>
            <a:pPr lvl="0">
              <a:spcAft>
                <a:spcPts val="504"/>
              </a:spcAft>
            </a:pPr>
            <a:r>
              <a:rPr lang="en-US" sz="2400" dirty="0">
                <a:solidFill>
                  <a:prstClr val="black"/>
                </a:solidFill>
              </a:rPr>
              <a:t>After resource allocation, scheduler of computing unit maps tasks to its VMs. </a:t>
            </a:r>
          </a:p>
          <a:p>
            <a:pPr lvl="0">
              <a:spcAft>
                <a:spcPts val="504"/>
              </a:spcAft>
            </a:pPr>
            <a:endParaRPr lang="en-US" sz="2400" dirty="0">
              <a:solidFill>
                <a:prstClr val="black"/>
              </a:solidFill>
            </a:endParaRPr>
          </a:p>
          <a:p>
            <a:pPr lvl="0">
              <a:spcAft>
                <a:spcPts val="504"/>
              </a:spcAft>
            </a:pPr>
            <a:r>
              <a:rPr lang="en-US" sz="2400" dirty="0">
                <a:solidFill>
                  <a:prstClr val="black"/>
                </a:solidFill>
              </a:rPr>
              <a:t>In this research two different commonly used scheduling policies are considered. They are –</a:t>
            </a:r>
          </a:p>
          <a:p>
            <a:pPr lvl="1"/>
            <a:r>
              <a:rPr lang="en-US" sz="2000" b="1" dirty="0">
                <a:solidFill>
                  <a:prstClr val="black"/>
                </a:solidFill>
              </a:rPr>
              <a:t>First Come First Serve (FCFS) : </a:t>
            </a:r>
            <a:r>
              <a:rPr lang="en-US" sz="2000" dirty="0">
                <a:solidFill>
                  <a:prstClr val="black"/>
                </a:solidFill>
              </a:rPr>
              <a:t>This policy schedule tasks first that arrive earlier to scheduler. </a:t>
            </a:r>
          </a:p>
          <a:p>
            <a:pPr lvl="1"/>
            <a:r>
              <a:rPr lang="en-US" sz="2000" b="1" dirty="0">
                <a:solidFill>
                  <a:prstClr val="black"/>
                </a:solidFill>
              </a:rPr>
              <a:t>Shortest Job First (SJF) : </a:t>
            </a:r>
            <a:r>
              <a:rPr lang="en-US" sz="2000" dirty="0">
                <a:solidFill>
                  <a:prstClr val="black"/>
                </a:solidFill>
              </a:rPr>
              <a:t>SJF schedule the tasks according to its execution time in ascending order. Therefore, shortest job scheduled first.</a:t>
            </a:r>
          </a:p>
        </p:txBody>
      </p:sp>
      <p:sp>
        <p:nvSpPr>
          <p:cNvPr id="4" name="Slide Number Placeholder 3">
            <a:extLst>
              <a:ext uri="{FF2B5EF4-FFF2-40B4-BE49-F238E27FC236}">
                <a16:creationId xmlns:a16="http://schemas.microsoft.com/office/drawing/2014/main" id="{17B57E1B-1BFE-4E24-82F5-A85D34983F4C}"/>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35770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7A56-3A23-4170-BAF1-D0A4B0844B2D}"/>
              </a:ext>
            </a:extLst>
          </p:cNvPr>
          <p:cNvSpPr>
            <a:spLocks noGrp="1"/>
          </p:cNvSpPr>
          <p:nvPr>
            <p:ph type="title"/>
          </p:nvPr>
        </p:nvSpPr>
        <p:spPr/>
        <p:txBody>
          <a:bodyPr/>
          <a:lstStyle/>
          <a:p>
            <a:r>
              <a:rPr lang="en-US" dirty="0">
                <a:solidFill>
                  <a:prstClr val="white"/>
                </a:solidFill>
              </a:rPr>
              <a:t>Resource Allocation Heuristics</a:t>
            </a:r>
            <a:endParaRPr lang="en-US" dirty="0"/>
          </a:p>
        </p:txBody>
      </p:sp>
      <p:sp>
        <p:nvSpPr>
          <p:cNvPr id="3" name="Content Placeholder 2">
            <a:extLst>
              <a:ext uri="{FF2B5EF4-FFF2-40B4-BE49-F238E27FC236}">
                <a16:creationId xmlns:a16="http://schemas.microsoft.com/office/drawing/2014/main" id="{14523129-F0A3-48BF-951B-C9A003935FB8}"/>
              </a:ext>
            </a:extLst>
          </p:cNvPr>
          <p:cNvSpPr>
            <a:spLocks noGrp="1"/>
          </p:cNvSpPr>
          <p:nvPr>
            <p:ph idx="1"/>
          </p:nvPr>
        </p:nvSpPr>
        <p:spPr/>
        <p:txBody>
          <a:bodyPr>
            <a:normAutofit/>
          </a:bodyPr>
          <a:lstStyle/>
          <a:p>
            <a:pPr lvl="0"/>
            <a:r>
              <a:rPr lang="en-US" sz="2400" dirty="0">
                <a:solidFill>
                  <a:prstClr val="black"/>
                </a:solidFill>
              </a:rPr>
              <a:t>Resource allocation decision in coordinator is based on 3 heuristics. They are –</a:t>
            </a:r>
          </a:p>
          <a:p>
            <a:pPr lvl="1">
              <a:buClrTx/>
            </a:pPr>
            <a:r>
              <a:rPr lang="en-US" sz="2000" b="1" dirty="0">
                <a:solidFill>
                  <a:prstClr val="black"/>
                </a:solidFill>
              </a:rPr>
              <a:t>Baseline  Heuristic : </a:t>
            </a:r>
            <a:r>
              <a:rPr lang="en-US" sz="2000" dirty="0">
                <a:solidFill>
                  <a:prstClr val="black"/>
                </a:solidFill>
              </a:rPr>
              <a:t>The baseline heuristic naively allocates every task to the onshore Cloud Datacenter for processing.</a:t>
            </a:r>
          </a:p>
          <a:p>
            <a:pPr marL="457200" lvl="1" indent="0">
              <a:buNone/>
            </a:pPr>
            <a:endParaRPr lang="en-US" sz="2000" dirty="0">
              <a:solidFill>
                <a:prstClr val="black"/>
              </a:solidFill>
            </a:endParaRPr>
          </a:p>
          <a:p>
            <a:pPr lvl="1">
              <a:buClrTx/>
            </a:pPr>
            <a:r>
              <a:rPr lang="en-US" sz="2000" b="1" dirty="0">
                <a:solidFill>
                  <a:prstClr val="black"/>
                </a:solidFill>
              </a:rPr>
              <a:t>Maximum Certainty (MC) Heuristic : </a:t>
            </a:r>
            <a:r>
              <a:rPr lang="en-US" sz="2000" dirty="0">
                <a:solidFill>
                  <a:prstClr val="black"/>
                </a:solidFill>
              </a:rPr>
              <a:t>It allocates an arriving task to the computing unit that maximizes certainty of the task.</a:t>
            </a:r>
          </a:p>
          <a:p>
            <a:pPr marL="457200" lvl="1" indent="0">
              <a:buNone/>
            </a:pPr>
            <a:endParaRPr lang="en-US" sz="2000" dirty="0">
              <a:solidFill>
                <a:prstClr val="black"/>
              </a:solidFill>
            </a:endParaRPr>
          </a:p>
          <a:p>
            <a:pPr lvl="1">
              <a:buClrTx/>
            </a:pPr>
            <a:r>
              <a:rPr lang="en-US" sz="2000" b="1" dirty="0">
                <a:solidFill>
                  <a:prstClr val="black"/>
                </a:solidFill>
              </a:rPr>
              <a:t>Task Type (TT) Heuristic : </a:t>
            </a:r>
            <a:r>
              <a:rPr lang="en-US" sz="2000" dirty="0">
                <a:solidFill>
                  <a:prstClr val="black"/>
                </a:solidFill>
              </a:rPr>
              <a:t>This heuristic harness the knowledge of urgent task type and allocates the arriving urgent tasks to edge node. The tasks that are not urgent and delay tolerant are dispatched to onshore Cloud Datacenter.</a:t>
            </a:r>
          </a:p>
          <a:p>
            <a:pPr marL="0" indent="0">
              <a:buNone/>
            </a:pPr>
            <a:endParaRPr lang="en-US" sz="3600" dirty="0"/>
          </a:p>
        </p:txBody>
      </p:sp>
      <p:sp>
        <p:nvSpPr>
          <p:cNvPr id="4" name="Slide Number Placeholder 3">
            <a:extLst>
              <a:ext uri="{FF2B5EF4-FFF2-40B4-BE49-F238E27FC236}">
                <a16:creationId xmlns:a16="http://schemas.microsoft.com/office/drawing/2014/main" id="{CD507016-C961-423D-9E52-00A11AC5C7C4}"/>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793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Setup</a:t>
            </a:r>
          </a:p>
        </p:txBody>
      </p:sp>
      <p:sp>
        <p:nvSpPr>
          <p:cNvPr id="6" name="Content Placeholder 5"/>
          <p:cNvSpPr>
            <a:spLocks noGrp="1"/>
          </p:cNvSpPr>
          <p:nvPr>
            <p:ph idx="1"/>
          </p:nvPr>
        </p:nvSpPr>
        <p:spPr>
          <a:xfrm>
            <a:off x="340469" y="1600200"/>
            <a:ext cx="8667344" cy="4525963"/>
          </a:xfrm>
        </p:spPr>
        <p:txBody>
          <a:bodyPr>
            <a:normAutofit/>
          </a:bodyPr>
          <a:lstStyle/>
          <a:p>
            <a:pPr lvl="0">
              <a:spcAft>
                <a:spcPts val="528"/>
              </a:spcAft>
            </a:pPr>
            <a:r>
              <a:rPr lang="en-US" sz="2800" dirty="0">
                <a:solidFill>
                  <a:prstClr val="black"/>
                </a:solidFill>
              </a:rPr>
              <a:t>CloudSim simulator is used to evaluate the system’s performance.</a:t>
            </a:r>
          </a:p>
          <a:p>
            <a:pPr lvl="0">
              <a:spcAft>
                <a:spcPts val="528"/>
              </a:spcAft>
            </a:pPr>
            <a:r>
              <a:rPr lang="en-US" sz="2800" dirty="0">
                <a:solidFill>
                  <a:prstClr val="black"/>
                </a:solidFill>
              </a:rPr>
              <a:t>We simulate an edge computing unit with 8 cores</a:t>
            </a:r>
          </a:p>
          <a:p>
            <a:pPr lvl="0">
              <a:spcAft>
                <a:spcPts val="528"/>
              </a:spcAft>
            </a:pPr>
            <a:r>
              <a:rPr lang="en-US" sz="2800" dirty="0">
                <a:solidFill>
                  <a:prstClr val="black"/>
                </a:solidFill>
              </a:rPr>
              <a:t>Our simulation includes 16 VMs allocated on an onshore cloud</a:t>
            </a:r>
          </a:p>
          <a:p>
            <a:pPr lvl="0">
              <a:spcAft>
                <a:spcPts val="528"/>
              </a:spcAft>
            </a:pPr>
            <a:r>
              <a:rPr lang="en-US" sz="2800" dirty="0">
                <a:solidFill>
                  <a:prstClr val="black"/>
                </a:solidFill>
              </a:rPr>
              <a:t>This research considers homogeneous situation meaning all the VMs have same computational power (MIPS).</a:t>
            </a:r>
          </a:p>
          <a:p>
            <a:pPr marL="0" indent="0">
              <a:buNone/>
            </a:pPr>
            <a:endParaRPr lang="en-US" sz="4000" dirty="0"/>
          </a:p>
        </p:txBody>
      </p:sp>
      <p:sp>
        <p:nvSpPr>
          <p:cNvPr id="3" name="Slide Number Placeholder 2">
            <a:extLst>
              <a:ext uri="{FF2B5EF4-FFF2-40B4-BE49-F238E27FC236}">
                <a16:creationId xmlns:a16="http://schemas.microsoft.com/office/drawing/2014/main" id="{4FA656BC-0648-463D-B765-93C0ACB9317C}"/>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Tree>
    <p:extLst>
      <p:ext uri="{BB962C8B-B14F-4D97-AF65-F5344CB8AC3E}">
        <p14:creationId xmlns:p14="http://schemas.microsoft.com/office/powerpoint/2010/main" val="330711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A173-BA22-4B84-B095-01A11C531166}"/>
              </a:ext>
            </a:extLst>
          </p:cNvPr>
          <p:cNvSpPr>
            <a:spLocks noGrp="1"/>
          </p:cNvSpPr>
          <p:nvPr>
            <p:ph type="title"/>
          </p:nvPr>
        </p:nvSpPr>
        <p:spPr/>
        <p:txBody>
          <a:bodyPr/>
          <a:lstStyle/>
          <a:p>
            <a:r>
              <a:rPr lang="en-US" dirty="0"/>
              <a:t>Experiment Workload</a:t>
            </a:r>
          </a:p>
        </p:txBody>
      </p:sp>
      <p:sp>
        <p:nvSpPr>
          <p:cNvPr id="3" name="Content Placeholder 2">
            <a:extLst>
              <a:ext uri="{FF2B5EF4-FFF2-40B4-BE49-F238E27FC236}">
                <a16:creationId xmlns:a16="http://schemas.microsoft.com/office/drawing/2014/main" id="{3A8AE54E-D086-4E5E-A8A2-BB0E98EEDF4F}"/>
              </a:ext>
            </a:extLst>
          </p:cNvPr>
          <p:cNvSpPr>
            <a:spLocks noGrp="1"/>
          </p:cNvSpPr>
          <p:nvPr>
            <p:ph idx="1"/>
          </p:nvPr>
        </p:nvSpPr>
        <p:spPr/>
        <p:txBody>
          <a:bodyPr>
            <a:normAutofit/>
          </a:bodyPr>
          <a:lstStyle/>
          <a:p>
            <a:pPr>
              <a:spcAft>
                <a:spcPts val="528"/>
              </a:spcAft>
            </a:pPr>
            <a:r>
              <a:rPr lang="en-US" sz="2200" dirty="0"/>
              <a:t>Execution times for tasks of workload are generated using Gaussian distribution.</a:t>
            </a:r>
          </a:p>
          <a:p>
            <a:pPr lvl="1">
              <a:spcAft>
                <a:spcPts val="528"/>
              </a:spcAft>
            </a:pPr>
            <a:r>
              <a:rPr lang="en-US" sz="1600" dirty="0"/>
              <a:t>For arrival time, the results of Extreme Scale System Center (ESSC) at Oak Ridge National Laboratory (ORNL) are used with relevant adjustment. </a:t>
            </a:r>
          </a:p>
          <a:p>
            <a:pPr>
              <a:spcAft>
                <a:spcPts val="528"/>
              </a:spcAft>
            </a:pPr>
            <a:endParaRPr lang="en-US" sz="2200" dirty="0"/>
          </a:p>
          <a:p>
            <a:pPr>
              <a:spcAft>
                <a:spcPts val="528"/>
              </a:spcAft>
            </a:pPr>
            <a:r>
              <a:rPr lang="en-US" sz="2200" dirty="0"/>
              <a:t>In addition to this oversubscribe situation Coordinator receives the generated workload which was used for result evaluation.</a:t>
            </a:r>
          </a:p>
          <a:p>
            <a:pPr>
              <a:spcAft>
                <a:spcPts val="528"/>
              </a:spcAft>
            </a:pPr>
            <a:endParaRPr lang="en-US" sz="2200" dirty="0"/>
          </a:p>
          <a:p>
            <a:pPr>
              <a:spcAft>
                <a:spcPts val="528"/>
              </a:spcAft>
            </a:pPr>
            <a:r>
              <a:rPr lang="en-US" sz="2200" dirty="0"/>
              <a:t>Each experiment was conducted 10  times from where the mean and 95% confidence interval was reported for the sake of accuracy and to remove uncertainties in results.</a:t>
            </a:r>
          </a:p>
        </p:txBody>
      </p:sp>
      <p:sp>
        <p:nvSpPr>
          <p:cNvPr id="4" name="Slide Number Placeholder 3">
            <a:extLst>
              <a:ext uri="{FF2B5EF4-FFF2-40B4-BE49-F238E27FC236}">
                <a16:creationId xmlns:a16="http://schemas.microsoft.com/office/drawing/2014/main" id="{FD0E3949-378C-41BF-8639-D9A17E65AC1C}"/>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15</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509020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3" name="Slide Number Placeholder 2">
            <a:extLst>
              <a:ext uri="{FF2B5EF4-FFF2-40B4-BE49-F238E27FC236}">
                <a16:creationId xmlns:a16="http://schemas.microsoft.com/office/drawing/2014/main" id="{66E0DFCB-AC9C-4E22-AABA-6CDDB7813211}"/>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16</a:t>
            </a:fld>
            <a:endParaRPr lang="en-US" dirty="0">
              <a:solidFill>
                <a:prstClr val="black">
                  <a:tint val="75000"/>
                </a:prstClr>
              </a:solidFill>
              <a:latin typeface="Calibri"/>
            </a:endParaRPr>
          </a:p>
        </p:txBody>
      </p:sp>
      <p:pic>
        <p:nvPicPr>
          <p:cNvPr id="9" name="Content Placeholder 8">
            <a:extLst>
              <a:ext uri="{FF2B5EF4-FFF2-40B4-BE49-F238E27FC236}">
                <a16:creationId xmlns:a16="http://schemas.microsoft.com/office/drawing/2014/main" id="{047DC89E-92CF-4E3F-870D-AC7C9DFE894B}"/>
              </a:ext>
            </a:extLst>
          </p:cNvPr>
          <p:cNvPicPr>
            <a:picLocks noGrp="1" noChangeAspect="1"/>
          </p:cNvPicPr>
          <p:nvPr>
            <p:ph idx="1"/>
          </p:nvPr>
        </p:nvPicPr>
        <p:blipFill>
          <a:blip r:embed="rId3"/>
          <a:stretch>
            <a:fillRect/>
          </a:stretch>
        </p:blipFill>
        <p:spPr>
          <a:xfrm>
            <a:off x="0" y="1167677"/>
            <a:ext cx="4572000" cy="2831367"/>
          </a:xfrm>
        </p:spPr>
      </p:pic>
      <p:pic>
        <p:nvPicPr>
          <p:cNvPr id="11" name="Picture 10">
            <a:extLst>
              <a:ext uri="{FF2B5EF4-FFF2-40B4-BE49-F238E27FC236}">
                <a16:creationId xmlns:a16="http://schemas.microsoft.com/office/drawing/2014/main" id="{FBFB998B-5D2C-4F33-ABD9-E49A14242940}"/>
              </a:ext>
            </a:extLst>
          </p:cNvPr>
          <p:cNvPicPr>
            <a:picLocks noChangeAspect="1"/>
          </p:cNvPicPr>
          <p:nvPr/>
        </p:nvPicPr>
        <p:blipFill>
          <a:blip r:embed="rId4"/>
          <a:stretch>
            <a:fillRect/>
          </a:stretch>
        </p:blipFill>
        <p:spPr>
          <a:xfrm>
            <a:off x="4572001" y="1163943"/>
            <a:ext cx="4572000" cy="2831368"/>
          </a:xfrm>
          <a:prstGeom prst="rect">
            <a:avLst/>
          </a:prstGeom>
        </p:spPr>
      </p:pic>
      <p:sp>
        <p:nvSpPr>
          <p:cNvPr id="4" name="TextBox 3">
            <a:extLst>
              <a:ext uri="{FF2B5EF4-FFF2-40B4-BE49-F238E27FC236}">
                <a16:creationId xmlns:a16="http://schemas.microsoft.com/office/drawing/2014/main" id="{61BE16BC-CB62-4E21-AFE3-BE2588DA4C8C}"/>
              </a:ext>
            </a:extLst>
          </p:cNvPr>
          <p:cNvSpPr txBox="1"/>
          <p:nvPr/>
        </p:nvSpPr>
        <p:spPr>
          <a:xfrm>
            <a:off x="307315" y="3890403"/>
            <a:ext cx="883668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impact of increasing number of arriving tasks to the system is analyzed with proposed heuristic. </a:t>
            </a:r>
          </a:p>
          <a:p>
            <a:pPr marL="285750" indent="-285750">
              <a:buFont typeface="Arial" panose="020B0604020202020204" pitchFamily="34" charset="0"/>
              <a:buChar char="•"/>
            </a:pPr>
            <a:r>
              <a:rPr lang="en-US" dirty="0"/>
              <a:t>In each experiment deadline missed tasks are counted for performance evaluation.</a:t>
            </a:r>
          </a:p>
          <a:p>
            <a:pPr marL="285750" indent="-285750">
              <a:buFont typeface="Arial" panose="020B0604020202020204" pitchFamily="34" charset="0"/>
              <a:buChar char="•"/>
            </a:pPr>
            <a:r>
              <a:rPr lang="en-US" dirty="0"/>
              <a:t>Certainty Coordinator performs better than baseline and task type heuristics.</a:t>
            </a:r>
          </a:p>
          <a:p>
            <a:pPr marL="285750" indent="-285750">
              <a:buFont typeface="Arial" panose="020B0604020202020204" pitchFamily="34" charset="0"/>
              <a:buChar char="•"/>
            </a:pPr>
            <a:r>
              <a:rPr lang="en-US" dirty="0"/>
              <a:t>17% of all tasks miss their deadline using certainty heuristic whereas more than 22.2% of tasks miss their deadline with baseline heuristic.</a:t>
            </a:r>
          </a:p>
          <a:p>
            <a:pPr marL="285750" indent="-285750">
              <a:buFont typeface="Arial" panose="020B0604020202020204" pitchFamily="34" charset="0"/>
              <a:buChar char="•"/>
            </a:pPr>
            <a:r>
              <a:rPr lang="en-US" dirty="0"/>
              <a:t>Proposed heuristic performs slightly better using SJF scheduling due to efficient scheduling of short task first.</a:t>
            </a:r>
          </a:p>
        </p:txBody>
      </p:sp>
    </p:spTree>
    <p:extLst>
      <p:ext uri="{BB962C8B-B14F-4D97-AF65-F5344CB8AC3E}">
        <p14:creationId xmlns:p14="http://schemas.microsoft.com/office/powerpoint/2010/main" val="137932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Works</a:t>
            </a:r>
          </a:p>
        </p:txBody>
      </p:sp>
      <p:sp>
        <p:nvSpPr>
          <p:cNvPr id="6" name="Content Placeholder 5"/>
          <p:cNvSpPr>
            <a:spLocks noGrp="1"/>
          </p:cNvSpPr>
          <p:nvPr>
            <p:ph idx="1"/>
          </p:nvPr>
        </p:nvSpPr>
        <p:spPr>
          <a:xfrm>
            <a:off x="398831" y="1600200"/>
            <a:ext cx="8550613" cy="4525963"/>
          </a:xfrm>
        </p:spPr>
        <p:txBody>
          <a:bodyPr>
            <a:normAutofit/>
          </a:bodyPr>
          <a:lstStyle/>
          <a:p>
            <a:pPr lvl="0">
              <a:spcAft>
                <a:spcPts val="528"/>
              </a:spcAft>
            </a:pPr>
            <a:r>
              <a:rPr lang="en-US" sz="2200" dirty="0">
                <a:solidFill>
                  <a:prstClr val="black"/>
                </a:solidFill>
              </a:rPr>
              <a:t>A robust resource allocation model using Edge computing is proposed that copes with uncertainties both in communication and computation. </a:t>
            </a:r>
          </a:p>
          <a:p>
            <a:pPr lvl="0">
              <a:spcAft>
                <a:spcPts val="528"/>
              </a:spcAft>
            </a:pPr>
            <a:endParaRPr lang="en-US" sz="2200" dirty="0">
              <a:solidFill>
                <a:prstClr val="black"/>
              </a:solidFill>
            </a:endParaRPr>
          </a:p>
          <a:p>
            <a:pPr lvl="0">
              <a:spcAft>
                <a:spcPts val="528"/>
              </a:spcAft>
            </a:pPr>
            <a:r>
              <a:rPr lang="en-US" sz="2200" dirty="0">
                <a:solidFill>
                  <a:prstClr val="black"/>
                </a:solidFill>
              </a:rPr>
              <a:t>With experiment results it is proven that our model can improve the robustness of the system compared to existing Cloud Datacenter system.</a:t>
            </a:r>
          </a:p>
          <a:p>
            <a:pPr lvl="0">
              <a:spcAft>
                <a:spcPts val="528"/>
              </a:spcAft>
            </a:pPr>
            <a:endParaRPr lang="en-US" sz="2200" dirty="0">
              <a:solidFill>
                <a:prstClr val="black"/>
              </a:solidFill>
            </a:endParaRPr>
          </a:p>
          <a:p>
            <a:pPr lvl="0">
              <a:spcAft>
                <a:spcPts val="528"/>
              </a:spcAft>
            </a:pPr>
            <a:r>
              <a:rPr lang="en-US" sz="2200" dirty="0">
                <a:solidFill>
                  <a:prstClr val="black"/>
                </a:solidFill>
              </a:rPr>
              <a:t>Extension of proposed model could be improvement of the efficiency and heterogeneity within each computing unit.</a:t>
            </a:r>
          </a:p>
          <a:p>
            <a:pPr marL="0" indent="0">
              <a:buNone/>
            </a:pPr>
            <a:endParaRPr lang="en-US" dirty="0"/>
          </a:p>
        </p:txBody>
      </p:sp>
      <p:sp>
        <p:nvSpPr>
          <p:cNvPr id="3" name="Slide Number Placeholder 2">
            <a:extLst>
              <a:ext uri="{FF2B5EF4-FFF2-40B4-BE49-F238E27FC236}">
                <a16:creationId xmlns:a16="http://schemas.microsoft.com/office/drawing/2014/main" id="{70EF4622-03F6-499D-900E-F636BD26332C}"/>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17</a:t>
            </a:fld>
            <a:endParaRPr lang="en-US">
              <a:solidFill>
                <a:prstClr val="black">
                  <a:tint val="75000"/>
                </a:prstClr>
              </a:solidFill>
              <a:latin typeface="Calibri"/>
            </a:endParaRPr>
          </a:p>
        </p:txBody>
      </p:sp>
    </p:spTree>
    <p:extLst>
      <p:ext uri="{BB962C8B-B14F-4D97-AF65-F5344CB8AC3E}">
        <p14:creationId xmlns:p14="http://schemas.microsoft.com/office/powerpoint/2010/main" val="303593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Content Placeholder 3">
            <a:extLst>
              <a:ext uri="{FF2B5EF4-FFF2-40B4-BE49-F238E27FC236}">
                <a16:creationId xmlns:a16="http://schemas.microsoft.com/office/drawing/2014/main" id="{73DA1A14-810C-4275-9F40-F82919019CEB}"/>
              </a:ext>
            </a:extLst>
          </p:cNvPr>
          <p:cNvSpPr>
            <a:spLocks noGrp="1"/>
          </p:cNvSpPr>
          <p:nvPr>
            <p:ph idx="1"/>
          </p:nvPr>
        </p:nvSpPr>
        <p:spPr>
          <a:xfrm>
            <a:off x="457200" y="1469715"/>
            <a:ext cx="8505826" cy="4800600"/>
          </a:xfrm>
        </p:spPr>
        <p:txBody>
          <a:bodyPr>
            <a:noAutofit/>
          </a:bodyPr>
          <a:lstStyle/>
          <a:p>
            <a:pPr>
              <a:spcAft>
                <a:spcPts val="1800"/>
              </a:spcAft>
            </a:pPr>
            <a:r>
              <a:rPr lang="en-US" sz="2000" dirty="0"/>
              <a:t>High demands for petroleum creates scarcity of natural resources and Oil &amp; Gas (O&amp;G) companies move extraction sites to remote offshore places.</a:t>
            </a:r>
          </a:p>
          <a:p>
            <a:pPr>
              <a:spcAft>
                <a:spcPts val="1200"/>
              </a:spcAft>
            </a:pPr>
            <a:r>
              <a:rPr lang="en-US" sz="2000" dirty="0"/>
              <a:t>Achieving efficient and safe petroleum extraction is challenging due to it’s fault-intolerant nature.</a:t>
            </a:r>
          </a:p>
          <a:p>
            <a:r>
              <a:rPr lang="en-US" sz="2000" dirty="0"/>
              <a:t>Existing smart oil fields includes </a:t>
            </a:r>
          </a:p>
          <a:p>
            <a:pPr marL="0" indent="0">
              <a:buNone/>
            </a:pPr>
            <a:r>
              <a:rPr lang="en-US" sz="2000" dirty="0"/>
              <a:t>various sensors (e.g., gas density, pipeline </a:t>
            </a:r>
          </a:p>
          <a:p>
            <a:pPr marL="0" indent="0">
              <a:buNone/>
            </a:pPr>
            <a:r>
              <a:rPr lang="en-US" sz="2000" dirty="0"/>
              <a:t>pressure, Temperature) that collectively </a:t>
            </a:r>
          </a:p>
          <a:p>
            <a:pPr marL="0" indent="0">
              <a:buNone/>
            </a:pPr>
            <a:r>
              <a:rPr lang="en-US" sz="2000" dirty="0"/>
              <a:t>generate terabytes of data per day.</a:t>
            </a:r>
          </a:p>
          <a:p>
            <a:pPr marL="0" indent="0">
              <a:buNone/>
            </a:pPr>
            <a:endParaRPr lang="en-US" sz="2000" dirty="0"/>
          </a:p>
          <a:p>
            <a:r>
              <a:rPr lang="en-US" sz="2000" dirty="0"/>
              <a:t>Sensors generated data needs to be analyzed </a:t>
            </a:r>
          </a:p>
          <a:p>
            <a:pPr marL="0" indent="0">
              <a:buNone/>
            </a:pPr>
            <a:r>
              <a:rPr lang="en-US" sz="2000" dirty="0"/>
              <a:t>in real-time for safety and decision making </a:t>
            </a:r>
          </a:p>
          <a:p>
            <a:pPr marL="0" indent="0">
              <a:buNone/>
            </a:pPr>
            <a:r>
              <a:rPr lang="en-US" sz="2000" dirty="0"/>
              <a:t>purpose.</a:t>
            </a:r>
          </a:p>
        </p:txBody>
      </p:sp>
      <p:sp>
        <p:nvSpPr>
          <p:cNvPr id="6" name="Slide Number Placeholder 5">
            <a:extLst>
              <a:ext uri="{FF2B5EF4-FFF2-40B4-BE49-F238E27FC236}">
                <a16:creationId xmlns:a16="http://schemas.microsoft.com/office/drawing/2014/main" id="{50F800EC-7A87-45B5-A499-E90324EC110F}"/>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2</a:t>
            </a:fld>
            <a:endParaRPr lang="en-US">
              <a:solidFill>
                <a:prstClr val="black">
                  <a:tint val="75000"/>
                </a:prstClr>
              </a:solidFill>
              <a:latin typeface="Calibri"/>
            </a:endParaRPr>
          </a:p>
        </p:txBody>
      </p:sp>
      <p:pic>
        <p:nvPicPr>
          <p:cNvPr id="11" name="Picture 10">
            <a:extLst>
              <a:ext uri="{FF2B5EF4-FFF2-40B4-BE49-F238E27FC236}">
                <a16:creationId xmlns:a16="http://schemas.microsoft.com/office/drawing/2014/main" id="{FE90D072-3817-4FDD-BBD8-460A59D4BF8F}"/>
              </a:ext>
            </a:extLst>
          </p:cNvPr>
          <p:cNvPicPr>
            <a:picLocks noChangeAspect="1"/>
          </p:cNvPicPr>
          <p:nvPr/>
        </p:nvPicPr>
        <p:blipFill>
          <a:blip r:embed="rId2"/>
          <a:stretch>
            <a:fillRect/>
          </a:stretch>
        </p:blipFill>
        <p:spPr>
          <a:xfrm>
            <a:off x="4877827" y="2770138"/>
            <a:ext cx="4175686" cy="3385531"/>
          </a:xfrm>
          <a:prstGeom prst="rect">
            <a:avLst/>
          </a:prstGeom>
        </p:spPr>
      </p:pic>
      <p:sp>
        <p:nvSpPr>
          <p:cNvPr id="12" name="TextBox 11">
            <a:extLst>
              <a:ext uri="{FF2B5EF4-FFF2-40B4-BE49-F238E27FC236}">
                <a16:creationId xmlns:a16="http://schemas.microsoft.com/office/drawing/2014/main" id="{F8F4A4BC-08CF-418E-BE34-44096D31C9C8}"/>
              </a:ext>
            </a:extLst>
          </p:cNvPr>
          <p:cNvSpPr txBox="1"/>
          <p:nvPr/>
        </p:nvSpPr>
        <p:spPr>
          <a:xfrm>
            <a:off x="7281082" y="3562238"/>
            <a:ext cx="1516600" cy="307777"/>
          </a:xfrm>
          <a:prstGeom prst="rect">
            <a:avLst/>
          </a:prstGeom>
          <a:noFill/>
        </p:spPr>
        <p:txBody>
          <a:bodyPr wrap="square" rtlCol="0">
            <a:spAutoFit/>
          </a:bodyPr>
          <a:lstStyle/>
          <a:p>
            <a:r>
              <a:rPr lang="en-US" sz="1400" dirty="0"/>
              <a:t>Cloud Datacenter</a:t>
            </a:r>
          </a:p>
        </p:txBody>
      </p:sp>
      <p:sp>
        <p:nvSpPr>
          <p:cNvPr id="13" name="TextBox 12">
            <a:extLst>
              <a:ext uri="{FF2B5EF4-FFF2-40B4-BE49-F238E27FC236}">
                <a16:creationId xmlns:a16="http://schemas.microsoft.com/office/drawing/2014/main" id="{6C8ABEA8-A10B-4EBF-A798-63F251A78676}"/>
              </a:ext>
            </a:extLst>
          </p:cNvPr>
          <p:cNvSpPr txBox="1"/>
          <p:nvPr/>
        </p:nvSpPr>
        <p:spPr>
          <a:xfrm>
            <a:off x="5631712" y="4431504"/>
            <a:ext cx="1052915" cy="307777"/>
          </a:xfrm>
          <a:prstGeom prst="rect">
            <a:avLst/>
          </a:prstGeom>
          <a:noFill/>
        </p:spPr>
        <p:txBody>
          <a:bodyPr wrap="square" rtlCol="0">
            <a:spAutoFit/>
          </a:bodyPr>
          <a:lstStyle/>
          <a:p>
            <a:r>
              <a:rPr lang="en-US" sz="1400" dirty="0"/>
              <a:t>Edge Nodes</a:t>
            </a:r>
          </a:p>
        </p:txBody>
      </p:sp>
      <p:sp>
        <p:nvSpPr>
          <p:cNvPr id="14" name="TextBox 13">
            <a:extLst>
              <a:ext uri="{FF2B5EF4-FFF2-40B4-BE49-F238E27FC236}">
                <a16:creationId xmlns:a16="http://schemas.microsoft.com/office/drawing/2014/main" id="{F71BCD2E-7369-493B-85B2-07E0F8C2A92F}"/>
              </a:ext>
            </a:extLst>
          </p:cNvPr>
          <p:cNvSpPr txBox="1"/>
          <p:nvPr/>
        </p:nvSpPr>
        <p:spPr>
          <a:xfrm>
            <a:off x="6457944" y="6099282"/>
            <a:ext cx="1516600" cy="307777"/>
          </a:xfrm>
          <a:prstGeom prst="rect">
            <a:avLst/>
          </a:prstGeom>
          <a:noFill/>
        </p:spPr>
        <p:txBody>
          <a:bodyPr wrap="square" rtlCol="0">
            <a:spAutoFit/>
          </a:bodyPr>
          <a:lstStyle/>
          <a:p>
            <a:r>
              <a:rPr lang="en-US" sz="1400" dirty="0"/>
              <a:t>Smart Oil-field</a:t>
            </a:r>
          </a:p>
        </p:txBody>
      </p:sp>
    </p:spTree>
    <p:extLst>
      <p:ext uri="{BB962C8B-B14F-4D97-AF65-F5344CB8AC3E}">
        <p14:creationId xmlns:p14="http://schemas.microsoft.com/office/powerpoint/2010/main" val="338641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D81E-DBE3-4435-8892-892A48FFFAE6}"/>
              </a:ext>
            </a:extLst>
          </p:cNvPr>
          <p:cNvSpPr>
            <a:spLocks noGrp="1"/>
          </p:cNvSpPr>
          <p:nvPr>
            <p:ph type="title"/>
          </p:nvPr>
        </p:nvSpPr>
        <p:spPr/>
        <p:txBody>
          <a:bodyPr/>
          <a:lstStyle/>
          <a:p>
            <a:r>
              <a:rPr lang="en-US" dirty="0"/>
              <a:t>Introduction (Cont.)</a:t>
            </a:r>
          </a:p>
        </p:txBody>
      </p:sp>
      <p:sp>
        <p:nvSpPr>
          <p:cNvPr id="3" name="Content Placeholder 2">
            <a:extLst>
              <a:ext uri="{FF2B5EF4-FFF2-40B4-BE49-F238E27FC236}">
                <a16:creationId xmlns:a16="http://schemas.microsoft.com/office/drawing/2014/main" id="{82C8D7BC-2A4A-447B-928A-8F29B8FF8871}"/>
              </a:ext>
            </a:extLst>
          </p:cNvPr>
          <p:cNvSpPr>
            <a:spLocks noGrp="1"/>
          </p:cNvSpPr>
          <p:nvPr>
            <p:ph idx="1"/>
          </p:nvPr>
        </p:nvSpPr>
        <p:spPr>
          <a:xfrm>
            <a:off x="467360" y="1584960"/>
            <a:ext cx="8392160" cy="4734560"/>
          </a:xfrm>
        </p:spPr>
        <p:txBody>
          <a:bodyPr>
            <a:normAutofit lnSpcReduction="10000"/>
          </a:bodyPr>
          <a:lstStyle/>
          <a:p>
            <a:pPr>
              <a:spcAft>
                <a:spcPts val="1800"/>
              </a:spcAft>
            </a:pPr>
            <a:r>
              <a:rPr lang="en-US" sz="2200" b="1" dirty="0"/>
              <a:t>Cloud </a:t>
            </a:r>
            <a:r>
              <a:rPr lang="en-US" sz="2200" dirty="0"/>
              <a:t>Datacenter with </a:t>
            </a:r>
            <a:r>
              <a:rPr lang="en-US" sz="2200" b="1" dirty="0"/>
              <a:t>satellite communication </a:t>
            </a:r>
            <a:r>
              <a:rPr lang="en-US" sz="2200" dirty="0"/>
              <a:t>in existing smart oil-field imposes a significant </a:t>
            </a:r>
            <a:r>
              <a:rPr lang="en-US" sz="2200" b="1" dirty="0"/>
              <a:t>latency</a:t>
            </a:r>
            <a:r>
              <a:rPr lang="en-US" sz="2200" dirty="0"/>
              <a:t>.</a:t>
            </a:r>
          </a:p>
          <a:p>
            <a:pPr lvl="1">
              <a:spcAft>
                <a:spcPts val="1800"/>
              </a:spcAft>
            </a:pPr>
            <a:r>
              <a:rPr lang="en-US" sz="1600" dirty="0"/>
              <a:t>This latency is not acceptable to many real-time services needed in oil fields. </a:t>
            </a:r>
          </a:p>
          <a:p>
            <a:pPr>
              <a:spcAft>
                <a:spcPts val="1800"/>
              </a:spcAft>
            </a:pPr>
            <a:r>
              <a:rPr lang="en-US" sz="2200" dirty="0"/>
              <a:t>Consider the example of H2S gas leakage: it has to be identified and reacted </a:t>
            </a:r>
            <a:r>
              <a:rPr lang="en-US" sz="2200" b="1" i="1" dirty="0"/>
              <a:t>in less than 5 seconds</a:t>
            </a:r>
            <a:r>
              <a:rPr lang="en-US" sz="2200" dirty="0"/>
              <a:t>! </a:t>
            </a:r>
          </a:p>
          <a:p>
            <a:pPr>
              <a:spcAft>
                <a:spcPts val="1800"/>
              </a:spcAft>
            </a:pPr>
            <a:r>
              <a:rPr lang="en-US" sz="2200" b="1" dirty="0"/>
              <a:t>Edge computing </a:t>
            </a:r>
            <a:r>
              <a:rPr lang="en-US" sz="2200" dirty="0"/>
              <a:t>can be instrumental in providing the real-time processing required in remote smart oil fields.</a:t>
            </a:r>
          </a:p>
          <a:p>
            <a:pPr lvl="1">
              <a:spcAft>
                <a:spcPts val="1800"/>
              </a:spcAft>
            </a:pPr>
            <a:r>
              <a:rPr lang="en-US" sz="1600" dirty="0"/>
              <a:t>However, edge computing resources are generally insufficient for demands of oil fields</a:t>
            </a:r>
          </a:p>
          <a:p>
            <a:pPr>
              <a:spcAft>
                <a:spcPts val="1800"/>
              </a:spcAft>
            </a:pPr>
            <a:r>
              <a:rPr lang="en-US" sz="2200" dirty="0"/>
              <a:t>To have a robust smart oil field, we need a system to </a:t>
            </a:r>
            <a:r>
              <a:rPr lang="en-US" sz="2200" i="1" u="sng" dirty="0"/>
              <a:t>allocate arriving requests to edge OR cloud resources </a:t>
            </a:r>
          </a:p>
          <a:p>
            <a:pPr marL="0" indent="0">
              <a:buNone/>
            </a:pPr>
            <a:endParaRPr lang="en-US" sz="2200" dirty="0"/>
          </a:p>
        </p:txBody>
      </p:sp>
      <p:sp>
        <p:nvSpPr>
          <p:cNvPr id="4" name="Slide Number Placeholder 3">
            <a:extLst>
              <a:ext uri="{FF2B5EF4-FFF2-40B4-BE49-F238E27FC236}">
                <a16:creationId xmlns:a16="http://schemas.microsoft.com/office/drawing/2014/main" id="{096725B7-BF0B-49D6-BC2D-15D6079231DF}"/>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296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6C5E-A928-46E3-9AF2-D84B79F38D0C}"/>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304C4C-1B7B-4480-BE6A-F389EFB03401}"/>
              </a:ext>
            </a:extLst>
          </p:cNvPr>
          <p:cNvSpPr>
            <a:spLocks noGrp="1"/>
          </p:cNvSpPr>
          <p:nvPr>
            <p:ph idx="1"/>
          </p:nvPr>
        </p:nvSpPr>
        <p:spPr>
          <a:xfrm>
            <a:off x="-9330" y="1637524"/>
            <a:ext cx="8229600" cy="4525963"/>
          </a:xfrm>
        </p:spPr>
        <p:txBody>
          <a:bodyPr>
            <a:normAutofit fontScale="92500" lnSpcReduction="20000"/>
          </a:bodyPr>
          <a:lstStyle/>
          <a:p>
            <a:r>
              <a:rPr lang="en-US" sz="2400" dirty="0"/>
              <a:t>The specific problem definition in this research can be stated as : </a:t>
            </a:r>
          </a:p>
          <a:p>
            <a:pPr marL="0" indent="0" algn="ctr">
              <a:buNone/>
            </a:pPr>
            <a:r>
              <a:rPr lang="en-US" sz="2400" b="1" i="1" dirty="0"/>
              <a:t>“How to allocate arriving tasks to an Edge resource or in Cloud Datacenter to achieve robustness?”</a:t>
            </a:r>
          </a:p>
          <a:p>
            <a:endParaRPr lang="en-US" sz="2000" b="1" dirty="0"/>
          </a:p>
          <a:p>
            <a:r>
              <a:rPr lang="en-US" sz="2400" b="1" dirty="0"/>
              <a:t>Robustness</a:t>
            </a:r>
            <a:r>
              <a:rPr lang="en-US" sz="2400" dirty="0"/>
              <a:t> is defined as</a:t>
            </a:r>
            <a:br>
              <a:rPr lang="en-US" sz="2400" dirty="0"/>
            </a:br>
            <a:r>
              <a:rPr lang="en-US" sz="2400" dirty="0"/>
              <a:t>maximizing the number</a:t>
            </a:r>
            <a:br>
              <a:rPr lang="en-US" sz="2400" dirty="0"/>
            </a:br>
            <a:r>
              <a:rPr lang="en-US" sz="2400" dirty="0"/>
              <a:t>of tasks meeting their </a:t>
            </a:r>
            <a:br>
              <a:rPr lang="en-US" sz="2400" dirty="0"/>
            </a:br>
            <a:r>
              <a:rPr lang="en-US" sz="2400" dirty="0"/>
              <a:t>individual deadlines.</a:t>
            </a:r>
          </a:p>
          <a:p>
            <a:endParaRPr lang="en-US" sz="2400" dirty="0"/>
          </a:p>
          <a:p>
            <a:r>
              <a:rPr lang="en-US" sz="2400" dirty="0"/>
              <a:t>Our objective is to make the</a:t>
            </a:r>
            <a:br>
              <a:rPr lang="en-US" sz="2400" dirty="0"/>
            </a:br>
            <a:r>
              <a:rPr lang="en-US" sz="2400" dirty="0"/>
              <a:t>oil-field robust against</a:t>
            </a:r>
          </a:p>
          <a:p>
            <a:pPr marL="57150" indent="0">
              <a:buNone/>
            </a:pPr>
            <a:r>
              <a:rPr lang="en-US" sz="2400" dirty="0"/>
              <a:t>     uncertainties in </a:t>
            </a:r>
            <a:br>
              <a:rPr lang="en-US" sz="2400" dirty="0"/>
            </a:br>
            <a:r>
              <a:rPr lang="en-US" sz="2400" dirty="0"/>
              <a:t>	(a) Task arrival</a:t>
            </a:r>
          </a:p>
          <a:p>
            <a:pPr marL="57150" indent="0">
              <a:buNone/>
            </a:pPr>
            <a:r>
              <a:rPr lang="en-US" sz="2400" dirty="0"/>
              <a:t>     	(b) Communication delay</a:t>
            </a:r>
          </a:p>
        </p:txBody>
      </p:sp>
      <p:sp>
        <p:nvSpPr>
          <p:cNvPr id="4" name="Slide Number Placeholder 3">
            <a:extLst>
              <a:ext uri="{FF2B5EF4-FFF2-40B4-BE49-F238E27FC236}">
                <a16:creationId xmlns:a16="http://schemas.microsoft.com/office/drawing/2014/main" id="{92CEAE56-8CFA-4707-B5D5-3820D1F0CF7B}"/>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4</a:t>
            </a:fld>
            <a:endParaRPr lang="en-US" dirty="0">
              <a:solidFill>
                <a:prstClr val="black">
                  <a:tint val="75000"/>
                </a:prstClr>
              </a:solidFill>
              <a:latin typeface="Calibri"/>
            </a:endParaRPr>
          </a:p>
        </p:txBody>
      </p:sp>
      <p:pic>
        <p:nvPicPr>
          <p:cNvPr id="6" name="Picture 5">
            <a:extLst>
              <a:ext uri="{FF2B5EF4-FFF2-40B4-BE49-F238E27FC236}">
                <a16:creationId xmlns:a16="http://schemas.microsoft.com/office/drawing/2014/main" id="{77B1539B-9104-433E-A182-18CB44651BDC}"/>
              </a:ext>
            </a:extLst>
          </p:cNvPr>
          <p:cNvPicPr>
            <a:picLocks noChangeAspect="1"/>
          </p:cNvPicPr>
          <p:nvPr/>
        </p:nvPicPr>
        <p:blipFill>
          <a:blip r:embed="rId3"/>
          <a:stretch>
            <a:fillRect/>
          </a:stretch>
        </p:blipFill>
        <p:spPr>
          <a:xfrm>
            <a:off x="4061158" y="2876986"/>
            <a:ext cx="4928957" cy="3286501"/>
          </a:xfrm>
          <a:prstGeom prst="rect">
            <a:avLst/>
          </a:prstGeom>
        </p:spPr>
      </p:pic>
    </p:spTree>
    <p:extLst>
      <p:ext uri="{BB962C8B-B14F-4D97-AF65-F5344CB8AC3E}">
        <p14:creationId xmlns:p14="http://schemas.microsoft.com/office/powerpoint/2010/main" val="293235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6" name="Content Placeholder 5"/>
          <p:cNvSpPr>
            <a:spLocks noGrp="1"/>
          </p:cNvSpPr>
          <p:nvPr>
            <p:ph idx="1"/>
          </p:nvPr>
        </p:nvSpPr>
        <p:spPr/>
        <p:txBody>
          <a:bodyPr>
            <a:normAutofit/>
          </a:bodyPr>
          <a:lstStyle/>
          <a:p>
            <a:pPr marL="457200" lvl="0" indent="-457200">
              <a:spcAft>
                <a:spcPts val="1076"/>
              </a:spcAft>
              <a:buFont typeface="+mj-lt"/>
              <a:buAutoNum type="arabicPeriod"/>
            </a:pPr>
            <a:r>
              <a:rPr lang="en-US" sz="2400" dirty="0">
                <a:solidFill>
                  <a:prstClr val="black"/>
                </a:solidFill>
              </a:rPr>
              <a:t>We propose a </a:t>
            </a:r>
            <a:r>
              <a:rPr lang="en-US" sz="2400" u="sng" dirty="0">
                <a:solidFill>
                  <a:prstClr val="black"/>
                </a:solidFill>
              </a:rPr>
              <a:t>resource allocation model </a:t>
            </a:r>
            <a:r>
              <a:rPr lang="en-US" sz="2400" dirty="0">
                <a:solidFill>
                  <a:prstClr val="black"/>
                </a:solidFill>
              </a:rPr>
              <a:t>to efficiently use limited computational resources of Edge and minimizes reliance on onshore cloud resources. </a:t>
            </a:r>
          </a:p>
          <a:p>
            <a:pPr marL="457200" lvl="0" indent="-457200">
              <a:spcAft>
                <a:spcPts val="1076"/>
              </a:spcAft>
              <a:buFont typeface="+mj-lt"/>
              <a:buAutoNum type="arabicPeriod"/>
            </a:pPr>
            <a:endParaRPr lang="en-US" sz="2400" dirty="0">
              <a:solidFill>
                <a:prstClr val="black"/>
              </a:solidFill>
            </a:endParaRPr>
          </a:p>
          <a:p>
            <a:pPr marL="457200" lvl="0" indent="-457200">
              <a:spcAft>
                <a:spcPts val="1076"/>
              </a:spcAft>
              <a:buFont typeface="+mj-lt"/>
              <a:buAutoNum type="arabicPeriod"/>
            </a:pPr>
            <a:r>
              <a:rPr lang="en-US" sz="2400" dirty="0">
                <a:solidFill>
                  <a:prstClr val="black"/>
                </a:solidFill>
              </a:rPr>
              <a:t>Developing a </a:t>
            </a:r>
            <a:r>
              <a:rPr lang="en-US" sz="2400" u="sng" dirty="0">
                <a:solidFill>
                  <a:prstClr val="black"/>
                </a:solidFill>
              </a:rPr>
              <a:t>coordinator heuristic </a:t>
            </a:r>
            <a:r>
              <a:rPr lang="en-US" sz="2400" dirty="0">
                <a:solidFill>
                  <a:prstClr val="black"/>
                </a:solidFill>
              </a:rPr>
              <a:t>that provides robust task assignment for real-time monitoring and decision making.</a:t>
            </a:r>
          </a:p>
          <a:p>
            <a:pPr marL="457200" lvl="0" indent="-457200">
              <a:spcAft>
                <a:spcPts val="1076"/>
              </a:spcAft>
              <a:buFont typeface="+mj-lt"/>
              <a:buAutoNum type="arabicPeriod"/>
            </a:pPr>
            <a:endParaRPr lang="en-US" sz="2400" dirty="0">
              <a:solidFill>
                <a:prstClr val="black"/>
              </a:solidFill>
            </a:endParaRPr>
          </a:p>
          <a:p>
            <a:pPr marL="457200" lvl="0" indent="-457200">
              <a:spcAft>
                <a:spcPts val="1076"/>
              </a:spcAft>
              <a:buFont typeface="+mj-lt"/>
              <a:buAutoNum type="arabicPeriod"/>
            </a:pPr>
            <a:r>
              <a:rPr lang="en-US" sz="2400" dirty="0">
                <a:solidFill>
                  <a:prstClr val="black"/>
                </a:solidFill>
              </a:rPr>
              <a:t>Analyzing the performance of the proposed heuristic under various workload conditions.</a:t>
            </a:r>
            <a:endParaRPr lang="en-US" sz="2400" dirty="0"/>
          </a:p>
        </p:txBody>
      </p:sp>
      <p:sp>
        <p:nvSpPr>
          <p:cNvPr id="3" name="Slide Number Placeholder 2">
            <a:extLst>
              <a:ext uri="{FF2B5EF4-FFF2-40B4-BE49-F238E27FC236}">
                <a16:creationId xmlns:a16="http://schemas.microsoft.com/office/drawing/2014/main" id="{A3910F97-B08E-4F09-8CB9-CA63B8A96E35}"/>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177778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 : Assumptions</a:t>
            </a:r>
          </a:p>
        </p:txBody>
      </p:sp>
      <p:sp>
        <p:nvSpPr>
          <p:cNvPr id="6" name="Content Placeholder 5"/>
          <p:cNvSpPr>
            <a:spLocks noGrp="1"/>
          </p:cNvSpPr>
          <p:nvPr>
            <p:ph idx="1"/>
          </p:nvPr>
        </p:nvSpPr>
        <p:spPr>
          <a:xfrm>
            <a:off x="165369" y="1558029"/>
            <a:ext cx="8599251" cy="4525963"/>
          </a:xfrm>
        </p:spPr>
        <p:txBody>
          <a:bodyPr>
            <a:normAutofit/>
          </a:bodyPr>
          <a:lstStyle/>
          <a:p>
            <a:pPr lvl="1">
              <a:spcAft>
                <a:spcPts val="576"/>
              </a:spcAft>
              <a:buClrTx/>
              <a:buFont typeface="Arial" panose="020B0604020202020204" pitchFamily="34" charset="0"/>
              <a:buChar char="•"/>
            </a:pPr>
            <a:r>
              <a:rPr lang="en-US" sz="2400" dirty="0"/>
              <a:t>Edge machines have constrained computational capacity and wireless communication capability.</a:t>
            </a:r>
          </a:p>
          <a:p>
            <a:pPr lvl="1">
              <a:spcAft>
                <a:spcPts val="576"/>
              </a:spcAft>
              <a:buClrTx/>
              <a:buFont typeface="Arial" panose="020B0604020202020204" pitchFamily="34" charset="0"/>
              <a:buChar char="•"/>
            </a:pPr>
            <a:endParaRPr lang="en-US" sz="2400" dirty="0"/>
          </a:p>
          <a:p>
            <a:pPr lvl="1">
              <a:spcAft>
                <a:spcPts val="576"/>
              </a:spcAft>
              <a:buClrTx/>
              <a:buFont typeface="Arial" panose="020B0604020202020204" pitchFamily="34" charset="0"/>
              <a:buChar char="•"/>
            </a:pPr>
            <a:r>
              <a:rPr lang="en-US" sz="2400" dirty="0">
                <a:solidFill>
                  <a:prstClr val="black"/>
                </a:solidFill>
              </a:rPr>
              <a:t>Different sensors (e.g., pipeline pressure, cathodic protection, flow monitoring) of smart oil-field produce various types of data (e.g., numeric, image, video).</a:t>
            </a:r>
          </a:p>
          <a:p>
            <a:pPr lvl="1">
              <a:spcAft>
                <a:spcPts val="576"/>
              </a:spcAft>
              <a:buClrTx/>
              <a:buFont typeface="Arial" panose="020B0604020202020204" pitchFamily="34" charset="0"/>
              <a:buChar char="•"/>
            </a:pPr>
            <a:endParaRPr lang="en-US" sz="2400" dirty="0">
              <a:solidFill>
                <a:prstClr val="black"/>
              </a:solidFill>
            </a:endParaRPr>
          </a:p>
          <a:p>
            <a:pPr lvl="1">
              <a:spcAft>
                <a:spcPts val="576"/>
              </a:spcAft>
              <a:buClrTx/>
              <a:buFont typeface="Arial" panose="020B0604020202020204" pitchFamily="34" charset="0"/>
              <a:buChar char="•"/>
            </a:pPr>
            <a:r>
              <a:rPr lang="en-US" sz="2400" dirty="0">
                <a:solidFill>
                  <a:prstClr val="black"/>
                </a:solidFill>
              </a:rPr>
              <a:t>We define </a:t>
            </a:r>
            <a:r>
              <a:rPr lang="en-US" sz="2400" u="sng" dirty="0">
                <a:solidFill>
                  <a:prstClr val="black"/>
                </a:solidFill>
              </a:rPr>
              <a:t>task types </a:t>
            </a:r>
            <a:r>
              <a:rPr lang="en-US" sz="2400" dirty="0">
                <a:solidFill>
                  <a:prstClr val="black"/>
                </a:solidFill>
              </a:rPr>
              <a:t>to represent the variety of applications ( e.g., disaster management and remote monitoring) that utilize the sensor generated data.</a:t>
            </a:r>
          </a:p>
          <a:p>
            <a:pPr marL="0" indent="0">
              <a:buNone/>
            </a:pPr>
            <a:endParaRPr lang="en-US" dirty="0"/>
          </a:p>
        </p:txBody>
      </p:sp>
      <p:sp>
        <p:nvSpPr>
          <p:cNvPr id="3" name="Slide Number Placeholder 2">
            <a:extLst>
              <a:ext uri="{FF2B5EF4-FFF2-40B4-BE49-F238E27FC236}">
                <a16:creationId xmlns:a16="http://schemas.microsoft.com/office/drawing/2014/main" id="{B6C6252E-7A10-46D7-8DAC-F87B87B1AB92}"/>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6</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21968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A541-FD59-41CA-9713-F5FE8A474257}"/>
              </a:ext>
            </a:extLst>
          </p:cNvPr>
          <p:cNvSpPr>
            <a:spLocks noGrp="1"/>
          </p:cNvSpPr>
          <p:nvPr>
            <p:ph type="title"/>
          </p:nvPr>
        </p:nvSpPr>
        <p:spPr/>
        <p:txBody>
          <a:bodyPr/>
          <a:lstStyle/>
          <a:p>
            <a:r>
              <a:rPr lang="en-US" dirty="0"/>
              <a:t>System Model : Assumptions</a:t>
            </a:r>
          </a:p>
        </p:txBody>
      </p:sp>
      <p:sp>
        <p:nvSpPr>
          <p:cNvPr id="3" name="Content Placeholder 2">
            <a:extLst>
              <a:ext uri="{FF2B5EF4-FFF2-40B4-BE49-F238E27FC236}">
                <a16:creationId xmlns:a16="http://schemas.microsoft.com/office/drawing/2014/main" id="{EFC84886-B179-4ACC-B6F6-083B101073EE}"/>
              </a:ext>
            </a:extLst>
          </p:cNvPr>
          <p:cNvSpPr>
            <a:spLocks noGrp="1"/>
          </p:cNvSpPr>
          <p:nvPr>
            <p:ph idx="1"/>
          </p:nvPr>
        </p:nvSpPr>
        <p:spPr>
          <a:xfrm>
            <a:off x="270595" y="1562893"/>
            <a:ext cx="8369757" cy="4525963"/>
          </a:xfrm>
        </p:spPr>
        <p:txBody>
          <a:bodyPr>
            <a:normAutofit lnSpcReduction="10000"/>
          </a:bodyPr>
          <a:lstStyle/>
          <a:p>
            <a:pPr>
              <a:spcAft>
                <a:spcPts val="576"/>
              </a:spcAft>
            </a:pPr>
            <a:r>
              <a:rPr lang="en-US" sz="2800" dirty="0">
                <a:solidFill>
                  <a:prstClr val="black"/>
                </a:solidFill>
              </a:rPr>
              <a:t>According to nature of tasks they are considered as </a:t>
            </a:r>
          </a:p>
          <a:p>
            <a:pPr lvl="1">
              <a:spcAft>
                <a:spcPts val="576"/>
              </a:spcAft>
              <a:buClrTx/>
              <a:buFont typeface="Arial" panose="020B0604020202020204" pitchFamily="34" charset="0"/>
              <a:buChar char="•"/>
            </a:pPr>
            <a:r>
              <a:rPr lang="en-US" sz="2400" b="1" i="1" dirty="0">
                <a:solidFill>
                  <a:prstClr val="black"/>
                </a:solidFill>
              </a:rPr>
              <a:t>Delay-intolerant</a:t>
            </a:r>
            <a:r>
              <a:rPr lang="en-US" sz="2400" dirty="0">
                <a:solidFill>
                  <a:prstClr val="black"/>
                </a:solidFill>
              </a:rPr>
              <a:t>  or urgent (pipeline pressure, oil spill monitoring, temperature monitoring) </a:t>
            </a:r>
          </a:p>
          <a:p>
            <a:pPr lvl="1">
              <a:spcAft>
                <a:spcPts val="576"/>
              </a:spcAft>
              <a:buClrTx/>
              <a:buFont typeface="Arial" panose="020B0604020202020204" pitchFamily="34" charset="0"/>
              <a:buChar char="•"/>
            </a:pPr>
            <a:r>
              <a:rPr lang="en-US" sz="2400" b="1" i="1" dirty="0">
                <a:solidFill>
                  <a:prstClr val="black"/>
                </a:solidFill>
              </a:rPr>
              <a:t>Delay-tolerant</a:t>
            </a:r>
            <a:r>
              <a:rPr lang="en-US" sz="2400" dirty="0">
                <a:solidFill>
                  <a:prstClr val="black"/>
                </a:solidFill>
              </a:rPr>
              <a:t> (cost efficient drilling strategy, compressing and archiving  captured video.)</a:t>
            </a:r>
          </a:p>
          <a:p>
            <a:pPr>
              <a:spcAft>
                <a:spcPts val="576"/>
              </a:spcAft>
            </a:pPr>
            <a:r>
              <a:rPr lang="en-US" sz="2800" dirty="0">
                <a:solidFill>
                  <a:prstClr val="black"/>
                </a:solidFill>
              </a:rPr>
              <a:t>Arrival rate of tasks to the system is unknown.</a:t>
            </a:r>
          </a:p>
          <a:p>
            <a:pPr>
              <a:spcAft>
                <a:spcPts val="576"/>
              </a:spcAft>
            </a:pPr>
            <a:r>
              <a:rPr lang="en-US" sz="2800" dirty="0">
                <a:solidFill>
                  <a:prstClr val="black"/>
                </a:solidFill>
              </a:rPr>
              <a:t>Receiving computing unit is oversubscribed.</a:t>
            </a:r>
          </a:p>
          <a:p>
            <a:pPr>
              <a:spcAft>
                <a:spcPts val="576"/>
              </a:spcAft>
            </a:pPr>
            <a:r>
              <a:rPr lang="en-US" sz="2800" dirty="0">
                <a:solidFill>
                  <a:prstClr val="black"/>
                </a:solidFill>
              </a:rPr>
              <a:t>The arriving tasks of delay-intolerant nature that miss their deadlines are considered to be </a:t>
            </a:r>
            <a:r>
              <a:rPr lang="en-US" sz="2800" u="sng" dirty="0">
                <a:solidFill>
                  <a:prstClr val="black"/>
                </a:solidFill>
              </a:rPr>
              <a:t>dropped</a:t>
            </a:r>
            <a:r>
              <a:rPr lang="en-US" sz="2800" dirty="0">
                <a:solidFill>
                  <a:prstClr val="black"/>
                </a:solidFill>
              </a:rPr>
              <a:t>. </a:t>
            </a:r>
          </a:p>
          <a:p>
            <a:pPr marL="0" indent="0">
              <a:buNone/>
            </a:pPr>
            <a:endParaRPr lang="en-US" dirty="0"/>
          </a:p>
        </p:txBody>
      </p:sp>
      <p:sp>
        <p:nvSpPr>
          <p:cNvPr id="4" name="Slide Number Placeholder 3">
            <a:extLst>
              <a:ext uri="{FF2B5EF4-FFF2-40B4-BE49-F238E27FC236}">
                <a16:creationId xmlns:a16="http://schemas.microsoft.com/office/drawing/2014/main" id="{E9F4998F-6FC9-4BDB-A80C-E7A90ACEAD25}"/>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57696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5BE74B1-3BFB-4E96-A83B-2A2E05493EF4}"/>
              </a:ext>
            </a:extLst>
          </p:cNvPr>
          <p:cNvPicPr>
            <a:picLocks noChangeAspect="1"/>
          </p:cNvPicPr>
          <p:nvPr/>
        </p:nvPicPr>
        <p:blipFill>
          <a:blip r:embed="rId3"/>
          <a:stretch>
            <a:fillRect/>
          </a:stretch>
        </p:blipFill>
        <p:spPr>
          <a:xfrm>
            <a:off x="4121142" y="1399582"/>
            <a:ext cx="5179114" cy="3898486"/>
          </a:xfrm>
          <a:prstGeom prst="rect">
            <a:avLst/>
          </a:prstGeom>
        </p:spPr>
      </p:pic>
      <p:sp>
        <p:nvSpPr>
          <p:cNvPr id="2" name="Title 1">
            <a:extLst>
              <a:ext uri="{FF2B5EF4-FFF2-40B4-BE49-F238E27FC236}">
                <a16:creationId xmlns:a16="http://schemas.microsoft.com/office/drawing/2014/main" id="{4F6B9598-E309-4268-ABE0-3FAED76D0929}"/>
              </a:ext>
            </a:extLst>
          </p:cNvPr>
          <p:cNvSpPr>
            <a:spLocks noGrp="1"/>
          </p:cNvSpPr>
          <p:nvPr>
            <p:ph type="title"/>
          </p:nvPr>
        </p:nvSpPr>
        <p:spPr/>
        <p:txBody>
          <a:bodyPr/>
          <a:lstStyle/>
          <a:p>
            <a:r>
              <a:rPr lang="en-US" dirty="0"/>
              <a:t>System Model : Scenario</a:t>
            </a:r>
          </a:p>
        </p:txBody>
      </p:sp>
      <p:sp>
        <p:nvSpPr>
          <p:cNvPr id="3" name="Content Placeholder 2">
            <a:extLst>
              <a:ext uri="{FF2B5EF4-FFF2-40B4-BE49-F238E27FC236}">
                <a16:creationId xmlns:a16="http://schemas.microsoft.com/office/drawing/2014/main" id="{4E5D10FE-1CCF-40EE-98D5-E20B95E093B9}"/>
              </a:ext>
            </a:extLst>
          </p:cNvPr>
          <p:cNvSpPr>
            <a:spLocks noGrp="1"/>
          </p:cNvSpPr>
          <p:nvPr>
            <p:ph idx="1"/>
          </p:nvPr>
        </p:nvSpPr>
        <p:spPr>
          <a:xfrm>
            <a:off x="96818" y="1578763"/>
            <a:ext cx="8589982" cy="4829783"/>
          </a:xfrm>
        </p:spPr>
        <p:txBody>
          <a:bodyPr>
            <a:normAutofit/>
          </a:bodyPr>
          <a:lstStyle/>
          <a:p>
            <a:r>
              <a:rPr lang="en-US" sz="2400" dirty="0"/>
              <a:t>Arrival of task until its </a:t>
            </a:r>
            <a:br>
              <a:rPr lang="en-US" sz="2400" dirty="0"/>
            </a:br>
            <a:r>
              <a:rPr lang="en-US" sz="2400" dirty="0"/>
              <a:t>processing completion is </a:t>
            </a:r>
            <a:br>
              <a:rPr lang="en-US" sz="2400" dirty="0"/>
            </a:br>
            <a:r>
              <a:rPr lang="en-US" sz="2400" dirty="0"/>
              <a:t>defined as </a:t>
            </a:r>
            <a:r>
              <a:rPr lang="en-US" sz="2400" b="1" i="1" dirty="0"/>
              <a:t>computational </a:t>
            </a:r>
            <a:br>
              <a:rPr lang="en-US" sz="2400" b="1" i="1" dirty="0"/>
            </a:br>
            <a:r>
              <a:rPr lang="en-US" sz="2400" b="1" i="1" dirty="0"/>
              <a:t>delay</a:t>
            </a:r>
            <a:r>
              <a:rPr lang="en-US" sz="2400" dirty="0"/>
              <a:t> </a:t>
            </a:r>
          </a:p>
          <a:p>
            <a:endParaRPr lang="en-US" sz="2200" dirty="0"/>
          </a:p>
          <a:p>
            <a:r>
              <a:rPr lang="en-US" sz="2200" u="sng" dirty="0">
                <a:solidFill>
                  <a:prstClr val="black"/>
                </a:solidFill>
              </a:rPr>
              <a:t>Appropriateness</a:t>
            </a:r>
            <a:r>
              <a:rPr lang="en-US" sz="2200" dirty="0">
                <a:solidFill>
                  <a:prstClr val="black"/>
                </a:solidFill>
              </a:rPr>
              <a:t> is defined</a:t>
            </a:r>
            <a:br>
              <a:rPr lang="en-US" sz="2200" dirty="0">
                <a:solidFill>
                  <a:prstClr val="black"/>
                </a:solidFill>
              </a:rPr>
            </a:br>
            <a:r>
              <a:rPr lang="en-US" sz="2200" dirty="0">
                <a:solidFill>
                  <a:prstClr val="black"/>
                </a:solidFill>
              </a:rPr>
              <a:t>as the computing unit that </a:t>
            </a:r>
            <a:br>
              <a:rPr lang="en-US" sz="2200" dirty="0">
                <a:solidFill>
                  <a:prstClr val="black"/>
                </a:solidFill>
              </a:rPr>
            </a:br>
            <a:r>
              <a:rPr lang="en-US" sz="2200" dirty="0">
                <a:solidFill>
                  <a:prstClr val="black"/>
                </a:solidFill>
              </a:rPr>
              <a:t>maximizes the likelihood </a:t>
            </a:r>
            <a:br>
              <a:rPr lang="en-US" sz="2200" dirty="0">
                <a:solidFill>
                  <a:prstClr val="black"/>
                </a:solidFill>
              </a:rPr>
            </a:br>
            <a:r>
              <a:rPr lang="en-US" sz="2200" dirty="0">
                <a:solidFill>
                  <a:prstClr val="black"/>
                </a:solidFill>
              </a:rPr>
              <a:t>of the task meeting task deadline</a:t>
            </a:r>
          </a:p>
          <a:p>
            <a:endParaRPr lang="en-US" sz="2200" dirty="0"/>
          </a:p>
        </p:txBody>
      </p:sp>
      <p:sp>
        <p:nvSpPr>
          <p:cNvPr id="4" name="Slide Number Placeholder 3">
            <a:extLst>
              <a:ext uri="{FF2B5EF4-FFF2-40B4-BE49-F238E27FC236}">
                <a16:creationId xmlns:a16="http://schemas.microsoft.com/office/drawing/2014/main" id="{00E1B44B-478E-45C0-86DA-EA1F2980DA8C}"/>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8</a:t>
            </a:fld>
            <a:endParaRPr lang="en-US">
              <a:solidFill>
                <a:prstClr val="black">
                  <a:tint val="75000"/>
                </a:prstClr>
              </a:solidFill>
              <a:latin typeface="Calibri"/>
            </a:endParaRPr>
          </a:p>
        </p:txBody>
      </p:sp>
      <p:sp>
        <p:nvSpPr>
          <p:cNvPr id="7" name="TextBox 6">
            <a:extLst>
              <a:ext uri="{FF2B5EF4-FFF2-40B4-BE49-F238E27FC236}">
                <a16:creationId xmlns:a16="http://schemas.microsoft.com/office/drawing/2014/main" id="{821DBC32-AD9B-4192-BE17-A65C6D046975}"/>
              </a:ext>
            </a:extLst>
          </p:cNvPr>
          <p:cNvSpPr txBox="1"/>
          <p:nvPr/>
        </p:nvSpPr>
        <p:spPr>
          <a:xfrm>
            <a:off x="5798379" y="5248284"/>
            <a:ext cx="2872292" cy="400110"/>
          </a:xfrm>
          <a:prstGeom prst="rect">
            <a:avLst/>
          </a:prstGeom>
          <a:noFill/>
        </p:spPr>
        <p:txBody>
          <a:bodyPr wrap="square" rtlCol="0">
            <a:spAutoFit/>
          </a:bodyPr>
          <a:lstStyle/>
          <a:p>
            <a:r>
              <a:rPr lang="en-US" sz="2000" dirty="0"/>
              <a:t>Edge Computing</a:t>
            </a:r>
          </a:p>
        </p:txBody>
      </p:sp>
      <p:sp>
        <p:nvSpPr>
          <p:cNvPr id="5" name="Callout: Bent Line 4">
            <a:extLst>
              <a:ext uri="{FF2B5EF4-FFF2-40B4-BE49-F238E27FC236}">
                <a16:creationId xmlns:a16="http://schemas.microsoft.com/office/drawing/2014/main" id="{F9875B0E-5521-44A5-ABD0-CF2D035BF715}"/>
              </a:ext>
            </a:extLst>
          </p:cNvPr>
          <p:cNvSpPr/>
          <p:nvPr/>
        </p:nvSpPr>
        <p:spPr>
          <a:xfrm>
            <a:off x="3334870" y="5459032"/>
            <a:ext cx="2474259" cy="1232877"/>
          </a:xfrm>
          <a:prstGeom prst="borderCallout2">
            <a:avLst>
              <a:gd name="adj1" fmla="val -1898"/>
              <a:gd name="adj2" fmla="val 57319"/>
              <a:gd name="adj3" fmla="val -29329"/>
              <a:gd name="adj4" fmla="val 82463"/>
              <a:gd name="adj5" fmla="val -65351"/>
              <a:gd name="adj6" fmla="val 8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 assign task to </a:t>
            </a:r>
            <a:r>
              <a:rPr lang="en-US" u="sng" dirty="0"/>
              <a:t>appropriate</a:t>
            </a:r>
            <a:r>
              <a:rPr lang="en-US" dirty="0"/>
              <a:t> computing unit (edge or cloud).</a:t>
            </a:r>
          </a:p>
        </p:txBody>
      </p:sp>
    </p:spTree>
    <p:extLst>
      <p:ext uri="{BB962C8B-B14F-4D97-AF65-F5344CB8AC3E}">
        <p14:creationId xmlns:p14="http://schemas.microsoft.com/office/powerpoint/2010/main" val="374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97F4-B953-4068-A947-83D7C58FEEB5}"/>
              </a:ext>
            </a:extLst>
          </p:cNvPr>
          <p:cNvSpPr>
            <a:spLocks noGrp="1"/>
          </p:cNvSpPr>
          <p:nvPr>
            <p:ph type="title"/>
          </p:nvPr>
        </p:nvSpPr>
        <p:spPr>
          <a:xfrm>
            <a:off x="340468" y="136525"/>
            <a:ext cx="8677072" cy="1158875"/>
          </a:xfrm>
        </p:spPr>
        <p:txBody>
          <a:bodyPr>
            <a:normAutofit/>
          </a:bodyPr>
          <a:lstStyle/>
          <a:p>
            <a:r>
              <a:rPr lang="en-US" sz="3200" dirty="0">
                <a:solidFill>
                  <a:prstClr val="white"/>
                </a:solidFill>
              </a:rPr>
              <a:t>On-Time Completion Certainty of a Task on a Computing Unit : End-to-End Delay Calculation</a:t>
            </a: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63128-9FE8-4FB6-840A-34B88690C519}"/>
                  </a:ext>
                </a:extLst>
              </p:cNvPr>
              <p:cNvSpPr>
                <a:spLocks noGrp="1"/>
              </p:cNvSpPr>
              <p:nvPr>
                <p:ph idx="1"/>
              </p:nvPr>
            </p:nvSpPr>
            <p:spPr>
              <a:xfrm>
                <a:off x="251775" y="1441525"/>
                <a:ext cx="8677071" cy="5416475"/>
              </a:xfrm>
            </p:spPr>
            <p:txBody>
              <a:bodyPr>
                <a:normAutofit/>
              </a:bodyPr>
              <a:lstStyle/>
              <a:p>
                <a:r>
                  <a:rPr lang="en-US" sz="2100" dirty="0">
                    <a:solidFill>
                      <a:prstClr val="black"/>
                    </a:solidFill>
                  </a:rPr>
                  <a:t>For an arriving task  “</a:t>
                </a:r>
                <a:r>
                  <a:rPr lang="en-US" sz="2100" dirty="0" err="1">
                    <a:solidFill>
                      <a:prstClr val="black"/>
                    </a:solidFill>
                  </a:rPr>
                  <a:t>t</a:t>
                </a:r>
                <a:r>
                  <a:rPr lang="en-US" sz="2100" baseline="-25000" dirty="0" err="1">
                    <a:solidFill>
                      <a:prstClr val="black"/>
                    </a:solidFill>
                  </a:rPr>
                  <a:t>i</a:t>
                </a:r>
                <a:r>
                  <a:rPr lang="en-US" sz="2100" dirty="0">
                    <a:solidFill>
                      <a:prstClr val="black"/>
                    </a:solidFill>
                  </a:rPr>
                  <a:t>” deadline “</a:t>
                </a:r>
                <a:r>
                  <a:rPr lang="el-GR" sz="2100" dirty="0">
                    <a:solidFill>
                      <a:prstClr val="black"/>
                    </a:solidFill>
                  </a:rPr>
                  <a:t>δ</a:t>
                </a:r>
                <a:r>
                  <a:rPr lang="en-US" sz="2100" baseline="-25000" dirty="0" err="1">
                    <a:solidFill>
                      <a:prstClr val="black"/>
                    </a:solidFill>
                  </a:rPr>
                  <a:t>i</a:t>
                </a:r>
                <a:r>
                  <a:rPr lang="en-US" sz="2100" dirty="0">
                    <a:solidFill>
                      <a:prstClr val="black"/>
                    </a:solidFill>
                  </a:rPr>
                  <a:t>” is defined as : </a:t>
                </a:r>
              </a:p>
              <a:p>
                <a:pPr marL="0" indent="0" algn="ctr">
                  <a:buNone/>
                </a:pPr>
                <a:r>
                  <a:rPr lang="el-GR" sz="2100" dirty="0">
                    <a:solidFill>
                      <a:prstClr val="black"/>
                    </a:solidFill>
                  </a:rPr>
                  <a:t>δ</a:t>
                </a:r>
                <a:r>
                  <a:rPr lang="en-US" sz="2100" baseline="-25000" dirty="0" err="1">
                    <a:solidFill>
                      <a:prstClr val="black"/>
                    </a:solidFill>
                  </a:rPr>
                  <a:t>i</a:t>
                </a:r>
                <a:r>
                  <a:rPr lang="en-US" sz="2100" dirty="0">
                    <a:solidFill>
                      <a:prstClr val="black"/>
                    </a:solidFill>
                  </a:rPr>
                  <a:t> = </a:t>
                </a:r>
                <a:r>
                  <a:rPr lang="en-US" sz="2100" dirty="0" err="1">
                    <a:solidFill>
                      <a:prstClr val="black"/>
                    </a:solidFill>
                  </a:rPr>
                  <a:t>arr</a:t>
                </a:r>
                <a:r>
                  <a:rPr lang="en-US" sz="2100" baseline="-25000" dirty="0" err="1">
                    <a:solidFill>
                      <a:prstClr val="black"/>
                    </a:solidFill>
                  </a:rPr>
                  <a:t>i</a:t>
                </a:r>
                <a:r>
                  <a:rPr lang="en-US" sz="2100" baseline="-25000" dirty="0">
                    <a:solidFill>
                      <a:prstClr val="black"/>
                    </a:solidFill>
                  </a:rPr>
                  <a:t> </a:t>
                </a:r>
                <a:r>
                  <a:rPr lang="en-US" sz="2100" dirty="0">
                    <a:solidFill>
                      <a:prstClr val="black"/>
                    </a:solidFill>
                  </a:rPr>
                  <a:t>+ </a:t>
                </a:r>
                <a:r>
                  <a:rPr lang="en-US" sz="2100" dirty="0" err="1">
                    <a:solidFill>
                      <a:prstClr val="black"/>
                    </a:solidFill>
                  </a:rPr>
                  <a:t>E</a:t>
                </a:r>
                <a:r>
                  <a:rPr lang="en-US" sz="2100" baseline="-25000" dirty="0" err="1">
                    <a:solidFill>
                      <a:prstClr val="black"/>
                    </a:solidFill>
                  </a:rPr>
                  <a:t>i</a:t>
                </a:r>
                <a:r>
                  <a:rPr lang="en-US" sz="2100" dirty="0">
                    <a:solidFill>
                      <a:prstClr val="black"/>
                    </a:solidFill>
                  </a:rPr>
                  <a:t>+</a:t>
                </a:r>
                <a:r>
                  <a:rPr lang="el-GR" sz="2100" dirty="0">
                    <a:solidFill>
                      <a:prstClr val="black"/>
                    </a:solidFill>
                    <a:latin typeface="MS PGothic" panose="020B0600070205080204" pitchFamily="34" charset="-128"/>
                    <a:ea typeface="MS PGothic" panose="020B0600070205080204" pitchFamily="34" charset="-128"/>
                  </a:rPr>
                  <a:t>ε</a:t>
                </a:r>
                <a:r>
                  <a:rPr lang="en-US" sz="2100" dirty="0">
                    <a:solidFill>
                      <a:prstClr val="black"/>
                    </a:solidFill>
                    <a:latin typeface="MS PGothic" panose="020B0600070205080204" pitchFamily="34" charset="-128"/>
                    <a:ea typeface="MS PGothic" panose="020B0600070205080204" pitchFamily="34" charset="-128"/>
                  </a:rPr>
                  <a:t>+</a:t>
                </a:r>
                <a:r>
                  <a:rPr lang="en-US" sz="2100" dirty="0" err="1">
                    <a:solidFill>
                      <a:prstClr val="black"/>
                    </a:solidFill>
                  </a:rPr>
                  <a:t>d</a:t>
                </a:r>
                <a:r>
                  <a:rPr lang="en-US" sz="2100" baseline="-25000" dirty="0" err="1">
                    <a:solidFill>
                      <a:prstClr val="black"/>
                    </a:solidFill>
                  </a:rPr>
                  <a:t>C</a:t>
                </a:r>
                <a:r>
                  <a:rPr lang="en-US" sz="2100" baseline="-25000" dirty="0">
                    <a:solidFill>
                      <a:prstClr val="black"/>
                    </a:solidFill>
                    <a:latin typeface="MS PGothic" panose="020B0600070205080204" pitchFamily="34" charset="-128"/>
                    <a:ea typeface="MS PGothic" panose="020B0600070205080204" pitchFamily="34" charset="-128"/>
                  </a:rPr>
                  <a:t> </a:t>
                </a:r>
                <a:r>
                  <a:rPr lang="en-US" sz="2100" dirty="0">
                    <a:solidFill>
                      <a:prstClr val="black"/>
                    </a:solidFill>
                    <a:latin typeface="MS PGothic" panose="020B0600070205080204" pitchFamily="34" charset="-128"/>
                    <a:ea typeface="MS PGothic" panose="020B0600070205080204" pitchFamily="34" charset="-128"/>
                  </a:rPr>
                  <a:t>, </a:t>
                </a:r>
              </a:p>
              <a:p>
                <a:pPr lvl="1"/>
                <a:r>
                  <a:rPr lang="en-US" sz="1600" dirty="0" err="1">
                    <a:solidFill>
                      <a:prstClr val="black"/>
                    </a:solidFill>
                  </a:rPr>
                  <a:t>arr</a:t>
                </a:r>
                <a:r>
                  <a:rPr lang="en-US" sz="1600" baseline="-25000" dirty="0" err="1">
                    <a:solidFill>
                      <a:prstClr val="black"/>
                    </a:solidFill>
                  </a:rPr>
                  <a:t>i</a:t>
                </a:r>
                <a:r>
                  <a:rPr lang="en-US" sz="1600" dirty="0">
                    <a:solidFill>
                      <a:prstClr val="black"/>
                    </a:solidFill>
                  </a:rPr>
                  <a:t> is the arrival time of the task, </a:t>
                </a:r>
              </a:p>
              <a:p>
                <a:pPr lvl="1"/>
                <a:r>
                  <a:rPr lang="en-US" sz="1600" dirty="0" err="1">
                    <a:solidFill>
                      <a:prstClr val="black"/>
                    </a:solidFill>
                  </a:rPr>
                  <a:t>E</a:t>
                </a:r>
                <a:r>
                  <a:rPr lang="en-US" sz="1600" baseline="-25000" dirty="0" err="1">
                    <a:solidFill>
                      <a:prstClr val="black"/>
                    </a:solidFill>
                  </a:rPr>
                  <a:t>i</a:t>
                </a:r>
                <a:r>
                  <a:rPr lang="en-US" sz="1600" dirty="0">
                    <a:solidFill>
                      <a:prstClr val="black"/>
                    </a:solidFill>
                  </a:rPr>
                  <a:t> is the average task completion time, </a:t>
                </a:r>
              </a:p>
              <a:p>
                <a:pPr lvl="1"/>
                <a:r>
                  <a:rPr lang="el-GR" sz="1600" dirty="0">
                    <a:solidFill>
                      <a:prstClr val="black"/>
                    </a:solidFill>
                    <a:latin typeface="MS PGothic" panose="020B0600070205080204" pitchFamily="34" charset="-128"/>
                    <a:ea typeface="MS PGothic" panose="020B0600070205080204" pitchFamily="34" charset="-128"/>
                  </a:rPr>
                  <a:t>ε</a:t>
                </a:r>
                <a:r>
                  <a:rPr lang="en-US" sz="1600" dirty="0">
                    <a:solidFill>
                      <a:prstClr val="black"/>
                    </a:solidFill>
                  </a:rPr>
                  <a:t>is a constant value defined by the processing device </a:t>
                </a:r>
              </a:p>
              <a:p>
                <a:pPr lvl="1"/>
                <a:r>
                  <a:rPr lang="en-US" sz="1600" dirty="0" err="1">
                    <a:solidFill>
                      <a:prstClr val="black"/>
                    </a:solidFill>
                  </a:rPr>
                  <a:t>d</a:t>
                </a:r>
                <a:r>
                  <a:rPr lang="en-US" sz="1600" baseline="-25000" dirty="0" err="1">
                    <a:solidFill>
                      <a:prstClr val="black"/>
                    </a:solidFill>
                  </a:rPr>
                  <a:t>C</a:t>
                </a:r>
                <a:r>
                  <a:rPr lang="en-US" sz="1600" dirty="0">
                    <a:solidFill>
                      <a:prstClr val="black"/>
                    </a:solidFill>
                  </a:rPr>
                  <a:t> is the average communication delay. </a:t>
                </a:r>
              </a:p>
              <a:p>
                <a:pPr marL="0" lvl="0" indent="0">
                  <a:buNone/>
                </a:pPr>
                <a:endParaRPr lang="en-US" sz="2100" dirty="0">
                  <a:solidFill>
                    <a:prstClr val="black"/>
                  </a:solidFill>
                </a:endParaRPr>
              </a:p>
              <a:p>
                <a:r>
                  <a:rPr lang="en-US" sz="2100" dirty="0">
                    <a:solidFill>
                      <a:prstClr val="black"/>
                    </a:solidFill>
                  </a:rPr>
                  <a:t>For </a:t>
                </a:r>
                <a:r>
                  <a:rPr lang="en-US" sz="2100" b="1" dirty="0">
                    <a:solidFill>
                      <a:prstClr val="black"/>
                    </a:solidFill>
                  </a:rPr>
                  <a:t>Edge</a:t>
                </a:r>
                <a:r>
                  <a:rPr lang="en-US" sz="2100" dirty="0">
                    <a:solidFill>
                      <a:prstClr val="black"/>
                    </a:solidFill>
                  </a:rPr>
                  <a:t> computing communication delay (</a:t>
                </a:r>
                <a:r>
                  <a:rPr lang="en-US" sz="2100" dirty="0" err="1">
                    <a:solidFill>
                      <a:prstClr val="black"/>
                    </a:solidFill>
                  </a:rPr>
                  <a:t>d</a:t>
                </a:r>
                <a:r>
                  <a:rPr lang="en-US" sz="2100" baseline="-25000" dirty="0" err="1">
                    <a:solidFill>
                      <a:prstClr val="black"/>
                    </a:solidFill>
                  </a:rPr>
                  <a:t>C</a:t>
                </a:r>
                <a:r>
                  <a:rPr lang="en-US" sz="2100" dirty="0">
                    <a:solidFill>
                      <a:prstClr val="black"/>
                    </a:solidFill>
                  </a:rPr>
                  <a:t>) is further broken down into </a:t>
                </a:r>
                <a:r>
                  <a:rPr lang="en-US" sz="2100" u="sng" dirty="0">
                    <a:solidFill>
                      <a:prstClr val="black"/>
                    </a:solidFill>
                  </a:rPr>
                  <a:t>uplink delay </a:t>
                </a:r>
                <a:r>
                  <a:rPr lang="en-US" sz="2100" dirty="0">
                    <a:solidFill>
                      <a:prstClr val="black"/>
                    </a:solidFill>
                  </a:rPr>
                  <a:t>(</a:t>
                </a:r>
                <a:r>
                  <a:rPr lang="en-US" sz="2100" dirty="0" err="1">
                    <a:solidFill>
                      <a:prstClr val="black"/>
                    </a:solidFill>
                  </a:rPr>
                  <a:t>d</a:t>
                </a:r>
                <a:r>
                  <a:rPr lang="en-US" sz="2100" baseline="-25000" dirty="0" err="1">
                    <a:solidFill>
                      <a:prstClr val="black"/>
                    </a:solidFill>
                  </a:rPr>
                  <a:t>U</a:t>
                </a:r>
                <a:r>
                  <a:rPr lang="en-US" sz="2100" dirty="0">
                    <a:solidFill>
                      <a:prstClr val="black"/>
                    </a:solidFill>
                  </a:rPr>
                  <a:t>) and </a:t>
                </a:r>
                <a:r>
                  <a:rPr lang="en-US" sz="2100" u="sng" dirty="0">
                    <a:solidFill>
                      <a:prstClr val="black"/>
                    </a:solidFill>
                  </a:rPr>
                  <a:t>downlink delay</a:t>
                </a:r>
                <a:r>
                  <a:rPr lang="en-US" sz="2100" dirty="0">
                    <a:solidFill>
                      <a:prstClr val="black"/>
                    </a:solidFill>
                  </a:rPr>
                  <a:t> (</a:t>
                </a:r>
                <a:r>
                  <a:rPr lang="en-US" sz="2100" dirty="0" err="1">
                    <a:solidFill>
                      <a:prstClr val="black"/>
                    </a:solidFill>
                  </a:rPr>
                  <a:t>d</a:t>
                </a:r>
                <a:r>
                  <a:rPr lang="en-US" sz="2100" baseline="-25000" dirty="0" err="1">
                    <a:solidFill>
                      <a:prstClr val="black"/>
                    </a:solidFill>
                  </a:rPr>
                  <a:t>D</a:t>
                </a:r>
                <a:r>
                  <a:rPr lang="en-US" sz="2100" dirty="0">
                    <a:solidFill>
                      <a:prstClr val="black"/>
                    </a:solidFill>
                  </a:rPr>
                  <a:t>): </a:t>
                </a:r>
              </a:p>
              <a:p>
                <a:pPr marL="0" indent="0" algn="ctr">
                  <a:buNone/>
                </a:pPr>
                <a:r>
                  <a:rPr lang="en-US" sz="2400" dirty="0" err="1"/>
                  <a:t>d</a:t>
                </a:r>
                <a:r>
                  <a:rPr lang="en-US" sz="2400" baseline="-25000" dirty="0" err="1"/>
                  <a:t>U</a:t>
                </a:r>
                <a:r>
                  <a:rPr lang="en-US" sz="2400" dirty="0">
                    <a:latin typeface="MS PGothic" panose="020B0600070205080204" pitchFamily="34" charset="-128"/>
                    <a:ea typeface="MS PGothic" panose="020B0600070205080204" pitchFamily="34" charset="-128"/>
                  </a:rPr>
                  <a:t>= </a:t>
                </a:r>
                <a14:m>
                  <m:oMath xmlns:m="http://schemas.openxmlformats.org/officeDocument/2006/math">
                    <m:f>
                      <m:fPr>
                        <m:ctrlPr>
                          <a:rPr lang="en-US" sz="2400" i="1" smtClean="0">
                            <a:latin typeface="Cambria Math" panose="02040503050406030204" pitchFamily="18" charset="0"/>
                            <a:ea typeface="MS PGothic" panose="020B0600070205080204" pitchFamily="34" charset="-128"/>
                          </a:rPr>
                        </m:ctrlPr>
                      </m:fPr>
                      <m:num>
                        <m:r>
                          <a:rPr lang="en-US" sz="2400" b="0" i="1" smtClean="0">
                            <a:latin typeface="Cambria Math" panose="02040503050406030204" pitchFamily="18" charset="0"/>
                            <a:ea typeface="MS PGothic" panose="020B0600070205080204" pitchFamily="34" charset="-128"/>
                          </a:rPr>
                          <m:t>𝐿</m:t>
                        </m:r>
                        <m:r>
                          <a:rPr lang="en-US" sz="2400" b="0" i="1" baseline="-25000" smtClean="0">
                            <a:latin typeface="Cambria Math" panose="02040503050406030204" pitchFamily="18" charset="0"/>
                            <a:ea typeface="MS PGothic" panose="020B0600070205080204" pitchFamily="34" charset="-128"/>
                          </a:rPr>
                          <m:t>𝑖</m:t>
                        </m:r>
                      </m:num>
                      <m:den>
                        <m:r>
                          <a:rPr lang="en-US" sz="2400" b="0" i="1" smtClean="0">
                            <a:latin typeface="Cambria Math" panose="02040503050406030204" pitchFamily="18" charset="0"/>
                            <a:ea typeface="MS PGothic" panose="020B0600070205080204" pitchFamily="34" charset="-128"/>
                          </a:rPr>
                          <m:t>𝑅</m:t>
                        </m:r>
                        <m:r>
                          <a:rPr lang="en-US" sz="2400" b="0" i="1" baseline="30000" smtClean="0">
                            <a:latin typeface="Cambria Math" panose="02040503050406030204" pitchFamily="18" charset="0"/>
                            <a:ea typeface="MS PGothic" panose="020B0600070205080204" pitchFamily="34" charset="-128"/>
                          </a:rPr>
                          <m:t>𝑚</m:t>
                        </m:r>
                        <m:r>
                          <a:rPr lang="en-US" sz="2400" b="0" i="1" baseline="-25000" smtClean="0">
                            <a:latin typeface="Cambria Math" panose="02040503050406030204" pitchFamily="18" charset="0"/>
                            <a:ea typeface="MS PGothic" panose="020B0600070205080204" pitchFamily="34" charset="-128"/>
                          </a:rPr>
                          <m:t>𝑖</m:t>
                        </m:r>
                      </m:den>
                    </m:f>
                  </m:oMath>
                </a14:m>
                <a:r>
                  <a:rPr lang="en-US" sz="2400" dirty="0"/>
                  <a:t>  </a:t>
                </a:r>
                <a:endParaRPr lang="en-US" sz="2100" dirty="0">
                  <a:solidFill>
                    <a:prstClr val="black"/>
                  </a:solidFill>
                </a:endParaRPr>
              </a:p>
              <a:p>
                <a:pPr marL="0" indent="0" algn="ctr">
                  <a:buNone/>
                </a:pPr>
                <a:r>
                  <a:rPr lang="en-US" sz="2400" dirty="0" err="1"/>
                  <a:t>d</a:t>
                </a:r>
                <a:r>
                  <a:rPr lang="en-US" sz="2400" baseline="-25000" dirty="0" err="1"/>
                  <a:t>D</a:t>
                </a:r>
                <a:r>
                  <a:rPr lang="en-US" sz="2400" dirty="0"/>
                  <a:t> = </a:t>
                </a:r>
                <a14:m>
                  <m:oMath xmlns:m="http://schemas.openxmlformats.org/officeDocument/2006/math">
                    <m:f>
                      <m:fPr>
                        <m:ctrlPr>
                          <a:rPr lang="en-US" sz="2400" i="1">
                            <a:solidFill>
                              <a:prstClr val="black"/>
                            </a:solidFill>
                            <a:latin typeface="Cambria Math" panose="02040503050406030204" pitchFamily="18" charset="0"/>
                            <a:ea typeface="MS PGothic" panose="020B0600070205080204" pitchFamily="34" charset="-128"/>
                          </a:rPr>
                        </m:ctrlPr>
                      </m:fPr>
                      <m:num>
                        <m:r>
                          <a:rPr lang="en-US" sz="2400" i="1">
                            <a:solidFill>
                              <a:prstClr val="black"/>
                            </a:solidFill>
                            <a:latin typeface="Cambria Math" panose="02040503050406030204" pitchFamily="18" charset="0"/>
                            <a:ea typeface="MS PGothic" panose="020B0600070205080204" pitchFamily="34" charset="-128"/>
                          </a:rPr>
                          <m:t>𝐿</m:t>
                        </m:r>
                        <m:r>
                          <a:rPr lang="en-US" sz="2400" i="1" baseline="-25000">
                            <a:solidFill>
                              <a:prstClr val="black"/>
                            </a:solidFill>
                            <a:latin typeface="Cambria Math" panose="02040503050406030204" pitchFamily="18" charset="0"/>
                            <a:ea typeface="MS PGothic" panose="020B0600070205080204" pitchFamily="34" charset="-128"/>
                          </a:rPr>
                          <m:t>𝑖</m:t>
                        </m:r>
                      </m:num>
                      <m:den>
                        <m:r>
                          <a:rPr lang="en-US" sz="2400" i="1">
                            <a:solidFill>
                              <a:prstClr val="black"/>
                            </a:solidFill>
                            <a:latin typeface="Cambria Math" panose="02040503050406030204" pitchFamily="18" charset="0"/>
                            <a:ea typeface="MS PGothic" panose="020B0600070205080204" pitchFamily="34" charset="-128"/>
                          </a:rPr>
                          <m:t>𝑅</m:t>
                        </m:r>
                        <m:r>
                          <a:rPr lang="en-US" sz="2400" b="0" i="1" baseline="30000" smtClean="0">
                            <a:solidFill>
                              <a:prstClr val="black"/>
                            </a:solidFill>
                            <a:latin typeface="Cambria Math" panose="02040503050406030204" pitchFamily="18" charset="0"/>
                            <a:ea typeface="MS PGothic" panose="020B0600070205080204" pitchFamily="34" charset="-128"/>
                          </a:rPr>
                          <m:t>𝑖</m:t>
                        </m:r>
                        <m:r>
                          <a:rPr lang="en-US" sz="2400" b="0" i="1" baseline="-25000" smtClean="0">
                            <a:solidFill>
                              <a:prstClr val="black"/>
                            </a:solidFill>
                            <a:latin typeface="Cambria Math" panose="02040503050406030204" pitchFamily="18" charset="0"/>
                            <a:ea typeface="MS PGothic" panose="020B0600070205080204" pitchFamily="34" charset="-128"/>
                          </a:rPr>
                          <m:t>𝑚</m:t>
                        </m:r>
                      </m:den>
                    </m:f>
                  </m:oMath>
                </a14:m>
                <a:r>
                  <a:rPr lang="en-US" sz="2400" dirty="0">
                    <a:solidFill>
                      <a:prstClr val="black"/>
                    </a:solidFill>
                  </a:rPr>
                  <a:t> </a:t>
                </a:r>
              </a:p>
              <a:p>
                <a:pPr lvl="1"/>
                <a:r>
                  <a:rPr lang="en-US" sz="1600" dirty="0">
                    <a:solidFill>
                      <a:prstClr val="black"/>
                    </a:solidFill>
                  </a:rPr>
                  <a:t>L</a:t>
                </a:r>
                <a:r>
                  <a:rPr lang="en-US" sz="1600" baseline="-25000" dirty="0">
                    <a:solidFill>
                      <a:prstClr val="black"/>
                    </a:solidFill>
                  </a:rPr>
                  <a:t>i</a:t>
                </a:r>
                <a:r>
                  <a:rPr lang="en-US" sz="1600" dirty="0">
                    <a:solidFill>
                      <a:prstClr val="black"/>
                    </a:solidFill>
                  </a:rPr>
                  <a:t> is the packet size. </a:t>
                </a:r>
              </a:p>
              <a:p>
                <a:pPr lvl="1"/>
                <a:r>
                  <a:rPr lang="en-US" sz="1600" dirty="0">
                    <a:solidFill>
                      <a:prstClr val="black"/>
                    </a:solidFill>
                  </a:rPr>
                  <a:t>The transmission data rates (bandwidth) are </a:t>
                </a:r>
                <a:r>
                  <a:rPr lang="en-US" sz="1600" dirty="0" err="1">
                    <a:solidFill>
                      <a:prstClr val="black"/>
                    </a:solidFill>
                  </a:rPr>
                  <a:t>R</a:t>
                </a:r>
                <a:r>
                  <a:rPr lang="en-US" sz="1600" baseline="30000" dirty="0" err="1">
                    <a:solidFill>
                      <a:prstClr val="black"/>
                    </a:solidFill>
                  </a:rPr>
                  <a:t>m</a:t>
                </a:r>
                <a:r>
                  <a:rPr lang="en-US" sz="1600" baseline="-25000" dirty="0" err="1">
                    <a:solidFill>
                      <a:prstClr val="black"/>
                    </a:solidFill>
                  </a:rPr>
                  <a:t>i</a:t>
                </a:r>
                <a:r>
                  <a:rPr lang="en-US" sz="1600" baseline="-25000" dirty="0">
                    <a:solidFill>
                      <a:prstClr val="black"/>
                    </a:solidFill>
                  </a:rPr>
                  <a:t> </a:t>
                </a:r>
                <a:r>
                  <a:rPr lang="en-US" sz="1600" dirty="0">
                    <a:solidFill>
                      <a:prstClr val="black"/>
                    </a:solidFill>
                  </a:rPr>
                  <a:t>and R</a:t>
                </a:r>
                <a:r>
                  <a:rPr lang="en-US" sz="1600" baseline="30000" dirty="0">
                    <a:solidFill>
                      <a:prstClr val="black"/>
                    </a:solidFill>
                  </a:rPr>
                  <a:t>i</a:t>
                </a:r>
                <a:r>
                  <a:rPr lang="en-US" sz="1600" baseline="-25000" dirty="0">
                    <a:solidFill>
                      <a:prstClr val="black"/>
                    </a:solidFill>
                  </a:rPr>
                  <a:t>m</a:t>
                </a:r>
                <a:r>
                  <a:rPr lang="en-US" sz="1600" dirty="0">
                    <a:solidFill>
                      <a:prstClr val="black"/>
                    </a:solidFill>
                  </a:rPr>
                  <a:t> for uplink and downlink respectively. </a:t>
                </a:r>
              </a:p>
            </p:txBody>
          </p:sp>
        </mc:Choice>
        <mc:Fallback xmlns="">
          <p:sp>
            <p:nvSpPr>
              <p:cNvPr id="3" name="Content Placeholder 2">
                <a:extLst>
                  <a:ext uri="{FF2B5EF4-FFF2-40B4-BE49-F238E27FC236}">
                    <a16:creationId xmlns:a16="http://schemas.microsoft.com/office/drawing/2014/main" id="{B9963128-9FE8-4FB6-840A-34B88690C519}"/>
                  </a:ext>
                </a:extLst>
              </p:cNvPr>
              <p:cNvSpPr>
                <a:spLocks noGrp="1" noRot="1" noChangeAspect="1" noMove="1" noResize="1" noEditPoints="1" noAdjustHandles="1" noChangeArrowheads="1" noChangeShapeType="1" noTextEdit="1"/>
              </p:cNvSpPr>
              <p:nvPr>
                <p:ph idx="1"/>
              </p:nvPr>
            </p:nvSpPr>
            <p:spPr>
              <a:xfrm>
                <a:off x="251775" y="1441525"/>
                <a:ext cx="8677071" cy="5416475"/>
              </a:xfrm>
              <a:blipFill>
                <a:blip r:embed="rId2"/>
                <a:stretch>
                  <a:fillRect l="-1124" t="-1912" r="-1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A9B0090-6F40-479E-95DB-F417723D20DD}"/>
              </a:ext>
            </a:extLst>
          </p:cNvPr>
          <p:cNvSpPr>
            <a:spLocks noGrp="1"/>
          </p:cNvSpPr>
          <p:nvPr>
            <p:ph type="sldNum" sz="quarter" idx="12"/>
          </p:nvPr>
        </p:nvSpPr>
        <p:spPr/>
        <p:txBody>
          <a:bodyPr/>
          <a:lstStyle/>
          <a:p>
            <a:fld id="{7D2751F7-D677-4CE9-B35A-C3CCA0CC8D94}" type="slidenum">
              <a:rPr lang="en-US" smtClean="0">
                <a:solidFill>
                  <a:prstClr val="black">
                    <a:tint val="75000"/>
                  </a:prstClr>
                </a:solidFill>
                <a:latin typeface="Calibri"/>
              </a:rPr>
              <a:pPr/>
              <a:t>9</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59612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16906</TotalTime>
  <Words>1337</Words>
  <Application>Microsoft Macintosh PowerPoint</Application>
  <PresentationFormat>On-screen Show (4:3)</PresentationFormat>
  <Paragraphs>160</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PGothic</vt:lpstr>
      <vt:lpstr>Arial</vt:lpstr>
      <vt:lpstr>Calibri</vt:lpstr>
      <vt:lpstr>Cambria Math</vt:lpstr>
      <vt:lpstr>Courier New</vt:lpstr>
      <vt:lpstr>NimbusRomNo9L-Medi</vt:lpstr>
      <vt:lpstr>Wingdings</vt:lpstr>
      <vt:lpstr>1_Office Theme</vt:lpstr>
      <vt:lpstr>Robust Resource Allocation Using Edge Computing for Smart Oil Fields  </vt:lpstr>
      <vt:lpstr>Introduction</vt:lpstr>
      <vt:lpstr>Introduction (Cont.)</vt:lpstr>
      <vt:lpstr>Problem Definition</vt:lpstr>
      <vt:lpstr>Contributions</vt:lpstr>
      <vt:lpstr>System Model : Assumptions</vt:lpstr>
      <vt:lpstr>System Model : Assumptions</vt:lpstr>
      <vt:lpstr>System Model : Scenario</vt:lpstr>
      <vt:lpstr>On-Time Completion Certainty of a Task on a Computing Unit : End-to-End Delay Calculation</vt:lpstr>
      <vt:lpstr>On-Time Completion Certainty of a Task on a Computing Unit : End-to-End Delay Calculation</vt:lpstr>
      <vt:lpstr>On-Time Completion Certainty of a Task on a Computing Unit : Completion Time Certainty</vt:lpstr>
      <vt:lpstr>Coordinator vs Scheduler</vt:lpstr>
      <vt:lpstr>Resource Allocation Heuristics</vt:lpstr>
      <vt:lpstr>Experiment Setup</vt:lpstr>
      <vt:lpstr>Experiment Workload</vt:lpstr>
      <vt:lpstr>Experimental Results</vt:lpstr>
      <vt:lpstr>Conclusion and Future Works</vt:lpstr>
    </vt:vector>
  </TitlesOfParts>
  <Company>4n6</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RESeED</dc:title>
  <dc:creator>4n6 4n6</dc:creator>
  <cp:lastModifiedBy>Kovalenko Anna O</cp:lastModifiedBy>
  <cp:revision>648</cp:revision>
  <dcterms:created xsi:type="dcterms:W3CDTF">2014-07-23T09:35:07Z</dcterms:created>
  <dcterms:modified xsi:type="dcterms:W3CDTF">2018-08-01T21:41:39Z</dcterms:modified>
</cp:coreProperties>
</file>