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6" r:id="rId4"/>
    <p:sldId id="257" r:id="rId5"/>
    <p:sldId id="268" r:id="rId6"/>
    <p:sldId id="260" r:id="rId7"/>
    <p:sldId id="258" r:id="rId8"/>
    <p:sldId id="261" r:id="rId9"/>
    <p:sldId id="269" r:id="rId10"/>
    <p:sldId id="270" r:id="rId11"/>
    <p:sldId id="262" r:id="rId12"/>
    <p:sldId id="271" r:id="rId13"/>
    <p:sldId id="272" r:id="rId14"/>
    <p:sldId id="275" r:id="rId15"/>
    <p:sldId id="279" r:id="rId16"/>
    <p:sldId id="273" r:id="rId17"/>
    <p:sldId id="277" r:id="rId18"/>
    <p:sldId id="278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018"/>
    <a:srgbClr val="001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5600E-9A7A-42A4-8CAC-20E4CE68D3A6}" type="datetimeFigureOut">
              <a:rPr lang="it-IT" smtClean="0"/>
              <a:t>10/02/2021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1FB28-FA5E-451E-A42D-BC5B911413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782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247217-8289-46DF-9013-CEE81A2BE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A5E9B1B-313D-4FA1-AC92-0BF79AF84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87F9DA-608F-4A0B-B6B9-0DA3FF38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C91-98EC-49A7-B862-5C5A16E49E2A}" type="datetimeFigureOut">
              <a:rPr lang="it-IT" smtClean="0"/>
              <a:t>10/02/2021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CE075F-690B-45B8-8D0A-4DDBB25E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746C1D-89E1-448A-8380-983B1B87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DDC9-F881-4317-99DF-F4D5FF069F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446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8B6B48-2CB9-4EE8-AADB-454D7851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94F8A7D-8A33-415A-8612-7964206C1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A52A79-B5AB-4BEC-8469-6FB81EA2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C91-98EC-49A7-B862-5C5A16E49E2A}" type="datetimeFigureOut">
              <a:rPr lang="it-IT" smtClean="0"/>
              <a:t>10/02/2021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62E572-6F73-4FEC-BE02-6A7D83F3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D0E8EE-A190-48B2-8A8E-AEDBA2AF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DDC9-F881-4317-99DF-F4D5FF069F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521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0C99672-CFDD-4A7C-866B-16C47F956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007A8D1-1208-4F8C-BFDD-290367462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5008FD-E954-4686-B931-0E1BD35C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C91-98EC-49A7-B862-5C5A16E49E2A}" type="datetimeFigureOut">
              <a:rPr lang="it-IT" smtClean="0"/>
              <a:t>10/02/2021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7EBDC9-AE65-4E25-B28B-60B8B0E1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5C984B-AD49-4FDD-BC7A-61F648CB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DDC9-F881-4317-99DF-F4D5FF069F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096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B06DFF-3494-4C8D-AA2D-913C7BFF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B63485-38BE-4F88-B354-22FAEFF50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65F7D7-AD4C-47A0-9D1F-390CA53B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C91-98EC-49A7-B862-5C5A16E49E2A}" type="datetimeFigureOut">
              <a:rPr lang="it-IT" smtClean="0"/>
              <a:t>10/02/2021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13FDFA-E99C-413E-84A9-233C9593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ED0B6E-BA63-4E61-8E99-A027D923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DDC9-F881-4317-99DF-F4D5FF069F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435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B0DB13-9E53-4D2D-97A5-30429FC6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32C534-818C-4F4A-B328-C19F13EE8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25D53D-882D-4CC9-82CA-EC612121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C91-98EC-49A7-B862-5C5A16E49E2A}" type="datetimeFigureOut">
              <a:rPr lang="it-IT" smtClean="0"/>
              <a:t>10/02/2021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4B8A2B-17F9-4BE8-A761-F2321887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F08B23-9791-4087-9466-741E8BAB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DDC9-F881-4317-99DF-F4D5FF069F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088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12BD63-3FBA-4F80-9652-D4DC0F64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24E6BC-07AA-4522-BB68-05BB1CD74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31FB21-BFA9-4C4C-87A5-A9D99D4DE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B2189A3-19E4-4F65-8D6E-4DC805DA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C91-98EC-49A7-B862-5C5A16E49E2A}" type="datetimeFigureOut">
              <a:rPr lang="it-IT" smtClean="0"/>
              <a:t>10/02/2021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802B1E-4C09-4451-A4FE-061C9F7E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4939FB-FE22-4965-91F9-9E82B9BA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DDC9-F881-4317-99DF-F4D5FF069F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647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B7B219-6C51-4C93-A2DD-7CC191D8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5F1DDD-7BEB-4DFB-9458-A5F598C0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2F66FA3-3D67-40E7-825D-8593480B1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ACD13FC-E974-4B83-96B2-D83F2FC1B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0C34D34-432D-41BF-BE43-297147866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32B03-A7B8-41FF-9EE8-4973DCE4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C91-98EC-49A7-B862-5C5A16E49E2A}" type="datetimeFigureOut">
              <a:rPr lang="it-IT" smtClean="0"/>
              <a:t>10/02/2021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6FCFB76-042F-42E6-B0DD-DB998D33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EFEB2-B0A8-4B5A-83FB-E4D92745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DDC9-F881-4317-99DF-F4D5FF069F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2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876178-DC2C-4FCD-AF62-0A3E0898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B269C86-43D0-4B21-A1F0-7472F79C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C91-98EC-49A7-B862-5C5A16E49E2A}" type="datetimeFigureOut">
              <a:rPr lang="it-IT" smtClean="0"/>
              <a:t>10/02/2021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AF4552-EE8E-463C-9B2D-A830466F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7BFB9E-8431-40A1-9814-7D94899B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DDC9-F881-4317-99DF-F4D5FF069F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765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4715AA1-ECCC-464C-BCE1-9D529498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C91-98EC-49A7-B862-5C5A16E49E2A}" type="datetimeFigureOut">
              <a:rPr lang="it-IT" smtClean="0"/>
              <a:t>10/02/2021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67E2749-B096-4866-93C5-4018B36A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838D96C-A347-4D59-A95D-9A35978B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DDC9-F881-4317-99DF-F4D5FF069F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21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F9B6F-F498-4B25-8CE8-EE0E7465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8F7CF2-07F8-48CD-BF59-B6B786107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458B28C-6FE8-44CC-8405-9680E38E4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F2083CC-0726-4D2A-ACB4-B59BD812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C91-98EC-49A7-B862-5C5A16E49E2A}" type="datetimeFigureOut">
              <a:rPr lang="it-IT" smtClean="0"/>
              <a:t>10/02/2021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45A6295-843F-419C-A15B-5C7AA7AF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3AB601-2E5F-4260-A4C3-7D81503B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DDC9-F881-4317-99DF-F4D5FF069F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771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4CA6BD-7BEC-478B-95FE-3B793140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3D64494-F2A2-48EA-8575-6ACE171F8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DCC381-9888-4DC0-9D26-BD6BFD863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6E2C23-3AF7-40E2-826F-E0131B39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C91-98EC-49A7-B862-5C5A16E49E2A}" type="datetimeFigureOut">
              <a:rPr lang="it-IT" smtClean="0"/>
              <a:t>10/02/2021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05170E-C63D-4A21-A525-9AE35F62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CF4F13-9E8F-4F3F-9DE6-DC4CC622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DDC9-F881-4317-99DF-F4D5FF069F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18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503B5DD-0293-467F-8ACF-59F82F2F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5BDC64-9600-47BB-99F2-338F04605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9D2FB0-B750-4EB0-8E20-128E06927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C8C91-98EC-49A7-B862-5C5A16E49E2A}" type="datetimeFigureOut">
              <a:rPr lang="it-IT" smtClean="0"/>
              <a:t>10/02/2021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82FFA6-2B3C-485A-8314-756DD00C9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9133A5-51B7-4017-B3C9-88FA6D16F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EDDC9-F881-4317-99DF-F4D5FF069F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73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marco2316#!/vizhome/Esame_DV/Dashboard1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public.tableau.com/profile/anna5773#!/vizhome/Esame_DV_Doppie_Serie_temporale_finali_16128875947680/Dashboard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1ADD521-4309-44A4-9850-E7AFA08F113C}"/>
              </a:ext>
            </a:extLst>
          </p:cNvPr>
          <p:cNvSpPr/>
          <p:nvPr/>
        </p:nvSpPr>
        <p:spPr>
          <a:xfrm>
            <a:off x="-11724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sz="200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8E5087-E74C-4725-88C4-723D688CF764}"/>
              </a:ext>
            </a:extLst>
          </p:cNvPr>
          <p:cNvSpPr/>
          <p:nvPr/>
        </p:nvSpPr>
        <p:spPr>
          <a:xfrm>
            <a:off x="1125415" y="1555590"/>
            <a:ext cx="9917723" cy="145321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40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  <a:ea typeface="Meiryo" panose="020B0604030504040204" pitchFamily="34" charset="-128"/>
                <a:cs typeface="Helvetica" panose="020B0604020202020204" pitchFamily="34" charset="0"/>
              </a:rPr>
              <a:t>PROGRAMMI TELEVISI IN PRIMA SERATA: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40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  <a:ea typeface="Meiryo" panose="020B0604030504040204" pitchFamily="34" charset="-128"/>
                <a:cs typeface="Helvetica" panose="020B0604020202020204" pitchFamily="34" charset="0"/>
              </a:rPr>
              <a:t>CORRELAZIONE FRA AUDIENCE E TWEET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837FE34-A59E-4444-893E-770AE42463DD}"/>
              </a:ext>
            </a:extLst>
          </p:cNvPr>
          <p:cNvSpPr/>
          <p:nvPr/>
        </p:nvSpPr>
        <p:spPr>
          <a:xfrm>
            <a:off x="6135859" y="3232920"/>
            <a:ext cx="4907279" cy="39215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  <a:ea typeface="Meiryo" panose="020B0604030504040204" pitchFamily="34" charset="-128"/>
                <a:cs typeface="Helvetica" panose="020B0604020202020204" pitchFamily="34" charset="0"/>
              </a:rPr>
              <a:t>Marco Braga, Marco Maugeri, Anna Nava</a:t>
            </a:r>
          </a:p>
        </p:txBody>
      </p:sp>
    </p:spTree>
    <p:extLst>
      <p:ext uri="{BB962C8B-B14F-4D97-AF65-F5344CB8AC3E}">
        <p14:creationId xmlns:p14="http://schemas.microsoft.com/office/powerpoint/2010/main" val="628180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7B21C08-CD29-4B09-ABF1-360EAD5B234F}"/>
              </a:ext>
            </a:extLst>
          </p:cNvPr>
          <p:cNvSpPr/>
          <p:nvPr/>
        </p:nvSpPr>
        <p:spPr>
          <a:xfrm>
            <a:off x="0" y="452931"/>
            <a:ext cx="12192000" cy="1015663"/>
          </a:xfrm>
          <a:prstGeom prst="rect">
            <a:avLst/>
          </a:prstGeom>
          <a:noFill/>
          <a:ln>
            <a:noFill/>
            <a:prstDash val="solid"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it-IT" sz="6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DATA ENRICHMENT	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B9210E8-0CA8-4EFE-A912-84D070FD65F6}"/>
              </a:ext>
            </a:extLst>
          </p:cNvPr>
          <p:cNvSpPr txBox="1"/>
          <p:nvPr/>
        </p:nvSpPr>
        <p:spPr>
          <a:xfrm>
            <a:off x="1589884" y="1202830"/>
            <a:ext cx="2682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00206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Json</a:t>
            </a:r>
            <a:r>
              <a:rPr lang="it-IT" sz="2400" i="1" dirty="0">
                <a:solidFill>
                  <a:srgbClr val="00206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programmi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4CD5E49-F84B-4F7C-9665-325446CF9EB2}"/>
              </a:ext>
            </a:extLst>
          </p:cNvPr>
          <p:cNvSpPr txBox="1"/>
          <p:nvPr/>
        </p:nvSpPr>
        <p:spPr>
          <a:xfrm>
            <a:off x="1146665" y="1580609"/>
            <a:ext cx="3568504" cy="5078313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it-IT" i="1" dirty="0"/>
              <a:t>[</a:t>
            </a:r>
          </a:p>
          <a:p>
            <a:r>
              <a:rPr lang="it-IT" dirty="0"/>
              <a:t>  { </a:t>
            </a:r>
          </a:p>
          <a:p>
            <a:r>
              <a:rPr lang="it-IT" i="1" dirty="0"/>
              <a:t>    </a:t>
            </a:r>
            <a:r>
              <a:rPr lang="it-IT" i="1" dirty="0" err="1"/>
              <a:t>nome_programma</a:t>
            </a:r>
            <a:r>
              <a:rPr lang="it-IT" i="1" dirty="0"/>
              <a:t>: "",</a:t>
            </a:r>
          </a:p>
          <a:p>
            <a:r>
              <a:rPr lang="it-IT" i="1" dirty="0"/>
              <a:t>    data: "",</a:t>
            </a:r>
          </a:p>
          <a:p>
            <a:r>
              <a:rPr lang="it-IT" i="1" dirty="0"/>
              <a:t>    orario: "",</a:t>
            </a:r>
          </a:p>
          <a:p>
            <a:r>
              <a:rPr lang="it-IT" i="1" dirty="0"/>
              <a:t>    canale: "",</a:t>
            </a:r>
          </a:p>
          <a:p>
            <a:r>
              <a:rPr lang="it-IT" i="1" dirty="0"/>
              <a:t>    </a:t>
            </a:r>
            <a:r>
              <a:rPr lang="it-IT" i="1" dirty="0" err="1"/>
              <a:t>parole_chiave</a:t>
            </a:r>
            <a:r>
              <a:rPr lang="it-IT" i="1" dirty="0"/>
              <a:t>: [</a:t>
            </a:r>
          </a:p>
          <a:p>
            <a:r>
              <a:rPr lang="it-IT" i="1" dirty="0"/>
              <a:t>      </a:t>
            </a:r>
            <a:r>
              <a:rPr lang="it-IT" i="1" dirty="0" err="1"/>
              <a:t>nome_programma</a:t>
            </a:r>
            <a:r>
              <a:rPr lang="it-IT" i="1" dirty="0"/>
              <a:t> + "sera",</a:t>
            </a:r>
          </a:p>
          <a:p>
            <a:r>
              <a:rPr lang="it-IT" i="1" dirty="0"/>
              <a:t>      </a:t>
            </a:r>
            <a:r>
              <a:rPr lang="it-IT" i="1" dirty="0" err="1"/>
              <a:t>nome_programma</a:t>
            </a:r>
            <a:r>
              <a:rPr lang="it-IT" i="1" dirty="0"/>
              <a:t> + "stasera",</a:t>
            </a:r>
          </a:p>
          <a:p>
            <a:r>
              <a:rPr lang="it-IT" i="1" dirty="0"/>
              <a:t>      </a:t>
            </a:r>
            <a:r>
              <a:rPr lang="it-IT" i="1" dirty="0" err="1"/>
              <a:t>nome_programma</a:t>
            </a:r>
            <a:r>
              <a:rPr lang="it-IT" i="1" dirty="0"/>
              <a:t> + "oggi",</a:t>
            </a:r>
          </a:p>
          <a:p>
            <a:r>
              <a:rPr lang="it-IT" i="1" dirty="0"/>
              <a:t>      </a:t>
            </a:r>
            <a:r>
              <a:rPr lang="it-IT" i="1" dirty="0" err="1"/>
              <a:t>nome_programma</a:t>
            </a:r>
            <a:r>
              <a:rPr lang="it-IT" i="1" dirty="0"/>
              <a:t> + canale</a:t>
            </a:r>
          </a:p>
          <a:p>
            <a:r>
              <a:rPr lang="it-IT" i="1" dirty="0"/>
              <a:t>    ]</a:t>
            </a:r>
          </a:p>
          <a:p>
            <a:r>
              <a:rPr lang="it-IT" i="1" dirty="0"/>
              <a:t>   </a:t>
            </a:r>
            <a:r>
              <a:rPr lang="it-IT" i="1" dirty="0" err="1">
                <a:highlight>
                  <a:srgbClr val="00FFFF"/>
                </a:highlight>
              </a:rPr>
              <a:t>tweet_count</a:t>
            </a:r>
            <a:r>
              <a:rPr lang="it-IT" i="1" dirty="0">
                <a:highlight>
                  <a:srgbClr val="00FFFF"/>
                </a:highlight>
              </a:rPr>
              <a:t>: ""</a:t>
            </a:r>
            <a:r>
              <a:rPr lang="it-IT" i="1" dirty="0"/>
              <a:t>,</a:t>
            </a:r>
          </a:p>
          <a:p>
            <a:r>
              <a:rPr lang="it-IT" i="1" dirty="0"/>
              <a:t>   </a:t>
            </a:r>
            <a:r>
              <a:rPr lang="it-IT" i="1" dirty="0" err="1">
                <a:highlight>
                  <a:srgbClr val="00FFFF"/>
                </a:highlight>
              </a:rPr>
              <a:t>retweet_count</a:t>
            </a:r>
            <a:r>
              <a:rPr lang="it-IT" i="1" dirty="0">
                <a:highlight>
                  <a:srgbClr val="00FFFF"/>
                </a:highlight>
              </a:rPr>
              <a:t>: ""</a:t>
            </a:r>
            <a:r>
              <a:rPr lang="it-IT" i="1" dirty="0"/>
              <a:t>,</a:t>
            </a:r>
          </a:p>
          <a:p>
            <a:r>
              <a:rPr lang="it-IT" i="1" dirty="0"/>
              <a:t>   </a:t>
            </a:r>
            <a:r>
              <a:rPr lang="it-IT" i="1" dirty="0" err="1">
                <a:highlight>
                  <a:srgbClr val="00FFFF"/>
                </a:highlight>
              </a:rPr>
              <a:t>favorite_count</a:t>
            </a:r>
            <a:r>
              <a:rPr lang="it-IT" i="1" dirty="0">
                <a:highlight>
                  <a:srgbClr val="00FFFF"/>
                </a:highlight>
              </a:rPr>
              <a:t>: ""</a:t>
            </a:r>
          </a:p>
          <a:p>
            <a:r>
              <a:rPr lang="it-IT" i="1" dirty="0"/>
              <a:t>   }</a:t>
            </a:r>
          </a:p>
          <a:p>
            <a:r>
              <a:rPr lang="it-IT" i="1" dirty="0"/>
              <a:t>  ⁞</a:t>
            </a:r>
          </a:p>
          <a:p>
            <a:r>
              <a:rPr lang="it-IT" i="1" dirty="0"/>
              <a:t>]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D413D67-5BEB-43B3-A28E-9A4B93E6430E}"/>
              </a:ext>
            </a:extLst>
          </p:cNvPr>
          <p:cNvSpPr txBox="1"/>
          <p:nvPr/>
        </p:nvSpPr>
        <p:spPr>
          <a:xfrm>
            <a:off x="8047748" y="1862472"/>
            <a:ext cx="2291354" cy="3416320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it-IT" i="1" dirty="0"/>
              <a:t>[</a:t>
            </a:r>
          </a:p>
          <a:p>
            <a:r>
              <a:rPr lang="it-IT" dirty="0"/>
              <a:t>  { </a:t>
            </a:r>
          </a:p>
          <a:p>
            <a:r>
              <a:rPr lang="it-IT" i="1" dirty="0"/>
              <a:t>    id: "",</a:t>
            </a:r>
          </a:p>
          <a:p>
            <a:r>
              <a:rPr lang="it-IT" i="1" dirty="0"/>
              <a:t>    time: "",</a:t>
            </a:r>
          </a:p>
          <a:p>
            <a:r>
              <a:rPr lang="it-IT" i="1" dirty="0"/>
              <a:t>    </a:t>
            </a:r>
            <a:r>
              <a:rPr lang="it-IT" i="1" dirty="0" err="1"/>
              <a:t>author</a:t>
            </a:r>
            <a:r>
              <a:rPr lang="it-IT" i="1" dirty="0"/>
              <a:t>: "",</a:t>
            </a:r>
          </a:p>
          <a:p>
            <a:r>
              <a:rPr lang="it-IT" i="1" dirty="0"/>
              <a:t>    </a:t>
            </a:r>
            <a:r>
              <a:rPr lang="it-IT" i="1" dirty="0" err="1"/>
              <a:t>favorite_count</a:t>
            </a:r>
            <a:r>
              <a:rPr lang="it-IT" i="1" dirty="0"/>
              <a:t>: "",</a:t>
            </a:r>
          </a:p>
          <a:p>
            <a:r>
              <a:rPr lang="it-IT" i="1" dirty="0"/>
              <a:t>    </a:t>
            </a:r>
            <a:r>
              <a:rPr lang="it-IT" i="1" dirty="0" err="1"/>
              <a:t>retweet_count</a:t>
            </a:r>
            <a:r>
              <a:rPr lang="it-IT" i="1" dirty="0"/>
              <a:t>: "",</a:t>
            </a:r>
          </a:p>
          <a:p>
            <a:r>
              <a:rPr lang="it-IT" i="1" dirty="0"/>
              <a:t>    text: "",</a:t>
            </a:r>
          </a:p>
          <a:p>
            <a:r>
              <a:rPr lang="it-IT" i="1" dirty="0"/>
              <a:t>    </a:t>
            </a:r>
            <a:r>
              <a:rPr lang="it-IT" i="1" dirty="0" err="1"/>
              <a:t>quote_text</a:t>
            </a:r>
            <a:r>
              <a:rPr lang="it-IT" i="1" dirty="0"/>
              <a:t>: ""</a:t>
            </a:r>
          </a:p>
          <a:p>
            <a:r>
              <a:rPr lang="it-IT" i="1" dirty="0"/>
              <a:t>   }</a:t>
            </a:r>
          </a:p>
          <a:p>
            <a:r>
              <a:rPr lang="it-IT" i="1" dirty="0"/>
              <a:t>  ⁞</a:t>
            </a:r>
          </a:p>
          <a:p>
            <a:r>
              <a:rPr lang="it-IT" i="1" dirty="0"/>
              <a:t>]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FE0082E-3EDC-498C-BBFF-C88F5A547434}"/>
              </a:ext>
            </a:extLst>
          </p:cNvPr>
          <p:cNvSpPr txBox="1"/>
          <p:nvPr/>
        </p:nvSpPr>
        <p:spPr>
          <a:xfrm>
            <a:off x="8269357" y="1468594"/>
            <a:ext cx="1848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00206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Json</a:t>
            </a:r>
            <a:r>
              <a:rPr lang="it-IT" sz="2400" i="1" dirty="0">
                <a:solidFill>
                  <a:srgbClr val="00206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tweet</a:t>
            </a:r>
          </a:p>
        </p:txBody>
      </p:sp>
      <p:sp>
        <p:nvSpPr>
          <p:cNvPr id="2" name="Parentesi quadra chiusa 1">
            <a:extLst>
              <a:ext uri="{FF2B5EF4-FFF2-40B4-BE49-F238E27FC236}">
                <a16:creationId xmlns:a16="http://schemas.microsoft.com/office/drawing/2014/main" id="{550832DA-EB64-4F02-B2B4-8A8C5DC8CD9E}"/>
              </a:ext>
            </a:extLst>
          </p:cNvPr>
          <p:cNvSpPr/>
          <p:nvPr/>
        </p:nvSpPr>
        <p:spPr>
          <a:xfrm>
            <a:off x="4412974" y="3429001"/>
            <a:ext cx="106017" cy="1381538"/>
          </a:xfrm>
          <a:prstGeom prst="rightBracket">
            <a:avLst/>
          </a:prstGeom>
          <a:ln w="19050">
            <a:solidFill>
              <a:srgbClr val="001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D1FC88D0-6672-40FD-9422-3CEC334155C2}"/>
              </a:ext>
            </a:extLst>
          </p:cNvPr>
          <p:cNvCxnSpPr>
            <a:cxnSpLocks/>
            <a:stCxn id="2" idx="2"/>
          </p:cNvCxnSpPr>
          <p:nvPr/>
        </p:nvCxnSpPr>
        <p:spPr>
          <a:xfrm flipV="1">
            <a:off x="4518991" y="4119767"/>
            <a:ext cx="3701002" cy="3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arentesi quadra aperta 27">
            <a:extLst>
              <a:ext uri="{FF2B5EF4-FFF2-40B4-BE49-F238E27FC236}">
                <a16:creationId xmlns:a16="http://schemas.microsoft.com/office/drawing/2014/main" id="{CF853A99-2AAD-4C36-B4AC-B91965591689}"/>
              </a:ext>
            </a:extLst>
          </p:cNvPr>
          <p:cNvSpPr/>
          <p:nvPr/>
        </p:nvSpPr>
        <p:spPr>
          <a:xfrm>
            <a:off x="8219993" y="3840617"/>
            <a:ext cx="45719" cy="558301"/>
          </a:xfrm>
          <a:prstGeom prst="leftBracket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426ADAA-2B2B-4296-965E-00016C57ED2B}"/>
              </a:ext>
            </a:extLst>
          </p:cNvPr>
          <p:cNvSpPr txBox="1"/>
          <p:nvPr/>
        </p:nvSpPr>
        <p:spPr>
          <a:xfrm>
            <a:off x="4597207" y="3473435"/>
            <a:ext cx="356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Suddivisione dei tweet in base al programma a cui si riferiscono</a:t>
            </a:r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71CC4CF2-52A8-4F30-80C9-A28FF7BA4DFD}"/>
              </a:ext>
            </a:extLst>
          </p:cNvPr>
          <p:cNvSpPr/>
          <p:nvPr/>
        </p:nvSpPr>
        <p:spPr>
          <a:xfrm rot="5096182">
            <a:off x="4741156" y="2405413"/>
            <a:ext cx="1311816" cy="6095810"/>
          </a:xfrm>
          <a:prstGeom prst="arc">
            <a:avLst>
              <a:gd name="adj1" fmla="val 16241493"/>
              <a:gd name="adj2" fmla="val 5240717"/>
            </a:avLst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7971D65-2531-4DCF-91F4-8325F3DC0BFE}"/>
              </a:ext>
            </a:extLst>
          </p:cNvPr>
          <p:cNvSpPr/>
          <p:nvPr/>
        </p:nvSpPr>
        <p:spPr>
          <a:xfrm>
            <a:off x="8411280" y="5352982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it-IT" dirty="0">
                <a:latin typeface="Bahnschrift" panose="020B0502040204020203" pitchFamily="34" charset="0"/>
              </a:rPr>
              <a:t>conta dei tweet totali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F3A1CF2-0A54-450A-8015-F210879F9A35}"/>
              </a:ext>
            </a:extLst>
          </p:cNvPr>
          <p:cNvSpPr/>
          <p:nvPr/>
        </p:nvSpPr>
        <p:spPr>
          <a:xfrm>
            <a:off x="6923411" y="5890288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it-IT" dirty="0">
                <a:latin typeface="Bahnschrift" panose="020B0502040204020203" pitchFamily="34" charset="0"/>
              </a:rPr>
              <a:t>somma dei retweet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66919591-C0C5-4C1C-B657-8CDDCE537259}"/>
              </a:ext>
            </a:extLst>
          </p:cNvPr>
          <p:cNvSpPr/>
          <p:nvPr/>
        </p:nvSpPr>
        <p:spPr>
          <a:xfrm>
            <a:off x="4248238" y="6222746"/>
            <a:ext cx="20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it-IT" dirty="0">
                <a:latin typeface="Bahnschrift" panose="020B0502040204020203" pitchFamily="34" charset="0"/>
              </a:rPr>
              <a:t>somma dei like</a:t>
            </a:r>
          </a:p>
        </p:txBody>
      </p:sp>
    </p:spTree>
    <p:extLst>
      <p:ext uri="{BB962C8B-B14F-4D97-AF65-F5344CB8AC3E}">
        <p14:creationId xmlns:p14="http://schemas.microsoft.com/office/powerpoint/2010/main" val="3600740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magine 26">
            <a:extLst>
              <a:ext uri="{FF2B5EF4-FFF2-40B4-BE49-F238E27FC236}">
                <a16:creationId xmlns:a16="http://schemas.microsoft.com/office/drawing/2014/main" id="{2BA85F58-760E-44FD-8D70-E80B7DA3AD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927"/>
          <a:stretch/>
        </p:blipFill>
        <p:spPr>
          <a:xfrm>
            <a:off x="7269402" y="2314810"/>
            <a:ext cx="1367368" cy="134734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67B21C08-CD29-4B09-ABF1-360EAD5B234F}"/>
              </a:ext>
            </a:extLst>
          </p:cNvPr>
          <p:cNvSpPr/>
          <p:nvPr/>
        </p:nvSpPr>
        <p:spPr>
          <a:xfrm>
            <a:off x="0" y="452931"/>
            <a:ext cx="12192000" cy="1015663"/>
          </a:xfrm>
          <a:prstGeom prst="rect">
            <a:avLst/>
          </a:prstGeom>
          <a:noFill/>
          <a:ln>
            <a:noFill/>
            <a:prstDash val="solid"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it-IT" sz="6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DATA ENRICHMENT	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BD3CA45-2C19-4693-B0FF-A9FEEB540EEE}"/>
              </a:ext>
            </a:extLst>
          </p:cNvPr>
          <p:cNvSpPr/>
          <p:nvPr/>
        </p:nvSpPr>
        <p:spPr>
          <a:xfrm>
            <a:off x="3925039" y="2429507"/>
            <a:ext cx="26693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0" cap="none" spc="0" dirty="0" err="1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Fuzzywuzzy</a:t>
            </a:r>
            <a:endParaRPr lang="it-IT" sz="3600" b="0" cap="none" spc="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E226A26-C3B7-40FE-9302-DDED31B02847}"/>
              </a:ext>
            </a:extLst>
          </p:cNvPr>
          <p:cNvSpPr txBox="1"/>
          <p:nvPr/>
        </p:nvSpPr>
        <p:spPr>
          <a:xfrm flipH="1">
            <a:off x="7974593" y="4226140"/>
            <a:ext cx="1372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Bahnschrift" panose="020B0502040204020203" pitchFamily="34" charset="0"/>
              </a:rPr>
              <a:t>Match se: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C002A3FC-0339-420D-9390-8277D045725D}"/>
              </a:ext>
            </a:extLst>
          </p:cNvPr>
          <p:cNvSpPr/>
          <p:nvPr/>
        </p:nvSpPr>
        <p:spPr>
          <a:xfrm>
            <a:off x="3940426" y="4719254"/>
            <a:ext cx="53078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it-IT" sz="2000" dirty="0" err="1">
                <a:latin typeface="Bahnschrift" panose="020B0502040204020203" pitchFamily="34" charset="0"/>
              </a:rPr>
              <a:t>fuzz.partial_ratio</a:t>
            </a:r>
            <a:r>
              <a:rPr lang="it-IT" sz="2000" dirty="0">
                <a:latin typeface="Bahnschrift" panose="020B0502040204020203" pitchFamily="34" charset="0"/>
              </a:rPr>
              <a:t>(stringa1, stringa1_bis)&gt;65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201C97E-E8E9-4355-BA5F-31C1B4D17850}"/>
              </a:ext>
            </a:extLst>
          </p:cNvPr>
          <p:cNvSpPr txBox="1"/>
          <p:nvPr/>
        </p:nvSpPr>
        <p:spPr>
          <a:xfrm>
            <a:off x="940528" y="1352832"/>
            <a:ext cx="2682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00206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Json</a:t>
            </a:r>
            <a:r>
              <a:rPr lang="it-IT" sz="2400" i="1" dirty="0">
                <a:solidFill>
                  <a:srgbClr val="00206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programmi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A8561B3-7420-4506-B175-D3949322FE67}"/>
              </a:ext>
            </a:extLst>
          </p:cNvPr>
          <p:cNvSpPr txBox="1"/>
          <p:nvPr/>
        </p:nvSpPr>
        <p:spPr>
          <a:xfrm>
            <a:off x="497309" y="1713867"/>
            <a:ext cx="3568504" cy="4801314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it-IT" i="1" dirty="0"/>
              <a:t>[</a:t>
            </a:r>
          </a:p>
          <a:p>
            <a:r>
              <a:rPr lang="it-IT" dirty="0"/>
              <a:t>  { </a:t>
            </a:r>
          </a:p>
          <a:p>
            <a:r>
              <a:rPr lang="it-IT" i="1" dirty="0"/>
              <a:t>    </a:t>
            </a:r>
            <a:r>
              <a:rPr lang="it-IT" i="1" dirty="0" err="1"/>
              <a:t>nome_programma</a:t>
            </a:r>
            <a:r>
              <a:rPr lang="it-IT" i="1" dirty="0"/>
              <a:t>: stringa1,</a:t>
            </a:r>
          </a:p>
          <a:p>
            <a:r>
              <a:rPr lang="it-IT" i="1" dirty="0"/>
              <a:t>    data:"",</a:t>
            </a:r>
          </a:p>
          <a:p>
            <a:r>
              <a:rPr lang="it-IT" i="1" dirty="0"/>
              <a:t>    orario: "",</a:t>
            </a:r>
          </a:p>
          <a:p>
            <a:r>
              <a:rPr lang="it-IT" i="1" dirty="0"/>
              <a:t>    canale: "",</a:t>
            </a:r>
          </a:p>
          <a:p>
            <a:r>
              <a:rPr lang="it-IT" i="1" dirty="0"/>
              <a:t>    </a:t>
            </a:r>
            <a:r>
              <a:rPr lang="it-IT" i="1" dirty="0" err="1"/>
              <a:t>parole_chiave</a:t>
            </a:r>
            <a:r>
              <a:rPr lang="it-IT" i="1" dirty="0"/>
              <a:t>: [</a:t>
            </a:r>
          </a:p>
          <a:p>
            <a:r>
              <a:rPr lang="it-IT" i="1" dirty="0"/>
              <a:t>      ⁞</a:t>
            </a:r>
          </a:p>
          <a:p>
            <a:r>
              <a:rPr lang="it-IT" i="1" dirty="0"/>
              <a:t>   ]</a:t>
            </a:r>
          </a:p>
          <a:p>
            <a:r>
              <a:rPr lang="it-IT" i="1" dirty="0"/>
              <a:t>   </a:t>
            </a:r>
            <a:r>
              <a:rPr lang="it-IT" i="1" dirty="0" err="1"/>
              <a:t>tweet_count</a:t>
            </a:r>
            <a:r>
              <a:rPr lang="it-IT" i="1" dirty="0"/>
              <a:t>: "",</a:t>
            </a:r>
          </a:p>
          <a:p>
            <a:r>
              <a:rPr lang="it-IT" i="1" dirty="0"/>
              <a:t>   </a:t>
            </a:r>
            <a:r>
              <a:rPr lang="it-IT" i="1" dirty="0" err="1"/>
              <a:t>retweet_count</a:t>
            </a:r>
            <a:r>
              <a:rPr lang="it-IT" i="1" dirty="0"/>
              <a:t>: "",</a:t>
            </a:r>
          </a:p>
          <a:p>
            <a:r>
              <a:rPr lang="it-IT" i="1" dirty="0"/>
              <a:t>   </a:t>
            </a:r>
            <a:r>
              <a:rPr lang="it-IT" i="1" dirty="0" err="1"/>
              <a:t>favorite_count</a:t>
            </a:r>
            <a:r>
              <a:rPr lang="it-IT" i="1" dirty="0"/>
              <a:t>: "",</a:t>
            </a:r>
          </a:p>
          <a:p>
            <a:r>
              <a:rPr lang="it-IT" i="1" dirty="0"/>
              <a:t>   </a:t>
            </a:r>
            <a:r>
              <a:rPr lang="it-IT" i="1" dirty="0">
                <a:highlight>
                  <a:srgbClr val="00FFFF"/>
                </a:highlight>
              </a:rPr>
              <a:t>spettatori:""</a:t>
            </a:r>
            <a:r>
              <a:rPr lang="it-IT" i="1" dirty="0"/>
              <a:t>,</a:t>
            </a:r>
          </a:p>
          <a:p>
            <a:r>
              <a:rPr lang="it-IT" i="1" dirty="0"/>
              <a:t>   </a:t>
            </a:r>
            <a:r>
              <a:rPr lang="it-IT" i="1" dirty="0">
                <a:highlight>
                  <a:srgbClr val="00FFFF"/>
                </a:highlight>
              </a:rPr>
              <a:t>share:""</a:t>
            </a:r>
          </a:p>
          <a:p>
            <a:r>
              <a:rPr lang="it-IT" i="1" dirty="0"/>
              <a:t>   }</a:t>
            </a:r>
          </a:p>
          <a:p>
            <a:r>
              <a:rPr lang="it-IT" i="1" dirty="0"/>
              <a:t>  ⁞</a:t>
            </a:r>
          </a:p>
          <a:p>
            <a:r>
              <a:rPr lang="it-IT" i="1" dirty="0"/>
              <a:t>]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43A8F0F-191D-4E63-9ABB-2D7F445F9B67}"/>
              </a:ext>
            </a:extLst>
          </p:cNvPr>
          <p:cNvSpPr txBox="1"/>
          <p:nvPr/>
        </p:nvSpPr>
        <p:spPr>
          <a:xfrm>
            <a:off x="7344036" y="2289904"/>
            <a:ext cx="34034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900" b="1" i="1" dirty="0"/>
              <a:t>nome programma: stringa1_bis</a:t>
            </a:r>
          </a:p>
          <a:p>
            <a:pPr algn="ctr"/>
            <a:r>
              <a:rPr lang="it-IT" i="1" dirty="0"/>
              <a:t>Spettatori</a:t>
            </a:r>
          </a:p>
          <a:p>
            <a:pPr algn="ctr"/>
            <a:r>
              <a:rPr lang="it-IT" i="1" dirty="0"/>
              <a:t>Share</a:t>
            </a:r>
            <a:endParaRPr lang="it-IT" sz="2000" i="1" dirty="0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57773B8-E05A-4C38-A5B2-BCD519742EC6}"/>
              </a:ext>
            </a:extLst>
          </p:cNvPr>
          <p:cNvCxnSpPr>
            <a:cxnSpLocks/>
          </p:cNvCxnSpPr>
          <p:nvPr/>
        </p:nvCxnSpPr>
        <p:spPr>
          <a:xfrm flipV="1">
            <a:off x="3511826" y="2468396"/>
            <a:ext cx="3842856" cy="1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C694EE52-AED0-4E1F-B37E-4B77221248FE}"/>
              </a:ext>
            </a:extLst>
          </p:cNvPr>
          <p:cNvSpPr/>
          <p:nvPr/>
        </p:nvSpPr>
        <p:spPr>
          <a:xfrm>
            <a:off x="4425335" y="5231053"/>
            <a:ext cx="43380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it-IT" sz="2000" dirty="0">
                <a:latin typeface="Bahnschrift" panose="020B0502040204020203" pitchFamily="34" charset="0"/>
              </a:rPr>
              <a:t>stringa con somiglianza massima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D4BBB57-3F41-4780-8F55-C7A4418ED61C}"/>
              </a:ext>
            </a:extLst>
          </p:cNvPr>
          <p:cNvSpPr txBox="1"/>
          <p:nvPr/>
        </p:nvSpPr>
        <p:spPr>
          <a:xfrm>
            <a:off x="7168301" y="1818844"/>
            <a:ext cx="401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solidFill>
                  <a:srgbClr val="00206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Ascolti su Davide Maggio</a:t>
            </a:r>
          </a:p>
        </p:txBody>
      </p:sp>
      <p:sp>
        <p:nvSpPr>
          <p:cNvPr id="31" name="Arco 30">
            <a:extLst>
              <a:ext uri="{FF2B5EF4-FFF2-40B4-BE49-F238E27FC236}">
                <a16:creationId xmlns:a16="http://schemas.microsoft.com/office/drawing/2014/main" id="{EE6C5DF9-FDCF-498E-883D-CDC01AE4FBC5}"/>
              </a:ext>
            </a:extLst>
          </p:cNvPr>
          <p:cNvSpPr/>
          <p:nvPr/>
        </p:nvSpPr>
        <p:spPr>
          <a:xfrm rot="5622364">
            <a:off x="2862086" y="-60969"/>
            <a:ext cx="4874559" cy="8275954"/>
          </a:xfrm>
          <a:prstGeom prst="arc">
            <a:avLst>
              <a:gd name="adj1" fmla="val 15201800"/>
              <a:gd name="adj2" fmla="val 3908729"/>
            </a:avLst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15A23A2-0202-4A6C-B86E-9A3FBE5AE834}"/>
              </a:ext>
            </a:extLst>
          </p:cNvPr>
          <p:cNvSpPr txBox="1"/>
          <p:nvPr/>
        </p:nvSpPr>
        <p:spPr>
          <a:xfrm flipH="1">
            <a:off x="4375369" y="2068286"/>
            <a:ext cx="184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Bahnschrift" panose="020B0502040204020203" pitchFamily="34" charset="0"/>
              </a:rPr>
              <a:t>Confronto con</a:t>
            </a:r>
          </a:p>
        </p:txBody>
      </p:sp>
    </p:spTree>
    <p:extLst>
      <p:ext uri="{BB962C8B-B14F-4D97-AF65-F5344CB8AC3E}">
        <p14:creationId xmlns:p14="http://schemas.microsoft.com/office/powerpoint/2010/main" val="3303668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7B21C08-CD29-4B09-ABF1-360EAD5B234F}"/>
              </a:ext>
            </a:extLst>
          </p:cNvPr>
          <p:cNvSpPr/>
          <p:nvPr/>
        </p:nvSpPr>
        <p:spPr>
          <a:xfrm>
            <a:off x="0" y="452931"/>
            <a:ext cx="12192000" cy="1015663"/>
          </a:xfrm>
          <a:prstGeom prst="rect">
            <a:avLst/>
          </a:prstGeom>
          <a:noFill/>
          <a:ln>
            <a:noFill/>
            <a:prstDash val="solid"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it-IT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DATA STORAGE		 </a:t>
            </a:r>
            <a:endParaRPr lang="it-IT" sz="6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201C97E-E8E9-4355-BA5F-31C1B4D17850}"/>
              </a:ext>
            </a:extLst>
          </p:cNvPr>
          <p:cNvSpPr txBox="1"/>
          <p:nvPr/>
        </p:nvSpPr>
        <p:spPr>
          <a:xfrm>
            <a:off x="1002538" y="1252202"/>
            <a:ext cx="2558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00206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programmi.json</a:t>
            </a:r>
            <a:endParaRPr lang="it-IT" sz="2400" i="1" dirty="0">
              <a:solidFill>
                <a:srgbClr val="00206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A8561B3-7420-4506-B175-D3949322FE67}"/>
              </a:ext>
            </a:extLst>
          </p:cNvPr>
          <p:cNvSpPr txBox="1"/>
          <p:nvPr/>
        </p:nvSpPr>
        <p:spPr>
          <a:xfrm>
            <a:off x="497309" y="1713867"/>
            <a:ext cx="3568504" cy="4801314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it-IT" i="1" dirty="0"/>
              <a:t>[</a:t>
            </a:r>
          </a:p>
          <a:p>
            <a:r>
              <a:rPr lang="it-IT" dirty="0"/>
              <a:t>  { </a:t>
            </a:r>
          </a:p>
          <a:p>
            <a:r>
              <a:rPr lang="it-IT" i="1" dirty="0"/>
              <a:t>    </a:t>
            </a:r>
            <a:r>
              <a:rPr lang="it-IT" i="1" dirty="0" err="1"/>
              <a:t>nome_programma</a:t>
            </a:r>
            <a:r>
              <a:rPr lang="it-IT" i="1" dirty="0"/>
              <a:t>: stringa1,</a:t>
            </a:r>
          </a:p>
          <a:p>
            <a:r>
              <a:rPr lang="it-IT" i="1" dirty="0"/>
              <a:t>    data: "",</a:t>
            </a:r>
          </a:p>
          <a:p>
            <a:r>
              <a:rPr lang="it-IT" i="1" dirty="0"/>
              <a:t>    orario: "",</a:t>
            </a:r>
          </a:p>
          <a:p>
            <a:r>
              <a:rPr lang="it-IT" i="1" dirty="0"/>
              <a:t>    canale: "",</a:t>
            </a:r>
          </a:p>
          <a:p>
            <a:r>
              <a:rPr lang="it-IT" i="1" dirty="0"/>
              <a:t>    </a:t>
            </a:r>
            <a:r>
              <a:rPr lang="it-IT" i="1" dirty="0" err="1"/>
              <a:t>parole_chiave</a:t>
            </a:r>
            <a:r>
              <a:rPr lang="it-IT" i="1" dirty="0"/>
              <a:t>: [</a:t>
            </a:r>
          </a:p>
          <a:p>
            <a:r>
              <a:rPr lang="it-IT" i="1" dirty="0"/>
              <a:t>      ⁞</a:t>
            </a:r>
          </a:p>
          <a:p>
            <a:r>
              <a:rPr lang="it-IT" i="1" dirty="0"/>
              <a:t>   ]</a:t>
            </a:r>
          </a:p>
          <a:p>
            <a:r>
              <a:rPr lang="it-IT" i="1" dirty="0"/>
              <a:t>   </a:t>
            </a:r>
            <a:r>
              <a:rPr lang="it-IT" i="1" dirty="0" err="1"/>
              <a:t>tweet_count</a:t>
            </a:r>
            <a:r>
              <a:rPr lang="it-IT" i="1" dirty="0"/>
              <a:t>: "",</a:t>
            </a:r>
          </a:p>
          <a:p>
            <a:r>
              <a:rPr lang="it-IT" i="1" dirty="0"/>
              <a:t>   </a:t>
            </a:r>
            <a:r>
              <a:rPr lang="it-IT" i="1" dirty="0" err="1"/>
              <a:t>retweet_count</a:t>
            </a:r>
            <a:r>
              <a:rPr lang="it-IT" i="1" dirty="0"/>
              <a:t>: "",</a:t>
            </a:r>
          </a:p>
          <a:p>
            <a:r>
              <a:rPr lang="it-IT" i="1" dirty="0"/>
              <a:t>   </a:t>
            </a:r>
            <a:r>
              <a:rPr lang="it-IT" i="1" dirty="0" err="1"/>
              <a:t>favorite_count</a:t>
            </a:r>
            <a:r>
              <a:rPr lang="it-IT" i="1" dirty="0"/>
              <a:t>: "",</a:t>
            </a:r>
          </a:p>
          <a:p>
            <a:r>
              <a:rPr lang="it-IT" i="1" dirty="0"/>
              <a:t>   spettatori:"",</a:t>
            </a:r>
          </a:p>
          <a:p>
            <a:r>
              <a:rPr lang="it-IT" i="1" dirty="0"/>
              <a:t>   share:""</a:t>
            </a:r>
          </a:p>
          <a:p>
            <a:r>
              <a:rPr lang="it-IT" i="1" dirty="0"/>
              <a:t>   }</a:t>
            </a:r>
          </a:p>
          <a:p>
            <a:r>
              <a:rPr lang="it-IT" i="1" dirty="0"/>
              <a:t>  ⁞</a:t>
            </a:r>
          </a:p>
          <a:p>
            <a:r>
              <a:rPr lang="it-IT" i="1" dirty="0"/>
              <a:t>]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8F342FB-B979-4C2E-9069-006EC666E2BD}"/>
              </a:ext>
            </a:extLst>
          </p:cNvPr>
          <p:cNvSpPr txBox="1"/>
          <p:nvPr/>
        </p:nvSpPr>
        <p:spPr>
          <a:xfrm>
            <a:off x="8547652" y="2512995"/>
            <a:ext cx="2291354" cy="3416320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it-IT" i="1" dirty="0"/>
              <a:t>[</a:t>
            </a:r>
          </a:p>
          <a:p>
            <a:r>
              <a:rPr lang="it-IT" dirty="0"/>
              <a:t>  { </a:t>
            </a:r>
          </a:p>
          <a:p>
            <a:r>
              <a:rPr lang="it-IT" i="1" dirty="0"/>
              <a:t>    id: "",</a:t>
            </a:r>
          </a:p>
          <a:p>
            <a:r>
              <a:rPr lang="it-IT" i="1" dirty="0"/>
              <a:t>    time: "",</a:t>
            </a:r>
          </a:p>
          <a:p>
            <a:r>
              <a:rPr lang="it-IT" i="1" dirty="0"/>
              <a:t>    </a:t>
            </a:r>
            <a:r>
              <a:rPr lang="it-IT" i="1" dirty="0" err="1"/>
              <a:t>author</a:t>
            </a:r>
            <a:r>
              <a:rPr lang="it-IT" i="1" dirty="0"/>
              <a:t>: "",</a:t>
            </a:r>
          </a:p>
          <a:p>
            <a:r>
              <a:rPr lang="it-IT" i="1" dirty="0"/>
              <a:t>    </a:t>
            </a:r>
            <a:r>
              <a:rPr lang="it-IT" i="1" dirty="0" err="1"/>
              <a:t>favorite_count</a:t>
            </a:r>
            <a:r>
              <a:rPr lang="it-IT" i="1" dirty="0"/>
              <a:t>: "",</a:t>
            </a:r>
          </a:p>
          <a:p>
            <a:r>
              <a:rPr lang="it-IT" i="1" dirty="0"/>
              <a:t>    </a:t>
            </a:r>
            <a:r>
              <a:rPr lang="it-IT" i="1" dirty="0" err="1"/>
              <a:t>retweet_count</a:t>
            </a:r>
            <a:r>
              <a:rPr lang="it-IT" i="1" dirty="0"/>
              <a:t>: "",</a:t>
            </a:r>
          </a:p>
          <a:p>
            <a:r>
              <a:rPr lang="it-IT" i="1" dirty="0"/>
              <a:t>    text: "",</a:t>
            </a:r>
          </a:p>
          <a:p>
            <a:r>
              <a:rPr lang="it-IT" i="1" dirty="0"/>
              <a:t>    </a:t>
            </a:r>
            <a:r>
              <a:rPr lang="it-IT" i="1" dirty="0" err="1"/>
              <a:t>quote_text</a:t>
            </a:r>
            <a:r>
              <a:rPr lang="it-IT" i="1" dirty="0"/>
              <a:t>: ""</a:t>
            </a:r>
          </a:p>
          <a:p>
            <a:r>
              <a:rPr lang="it-IT" i="1" dirty="0"/>
              <a:t>   }</a:t>
            </a:r>
          </a:p>
          <a:p>
            <a:r>
              <a:rPr lang="it-IT" i="1" dirty="0"/>
              <a:t>  ⁞</a:t>
            </a:r>
          </a:p>
          <a:p>
            <a:r>
              <a:rPr lang="it-IT" i="1" dirty="0"/>
              <a:t>]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B16E0CC-42F6-4751-9CE7-00D0C6AC4A89}"/>
              </a:ext>
            </a:extLst>
          </p:cNvPr>
          <p:cNvSpPr txBox="1"/>
          <p:nvPr/>
        </p:nvSpPr>
        <p:spPr>
          <a:xfrm>
            <a:off x="8414306" y="2029162"/>
            <a:ext cx="2558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00206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tweets.json</a:t>
            </a:r>
            <a:endParaRPr lang="it-IT" sz="2400" i="1" dirty="0">
              <a:solidFill>
                <a:srgbClr val="00206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7B7C277-D434-4162-80EE-63D2824E5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70" y="3507201"/>
            <a:ext cx="5568236" cy="1468623"/>
          </a:xfrm>
          <a:prstGeom prst="rect">
            <a:avLst/>
          </a:prstGeom>
        </p:spPr>
      </p:pic>
      <p:grpSp>
        <p:nvGrpSpPr>
          <p:cNvPr id="7" name="Elemento grafico 5">
            <a:extLst>
              <a:ext uri="{FF2B5EF4-FFF2-40B4-BE49-F238E27FC236}">
                <a16:creationId xmlns:a16="http://schemas.microsoft.com/office/drawing/2014/main" id="{296C9A81-CBD6-4B5B-AB43-30BB55076FBB}"/>
              </a:ext>
            </a:extLst>
          </p:cNvPr>
          <p:cNvGrpSpPr/>
          <p:nvPr/>
        </p:nvGrpSpPr>
        <p:grpSpPr>
          <a:xfrm>
            <a:off x="4567237" y="2709862"/>
            <a:ext cx="3048000" cy="1428750"/>
            <a:chOff x="4567237" y="2709862"/>
            <a:chExt cx="3048000" cy="1428750"/>
          </a:xfrm>
        </p:grpSpPr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B303C98-FF3C-4A4D-AC12-6D1AEEBB4570}"/>
              </a:ext>
            </a:extLst>
          </p:cNvPr>
          <p:cNvSpPr txBox="1"/>
          <p:nvPr/>
        </p:nvSpPr>
        <p:spPr>
          <a:xfrm>
            <a:off x="4443296" y="1560325"/>
            <a:ext cx="2931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00206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tweets_tmp.json</a:t>
            </a:r>
            <a:endParaRPr lang="it-IT" sz="2400" i="1" dirty="0">
              <a:solidFill>
                <a:srgbClr val="00206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DE9DBBC-7517-4648-B9A5-0CE3A41084F1}"/>
              </a:ext>
            </a:extLst>
          </p:cNvPr>
          <p:cNvSpPr txBox="1"/>
          <p:nvPr/>
        </p:nvSpPr>
        <p:spPr>
          <a:xfrm>
            <a:off x="4577634" y="1964915"/>
            <a:ext cx="2291354" cy="2031325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it-IT" i="1" dirty="0"/>
              <a:t>[</a:t>
            </a:r>
          </a:p>
          <a:p>
            <a:r>
              <a:rPr lang="it-IT" dirty="0"/>
              <a:t>  { </a:t>
            </a:r>
          </a:p>
          <a:p>
            <a:r>
              <a:rPr lang="it-IT" i="1" dirty="0"/>
              <a:t>    id: "",</a:t>
            </a:r>
          </a:p>
          <a:p>
            <a:r>
              <a:rPr lang="it-IT" i="1" dirty="0"/>
              <a:t>    </a:t>
            </a:r>
            <a:r>
              <a:rPr lang="it-IT" i="1" dirty="0" err="1"/>
              <a:t>created_at</a:t>
            </a:r>
            <a:r>
              <a:rPr lang="it-IT" i="1" dirty="0"/>
              <a:t>: ""</a:t>
            </a:r>
          </a:p>
          <a:p>
            <a:r>
              <a:rPr lang="it-IT" i="1" dirty="0"/>
              <a:t>   }</a:t>
            </a:r>
          </a:p>
          <a:p>
            <a:r>
              <a:rPr lang="it-IT" i="1" dirty="0"/>
              <a:t>  ⁞</a:t>
            </a:r>
          </a:p>
          <a:p>
            <a:r>
              <a:rPr lang="it-IT" i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06072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5A23503-AC81-4D7E-BB8B-14A30C1223F8}"/>
              </a:ext>
            </a:extLst>
          </p:cNvPr>
          <p:cNvSpPr txBox="1"/>
          <p:nvPr/>
        </p:nvSpPr>
        <p:spPr>
          <a:xfrm>
            <a:off x="844060" y="728805"/>
            <a:ext cx="132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Indice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41E87A6-3057-4398-87F9-59784DF308BC}"/>
              </a:ext>
            </a:extLst>
          </p:cNvPr>
          <p:cNvSpPr txBox="1"/>
          <p:nvPr/>
        </p:nvSpPr>
        <p:spPr>
          <a:xfrm>
            <a:off x="844059" y="1955097"/>
            <a:ext cx="2452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Bahnschrift" panose="020B0502040204020203" pitchFamily="34" charset="0"/>
              </a:rPr>
              <a:t>Raccolta Dati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2BEA6F-66B4-4BC4-BE49-7F8209A6DAA1}"/>
              </a:ext>
            </a:extLst>
          </p:cNvPr>
          <p:cNvSpPr txBox="1"/>
          <p:nvPr/>
        </p:nvSpPr>
        <p:spPr>
          <a:xfrm>
            <a:off x="844059" y="2584626"/>
            <a:ext cx="3251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Bahnschrift" panose="020B0502040204020203" pitchFamily="34" charset="0"/>
              </a:rPr>
              <a:t>Arricchimento Dati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CABD5F3-5647-4B6E-AED2-60220328DD3B}"/>
              </a:ext>
            </a:extLst>
          </p:cNvPr>
          <p:cNvSpPr txBox="1"/>
          <p:nvPr/>
        </p:nvSpPr>
        <p:spPr>
          <a:xfrm>
            <a:off x="5476168" y="3107846"/>
            <a:ext cx="2165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FFF00"/>
                </a:solidFill>
                <a:latin typeface="Bahnschrift" panose="020B0502040204020203" pitchFamily="34" charset="0"/>
              </a:rPr>
              <a:t>Infografiche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206CC2-06D0-428B-BEEE-8AC34331CCE1}"/>
              </a:ext>
            </a:extLst>
          </p:cNvPr>
          <p:cNvSpPr txBox="1"/>
          <p:nvPr/>
        </p:nvSpPr>
        <p:spPr>
          <a:xfrm>
            <a:off x="844059" y="5317587"/>
            <a:ext cx="3992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Bahnschrift" panose="020B0502040204020203" pitchFamily="34" charset="0"/>
              </a:rPr>
              <a:t>Conclusioni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9E00810-7DA7-4D70-9D1A-37BE53A0CFFE}"/>
              </a:ext>
            </a:extLst>
          </p:cNvPr>
          <p:cNvCxnSpPr>
            <a:cxnSpLocks/>
          </p:cNvCxnSpPr>
          <p:nvPr/>
        </p:nvCxnSpPr>
        <p:spPr>
          <a:xfrm>
            <a:off x="0" y="3112018"/>
            <a:ext cx="7540283" cy="0"/>
          </a:xfrm>
          <a:prstGeom prst="straightConnector1">
            <a:avLst/>
          </a:prstGeom>
          <a:ln cap="rnd">
            <a:solidFill>
              <a:srgbClr val="DBF018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F38AD7E-1FEB-4206-9F76-73825B0A6F38}"/>
              </a:ext>
            </a:extLst>
          </p:cNvPr>
          <p:cNvSpPr txBox="1"/>
          <p:nvPr/>
        </p:nvSpPr>
        <p:spPr>
          <a:xfrm>
            <a:off x="844059" y="1320937"/>
            <a:ext cx="1856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Bahnschrift" panose="020B0502040204020203" pitchFamily="34" charset="0"/>
              </a:rPr>
              <a:t>Obiettivo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1CC5305-31DE-44BC-80BF-10A18329E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389" y="3707579"/>
            <a:ext cx="2729715" cy="1503699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D2A0835C-3107-4563-9AAE-A81C22A8C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565" y="3707580"/>
            <a:ext cx="2729715" cy="150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8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7B21C08-CD29-4B09-ABF1-360EAD5B234F}"/>
              </a:ext>
            </a:extLst>
          </p:cNvPr>
          <p:cNvSpPr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  <a:ln>
            <a:noFill/>
            <a:prstDash val="solid"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it-IT" sz="6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SCATTERPLOT	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1950F7-B0E9-4B00-A225-2F5E177FC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159" y="1269665"/>
            <a:ext cx="7924801" cy="5525458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84082367-2000-4FAB-990A-A26C812694AA}"/>
              </a:ext>
            </a:extLst>
          </p:cNvPr>
          <p:cNvSpPr/>
          <p:nvPr/>
        </p:nvSpPr>
        <p:spPr>
          <a:xfrm>
            <a:off x="3938953" y="900333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3"/>
              </a:rPr>
              <a:t>https://public.tableau.com/profile/marco2316#!/vizhome/Esame_DV/Dashboard1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192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7B21C08-CD29-4B09-ABF1-360EAD5B234F}"/>
              </a:ext>
            </a:extLst>
          </p:cNvPr>
          <p:cNvSpPr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  <a:ln>
            <a:noFill/>
            <a:prstDash val="solid"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it-IT" sz="6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SERIE TEMPORALI	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4082367-2000-4FAB-990A-A26C812694AA}"/>
              </a:ext>
            </a:extLst>
          </p:cNvPr>
          <p:cNvSpPr/>
          <p:nvPr/>
        </p:nvSpPr>
        <p:spPr>
          <a:xfrm>
            <a:off x="742122" y="900333"/>
            <a:ext cx="111216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hlinkClick r:id="rId2"/>
              </a:rPr>
              <a:t>https://public.tableau.com/profile/anna5773#!/vizhome/Esame_DV_Doppie_Serie_temporale_finali_16128875947680/Dashboard2</a:t>
            </a:r>
            <a:endParaRPr lang="it-IT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C74256F-7FD7-46D2-8792-69C38DD61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902" y="1269665"/>
            <a:ext cx="7024195" cy="553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55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5A23503-AC81-4D7E-BB8B-14A30C1223F8}"/>
              </a:ext>
            </a:extLst>
          </p:cNvPr>
          <p:cNvSpPr txBox="1"/>
          <p:nvPr/>
        </p:nvSpPr>
        <p:spPr>
          <a:xfrm>
            <a:off x="844060" y="728805"/>
            <a:ext cx="132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Indice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41E87A6-3057-4398-87F9-59784DF308BC}"/>
              </a:ext>
            </a:extLst>
          </p:cNvPr>
          <p:cNvSpPr txBox="1"/>
          <p:nvPr/>
        </p:nvSpPr>
        <p:spPr>
          <a:xfrm>
            <a:off x="844059" y="1955097"/>
            <a:ext cx="2452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Bahnschrift" panose="020B0502040204020203" pitchFamily="34" charset="0"/>
              </a:rPr>
              <a:t>Raccolta Dati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2BEA6F-66B4-4BC4-BE49-7F8209A6DAA1}"/>
              </a:ext>
            </a:extLst>
          </p:cNvPr>
          <p:cNvSpPr txBox="1"/>
          <p:nvPr/>
        </p:nvSpPr>
        <p:spPr>
          <a:xfrm>
            <a:off x="844059" y="2590563"/>
            <a:ext cx="3251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Bahnschrift" panose="020B0502040204020203" pitchFamily="34" charset="0"/>
              </a:rPr>
              <a:t>Arricchimento Dati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CABD5F3-5647-4B6E-AED2-60220328DD3B}"/>
              </a:ext>
            </a:extLst>
          </p:cNvPr>
          <p:cNvSpPr txBox="1"/>
          <p:nvPr/>
        </p:nvSpPr>
        <p:spPr>
          <a:xfrm>
            <a:off x="844059" y="3220998"/>
            <a:ext cx="3037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Infografiche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206CC2-06D0-428B-BEEE-8AC34331CCE1}"/>
              </a:ext>
            </a:extLst>
          </p:cNvPr>
          <p:cNvSpPr txBox="1"/>
          <p:nvPr/>
        </p:nvSpPr>
        <p:spPr>
          <a:xfrm>
            <a:off x="844059" y="3850526"/>
            <a:ext cx="3992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Bahnschrift" panose="020B0502040204020203" pitchFamily="34" charset="0"/>
              </a:rPr>
              <a:t>Valutazioni infografiche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5CD0BAB-B197-4E2C-BFEF-9012DC564942}"/>
              </a:ext>
            </a:extLst>
          </p:cNvPr>
          <p:cNvSpPr txBox="1"/>
          <p:nvPr/>
        </p:nvSpPr>
        <p:spPr>
          <a:xfrm>
            <a:off x="5055873" y="4373746"/>
            <a:ext cx="208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DBF018"/>
                </a:solidFill>
                <a:latin typeface="Bahnschrift" panose="020B0502040204020203" pitchFamily="34" charset="0"/>
              </a:rPr>
              <a:t>Conclusioni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9E00810-7DA7-4D70-9D1A-37BE53A0CFFE}"/>
              </a:ext>
            </a:extLst>
          </p:cNvPr>
          <p:cNvCxnSpPr>
            <a:cxnSpLocks/>
          </p:cNvCxnSpPr>
          <p:nvPr/>
        </p:nvCxnSpPr>
        <p:spPr>
          <a:xfrm>
            <a:off x="0" y="4373746"/>
            <a:ext cx="7033846" cy="0"/>
          </a:xfrm>
          <a:prstGeom prst="straightConnector1">
            <a:avLst/>
          </a:prstGeom>
          <a:ln cap="rnd">
            <a:solidFill>
              <a:srgbClr val="DBF018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F38AD7E-1FEB-4206-9F76-73825B0A6F38}"/>
              </a:ext>
            </a:extLst>
          </p:cNvPr>
          <p:cNvSpPr txBox="1"/>
          <p:nvPr/>
        </p:nvSpPr>
        <p:spPr>
          <a:xfrm>
            <a:off x="844059" y="1320937"/>
            <a:ext cx="1856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Bahnschrift" panose="020B0502040204020203" pitchFamily="34" charset="0"/>
              </a:rPr>
              <a:t>Obiettivo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442B132-5C82-46F0-8D3E-828B5F40E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554" y="4891383"/>
            <a:ext cx="2729715" cy="151677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D59FF14-9B0F-4B4C-ADFC-5FE330781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730" y="4891383"/>
            <a:ext cx="2729715" cy="148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95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7B21C08-CD29-4B09-ABF1-360EAD5B234F}"/>
              </a:ext>
            </a:extLst>
          </p:cNvPr>
          <p:cNvSpPr/>
          <p:nvPr/>
        </p:nvSpPr>
        <p:spPr>
          <a:xfrm>
            <a:off x="0" y="452931"/>
            <a:ext cx="12192000" cy="1015663"/>
          </a:xfrm>
          <a:prstGeom prst="rect">
            <a:avLst/>
          </a:prstGeom>
          <a:noFill/>
          <a:ln>
            <a:noFill/>
            <a:prstDash val="solid"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it-IT" sz="6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CRITICITÀ	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E6B7721-6189-4AF6-8115-FFB88CA606A2}"/>
              </a:ext>
            </a:extLst>
          </p:cNvPr>
          <p:cNvSpPr txBox="1"/>
          <p:nvPr/>
        </p:nvSpPr>
        <p:spPr>
          <a:xfrm>
            <a:off x="1492891" y="2325684"/>
            <a:ext cx="25852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it-IT" sz="2600" b="1" dirty="0"/>
              <a:t>Dati mancanti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5A0D2BF-AB12-4D68-88B4-C11C83F8C20C}"/>
              </a:ext>
            </a:extLst>
          </p:cNvPr>
          <p:cNvSpPr txBox="1"/>
          <p:nvPr/>
        </p:nvSpPr>
        <p:spPr>
          <a:xfrm>
            <a:off x="1273666" y="4599295"/>
            <a:ext cx="30236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it-IT" sz="2600" b="1" dirty="0"/>
              <a:t>Tweet spazzatura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375BDAF-1A76-453F-A38E-562F1FF6A9A8}"/>
              </a:ext>
            </a:extLst>
          </p:cNvPr>
          <p:cNvSpPr txBox="1"/>
          <p:nvPr/>
        </p:nvSpPr>
        <p:spPr>
          <a:xfrm>
            <a:off x="6846812" y="2571905"/>
            <a:ext cx="45453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it-IT" sz="2600" b="1" dirty="0"/>
              <a:t>Differenza utenza Twitter - spettatori televisivi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8044235-7780-4174-8EE3-3FB6EAE4BC38}"/>
              </a:ext>
            </a:extLst>
          </p:cNvPr>
          <p:cNvSpPr txBox="1"/>
          <p:nvPr/>
        </p:nvSpPr>
        <p:spPr>
          <a:xfrm>
            <a:off x="6332712" y="3928579"/>
            <a:ext cx="53893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it-IT" sz="2600" b="1" dirty="0"/>
              <a:t>Categorie programmi TV più social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32D38E9-9982-4E40-A843-94B140160E76}"/>
              </a:ext>
            </a:extLst>
          </p:cNvPr>
          <p:cNvSpPr txBox="1"/>
          <p:nvPr/>
        </p:nvSpPr>
        <p:spPr>
          <a:xfrm>
            <a:off x="6759234" y="4885144"/>
            <a:ext cx="4545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it-IT" sz="2600" b="1" dirty="0"/>
              <a:t>Previsioni con poco anticipo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1A62E3F-FF4B-415E-AA44-1F700A9DC8F6}"/>
              </a:ext>
            </a:extLst>
          </p:cNvPr>
          <p:cNvSpPr txBox="1"/>
          <p:nvPr/>
        </p:nvSpPr>
        <p:spPr>
          <a:xfrm>
            <a:off x="236000" y="2967922"/>
            <a:ext cx="3148859" cy="492443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002060"/>
              </a:buClr>
            </a:pPr>
            <a:r>
              <a:rPr lang="it-IT" sz="2600" b="1" dirty="0"/>
              <a:t>Cambi di programma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92AC470-F407-4420-9DFC-0C73A6E59FD5}"/>
              </a:ext>
            </a:extLst>
          </p:cNvPr>
          <p:cNvSpPr txBox="1"/>
          <p:nvPr/>
        </p:nvSpPr>
        <p:spPr>
          <a:xfrm>
            <a:off x="3909377" y="2965798"/>
            <a:ext cx="1937824" cy="49244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2060"/>
              </a:buClr>
            </a:pPr>
            <a:r>
              <a:rPr lang="it-IT" sz="2600" b="1" dirty="0"/>
              <a:t>Errori: 30/01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5E9309D-8D32-4AF6-88B4-2B0CFC612C67}"/>
              </a:ext>
            </a:extLst>
          </p:cNvPr>
          <p:cNvSpPr txBox="1"/>
          <p:nvPr/>
        </p:nvSpPr>
        <p:spPr>
          <a:xfrm>
            <a:off x="1233817" y="3682358"/>
            <a:ext cx="3521160" cy="49244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2060"/>
              </a:buClr>
            </a:pPr>
            <a:r>
              <a:rPr lang="it-IT" sz="2600" b="1" dirty="0"/>
              <a:t>Mancanza dati audience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FA6B9992-DDD0-496C-8AB9-DE290E46CB0E}"/>
              </a:ext>
            </a:extLst>
          </p:cNvPr>
          <p:cNvSpPr/>
          <p:nvPr/>
        </p:nvSpPr>
        <p:spPr>
          <a:xfrm>
            <a:off x="1203229" y="1564186"/>
            <a:ext cx="35125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0" cap="none" spc="0" dirty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RACCOLTA DATI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8496DAA-A705-492D-9FBE-23DA9B3F0867}"/>
              </a:ext>
            </a:extLst>
          </p:cNvPr>
          <p:cNvSpPr txBox="1"/>
          <p:nvPr/>
        </p:nvSpPr>
        <p:spPr>
          <a:xfrm>
            <a:off x="1090348" y="5166635"/>
            <a:ext cx="3738261" cy="492443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002060"/>
              </a:buClr>
            </a:pPr>
            <a:r>
              <a:rPr lang="it-IT" sz="2600" b="1" dirty="0"/>
              <a:t>Nomi programmi generici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48D35A0B-5022-4720-8CA1-01EE4645DC64}"/>
              </a:ext>
            </a:extLst>
          </p:cNvPr>
          <p:cNvSpPr txBox="1"/>
          <p:nvPr/>
        </p:nvSpPr>
        <p:spPr>
          <a:xfrm>
            <a:off x="1029240" y="5659078"/>
            <a:ext cx="3860475" cy="492443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rgbClr val="002060"/>
              </a:buClr>
            </a:pPr>
            <a:r>
              <a:rPr lang="it-IT" sz="2600" i="1" dirty="0"/>
              <a:t>Stasera Italia, </a:t>
            </a:r>
            <a:r>
              <a:rPr lang="it-IT" sz="2600" i="1" dirty="0" err="1"/>
              <a:t>DiMartedì</a:t>
            </a:r>
            <a:r>
              <a:rPr lang="it-IT" sz="2600" i="1" dirty="0"/>
              <a:t> …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544A5041-B61A-4422-8794-80510E430297}"/>
              </a:ext>
            </a:extLst>
          </p:cNvPr>
          <p:cNvSpPr/>
          <p:nvPr/>
        </p:nvSpPr>
        <p:spPr>
          <a:xfrm>
            <a:off x="7650256" y="1564185"/>
            <a:ext cx="27542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dirty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PREVISIONE</a:t>
            </a:r>
            <a:endParaRPr lang="it-IT" sz="3600" b="0" cap="none" spc="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750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7B21C08-CD29-4B09-ABF1-360EAD5B234F}"/>
              </a:ext>
            </a:extLst>
          </p:cNvPr>
          <p:cNvSpPr/>
          <p:nvPr/>
        </p:nvSpPr>
        <p:spPr>
          <a:xfrm>
            <a:off x="0" y="452931"/>
            <a:ext cx="12192000" cy="1015663"/>
          </a:xfrm>
          <a:prstGeom prst="rect">
            <a:avLst/>
          </a:prstGeom>
          <a:noFill/>
          <a:ln>
            <a:noFill/>
            <a:prstDash val="solid"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it-IT" sz="6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RISULTATI 	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74BE6852-40C3-4182-BAEC-71E1F6A87143}"/>
              </a:ext>
            </a:extLst>
          </p:cNvPr>
          <p:cNvSpPr txBox="1"/>
          <p:nvPr/>
        </p:nvSpPr>
        <p:spPr>
          <a:xfrm>
            <a:off x="3920148" y="2035708"/>
            <a:ext cx="34448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it-IT" sz="2600" b="1" dirty="0"/>
              <a:t>Scarsa correlazione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BA1F85F5-726B-4549-9515-E0A9F9911EC6}"/>
              </a:ext>
            </a:extLst>
          </p:cNvPr>
          <p:cNvSpPr txBox="1"/>
          <p:nvPr/>
        </p:nvSpPr>
        <p:spPr>
          <a:xfrm>
            <a:off x="923578" y="2732184"/>
            <a:ext cx="35800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it-IT" sz="2600" b="1" dirty="0"/>
              <a:t>Programmi più social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B242EBF-2E0B-462A-9318-ECAA866EF01A}"/>
              </a:ext>
            </a:extLst>
          </p:cNvPr>
          <p:cNvSpPr txBox="1"/>
          <p:nvPr/>
        </p:nvSpPr>
        <p:spPr>
          <a:xfrm>
            <a:off x="6503963" y="2720696"/>
            <a:ext cx="52705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it-IT" sz="2600" b="1" dirty="0"/>
              <a:t>Effetto social degli ospiti speciali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E821440E-0E54-428F-BFB8-CCDFA212C199}"/>
              </a:ext>
            </a:extLst>
          </p:cNvPr>
          <p:cNvSpPr txBox="1"/>
          <p:nvPr/>
        </p:nvSpPr>
        <p:spPr>
          <a:xfrm>
            <a:off x="3007302" y="5311386"/>
            <a:ext cx="52705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it-IT" sz="2600" b="1" dirty="0"/>
              <a:t>Serie temporali poco significative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3DF8DF3-C27B-4907-A58C-A6854A4389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15068" r="14804" b="15355"/>
          <a:stretch/>
        </p:blipFill>
        <p:spPr>
          <a:xfrm>
            <a:off x="4032669" y="3213139"/>
            <a:ext cx="1157101" cy="108568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77E7255-F0C6-4F03-916F-6E9190C9F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58" y="3213139"/>
            <a:ext cx="1298719" cy="129871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D72C766-AC43-41DD-9C52-0B17C7464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129" y="3601800"/>
            <a:ext cx="2133019" cy="117482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0B39ED4-CBAA-4816-9F8F-BC70320A73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9" r="16578" b="14690"/>
          <a:stretch/>
        </p:blipFill>
        <p:spPr>
          <a:xfrm>
            <a:off x="7426519" y="3213139"/>
            <a:ext cx="3407863" cy="185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5A23503-AC81-4D7E-BB8B-14A30C1223F8}"/>
              </a:ext>
            </a:extLst>
          </p:cNvPr>
          <p:cNvSpPr txBox="1"/>
          <p:nvPr/>
        </p:nvSpPr>
        <p:spPr>
          <a:xfrm>
            <a:off x="844060" y="728805"/>
            <a:ext cx="132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FFF00"/>
                </a:solidFill>
                <a:latin typeface="Bahnschrift" panose="020B0502040204020203" pitchFamily="34" charset="0"/>
              </a:rPr>
              <a:t>Indice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4CE2FB7-A41D-4043-8D82-08653E88C77A}"/>
              </a:ext>
            </a:extLst>
          </p:cNvPr>
          <p:cNvSpPr txBox="1"/>
          <p:nvPr/>
        </p:nvSpPr>
        <p:spPr>
          <a:xfrm>
            <a:off x="844059" y="1619944"/>
            <a:ext cx="1856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Bahnschrift" panose="020B0502040204020203" pitchFamily="34" charset="0"/>
              </a:rPr>
              <a:t>Obiettivo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41E87A6-3057-4398-87F9-59784DF308BC}"/>
              </a:ext>
            </a:extLst>
          </p:cNvPr>
          <p:cNvSpPr txBox="1"/>
          <p:nvPr/>
        </p:nvSpPr>
        <p:spPr>
          <a:xfrm>
            <a:off x="844059" y="2249473"/>
            <a:ext cx="2452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Bahnschrift" panose="020B0502040204020203" pitchFamily="34" charset="0"/>
              </a:rPr>
              <a:t>Raccolta Dati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2BEA6F-66B4-4BC4-BE49-7F8209A6DAA1}"/>
              </a:ext>
            </a:extLst>
          </p:cNvPr>
          <p:cNvSpPr txBox="1"/>
          <p:nvPr/>
        </p:nvSpPr>
        <p:spPr>
          <a:xfrm>
            <a:off x="844059" y="2879002"/>
            <a:ext cx="3671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Bahnschrift" panose="020B0502040204020203" pitchFamily="34" charset="0"/>
              </a:rPr>
              <a:t>Arricchimento Dati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A49C37-4107-4FAB-B18D-A6628F88274C}"/>
              </a:ext>
            </a:extLst>
          </p:cNvPr>
          <p:cNvSpPr txBox="1"/>
          <p:nvPr/>
        </p:nvSpPr>
        <p:spPr>
          <a:xfrm>
            <a:off x="844059" y="3508531"/>
            <a:ext cx="3037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Infografiche</a:t>
            </a:r>
          </a:p>
        </p:txBody>
      </p:sp>
    </p:spTree>
    <p:extLst>
      <p:ext uri="{BB962C8B-B14F-4D97-AF65-F5344CB8AC3E}">
        <p14:creationId xmlns:p14="http://schemas.microsoft.com/office/powerpoint/2010/main" val="274017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5A23503-AC81-4D7E-BB8B-14A30C1223F8}"/>
              </a:ext>
            </a:extLst>
          </p:cNvPr>
          <p:cNvSpPr txBox="1"/>
          <p:nvPr/>
        </p:nvSpPr>
        <p:spPr>
          <a:xfrm>
            <a:off x="844060" y="728805"/>
            <a:ext cx="132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Indice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4CE2FB7-A41D-4043-8D82-08653E88C77A}"/>
              </a:ext>
            </a:extLst>
          </p:cNvPr>
          <p:cNvSpPr txBox="1"/>
          <p:nvPr/>
        </p:nvSpPr>
        <p:spPr>
          <a:xfrm>
            <a:off x="5167531" y="1369187"/>
            <a:ext cx="1856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FFF00"/>
                </a:solidFill>
                <a:latin typeface="Bahnschrift" panose="020B0502040204020203" pitchFamily="34" charset="0"/>
              </a:rPr>
              <a:t>Obiettivo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41E87A6-3057-4398-87F9-59784DF308BC}"/>
              </a:ext>
            </a:extLst>
          </p:cNvPr>
          <p:cNvSpPr txBox="1"/>
          <p:nvPr/>
        </p:nvSpPr>
        <p:spPr>
          <a:xfrm>
            <a:off x="844059" y="3429000"/>
            <a:ext cx="2452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Bahnschrift" panose="020B0502040204020203" pitchFamily="34" charset="0"/>
              </a:rPr>
              <a:t>Raccolta Dati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2BEA6F-66B4-4BC4-BE49-7F8209A6DAA1}"/>
              </a:ext>
            </a:extLst>
          </p:cNvPr>
          <p:cNvSpPr txBox="1"/>
          <p:nvPr/>
        </p:nvSpPr>
        <p:spPr>
          <a:xfrm>
            <a:off x="844058" y="4058529"/>
            <a:ext cx="3263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Bahnschrift" panose="020B0502040204020203" pitchFamily="34" charset="0"/>
              </a:rPr>
              <a:t>Arricchimento Dati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A49C37-4107-4FAB-B18D-A6628F88274C}"/>
              </a:ext>
            </a:extLst>
          </p:cNvPr>
          <p:cNvSpPr txBox="1"/>
          <p:nvPr/>
        </p:nvSpPr>
        <p:spPr>
          <a:xfrm>
            <a:off x="844059" y="4688058"/>
            <a:ext cx="3037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Infografiche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980042D-2031-4572-99A5-50ADE1915E89}"/>
              </a:ext>
            </a:extLst>
          </p:cNvPr>
          <p:cNvSpPr txBox="1"/>
          <p:nvPr/>
        </p:nvSpPr>
        <p:spPr>
          <a:xfrm>
            <a:off x="844058" y="5317587"/>
            <a:ext cx="4079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Bahnschrift" panose="020B0502040204020203" pitchFamily="34" charset="0"/>
              </a:rPr>
              <a:t>Conclusioni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FA0EB05-47B5-48BE-8F19-465AE1730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634" y="1892407"/>
            <a:ext cx="2738732" cy="1536593"/>
          </a:xfrm>
          <a:prstGeom prst="rect">
            <a:avLst/>
          </a:prstGeom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6E83517A-E5FF-4A92-94F3-8F42C1172A5B}"/>
              </a:ext>
            </a:extLst>
          </p:cNvPr>
          <p:cNvCxnSpPr>
            <a:cxnSpLocks/>
          </p:cNvCxnSpPr>
          <p:nvPr/>
        </p:nvCxnSpPr>
        <p:spPr>
          <a:xfrm>
            <a:off x="0" y="1369187"/>
            <a:ext cx="6766560" cy="0"/>
          </a:xfrm>
          <a:prstGeom prst="straightConnector1">
            <a:avLst/>
          </a:prstGeom>
          <a:ln cap="rnd">
            <a:solidFill>
              <a:srgbClr val="DBF018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64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3BE752C8-3A04-47D8-A5A7-8284B2A7761F}"/>
              </a:ext>
            </a:extLst>
          </p:cNvPr>
          <p:cNvSpPr/>
          <p:nvPr/>
        </p:nvSpPr>
        <p:spPr>
          <a:xfrm>
            <a:off x="0" y="456510"/>
            <a:ext cx="12192000" cy="1015663"/>
          </a:xfrm>
          <a:prstGeom prst="rect">
            <a:avLst/>
          </a:prstGeom>
          <a:noFill/>
          <a:ln>
            <a:noFill/>
            <a:prstDash val="solid"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it-IT" sz="6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SET THE RESEARCH GOAL	</a:t>
            </a:r>
            <a:endParaRPr lang="it-IT" sz="6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magine 6" descr="Immagine che contiene ascia, grafica vettoriale&#10;&#10;Descrizione generata automaticamente">
            <a:extLst>
              <a:ext uri="{FF2B5EF4-FFF2-40B4-BE49-F238E27FC236}">
                <a16:creationId xmlns:a16="http://schemas.microsoft.com/office/drawing/2014/main" id="{4A122D10-1958-4213-A5F3-19ABED024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66" y="2475915"/>
            <a:ext cx="4458071" cy="362589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3DB6D8F-D09E-4330-AD89-278D08F1737B}"/>
              </a:ext>
            </a:extLst>
          </p:cNvPr>
          <p:cNvSpPr txBox="1"/>
          <p:nvPr/>
        </p:nvSpPr>
        <p:spPr>
          <a:xfrm>
            <a:off x="4997278" y="3429875"/>
            <a:ext cx="64405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it-IT" sz="2600" dirty="0"/>
              <a:t>Esistenza correlazione fra audience e tweet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8E7AE9A-27FC-42AF-9E5C-5583F5C404AF}"/>
              </a:ext>
            </a:extLst>
          </p:cNvPr>
          <p:cNvSpPr txBox="1"/>
          <p:nvPr/>
        </p:nvSpPr>
        <p:spPr>
          <a:xfrm>
            <a:off x="4725433" y="4422746"/>
            <a:ext cx="51076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it-IT" sz="2600" dirty="0"/>
              <a:t>Correlazione spuria o causalità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4D4B1EE-46D0-42F1-B383-5169990334E7}"/>
              </a:ext>
            </a:extLst>
          </p:cNvPr>
          <p:cNvSpPr txBox="1"/>
          <p:nvPr/>
        </p:nvSpPr>
        <p:spPr>
          <a:xfrm>
            <a:off x="4098626" y="5415617"/>
            <a:ext cx="46411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it-IT" sz="2600" dirty="0"/>
              <a:t>Programmi più social</a:t>
            </a:r>
          </a:p>
        </p:txBody>
      </p:sp>
    </p:spTree>
    <p:extLst>
      <p:ext uri="{BB962C8B-B14F-4D97-AF65-F5344CB8AC3E}">
        <p14:creationId xmlns:p14="http://schemas.microsoft.com/office/powerpoint/2010/main" val="232144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5A23503-AC81-4D7E-BB8B-14A30C1223F8}"/>
              </a:ext>
            </a:extLst>
          </p:cNvPr>
          <p:cNvSpPr txBox="1"/>
          <p:nvPr/>
        </p:nvSpPr>
        <p:spPr>
          <a:xfrm>
            <a:off x="844060" y="728805"/>
            <a:ext cx="132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Indice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4CE2FB7-A41D-4043-8D82-08653E88C77A}"/>
              </a:ext>
            </a:extLst>
          </p:cNvPr>
          <p:cNvSpPr txBox="1"/>
          <p:nvPr/>
        </p:nvSpPr>
        <p:spPr>
          <a:xfrm>
            <a:off x="844059" y="1320937"/>
            <a:ext cx="1856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Bahnschrift" panose="020B0502040204020203" pitchFamily="34" charset="0"/>
              </a:rPr>
              <a:t>Obiettivo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41E87A6-3057-4398-87F9-59784DF308BC}"/>
              </a:ext>
            </a:extLst>
          </p:cNvPr>
          <p:cNvSpPr txBox="1"/>
          <p:nvPr/>
        </p:nvSpPr>
        <p:spPr>
          <a:xfrm>
            <a:off x="4869764" y="1897311"/>
            <a:ext cx="2452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FFF00"/>
                </a:solidFill>
                <a:latin typeface="Bahnschrift" panose="020B0502040204020203" pitchFamily="34" charset="0"/>
              </a:rPr>
              <a:t>Raccolta Dati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F59024C-C2AF-4217-B84B-DDDAA2587A0A}"/>
              </a:ext>
            </a:extLst>
          </p:cNvPr>
          <p:cNvCxnSpPr>
            <a:cxnSpLocks/>
          </p:cNvCxnSpPr>
          <p:nvPr/>
        </p:nvCxnSpPr>
        <p:spPr>
          <a:xfrm>
            <a:off x="0" y="1897311"/>
            <a:ext cx="7132320" cy="0"/>
          </a:xfrm>
          <a:prstGeom prst="straightConnector1">
            <a:avLst/>
          </a:prstGeom>
          <a:ln cap="rnd">
            <a:solidFill>
              <a:srgbClr val="DBF018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42C0228-F28F-4014-A34F-CEC2F2507645}"/>
              </a:ext>
            </a:extLst>
          </p:cNvPr>
          <p:cNvSpPr txBox="1"/>
          <p:nvPr/>
        </p:nvSpPr>
        <p:spPr>
          <a:xfrm>
            <a:off x="844059" y="4058529"/>
            <a:ext cx="3573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Bahnschrift" panose="020B0502040204020203" pitchFamily="34" charset="0"/>
              </a:rPr>
              <a:t>Arricchimento Dati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8DB2234-F44A-4A0C-B665-80B99037C90A}"/>
              </a:ext>
            </a:extLst>
          </p:cNvPr>
          <p:cNvSpPr txBox="1"/>
          <p:nvPr/>
        </p:nvSpPr>
        <p:spPr>
          <a:xfrm>
            <a:off x="844058" y="4688058"/>
            <a:ext cx="402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Infografiche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3D7D3CF-D6D5-47FD-A26F-C1187C04D0BC}"/>
              </a:ext>
            </a:extLst>
          </p:cNvPr>
          <p:cNvSpPr txBox="1"/>
          <p:nvPr/>
        </p:nvSpPr>
        <p:spPr>
          <a:xfrm>
            <a:off x="844059" y="5317587"/>
            <a:ext cx="3037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Bahnschrift" panose="020B0502040204020203" pitchFamily="34" charset="0"/>
              </a:rPr>
              <a:t>Conclusioni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9BFED878-ED2B-45FA-8CED-0C7620933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36" y="2470050"/>
            <a:ext cx="2735782" cy="1507164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50D66AA6-785C-4F62-B71F-C8AA2CF35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82" y="2480025"/>
            <a:ext cx="2735781" cy="1497189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BB439B28-8D02-43D7-B156-47467C602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109" y="2480025"/>
            <a:ext cx="2735781" cy="151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9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6C204E5-DEB9-4463-82AE-C195C69BF825}"/>
              </a:ext>
            </a:extLst>
          </p:cNvPr>
          <p:cNvSpPr/>
          <p:nvPr/>
        </p:nvSpPr>
        <p:spPr>
          <a:xfrm>
            <a:off x="0" y="452931"/>
            <a:ext cx="12192000" cy="1015663"/>
          </a:xfrm>
          <a:prstGeom prst="rect">
            <a:avLst/>
          </a:prstGeom>
          <a:noFill/>
          <a:ln>
            <a:noFill/>
            <a:prstDash val="solid"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it-IT" sz="6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SCRAPING DATA	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8F5B9AB-680A-449C-BB2E-93081C025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66"/>
          <a:stretch/>
        </p:blipFill>
        <p:spPr>
          <a:xfrm>
            <a:off x="-16932" y="1936188"/>
            <a:ext cx="5332592" cy="169591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D8005C7-B800-4EB6-97CC-931CB99DE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2" y="2958262"/>
            <a:ext cx="1346193" cy="134619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D601CB3-ED2B-4590-8206-A5386AD5A2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614" y="3784012"/>
            <a:ext cx="3086557" cy="1323381"/>
          </a:xfrm>
          <a:prstGeom prst="rect">
            <a:avLst/>
          </a:prstGeom>
          <a:ln>
            <a:solidFill>
              <a:srgbClr val="002060"/>
            </a:solidFill>
            <a:prstDash val="dash"/>
          </a:ln>
        </p:spPr>
      </p:pic>
      <p:pic>
        <p:nvPicPr>
          <p:cNvPr id="12" name="Immagine 11" descr="Immagine che contiene testo, lampada&#10;&#10;Descrizione generata automaticamente">
            <a:extLst>
              <a:ext uri="{FF2B5EF4-FFF2-40B4-BE49-F238E27FC236}">
                <a16:creationId xmlns:a16="http://schemas.microsoft.com/office/drawing/2014/main" id="{24391FBF-2658-480A-A1D7-C2F0011364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449" y="4893631"/>
            <a:ext cx="1312983" cy="168396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C441858-FC25-40E7-B57A-735DBCBE5337}"/>
              </a:ext>
            </a:extLst>
          </p:cNvPr>
          <p:cNvSpPr txBox="1"/>
          <p:nvPr/>
        </p:nvSpPr>
        <p:spPr>
          <a:xfrm>
            <a:off x="7850825" y="2405378"/>
            <a:ext cx="3568504" cy="4247317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it-IT" i="1" dirty="0"/>
              <a:t>[</a:t>
            </a:r>
          </a:p>
          <a:p>
            <a:r>
              <a:rPr lang="it-IT" dirty="0"/>
              <a:t>  { </a:t>
            </a:r>
          </a:p>
          <a:p>
            <a:r>
              <a:rPr lang="it-IT" i="1" dirty="0"/>
              <a:t>    </a:t>
            </a:r>
            <a:r>
              <a:rPr lang="it-IT" i="1" dirty="0" err="1"/>
              <a:t>nome_programma</a:t>
            </a:r>
            <a:r>
              <a:rPr lang="it-IT" i="1" dirty="0"/>
              <a:t>: "",</a:t>
            </a:r>
          </a:p>
          <a:p>
            <a:r>
              <a:rPr lang="it-IT" i="1" dirty="0"/>
              <a:t>    data: "",</a:t>
            </a:r>
          </a:p>
          <a:p>
            <a:r>
              <a:rPr lang="it-IT" i="1" dirty="0"/>
              <a:t>    orario: "",</a:t>
            </a:r>
          </a:p>
          <a:p>
            <a:r>
              <a:rPr lang="it-IT" i="1" dirty="0"/>
              <a:t>    canale: "",</a:t>
            </a:r>
          </a:p>
          <a:p>
            <a:r>
              <a:rPr lang="it-IT" i="1" dirty="0"/>
              <a:t>    </a:t>
            </a:r>
            <a:r>
              <a:rPr lang="it-IT" i="1" dirty="0" err="1"/>
              <a:t>parole_chiave</a:t>
            </a:r>
            <a:r>
              <a:rPr lang="it-IT" i="1" dirty="0"/>
              <a:t>: [</a:t>
            </a:r>
          </a:p>
          <a:p>
            <a:r>
              <a:rPr lang="it-IT" i="1" dirty="0"/>
              <a:t>      </a:t>
            </a:r>
            <a:r>
              <a:rPr lang="it-IT" i="1" dirty="0" err="1"/>
              <a:t>nome_programma</a:t>
            </a:r>
            <a:r>
              <a:rPr lang="it-IT" i="1" dirty="0"/>
              <a:t> + "sera",</a:t>
            </a:r>
          </a:p>
          <a:p>
            <a:r>
              <a:rPr lang="it-IT" i="1" dirty="0"/>
              <a:t>      </a:t>
            </a:r>
            <a:r>
              <a:rPr lang="it-IT" i="1" dirty="0" err="1"/>
              <a:t>nome_programma</a:t>
            </a:r>
            <a:r>
              <a:rPr lang="it-IT" i="1" dirty="0"/>
              <a:t> + "stasera",</a:t>
            </a:r>
          </a:p>
          <a:p>
            <a:r>
              <a:rPr lang="it-IT" i="1" dirty="0"/>
              <a:t>      </a:t>
            </a:r>
            <a:r>
              <a:rPr lang="it-IT" i="1" dirty="0" err="1"/>
              <a:t>nome_programma</a:t>
            </a:r>
            <a:r>
              <a:rPr lang="it-IT" i="1" dirty="0"/>
              <a:t> + "oggi",</a:t>
            </a:r>
          </a:p>
          <a:p>
            <a:r>
              <a:rPr lang="it-IT" i="1" dirty="0"/>
              <a:t>      </a:t>
            </a:r>
            <a:r>
              <a:rPr lang="it-IT" i="1" dirty="0" err="1"/>
              <a:t>nome_programma</a:t>
            </a:r>
            <a:r>
              <a:rPr lang="it-IT" i="1" dirty="0"/>
              <a:t> + canale</a:t>
            </a:r>
          </a:p>
          <a:p>
            <a:r>
              <a:rPr lang="it-IT" i="1" dirty="0"/>
              <a:t>    ]</a:t>
            </a:r>
          </a:p>
          <a:p>
            <a:r>
              <a:rPr lang="it-IT" i="1" dirty="0"/>
              <a:t>   }</a:t>
            </a:r>
          </a:p>
          <a:p>
            <a:r>
              <a:rPr lang="it-IT" i="1" dirty="0"/>
              <a:t>  ⁞</a:t>
            </a:r>
          </a:p>
          <a:p>
            <a:r>
              <a:rPr lang="it-IT" i="1" dirty="0"/>
              <a:t>]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796FF5C7-08F5-47D7-AC76-D948284440A1}"/>
              </a:ext>
            </a:extLst>
          </p:cNvPr>
          <p:cNvSpPr/>
          <p:nvPr/>
        </p:nvSpPr>
        <p:spPr>
          <a:xfrm>
            <a:off x="1637683" y="4729775"/>
            <a:ext cx="2053883" cy="2011680"/>
          </a:xfrm>
          <a:prstGeom prst="flowChartConnector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B1626457-B9FB-482F-B538-4F7BEF627A66}"/>
              </a:ext>
            </a:extLst>
          </p:cNvPr>
          <p:cNvCxnSpPr>
            <a:cxnSpLocks/>
          </p:cNvCxnSpPr>
          <p:nvPr/>
        </p:nvCxnSpPr>
        <p:spPr>
          <a:xfrm>
            <a:off x="1519311" y="4304455"/>
            <a:ext cx="489504" cy="589176"/>
          </a:xfrm>
          <a:prstGeom prst="line">
            <a:avLst/>
          </a:prstGeom>
          <a:ln>
            <a:solidFill>
              <a:srgbClr val="00206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24893D0-B518-468B-A6C6-E8D46EEF8C26}"/>
              </a:ext>
            </a:extLst>
          </p:cNvPr>
          <p:cNvCxnSpPr>
            <a:cxnSpLocks/>
          </p:cNvCxnSpPr>
          <p:nvPr/>
        </p:nvCxnSpPr>
        <p:spPr>
          <a:xfrm>
            <a:off x="1920435" y="3976744"/>
            <a:ext cx="1965179" cy="305892"/>
          </a:xfrm>
          <a:prstGeom prst="line">
            <a:avLst/>
          </a:prstGeom>
          <a:ln>
            <a:solidFill>
              <a:srgbClr val="00206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rentesi graffa aperta 22">
            <a:extLst>
              <a:ext uri="{FF2B5EF4-FFF2-40B4-BE49-F238E27FC236}">
                <a16:creationId xmlns:a16="http://schemas.microsoft.com/office/drawing/2014/main" id="{E09EA3A4-178F-437F-9E7E-7983273178E3}"/>
              </a:ext>
            </a:extLst>
          </p:cNvPr>
          <p:cNvSpPr/>
          <p:nvPr/>
        </p:nvSpPr>
        <p:spPr>
          <a:xfrm>
            <a:off x="7398418" y="2405378"/>
            <a:ext cx="373997" cy="4172222"/>
          </a:xfrm>
          <a:prstGeom prst="leftBrace">
            <a:avLst>
              <a:gd name="adj1" fmla="val 109295"/>
              <a:gd name="adj2" fmla="val 50000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36D937E-4D6B-4B7E-8EA6-0AD493D98D84}"/>
              </a:ext>
            </a:extLst>
          </p:cNvPr>
          <p:cNvSpPr txBox="1"/>
          <p:nvPr/>
        </p:nvSpPr>
        <p:spPr>
          <a:xfrm>
            <a:off x="7772415" y="2011830"/>
            <a:ext cx="1488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00206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Json</a:t>
            </a:r>
            <a:endParaRPr lang="it-IT" i="1" dirty="0">
              <a:solidFill>
                <a:srgbClr val="00206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082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D0ECD904-17DB-4FF4-83E9-F652E4EDE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44" y="2066924"/>
            <a:ext cx="1678651" cy="272415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B1E5A72-CA66-47AD-84CB-B3D5B40404B6}"/>
              </a:ext>
            </a:extLst>
          </p:cNvPr>
          <p:cNvSpPr txBox="1"/>
          <p:nvPr/>
        </p:nvSpPr>
        <p:spPr>
          <a:xfrm>
            <a:off x="2290825" y="3136611"/>
            <a:ext cx="1728165" cy="584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3200" b="1" dirty="0"/>
              <a:t>Producer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9E100C-E855-493E-8514-5589D3BB72A1}"/>
              </a:ext>
            </a:extLst>
          </p:cNvPr>
          <p:cNvSpPr txBox="1"/>
          <p:nvPr/>
        </p:nvSpPr>
        <p:spPr>
          <a:xfrm>
            <a:off x="6215954" y="4622186"/>
            <a:ext cx="1066126" cy="584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3200" b="1" dirty="0" err="1"/>
              <a:t>Topic</a:t>
            </a:r>
            <a:endParaRPr lang="it-IT" sz="32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63EAF0-454E-4784-9594-3A2E00FA069D}"/>
              </a:ext>
            </a:extLst>
          </p:cNvPr>
          <p:cNvSpPr txBox="1"/>
          <p:nvPr/>
        </p:nvSpPr>
        <p:spPr>
          <a:xfrm>
            <a:off x="9580187" y="3136611"/>
            <a:ext cx="1912703" cy="584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3200" b="1" dirty="0"/>
              <a:t>Consumer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450F0A5-A5E0-4FC1-9F79-430B19485D24}"/>
              </a:ext>
            </a:extLst>
          </p:cNvPr>
          <p:cNvSpPr/>
          <p:nvPr/>
        </p:nvSpPr>
        <p:spPr>
          <a:xfrm>
            <a:off x="7549366" y="2848467"/>
            <a:ext cx="534572" cy="1161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08D6A1F-E7F7-4FE1-BB12-8EBAE1845734}"/>
              </a:ext>
            </a:extLst>
          </p:cNvPr>
          <p:cNvSpPr/>
          <p:nvPr/>
        </p:nvSpPr>
        <p:spPr>
          <a:xfrm>
            <a:off x="7014794" y="2848467"/>
            <a:ext cx="534572" cy="1161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42B38FD-F141-4745-8C74-F0C7F1658925}"/>
              </a:ext>
            </a:extLst>
          </p:cNvPr>
          <p:cNvSpPr/>
          <p:nvPr/>
        </p:nvSpPr>
        <p:spPr>
          <a:xfrm>
            <a:off x="6480222" y="2848467"/>
            <a:ext cx="534572" cy="1161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BCA2392-1BFB-4227-8727-4DB79E3F437D}"/>
              </a:ext>
            </a:extLst>
          </p:cNvPr>
          <p:cNvSpPr/>
          <p:nvPr/>
        </p:nvSpPr>
        <p:spPr>
          <a:xfrm>
            <a:off x="5945650" y="2848467"/>
            <a:ext cx="534572" cy="1161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BB795EF7-972C-438F-85E9-A4E70BB05CD1}"/>
              </a:ext>
            </a:extLst>
          </p:cNvPr>
          <p:cNvCxnSpPr/>
          <p:nvPr/>
        </p:nvCxnSpPr>
        <p:spPr>
          <a:xfrm>
            <a:off x="5762770" y="4009533"/>
            <a:ext cx="182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137E07E-0B7B-4105-A3BD-6522089A56CE}"/>
              </a:ext>
            </a:extLst>
          </p:cNvPr>
          <p:cNvCxnSpPr/>
          <p:nvPr/>
        </p:nvCxnSpPr>
        <p:spPr>
          <a:xfrm>
            <a:off x="5762770" y="2848467"/>
            <a:ext cx="182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6920AD43-F4BA-4401-BD3F-D5AB52D0BBC2}"/>
              </a:ext>
            </a:extLst>
          </p:cNvPr>
          <p:cNvCxnSpPr/>
          <p:nvPr/>
        </p:nvCxnSpPr>
        <p:spPr>
          <a:xfrm>
            <a:off x="5450936" y="4009533"/>
            <a:ext cx="182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96656F53-8342-4370-9879-A0D093A68E83}"/>
              </a:ext>
            </a:extLst>
          </p:cNvPr>
          <p:cNvCxnSpPr>
            <a:cxnSpLocks/>
          </p:cNvCxnSpPr>
          <p:nvPr/>
        </p:nvCxnSpPr>
        <p:spPr>
          <a:xfrm>
            <a:off x="5127380" y="4009533"/>
            <a:ext cx="182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F28D655-8C44-4CB3-B691-5F89F4E95A48}"/>
              </a:ext>
            </a:extLst>
          </p:cNvPr>
          <p:cNvCxnSpPr/>
          <p:nvPr/>
        </p:nvCxnSpPr>
        <p:spPr>
          <a:xfrm>
            <a:off x="5450936" y="2846363"/>
            <a:ext cx="182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F7555BF5-5FA4-4AF9-B92E-3A1CEF4C907E}"/>
              </a:ext>
            </a:extLst>
          </p:cNvPr>
          <p:cNvCxnSpPr/>
          <p:nvPr/>
        </p:nvCxnSpPr>
        <p:spPr>
          <a:xfrm>
            <a:off x="5127380" y="2846363"/>
            <a:ext cx="182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reccia destra con strisce 28">
            <a:extLst>
              <a:ext uri="{FF2B5EF4-FFF2-40B4-BE49-F238E27FC236}">
                <a16:creationId xmlns:a16="http://schemas.microsoft.com/office/drawing/2014/main" id="{79D7BC99-BF1E-47CD-B48D-387BF32D91E6}"/>
              </a:ext>
            </a:extLst>
          </p:cNvPr>
          <p:cNvSpPr/>
          <p:nvPr/>
        </p:nvSpPr>
        <p:spPr>
          <a:xfrm>
            <a:off x="4368500" y="3242395"/>
            <a:ext cx="881551" cy="371106"/>
          </a:xfrm>
          <a:prstGeom prst="stripedRightArrow">
            <a:avLst>
              <a:gd name="adj1" fmla="val 50000"/>
              <a:gd name="adj2" fmla="val 61077"/>
            </a:avLst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Elaborazione alternativa 29">
            <a:extLst>
              <a:ext uri="{FF2B5EF4-FFF2-40B4-BE49-F238E27FC236}">
                <a16:creationId xmlns:a16="http://schemas.microsoft.com/office/drawing/2014/main" id="{88A847E9-442E-44B3-999E-9836F0A5125E}"/>
              </a:ext>
            </a:extLst>
          </p:cNvPr>
          <p:cNvSpPr/>
          <p:nvPr/>
        </p:nvSpPr>
        <p:spPr>
          <a:xfrm>
            <a:off x="4693536" y="2235814"/>
            <a:ext cx="3634537" cy="2349304"/>
          </a:xfrm>
          <a:prstGeom prst="flowChartAlternateProcess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B01083B3-53D2-482C-A188-D0139121BA3B}"/>
              </a:ext>
            </a:extLst>
          </p:cNvPr>
          <p:cNvSpPr/>
          <p:nvPr/>
        </p:nvSpPr>
        <p:spPr>
          <a:xfrm>
            <a:off x="4436665" y="3207433"/>
            <a:ext cx="507993" cy="406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destra con strisce 31">
            <a:extLst>
              <a:ext uri="{FF2B5EF4-FFF2-40B4-BE49-F238E27FC236}">
                <a16:creationId xmlns:a16="http://schemas.microsoft.com/office/drawing/2014/main" id="{7E452946-3D6F-47BB-A519-80DB3AFDA1DD}"/>
              </a:ext>
            </a:extLst>
          </p:cNvPr>
          <p:cNvSpPr/>
          <p:nvPr/>
        </p:nvSpPr>
        <p:spPr>
          <a:xfrm>
            <a:off x="8384802" y="3243446"/>
            <a:ext cx="881551" cy="371106"/>
          </a:xfrm>
          <a:prstGeom prst="stripedRightArrow">
            <a:avLst>
              <a:gd name="adj1" fmla="val 50000"/>
              <a:gd name="adj2" fmla="val 61077"/>
            </a:avLst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73A183B3-0891-4232-8937-64E111FA9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541" y="3175003"/>
            <a:ext cx="507993" cy="506942"/>
          </a:xfrm>
          <a:prstGeom prst="rect">
            <a:avLst/>
          </a:prstGeom>
        </p:spPr>
      </p:pic>
      <p:sp>
        <p:nvSpPr>
          <p:cNvPr id="35" name="Rettangolo 34">
            <a:extLst>
              <a:ext uri="{FF2B5EF4-FFF2-40B4-BE49-F238E27FC236}">
                <a16:creationId xmlns:a16="http://schemas.microsoft.com/office/drawing/2014/main" id="{82DC61D1-5723-4455-9666-38E8E245FFCC}"/>
              </a:ext>
            </a:extLst>
          </p:cNvPr>
          <p:cNvSpPr/>
          <p:nvPr/>
        </p:nvSpPr>
        <p:spPr>
          <a:xfrm>
            <a:off x="8455842" y="3261808"/>
            <a:ext cx="507622" cy="351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56C45AD2-8183-4A44-9E8E-5C99BD952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843" y="3175003"/>
            <a:ext cx="507993" cy="507993"/>
          </a:xfrm>
          <a:prstGeom prst="rect">
            <a:avLst/>
          </a:prstGeom>
        </p:spPr>
      </p:pic>
      <p:sp>
        <p:nvSpPr>
          <p:cNvPr id="38" name="Rettangolo 37">
            <a:extLst>
              <a:ext uri="{FF2B5EF4-FFF2-40B4-BE49-F238E27FC236}">
                <a16:creationId xmlns:a16="http://schemas.microsoft.com/office/drawing/2014/main" id="{46A9319D-26E2-4BFE-8A2B-182DFBCC9B13}"/>
              </a:ext>
            </a:extLst>
          </p:cNvPr>
          <p:cNvSpPr/>
          <p:nvPr/>
        </p:nvSpPr>
        <p:spPr>
          <a:xfrm>
            <a:off x="0" y="466077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it-IT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STREAMING DATA	</a:t>
            </a:r>
            <a:endParaRPr lang="it-IT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017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B4AD600-4956-4DD5-B2F6-AF9D40B2C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46"/>
          <a:stretch/>
        </p:blipFill>
        <p:spPr>
          <a:xfrm>
            <a:off x="0" y="1859368"/>
            <a:ext cx="6730088" cy="134734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6C204E5-DEB9-4463-82AE-C195C69BF825}"/>
              </a:ext>
            </a:extLst>
          </p:cNvPr>
          <p:cNvSpPr/>
          <p:nvPr/>
        </p:nvSpPr>
        <p:spPr>
          <a:xfrm>
            <a:off x="0" y="452931"/>
            <a:ext cx="12192000" cy="1015663"/>
          </a:xfrm>
          <a:prstGeom prst="rect">
            <a:avLst/>
          </a:prstGeom>
          <a:noFill/>
          <a:ln>
            <a:noFill/>
            <a:prstDash val="solid"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it-IT" sz="6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SCRAPING DATA	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D8005C7-B800-4EB6-97CC-931CB99DE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290" y="2906053"/>
            <a:ext cx="1346193" cy="134619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D601CB3-ED2B-4590-8206-A5386AD5A2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4" y="3160611"/>
            <a:ext cx="3086557" cy="1323381"/>
          </a:xfrm>
          <a:prstGeom prst="rect">
            <a:avLst/>
          </a:prstGeom>
          <a:ln>
            <a:solidFill>
              <a:srgbClr val="002060"/>
            </a:solidFill>
            <a:prstDash val="dash"/>
          </a:ln>
        </p:spPr>
      </p:pic>
      <p:pic>
        <p:nvPicPr>
          <p:cNvPr id="12" name="Immagine 11" descr="Immagine che contiene testo, lampada&#10;&#10;Descrizione generata automaticamente">
            <a:extLst>
              <a:ext uri="{FF2B5EF4-FFF2-40B4-BE49-F238E27FC236}">
                <a16:creationId xmlns:a16="http://schemas.microsoft.com/office/drawing/2014/main" id="{24391FBF-2658-480A-A1D7-C2F0011364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449" y="4893631"/>
            <a:ext cx="1312983" cy="1683969"/>
          </a:xfrm>
          <a:prstGeom prst="rect">
            <a:avLst/>
          </a:prstGeom>
        </p:spPr>
      </p:pic>
      <p:sp>
        <p:nvSpPr>
          <p:cNvPr id="14" name="Connettore 13">
            <a:extLst>
              <a:ext uri="{FF2B5EF4-FFF2-40B4-BE49-F238E27FC236}">
                <a16:creationId xmlns:a16="http://schemas.microsoft.com/office/drawing/2014/main" id="{796FF5C7-08F5-47D7-AC76-D948284440A1}"/>
              </a:ext>
            </a:extLst>
          </p:cNvPr>
          <p:cNvSpPr/>
          <p:nvPr/>
        </p:nvSpPr>
        <p:spPr>
          <a:xfrm>
            <a:off x="1637683" y="4729775"/>
            <a:ext cx="2053883" cy="2011680"/>
          </a:xfrm>
          <a:prstGeom prst="flowChartConnector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B1626457-B9FB-482F-B538-4F7BEF627A66}"/>
              </a:ext>
            </a:extLst>
          </p:cNvPr>
          <p:cNvCxnSpPr>
            <a:cxnSpLocks/>
          </p:cNvCxnSpPr>
          <p:nvPr/>
        </p:nvCxnSpPr>
        <p:spPr>
          <a:xfrm>
            <a:off x="3180960" y="3535029"/>
            <a:ext cx="1924330" cy="223471"/>
          </a:xfrm>
          <a:prstGeom prst="line">
            <a:avLst/>
          </a:prstGeom>
          <a:ln>
            <a:solidFill>
              <a:srgbClr val="00206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24893D0-B518-468B-A6C6-E8D46EEF8C26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3390782" y="4189294"/>
            <a:ext cx="2044006" cy="835085"/>
          </a:xfrm>
          <a:prstGeom prst="line">
            <a:avLst/>
          </a:prstGeom>
          <a:ln>
            <a:solidFill>
              <a:srgbClr val="00206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72D0DD6-1B8E-4F13-A8FD-C0B08D170F0E}"/>
              </a:ext>
            </a:extLst>
          </p:cNvPr>
          <p:cNvSpPr txBox="1"/>
          <p:nvPr/>
        </p:nvSpPr>
        <p:spPr>
          <a:xfrm>
            <a:off x="6241775" y="4361001"/>
            <a:ext cx="2256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i="1" dirty="0"/>
              <a:t>Nome programma</a:t>
            </a:r>
          </a:p>
          <a:p>
            <a:pPr algn="ctr"/>
            <a:r>
              <a:rPr lang="it-IT" sz="2000" i="1" dirty="0"/>
              <a:t>Spettatori</a:t>
            </a:r>
          </a:p>
          <a:p>
            <a:pPr algn="ctr"/>
            <a:r>
              <a:rPr lang="it-IT" sz="2000" i="1" dirty="0"/>
              <a:t>Share</a:t>
            </a:r>
          </a:p>
        </p:txBody>
      </p:sp>
      <p:sp>
        <p:nvSpPr>
          <p:cNvPr id="6" name="Parentesi quadra aperta 5">
            <a:extLst>
              <a:ext uri="{FF2B5EF4-FFF2-40B4-BE49-F238E27FC236}">
                <a16:creationId xmlns:a16="http://schemas.microsoft.com/office/drawing/2014/main" id="{701B9C15-332F-4B5E-BB33-DDBE1B0E7DA0}"/>
              </a:ext>
            </a:extLst>
          </p:cNvPr>
          <p:cNvSpPr/>
          <p:nvPr/>
        </p:nvSpPr>
        <p:spPr>
          <a:xfrm>
            <a:off x="6170863" y="4002050"/>
            <a:ext cx="70912" cy="1733566"/>
          </a:xfrm>
          <a:prstGeom prst="leftBracket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5EB9B78-331C-4EBE-A512-059E4875A1D6}"/>
              </a:ext>
            </a:extLst>
          </p:cNvPr>
          <p:cNvSpPr txBox="1"/>
          <p:nvPr/>
        </p:nvSpPr>
        <p:spPr>
          <a:xfrm>
            <a:off x="8089132" y="5735615"/>
            <a:ext cx="345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N.B. Solo i programmi più visti</a:t>
            </a: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D9AA3EBC-1C94-48E4-B3EE-AEDD58F0ECC0}"/>
              </a:ext>
            </a:extLst>
          </p:cNvPr>
          <p:cNvSpPr/>
          <p:nvPr/>
        </p:nvSpPr>
        <p:spPr>
          <a:xfrm>
            <a:off x="7266750" y="4606836"/>
            <a:ext cx="2296668" cy="1798233"/>
          </a:xfrm>
          <a:prstGeom prst="arc">
            <a:avLst>
              <a:gd name="adj1" fmla="val 16241493"/>
              <a:gd name="adj2" fmla="val 817369"/>
            </a:avLst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67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5A23503-AC81-4D7E-BB8B-14A30C1223F8}"/>
              </a:ext>
            </a:extLst>
          </p:cNvPr>
          <p:cNvSpPr txBox="1"/>
          <p:nvPr/>
        </p:nvSpPr>
        <p:spPr>
          <a:xfrm>
            <a:off x="844060" y="728805"/>
            <a:ext cx="132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Indice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41E87A6-3057-4398-87F9-59784DF308BC}"/>
              </a:ext>
            </a:extLst>
          </p:cNvPr>
          <p:cNvSpPr txBox="1"/>
          <p:nvPr/>
        </p:nvSpPr>
        <p:spPr>
          <a:xfrm>
            <a:off x="844059" y="1955097"/>
            <a:ext cx="2452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Bahnschrift" panose="020B0502040204020203" pitchFamily="34" charset="0"/>
              </a:rPr>
              <a:t>Raccolta Dati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2BEA6F-66B4-4BC4-BE49-7F8209A6DAA1}"/>
              </a:ext>
            </a:extLst>
          </p:cNvPr>
          <p:cNvSpPr txBox="1"/>
          <p:nvPr/>
        </p:nvSpPr>
        <p:spPr>
          <a:xfrm>
            <a:off x="4470096" y="2519626"/>
            <a:ext cx="3251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DBF018"/>
                </a:solidFill>
                <a:latin typeface="Bahnschrift" panose="020B0502040204020203" pitchFamily="34" charset="0"/>
              </a:rPr>
              <a:t>Arricchimento Dati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CABD5F3-5647-4B6E-AED2-60220328DD3B}"/>
              </a:ext>
            </a:extLst>
          </p:cNvPr>
          <p:cNvSpPr txBox="1"/>
          <p:nvPr/>
        </p:nvSpPr>
        <p:spPr>
          <a:xfrm>
            <a:off x="844059" y="4688058"/>
            <a:ext cx="3037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Infografiche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206CC2-06D0-428B-BEEE-8AC34331CCE1}"/>
              </a:ext>
            </a:extLst>
          </p:cNvPr>
          <p:cNvSpPr txBox="1"/>
          <p:nvPr/>
        </p:nvSpPr>
        <p:spPr>
          <a:xfrm>
            <a:off x="844059" y="5317587"/>
            <a:ext cx="3992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Bahnschrift" panose="020B0502040204020203" pitchFamily="34" charset="0"/>
              </a:rPr>
              <a:t>Conclusioni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9E00810-7DA7-4D70-9D1A-37BE53A0CFFE}"/>
              </a:ext>
            </a:extLst>
          </p:cNvPr>
          <p:cNvCxnSpPr>
            <a:cxnSpLocks/>
          </p:cNvCxnSpPr>
          <p:nvPr/>
        </p:nvCxnSpPr>
        <p:spPr>
          <a:xfrm>
            <a:off x="8012" y="2519886"/>
            <a:ext cx="7611988" cy="0"/>
          </a:xfrm>
          <a:prstGeom prst="straightConnector1">
            <a:avLst/>
          </a:prstGeom>
          <a:ln cap="rnd">
            <a:solidFill>
              <a:srgbClr val="DBF018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F38AD7E-1FEB-4206-9F76-73825B0A6F38}"/>
              </a:ext>
            </a:extLst>
          </p:cNvPr>
          <p:cNvSpPr txBox="1"/>
          <p:nvPr/>
        </p:nvSpPr>
        <p:spPr>
          <a:xfrm>
            <a:off x="844059" y="1320937"/>
            <a:ext cx="1856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Bahnschrift" panose="020B0502040204020203" pitchFamily="34" charset="0"/>
              </a:rPr>
              <a:t>Obiettivo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DC0193-E928-483E-9DD1-FE749FAB1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82" y="3042846"/>
            <a:ext cx="2735781" cy="150369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739252E-9126-4878-9448-C4B533022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107" y="3042846"/>
            <a:ext cx="2735781" cy="150369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DF03E65-3D39-4D56-89D1-2E1D3DC5E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37" y="3042846"/>
            <a:ext cx="2735781" cy="150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07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675</Words>
  <Application>Microsoft Office PowerPoint</Application>
  <PresentationFormat>Widescreen</PresentationFormat>
  <Paragraphs>196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Meiryo</vt:lpstr>
      <vt:lpstr>Arial</vt:lpstr>
      <vt:lpstr>Bahnschrift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a.nava38@campus.unimib.it</dc:creator>
  <cp:lastModifiedBy>a.nava38@campus.unimib.it</cp:lastModifiedBy>
  <cp:revision>71</cp:revision>
  <dcterms:created xsi:type="dcterms:W3CDTF">2021-01-30T18:04:31Z</dcterms:created>
  <dcterms:modified xsi:type="dcterms:W3CDTF">2021-02-10T21:14:27Z</dcterms:modified>
</cp:coreProperties>
</file>