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31"/>
  </p:notesMasterIdLst>
  <p:handoutMasterIdLst>
    <p:handoutMasterId r:id="rId32"/>
  </p:handoutMasterIdLst>
  <p:sldIdLst>
    <p:sldId id="262" r:id="rId3"/>
    <p:sldId id="263" r:id="rId4"/>
    <p:sldId id="327" r:id="rId5"/>
    <p:sldId id="322" r:id="rId6"/>
    <p:sldId id="317" r:id="rId7"/>
    <p:sldId id="342" r:id="rId8"/>
    <p:sldId id="328" r:id="rId9"/>
    <p:sldId id="319" r:id="rId10"/>
    <p:sldId id="321" r:id="rId11"/>
    <p:sldId id="340" r:id="rId12"/>
    <p:sldId id="329" r:id="rId13"/>
    <p:sldId id="272" r:id="rId14"/>
    <p:sldId id="323" r:id="rId15"/>
    <p:sldId id="330" r:id="rId16"/>
    <p:sldId id="326" r:id="rId17"/>
    <p:sldId id="341" r:id="rId18"/>
    <p:sldId id="325" r:id="rId19"/>
    <p:sldId id="335" r:id="rId20"/>
    <p:sldId id="334" r:id="rId21"/>
    <p:sldId id="339" r:id="rId22"/>
    <p:sldId id="338" r:id="rId23"/>
    <p:sldId id="337" r:id="rId24"/>
    <p:sldId id="292" r:id="rId25"/>
    <p:sldId id="333" r:id="rId26"/>
    <p:sldId id="336" r:id="rId27"/>
    <p:sldId id="286" r:id="rId28"/>
    <p:sldId id="277" r:id="rId29"/>
    <p:sldId id="302" r:id="rId30"/>
  </p:sldIdLst>
  <p:sldSz cx="9144000" cy="5716588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2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 R" initials="PR" lastIdx="1" clrIdx="0">
    <p:extLst>
      <p:ext uri="{19B8F6BF-5375-455C-9EA6-DF929625EA0E}">
        <p15:presenceInfo xmlns:p15="http://schemas.microsoft.com/office/powerpoint/2012/main" userId="4bc3475c86dcde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2225"/>
    <a:srgbClr val="13B4C3"/>
    <a:srgbClr val="C6B1B0"/>
    <a:srgbClr val="15B5C4"/>
    <a:srgbClr val="7FC4E5"/>
    <a:srgbClr val="F1B87F"/>
    <a:srgbClr val="92D050"/>
    <a:srgbClr val="DD2125"/>
    <a:srgbClr val="6E71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3" autoAdjust="0"/>
    <p:restoredTop sz="93827" autoAdjust="0"/>
  </p:normalViewPr>
  <p:slideViewPr>
    <p:cSldViewPr snapToObjects="1">
      <p:cViewPr varScale="1">
        <p:scale>
          <a:sx n="103" d="100"/>
          <a:sy n="103" d="100"/>
        </p:scale>
        <p:origin x="804" y="96"/>
      </p:cViewPr>
      <p:guideLst>
        <p:guide orient="horz" pos="712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564"/>
    </p:cViewPr>
  </p:sorterViewPr>
  <p:notesViewPr>
    <p:cSldViewPr snapToObjects="1">
      <p:cViewPr varScale="1">
        <p:scale>
          <a:sx n="51" d="100"/>
          <a:sy n="51" d="100"/>
        </p:scale>
        <p:origin x="26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6185E4-683D-4B1C-8829-8795C3D38750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de-DE"/>
        </a:p>
      </dgm:t>
    </dgm:pt>
    <dgm:pt modelId="{64A36921-F728-4C64-A3B3-91933DA4143F}">
      <dgm:prSet phldrT="[Text]"/>
      <dgm:spPr/>
      <dgm:t>
        <a:bodyPr/>
        <a:lstStyle/>
        <a:p>
          <a:r>
            <a:rPr lang="de-DE" dirty="0" err="1" smtClean="0"/>
            <a:t>Identify</a:t>
          </a:r>
          <a:r>
            <a:rPr lang="de-DE" dirty="0" smtClean="0"/>
            <a:t> relevant </a:t>
          </a:r>
          <a:r>
            <a:rPr lang="de-DE" dirty="0" err="1" smtClean="0"/>
            <a:t>tables</a:t>
          </a:r>
          <a:endParaRPr lang="de-DE" dirty="0"/>
        </a:p>
      </dgm:t>
    </dgm:pt>
    <dgm:pt modelId="{9E054044-FA89-4472-B35A-793D126CF274}" type="parTrans" cxnId="{8E4894F5-EAD1-4F3B-A5BA-219A0A150D55}">
      <dgm:prSet/>
      <dgm:spPr/>
      <dgm:t>
        <a:bodyPr/>
        <a:lstStyle/>
        <a:p>
          <a:endParaRPr lang="de-DE"/>
        </a:p>
      </dgm:t>
    </dgm:pt>
    <dgm:pt modelId="{09DEE9AA-D66B-45CD-9DF0-BF0F200AE6F8}" type="sibTrans" cxnId="{8E4894F5-EAD1-4F3B-A5BA-219A0A150D55}">
      <dgm:prSet/>
      <dgm:spPr/>
      <dgm:t>
        <a:bodyPr/>
        <a:lstStyle/>
        <a:p>
          <a:endParaRPr lang="de-DE"/>
        </a:p>
      </dgm:t>
    </dgm:pt>
    <dgm:pt modelId="{627575FA-2A8F-400A-BD16-ED9E7734DA7B}">
      <dgm:prSet phldrT="[Text]"/>
      <dgm:spPr/>
      <dgm:t>
        <a:bodyPr/>
        <a:lstStyle/>
        <a:p>
          <a:r>
            <a:rPr lang="de-DE" dirty="0" err="1" smtClean="0">
              <a:solidFill>
                <a:schemeClr val="bg1">
                  <a:lumMod val="50000"/>
                </a:schemeClr>
              </a:solidFill>
            </a:rPr>
            <a:t>Identification</a:t>
          </a:r>
          <a:r>
            <a:rPr lang="de-DE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dirty="0" err="1" smtClean="0">
              <a:solidFill>
                <a:schemeClr val="bg1">
                  <a:lumMod val="50000"/>
                </a:schemeClr>
              </a:solidFill>
            </a:rPr>
            <a:t>of</a:t>
          </a:r>
          <a:r>
            <a:rPr lang="de-DE" dirty="0" smtClean="0">
              <a:solidFill>
                <a:schemeClr val="bg1">
                  <a:lumMod val="50000"/>
                </a:schemeClr>
              </a:solidFill>
            </a:rPr>
            <a:t> relevant </a:t>
          </a:r>
          <a:r>
            <a:rPr lang="de-DE" dirty="0" err="1" smtClean="0">
              <a:solidFill>
                <a:schemeClr val="bg1">
                  <a:lumMod val="50000"/>
                </a:schemeClr>
              </a:solidFill>
            </a:rPr>
            <a:t>tables</a:t>
          </a:r>
          <a:r>
            <a:rPr lang="de-DE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dirty="0" err="1" smtClean="0">
              <a:solidFill>
                <a:schemeClr val="bg1">
                  <a:lumMod val="50000"/>
                </a:schemeClr>
              </a:solidFill>
            </a:rPr>
            <a:t>for</a:t>
          </a:r>
          <a:r>
            <a:rPr lang="de-DE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dirty="0" err="1" smtClean="0">
              <a:solidFill>
                <a:schemeClr val="bg1">
                  <a:lumMod val="50000"/>
                </a:schemeClr>
              </a:solidFill>
            </a:rPr>
            <a:t>procurement</a:t>
          </a:r>
          <a:r>
            <a:rPr lang="de-DE" dirty="0" smtClean="0">
              <a:solidFill>
                <a:schemeClr val="bg1">
                  <a:lumMod val="50000"/>
                </a:schemeClr>
              </a:solidFill>
            </a:rPr>
            <a:t> </a:t>
          </a:r>
          <a:endParaRPr lang="de-DE" dirty="0">
            <a:solidFill>
              <a:schemeClr val="bg1">
                <a:lumMod val="50000"/>
              </a:schemeClr>
            </a:solidFill>
          </a:endParaRPr>
        </a:p>
      </dgm:t>
    </dgm:pt>
    <dgm:pt modelId="{8C538EA2-670F-44B9-8655-F7C996D98DB3}" type="parTrans" cxnId="{86526C2B-B965-49C3-8A0F-A3C7A8DF6A51}">
      <dgm:prSet/>
      <dgm:spPr/>
      <dgm:t>
        <a:bodyPr/>
        <a:lstStyle/>
        <a:p>
          <a:endParaRPr lang="de-DE"/>
        </a:p>
      </dgm:t>
    </dgm:pt>
    <dgm:pt modelId="{FA7962D3-980A-4F60-B5DF-0A45A0E59367}" type="sibTrans" cxnId="{86526C2B-B965-49C3-8A0F-A3C7A8DF6A51}">
      <dgm:prSet/>
      <dgm:spPr/>
      <dgm:t>
        <a:bodyPr/>
        <a:lstStyle/>
        <a:p>
          <a:endParaRPr lang="de-DE"/>
        </a:p>
      </dgm:t>
    </dgm:pt>
    <dgm:pt modelId="{CFFF9B28-8D41-4623-8F24-8A6075029E9A}">
      <dgm:prSet phldrT="[Text]"/>
      <dgm:spPr/>
      <dgm:t>
        <a:bodyPr/>
        <a:lstStyle/>
        <a:p>
          <a:r>
            <a:rPr lang="de-DE" dirty="0" err="1" smtClean="0"/>
            <a:t>Exclude</a:t>
          </a:r>
          <a:r>
            <a:rPr lang="de-DE" dirty="0" smtClean="0"/>
            <a:t> irrelevant </a:t>
          </a:r>
          <a:r>
            <a:rPr lang="de-DE" dirty="0" err="1" smtClean="0"/>
            <a:t>tables</a:t>
          </a:r>
          <a:endParaRPr lang="de-DE" dirty="0"/>
        </a:p>
      </dgm:t>
    </dgm:pt>
    <dgm:pt modelId="{4D61A118-1E30-4B35-A551-4E02A47EF434}" type="parTrans" cxnId="{8BA296CA-28AC-4D17-BF68-F796FF68379C}">
      <dgm:prSet/>
      <dgm:spPr/>
      <dgm:t>
        <a:bodyPr/>
        <a:lstStyle/>
        <a:p>
          <a:endParaRPr lang="de-DE"/>
        </a:p>
      </dgm:t>
    </dgm:pt>
    <dgm:pt modelId="{54291DC7-457E-41A8-9CA6-2818BF38D525}" type="sibTrans" cxnId="{8BA296CA-28AC-4D17-BF68-F796FF68379C}">
      <dgm:prSet/>
      <dgm:spPr/>
      <dgm:t>
        <a:bodyPr/>
        <a:lstStyle/>
        <a:p>
          <a:endParaRPr lang="de-DE"/>
        </a:p>
      </dgm:t>
    </dgm:pt>
    <dgm:pt modelId="{C2A64F36-C24F-4249-B4F9-4541C0B5C73A}">
      <dgm:prSet phldrT="[Text]"/>
      <dgm:spPr/>
      <dgm:t>
        <a:bodyPr/>
        <a:lstStyle/>
        <a:p>
          <a:r>
            <a:rPr lang="de-DE" dirty="0" err="1" smtClean="0">
              <a:solidFill>
                <a:schemeClr val="bg1">
                  <a:lumMod val="50000"/>
                </a:schemeClr>
              </a:solidFill>
            </a:rPr>
            <a:t>Exclude</a:t>
          </a:r>
          <a:r>
            <a:rPr lang="de-DE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dirty="0" err="1" smtClean="0">
              <a:solidFill>
                <a:schemeClr val="bg1">
                  <a:lumMod val="50000"/>
                </a:schemeClr>
              </a:solidFill>
            </a:rPr>
            <a:t>tables</a:t>
          </a:r>
          <a:r>
            <a:rPr lang="de-DE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dirty="0" err="1" smtClean="0">
              <a:solidFill>
                <a:schemeClr val="bg1">
                  <a:lumMod val="50000"/>
                </a:schemeClr>
              </a:solidFill>
            </a:rPr>
            <a:t>from</a:t>
          </a:r>
          <a:r>
            <a:rPr lang="de-DE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dirty="0" err="1" smtClean="0">
              <a:solidFill>
                <a:schemeClr val="bg1">
                  <a:lumMod val="50000"/>
                </a:schemeClr>
              </a:solidFill>
            </a:rPr>
            <a:t>Production</a:t>
          </a:r>
          <a:r>
            <a:rPr lang="de-DE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dirty="0" err="1" smtClean="0">
              <a:solidFill>
                <a:schemeClr val="bg1">
                  <a:lumMod val="50000"/>
                </a:schemeClr>
              </a:solidFill>
            </a:rPr>
            <a:t>and</a:t>
          </a:r>
          <a:r>
            <a:rPr lang="de-DE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dirty="0" err="1" smtClean="0">
              <a:solidFill>
                <a:schemeClr val="bg1">
                  <a:lumMod val="50000"/>
                </a:schemeClr>
              </a:solidFill>
            </a:rPr>
            <a:t>Sales</a:t>
          </a:r>
          <a:r>
            <a:rPr lang="de-DE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dirty="0" err="1" smtClean="0">
              <a:solidFill>
                <a:schemeClr val="bg1">
                  <a:lumMod val="50000"/>
                </a:schemeClr>
              </a:solidFill>
            </a:rPr>
            <a:t>and</a:t>
          </a:r>
          <a:r>
            <a:rPr lang="de-DE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dirty="0" err="1" smtClean="0">
              <a:solidFill>
                <a:schemeClr val="bg1">
                  <a:lumMod val="50000"/>
                </a:schemeClr>
              </a:solidFill>
            </a:rPr>
            <a:t>only</a:t>
          </a:r>
          <a:r>
            <a:rPr lang="de-DE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dirty="0" err="1" smtClean="0">
              <a:solidFill>
                <a:schemeClr val="bg1">
                  <a:lumMod val="50000"/>
                </a:schemeClr>
              </a:solidFill>
            </a:rPr>
            <a:t>select</a:t>
          </a:r>
          <a:r>
            <a:rPr lang="de-DE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dirty="0" err="1" smtClean="0">
              <a:solidFill>
                <a:schemeClr val="bg1">
                  <a:lumMod val="50000"/>
                </a:schemeClr>
              </a:solidFill>
            </a:rPr>
            <a:t>Procurement</a:t>
          </a:r>
          <a:endParaRPr lang="de-DE" dirty="0">
            <a:solidFill>
              <a:schemeClr val="bg1">
                <a:lumMod val="50000"/>
              </a:schemeClr>
            </a:solidFill>
          </a:endParaRPr>
        </a:p>
      </dgm:t>
    </dgm:pt>
    <dgm:pt modelId="{8F219603-6563-49F4-8ED6-B18C86392770}" type="parTrans" cxnId="{FC2F95F8-044C-47BB-9FCE-A8CD991A332D}">
      <dgm:prSet/>
      <dgm:spPr/>
      <dgm:t>
        <a:bodyPr/>
        <a:lstStyle/>
        <a:p>
          <a:endParaRPr lang="de-DE"/>
        </a:p>
      </dgm:t>
    </dgm:pt>
    <dgm:pt modelId="{97C9B2A0-CAFE-4858-84A1-6449EABF6EF0}" type="sibTrans" cxnId="{FC2F95F8-044C-47BB-9FCE-A8CD991A332D}">
      <dgm:prSet/>
      <dgm:spPr/>
      <dgm:t>
        <a:bodyPr/>
        <a:lstStyle/>
        <a:p>
          <a:endParaRPr lang="de-DE"/>
        </a:p>
      </dgm:t>
    </dgm:pt>
    <dgm:pt modelId="{361E0294-0908-4728-B81C-2CE9E06A88EF}">
      <dgm:prSet phldrT="[Text]"/>
      <dgm:spPr/>
      <dgm:t>
        <a:bodyPr/>
        <a:lstStyle/>
        <a:p>
          <a:r>
            <a:rPr lang="de-DE" dirty="0" smtClean="0"/>
            <a:t>Create OLTP</a:t>
          </a:r>
          <a:endParaRPr lang="de-DE" dirty="0"/>
        </a:p>
      </dgm:t>
    </dgm:pt>
    <dgm:pt modelId="{F7D2E1BE-C47E-4360-96FF-3CE2DFDDE33D}" type="parTrans" cxnId="{E0D8EDEB-12C0-4864-9730-F01F40C3FF05}">
      <dgm:prSet/>
      <dgm:spPr/>
      <dgm:t>
        <a:bodyPr/>
        <a:lstStyle/>
        <a:p>
          <a:endParaRPr lang="de-DE"/>
        </a:p>
      </dgm:t>
    </dgm:pt>
    <dgm:pt modelId="{D25C761B-90C3-4C11-9A44-97DDF7D38583}" type="sibTrans" cxnId="{E0D8EDEB-12C0-4864-9730-F01F40C3FF05}">
      <dgm:prSet/>
      <dgm:spPr/>
      <dgm:t>
        <a:bodyPr/>
        <a:lstStyle/>
        <a:p>
          <a:endParaRPr lang="de-DE"/>
        </a:p>
      </dgm:t>
    </dgm:pt>
    <dgm:pt modelId="{4B9E8206-F3D5-4AE1-A127-B3B12FCEC9A5}">
      <dgm:prSet phldrT="[Text]" custT="1"/>
      <dgm:spPr/>
      <dgm:t>
        <a:bodyPr/>
        <a:lstStyle/>
        <a:p>
          <a:r>
            <a:rPr lang="de-DE" sz="1300" dirty="0" smtClean="0">
              <a:solidFill>
                <a:schemeClr val="bg1">
                  <a:lumMod val="50000"/>
                </a:schemeClr>
              </a:solidFill>
            </a:rPr>
            <a:t>Create OLTP </a:t>
          </a:r>
          <a:r>
            <a:rPr lang="de-DE" sz="1300" dirty="0" err="1" smtClean="0">
              <a:solidFill>
                <a:schemeClr val="bg1">
                  <a:lumMod val="50000"/>
                </a:schemeClr>
              </a:solidFill>
            </a:rPr>
            <a:t>as</a:t>
          </a:r>
          <a:r>
            <a:rPr lang="de-DE" sz="1300" dirty="0" smtClean="0">
              <a:solidFill>
                <a:schemeClr val="bg1">
                  <a:lumMod val="50000"/>
                </a:schemeClr>
              </a:solidFill>
            </a:rPr>
            <a:t> a </a:t>
          </a:r>
          <a:r>
            <a:rPr lang="de-DE" sz="1300" dirty="0" err="1" smtClean="0">
              <a:solidFill>
                <a:schemeClr val="bg1">
                  <a:lumMod val="50000"/>
                </a:schemeClr>
              </a:solidFill>
            </a:rPr>
            <a:t>basis</a:t>
          </a:r>
          <a:r>
            <a:rPr lang="de-DE" sz="1300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sz="1300" dirty="0" err="1" smtClean="0">
              <a:solidFill>
                <a:schemeClr val="bg1">
                  <a:lumMod val="50000"/>
                </a:schemeClr>
              </a:solidFill>
            </a:rPr>
            <a:t>for</a:t>
          </a:r>
          <a:r>
            <a:rPr lang="de-DE" sz="1300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sz="1300" dirty="0" err="1" smtClean="0">
              <a:solidFill>
                <a:schemeClr val="bg1">
                  <a:lumMod val="50000"/>
                </a:schemeClr>
              </a:solidFill>
            </a:rPr>
            <a:t>further</a:t>
          </a:r>
          <a:r>
            <a:rPr lang="de-DE" sz="1300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sz="1300" dirty="0" err="1" smtClean="0">
              <a:solidFill>
                <a:schemeClr val="bg1">
                  <a:lumMod val="50000"/>
                </a:schemeClr>
              </a:solidFill>
            </a:rPr>
            <a:t>data</a:t>
          </a:r>
          <a:r>
            <a:rPr lang="de-DE" sz="1300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sz="1300" dirty="0" err="1" smtClean="0">
              <a:solidFill>
                <a:schemeClr val="bg1">
                  <a:lumMod val="50000"/>
                </a:schemeClr>
              </a:solidFill>
            </a:rPr>
            <a:t>profiling</a:t>
          </a:r>
          <a:endParaRPr lang="de-DE" sz="1300" dirty="0">
            <a:solidFill>
              <a:schemeClr val="bg1">
                <a:lumMod val="50000"/>
              </a:schemeClr>
            </a:solidFill>
          </a:endParaRPr>
        </a:p>
      </dgm:t>
    </dgm:pt>
    <dgm:pt modelId="{7DC5E315-41D5-4B98-8A16-182559C549D5}" type="parTrans" cxnId="{E58C2219-7B66-44AA-A96B-F9050F178000}">
      <dgm:prSet/>
      <dgm:spPr/>
      <dgm:t>
        <a:bodyPr/>
        <a:lstStyle/>
        <a:p>
          <a:endParaRPr lang="de-DE"/>
        </a:p>
      </dgm:t>
    </dgm:pt>
    <dgm:pt modelId="{17893AE5-CDB5-492F-B471-0C4329C4CCB9}" type="sibTrans" cxnId="{E58C2219-7B66-44AA-A96B-F9050F178000}">
      <dgm:prSet/>
      <dgm:spPr/>
      <dgm:t>
        <a:bodyPr/>
        <a:lstStyle/>
        <a:p>
          <a:endParaRPr lang="de-DE"/>
        </a:p>
      </dgm:t>
    </dgm:pt>
    <dgm:pt modelId="{E4158517-AC78-42EB-953E-A457A3B150B5}" type="pres">
      <dgm:prSet presAssocID="{D96185E4-683D-4B1C-8829-8795C3D3875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D9811602-D39D-43A1-A905-923759DFFDEC}" type="pres">
      <dgm:prSet presAssocID="{64A36921-F728-4C64-A3B3-91933DA4143F}" presName="composite" presStyleCnt="0"/>
      <dgm:spPr/>
    </dgm:pt>
    <dgm:pt modelId="{794F9579-EAC6-4D81-B4AE-69BDE848AE69}" type="pres">
      <dgm:prSet presAssocID="{64A36921-F728-4C64-A3B3-91933DA4143F}" presName="bentUpArrow1" presStyleLbl="alignImgPlace1" presStyleIdx="0" presStyleCnt="2"/>
      <dgm:spPr/>
    </dgm:pt>
    <dgm:pt modelId="{3D9C9D80-4978-43C1-A10E-A604FDDBA269}" type="pres">
      <dgm:prSet presAssocID="{64A36921-F728-4C64-A3B3-91933DA4143F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9B28BC9-18D1-473B-A6D1-8D9FD34EF882}" type="pres">
      <dgm:prSet presAssocID="{64A36921-F728-4C64-A3B3-91933DA4143F}" presName="ChildText" presStyleLbl="revTx" presStyleIdx="0" presStyleCnt="3" custScaleX="184848" custLinFactNeighborX="478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CFECB55-3D8F-4838-BC2C-6CAB1B953C8F}" type="pres">
      <dgm:prSet presAssocID="{09DEE9AA-D66B-45CD-9DF0-BF0F200AE6F8}" presName="sibTrans" presStyleCnt="0"/>
      <dgm:spPr/>
    </dgm:pt>
    <dgm:pt modelId="{48B31AD8-1A96-4EEE-8C27-19C21B60CD36}" type="pres">
      <dgm:prSet presAssocID="{CFFF9B28-8D41-4623-8F24-8A6075029E9A}" presName="composite" presStyleCnt="0"/>
      <dgm:spPr/>
    </dgm:pt>
    <dgm:pt modelId="{995C99E4-EC49-4929-B71E-FDD9B7B267E1}" type="pres">
      <dgm:prSet presAssocID="{CFFF9B28-8D41-4623-8F24-8A6075029E9A}" presName="bentUpArrow1" presStyleLbl="alignImgPlace1" presStyleIdx="1" presStyleCnt="2"/>
      <dgm:spPr/>
    </dgm:pt>
    <dgm:pt modelId="{E6D54088-E206-45E9-A40E-9C37522368E4}" type="pres">
      <dgm:prSet presAssocID="{CFFF9B28-8D41-4623-8F24-8A6075029E9A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AFDD9AE-5A32-4F2E-9C47-C951471562D9}" type="pres">
      <dgm:prSet presAssocID="{CFFF9B28-8D41-4623-8F24-8A6075029E9A}" presName="ChildText" presStyleLbl="revTx" presStyleIdx="1" presStyleCnt="3" custScaleX="184848" custLinFactNeighborX="478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90121D3-9588-4A05-9168-31FAC291FB39}" type="pres">
      <dgm:prSet presAssocID="{54291DC7-457E-41A8-9CA6-2818BF38D525}" presName="sibTrans" presStyleCnt="0"/>
      <dgm:spPr/>
    </dgm:pt>
    <dgm:pt modelId="{0F62ACFF-A8F3-410D-B60F-2218214FFD77}" type="pres">
      <dgm:prSet presAssocID="{361E0294-0908-4728-B81C-2CE9E06A88EF}" presName="composite" presStyleCnt="0"/>
      <dgm:spPr/>
    </dgm:pt>
    <dgm:pt modelId="{97F91A60-1B85-4C58-B599-0103D2D7524A}" type="pres">
      <dgm:prSet presAssocID="{361E0294-0908-4728-B81C-2CE9E06A88EF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44231C6-9C6A-4EF6-96BE-7267A7C59A60}" type="pres">
      <dgm:prSet presAssocID="{361E0294-0908-4728-B81C-2CE9E06A88EF}" presName="FinalChildText" presStyleLbl="revTx" presStyleIdx="2" presStyleCnt="3" custScaleX="184848" custLinFactNeighborX="478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5DDCF28-B956-4013-B285-DD58B647E524}" type="presOf" srcId="{CFFF9B28-8D41-4623-8F24-8A6075029E9A}" destId="{E6D54088-E206-45E9-A40E-9C37522368E4}" srcOrd="0" destOrd="0" presId="urn:microsoft.com/office/officeart/2005/8/layout/StepDownProcess"/>
    <dgm:cxn modelId="{8E4894F5-EAD1-4F3B-A5BA-219A0A150D55}" srcId="{D96185E4-683D-4B1C-8829-8795C3D38750}" destId="{64A36921-F728-4C64-A3B3-91933DA4143F}" srcOrd="0" destOrd="0" parTransId="{9E054044-FA89-4472-B35A-793D126CF274}" sibTransId="{09DEE9AA-D66B-45CD-9DF0-BF0F200AE6F8}"/>
    <dgm:cxn modelId="{9D9B2E59-F4CB-4B87-B417-DDABCE6F0C4F}" type="presOf" srcId="{64A36921-F728-4C64-A3B3-91933DA4143F}" destId="{3D9C9D80-4978-43C1-A10E-A604FDDBA269}" srcOrd="0" destOrd="0" presId="urn:microsoft.com/office/officeart/2005/8/layout/StepDownProcess"/>
    <dgm:cxn modelId="{1EF6E69D-0486-43C7-9372-6761289F7578}" type="presOf" srcId="{361E0294-0908-4728-B81C-2CE9E06A88EF}" destId="{97F91A60-1B85-4C58-B599-0103D2D7524A}" srcOrd="0" destOrd="0" presId="urn:microsoft.com/office/officeart/2005/8/layout/StepDownProcess"/>
    <dgm:cxn modelId="{55CF6A76-3156-421D-8952-CF2A09199F34}" type="presOf" srcId="{C2A64F36-C24F-4249-B4F9-4541C0B5C73A}" destId="{FAFDD9AE-5A32-4F2E-9C47-C951471562D9}" srcOrd="0" destOrd="0" presId="urn:microsoft.com/office/officeart/2005/8/layout/StepDownProcess"/>
    <dgm:cxn modelId="{FC2F95F8-044C-47BB-9FCE-A8CD991A332D}" srcId="{CFFF9B28-8D41-4623-8F24-8A6075029E9A}" destId="{C2A64F36-C24F-4249-B4F9-4541C0B5C73A}" srcOrd="0" destOrd="0" parTransId="{8F219603-6563-49F4-8ED6-B18C86392770}" sibTransId="{97C9B2A0-CAFE-4858-84A1-6449EABF6EF0}"/>
    <dgm:cxn modelId="{668E74C5-8DEE-4C8A-8C84-DFF13BBAFAC7}" type="presOf" srcId="{4B9E8206-F3D5-4AE1-A127-B3B12FCEC9A5}" destId="{E44231C6-9C6A-4EF6-96BE-7267A7C59A60}" srcOrd="0" destOrd="0" presId="urn:microsoft.com/office/officeart/2005/8/layout/StepDownProcess"/>
    <dgm:cxn modelId="{E58C2219-7B66-44AA-A96B-F9050F178000}" srcId="{361E0294-0908-4728-B81C-2CE9E06A88EF}" destId="{4B9E8206-F3D5-4AE1-A127-B3B12FCEC9A5}" srcOrd="0" destOrd="0" parTransId="{7DC5E315-41D5-4B98-8A16-182559C549D5}" sibTransId="{17893AE5-CDB5-492F-B471-0C4329C4CCB9}"/>
    <dgm:cxn modelId="{FC3B7814-BC35-443C-AAAF-394EDD9DCBFE}" type="presOf" srcId="{D96185E4-683D-4B1C-8829-8795C3D38750}" destId="{E4158517-AC78-42EB-953E-A457A3B150B5}" srcOrd="0" destOrd="0" presId="urn:microsoft.com/office/officeart/2005/8/layout/StepDownProcess"/>
    <dgm:cxn modelId="{86526C2B-B965-49C3-8A0F-A3C7A8DF6A51}" srcId="{64A36921-F728-4C64-A3B3-91933DA4143F}" destId="{627575FA-2A8F-400A-BD16-ED9E7734DA7B}" srcOrd="0" destOrd="0" parTransId="{8C538EA2-670F-44B9-8655-F7C996D98DB3}" sibTransId="{FA7962D3-980A-4F60-B5DF-0A45A0E59367}"/>
    <dgm:cxn modelId="{22AC4463-9350-446B-9155-E71CD06F443E}" type="presOf" srcId="{627575FA-2A8F-400A-BD16-ED9E7734DA7B}" destId="{F9B28BC9-18D1-473B-A6D1-8D9FD34EF882}" srcOrd="0" destOrd="0" presId="urn:microsoft.com/office/officeart/2005/8/layout/StepDownProcess"/>
    <dgm:cxn modelId="{E0D8EDEB-12C0-4864-9730-F01F40C3FF05}" srcId="{D96185E4-683D-4B1C-8829-8795C3D38750}" destId="{361E0294-0908-4728-B81C-2CE9E06A88EF}" srcOrd="2" destOrd="0" parTransId="{F7D2E1BE-C47E-4360-96FF-3CE2DFDDE33D}" sibTransId="{D25C761B-90C3-4C11-9A44-97DDF7D38583}"/>
    <dgm:cxn modelId="{8BA296CA-28AC-4D17-BF68-F796FF68379C}" srcId="{D96185E4-683D-4B1C-8829-8795C3D38750}" destId="{CFFF9B28-8D41-4623-8F24-8A6075029E9A}" srcOrd="1" destOrd="0" parTransId="{4D61A118-1E30-4B35-A551-4E02A47EF434}" sibTransId="{54291DC7-457E-41A8-9CA6-2818BF38D525}"/>
    <dgm:cxn modelId="{48DD0F4E-74B0-4041-A987-1E8CA500F086}" type="presParOf" srcId="{E4158517-AC78-42EB-953E-A457A3B150B5}" destId="{D9811602-D39D-43A1-A905-923759DFFDEC}" srcOrd="0" destOrd="0" presId="urn:microsoft.com/office/officeart/2005/8/layout/StepDownProcess"/>
    <dgm:cxn modelId="{B9D09C29-8685-4792-9BD0-65A236210702}" type="presParOf" srcId="{D9811602-D39D-43A1-A905-923759DFFDEC}" destId="{794F9579-EAC6-4D81-B4AE-69BDE848AE69}" srcOrd="0" destOrd="0" presId="urn:microsoft.com/office/officeart/2005/8/layout/StepDownProcess"/>
    <dgm:cxn modelId="{9248BFFA-911F-446E-B522-71D82F486A69}" type="presParOf" srcId="{D9811602-D39D-43A1-A905-923759DFFDEC}" destId="{3D9C9D80-4978-43C1-A10E-A604FDDBA269}" srcOrd="1" destOrd="0" presId="urn:microsoft.com/office/officeart/2005/8/layout/StepDownProcess"/>
    <dgm:cxn modelId="{44195E8A-D403-4991-A96D-19F69FC5FFD9}" type="presParOf" srcId="{D9811602-D39D-43A1-A905-923759DFFDEC}" destId="{F9B28BC9-18D1-473B-A6D1-8D9FD34EF882}" srcOrd="2" destOrd="0" presId="urn:microsoft.com/office/officeart/2005/8/layout/StepDownProcess"/>
    <dgm:cxn modelId="{6D0C7F26-2DB8-40F9-B1AF-B7573E761FD2}" type="presParOf" srcId="{E4158517-AC78-42EB-953E-A457A3B150B5}" destId="{ECFECB55-3D8F-4838-BC2C-6CAB1B953C8F}" srcOrd="1" destOrd="0" presId="urn:microsoft.com/office/officeart/2005/8/layout/StepDownProcess"/>
    <dgm:cxn modelId="{A5376BC6-E9CE-4FAE-9BC1-44535C683501}" type="presParOf" srcId="{E4158517-AC78-42EB-953E-A457A3B150B5}" destId="{48B31AD8-1A96-4EEE-8C27-19C21B60CD36}" srcOrd="2" destOrd="0" presId="urn:microsoft.com/office/officeart/2005/8/layout/StepDownProcess"/>
    <dgm:cxn modelId="{4A256BBC-75EB-43E9-92A5-F0A9BDB9BA26}" type="presParOf" srcId="{48B31AD8-1A96-4EEE-8C27-19C21B60CD36}" destId="{995C99E4-EC49-4929-B71E-FDD9B7B267E1}" srcOrd="0" destOrd="0" presId="urn:microsoft.com/office/officeart/2005/8/layout/StepDownProcess"/>
    <dgm:cxn modelId="{3C363280-D01F-413B-B71B-74959A1D0BFD}" type="presParOf" srcId="{48B31AD8-1A96-4EEE-8C27-19C21B60CD36}" destId="{E6D54088-E206-45E9-A40E-9C37522368E4}" srcOrd="1" destOrd="0" presId="urn:microsoft.com/office/officeart/2005/8/layout/StepDownProcess"/>
    <dgm:cxn modelId="{AA0716C1-0E0C-4B9E-ACAA-92E9745CCB7F}" type="presParOf" srcId="{48B31AD8-1A96-4EEE-8C27-19C21B60CD36}" destId="{FAFDD9AE-5A32-4F2E-9C47-C951471562D9}" srcOrd="2" destOrd="0" presId="urn:microsoft.com/office/officeart/2005/8/layout/StepDownProcess"/>
    <dgm:cxn modelId="{10B099AA-8E7D-4F7D-A72C-99515A687B3E}" type="presParOf" srcId="{E4158517-AC78-42EB-953E-A457A3B150B5}" destId="{F90121D3-9588-4A05-9168-31FAC291FB39}" srcOrd="3" destOrd="0" presId="urn:microsoft.com/office/officeart/2005/8/layout/StepDownProcess"/>
    <dgm:cxn modelId="{DE245A65-C1AF-40E8-BF8D-377036D10CA2}" type="presParOf" srcId="{E4158517-AC78-42EB-953E-A457A3B150B5}" destId="{0F62ACFF-A8F3-410D-B60F-2218214FFD77}" srcOrd="4" destOrd="0" presId="urn:microsoft.com/office/officeart/2005/8/layout/StepDownProcess"/>
    <dgm:cxn modelId="{766701CF-69B0-48C6-8319-F1212D9FFFD7}" type="presParOf" srcId="{0F62ACFF-A8F3-410D-B60F-2218214FFD77}" destId="{97F91A60-1B85-4C58-B599-0103D2D7524A}" srcOrd="0" destOrd="0" presId="urn:microsoft.com/office/officeart/2005/8/layout/StepDownProcess"/>
    <dgm:cxn modelId="{4DD6F522-5784-49BB-8C25-E605A8074C45}" type="presParOf" srcId="{0F62ACFF-A8F3-410D-B60F-2218214FFD77}" destId="{E44231C6-9C6A-4EF6-96BE-7267A7C59A60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6185E4-683D-4B1C-8829-8795C3D38750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de-DE"/>
        </a:p>
      </dgm:t>
    </dgm:pt>
    <dgm:pt modelId="{64A36921-F728-4C64-A3B3-91933DA4143F}">
      <dgm:prSet phldrT="[Text]"/>
      <dgm:spPr/>
      <dgm:t>
        <a:bodyPr/>
        <a:lstStyle/>
        <a:p>
          <a:r>
            <a:rPr lang="de-DE" dirty="0" smtClean="0"/>
            <a:t>EXTRACT</a:t>
          </a:r>
          <a:endParaRPr lang="de-DE" dirty="0"/>
        </a:p>
      </dgm:t>
    </dgm:pt>
    <dgm:pt modelId="{9E054044-FA89-4472-B35A-793D126CF274}" type="parTrans" cxnId="{8E4894F5-EAD1-4F3B-A5BA-219A0A150D55}">
      <dgm:prSet/>
      <dgm:spPr/>
      <dgm:t>
        <a:bodyPr/>
        <a:lstStyle/>
        <a:p>
          <a:endParaRPr lang="de-DE"/>
        </a:p>
      </dgm:t>
    </dgm:pt>
    <dgm:pt modelId="{09DEE9AA-D66B-45CD-9DF0-BF0F200AE6F8}" type="sibTrans" cxnId="{8E4894F5-EAD1-4F3B-A5BA-219A0A150D55}">
      <dgm:prSet/>
      <dgm:spPr/>
      <dgm:t>
        <a:bodyPr/>
        <a:lstStyle/>
        <a:p>
          <a:endParaRPr lang="de-DE"/>
        </a:p>
      </dgm:t>
    </dgm:pt>
    <dgm:pt modelId="{CFFF9B28-8D41-4623-8F24-8A6075029E9A}">
      <dgm:prSet phldrT="[Text]"/>
      <dgm:spPr/>
      <dgm:t>
        <a:bodyPr/>
        <a:lstStyle/>
        <a:p>
          <a:r>
            <a:rPr lang="de-DE" dirty="0" smtClean="0"/>
            <a:t>TRANSFORM</a:t>
          </a:r>
          <a:endParaRPr lang="de-DE" dirty="0"/>
        </a:p>
      </dgm:t>
    </dgm:pt>
    <dgm:pt modelId="{4D61A118-1E30-4B35-A551-4E02A47EF434}" type="parTrans" cxnId="{8BA296CA-28AC-4D17-BF68-F796FF68379C}">
      <dgm:prSet/>
      <dgm:spPr/>
      <dgm:t>
        <a:bodyPr/>
        <a:lstStyle/>
        <a:p>
          <a:endParaRPr lang="de-DE"/>
        </a:p>
      </dgm:t>
    </dgm:pt>
    <dgm:pt modelId="{54291DC7-457E-41A8-9CA6-2818BF38D525}" type="sibTrans" cxnId="{8BA296CA-28AC-4D17-BF68-F796FF68379C}">
      <dgm:prSet/>
      <dgm:spPr/>
      <dgm:t>
        <a:bodyPr/>
        <a:lstStyle/>
        <a:p>
          <a:endParaRPr lang="de-DE"/>
        </a:p>
      </dgm:t>
    </dgm:pt>
    <dgm:pt modelId="{C2A64F36-C24F-4249-B4F9-4541C0B5C73A}">
      <dgm:prSet phldrT="[Text]" custT="1"/>
      <dgm:spPr/>
      <dgm:t>
        <a:bodyPr/>
        <a:lstStyle/>
        <a:p>
          <a:r>
            <a:rPr lang="de-DE" sz="1300" dirty="0" err="1" smtClean="0">
              <a:solidFill>
                <a:schemeClr val="bg1">
                  <a:lumMod val="50000"/>
                </a:schemeClr>
              </a:solidFill>
            </a:rPr>
            <a:t>Join</a:t>
          </a:r>
          <a:r>
            <a:rPr lang="de-DE" sz="1300" dirty="0" smtClean="0">
              <a:solidFill>
                <a:schemeClr val="bg1">
                  <a:lumMod val="50000"/>
                </a:schemeClr>
              </a:solidFill>
            </a:rPr>
            <a:t> relevant </a:t>
          </a:r>
          <a:r>
            <a:rPr lang="de-DE" sz="1300" dirty="0" err="1" smtClean="0">
              <a:solidFill>
                <a:schemeClr val="bg1">
                  <a:lumMod val="50000"/>
                </a:schemeClr>
              </a:solidFill>
            </a:rPr>
            <a:t>tables</a:t>
          </a:r>
          <a:endParaRPr lang="de-DE" sz="1300" dirty="0">
            <a:solidFill>
              <a:schemeClr val="bg1">
                <a:lumMod val="50000"/>
              </a:schemeClr>
            </a:solidFill>
          </a:endParaRPr>
        </a:p>
      </dgm:t>
    </dgm:pt>
    <dgm:pt modelId="{8F219603-6563-49F4-8ED6-B18C86392770}" type="parTrans" cxnId="{FC2F95F8-044C-47BB-9FCE-A8CD991A332D}">
      <dgm:prSet/>
      <dgm:spPr/>
      <dgm:t>
        <a:bodyPr/>
        <a:lstStyle/>
        <a:p>
          <a:endParaRPr lang="de-DE"/>
        </a:p>
      </dgm:t>
    </dgm:pt>
    <dgm:pt modelId="{97C9B2A0-CAFE-4858-84A1-6449EABF6EF0}" type="sibTrans" cxnId="{FC2F95F8-044C-47BB-9FCE-A8CD991A332D}">
      <dgm:prSet/>
      <dgm:spPr/>
      <dgm:t>
        <a:bodyPr/>
        <a:lstStyle/>
        <a:p>
          <a:endParaRPr lang="de-DE"/>
        </a:p>
      </dgm:t>
    </dgm:pt>
    <dgm:pt modelId="{361E0294-0908-4728-B81C-2CE9E06A88EF}">
      <dgm:prSet phldrT="[Text]"/>
      <dgm:spPr/>
      <dgm:t>
        <a:bodyPr/>
        <a:lstStyle/>
        <a:p>
          <a:r>
            <a:rPr lang="de-DE" dirty="0" smtClean="0"/>
            <a:t>LOAD</a:t>
          </a:r>
          <a:endParaRPr lang="de-DE" dirty="0"/>
        </a:p>
      </dgm:t>
    </dgm:pt>
    <dgm:pt modelId="{F7D2E1BE-C47E-4360-96FF-3CE2DFDDE33D}" type="parTrans" cxnId="{E0D8EDEB-12C0-4864-9730-F01F40C3FF05}">
      <dgm:prSet/>
      <dgm:spPr/>
      <dgm:t>
        <a:bodyPr/>
        <a:lstStyle/>
        <a:p>
          <a:endParaRPr lang="de-DE"/>
        </a:p>
      </dgm:t>
    </dgm:pt>
    <dgm:pt modelId="{D25C761B-90C3-4C11-9A44-97DDF7D38583}" type="sibTrans" cxnId="{E0D8EDEB-12C0-4864-9730-F01F40C3FF05}">
      <dgm:prSet/>
      <dgm:spPr/>
      <dgm:t>
        <a:bodyPr/>
        <a:lstStyle/>
        <a:p>
          <a:endParaRPr lang="de-DE"/>
        </a:p>
      </dgm:t>
    </dgm:pt>
    <dgm:pt modelId="{4B9E8206-F3D5-4AE1-A127-B3B12FCEC9A5}">
      <dgm:prSet phldrT="[Text]" custT="1"/>
      <dgm:spPr/>
      <dgm:t>
        <a:bodyPr/>
        <a:lstStyle/>
        <a:p>
          <a:r>
            <a:rPr lang="de-DE" sz="1300" dirty="0" smtClean="0">
              <a:solidFill>
                <a:schemeClr val="bg1">
                  <a:lumMod val="50000"/>
                </a:schemeClr>
              </a:solidFill>
            </a:rPr>
            <a:t>Load </a:t>
          </a:r>
          <a:r>
            <a:rPr lang="de-DE" sz="1300" dirty="0" err="1" smtClean="0">
              <a:solidFill>
                <a:schemeClr val="bg1">
                  <a:lumMod val="50000"/>
                </a:schemeClr>
              </a:solidFill>
            </a:rPr>
            <a:t>transformed</a:t>
          </a:r>
          <a:r>
            <a:rPr lang="de-DE" sz="1300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sz="1300" dirty="0" err="1" smtClean="0">
              <a:solidFill>
                <a:schemeClr val="bg1">
                  <a:lumMod val="50000"/>
                </a:schemeClr>
              </a:solidFill>
            </a:rPr>
            <a:t>data</a:t>
          </a:r>
          <a:r>
            <a:rPr lang="de-DE" sz="1300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sz="1300" dirty="0" err="1" smtClean="0">
              <a:solidFill>
                <a:schemeClr val="bg1">
                  <a:lumMod val="50000"/>
                </a:schemeClr>
              </a:solidFill>
            </a:rPr>
            <a:t>into</a:t>
          </a:r>
          <a:r>
            <a:rPr lang="de-DE" sz="1300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sz="1300" dirty="0" err="1" smtClean="0">
              <a:solidFill>
                <a:schemeClr val="bg1">
                  <a:lumMod val="50000"/>
                </a:schemeClr>
              </a:solidFill>
            </a:rPr>
            <a:t>database</a:t>
          </a:r>
          <a:r>
            <a:rPr lang="de-DE" sz="1300" dirty="0" smtClean="0">
              <a:solidFill>
                <a:schemeClr val="bg1">
                  <a:lumMod val="50000"/>
                </a:schemeClr>
              </a:solidFill>
            </a:rPr>
            <a:t> </a:t>
          </a:r>
          <a:endParaRPr lang="de-DE" sz="1300" dirty="0">
            <a:solidFill>
              <a:schemeClr val="bg1">
                <a:lumMod val="50000"/>
              </a:schemeClr>
            </a:solidFill>
          </a:endParaRPr>
        </a:p>
      </dgm:t>
    </dgm:pt>
    <dgm:pt modelId="{7DC5E315-41D5-4B98-8A16-182559C549D5}" type="parTrans" cxnId="{E58C2219-7B66-44AA-A96B-F9050F178000}">
      <dgm:prSet/>
      <dgm:spPr/>
      <dgm:t>
        <a:bodyPr/>
        <a:lstStyle/>
        <a:p>
          <a:endParaRPr lang="de-DE"/>
        </a:p>
      </dgm:t>
    </dgm:pt>
    <dgm:pt modelId="{17893AE5-CDB5-492F-B471-0C4329C4CCB9}" type="sibTrans" cxnId="{E58C2219-7B66-44AA-A96B-F9050F178000}">
      <dgm:prSet/>
      <dgm:spPr/>
      <dgm:t>
        <a:bodyPr/>
        <a:lstStyle/>
        <a:p>
          <a:endParaRPr lang="de-DE"/>
        </a:p>
      </dgm:t>
    </dgm:pt>
    <dgm:pt modelId="{A183AEFF-BCA4-4262-B39A-21F2C36F4972}">
      <dgm:prSet custT="1"/>
      <dgm:spPr/>
      <dgm:t>
        <a:bodyPr/>
        <a:lstStyle/>
        <a:p>
          <a:r>
            <a:rPr lang="de-DE" sz="1300" dirty="0" smtClean="0">
              <a:solidFill>
                <a:schemeClr val="bg1">
                  <a:lumMod val="50000"/>
                </a:schemeClr>
              </a:solidFill>
            </a:rPr>
            <a:t>Change </a:t>
          </a:r>
          <a:r>
            <a:rPr lang="de-DE" sz="1300" dirty="0" err="1" smtClean="0">
              <a:solidFill>
                <a:schemeClr val="bg1">
                  <a:lumMod val="50000"/>
                </a:schemeClr>
              </a:solidFill>
            </a:rPr>
            <a:t>column</a:t>
          </a:r>
          <a:r>
            <a:rPr lang="de-DE" sz="1300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sz="1300" dirty="0" err="1" smtClean="0">
              <a:solidFill>
                <a:schemeClr val="bg1">
                  <a:lumMod val="50000"/>
                </a:schemeClr>
              </a:solidFill>
            </a:rPr>
            <a:t>labels</a:t>
          </a:r>
          <a:endParaRPr lang="de-DE" sz="1300" dirty="0" smtClean="0">
            <a:solidFill>
              <a:schemeClr val="bg1">
                <a:lumMod val="50000"/>
              </a:schemeClr>
            </a:solidFill>
          </a:endParaRPr>
        </a:p>
      </dgm:t>
    </dgm:pt>
    <dgm:pt modelId="{BB5312BB-AEA3-4265-9B40-0190B7BFA365}" type="parTrans" cxnId="{640F1FE5-8D29-44C5-AF9E-CD8CB80F5F39}">
      <dgm:prSet/>
      <dgm:spPr/>
      <dgm:t>
        <a:bodyPr/>
        <a:lstStyle/>
        <a:p>
          <a:endParaRPr lang="de-DE"/>
        </a:p>
      </dgm:t>
    </dgm:pt>
    <dgm:pt modelId="{67DAECEF-F5D7-42CF-8347-DC84150ACDC5}" type="sibTrans" cxnId="{640F1FE5-8D29-44C5-AF9E-CD8CB80F5F39}">
      <dgm:prSet/>
      <dgm:spPr/>
      <dgm:t>
        <a:bodyPr/>
        <a:lstStyle/>
        <a:p>
          <a:endParaRPr lang="de-DE"/>
        </a:p>
      </dgm:t>
    </dgm:pt>
    <dgm:pt modelId="{C1466F19-2C8E-4CC8-BCF9-DDF298E5FFCE}">
      <dgm:prSet custT="1"/>
      <dgm:spPr/>
      <dgm:t>
        <a:bodyPr/>
        <a:lstStyle/>
        <a:p>
          <a:r>
            <a:rPr lang="de-DE" sz="1300" dirty="0" err="1" smtClean="0">
              <a:solidFill>
                <a:schemeClr val="bg1">
                  <a:lumMod val="50000"/>
                </a:schemeClr>
              </a:solidFill>
            </a:rPr>
            <a:t>Exclude</a:t>
          </a:r>
          <a:r>
            <a:rPr lang="de-DE" sz="1300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sz="1300" dirty="0" err="1" smtClean="0">
              <a:solidFill>
                <a:schemeClr val="bg1">
                  <a:lumMod val="50000"/>
                </a:schemeClr>
              </a:solidFill>
            </a:rPr>
            <a:t>unnecessary</a:t>
          </a:r>
          <a:r>
            <a:rPr lang="de-DE" sz="1300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sz="1300" dirty="0" err="1" smtClean="0">
              <a:solidFill>
                <a:schemeClr val="bg1">
                  <a:lumMod val="50000"/>
                </a:schemeClr>
              </a:solidFill>
            </a:rPr>
            <a:t>data</a:t>
          </a:r>
          <a:endParaRPr lang="de-DE" sz="1300" dirty="0" smtClean="0">
            <a:solidFill>
              <a:schemeClr val="bg1">
                <a:lumMod val="50000"/>
              </a:schemeClr>
            </a:solidFill>
          </a:endParaRPr>
        </a:p>
      </dgm:t>
    </dgm:pt>
    <dgm:pt modelId="{FBF7E2E9-EB82-493F-ACBC-3B5566617E2B}" type="parTrans" cxnId="{1C7C034F-5512-4773-AC98-13275FA9F99D}">
      <dgm:prSet/>
      <dgm:spPr/>
      <dgm:t>
        <a:bodyPr/>
        <a:lstStyle/>
        <a:p>
          <a:endParaRPr lang="de-DE"/>
        </a:p>
      </dgm:t>
    </dgm:pt>
    <dgm:pt modelId="{464B7499-035C-404D-89F2-23F6152D4CFE}" type="sibTrans" cxnId="{1C7C034F-5512-4773-AC98-13275FA9F99D}">
      <dgm:prSet/>
      <dgm:spPr/>
      <dgm:t>
        <a:bodyPr/>
        <a:lstStyle/>
        <a:p>
          <a:endParaRPr lang="de-DE"/>
        </a:p>
      </dgm:t>
    </dgm:pt>
    <dgm:pt modelId="{FEEAD491-44C5-4230-9E41-D622206E0CF0}">
      <dgm:prSet phldrT="[Text]" custT="1"/>
      <dgm:spPr/>
      <dgm:t>
        <a:bodyPr/>
        <a:lstStyle/>
        <a:p>
          <a:r>
            <a:rPr lang="de-DE" sz="1300" dirty="0" err="1" smtClean="0">
              <a:solidFill>
                <a:schemeClr val="bg1">
                  <a:lumMod val="50000"/>
                </a:schemeClr>
              </a:solidFill>
            </a:rPr>
            <a:t>Extract</a:t>
          </a:r>
          <a:r>
            <a:rPr lang="de-DE" sz="1300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sz="1300" dirty="0" err="1" smtClean="0">
              <a:solidFill>
                <a:schemeClr val="bg1">
                  <a:lumMod val="50000"/>
                </a:schemeClr>
              </a:solidFill>
            </a:rPr>
            <a:t>data</a:t>
          </a:r>
          <a:r>
            <a:rPr lang="de-DE" sz="1300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sz="1300" dirty="0" err="1" smtClean="0">
              <a:solidFill>
                <a:schemeClr val="bg1">
                  <a:lumMod val="50000"/>
                </a:schemeClr>
              </a:solidFill>
            </a:rPr>
            <a:t>from</a:t>
          </a:r>
          <a:r>
            <a:rPr lang="de-DE" sz="1300" dirty="0" smtClean="0">
              <a:solidFill>
                <a:schemeClr val="bg1">
                  <a:lumMod val="50000"/>
                </a:schemeClr>
              </a:solidFill>
            </a:rPr>
            <a:t> Super X OLTP </a:t>
          </a:r>
          <a:r>
            <a:rPr lang="de-DE" sz="1300" dirty="0" err="1" smtClean="0">
              <a:solidFill>
                <a:schemeClr val="bg1">
                  <a:lumMod val="50000"/>
                </a:schemeClr>
              </a:solidFill>
            </a:rPr>
            <a:t>system</a:t>
          </a:r>
          <a:r>
            <a:rPr lang="de-DE" sz="1300" dirty="0" smtClean="0">
              <a:solidFill>
                <a:schemeClr val="bg1">
                  <a:lumMod val="50000"/>
                </a:schemeClr>
              </a:solidFill>
            </a:rPr>
            <a:t> </a:t>
          </a:r>
          <a:endParaRPr lang="de-DE" sz="1300" dirty="0">
            <a:solidFill>
              <a:schemeClr val="bg1">
                <a:lumMod val="50000"/>
              </a:schemeClr>
            </a:solidFill>
          </a:endParaRPr>
        </a:p>
      </dgm:t>
    </dgm:pt>
    <dgm:pt modelId="{21D6A92E-95CB-40DD-A067-E6A78D5BB3DC}" type="parTrans" cxnId="{BEECEF50-9F43-444E-8A04-AA2A8EA3F999}">
      <dgm:prSet/>
      <dgm:spPr/>
      <dgm:t>
        <a:bodyPr/>
        <a:lstStyle/>
        <a:p>
          <a:endParaRPr lang="de-DE"/>
        </a:p>
      </dgm:t>
    </dgm:pt>
    <dgm:pt modelId="{034B57F9-535D-4943-A8F4-2376B4DA340E}" type="sibTrans" cxnId="{BEECEF50-9F43-444E-8A04-AA2A8EA3F999}">
      <dgm:prSet/>
      <dgm:spPr/>
      <dgm:t>
        <a:bodyPr/>
        <a:lstStyle/>
        <a:p>
          <a:endParaRPr lang="de-DE"/>
        </a:p>
      </dgm:t>
    </dgm:pt>
    <dgm:pt modelId="{E62F6459-0433-4668-A4A5-0DEAD214CA29}">
      <dgm:prSet custT="1"/>
      <dgm:spPr/>
      <dgm:t>
        <a:bodyPr/>
        <a:lstStyle/>
        <a:p>
          <a:r>
            <a:rPr lang="de-DE" sz="1300" dirty="0" err="1" smtClean="0">
              <a:solidFill>
                <a:schemeClr val="bg1">
                  <a:lumMod val="50000"/>
                </a:schemeClr>
              </a:solidFill>
            </a:rPr>
            <a:t>Convert</a:t>
          </a:r>
          <a:r>
            <a:rPr lang="de-DE" sz="1300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sz="1300" dirty="0" err="1" smtClean="0">
              <a:solidFill>
                <a:schemeClr val="bg1">
                  <a:lumMod val="50000"/>
                </a:schemeClr>
              </a:solidFill>
            </a:rPr>
            <a:t>currencies</a:t>
          </a:r>
          <a:r>
            <a:rPr lang="de-DE" sz="1300" dirty="0" smtClean="0">
              <a:solidFill>
                <a:schemeClr val="bg1">
                  <a:lumMod val="50000"/>
                </a:schemeClr>
              </a:solidFill>
            </a:rPr>
            <a:t> in EUR</a:t>
          </a:r>
        </a:p>
      </dgm:t>
    </dgm:pt>
    <dgm:pt modelId="{A6258347-5303-4C2A-80CA-1C372F23C3BD}" type="parTrans" cxnId="{67710059-D38C-4306-AE63-A4C834ED3090}">
      <dgm:prSet/>
      <dgm:spPr/>
      <dgm:t>
        <a:bodyPr/>
        <a:lstStyle/>
        <a:p>
          <a:endParaRPr lang="de-DE"/>
        </a:p>
      </dgm:t>
    </dgm:pt>
    <dgm:pt modelId="{DEB23E41-F731-4EBE-BABD-69178C20148F}" type="sibTrans" cxnId="{67710059-D38C-4306-AE63-A4C834ED3090}">
      <dgm:prSet/>
      <dgm:spPr/>
      <dgm:t>
        <a:bodyPr/>
        <a:lstStyle/>
        <a:p>
          <a:endParaRPr lang="de-DE"/>
        </a:p>
      </dgm:t>
    </dgm:pt>
    <dgm:pt modelId="{E4158517-AC78-42EB-953E-A457A3B150B5}" type="pres">
      <dgm:prSet presAssocID="{D96185E4-683D-4B1C-8829-8795C3D3875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D9811602-D39D-43A1-A905-923759DFFDEC}" type="pres">
      <dgm:prSet presAssocID="{64A36921-F728-4C64-A3B3-91933DA4143F}" presName="composite" presStyleCnt="0"/>
      <dgm:spPr/>
    </dgm:pt>
    <dgm:pt modelId="{794F9579-EAC6-4D81-B4AE-69BDE848AE69}" type="pres">
      <dgm:prSet presAssocID="{64A36921-F728-4C64-A3B3-91933DA4143F}" presName="bentUpArrow1" presStyleLbl="alignImgPlace1" presStyleIdx="0" presStyleCnt="2"/>
      <dgm:spPr/>
    </dgm:pt>
    <dgm:pt modelId="{3D9C9D80-4978-43C1-A10E-A604FDDBA269}" type="pres">
      <dgm:prSet presAssocID="{64A36921-F728-4C64-A3B3-91933DA4143F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9B28BC9-18D1-473B-A6D1-8D9FD34EF882}" type="pres">
      <dgm:prSet presAssocID="{64A36921-F728-4C64-A3B3-91933DA4143F}" presName="ChildText" presStyleLbl="revTx" presStyleIdx="0" presStyleCnt="3" custScaleX="184848" custLinFactNeighborX="478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CFECB55-3D8F-4838-BC2C-6CAB1B953C8F}" type="pres">
      <dgm:prSet presAssocID="{09DEE9AA-D66B-45CD-9DF0-BF0F200AE6F8}" presName="sibTrans" presStyleCnt="0"/>
      <dgm:spPr/>
    </dgm:pt>
    <dgm:pt modelId="{48B31AD8-1A96-4EEE-8C27-19C21B60CD36}" type="pres">
      <dgm:prSet presAssocID="{CFFF9B28-8D41-4623-8F24-8A6075029E9A}" presName="composite" presStyleCnt="0"/>
      <dgm:spPr/>
    </dgm:pt>
    <dgm:pt modelId="{995C99E4-EC49-4929-B71E-FDD9B7B267E1}" type="pres">
      <dgm:prSet presAssocID="{CFFF9B28-8D41-4623-8F24-8A6075029E9A}" presName="bentUpArrow1" presStyleLbl="alignImgPlace1" presStyleIdx="1" presStyleCnt="2"/>
      <dgm:spPr/>
    </dgm:pt>
    <dgm:pt modelId="{E6D54088-E206-45E9-A40E-9C37522368E4}" type="pres">
      <dgm:prSet presAssocID="{CFFF9B28-8D41-4623-8F24-8A6075029E9A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AFDD9AE-5A32-4F2E-9C47-C951471562D9}" type="pres">
      <dgm:prSet presAssocID="{CFFF9B28-8D41-4623-8F24-8A6075029E9A}" presName="ChildText" presStyleLbl="revTx" presStyleIdx="1" presStyleCnt="3" custScaleX="184848" custLinFactNeighborX="478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90121D3-9588-4A05-9168-31FAC291FB39}" type="pres">
      <dgm:prSet presAssocID="{54291DC7-457E-41A8-9CA6-2818BF38D525}" presName="sibTrans" presStyleCnt="0"/>
      <dgm:spPr/>
    </dgm:pt>
    <dgm:pt modelId="{0F62ACFF-A8F3-410D-B60F-2218214FFD77}" type="pres">
      <dgm:prSet presAssocID="{361E0294-0908-4728-B81C-2CE9E06A88EF}" presName="composite" presStyleCnt="0"/>
      <dgm:spPr/>
    </dgm:pt>
    <dgm:pt modelId="{97F91A60-1B85-4C58-B599-0103D2D7524A}" type="pres">
      <dgm:prSet presAssocID="{361E0294-0908-4728-B81C-2CE9E06A88EF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44231C6-9C6A-4EF6-96BE-7267A7C59A60}" type="pres">
      <dgm:prSet presAssocID="{361E0294-0908-4728-B81C-2CE9E06A88EF}" presName="FinalChildText" presStyleLbl="revTx" presStyleIdx="2" presStyleCnt="3" custScaleX="184848" custLinFactNeighborX="478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C7C034F-5512-4773-AC98-13275FA9F99D}" srcId="{CFFF9B28-8D41-4623-8F24-8A6075029E9A}" destId="{C1466F19-2C8E-4CC8-BCF9-DDF298E5FFCE}" srcOrd="2" destOrd="0" parTransId="{FBF7E2E9-EB82-493F-ACBC-3B5566617E2B}" sibTransId="{464B7499-035C-404D-89F2-23F6152D4CFE}"/>
    <dgm:cxn modelId="{8E4894F5-EAD1-4F3B-A5BA-219A0A150D55}" srcId="{D96185E4-683D-4B1C-8829-8795C3D38750}" destId="{64A36921-F728-4C64-A3B3-91933DA4143F}" srcOrd="0" destOrd="0" parTransId="{9E054044-FA89-4472-B35A-793D126CF274}" sibTransId="{09DEE9AA-D66B-45CD-9DF0-BF0F200AE6F8}"/>
    <dgm:cxn modelId="{3E8C5472-ADBD-41BB-8FF0-B58EDCC38AA6}" type="presOf" srcId="{361E0294-0908-4728-B81C-2CE9E06A88EF}" destId="{97F91A60-1B85-4C58-B599-0103D2D7524A}" srcOrd="0" destOrd="0" presId="urn:microsoft.com/office/officeart/2005/8/layout/StepDownProcess"/>
    <dgm:cxn modelId="{FC2F95F8-044C-47BB-9FCE-A8CD991A332D}" srcId="{CFFF9B28-8D41-4623-8F24-8A6075029E9A}" destId="{C2A64F36-C24F-4249-B4F9-4541C0B5C73A}" srcOrd="0" destOrd="0" parTransId="{8F219603-6563-49F4-8ED6-B18C86392770}" sibTransId="{97C9B2A0-CAFE-4858-84A1-6449EABF6EF0}"/>
    <dgm:cxn modelId="{BEECEF50-9F43-444E-8A04-AA2A8EA3F999}" srcId="{64A36921-F728-4C64-A3B3-91933DA4143F}" destId="{FEEAD491-44C5-4230-9E41-D622206E0CF0}" srcOrd="0" destOrd="0" parTransId="{21D6A92E-95CB-40DD-A067-E6A78D5BB3DC}" sibTransId="{034B57F9-535D-4943-A8F4-2376B4DA340E}"/>
    <dgm:cxn modelId="{59727D06-2B95-4AE6-890D-EC092366B759}" type="presOf" srcId="{D96185E4-683D-4B1C-8829-8795C3D38750}" destId="{E4158517-AC78-42EB-953E-A457A3B150B5}" srcOrd="0" destOrd="0" presId="urn:microsoft.com/office/officeart/2005/8/layout/StepDownProcess"/>
    <dgm:cxn modelId="{AB9E8473-AC40-4871-81FF-70415F44A882}" type="presOf" srcId="{C2A64F36-C24F-4249-B4F9-4541C0B5C73A}" destId="{FAFDD9AE-5A32-4F2E-9C47-C951471562D9}" srcOrd="0" destOrd="0" presId="urn:microsoft.com/office/officeart/2005/8/layout/StepDownProcess"/>
    <dgm:cxn modelId="{E58C2219-7B66-44AA-A96B-F9050F178000}" srcId="{361E0294-0908-4728-B81C-2CE9E06A88EF}" destId="{4B9E8206-F3D5-4AE1-A127-B3B12FCEC9A5}" srcOrd="0" destOrd="0" parTransId="{7DC5E315-41D5-4B98-8A16-182559C549D5}" sibTransId="{17893AE5-CDB5-492F-B471-0C4329C4CCB9}"/>
    <dgm:cxn modelId="{67710059-D38C-4306-AE63-A4C834ED3090}" srcId="{CFFF9B28-8D41-4623-8F24-8A6075029E9A}" destId="{E62F6459-0433-4668-A4A5-0DEAD214CA29}" srcOrd="3" destOrd="0" parTransId="{A6258347-5303-4C2A-80CA-1C372F23C3BD}" sibTransId="{DEB23E41-F731-4EBE-BABD-69178C20148F}"/>
    <dgm:cxn modelId="{3F17FBA5-84EA-4220-86C6-82815508E435}" type="presOf" srcId="{4B9E8206-F3D5-4AE1-A127-B3B12FCEC9A5}" destId="{E44231C6-9C6A-4EF6-96BE-7267A7C59A60}" srcOrd="0" destOrd="0" presId="urn:microsoft.com/office/officeart/2005/8/layout/StepDownProcess"/>
    <dgm:cxn modelId="{640F1FE5-8D29-44C5-AF9E-CD8CB80F5F39}" srcId="{CFFF9B28-8D41-4623-8F24-8A6075029E9A}" destId="{A183AEFF-BCA4-4262-B39A-21F2C36F4972}" srcOrd="1" destOrd="0" parTransId="{BB5312BB-AEA3-4265-9B40-0190B7BFA365}" sibTransId="{67DAECEF-F5D7-42CF-8347-DC84150ACDC5}"/>
    <dgm:cxn modelId="{FCDFF055-A19B-4663-BFE8-3BD246A50F75}" type="presOf" srcId="{CFFF9B28-8D41-4623-8F24-8A6075029E9A}" destId="{E6D54088-E206-45E9-A40E-9C37522368E4}" srcOrd="0" destOrd="0" presId="urn:microsoft.com/office/officeart/2005/8/layout/StepDownProcess"/>
    <dgm:cxn modelId="{C43471F6-D09B-45F3-A8F6-3986BE58E5A5}" type="presOf" srcId="{A183AEFF-BCA4-4262-B39A-21F2C36F4972}" destId="{FAFDD9AE-5A32-4F2E-9C47-C951471562D9}" srcOrd="0" destOrd="1" presId="urn:microsoft.com/office/officeart/2005/8/layout/StepDownProcess"/>
    <dgm:cxn modelId="{0C33FE06-436D-4BE6-9A47-2BB6EB4CB43B}" type="presOf" srcId="{FEEAD491-44C5-4230-9E41-D622206E0CF0}" destId="{F9B28BC9-18D1-473B-A6D1-8D9FD34EF882}" srcOrd="0" destOrd="0" presId="urn:microsoft.com/office/officeart/2005/8/layout/StepDownProcess"/>
    <dgm:cxn modelId="{E0D8EDEB-12C0-4864-9730-F01F40C3FF05}" srcId="{D96185E4-683D-4B1C-8829-8795C3D38750}" destId="{361E0294-0908-4728-B81C-2CE9E06A88EF}" srcOrd="2" destOrd="0" parTransId="{F7D2E1BE-C47E-4360-96FF-3CE2DFDDE33D}" sibTransId="{D25C761B-90C3-4C11-9A44-97DDF7D38583}"/>
    <dgm:cxn modelId="{4553AD03-6C13-4B0E-8488-45AF48699A37}" type="presOf" srcId="{64A36921-F728-4C64-A3B3-91933DA4143F}" destId="{3D9C9D80-4978-43C1-A10E-A604FDDBA269}" srcOrd="0" destOrd="0" presId="urn:microsoft.com/office/officeart/2005/8/layout/StepDownProcess"/>
    <dgm:cxn modelId="{8BA296CA-28AC-4D17-BF68-F796FF68379C}" srcId="{D96185E4-683D-4B1C-8829-8795C3D38750}" destId="{CFFF9B28-8D41-4623-8F24-8A6075029E9A}" srcOrd="1" destOrd="0" parTransId="{4D61A118-1E30-4B35-A551-4E02A47EF434}" sibTransId="{54291DC7-457E-41A8-9CA6-2818BF38D525}"/>
    <dgm:cxn modelId="{BCFD88CB-93E8-4F98-BB19-335027692C0E}" type="presOf" srcId="{C1466F19-2C8E-4CC8-BCF9-DDF298E5FFCE}" destId="{FAFDD9AE-5A32-4F2E-9C47-C951471562D9}" srcOrd="0" destOrd="2" presId="urn:microsoft.com/office/officeart/2005/8/layout/StepDownProcess"/>
    <dgm:cxn modelId="{EAF15A0C-CD47-4043-BDDA-67ABA9CAC072}" type="presOf" srcId="{E62F6459-0433-4668-A4A5-0DEAD214CA29}" destId="{FAFDD9AE-5A32-4F2E-9C47-C951471562D9}" srcOrd="0" destOrd="3" presId="urn:microsoft.com/office/officeart/2005/8/layout/StepDownProcess"/>
    <dgm:cxn modelId="{B899BCF1-C95A-49AE-97D8-D83C17504646}" type="presParOf" srcId="{E4158517-AC78-42EB-953E-A457A3B150B5}" destId="{D9811602-D39D-43A1-A905-923759DFFDEC}" srcOrd="0" destOrd="0" presId="urn:microsoft.com/office/officeart/2005/8/layout/StepDownProcess"/>
    <dgm:cxn modelId="{15D43EB2-5F4A-4B5A-8F0D-1ABA09600582}" type="presParOf" srcId="{D9811602-D39D-43A1-A905-923759DFFDEC}" destId="{794F9579-EAC6-4D81-B4AE-69BDE848AE69}" srcOrd="0" destOrd="0" presId="urn:microsoft.com/office/officeart/2005/8/layout/StepDownProcess"/>
    <dgm:cxn modelId="{77828D88-BEEE-43D8-B6D1-ED4E9BD5F299}" type="presParOf" srcId="{D9811602-D39D-43A1-A905-923759DFFDEC}" destId="{3D9C9D80-4978-43C1-A10E-A604FDDBA269}" srcOrd="1" destOrd="0" presId="urn:microsoft.com/office/officeart/2005/8/layout/StepDownProcess"/>
    <dgm:cxn modelId="{CA58434C-AD42-43F9-95C9-24D7B3743924}" type="presParOf" srcId="{D9811602-D39D-43A1-A905-923759DFFDEC}" destId="{F9B28BC9-18D1-473B-A6D1-8D9FD34EF882}" srcOrd="2" destOrd="0" presId="urn:microsoft.com/office/officeart/2005/8/layout/StepDownProcess"/>
    <dgm:cxn modelId="{FCCD0276-2C5A-44CA-AB6E-BDE7F40BE11C}" type="presParOf" srcId="{E4158517-AC78-42EB-953E-A457A3B150B5}" destId="{ECFECB55-3D8F-4838-BC2C-6CAB1B953C8F}" srcOrd="1" destOrd="0" presId="urn:microsoft.com/office/officeart/2005/8/layout/StepDownProcess"/>
    <dgm:cxn modelId="{DF2FB412-6D06-40BD-8879-3337CF12DBA1}" type="presParOf" srcId="{E4158517-AC78-42EB-953E-A457A3B150B5}" destId="{48B31AD8-1A96-4EEE-8C27-19C21B60CD36}" srcOrd="2" destOrd="0" presId="urn:microsoft.com/office/officeart/2005/8/layout/StepDownProcess"/>
    <dgm:cxn modelId="{C237E2B3-6403-4F03-870A-56BA382EE60A}" type="presParOf" srcId="{48B31AD8-1A96-4EEE-8C27-19C21B60CD36}" destId="{995C99E4-EC49-4929-B71E-FDD9B7B267E1}" srcOrd="0" destOrd="0" presId="urn:microsoft.com/office/officeart/2005/8/layout/StepDownProcess"/>
    <dgm:cxn modelId="{F2C7428A-1829-4101-90F8-D5EB6FE175E3}" type="presParOf" srcId="{48B31AD8-1A96-4EEE-8C27-19C21B60CD36}" destId="{E6D54088-E206-45E9-A40E-9C37522368E4}" srcOrd="1" destOrd="0" presId="urn:microsoft.com/office/officeart/2005/8/layout/StepDownProcess"/>
    <dgm:cxn modelId="{6DAFC2B7-7AEC-4888-9929-25F6686FD7BD}" type="presParOf" srcId="{48B31AD8-1A96-4EEE-8C27-19C21B60CD36}" destId="{FAFDD9AE-5A32-4F2E-9C47-C951471562D9}" srcOrd="2" destOrd="0" presId="urn:microsoft.com/office/officeart/2005/8/layout/StepDownProcess"/>
    <dgm:cxn modelId="{CEE0021A-F108-4B6A-B131-47310A9DFE85}" type="presParOf" srcId="{E4158517-AC78-42EB-953E-A457A3B150B5}" destId="{F90121D3-9588-4A05-9168-31FAC291FB39}" srcOrd="3" destOrd="0" presId="urn:microsoft.com/office/officeart/2005/8/layout/StepDownProcess"/>
    <dgm:cxn modelId="{6EE478C7-4307-41A4-B2A4-C2FA732A4818}" type="presParOf" srcId="{E4158517-AC78-42EB-953E-A457A3B150B5}" destId="{0F62ACFF-A8F3-410D-B60F-2218214FFD77}" srcOrd="4" destOrd="0" presId="urn:microsoft.com/office/officeart/2005/8/layout/StepDownProcess"/>
    <dgm:cxn modelId="{6FB6E3BC-9AAC-4284-AE6D-2AAEAC0811A9}" type="presParOf" srcId="{0F62ACFF-A8F3-410D-B60F-2218214FFD77}" destId="{97F91A60-1B85-4C58-B599-0103D2D7524A}" srcOrd="0" destOrd="0" presId="urn:microsoft.com/office/officeart/2005/8/layout/StepDownProcess"/>
    <dgm:cxn modelId="{E215A4EF-54BC-4896-A8CC-2FF713FC7620}" type="presParOf" srcId="{0F62ACFF-A8F3-410D-B60F-2218214FFD77}" destId="{E44231C6-9C6A-4EF6-96BE-7267A7C59A60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F9579-EAC6-4D81-B4AE-69BDE848AE69}">
      <dsp:nvSpPr>
        <dsp:cNvPr id="0" name=""/>
        <dsp:cNvSpPr/>
      </dsp:nvSpPr>
      <dsp:spPr>
        <a:xfrm rot="5400000">
          <a:off x="951762" y="989699"/>
          <a:ext cx="875304" cy="99650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C9D80-4978-43C1-A10E-A604FDDBA269}">
      <dsp:nvSpPr>
        <dsp:cNvPr id="0" name=""/>
        <dsp:cNvSpPr/>
      </dsp:nvSpPr>
      <dsp:spPr>
        <a:xfrm>
          <a:off x="719859" y="19407"/>
          <a:ext cx="1473497" cy="1031400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Identify</a:t>
          </a:r>
          <a:r>
            <a:rPr lang="de-DE" sz="1800" kern="1200" dirty="0" smtClean="0"/>
            <a:t> relevant </a:t>
          </a:r>
          <a:r>
            <a:rPr lang="de-DE" sz="1800" kern="1200" dirty="0" err="1" smtClean="0"/>
            <a:t>tables</a:t>
          </a:r>
          <a:endParaRPr lang="de-DE" sz="1800" kern="1200" dirty="0"/>
        </a:p>
      </dsp:txBody>
      <dsp:txXfrm>
        <a:off x="770217" y="69765"/>
        <a:ext cx="1372781" cy="930684"/>
      </dsp:txXfrm>
    </dsp:sp>
    <dsp:sp modelId="{F9B28BC9-18D1-473B-A6D1-8D9FD34EF882}">
      <dsp:nvSpPr>
        <dsp:cNvPr id="0" name=""/>
        <dsp:cNvSpPr/>
      </dsp:nvSpPr>
      <dsp:spPr>
        <a:xfrm>
          <a:off x="2251860" y="117775"/>
          <a:ext cx="1980981" cy="833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err="1" smtClean="0">
              <a:solidFill>
                <a:schemeClr val="bg1">
                  <a:lumMod val="50000"/>
                </a:schemeClr>
              </a:solidFill>
            </a:rPr>
            <a:t>Identification</a:t>
          </a:r>
          <a:r>
            <a:rPr lang="de-DE" sz="1300" kern="1200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sz="1300" kern="1200" dirty="0" err="1" smtClean="0">
              <a:solidFill>
                <a:schemeClr val="bg1">
                  <a:lumMod val="50000"/>
                </a:schemeClr>
              </a:solidFill>
            </a:rPr>
            <a:t>of</a:t>
          </a:r>
          <a:r>
            <a:rPr lang="de-DE" sz="1300" kern="1200" dirty="0" smtClean="0">
              <a:solidFill>
                <a:schemeClr val="bg1">
                  <a:lumMod val="50000"/>
                </a:schemeClr>
              </a:solidFill>
            </a:rPr>
            <a:t> relevant </a:t>
          </a:r>
          <a:r>
            <a:rPr lang="de-DE" sz="1300" kern="1200" dirty="0" err="1" smtClean="0">
              <a:solidFill>
                <a:schemeClr val="bg1">
                  <a:lumMod val="50000"/>
                </a:schemeClr>
              </a:solidFill>
            </a:rPr>
            <a:t>tables</a:t>
          </a:r>
          <a:r>
            <a:rPr lang="de-DE" sz="1300" kern="1200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sz="1300" kern="1200" dirty="0" err="1" smtClean="0">
              <a:solidFill>
                <a:schemeClr val="bg1">
                  <a:lumMod val="50000"/>
                </a:schemeClr>
              </a:solidFill>
            </a:rPr>
            <a:t>for</a:t>
          </a:r>
          <a:r>
            <a:rPr lang="de-DE" sz="1300" kern="1200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sz="1300" kern="1200" dirty="0" err="1" smtClean="0">
              <a:solidFill>
                <a:schemeClr val="bg1">
                  <a:lumMod val="50000"/>
                </a:schemeClr>
              </a:solidFill>
            </a:rPr>
            <a:t>procurement</a:t>
          </a:r>
          <a:r>
            <a:rPr lang="de-DE" sz="1300" kern="1200" dirty="0" smtClean="0">
              <a:solidFill>
                <a:schemeClr val="bg1">
                  <a:lumMod val="50000"/>
                </a:schemeClr>
              </a:solidFill>
            </a:rPr>
            <a:t> </a:t>
          </a:r>
          <a:endParaRPr lang="de-DE" sz="1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2251860" y="117775"/>
        <a:ext cx="1980981" cy="833623"/>
      </dsp:txXfrm>
    </dsp:sp>
    <dsp:sp modelId="{995C99E4-EC49-4929-B71E-FDD9B7B267E1}">
      <dsp:nvSpPr>
        <dsp:cNvPr id="0" name=""/>
        <dsp:cNvSpPr/>
      </dsp:nvSpPr>
      <dsp:spPr>
        <a:xfrm rot="5400000">
          <a:off x="2391680" y="2148302"/>
          <a:ext cx="875304" cy="99650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12785"/>
            <a:satOff val="608"/>
            <a:lumOff val="-20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D54088-E206-45E9-A40E-9C37522368E4}">
      <dsp:nvSpPr>
        <dsp:cNvPr id="0" name=""/>
        <dsp:cNvSpPr/>
      </dsp:nvSpPr>
      <dsp:spPr>
        <a:xfrm>
          <a:off x="2159777" y="1178010"/>
          <a:ext cx="1473497" cy="1031400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Exclude</a:t>
          </a:r>
          <a:r>
            <a:rPr lang="de-DE" sz="1800" kern="1200" dirty="0" smtClean="0"/>
            <a:t> irrelevant </a:t>
          </a:r>
          <a:r>
            <a:rPr lang="de-DE" sz="1800" kern="1200" dirty="0" err="1" smtClean="0"/>
            <a:t>tables</a:t>
          </a:r>
          <a:endParaRPr lang="de-DE" sz="1800" kern="1200" dirty="0"/>
        </a:p>
      </dsp:txBody>
      <dsp:txXfrm>
        <a:off x="2210135" y="1228368"/>
        <a:ext cx="1372781" cy="930684"/>
      </dsp:txXfrm>
    </dsp:sp>
    <dsp:sp modelId="{FAFDD9AE-5A32-4F2E-9C47-C951471562D9}">
      <dsp:nvSpPr>
        <dsp:cNvPr id="0" name=""/>
        <dsp:cNvSpPr/>
      </dsp:nvSpPr>
      <dsp:spPr>
        <a:xfrm>
          <a:off x="3691777" y="1276377"/>
          <a:ext cx="1980981" cy="833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err="1" smtClean="0">
              <a:solidFill>
                <a:schemeClr val="bg1">
                  <a:lumMod val="50000"/>
                </a:schemeClr>
              </a:solidFill>
            </a:rPr>
            <a:t>Exclude</a:t>
          </a:r>
          <a:r>
            <a:rPr lang="de-DE" sz="1300" kern="1200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sz="1300" kern="1200" dirty="0" err="1" smtClean="0">
              <a:solidFill>
                <a:schemeClr val="bg1">
                  <a:lumMod val="50000"/>
                </a:schemeClr>
              </a:solidFill>
            </a:rPr>
            <a:t>tables</a:t>
          </a:r>
          <a:r>
            <a:rPr lang="de-DE" sz="1300" kern="1200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sz="1300" kern="1200" dirty="0" err="1" smtClean="0">
              <a:solidFill>
                <a:schemeClr val="bg1">
                  <a:lumMod val="50000"/>
                </a:schemeClr>
              </a:solidFill>
            </a:rPr>
            <a:t>from</a:t>
          </a:r>
          <a:r>
            <a:rPr lang="de-DE" sz="1300" kern="1200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sz="1300" kern="1200" dirty="0" err="1" smtClean="0">
              <a:solidFill>
                <a:schemeClr val="bg1">
                  <a:lumMod val="50000"/>
                </a:schemeClr>
              </a:solidFill>
            </a:rPr>
            <a:t>Production</a:t>
          </a:r>
          <a:r>
            <a:rPr lang="de-DE" sz="1300" kern="1200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sz="1300" kern="1200" dirty="0" err="1" smtClean="0">
              <a:solidFill>
                <a:schemeClr val="bg1">
                  <a:lumMod val="50000"/>
                </a:schemeClr>
              </a:solidFill>
            </a:rPr>
            <a:t>and</a:t>
          </a:r>
          <a:r>
            <a:rPr lang="de-DE" sz="1300" kern="1200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sz="1300" kern="1200" dirty="0" err="1" smtClean="0">
              <a:solidFill>
                <a:schemeClr val="bg1">
                  <a:lumMod val="50000"/>
                </a:schemeClr>
              </a:solidFill>
            </a:rPr>
            <a:t>Sales</a:t>
          </a:r>
          <a:r>
            <a:rPr lang="de-DE" sz="1300" kern="1200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sz="1300" kern="1200" dirty="0" err="1" smtClean="0">
              <a:solidFill>
                <a:schemeClr val="bg1">
                  <a:lumMod val="50000"/>
                </a:schemeClr>
              </a:solidFill>
            </a:rPr>
            <a:t>and</a:t>
          </a:r>
          <a:r>
            <a:rPr lang="de-DE" sz="1300" kern="1200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sz="1300" kern="1200" dirty="0" err="1" smtClean="0">
              <a:solidFill>
                <a:schemeClr val="bg1">
                  <a:lumMod val="50000"/>
                </a:schemeClr>
              </a:solidFill>
            </a:rPr>
            <a:t>only</a:t>
          </a:r>
          <a:r>
            <a:rPr lang="de-DE" sz="1300" kern="1200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sz="1300" kern="1200" dirty="0" err="1" smtClean="0">
              <a:solidFill>
                <a:schemeClr val="bg1">
                  <a:lumMod val="50000"/>
                </a:schemeClr>
              </a:solidFill>
            </a:rPr>
            <a:t>select</a:t>
          </a:r>
          <a:r>
            <a:rPr lang="de-DE" sz="1300" kern="1200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sz="1300" kern="1200" dirty="0" err="1" smtClean="0">
              <a:solidFill>
                <a:schemeClr val="bg1">
                  <a:lumMod val="50000"/>
                </a:schemeClr>
              </a:solidFill>
            </a:rPr>
            <a:t>Procurement</a:t>
          </a:r>
          <a:endParaRPr lang="de-DE" sz="1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3691777" y="1276377"/>
        <a:ext cx="1980981" cy="833623"/>
      </dsp:txXfrm>
    </dsp:sp>
    <dsp:sp modelId="{97F91A60-1B85-4C58-B599-0103D2D7524A}">
      <dsp:nvSpPr>
        <dsp:cNvPr id="0" name=""/>
        <dsp:cNvSpPr/>
      </dsp:nvSpPr>
      <dsp:spPr>
        <a:xfrm>
          <a:off x="3599695" y="2336613"/>
          <a:ext cx="1473497" cy="1031400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Create OLTP</a:t>
          </a:r>
          <a:endParaRPr lang="de-DE" sz="1800" kern="1200" dirty="0"/>
        </a:p>
      </dsp:txBody>
      <dsp:txXfrm>
        <a:off x="3650053" y="2386971"/>
        <a:ext cx="1372781" cy="930684"/>
      </dsp:txXfrm>
    </dsp:sp>
    <dsp:sp modelId="{E44231C6-9C6A-4EF6-96BE-7267A7C59A60}">
      <dsp:nvSpPr>
        <dsp:cNvPr id="0" name=""/>
        <dsp:cNvSpPr/>
      </dsp:nvSpPr>
      <dsp:spPr>
        <a:xfrm>
          <a:off x="5131695" y="2434980"/>
          <a:ext cx="1980981" cy="833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>
              <a:solidFill>
                <a:schemeClr val="bg1">
                  <a:lumMod val="50000"/>
                </a:schemeClr>
              </a:solidFill>
            </a:rPr>
            <a:t>Create OLTP </a:t>
          </a:r>
          <a:r>
            <a:rPr lang="de-DE" sz="1300" kern="1200" dirty="0" err="1" smtClean="0">
              <a:solidFill>
                <a:schemeClr val="bg1">
                  <a:lumMod val="50000"/>
                </a:schemeClr>
              </a:solidFill>
            </a:rPr>
            <a:t>as</a:t>
          </a:r>
          <a:r>
            <a:rPr lang="de-DE" sz="1300" kern="1200" dirty="0" smtClean="0">
              <a:solidFill>
                <a:schemeClr val="bg1">
                  <a:lumMod val="50000"/>
                </a:schemeClr>
              </a:solidFill>
            </a:rPr>
            <a:t> a </a:t>
          </a:r>
          <a:r>
            <a:rPr lang="de-DE" sz="1300" kern="1200" dirty="0" err="1" smtClean="0">
              <a:solidFill>
                <a:schemeClr val="bg1">
                  <a:lumMod val="50000"/>
                </a:schemeClr>
              </a:solidFill>
            </a:rPr>
            <a:t>basis</a:t>
          </a:r>
          <a:r>
            <a:rPr lang="de-DE" sz="1300" kern="1200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sz="1300" kern="1200" dirty="0" err="1" smtClean="0">
              <a:solidFill>
                <a:schemeClr val="bg1">
                  <a:lumMod val="50000"/>
                </a:schemeClr>
              </a:solidFill>
            </a:rPr>
            <a:t>for</a:t>
          </a:r>
          <a:r>
            <a:rPr lang="de-DE" sz="1300" kern="1200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sz="1300" kern="1200" dirty="0" err="1" smtClean="0">
              <a:solidFill>
                <a:schemeClr val="bg1">
                  <a:lumMod val="50000"/>
                </a:schemeClr>
              </a:solidFill>
            </a:rPr>
            <a:t>further</a:t>
          </a:r>
          <a:r>
            <a:rPr lang="de-DE" sz="1300" kern="1200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sz="1300" kern="1200" dirty="0" err="1" smtClean="0">
              <a:solidFill>
                <a:schemeClr val="bg1">
                  <a:lumMod val="50000"/>
                </a:schemeClr>
              </a:solidFill>
            </a:rPr>
            <a:t>data</a:t>
          </a:r>
          <a:r>
            <a:rPr lang="de-DE" sz="1300" kern="1200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sz="1300" kern="1200" dirty="0" err="1" smtClean="0">
              <a:solidFill>
                <a:schemeClr val="bg1">
                  <a:lumMod val="50000"/>
                </a:schemeClr>
              </a:solidFill>
            </a:rPr>
            <a:t>profiling</a:t>
          </a:r>
          <a:endParaRPr lang="de-DE" sz="1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131695" y="2434980"/>
        <a:ext cx="1980981" cy="8336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F9579-EAC6-4D81-B4AE-69BDE848AE69}">
      <dsp:nvSpPr>
        <dsp:cNvPr id="0" name=""/>
        <dsp:cNvSpPr/>
      </dsp:nvSpPr>
      <dsp:spPr>
        <a:xfrm rot="5400000">
          <a:off x="951762" y="989699"/>
          <a:ext cx="875304" cy="99650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C9D80-4978-43C1-A10E-A604FDDBA269}">
      <dsp:nvSpPr>
        <dsp:cNvPr id="0" name=""/>
        <dsp:cNvSpPr/>
      </dsp:nvSpPr>
      <dsp:spPr>
        <a:xfrm>
          <a:off x="719859" y="19407"/>
          <a:ext cx="1473497" cy="1031400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EXTRACT</a:t>
          </a:r>
          <a:endParaRPr lang="de-DE" sz="1800" kern="1200" dirty="0"/>
        </a:p>
      </dsp:txBody>
      <dsp:txXfrm>
        <a:off x="770217" y="69765"/>
        <a:ext cx="1372781" cy="930684"/>
      </dsp:txXfrm>
    </dsp:sp>
    <dsp:sp modelId="{F9B28BC9-18D1-473B-A6D1-8D9FD34EF882}">
      <dsp:nvSpPr>
        <dsp:cNvPr id="0" name=""/>
        <dsp:cNvSpPr/>
      </dsp:nvSpPr>
      <dsp:spPr>
        <a:xfrm>
          <a:off x="2251860" y="117775"/>
          <a:ext cx="1980981" cy="833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err="1" smtClean="0">
              <a:solidFill>
                <a:schemeClr val="bg1">
                  <a:lumMod val="50000"/>
                </a:schemeClr>
              </a:solidFill>
            </a:rPr>
            <a:t>Extract</a:t>
          </a:r>
          <a:r>
            <a:rPr lang="de-DE" sz="1300" kern="1200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sz="1300" kern="1200" dirty="0" err="1" smtClean="0">
              <a:solidFill>
                <a:schemeClr val="bg1">
                  <a:lumMod val="50000"/>
                </a:schemeClr>
              </a:solidFill>
            </a:rPr>
            <a:t>data</a:t>
          </a:r>
          <a:r>
            <a:rPr lang="de-DE" sz="1300" kern="1200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sz="1300" kern="1200" dirty="0" err="1" smtClean="0">
              <a:solidFill>
                <a:schemeClr val="bg1">
                  <a:lumMod val="50000"/>
                </a:schemeClr>
              </a:solidFill>
            </a:rPr>
            <a:t>from</a:t>
          </a:r>
          <a:r>
            <a:rPr lang="de-DE" sz="1300" kern="1200" dirty="0" smtClean="0">
              <a:solidFill>
                <a:schemeClr val="bg1">
                  <a:lumMod val="50000"/>
                </a:schemeClr>
              </a:solidFill>
            </a:rPr>
            <a:t> Super X OLTP </a:t>
          </a:r>
          <a:r>
            <a:rPr lang="de-DE" sz="1300" kern="1200" dirty="0" err="1" smtClean="0">
              <a:solidFill>
                <a:schemeClr val="bg1">
                  <a:lumMod val="50000"/>
                </a:schemeClr>
              </a:solidFill>
            </a:rPr>
            <a:t>system</a:t>
          </a:r>
          <a:r>
            <a:rPr lang="de-DE" sz="1300" kern="1200" dirty="0" smtClean="0">
              <a:solidFill>
                <a:schemeClr val="bg1">
                  <a:lumMod val="50000"/>
                </a:schemeClr>
              </a:solidFill>
            </a:rPr>
            <a:t> </a:t>
          </a:r>
          <a:endParaRPr lang="de-DE" sz="1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2251860" y="117775"/>
        <a:ext cx="1980981" cy="833623"/>
      </dsp:txXfrm>
    </dsp:sp>
    <dsp:sp modelId="{995C99E4-EC49-4929-B71E-FDD9B7B267E1}">
      <dsp:nvSpPr>
        <dsp:cNvPr id="0" name=""/>
        <dsp:cNvSpPr/>
      </dsp:nvSpPr>
      <dsp:spPr>
        <a:xfrm rot="5400000">
          <a:off x="2391680" y="2148302"/>
          <a:ext cx="875304" cy="99650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12785"/>
            <a:satOff val="608"/>
            <a:lumOff val="-20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D54088-E206-45E9-A40E-9C37522368E4}">
      <dsp:nvSpPr>
        <dsp:cNvPr id="0" name=""/>
        <dsp:cNvSpPr/>
      </dsp:nvSpPr>
      <dsp:spPr>
        <a:xfrm>
          <a:off x="2159777" y="1178010"/>
          <a:ext cx="1473497" cy="1031400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TRANSFORM</a:t>
          </a:r>
          <a:endParaRPr lang="de-DE" sz="1800" kern="1200" dirty="0"/>
        </a:p>
      </dsp:txBody>
      <dsp:txXfrm>
        <a:off x="2210135" y="1228368"/>
        <a:ext cx="1372781" cy="930684"/>
      </dsp:txXfrm>
    </dsp:sp>
    <dsp:sp modelId="{FAFDD9AE-5A32-4F2E-9C47-C951471562D9}">
      <dsp:nvSpPr>
        <dsp:cNvPr id="0" name=""/>
        <dsp:cNvSpPr/>
      </dsp:nvSpPr>
      <dsp:spPr>
        <a:xfrm>
          <a:off x="3691777" y="1276377"/>
          <a:ext cx="1980981" cy="833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err="1" smtClean="0">
              <a:solidFill>
                <a:schemeClr val="bg1">
                  <a:lumMod val="50000"/>
                </a:schemeClr>
              </a:solidFill>
            </a:rPr>
            <a:t>Join</a:t>
          </a:r>
          <a:r>
            <a:rPr lang="de-DE" sz="1300" kern="1200" dirty="0" smtClean="0">
              <a:solidFill>
                <a:schemeClr val="bg1">
                  <a:lumMod val="50000"/>
                </a:schemeClr>
              </a:solidFill>
            </a:rPr>
            <a:t> relevant </a:t>
          </a:r>
          <a:r>
            <a:rPr lang="de-DE" sz="1300" kern="1200" dirty="0" err="1" smtClean="0">
              <a:solidFill>
                <a:schemeClr val="bg1">
                  <a:lumMod val="50000"/>
                </a:schemeClr>
              </a:solidFill>
            </a:rPr>
            <a:t>tables</a:t>
          </a:r>
          <a:endParaRPr lang="de-DE" sz="1300" kern="1200" dirty="0">
            <a:solidFill>
              <a:schemeClr val="bg1">
                <a:lumMod val="50000"/>
              </a:schemeClr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>
              <a:solidFill>
                <a:schemeClr val="bg1">
                  <a:lumMod val="50000"/>
                </a:schemeClr>
              </a:solidFill>
            </a:rPr>
            <a:t>Change </a:t>
          </a:r>
          <a:r>
            <a:rPr lang="de-DE" sz="1300" kern="1200" dirty="0" err="1" smtClean="0">
              <a:solidFill>
                <a:schemeClr val="bg1">
                  <a:lumMod val="50000"/>
                </a:schemeClr>
              </a:solidFill>
            </a:rPr>
            <a:t>column</a:t>
          </a:r>
          <a:r>
            <a:rPr lang="de-DE" sz="1300" kern="1200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sz="1300" kern="1200" dirty="0" err="1" smtClean="0">
              <a:solidFill>
                <a:schemeClr val="bg1">
                  <a:lumMod val="50000"/>
                </a:schemeClr>
              </a:solidFill>
            </a:rPr>
            <a:t>labels</a:t>
          </a:r>
          <a:endParaRPr lang="de-DE" sz="1300" kern="1200" dirty="0" smtClean="0">
            <a:solidFill>
              <a:schemeClr val="bg1">
                <a:lumMod val="50000"/>
              </a:schemeClr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err="1" smtClean="0">
              <a:solidFill>
                <a:schemeClr val="bg1">
                  <a:lumMod val="50000"/>
                </a:schemeClr>
              </a:solidFill>
            </a:rPr>
            <a:t>Exclude</a:t>
          </a:r>
          <a:r>
            <a:rPr lang="de-DE" sz="1300" kern="1200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sz="1300" kern="1200" dirty="0" err="1" smtClean="0">
              <a:solidFill>
                <a:schemeClr val="bg1">
                  <a:lumMod val="50000"/>
                </a:schemeClr>
              </a:solidFill>
            </a:rPr>
            <a:t>unnecessary</a:t>
          </a:r>
          <a:r>
            <a:rPr lang="de-DE" sz="1300" kern="1200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sz="1300" kern="1200" dirty="0" err="1" smtClean="0">
              <a:solidFill>
                <a:schemeClr val="bg1">
                  <a:lumMod val="50000"/>
                </a:schemeClr>
              </a:solidFill>
            </a:rPr>
            <a:t>data</a:t>
          </a:r>
          <a:endParaRPr lang="de-DE" sz="1300" kern="1200" dirty="0" smtClean="0">
            <a:solidFill>
              <a:schemeClr val="bg1">
                <a:lumMod val="50000"/>
              </a:schemeClr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err="1" smtClean="0">
              <a:solidFill>
                <a:schemeClr val="bg1">
                  <a:lumMod val="50000"/>
                </a:schemeClr>
              </a:solidFill>
            </a:rPr>
            <a:t>Convert</a:t>
          </a:r>
          <a:r>
            <a:rPr lang="de-DE" sz="1300" kern="1200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sz="1300" kern="1200" dirty="0" err="1" smtClean="0">
              <a:solidFill>
                <a:schemeClr val="bg1">
                  <a:lumMod val="50000"/>
                </a:schemeClr>
              </a:solidFill>
            </a:rPr>
            <a:t>currencies</a:t>
          </a:r>
          <a:r>
            <a:rPr lang="de-DE" sz="1300" kern="1200" dirty="0" smtClean="0">
              <a:solidFill>
                <a:schemeClr val="bg1">
                  <a:lumMod val="50000"/>
                </a:schemeClr>
              </a:solidFill>
            </a:rPr>
            <a:t> in EUR</a:t>
          </a:r>
        </a:p>
      </dsp:txBody>
      <dsp:txXfrm>
        <a:off x="3691777" y="1276377"/>
        <a:ext cx="1980981" cy="833623"/>
      </dsp:txXfrm>
    </dsp:sp>
    <dsp:sp modelId="{97F91A60-1B85-4C58-B599-0103D2D7524A}">
      <dsp:nvSpPr>
        <dsp:cNvPr id="0" name=""/>
        <dsp:cNvSpPr/>
      </dsp:nvSpPr>
      <dsp:spPr>
        <a:xfrm>
          <a:off x="3599695" y="2336613"/>
          <a:ext cx="1473497" cy="1031400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LOAD</a:t>
          </a:r>
          <a:endParaRPr lang="de-DE" sz="1800" kern="1200" dirty="0"/>
        </a:p>
      </dsp:txBody>
      <dsp:txXfrm>
        <a:off x="3650053" y="2386971"/>
        <a:ext cx="1372781" cy="930684"/>
      </dsp:txXfrm>
    </dsp:sp>
    <dsp:sp modelId="{E44231C6-9C6A-4EF6-96BE-7267A7C59A60}">
      <dsp:nvSpPr>
        <dsp:cNvPr id="0" name=""/>
        <dsp:cNvSpPr/>
      </dsp:nvSpPr>
      <dsp:spPr>
        <a:xfrm>
          <a:off x="5131695" y="2434980"/>
          <a:ext cx="1980981" cy="833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>
              <a:solidFill>
                <a:schemeClr val="bg1">
                  <a:lumMod val="50000"/>
                </a:schemeClr>
              </a:solidFill>
            </a:rPr>
            <a:t>Load </a:t>
          </a:r>
          <a:r>
            <a:rPr lang="de-DE" sz="1300" kern="1200" dirty="0" err="1" smtClean="0">
              <a:solidFill>
                <a:schemeClr val="bg1">
                  <a:lumMod val="50000"/>
                </a:schemeClr>
              </a:solidFill>
            </a:rPr>
            <a:t>transformed</a:t>
          </a:r>
          <a:r>
            <a:rPr lang="de-DE" sz="1300" kern="1200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sz="1300" kern="1200" dirty="0" err="1" smtClean="0">
              <a:solidFill>
                <a:schemeClr val="bg1">
                  <a:lumMod val="50000"/>
                </a:schemeClr>
              </a:solidFill>
            </a:rPr>
            <a:t>data</a:t>
          </a:r>
          <a:r>
            <a:rPr lang="de-DE" sz="1300" kern="1200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sz="1300" kern="1200" dirty="0" err="1" smtClean="0">
              <a:solidFill>
                <a:schemeClr val="bg1">
                  <a:lumMod val="50000"/>
                </a:schemeClr>
              </a:solidFill>
            </a:rPr>
            <a:t>into</a:t>
          </a:r>
          <a:r>
            <a:rPr lang="de-DE" sz="1300" kern="1200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de-DE" sz="1300" kern="1200" dirty="0" err="1" smtClean="0">
              <a:solidFill>
                <a:schemeClr val="bg1">
                  <a:lumMod val="50000"/>
                </a:schemeClr>
              </a:solidFill>
            </a:rPr>
            <a:t>database</a:t>
          </a:r>
          <a:r>
            <a:rPr lang="de-DE" sz="1300" kern="1200" dirty="0" smtClean="0">
              <a:solidFill>
                <a:schemeClr val="bg1">
                  <a:lumMod val="50000"/>
                </a:schemeClr>
              </a:solidFill>
            </a:rPr>
            <a:t> </a:t>
          </a:r>
          <a:endParaRPr lang="de-DE" sz="1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131695" y="2434980"/>
        <a:ext cx="1980981" cy="833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>
            <a:spLocks noMove="1" noResize="1"/>
          </p:cNvSpPr>
          <p:nvPr/>
        </p:nvSpPr>
        <p:spPr>
          <a:xfrm>
            <a:off x="0" y="0"/>
            <a:ext cx="6796935" cy="9926852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1242" tIns="45621" rIns="91242" bIns="45621" anchor="ctr" anchorCtr="1" compatLnSpc="1"/>
          <a:lstStyle/>
          <a:p>
            <a:pPr>
              <a:tabLst>
                <a:tab pos="0" algn="l"/>
                <a:tab pos="927019" algn="l"/>
                <a:tab pos="1854037" algn="l"/>
                <a:tab pos="2781055" algn="l"/>
                <a:tab pos="3708075" algn="l"/>
                <a:tab pos="4635094" algn="l"/>
                <a:tab pos="5562111" algn="l"/>
                <a:tab pos="6489130" algn="l"/>
                <a:tab pos="7416150" algn="l"/>
                <a:tab pos="8343168" algn="l"/>
                <a:tab pos="9270187" algn="l"/>
                <a:tab pos="10197206" algn="l"/>
              </a:tabLs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3" name="Kopfzeilenplatzhalter 2"/>
          <p:cNvSpPr txBox="1">
            <a:spLocks noGrp="1"/>
          </p:cNvSpPr>
          <p:nvPr>
            <p:ph type="hdr" sz="quarter"/>
          </p:nvPr>
        </p:nvSpPr>
        <p:spPr>
          <a:xfrm>
            <a:off x="0" y="-364"/>
            <a:ext cx="294717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2337" tIns="46351" rIns="92337" bIns="46351" anchor="t" anchorCtr="0" compatLnSpc="1"/>
          <a:lstStyle/>
          <a:p>
            <a:pPr>
              <a:tabLst>
                <a:tab pos="0" algn="l"/>
                <a:tab pos="927019" algn="l"/>
                <a:tab pos="1854037" algn="l"/>
                <a:tab pos="2781055" algn="l"/>
                <a:tab pos="3708075" algn="l"/>
                <a:tab pos="4635094" algn="l"/>
                <a:tab pos="5562111" algn="l"/>
                <a:tab pos="6489130" algn="l"/>
                <a:tab pos="7416150" algn="l"/>
                <a:tab pos="8343168" algn="l"/>
                <a:tab pos="9270187" algn="l"/>
                <a:tab pos="10197206" algn="l"/>
              </a:tabLst>
            </a:pPr>
            <a:endParaRPr lang="de-DE" sz="1200">
              <a:solidFill>
                <a:srgbClr val="000000"/>
              </a:solidFill>
              <a:latin typeface="Times New Roman" pitchFamily="18"/>
            </a:endParaRP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quarter" idx="1"/>
          </p:nvPr>
        </p:nvSpPr>
        <p:spPr>
          <a:xfrm>
            <a:off x="3849026" y="-364"/>
            <a:ext cx="294717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2337" tIns="46351" rIns="92337" bIns="46351" anchor="t" anchorCtr="0" compatLnSpc="1"/>
          <a:lstStyle/>
          <a:p>
            <a:pPr algn="r">
              <a:tabLst>
                <a:tab pos="0" algn="l"/>
                <a:tab pos="927019" algn="l"/>
                <a:tab pos="1854037" algn="l"/>
                <a:tab pos="2781055" algn="l"/>
                <a:tab pos="3708075" algn="l"/>
                <a:tab pos="4635094" algn="l"/>
                <a:tab pos="5562111" algn="l"/>
                <a:tab pos="6489130" algn="l"/>
                <a:tab pos="7416150" algn="l"/>
                <a:tab pos="8343168" algn="l"/>
                <a:tab pos="9270187" algn="l"/>
                <a:tab pos="10197206" algn="l"/>
              </a:tabLst>
            </a:pPr>
            <a:fld id="{43B8ABF8-475A-4BCE-8CAB-195131F00C33}" type="datetime1">
              <a:rPr lang="de-DE" sz="1200">
                <a:solidFill>
                  <a:srgbClr val="000000"/>
                </a:solidFill>
                <a:latin typeface="Times New Roman" pitchFamily="18"/>
              </a:rPr>
              <a:pPr algn="r">
                <a:tabLst>
                  <a:tab pos="0" algn="l"/>
                  <a:tab pos="927019" algn="l"/>
                  <a:tab pos="1854037" algn="l"/>
                  <a:tab pos="2781055" algn="l"/>
                  <a:tab pos="3708075" algn="l"/>
                  <a:tab pos="4635094" algn="l"/>
                  <a:tab pos="5562111" algn="l"/>
                  <a:tab pos="6489130" algn="l"/>
                  <a:tab pos="7416150" algn="l"/>
                  <a:tab pos="8343168" algn="l"/>
                  <a:tab pos="9270187" algn="l"/>
                  <a:tab pos="10197206" algn="l"/>
                </a:tabLst>
              </a:pPr>
              <a:t>14.02.2018</a:t>
            </a:fld>
            <a:endParaRPr lang="de-DE" sz="1200">
              <a:solidFill>
                <a:srgbClr val="000000"/>
              </a:solidFill>
              <a:latin typeface="Times New Roman" pitchFamily="18"/>
            </a:endParaRPr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2"/>
          </p:nvPr>
        </p:nvSpPr>
        <p:spPr>
          <a:xfrm>
            <a:off x="0" y="9431055"/>
            <a:ext cx="294717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2337" tIns="46351" rIns="92337" bIns="46351" anchor="b" anchorCtr="0" compatLnSpc="1"/>
          <a:lstStyle/>
          <a:p>
            <a:pPr>
              <a:tabLst>
                <a:tab pos="0" algn="l"/>
                <a:tab pos="927019" algn="l"/>
                <a:tab pos="1854037" algn="l"/>
                <a:tab pos="2781055" algn="l"/>
                <a:tab pos="3708075" algn="l"/>
                <a:tab pos="4635094" algn="l"/>
                <a:tab pos="5562111" algn="l"/>
                <a:tab pos="6489130" algn="l"/>
                <a:tab pos="7416150" algn="l"/>
                <a:tab pos="8343168" algn="l"/>
                <a:tab pos="9270187" algn="l"/>
                <a:tab pos="10197206" algn="l"/>
              </a:tabLst>
            </a:pPr>
            <a:endParaRPr lang="de-DE" sz="1200">
              <a:solidFill>
                <a:srgbClr val="000000"/>
              </a:solidFill>
              <a:latin typeface="Times New Roman" pitchFamily="18"/>
            </a:endParaRPr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3"/>
          </p:nvPr>
        </p:nvSpPr>
        <p:spPr>
          <a:xfrm>
            <a:off x="3849026" y="9431055"/>
            <a:ext cx="294717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2337" tIns="46351" rIns="92337" bIns="46351" anchor="b" anchorCtr="0" compatLnSpc="1"/>
          <a:lstStyle/>
          <a:p>
            <a:pPr algn="r">
              <a:tabLst>
                <a:tab pos="0" algn="l"/>
                <a:tab pos="927019" algn="l"/>
                <a:tab pos="1854037" algn="l"/>
                <a:tab pos="2781055" algn="l"/>
                <a:tab pos="3708075" algn="l"/>
                <a:tab pos="4635094" algn="l"/>
                <a:tab pos="5562111" algn="l"/>
                <a:tab pos="6489130" algn="l"/>
                <a:tab pos="7416150" algn="l"/>
                <a:tab pos="8343168" algn="l"/>
                <a:tab pos="9270187" algn="l"/>
                <a:tab pos="10197206" algn="l"/>
              </a:tabLst>
            </a:pPr>
            <a:fld id="{AF627E50-3173-43C3-8C0E-F34BA221D3B6}" type="slidenum">
              <a:pPr algn="r">
                <a:tabLst>
                  <a:tab pos="0" algn="l"/>
                  <a:tab pos="927019" algn="l"/>
                  <a:tab pos="1854037" algn="l"/>
                  <a:tab pos="2781055" algn="l"/>
                  <a:tab pos="3708075" algn="l"/>
                  <a:tab pos="4635094" algn="l"/>
                  <a:tab pos="5562111" algn="l"/>
                  <a:tab pos="6489130" algn="l"/>
                  <a:tab pos="7416150" algn="l"/>
                  <a:tab pos="8343168" algn="l"/>
                  <a:tab pos="9270187" algn="l"/>
                  <a:tab pos="10197206" algn="l"/>
                </a:tabLst>
              </a:pPr>
              <a:t>‹#›</a:t>
            </a:fld>
            <a:endParaRPr lang="de-DE" sz="1200">
              <a:solidFill>
                <a:srgbClr val="000000"/>
              </a:solidFill>
              <a:latin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3793143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>
            <a:spLocks noMove="1" noResize="1"/>
          </p:cNvSpPr>
          <p:nvPr/>
        </p:nvSpPr>
        <p:spPr>
          <a:xfrm>
            <a:off x="0" y="0"/>
            <a:ext cx="6796935" cy="9926852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1242" tIns="45621" rIns="91242" bIns="45621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27019" algn="l"/>
                <a:tab pos="1854037" algn="l"/>
                <a:tab pos="2781055" algn="l"/>
                <a:tab pos="3708075" algn="l"/>
                <a:tab pos="4635094" algn="l"/>
                <a:tab pos="5562111" algn="l"/>
                <a:tab pos="6489130" algn="l"/>
                <a:tab pos="7416150" algn="l"/>
                <a:tab pos="8343168" algn="l"/>
                <a:tab pos="9270187" algn="l"/>
                <a:tab pos="10197206" algn="l"/>
              </a:tabLst>
            </a:pPr>
            <a:endParaRPr lang="de-DE" sz="1800" b="0" i="0" u="none" strike="noStrike" baseline="0">
              <a:ln>
                <a:noFill/>
              </a:ln>
              <a:solidFill>
                <a:srgbClr val="000000"/>
              </a:solidFill>
            </a:endParaRPr>
          </a:p>
        </p:txBody>
      </p:sp>
      <p:sp>
        <p:nvSpPr>
          <p:cNvPr id="3" name="Kopfzeilenplatzhalter 2"/>
          <p:cNvSpPr txBox="1">
            <a:spLocks noGrp="1"/>
          </p:cNvSpPr>
          <p:nvPr>
            <p:ph type="hdr" sz="quarter"/>
          </p:nvPr>
        </p:nvSpPr>
        <p:spPr>
          <a:xfrm>
            <a:off x="0" y="-364"/>
            <a:ext cx="294717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2337" tIns="46351" rIns="92337" bIns="46351" anchor="t" anchorCtr="0" compatLnSpc="1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27019" algn="l"/>
                <a:tab pos="1854037" algn="l"/>
                <a:tab pos="2781055" algn="l"/>
                <a:tab pos="3708075" algn="l"/>
                <a:tab pos="4635094" algn="l"/>
                <a:tab pos="5562111" algn="l"/>
                <a:tab pos="6489130" algn="l"/>
                <a:tab pos="7416150" algn="l"/>
                <a:tab pos="8343168" algn="l"/>
                <a:tab pos="9270187" algn="l"/>
                <a:tab pos="10197206" algn="l"/>
              </a:tabLst>
              <a:defRPr lang="de-DE" sz="1200" b="0" i="0" u="none" strike="noStrike" baseline="0">
                <a:solidFill>
                  <a:srgbClr val="000000"/>
                </a:solidFill>
                <a:latin typeface="Times New Roman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4" name="Datumsplatzhalter 3"/>
          <p:cNvSpPr txBox="1">
            <a:spLocks noGrp="1"/>
          </p:cNvSpPr>
          <p:nvPr>
            <p:ph type="dt" idx="1"/>
          </p:nvPr>
        </p:nvSpPr>
        <p:spPr>
          <a:xfrm>
            <a:off x="3849026" y="-364"/>
            <a:ext cx="294717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2337" tIns="46351" rIns="92337" bIns="46351" anchor="t" anchorCtr="0" compatLnSpc="1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27019" algn="l"/>
                <a:tab pos="1854037" algn="l"/>
                <a:tab pos="2781055" algn="l"/>
                <a:tab pos="3708075" algn="l"/>
                <a:tab pos="4635094" algn="l"/>
                <a:tab pos="5562111" algn="l"/>
                <a:tab pos="6489130" algn="l"/>
                <a:tab pos="7416150" algn="l"/>
                <a:tab pos="8343168" algn="l"/>
                <a:tab pos="9270187" algn="l"/>
                <a:tab pos="10197206" algn="l"/>
              </a:tabLst>
              <a:defRPr lang="de-DE" sz="1200" b="0" i="0" u="none" strike="noStrike" baseline="0">
                <a:solidFill>
                  <a:srgbClr val="000000"/>
                </a:solidFill>
                <a:latin typeface="Times New Roman" pitchFamily="18"/>
                <a:ea typeface="Arial" pitchFamily="2"/>
                <a:cs typeface="Arial" pitchFamily="2"/>
              </a:defRPr>
            </a:lvl1pPr>
          </a:lstStyle>
          <a:p>
            <a:pPr lvl="0"/>
            <a:fld id="{8319A731-BB73-429E-8E77-F790CAAAAEC9}" type="datetime1">
              <a:rPr lang="de-DE"/>
              <a:pPr lvl="0"/>
              <a:t>14.02.2018</a:t>
            </a:fld>
            <a:endParaRPr lang="de-DE"/>
          </a:p>
        </p:txBody>
      </p:sp>
      <p:sp>
        <p:nvSpPr>
          <p:cNvPr id="5" name="Folienbildplatzhalter 4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44538"/>
            <a:ext cx="5953125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Notizenplatzhalter 5"/>
          <p:cNvSpPr txBox="1">
            <a:spLocks noGrp="1"/>
          </p:cNvSpPr>
          <p:nvPr>
            <p:ph type="body" sz="quarter" idx="3"/>
          </p:nvPr>
        </p:nvSpPr>
        <p:spPr>
          <a:xfrm>
            <a:off x="906258" y="4715527"/>
            <a:ext cx="4982583" cy="446726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de-DE"/>
          </a:p>
        </p:txBody>
      </p:sp>
      <p:sp>
        <p:nvSpPr>
          <p:cNvPr id="7" name="Fußzeilenplatzhalter 6"/>
          <p:cNvSpPr txBox="1">
            <a:spLocks noGrp="1"/>
          </p:cNvSpPr>
          <p:nvPr>
            <p:ph type="ftr" sz="quarter" idx="4"/>
          </p:nvPr>
        </p:nvSpPr>
        <p:spPr>
          <a:xfrm>
            <a:off x="0" y="9431055"/>
            <a:ext cx="294717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2337" tIns="46351" rIns="92337" bIns="46351" anchor="b" anchorCtr="0" compatLnSpc="1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27019" algn="l"/>
                <a:tab pos="1854037" algn="l"/>
                <a:tab pos="2781055" algn="l"/>
                <a:tab pos="3708075" algn="l"/>
                <a:tab pos="4635094" algn="l"/>
                <a:tab pos="5562111" algn="l"/>
                <a:tab pos="6489130" algn="l"/>
                <a:tab pos="7416150" algn="l"/>
                <a:tab pos="8343168" algn="l"/>
                <a:tab pos="9270187" algn="l"/>
                <a:tab pos="10197206" algn="l"/>
              </a:tabLst>
              <a:defRPr lang="de-DE" sz="1200" b="0" i="0" u="none" strike="noStrike" baseline="0">
                <a:solidFill>
                  <a:srgbClr val="000000"/>
                </a:solidFill>
                <a:latin typeface="Times New Roman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8" name="Foliennummernplatzhalter 7"/>
          <p:cNvSpPr txBox="1">
            <a:spLocks noGrp="1"/>
          </p:cNvSpPr>
          <p:nvPr>
            <p:ph type="sldNum" sz="quarter" idx="5"/>
          </p:nvPr>
        </p:nvSpPr>
        <p:spPr>
          <a:xfrm>
            <a:off x="3849026" y="9431055"/>
            <a:ext cx="294717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2337" tIns="46351" rIns="92337" bIns="46351" anchor="b" anchorCtr="0" compatLnSpc="1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27019" algn="l"/>
                <a:tab pos="1854037" algn="l"/>
                <a:tab pos="2781055" algn="l"/>
                <a:tab pos="3708075" algn="l"/>
                <a:tab pos="4635094" algn="l"/>
                <a:tab pos="5562111" algn="l"/>
                <a:tab pos="6489130" algn="l"/>
                <a:tab pos="7416150" algn="l"/>
                <a:tab pos="8343168" algn="l"/>
                <a:tab pos="9270187" algn="l"/>
                <a:tab pos="10197206" algn="l"/>
              </a:tabLst>
              <a:defRPr lang="de-DE" sz="1200" b="0" i="0" u="none" strike="noStrike" baseline="0">
                <a:solidFill>
                  <a:srgbClr val="000000"/>
                </a:solidFill>
                <a:latin typeface="Times New Roman" pitchFamily="18"/>
                <a:ea typeface="Arial" pitchFamily="2"/>
                <a:cs typeface="Arial" pitchFamily="2"/>
              </a:defRPr>
            </a:lvl1pPr>
          </a:lstStyle>
          <a:p>
            <a:pPr lvl="0"/>
            <a:fld id="{4F540AA4-ADAA-447B-A3C4-004EE29DCC52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11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de-DE" sz="800" b="1" i="0" u="none" strike="noStrike" baseline="0">
        <a:ln>
          <a:noFill/>
        </a:ln>
        <a:solidFill>
          <a:srgbClr val="000000"/>
        </a:solidFill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3863" y="746125"/>
            <a:ext cx="5953125" cy="3721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de-DE" dirty="0" err="1" smtClean="0"/>
              <a:t>Identification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relevant </a:t>
            </a:r>
            <a:r>
              <a:rPr lang="de-DE" dirty="0" err="1" smtClean="0"/>
              <a:t>tables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procurement</a:t>
            </a:r>
            <a:r>
              <a:rPr lang="de-DE" dirty="0" smtClean="0"/>
              <a:t> </a:t>
            </a:r>
          </a:p>
          <a:p>
            <a:pPr marL="171450" marR="0" lvl="0" indent="-171450" algn="l" defTabSz="914400" rtl="0" eaLnBrk="1" fontAlgn="auto" latinLnBrk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de-DE" dirty="0" err="1" smtClean="0"/>
              <a:t>Exclude</a:t>
            </a:r>
            <a:r>
              <a:rPr lang="de-DE" dirty="0" smtClean="0"/>
              <a:t> </a:t>
            </a:r>
            <a:r>
              <a:rPr lang="de-DE" dirty="0" err="1" smtClean="0"/>
              <a:t>tables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Production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Sales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select</a:t>
            </a:r>
            <a:r>
              <a:rPr lang="de-DE" dirty="0" smtClean="0"/>
              <a:t> </a:t>
            </a:r>
            <a:r>
              <a:rPr lang="de-DE" dirty="0" err="1" smtClean="0"/>
              <a:t>Procurement</a:t>
            </a:r>
            <a:endParaRPr lang="de-DE" dirty="0" smtClean="0"/>
          </a:p>
          <a:p>
            <a:pPr marL="171450" marR="0" lvl="0" indent="-171450" algn="l" defTabSz="914400" rtl="0" eaLnBrk="1" fontAlgn="auto" latinLnBrk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de-DE" sz="800" dirty="0" smtClean="0"/>
              <a:t>Create OLTP </a:t>
            </a:r>
            <a:r>
              <a:rPr lang="de-DE" sz="800" dirty="0" err="1" smtClean="0"/>
              <a:t>as</a:t>
            </a:r>
            <a:r>
              <a:rPr lang="de-DE" sz="800" dirty="0" smtClean="0"/>
              <a:t> a </a:t>
            </a:r>
            <a:r>
              <a:rPr lang="de-DE" sz="800" dirty="0" err="1" smtClean="0"/>
              <a:t>basis</a:t>
            </a:r>
            <a:r>
              <a:rPr lang="de-DE" sz="800" dirty="0" smtClean="0"/>
              <a:t> </a:t>
            </a:r>
            <a:r>
              <a:rPr lang="de-DE" sz="800" dirty="0" err="1" smtClean="0"/>
              <a:t>for</a:t>
            </a:r>
            <a:r>
              <a:rPr lang="de-DE" sz="800" dirty="0" smtClean="0"/>
              <a:t> </a:t>
            </a:r>
            <a:r>
              <a:rPr lang="de-DE" sz="800" dirty="0" err="1" smtClean="0"/>
              <a:t>further</a:t>
            </a:r>
            <a:r>
              <a:rPr lang="de-DE" sz="800" dirty="0" smtClean="0"/>
              <a:t> </a:t>
            </a:r>
            <a:r>
              <a:rPr lang="de-DE" sz="800" dirty="0" err="1" smtClean="0"/>
              <a:t>data</a:t>
            </a:r>
            <a:r>
              <a:rPr lang="de-DE" sz="800" dirty="0" smtClean="0"/>
              <a:t> </a:t>
            </a:r>
            <a:r>
              <a:rPr lang="de-DE" sz="800" dirty="0" err="1" smtClean="0"/>
              <a:t>profiling</a:t>
            </a:r>
            <a:endParaRPr lang="de-DE" sz="800" dirty="0" smtClean="0"/>
          </a:p>
          <a:p>
            <a:pPr marL="171450" marR="0" lvl="0" indent="-171450" algn="l" defTabSz="914400" rtl="0" eaLnBrk="1" fontAlgn="auto" latinLnBrk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de-DE" dirty="0" smtClean="0"/>
          </a:p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F540AA4-ADAA-447B-A3C4-004EE29DCC5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654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3863" y="746125"/>
            <a:ext cx="5953125" cy="3721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7019">
              <a:spcBef>
                <a:spcPts val="454"/>
              </a:spcBef>
              <a:tabLst>
                <a:tab pos="0" algn="l"/>
                <a:tab pos="927019" algn="l"/>
                <a:tab pos="1854037" algn="l"/>
                <a:tab pos="2781055" algn="l"/>
                <a:tab pos="3708075" algn="l"/>
                <a:tab pos="4635094" algn="l"/>
                <a:tab pos="5562111" algn="l"/>
                <a:tab pos="6489130" algn="l"/>
                <a:tab pos="7416150" algn="l"/>
                <a:tab pos="8343168" algn="l"/>
                <a:tab pos="9270187" algn="l"/>
                <a:tab pos="10197206" algn="l"/>
              </a:tabLst>
              <a:defRPr/>
            </a:pPr>
            <a:r>
              <a:rPr lang="de-DE" b="1" dirty="0" err="1" smtClean="0"/>
              <a:t>Deleted</a:t>
            </a:r>
            <a:r>
              <a:rPr lang="de-DE" b="1" baseline="0" dirty="0" smtClean="0"/>
              <a:t> „</a:t>
            </a:r>
            <a:r>
              <a:rPr lang="de-DE" b="1" dirty="0" smtClean="0"/>
              <a:t>AS-IS-Analysis </a:t>
            </a:r>
            <a:r>
              <a:rPr lang="de-DE" b="1" dirty="0" err="1" smtClean="0"/>
              <a:t>results</a:t>
            </a:r>
            <a:r>
              <a:rPr lang="de-DE" b="1" dirty="0" smtClean="0"/>
              <a:t>:“ </a:t>
            </a:r>
            <a:r>
              <a:rPr lang="de-DE" b="1" dirty="0" err="1" smtClean="0"/>
              <a:t>as</a:t>
            </a:r>
            <a:r>
              <a:rPr lang="de-DE" b="1" dirty="0" smtClean="0"/>
              <a:t> a </a:t>
            </a:r>
            <a:r>
              <a:rPr lang="de-DE" b="1" dirty="0" err="1" smtClean="0"/>
              <a:t>subline</a:t>
            </a:r>
            <a:r>
              <a:rPr lang="de-DE" b="1" dirty="0" smtClean="0"/>
              <a:t> </a:t>
            </a:r>
            <a:r>
              <a:rPr lang="de-DE" b="1" dirty="0" err="1" smtClean="0"/>
              <a:t>because</a:t>
            </a:r>
            <a:r>
              <a:rPr lang="de-DE" b="1" dirty="0" smtClean="0"/>
              <a:t> </a:t>
            </a:r>
            <a:r>
              <a:rPr lang="de-DE" b="1" dirty="0" err="1" smtClean="0"/>
              <a:t>it</a:t>
            </a:r>
            <a:r>
              <a:rPr lang="de-DE" b="1" dirty="0" smtClean="0"/>
              <a:t> </a:t>
            </a:r>
            <a:r>
              <a:rPr lang="de-DE" b="1" dirty="0" err="1" smtClean="0"/>
              <a:t>actually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duplicate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of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the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headline</a:t>
            </a:r>
            <a:endParaRPr lang="de-DE" b="1" dirty="0" smtClean="0"/>
          </a:p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F540AA4-ADAA-447B-A3C4-004EE29DCC5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336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3863" y="746125"/>
            <a:ext cx="5953125" cy="3721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7019">
              <a:spcBef>
                <a:spcPts val="454"/>
              </a:spcBef>
              <a:tabLst>
                <a:tab pos="0" algn="l"/>
                <a:tab pos="927019" algn="l"/>
                <a:tab pos="1854037" algn="l"/>
                <a:tab pos="2781055" algn="l"/>
                <a:tab pos="3708075" algn="l"/>
                <a:tab pos="4635094" algn="l"/>
                <a:tab pos="5562111" algn="l"/>
                <a:tab pos="6489130" algn="l"/>
                <a:tab pos="7416150" algn="l"/>
                <a:tab pos="8343168" algn="l"/>
                <a:tab pos="9270187" algn="l"/>
                <a:tab pos="10197206" algn="l"/>
              </a:tabLst>
              <a:defRPr/>
            </a:pPr>
            <a:r>
              <a:rPr lang="de-DE" b="1" dirty="0" err="1" smtClean="0"/>
              <a:t>Deleted</a:t>
            </a:r>
            <a:r>
              <a:rPr lang="de-DE" b="1" baseline="0" dirty="0" smtClean="0"/>
              <a:t> „</a:t>
            </a:r>
            <a:r>
              <a:rPr lang="de-DE" b="1" dirty="0" smtClean="0"/>
              <a:t>AS-IS-Analysis </a:t>
            </a:r>
            <a:r>
              <a:rPr lang="de-DE" b="1" dirty="0" err="1" smtClean="0"/>
              <a:t>results</a:t>
            </a:r>
            <a:r>
              <a:rPr lang="de-DE" b="1" dirty="0" smtClean="0"/>
              <a:t>:“ </a:t>
            </a:r>
            <a:r>
              <a:rPr lang="de-DE" b="1" dirty="0" err="1" smtClean="0"/>
              <a:t>as</a:t>
            </a:r>
            <a:r>
              <a:rPr lang="de-DE" b="1" dirty="0" smtClean="0"/>
              <a:t> a </a:t>
            </a:r>
            <a:r>
              <a:rPr lang="de-DE" b="1" dirty="0" err="1" smtClean="0"/>
              <a:t>subline</a:t>
            </a:r>
            <a:r>
              <a:rPr lang="de-DE" b="1" dirty="0" smtClean="0"/>
              <a:t> </a:t>
            </a:r>
            <a:r>
              <a:rPr lang="de-DE" b="1" dirty="0" err="1" smtClean="0"/>
              <a:t>because</a:t>
            </a:r>
            <a:r>
              <a:rPr lang="de-DE" b="1" dirty="0" smtClean="0"/>
              <a:t> </a:t>
            </a:r>
            <a:r>
              <a:rPr lang="de-DE" b="1" dirty="0" err="1" smtClean="0"/>
              <a:t>it</a:t>
            </a:r>
            <a:r>
              <a:rPr lang="de-DE" b="1" dirty="0" smtClean="0"/>
              <a:t> </a:t>
            </a:r>
            <a:r>
              <a:rPr lang="de-DE" b="1" dirty="0" err="1" smtClean="0"/>
              <a:t>actually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duplicate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of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the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headline</a:t>
            </a:r>
            <a:endParaRPr lang="de-DE" b="1" dirty="0" smtClean="0"/>
          </a:p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F540AA4-ADAA-447B-A3C4-004EE29DCC5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185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3863" y="746125"/>
            <a:ext cx="5953125" cy="3721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7019">
              <a:spcBef>
                <a:spcPts val="454"/>
              </a:spcBef>
              <a:tabLst>
                <a:tab pos="0" algn="l"/>
                <a:tab pos="927019" algn="l"/>
                <a:tab pos="1854037" algn="l"/>
                <a:tab pos="2781055" algn="l"/>
                <a:tab pos="3708075" algn="l"/>
                <a:tab pos="4635094" algn="l"/>
                <a:tab pos="5562111" algn="l"/>
                <a:tab pos="6489130" algn="l"/>
                <a:tab pos="7416150" algn="l"/>
                <a:tab pos="8343168" algn="l"/>
                <a:tab pos="9270187" algn="l"/>
                <a:tab pos="10197206" algn="l"/>
              </a:tabLst>
              <a:defRPr/>
            </a:pPr>
            <a:r>
              <a:rPr lang="de-DE" b="1" dirty="0" err="1" smtClean="0"/>
              <a:t>Deleted</a:t>
            </a:r>
            <a:r>
              <a:rPr lang="de-DE" b="1" baseline="0" dirty="0" smtClean="0"/>
              <a:t> „</a:t>
            </a:r>
            <a:r>
              <a:rPr lang="de-DE" b="1" dirty="0" smtClean="0"/>
              <a:t>AS-IS-Analysis </a:t>
            </a:r>
            <a:r>
              <a:rPr lang="de-DE" b="1" dirty="0" err="1" smtClean="0"/>
              <a:t>results</a:t>
            </a:r>
            <a:r>
              <a:rPr lang="de-DE" b="1" dirty="0" smtClean="0"/>
              <a:t>:“ </a:t>
            </a:r>
            <a:r>
              <a:rPr lang="de-DE" b="1" dirty="0" err="1" smtClean="0"/>
              <a:t>as</a:t>
            </a:r>
            <a:r>
              <a:rPr lang="de-DE" b="1" dirty="0" smtClean="0"/>
              <a:t> a </a:t>
            </a:r>
            <a:r>
              <a:rPr lang="de-DE" b="1" dirty="0" err="1" smtClean="0"/>
              <a:t>subline</a:t>
            </a:r>
            <a:r>
              <a:rPr lang="de-DE" b="1" dirty="0" smtClean="0"/>
              <a:t> </a:t>
            </a:r>
            <a:r>
              <a:rPr lang="de-DE" b="1" dirty="0" err="1" smtClean="0"/>
              <a:t>because</a:t>
            </a:r>
            <a:r>
              <a:rPr lang="de-DE" b="1" dirty="0" smtClean="0"/>
              <a:t> </a:t>
            </a:r>
            <a:r>
              <a:rPr lang="de-DE" b="1" dirty="0" err="1" smtClean="0"/>
              <a:t>it</a:t>
            </a:r>
            <a:r>
              <a:rPr lang="de-DE" b="1" dirty="0" smtClean="0"/>
              <a:t> </a:t>
            </a:r>
            <a:r>
              <a:rPr lang="de-DE" b="1" dirty="0" err="1" smtClean="0"/>
              <a:t>actually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duplicate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of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the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headline</a:t>
            </a:r>
            <a:endParaRPr lang="de-DE" b="1" dirty="0" smtClean="0"/>
          </a:p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F540AA4-ADAA-447B-A3C4-004EE29DCC5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270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3863" y="746125"/>
            <a:ext cx="5953125" cy="3721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7019">
              <a:spcBef>
                <a:spcPts val="454"/>
              </a:spcBef>
              <a:tabLst>
                <a:tab pos="0" algn="l"/>
                <a:tab pos="927019" algn="l"/>
                <a:tab pos="1854037" algn="l"/>
                <a:tab pos="2781055" algn="l"/>
                <a:tab pos="3708075" algn="l"/>
                <a:tab pos="4635094" algn="l"/>
                <a:tab pos="5562111" algn="l"/>
                <a:tab pos="6489130" algn="l"/>
                <a:tab pos="7416150" algn="l"/>
                <a:tab pos="8343168" algn="l"/>
                <a:tab pos="9270187" algn="l"/>
                <a:tab pos="10197206" algn="l"/>
              </a:tabLst>
              <a:defRPr/>
            </a:pPr>
            <a:r>
              <a:rPr lang="de-DE" b="1" dirty="0" err="1" smtClean="0"/>
              <a:t>Deleted</a:t>
            </a:r>
            <a:r>
              <a:rPr lang="de-DE" b="1" baseline="0" dirty="0" smtClean="0"/>
              <a:t> „</a:t>
            </a:r>
            <a:r>
              <a:rPr lang="de-DE" b="1" dirty="0" smtClean="0"/>
              <a:t>AS-IS-Analysis </a:t>
            </a:r>
            <a:r>
              <a:rPr lang="de-DE" b="1" dirty="0" err="1" smtClean="0"/>
              <a:t>results</a:t>
            </a:r>
            <a:r>
              <a:rPr lang="de-DE" b="1" dirty="0" smtClean="0"/>
              <a:t>:“ </a:t>
            </a:r>
            <a:r>
              <a:rPr lang="de-DE" b="1" dirty="0" err="1" smtClean="0"/>
              <a:t>as</a:t>
            </a:r>
            <a:r>
              <a:rPr lang="de-DE" b="1" dirty="0" smtClean="0"/>
              <a:t> a </a:t>
            </a:r>
            <a:r>
              <a:rPr lang="de-DE" b="1" dirty="0" err="1" smtClean="0"/>
              <a:t>subline</a:t>
            </a:r>
            <a:r>
              <a:rPr lang="de-DE" b="1" dirty="0" smtClean="0"/>
              <a:t> </a:t>
            </a:r>
            <a:r>
              <a:rPr lang="de-DE" b="1" dirty="0" err="1" smtClean="0"/>
              <a:t>because</a:t>
            </a:r>
            <a:r>
              <a:rPr lang="de-DE" b="1" dirty="0" smtClean="0"/>
              <a:t> </a:t>
            </a:r>
            <a:r>
              <a:rPr lang="de-DE" b="1" dirty="0" err="1" smtClean="0"/>
              <a:t>it</a:t>
            </a:r>
            <a:r>
              <a:rPr lang="de-DE" b="1" dirty="0" smtClean="0"/>
              <a:t> </a:t>
            </a:r>
            <a:r>
              <a:rPr lang="de-DE" b="1" dirty="0" err="1" smtClean="0"/>
              <a:t>actually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duplicate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of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the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headline</a:t>
            </a:r>
            <a:endParaRPr lang="de-DE" b="1" dirty="0" smtClean="0"/>
          </a:p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F540AA4-ADAA-447B-A3C4-004EE29DCC5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233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3863" y="746125"/>
            <a:ext cx="5953125" cy="3721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7019">
              <a:spcBef>
                <a:spcPts val="454"/>
              </a:spcBef>
              <a:tabLst>
                <a:tab pos="0" algn="l"/>
                <a:tab pos="927019" algn="l"/>
                <a:tab pos="1854037" algn="l"/>
                <a:tab pos="2781055" algn="l"/>
                <a:tab pos="3708075" algn="l"/>
                <a:tab pos="4635094" algn="l"/>
                <a:tab pos="5562111" algn="l"/>
                <a:tab pos="6489130" algn="l"/>
                <a:tab pos="7416150" algn="l"/>
                <a:tab pos="8343168" algn="l"/>
                <a:tab pos="9270187" algn="l"/>
                <a:tab pos="10197206" algn="l"/>
              </a:tabLst>
              <a:defRPr/>
            </a:pPr>
            <a:r>
              <a:rPr lang="de-DE" b="1" dirty="0" err="1" smtClean="0"/>
              <a:t>Deleted</a:t>
            </a:r>
            <a:r>
              <a:rPr lang="de-DE" b="1" baseline="0" dirty="0" smtClean="0"/>
              <a:t> „</a:t>
            </a:r>
            <a:r>
              <a:rPr lang="de-DE" b="1" dirty="0" smtClean="0"/>
              <a:t>AS-IS-Analysis </a:t>
            </a:r>
            <a:r>
              <a:rPr lang="de-DE" b="1" dirty="0" err="1" smtClean="0"/>
              <a:t>results</a:t>
            </a:r>
            <a:r>
              <a:rPr lang="de-DE" b="1" dirty="0" smtClean="0"/>
              <a:t>:“ </a:t>
            </a:r>
            <a:r>
              <a:rPr lang="de-DE" b="1" dirty="0" err="1" smtClean="0"/>
              <a:t>as</a:t>
            </a:r>
            <a:r>
              <a:rPr lang="de-DE" b="1" dirty="0" smtClean="0"/>
              <a:t> a </a:t>
            </a:r>
            <a:r>
              <a:rPr lang="de-DE" b="1" dirty="0" err="1" smtClean="0"/>
              <a:t>subline</a:t>
            </a:r>
            <a:r>
              <a:rPr lang="de-DE" b="1" dirty="0" smtClean="0"/>
              <a:t> </a:t>
            </a:r>
            <a:r>
              <a:rPr lang="de-DE" b="1" dirty="0" err="1" smtClean="0"/>
              <a:t>because</a:t>
            </a:r>
            <a:r>
              <a:rPr lang="de-DE" b="1" dirty="0" smtClean="0"/>
              <a:t> </a:t>
            </a:r>
            <a:r>
              <a:rPr lang="de-DE" b="1" dirty="0" err="1" smtClean="0"/>
              <a:t>it</a:t>
            </a:r>
            <a:r>
              <a:rPr lang="de-DE" b="1" dirty="0" smtClean="0"/>
              <a:t> </a:t>
            </a:r>
            <a:r>
              <a:rPr lang="de-DE" b="1" dirty="0" err="1" smtClean="0"/>
              <a:t>actually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duplicate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of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the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headline</a:t>
            </a:r>
            <a:endParaRPr lang="de-DE" b="1" dirty="0" smtClean="0"/>
          </a:p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F540AA4-ADAA-447B-A3C4-004EE29DCC5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444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3863" y="746125"/>
            <a:ext cx="5953125" cy="3721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7019">
              <a:spcBef>
                <a:spcPts val="454"/>
              </a:spcBef>
              <a:tabLst>
                <a:tab pos="0" algn="l"/>
                <a:tab pos="927019" algn="l"/>
                <a:tab pos="1854037" algn="l"/>
                <a:tab pos="2781055" algn="l"/>
                <a:tab pos="3708075" algn="l"/>
                <a:tab pos="4635094" algn="l"/>
                <a:tab pos="5562111" algn="l"/>
                <a:tab pos="6489130" algn="l"/>
                <a:tab pos="7416150" algn="l"/>
                <a:tab pos="8343168" algn="l"/>
                <a:tab pos="9270187" algn="l"/>
                <a:tab pos="10197206" algn="l"/>
              </a:tabLst>
              <a:defRPr/>
            </a:pPr>
            <a:r>
              <a:rPr lang="de-DE" b="1" dirty="0" err="1" smtClean="0"/>
              <a:t>Deleted</a:t>
            </a:r>
            <a:r>
              <a:rPr lang="de-DE" b="1" baseline="0" dirty="0" smtClean="0"/>
              <a:t> „</a:t>
            </a:r>
            <a:r>
              <a:rPr lang="de-DE" b="1" dirty="0" smtClean="0"/>
              <a:t>AS-IS-Analysis </a:t>
            </a:r>
            <a:r>
              <a:rPr lang="de-DE" b="1" dirty="0" err="1" smtClean="0"/>
              <a:t>results</a:t>
            </a:r>
            <a:r>
              <a:rPr lang="de-DE" b="1" dirty="0" smtClean="0"/>
              <a:t>:“ </a:t>
            </a:r>
            <a:r>
              <a:rPr lang="de-DE" b="1" dirty="0" err="1" smtClean="0"/>
              <a:t>as</a:t>
            </a:r>
            <a:r>
              <a:rPr lang="de-DE" b="1" dirty="0" smtClean="0"/>
              <a:t> a </a:t>
            </a:r>
            <a:r>
              <a:rPr lang="de-DE" b="1" dirty="0" err="1" smtClean="0"/>
              <a:t>subline</a:t>
            </a:r>
            <a:r>
              <a:rPr lang="de-DE" b="1" dirty="0" smtClean="0"/>
              <a:t> </a:t>
            </a:r>
            <a:r>
              <a:rPr lang="de-DE" b="1" dirty="0" err="1" smtClean="0"/>
              <a:t>because</a:t>
            </a:r>
            <a:r>
              <a:rPr lang="de-DE" b="1" dirty="0" smtClean="0"/>
              <a:t> </a:t>
            </a:r>
            <a:r>
              <a:rPr lang="de-DE" b="1" dirty="0" err="1" smtClean="0"/>
              <a:t>it</a:t>
            </a:r>
            <a:r>
              <a:rPr lang="de-DE" b="1" dirty="0" smtClean="0"/>
              <a:t> </a:t>
            </a:r>
            <a:r>
              <a:rPr lang="de-DE" b="1" dirty="0" err="1" smtClean="0"/>
              <a:t>actually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duplicate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of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the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headline</a:t>
            </a:r>
            <a:endParaRPr lang="de-DE" b="1" dirty="0" smtClean="0"/>
          </a:p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F540AA4-ADAA-447B-A3C4-004EE29DCC5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735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3863" y="746125"/>
            <a:ext cx="5953125" cy="3721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F540AA4-ADAA-447B-A3C4-004EE29DCC5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996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3863" y="746125"/>
            <a:ext cx="5953125" cy="3721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F540AA4-ADAA-447B-A3C4-004EE29DCC5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160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3863" y="746125"/>
            <a:ext cx="5953125" cy="3721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F540AA4-ADAA-447B-A3C4-004EE29DCC52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319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3863" y="746125"/>
            <a:ext cx="5953125" cy="3721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F540AA4-ADAA-447B-A3C4-004EE29DCC5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454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3863" y="746125"/>
            <a:ext cx="5953125" cy="3721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de-DE" dirty="0" err="1" smtClean="0"/>
              <a:t>Identification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relevant </a:t>
            </a:r>
            <a:r>
              <a:rPr lang="de-DE" dirty="0" err="1" smtClean="0"/>
              <a:t>tables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procurement</a:t>
            </a:r>
            <a:r>
              <a:rPr lang="de-DE" dirty="0" smtClean="0"/>
              <a:t> </a:t>
            </a:r>
          </a:p>
          <a:p>
            <a:pPr marL="171450" marR="0" lvl="0" indent="-171450" algn="l" defTabSz="914400" rtl="0" eaLnBrk="1" fontAlgn="auto" latinLnBrk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de-DE" dirty="0" err="1" smtClean="0"/>
              <a:t>Exclude</a:t>
            </a:r>
            <a:r>
              <a:rPr lang="de-DE" dirty="0" smtClean="0"/>
              <a:t> </a:t>
            </a:r>
            <a:r>
              <a:rPr lang="de-DE" dirty="0" err="1" smtClean="0"/>
              <a:t>tables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Production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Sales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select</a:t>
            </a:r>
            <a:r>
              <a:rPr lang="de-DE" dirty="0" smtClean="0"/>
              <a:t> </a:t>
            </a:r>
            <a:r>
              <a:rPr lang="de-DE" dirty="0" err="1" smtClean="0"/>
              <a:t>Procurement</a:t>
            </a:r>
            <a:endParaRPr lang="de-DE" dirty="0" smtClean="0"/>
          </a:p>
          <a:p>
            <a:pPr marL="171450" marR="0" lvl="0" indent="-171450" algn="l" defTabSz="914400" rtl="0" eaLnBrk="1" fontAlgn="auto" latinLnBrk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de-DE" sz="800" dirty="0" smtClean="0"/>
              <a:t>Create OLTP </a:t>
            </a:r>
            <a:r>
              <a:rPr lang="de-DE" sz="800" dirty="0" err="1" smtClean="0"/>
              <a:t>as</a:t>
            </a:r>
            <a:r>
              <a:rPr lang="de-DE" sz="800" dirty="0" smtClean="0"/>
              <a:t> a </a:t>
            </a:r>
            <a:r>
              <a:rPr lang="de-DE" sz="800" dirty="0" err="1" smtClean="0"/>
              <a:t>basis</a:t>
            </a:r>
            <a:r>
              <a:rPr lang="de-DE" sz="800" dirty="0" smtClean="0"/>
              <a:t> </a:t>
            </a:r>
            <a:r>
              <a:rPr lang="de-DE" sz="800" dirty="0" err="1" smtClean="0"/>
              <a:t>for</a:t>
            </a:r>
            <a:r>
              <a:rPr lang="de-DE" sz="800" dirty="0" smtClean="0"/>
              <a:t> </a:t>
            </a:r>
            <a:r>
              <a:rPr lang="de-DE" sz="800" dirty="0" err="1" smtClean="0"/>
              <a:t>further</a:t>
            </a:r>
            <a:r>
              <a:rPr lang="de-DE" sz="800" dirty="0" smtClean="0"/>
              <a:t> </a:t>
            </a:r>
            <a:r>
              <a:rPr lang="de-DE" sz="800" dirty="0" err="1" smtClean="0"/>
              <a:t>data</a:t>
            </a:r>
            <a:r>
              <a:rPr lang="de-DE" sz="800" dirty="0" smtClean="0"/>
              <a:t> </a:t>
            </a:r>
            <a:r>
              <a:rPr lang="de-DE" sz="800" dirty="0" err="1" smtClean="0"/>
              <a:t>profiling</a:t>
            </a:r>
            <a:endParaRPr lang="de-DE" sz="800" dirty="0" smtClean="0"/>
          </a:p>
          <a:p>
            <a:pPr marL="171450" marR="0" lvl="0" indent="-171450" algn="l" defTabSz="914400" rtl="0" eaLnBrk="1" fontAlgn="auto" latinLnBrk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de-DE" dirty="0" smtClean="0"/>
          </a:p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F540AA4-ADAA-447B-A3C4-004EE29DCC5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879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3863" y="746125"/>
            <a:ext cx="5953125" cy="3721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7019">
              <a:spcBef>
                <a:spcPts val="454"/>
              </a:spcBef>
              <a:tabLst>
                <a:tab pos="0" algn="l"/>
                <a:tab pos="927019" algn="l"/>
                <a:tab pos="1854037" algn="l"/>
                <a:tab pos="2781055" algn="l"/>
                <a:tab pos="3708075" algn="l"/>
                <a:tab pos="4635094" algn="l"/>
                <a:tab pos="5562111" algn="l"/>
                <a:tab pos="6489130" algn="l"/>
                <a:tab pos="7416150" algn="l"/>
                <a:tab pos="8343168" algn="l"/>
                <a:tab pos="9270187" algn="l"/>
                <a:tab pos="10197206" algn="l"/>
              </a:tabLst>
              <a:defRPr/>
            </a:pPr>
            <a:r>
              <a:rPr lang="de-DE" b="1" dirty="0" err="1" smtClean="0"/>
              <a:t>Deleted</a:t>
            </a:r>
            <a:r>
              <a:rPr lang="de-DE" b="1" baseline="0" dirty="0" smtClean="0"/>
              <a:t> „</a:t>
            </a:r>
            <a:r>
              <a:rPr lang="de-DE" b="1" dirty="0" smtClean="0"/>
              <a:t>AS-IS-Analysis </a:t>
            </a:r>
            <a:r>
              <a:rPr lang="de-DE" b="1" dirty="0" err="1" smtClean="0"/>
              <a:t>results</a:t>
            </a:r>
            <a:r>
              <a:rPr lang="de-DE" b="1" dirty="0" smtClean="0"/>
              <a:t>:“ </a:t>
            </a:r>
            <a:r>
              <a:rPr lang="de-DE" b="1" dirty="0" err="1" smtClean="0"/>
              <a:t>as</a:t>
            </a:r>
            <a:r>
              <a:rPr lang="de-DE" b="1" dirty="0" smtClean="0"/>
              <a:t> a </a:t>
            </a:r>
            <a:r>
              <a:rPr lang="de-DE" b="1" dirty="0" err="1" smtClean="0"/>
              <a:t>subline</a:t>
            </a:r>
            <a:r>
              <a:rPr lang="de-DE" b="1" dirty="0" smtClean="0"/>
              <a:t> </a:t>
            </a:r>
            <a:r>
              <a:rPr lang="de-DE" b="1" dirty="0" err="1" smtClean="0"/>
              <a:t>because</a:t>
            </a:r>
            <a:r>
              <a:rPr lang="de-DE" b="1" dirty="0" smtClean="0"/>
              <a:t> </a:t>
            </a:r>
            <a:r>
              <a:rPr lang="de-DE" b="1" dirty="0" err="1" smtClean="0"/>
              <a:t>it</a:t>
            </a:r>
            <a:r>
              <a:rPr lang="de-DE" b="1" dirty="0" smtClean="0"/>
              <a:t> </a:t>
            </a:r>
            <a:r>
              <a:rPr lang="de-DE" b="1" dirty="0" err="1" smtClean="0"/>
              <a:t>actually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duplicate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of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the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headline</a:t>
            </a:r>
            <a:endParaRPr lang="de-DE" b="1" dirty="0" smtClean="0"/>
          </a:p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F540AA4-ADAA-447B-A3C4-004EE29DCC5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191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3863" y="746125"/>
            <a:ext cx="5953125" cy="3721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7019">
              <a:spcBef>
                <a:spcPts val="454"/>
              </a:spcBef>
              <a:tabLst>
                <a:tab pos="0" algn="l"/>
                <a:tab pos="927019" algn="l"/>
                <a:tab pos="1854037" algn="l"/>
                <a:tab pos="2781055" algn="l"/>
                <a:tab pos="3708075" algn="l"/>
                <a:tab pos="4635094" algn="l"/>
                <a:tab pos="5562111" algn="l"/>
                <a:tab pos="6489130" algn="l"/>
                <a:tab pos="7416150" algn="l"/>
                <a:tab pos="8343168" algn="l"/>
                <a:tab pos="9270187" algn="l"/>
                <a:tab pos="10197206" algn="l"/>
              </a:tabLst>
              <a:defRPr/>
            </a:pPr>
            <a:r>
              <a:rPr lang="de-DE" b="1" dirty="0" err="1" smtClean="0"/>
              <a:t>Deleted</a:t>
            </a:r>
            <a:r>
              <a:rPr lang="de-DE" b="1" baseline="0" dirty="0" smtClean="0"/>
              <a:t> „</a:t>
            </a:r>
            <a:r>
              <a:rPr lang="de-DE" b="1" dirty="0" smtClean="0"/>
              <a:t>AS-IS-Analysis </a:t>
            </a:r>
            <a:r>
              <a:rPr lang="de-DE" b="1" dirty="0" err="1" smtClean="0"/>
              <a:t>results</a:t>
            </a:r>
            <a:r>
              <a:rPr lang="de-DE" b="1" dirty="0" smtClean="0"/>
              <a:t>:“ </a:t>
            </a:r>
            <a:r>
              <a:rPr lang="de-DE" b="1" dirty="0" err="1" smtClean="0"/>
              <a:t>as</a:t>
            </a:r>
            <a:r>
              <a:rPr lang="de-DE" b="1" dirty="0" smtClean="0"/>
              <a:t> a </a:t>
            </a:r>
            <a:r>
              <a:rPr lang="de-DE" b="1" dirty="0" err="1" smtClean="0"/>
              <a:t>subline</a:t>
            </a:r>
            <a:r>
              <a:rPr lang="de-DE" b="1" dirty="0" smtClean="0"/>
              <a:t> </a:t>
            </a:r>
            <a:r>
              <a:rPr lang="de-DE" b="1" dirty="0" err="1" smtClean="0"/>
              <a:t>because</a:t>
            </a:r>
            <a:r>
              <a:rPr lang="de-DE" b="1" dirty="0" smtClean="0"/>
              <a:t> </a:t>
            </a:r>
            <a:r>
              <a:rPr lang="de-DE" b="1" dirty="0" err="1" smtClean="0"/>
              <a:t>it</a:t>
            </a:r>
            <a:r>
              <a:rPr lang="de-DE" b="1" dirty="0" smtClean="0"/>
              <a:t> </a:t>
            </a:r>
            <a:r>
              <a:rPr lang="de-DE" b="1" dirty="0" err="1" smtClean="0"/>
              <a:t>actually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duplicate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of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the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headline</a:t>
            </a:r>
            <a:endParaRPr lang="de-DE" b="1" dirty="0" smtClean="0"/>
          </a:p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F540AA4-ADAA-447B-A3C4-004EE29DCC5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036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3863" y="746125"/>
            <a:ext cx="5953125" cy="3721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7019">
              <a:spcBef>
                <a:spcPts val="454"/>
              </a:spcBef>
              <a:tabLst>
                <a:tab pos="0" algn="l"/>
                <a:tab pos="927019" algn="l"/>
                <a:tab pos="1854037" algn="l"/>
                <a:tab pos="2781055" algn="l"/>
                <a:tab pos="3708075" algn="l"/>
                <a:tab pos="4635094" algn="l"/>
                <a:tab pos="5562111" algn="l"/>
                <a:tab pos="6489130" algn="l"/>
                <a:tab pos="7416150" algn="l"/>
                <a:tab pos="8343168" algn="l"/>
                <a:tab pos="9270187" algn="l"/>
                <a:tab pos="10197206" algn="l"/>
              </a:tabLst>
              <a:defRPr/>
            </a:pPr>
            <a:r>
              <a:rPr lang="de-DE" b="1" dirty="0" err="1" smtClean="0"/>
              <a:t>Deleted</a:t>
            </a:r>
            <a:r>
              <a:rPr lang="de-DE" b="1" baseline="0" dirty="0" smtClean="0"/>
              <a:t> „</a:t>
            </a:r>
            <a:r>
              <a:rPr lang="de-DE" b="1" dirty="0" smtClean="0"/>
              <a:t>AS-IS-Analysis </a:t>
            </a:r>
            <a:r>
              <a:rPr lang="de-DE" b="1" dirty="0" err="1" smtClean="0"/>
              <a:t>results</a:t>
            </a:r>
            <a:r>
              <a:rPr lang="de-DE" b="1" dirty="0" smtClean="0"/>
              <a:t>:“ </a:t>
            </a:r>
            <a:r>
              <a:rPr lang="de-DE" b="1" dirty="0" err="1" smtClean="0"/>
              <a:t>as</a:t>
            </a:r>
            <a:r>
              <a:rPr lang="de-DE" b="1" dirty="0" smtClean="0"/>
              <a:t> a </a:t>
            </a:r>
            <a:r>
              <a:rPr lang="de-DE" b="1" dirty="0" err="1" smtClean="0"/>
              <a:t>subline</a:t>
            </a:r>
            <a:r>
              <a:rPr lang="de-DE" b="1" dirty="0" smtClean="0"/>
              <a:t> </a:t>
            </a:r>
            <a:r>
              <a:rPr lang="de-DE" b="1" dirty="0" err="1" smtClean="0"/>
              <a:t>because</a:t>
            </a:r>
            <a:r>
              <a:rPr lang="de-DE" b="1" dirty="0" smtClean="0"/>
              <a:t> </a:t>
            </a:r>
            <a:r>
              <a:rPr lang="de-DE" b="1" dirty="0" err="1" smtClean="0"/>
              <a:t>it</a:t>
            </a:r>
            <a:r>
              <a:rPr lang="de-DE" b="1" dirty="0" smtClean="0"/>
              <a:t> </a:t>
            </a:r>
            <a:r>
              <a:rPr lang="de-DE" b="1" dirty="0" err="1" smtClean="0"/>
              <a:t>actually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duplicate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of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the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headline</a:t>
            </a:r>
            <a:endParaRPr lang="de-DE" b="1" dirty="0" smtClean="0"/>
          </a:p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F540AA4-ADAA-447B-A3C4-004EE29DCC5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366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3863" y="746125"/>
            <a:ext cx="5953125" cy="3721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7019">
              <a:spcBef>
                <a:spcPts val="454"/>
              </a:spcBef>
              <a:tabLst>
                <a:tab pos="0" algn="l"/>
                <a:tab pos="927019" algn="l"/>
                <a:tab pos="1854037" algn="l"/>
                <a:tab pos="2781055" algn="l"/>
                <a:tab pos="3708075" algn="l"/>
                <a:tab pos="4635094" algn="l"/>
                <a:tab pos="5562111" algn="l"/>
                <a:tab pos="6489130" algn="l"/>
                <a:tab pos="7416150" algn="l"/>
                <a:tab pos="8343168" algn="l"/>
                <a:tab pos="9270187" algn="l"/>
                <a:tab pos="10197206" algn="l"/>
              </a:tabLst>
              <a:defRPr/>
            </a:pPr>
            <a:r>
              <a:rPr lang="de-DE" b="1" dirty="0" err="1" smtClean="0"/>
              <a:t>Deleted</a:t>
            </a:r>
            <a:r>
              <a:rPr lang="de-DE" b="1" baseline="0" dirty="0" smtClean="0"/>
              <a:t> „</a:t>
            </a:r>
            <a:r>
              <a:rPr lang="de-DE" b="1" dirty="0" smtClean="0"/>
              <a:t>AS-IS-Analysis </a:t>
            </a:r>
            <a:r>
              <a:rPr lang="de-DE" b="1" dirty="0" err="1" smtClean="0"/>
              <a:t>results</a:t>
            </a:r>
            <a:r>
              <a:rPr lang="de-DE" b="1" dirty="0" smtClean="0"/>
              <a:t>:“ </a:t>
            </a:r>
            <a:r>
              <a:rPr lang="de-DE" b="1" dirty="0" err="1" smtClean="0"/>
              <a:t>as</a:t>
            </a:r>
            <a:r>
              <a:rPr lang="de-DE" b="1" dirty="0" smtClean="0"/>
              <a:t> a </a:t>
            </a:r>
            <a:r>
              <a:rPr lang="de-DE" b="1" dirty="0" err="1" smtClean="0"/>
              <a:t>subline</a:t>
            </a:r>
            <a:r>
              <a:rPr lang="de-DE" b="1" dirty="0" smtClean="0"/>
              <a:t> </a:t>
            </a:r>
            <a:r>
              <a:rPr lang="de-DE" b="1" dirty="0" err="1" smtClean="0"/>
              <a:t>because</a:t>
            </a:r>
            <a:r>
              <a:rPr lang="de-DE" b="1" dirty="0" smtClean="0"/>
              <a:t> </a:t>
            </a:r>
            <a:r>
              <a:rPr lang="de-DE" b="1" dirty="0" err="1" smtClean="0"/>
              <a:t>it</a:t>
            </a:r>
            <a:r>
              <a:rPr lang="de-DE" b="1" dirty="0" smtClean="0"/>
              <a:t> </a:t>
            </a:r>
            <a:r>
              <a:rPr lang="de-DE" b="1" dirty="0" err="1" smtClean="0"/>
              <a:t>actually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duplicate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of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the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headline</a:t>
            </a:r>
            <a:endParaRPr lang="de-DE" b="1" dirty="0" smtClean="0"/>
          </a:p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F540AA4-ADAA-447B-A3C4-004EE29DCC5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47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3863" y="746125"/>
            <a:ext cx="5953125" cy="3721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7019">
              <a:spcBef>
                <a:spcPts val="454"/>
              </a:spcBef>
              <a:tabLst>
                <a:tab pos="0" algn="l"/>
                <a:tab pos="927019" algn="l"/>
                <a:tab pos="1854037" algn="l"/>
                <a:tab pos="2781055" algn="l"/>
                <a:tab pos="3708075" algn="l"/>
                <a:tab pos="4635094" algn="l"/>
                <a:tab pos="5562111" algn="l"/>
                <a:tab pos="6489130" algn="l"/>
                <a:tab pos="7416150" algn="l"/>
                <a:tab pos="8343168" algn="l"/>
                <a:tab pos="9270187" algn="l"/>
                <a:tab pos="10197206" algn="l"/>
              </a:tabLst>
              <a:defRPr/>
            </a:pPr>
            <a:r>
              <a:rPr lang="de-DE" b="1" dirty="0" err="1" smtClean="0"/>
              <a:t>Deleted</a:t>
            </a:r>
            <a:r>
              <a:rPr lang="de-DE" b="1" baseline="0" dirty="0" smtClean="0"/>
              <a:t> „</a:t>
            </a:r>
            <a:r>
              <a:rPr lang="de-DE" b="1" dirty="0" smtClean="0"/>
              <a:t>AS-IS-Analysis </a:t>
            </a:r>
            <a:r>
              <a:rPr lang="de-DE" b="1" dirty="0" err="1" smtClean="0"/>
              <a:t>results</a:t>
            </a:r>
            <a:r>
              <a:rPr lang="de-DE" b="1" dirty="0" smtClean="0"/>
              <a:t>:“ </a:t>
            </a:r>
            <a:r>
              <a:rPr lang="de-DE" b="1" dirty="0" err="1" smtClean="0"/>
              <a:t>as</a:t>
            </a:r>
            <a:r>
              <a:rPr lang="de-DE" b="1" dirty="0" smtClean="0"/>
              <a:t> a </a:t>
            </a:r>
            <a:r>
              <a:rPr lang="de-DE" b="1" dirty="0" err="1" smtClean="0"/>
              <a:t>subline</a:t>
            </a:r>
            <a:r>
              <a:rPr lang="de-DE" b="1" dirty="0" smtClean="0"/>
              <a:t> </a:t>
            </a:r>
            <a:r>
              <a:rPr lang="de-DE" b="1" dirty="0" err="1" smtClean="0"/>
              <a:t>because</a:t>
            </a:r>
            <a:r>
              <a:rPr lang="de-DE" b="1" dirty="0" smtClean="0"/>
              <a:t> </a:t>
            </a:r>
            <a:r>
              <a:rPr lang="de-DE" b="1" dirty="0" err="1" smtClean="0"/>
              <a:t>it</a:t>
            </a:r>
            <a:r>
              <a:rPr lang="de-DE" b="1" dirty="0" smtClean="0"/>
              <a:t> </a:t>
            </a:r>
            <a:r>
              <a:rPr lang="de-DE" b="1" dirty="0" err="1" smtClean="0"/>
              <a:t>actually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duplicate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of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the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headline</a:t>
            </a:r>
            <a:endParaRPr lang="de-DE" b="1" dirty="0" smtClean="0"/>
          </a:p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F540AA4-ADAA-447B-A3C4-004EE29DCC5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969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3863" y="746125"/>
            <a:ext cx="5953125" cy="3721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7019" eaLnBrk="0">
              <a:lnSpc>
                <a:spcPct val="150000"/>
              </a:lnSpc>
              <a:spcBef>
                <a:spcPct val="20000"/>
              </a:spcBef>
              <a:tabLst>
                <a:tab pos="0" algn="l"/>
                <a:tab pos="927019" algn="l"/>
                <a:tab pos="1854037" algn="l"/>
                <a:tab pos="2781055" algn="l"/>
                <a:tab pos="3708075" algn="l"/>
                <a:tab pos="4635094" algn="l"/>
                <a:tab pos="5562111" algn="l"/>
                <a:tab pos="6489130" algn="l"/>
                <a:tab pos="7416150" algn="l"/>
                <a:tab pos="8343168" algn="l"/>
                <a:tab pos="9270187" algn="l"/>
                <a:tab pos="10197206" algn="l"/>
              </a:tabLst>
              <a:defRPr/>
            </a:pPr>
            <a:r>
              <a:rPr lang="de-DE" b="1" dirty="0" err="1" smtClean="0"/>
              <a:t>Deleted</a:t>
            </a:r>
            <a:r>
              <a:rPr lang="de-DE" b="1" baseline="0" dirty="0" smtClean="0"/>
              <a:t> „</a:t>
            </a:r>
            <a:r>
              <a:rPr lang="de-DE" b="1" baseline="0" dirty="0" err="1" smtClean="0"/>
              <a:t>Desired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outcome</a:t>
            </a:r>
            <a:r>
              <a:rPr lang="de-DE" b="1" baseline="0" dirty="0" smtClean="0"/>
              <a:t>:“</a:t>
            </a:r>
            <a:r>
              <a:rPr lang="de-DE" b="1" dirty="0" err="1" smtClean="0"/>
              <a:t>as</a:t>
            </a:r>
            <a:r>
              <a:rPr lang="de-DE" b="1" dirty="0" smtClean="0"/>
              <a:t> a </a:t>
            </a:r>
            <a:r>
              <a:rPr lang="de-DE" b="1" dirty="0" err="1" smtClean="0"/>
              <a:t>subline</a:t>
            </a:r>
            <a:r>
              <a:rPr lang="de-DE" b="1" dirty="0" smtClean="0"/>
              <a:t> </a:t>
            </a:r>
            <a:r>
              <a:rPr lang="de-DE" b="1" dirty="0" err="1" smtClean="0"/>
              <a:t>because</a:t>
            </a:r>
            <a:r>
              <a:rPr lang="de-DE" b="1" dirty="0" smtClean="0"/>
              <a:t> </a:t>
            </a:r>
            <a:r>
              <a:rPr lang="de-DE" b="1" dirty="0" err="1" smtClean="0"/>
              <a:t>it</a:t>
            </a:r>
            <a:r>
              <a:rPr lang="de-DE" b="1" dirty="0" smtClean="0"/>
              <a:t> </a:t>
            </a:r>
            <a:r>
              <a:rPr lang="de-DE" b="1" dirty="0" err="1" smtClean="0"/>
              <a:t>actually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duplicate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of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the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headline</a:t>
            </a:r>
            <a:endParaRPr lang="de-DE" b="1" dirty="0" smtClean="0"/>
          </a:p>
          <a:p>
            <a:pPr marL="347632" indent="-347632" defTabSz="927019" eaLnBrk="0">
              <a:lnSpc>
                <a:spcPct val="150000"/>
              </a:lnSpc>
              <a:spcBef>
                <a:spcPct val="20000"/>
              </a:spcBef>
              <a:buFontTx/>
              <a:buChar char="•"/>
              <a:tabLst>
                <a:tab pos="0" algn="l"/>
                <a:tab pos="927019" algn="l"/>
                <a:tab pos="1854037" algn="l"/>
                <a:tab pos="2781055" algn="l"/>
                <a:tab pos="3708075" algn="l"/>
                <a:tab pos="4635094" algn="l"/>
                <a:tab pos="5562111" algn="l"/>
                <a:tab pos="6489130" algn="l"/>
                <a:tab pos="7416150" algn="l"/>
                <a:tab pos="8343168" algn="l"/>
                <a:tab pos="9270187" algn="l"/>
                <a:tab pos="10197206" algn="l"/>
              </a:tabLst>
              <a:defRPr/>
            </a:pPr>
            <a:r>
              <a:rPr lang="de-DE" b="0" dirty="0" err="1" smtClean="0"/>
              <a:t>Implement</a:t>
            </a:r>
            <a:r>
              <a:rPr lang="de-DE" b="0" dirty="0" smtClean="0"/>
              <a:t> Web-Services (</a:t>
            </a:r>
            <a:r>
              <a:rPr lang="de-DE" b="0" dirty="0" err="1" smtClean="0"/>
              <a:t>with</a:t>
            </a:r>
            <a:r>
              <a:rPr lang="de-DE" b="0" dirty="0" smtClean="0"/>
              <a:t> </a:t>
            </a:r>
            <a:r>
              <a:rPr lang="de-DE" b="0" dirty="0" err="1" smtClean="0"/>
              <a:t>automatic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0" dirty="0" smtClean="0"/>
              <a:t>email </a:t>
            </a:r>
            <a:r>
              <a:rPr lang="de-DE" b="0" dirty="0" err="1" smtClean="0"/>
              <a:t>notifications</a:t>
            </a:r>
            <a:r>
              <a:rPr lang="de-DE" b="0" dirty="0" smtClean="0"/>
              <a:t> </a:t>
            </a:r>
            <a:r>
              <a:rPr lang="de-DE" b="0" dirty="0" err="1" smtClean="0"/>
              <a:t>about</a:t>
            </a:r>
            <a:r>
              <a:rPr lang="de-DE" b="0" dirty="0" smtClean="0"/>
              <a:t> </a:t>
            </a:r>
            <a:r>
              <a:rPr lang="de-DE" b="0" dirty="0" err="1" smtClean="0"/>
              <a:t>changes</a:t>
            </a:r>
            <a:r>
              <a:rPr lang="de-DE" b="0" dirty="0" smtClean="0"/>
              <a:t>)</a:t>
            </a:r>
          </a:p>
          <a:p>
            <a:pPr marL="347632" indent="-347632" eaLnBrk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de-DE" b="0" dirty="0" err="1" smtClean="0"/>
              <a:t>Eliminate</a:t>
            </a:r>
            <a:r>
              <a:rPr lang="de-DE" b="0" dirty="0" smtClean="0"/>
              <a:t> non-</a:t>
            </a:r>
            <a:r>
              <a:rPr lang="de-DE" b="0" dirty="0" err="1" smtClean="0"/>
              <a:t>value</a:t>
            </a:r>
            <a:r>
              <a:rPr lang="de-DE" b="0" dirty="0" smtClean="0"/>
              <a:t>-</a:t>
            </a:r>
            <a:r>
              <a:rPr lang="de-DE" b="0" dirty="0" err="1" smtClean="0"/>
              <a:t>adding</a:t>
            </a:r>
            <a:r>
              <a:rPr lang="de-DE" b="0" dirty="0" smtClean="0"/>
              <a:t> </a:t>
            </a:r>
            <a:r>
              <a:rPr lang="de-DE" b="0" dirty="0" err="1" smtClean="0"/>
              <a:t>processes</a:t>
            </a:r>
            <a:endParaRPr lang="de-DE" b="0" dirty="0" smtClean="0"/>
          </a:p>
          <a:p>
            <a:pPr marL="347632" indent="-347632" eaLnBrk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de-DE" b="0" dirty="0" err="1" smtClean="0"/>
              <a:t>Parallelize</a:t>
            </a:r>
            <a:r>
              <a:rPr lang="de-DE" b="0" dirty="0" smtClean="0"/>
              <a:t> </a:t>
            </a:r>
            <a:r>
              <a:rPr lang="de-DE" b="0" dirty="0" err="1" smtClean="0"/>
              <a:t>tasks</a:t>
            </a:r>
            <a:r>
              <a:rPr lang="de-DE" b="0" dirty="0" smtClean="0"/>
              <a:t> in </a:t>
            </a:r>
            <a:r>
              <a:rPr lang="de-DE" b="0" dirty="0" err="1" smtClean="0"/>
              <a:t>procurement</a:t>
            </a:r>
            <a:endParaRPr lang="de-DE" b="0" dirty="0" smtClean="0"/>
          </a:p>
          <a:p>
            <a:pPr marL="347632" indent="-347632" eaLnBrk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de-DE" b="0" dirty="0" err="1" smtClean="0"/>
              <a:t>Increase</a:t>
            </a:r>
            <a:r>
              <a:rPr lang="de-DE" b="0" dirty="0" smtClean="0"/>
              <a:t> </a:t>
            </a:r>
            <a:r>
              <a:rPr lang="de-DE" b="0" dirty="0" err="1" smtClean="0"/>
              <a:t>production</a:t>
            </a:r>
            <a:r>
              <a:rPr lang="de-DE" b="0" dirty="0" smtClean="0"/>
              <a:t> </a:t>
            </a:r>
            <a:r>
              <a:rPr lang="de-DE" b="0" dirty="0" err="1" smtClean="0"/>
              <a:t>cycles</a:t>
            </a:r>
            <a:r>
              <a:rPr lang="de-DE" b="0" dirty="0" smtClean="0"/>
              <a:t> (3 per </a:t>
            </a:r>
            <a:r>
              <a:rPr lang="de-DE" b="0" dirty="0" err="1" smtClean="0"/>
              <a:t>month</a:t>
            </a:r>
            <a:r>
              <a:rPr lang="de-DE" b="0" dirty="0" smtClean="0"/>
              <a:t>)</a:t>
            </a:r>
          </a:p>
          <a:p>
            <a:pPr marL="347632" indent="-347632" eaLnBrk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de-DE" b="0" dirty="0" err="1" smtClean="0"/>
              <a:t>Increase</a:t>
            </a:r>
            <a:r>
              <a:rPr lang="de-DE" b="0" dirty="0" smtClean="0"/>
              <a:t> stock in </a:t>
            </a:r>
            <a:r>
              <a:rPr lang="de-DE" b="0" dirty="0" err="1" smtClean="0"/>
              <a:t>production</a:t>
            </a:r>
            <a:endParaRPr lang="de-DE" b="0" dirty="0" smtClean="0"/>
          </a:p>
          <a:p>
            <a:pPr defTabSz="927019">
              <a:spcBef>
                <a:spcPts val="454"/>
              </a:spcBef>
              <a:tabLst>
                <a:tab pos="0" algn="l"/>
                <a:tab pos="927019" algn="l"/>
                <a:tab pos="1854037" algn="l"/>
                <a:tab pos="2781055" algn="l"/>
                <a:tab pos="3708075" algn="l"/>
                <a:tab pos="4635094" algn="l"/>
                <a:tab pos="5562111" algn="l"/>
                <a:tab pos="6489130" algn="l"/>
                <a:tab pos="7416150" algn="l"/>
                <a:tab pos="8343168" algn="l"/>
                <a:tab pos="9270187" algn="l"/>
                <a:tab pos="10197206" algn="l"/>
              </a:tabLst>
              <a:defRPr/>
            </a:pPr>
            <a:r>
              <a:rPr lang="de-DE" b="1" dirty="0" err="1" smtClean="0"/>
              <a:t>Stronger</a:t>
            </a:r>
            <a:r>
              <a:rPr lang="de-DE" b="1" dirty="0" smtClean="0"/>
              <a:t> Customer-Orientation</a:t>
            </a:r>
          </a:p>
          <a:p>
            <a:r>
              <a:rPr lang="de-DE" b="0" dirty="0" smtClean="0"/>
              <a:t>- VA</a:t>
            </a:r>
            <a:r>
              <a:rPr lang="de-DE" b="0" baseline="0" dirty="0" smtClean="0"/>
              <a:t> vs. BVA</a:t>
            </a: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F540AA4-ADAA-447B-A3C4-004EE29DCC5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405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1" name="Rectangle 139"/>
          <p:cNvSpPr>
            <a:spLocks noGrp="1" noChangeAspect="1" noChangeArrowheads="1"/>
          </p:cNvSpPr>
          <p:nvPr>
            <p:ph type="subTitle" sz="quarter" idx="1"/>
          </p:nvPr>
        </p:nvSpPr>
        <p:spPr>
          <a:xfrm>
            <a:off x="2222500" y="2917843"/>
            <a:ext cx="6667500" cy="55415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0" indent="0">
              <a:buFontTx/>
              <a:buNone/>
              <a:defRPr sz="30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noProof="0" dirty="0" smtClean="0"/>
              <a:t>Master-Untertitelformat bearbeiten</a:t>
            </a:r>
          </a:p>
        </p:txBody>
      </p:sp>
      <p:sp>
        <p:nvSpPr>
          <p:cNvPr id="10" name="Rectangle 138"/>
          <p:cNvSpPr>
            <a:spLocks noGrp="1" noChangeAspect="1" noChangeArrowheads="1"/>
          </p:cNvSpPr>
          <p:nvPr>
            <p:ph type="ctrTitle" sz="quarter"/>
          </p:nvPr>
        </p:nvSpPr>
        <p:spPr>
          <a:xfrm>
            <a:off x="2219329" y="2358907"/>
            <a:ext cx="6670675" cy="55415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algn="l">
              <a:defRPr sz="3000" b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noProof="0" dirty="0" smtClean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222500" y="3938714"/>
            <a:ext cx="5037049" cy="360140"/>
          </a:xfrm>
          <a:prstGeom prst="rect">
            <a:avLst/>
          </a:prstGeom>
        </p:spPr>
        <p:txBody>
          <a:bodyPr vert="horz"/>
          <a:lstStyle>
            <a:lvl1pPr marL="180000" indent="-180000">
              <a:buFont typeface="Lucida Grande"/>
              <a:buChar char="|"/>
              <a:defRPr sz="15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dirty="0" smtClean="0"/>
              <a:t>Beschreibung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732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9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9975"/>
          </a:xfrm>
        </p:spPr>
        <p:txBody>
          <a:bodyPr/>
          <a:lstStyle>
            <a:lvl1pPr>
              <a:defRPr sz="16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196975"/>
            <a:ext cx="3008313" cy="39100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Weitere Angaben: z.B. Titel des Vortrags </a:t>
            </a: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C08B8933-D2D1-3F4A-AB14-51BD8028D744}" type="datetime1">
              <a:rPr lang="de-DE" smtClean="0"/>
              <a:t>14.02.2018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47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781199" y="2210221"/>
            <a:ext cx="6242400" cy="29341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81200" y="1778400"/>
            <a:ext cx="6240313" cy="34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FFC3-ED2F-BC41-9886-6070D319EE64}" type="datetime1">
              <a:rPr lang="de-DE" smtClean="0"/>
              <a:t>14.02.2018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Weitere Angaben: z.B. Titel des Vortrags 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A1DF-A662-0B45-ACC3-34CB21C2D8E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43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6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AE67-7EC9-414D-A8D9-C9A5E37684C0}" type="datetime1">
              <a:rPr lang="de-DE" smtClean="0"/>
              <a:t>14.02.2018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Weitere Angaben: z.B. Titel des Vortrags 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A1DF-A662-0B45-ACC3-34CB21C2D8E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93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9463" y="1238537"/>
            <a:ext cx="6242050" cy="3904963"/>
          </a:xfrm>
        </p:spPr>
        <p:txBody>
          <a:bodyPr vert="eaVert"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Vertikaler Titel 5"/>
          <p:cNvSpPr>
            <a:spLocks noGrp="1"/>
          </p:cNvSpPr>
          <p:nvPr>
            <p:ph type="title" orient="vert"/>
          </p:nvPr>
        </p:nvSpPr>
        <p:spPr>
          <a:xfrm>
            <a:off x="7380312" y="1238536"/>
            <a:ext cx="1510936" cy="3904963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2793-475B-4F42-BD63-413AD47E4E4D}" type="datetime1">
              <a:rPr lang="de-DE" smtClean="0"/>
              <a:t>14.02.2018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Weitere Angaben: z.B. Titel des Vortrags 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A1DF-A662-0B45-ACC3-34CB21C2D8E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57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8"/>
          <p:cNvSpPr>
            <a:spLocks noGrp="1" noChangeAspect="1" noChangeArrowheads="1"/>
          </p:cNvSpPr>
          <p:nvPr>
            <p:ph type="ctrTitle" sz="quarter" hasCustomPrompt="1"/>
          </p:nvPr>
        </p:nvSpPr>
        <p:spPr>
          <a:xfrm>
            <a:off x="2219329" y="2358907"/>
            <a:ext cx="6670675" cy="55415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algn="l">
              <a:defRPr sz="3000" b="1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noProof="0" dirty="0" smtClean="0"/>
              <a:t>Gliederung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219330" y="3290462"/>
            <a:ext cx="5040220" cy="1440560"/>
          </a:xfrm>
          <a:prstGeom prst="rect">
            <a:avLst/>
          </a:prstGeom>
        </p:spPr>
        <p:txBody>
          <a:bodyPr vert="horz"/>
          <a:lstStyle>
            <a:lvl1pPr marL="180000" indent="-180000">
              <a:buFont typeface="Lucida Grande"/>
              <a:buChar char="|"/>
              <a:defRPr sz="15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 sz="1500">
                <a:solidFill>
                  <a:schemeClr val="bg1">
                    <a:lumMod val="50000"/>
                  </a:schemeClr>
                </a:solidFill>
              </a:defRPr>
            </a:lvl2pPr>
          </a:lstStyle>
          <a:p>
            <a:pPr lvl="0"/>
            <a:r>
              <a:rPr lang="de-DE" dirty="0" smtClean="0"/>
              <a:t>Gliederungspunkt 1</a:t>
            </a:r>
          </a:p>
          <a:p>
            <a:pPr lvl="0"/>
            <a:r>
              <a:rPr lang="de-DE" dirty="0" smtClean="0"/>
              <a:t>Gliederungspunkt 2</a:t>
            </a:r>
          </a:p>
          <a:p>
            <a:pPr lvl="1"/>
            <a:r>
              <a:rPr lang="de-DE" dirty="0" smtClean="0"/>
              <a:t>Unterpunkt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1526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 b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600"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600"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600"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Weitere Angaben: z.B. Titel des Vortrags 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424FDAA5-6CB3-FB4D-B984-719C06F0606D}" type="datetime1">
              <a:rPr lang="de-DE" smtClean="0"/>
              <a:t>14.02.2018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A1DF-A662-0B45-ACC3-34CB21C2D8E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91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673475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509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599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79462" y="1778000"/>
            <a:ext cx="3060000" cy="3365500"/>
          </a:xfrm>
        </p:spPr>
        <p:txBody>
          <a:bodyPr/>
          <a:lstStyle>
            <a:lvl1pPr>
              <a:defRPr sz="16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961513" y="1778000"/>
            <a:ext cx="3060000" cy="3365500"/>
          </a:xfrm>
        </p:spPr>
        <p:txBody>
          <a:bodyPr/>
          <a:lstStyle>
            <a:lvl1pPr>
              <a:defRPr sz="1600" b="0">
                <a:latin typeface="Arial"/>
                <a:cs typeface="Arial"/>
              </a:defRPr>
            </a:lvl1pPr>
            <a:lvl2pPr>
              <a:defRPr sz="1600" b="0">
                <a:latin typeface="Arial"/>
                <a:cs typeface="Arial"/>
              </a:defRPr>
            </a:lvl2pPr>
            <a:lvl3pPr>
              <a:defRPr sz="1600" b="0">
                <a:latin typeface="Arial"/>
                <a:cs typeface="Arial"/>
              </a:defRPr>
            </a:lvl3pPr>
            <a:lvl4pPr>
              <a:defRPr sz="1600" b="0">
                <a:latin typeface="Arial"/>
                <a:cs typeface="Arial"/>
              </a:defRPr>
            </a:lvl4pPr>
            <a:lvl5pPr>
              <a:defRPr sz="1600" b="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Weitere Angaben: z.B. Titel des Vortrags 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22A40658-FACE-2240-A124-A066D688FBE3}" type="datetime1">
              <a:rPr lang="de-DE" smtClean="0"/>
              <a:t>14.02.2018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A1DF-A662-0B45-ACC3-34CB21C2D8E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42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779462" y="1778000"/>
            <a:ext cx="1980000" cy="3365500"/>
          </a:xfrm>
        </p:spPr>
        <p:txBody>
          <a:bodyPr/>
          <a:lstStyle>
            <a:lvl1pPr>
              <a:defRPr sz="1600" b="0"/>
            </a:lvl1pPr>
            <a:lvl2pPr>
              <a:defRPr sz="1600" b="0"/>
            </a:lvl2pPr>
            <a:lvl3pPr>
              <a:defRPr sz="1600" b="0"/>
            </a:lvl3pPr>
            <a:lvl4pPr>
              <a:defRPr sz="1100"/>
            </a:lvl4pPr>
            <a:lvl5pPr marL="1828800" indent="0">
              <a:buNone/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040272" y="1778000"/>
            <a:ext cx="1980000" cy="3365500"/>
          </a:xfrm>
        </p:spPr>
        <p:txBody>
          <a:bodyPr/>
          <a:lstStyle>
            <a:lvl1pPr>
              <a:defRPr sz="1600" b="0"/>
            </a:lvl1pPr>
            <a:lvl2pPr>
              <a:defRPr sz="1600" b="0"/>
            </a:lvl2pPr>
            <a:lvl3pPr>
              <a:defRPr sz="1600" b="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Weitere Angaben: z.B. Titel des Vortrags 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155CCA59-9EB3-F54E-8C17-A0A61ED2F2B6}" type="datetime1">
              <a:rPr lang="de-DE" smtClean="0"/>
              <a:t>14.02.2018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A1DF-A662-0B45-ACC3-34CB21C2D8E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half" idx="13" hasCustomPrompt="1"/>
          </p:nvPr>
        </p:nvSpPr>
        <p:spPr>
          <a:xfrm>
            <a:off x="2909867" y="1778000"/>
            <a:ext cx="1980000" cy="3365500"/>
          </a:xfrm>
        </p:spPr>
        <p:txBody>
          <a:bodyPr/>
          <a:lstStyle>
            <a:lvl1pPr>
              <a:defRPr sz="1600" b="0"/>
            </a:lvl1pPr>
            <a:lvl2pPr>
              <a:defRPr sz="1600" b="0"/>
            </a:lvl2pPr>
            <a:lvl3pPr>
              <a:defRPr sz="1600" b="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27085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1200" y="1778400"/>
            <a:ext cx="3060000" cy="322783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81200" y="2101183"/>
            <a:ext cx="3060000" cy="3005805"/>
          </a:xfrm>
        </p:spPr>
        <p:txBody>
          <a:bodyPr/>
          <a:lstStyle>
            <a:lvl1pPr>
              <a:defRPr sz="16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960272" y="1778399"/>
            <a:ext cx="3060000" cy="322784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961513" y="2101183"/>
            <a:ext cx="3060000" cy="3005805"/>
          </a:xfrm>
        </p:spPr>
        <p:txBody>
          <a:bodyPr/>
          <a:lstStyle>
            <a:lvl1pPr>
              <a:defRPr sz="16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0D78-CEDF-DB4F-8548-440DE60E68DF}" type="datetime1">
              <a:rPr lang="de-DE" smtClean="0"/>
              <a:t>14.02.2018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Weitere Angaben: z.B. Titel des Vortrags 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A1DF-A662-0B45-ACC3-34CB21C2D8E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20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917F-66B6-034C-A337-C49BFCCEE3C3}" type="datetime1">
              <a:rPr lang="de-DE" smtClean="0"/>
              <a:t>14.02.2018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Weitere Angaben: z.B. Titel des Vortrags 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A1DF-A662-0B45-ACC3-34CB21C2D8E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79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4C7-0226-2243-84BB-2A8FC9773CC1}" type="datetime1">
              <a:rPr lang="de-DE" smtClean="0"/>
              <a:t>14.02.2018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Weitere Angaben: z.B. Titel des Vortrags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A1DF-A662-0B45-ACC3-34CB21C2D8E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38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611088" y="1418032"/>
            <a:ext cx="216000" cy="3422013"/>
          </a:xfrm>
          <a:prstGeom prst="rect">
            <a:avLst/>
          </a:prstGeom>
          <a:solidFill>
            <a:srgbClr val="13B4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 userDrawn="1"/>
        </p:nvSpPr>
        <p:spPr>
          <a:xfrm>
            <a:off x="827088" y="1418032"/>
            <a:ext cx="8065392" cy="34220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20072" y="550492"/>
            <a:ext cx="1959195" cy="86754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31006" y="297886"/>
            <a:ext cx="11049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6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781200" y="787726"/>
            <a:ext cx="6239072" cy="635040"/>
          </a:xfrm>
          <a:prstGeom prst="rect">
            <a:avLst/>
          </a:prstGeom>
          <a:noFill/>
          <a:ln>
            <a:noFill/>
          </a:ln>
        </p:spPr>
        <p:txBody>
          <a:bodyPr vert="horz" lIns="92160" tIns="46080" rIns="92160" bIns="46080" anchor="ctr" anchorCtr="0" compatLnSpc="1"/>
          <a:lstStyle>
            <a:defPPr lvl="0">
              <a:buNone/>
            </a:defPPr>
            <a:lvl1pPr lvl="0">
              <a:buNone/>
            </a:lvl1pPr>
          </a:lstStyle>
          <a:p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779400" y="1777680"/>
            <a:ext cx="6242113" cy="3365640"/>
          </a:xfrm>
          <a:prstGeom prst="rect">
            <a:avLst/>
          </a:prstGeom>
          <a:noFill/>
          <a:ln>
            <a:noFill/>
          </a:ln>
        </p:spPr>
        <p:txBody>
          <a:bodyPr vert="horz" lIns="92160" tIns="46080" rIns="92160" bIns="46080" anchor="t" anchorCtr="0" compatLnSpc="1"/>
          <a:lstStyle>
            <a:defPPr marL="342720" marR="0" lvl="0" indent="-34272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7176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1600" b="1" i="0" u="none" strike="noStrike" baseline="0">
                <a:ln>
                  <a:noFill/>
                </a:ln>
                <a:solidFill>
                  <a:srgbClr val="000000"/>
                </a:solidFill>
              </a:defRPr>
            </a:defPPr>
            <a:lvl1pPr marL="342720" marR="0" lvl="0" indent="-34272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7176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1600" b="1" i="0" u="none" strike="noStrike" baseline="0">
                <a:ln>
                  <a:noFill/>
                </a:ln>
                <a:solidFill>
                  <a:srgbClr val="000000"/>
                </a:solidFill>
              </a:defRPr>
            </a:lvl1pPr>
            <a:lvl2pPr marL="742680" marR="0" lvl="1" indent="-28548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7176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</a:defRPr>
            </a:lvl2pPr>
            <a:lvl3pPr marL="1143000" marR="0" lvl="2" indent="-22860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7176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</a:defRPr>
            </a:lvl3pPr>
            <a:lvl4pPr marL="1600199" marR="0" lvl="3" indent="-22860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7176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</a:defRPr>
            </a:lvl4pPr>
            <a:lvl5pPr marL="2057400" marR="0" lvl="4" indent="-22860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7176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</a:defRPr>
            </a:lvl5pPr>
            <a:lvl6pPr marL="2057400" marR="0" lvl="5" indent="-22860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7176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</a:defRPr>
            </a:lvl6pPr>
            <a:lvl7pPr marL="2057400" marR="0" lvl="6" indent="-22860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7176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</a:defRPr>
            </a:lvl7pPr>
            <a:lvl8pPr marL="2057400" marR="0" lvl="7" indent="-22860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7176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</a:defRPr>
            </a:lvl8pPr>
            <a:lvl9pPr marL="2057400" marR="0" lvl="8" indent="-22860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7176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3"/>
          </p:nvPr>
        </p:nvSpPr>
        <p:spPr>
          <a:xfrm>
            <a:off x="781200" y="5397120"/>
            <a:ext cx="6240313" cy="297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de-DE" sz="1000" b="0" i="0" u="none" strike="noStrike" baseline="0">
                <a:solidFill>
                  <a:srgbClr val="6E7176"/>
                </a:solidFill>
                <a:latin typeface="Arial"/>
                <a:ea typeface="Arial" pitchFamily="2"/>
                <a:cs typeface="Arial"/>
              </a:defRPr>
            </a:lvl1pPr>
          </a:lstStyle>
          <a:p>
            <a:r>
              <a:rPr lang="de-DE" smtClean="0"/>
              <a:t>Weitere Angaben: z.B. Titel des Vortrags </a:t>
            </a:r>
            <a:endParaRPr lang="de-DE" dirty="0"/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2"/>
          </p:nvPr>
        </p:nvSpPr>
        <p:spPr>
          <a:xfrm>
            <a:off x="7380312" y="5397120"/>
            <a:ext cx="865080" cy="297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de-DE" sz="1000" b="0" i="0" u="none" strike="noStrike" baseline="0">
                <a:solidFill>
                  <a:srgbClr val="6E7176"/>
                </a:solidFill>
                <a:latin typeface="Arial"/>
                <a:ea typeface="Arial" pitchFamily="2"/>
                <a:cs typeface="Arial"/>
              </a:defRPr>
            </a:lvl1pPr>
          </a:lstStyle>
          <a:p>
            <a:fld id="{069508AF-8E3F-754E-AD12-9AA752C53D34}" type="datetime1">
              <a:rPr lang="de-DE" smtClean="0"/>
              <a:pPr/>
              <a:t>14.02.2018</a:t>
            </a:fld>
            <a:endParaRPr lang="de-DE" dirty="0"/>
          </a:p>
        </p:txBody>
      </p:sp>
      <p:sp>
        <p:nvSpPr>
          <p:cNvPr id="17" name="Rechteck 16"/>
          <p:cNvSpPr/>
          <p:nvPr userDrawn="1"/>
        </p:nvSpPr>
        <p:spPr>
          <a:xfrm>
            <a:off x="0" y="1236598"/>
            <a:ext cx="180000" cy="4500000"/>
          </a:xfrm>
          <a:prstGeom prst="rect">
            <a:avLst/>
          </a:prstGeom>
          <a:solidFill>
            <a:srgbClr val="13B4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 userDrawn="1"/>
        </p:nvSpPr>
        <p:spPr>
          <a:xfrm>
            <a:off x="0" y="0"/>
            <a:ext cx="180000" cy="99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4"/>
          </p:nvPr>
        </p:nvSpPr>
        <p:spPr>
          <a:xfrm>
            <a:off x="8304840" y="5390907"/>
            <a:ext cx="586408" cy="303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6E7176"/>
                </a:solidFill>
                <a:latin typeface="Arial"/>
                <a:cs typeface="Arial"/>
              </a:defRPr>
            </a:lvl1pPr>
          </a:lstStyle>
          <a:p>
            <a:fld id="{2C2CA1DF-A662-0B45-ACC3-34CB21C2D8E1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731006" y="297886"/>
            <a:ext cx="1104900" cy="7524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63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/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de-DE" sz="2400" b="1" i="0" u="none" strike="noStrike" baseline="0">
          <a:ln>
            <a:noFill/>
          </a:ln>
          <a:solidFill>
            <a:schemeClr val="bg1">
              <a:lumMod val="50000"/>
            </a:schemeClr>
          </a:solidFill>
          <a:latin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400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de-DE" sz="1600" b="1" i="0" u="none" strike="sngStrike" baseline="0">
          <a:ln>
            <a:noFill/>
          </a:ln>
          <a:solidFill>
            <a:schemeClr val="bg1">
              <a:lumMod val="50000"/>
            </a:schemeClr>
          </a:solidFill>
          <a:latin typeface="Arial"/>
          <a:cs typeface="Arial"/>
        </a:defRPr>
      </a:lvl1pPr>
      <a:lvl2pPr>
        <a:defRPr sz="1600" b="1" i="0" strike="sngStrike">
          <a:solidFill>
            <a:schemeClr val="bg1">
              <a:lumMod val="50000"/>
            </a:schemeClr>
          </a:solidFill>
          <a:latin typeface="Arial"/>
          <a:cs typeface="Arial"/>
        </a:defRPr>
      </a:lvl2pPr>
      <a:lvl3pPr>
        <a:defRPr sz="1600" b="1" i="0" strike="sngStrike">
          <a:solidFill>
            <a:schemeClr val="bg1">
              <a:lumMod val="50000"/>
            </a:schemeClr>
          </a:solidFill>
          <a:latin typeface="Arial"/>
          <a:cs typeface="Arial"/>
        </a:defRPr>
      </a:lvl3pPr>
      <a:lvl4pPr>
        <a:defRPr sz="1600" b="1" i="0" strike="sngStrike">
          <a:solidFill>
            <a:schemeClr val="bg1">
              <a:lumMod val="50000"/>
            </a:schemeClr>
          </a:solidFill>
          <a:latin typeface="Arial"/>
          <a:cs typeface="Arial"/>
        </a:defRPr>
      </a:lvl4pPr>
      <a:lvl5pPr>
        <a:defRPr sz="1600" b="1" i="0" strike="sngStrike">
          <a:solidFill>
            <a:schemeClr val="bg1">
              <a:lumMod val="50000"/>
            </a:schemeClr>
          </a:solidFill>
          <a:latin typeface="Arial"/>
          <a:cs typeface="Arial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ghter-connections.com/brighter-connections-applications-and-analytics-ltd/tableau-ico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sz="quarter" idx="1"/>
          </p:nvPr>
        </p:nvSpPr>
        <p:spPr>
          <a:xfrm>
            <a:off x="2222500" y="2917843"/>
            <a:ext cx="6667500" cy="461665"/>
          </a:xfrm>
        </p:spPr>
        <p:txBody>
          <a:bodyPr/>
          <a:lstStyle/>
          <a:p>
            <a:r>
              <a:rPr lang="de-DE" sz="2400" dirty="0" smtClean="0"/>
              <a:t>Group 6: </a:t>
            </a:r>
            <a:r>
              <a:rPr lang="de-DE" sz="2400" dirty="0" err="1" smtClean="0"/>
              <a:t>Procurement</a:t>
            </a:r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smtClean="0"/>
              <a:t>SUPER-X – DATA WAREHOUSING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219330" y="3866406"/>
            <a:ext cx="5040220" cy="360140"/>
          </a:xfrm>
        </p:spPr>
        <p:txBody>
          <a:bodyPr/>
          <a:lstStyle/>
          <a:p>
            <a:r>
              <a:rPr lang="de-DE" dirty="0" smtClean="0"/>
              <a:t>14</a:t>
            </a:r>
            <a:r>
              <a:rPr lang="de-DE" baseline="30000" dirty="0" smtClean="0"/>
              <a:t>th</a:t>
            </a:r>
            <a:r>
              <a:rPr lang="de-DE" dirty="0" smtClean="0"/>
              <a:t> </a:t>
            </a:r>
            <a:r>
              <a:rPr lang="de-DE" dirty="0" err="1" smtClean="0"/>
              <a:t>February</a:t>
            </a:r>
            <a:r>
              <a:rPr lang="de-DE" dirty="0" smtClean="0"/>
              <a:t> 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181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CLEANSING: SOLUTION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FEAFCA49-E983-7E4E-927D-404F05283CFA}" type="datetime1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dirty="0"/>
              <a:t>SUPER-X – </a:t>
            </a:r>
            <a:r>
              <a:rPr lang="de-DE" dirty="0" smtClean="0"/>
              <a:t>CARS   |   Anna </a:t>
            </a:r>
            <a:r>
              <a:rPr lang="de-DE" dirty="0" err="1" smtClean="0"/>
              <a:t>Anisienia</a:t>
            </a:r>
            <a:r>
              <a:rPr lang="de-DE" dirty="0" smtClean="0"/>
              <a:t>, Philipp Riedel, Stella </a:t>
            </a:r>
            <a:r>
              <a:rPr lang="de-DE" dirty="0" err="1" smtClean="0"/>
              <a:t>Valcheva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A1DF-A662-0B45-ACC3-34CB21C2D8E1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1615281"/>
            <a:ext cx="70485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6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smtClean="0"/>
              <a:t>CONTENT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219330" y="2930302"/>
            <a:ext cx="5737046" cy="1440560"/>
          </a:xfrm>
        </p:spPr>
        <p:txBody>
          <a:bodyPr/>
          <a:lstStyle/>
          <a:p>
            <a:r>
              <a:rPr lang="de-DE" dirty="0" smtClean="0"/>
              <a:t>REQUIREMENT ANALYSIS</a:t>
            </a:r>
            <a:endParaRPr lang="de-DE" dirty="0"/>
          </a:p>
          <a:p>
            <a:r>
              <a:rPr lang="de-DE" dirty="0" smtClean="0"/>
              <a:t>ANALYSIS OF DATA SOURCES</a:t>
            </a:r>
            <a:endParaRPr lang="de-DE" dirty="0"/>
          </a:p>
          <a:p>
            <a:r>
              <a:rPr lang="de-DE" b="1" dirty="0" smtClean="0"/>
              <a:t>CONCEPTUAL DESIGN</a:t>
            </a:r>
          </a:p>
          <a:p>
            <a:r>
              <a:rPr lang="de-DE" dirty="0" smtClean="0"/>
              <a:t>PROOF-OF-CONCEPT</a:t>
            </a:r>
          </a:p>
          <a:p>
            <a:r>
              <a:rPr lang="de-DE" dirty="0" smtClean="0"/>
              <a:t>PROCESS INTELLIGENCE</a:t>
            </a:r>
          </a:p>
          <a:p>
            <a:r>
              <a:rPr lang="de-DE" dirty="0" smtClean="0"/>
              <a:t>BUSINESS RECOMMENDATIONS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7511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CONCEPTUAL DESIGN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FEAFCA49-E983-7E4E-927D-404F05283CFA}" type="datetime1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dirty="0"/>
              <a:t>SUPER-X – </a:t>
            </a:r>
            <a:r>
              <a:rPr lang="de-DE" dirty="0" smtClean="0"/>
              <a:t>CARS   |   Anna </a:t>
            </a:r>
            <a:r>
              <a:rPr lang="de-DE" dirty="0" err="1" smtClean="0"/>
              <a:t>Anisienia</a:t>
            </a:r>
            <a:r>
              <a:rPr lang="de-DE" dirty="0" smtClean="0"/>
              <a:t>, Philipp Riedel, Stella </a:t>
            </a:r>
            <a:r>
              <a:rPr lang="de-DE" dirty="0" err="1" smtClean="0"/>
              <a:t>Valcheva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A1DF-A662-0B45-ACC3-34CB21C2D8E1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899592" y="2930302"/>
            <a:ext cx="15648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6E7176"/>
              </a:buClr>
              <a:buSzPct val="100000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MER </a:t>
            </a:r>
            <a:r>
              <a:rPr lang="de-DE" sz="1600" b="1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diagram</a:t>
            </a: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:</a:t>
            </a:r>
          </a:p>
          <a:p>
            <a:endParaRPr lang="de-DE" dirty="0"/>
          </a:p>
        </p:txBody>
      </p:sp>
      <p:pic>
        <p:nvPicPr>
          <p:cNvPr id="8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322" y="1529834"/>
            <a:ext cx="3712902" cy="370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LOGICAL DESIGN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FEAFCA49-E983-7E4E-927D-404F05283CFA}" type="datetime1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dirty="0"/>
              <a:t>SUPER-X – </a:t>
            </a:r>
            <a:r>
              <a:rPr lang="de-DE" dirty="0" smtClean="0"/>
              <a:t>CARS   |   Anna </a:t>
            </a:r>
            <a:r>
              <a:rPr lang="de-DE" dirty="0" err="1" smtClean="0"/>
              <a:t>Anisienia</a:t>
            </a:r>
            <a:r>
              <a:rPr lang="de-DE" dirty="0" smtClean="0"/>
              <a:t>, Philipp Riedel, Stella </a:t>
            </a:r>
            <a:r>
              <a:rPr lang="de-DE" dirty="0" err="1" smtClean="0"/>
              <a:t>Valcheva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A1DF-A662-0B45-ACC3-34CB21C2D8E1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899592" y="2930302"/>
            <a:ext cx="16153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6E7176"/>
              </a:buClr>
              <a:buSzPct val="100000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STAR </a:t>
            </a:r>
            <a:r>
              <a:rPr lang="de-DE" sz="1600" b="1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schema</a:t>
            </a: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:</a:t>
            </a:r>
          </a:p>
          <a:p>
            <a:endParaRPr lang="de-DE" dirty="0"/>
          </a:p>
        </p:txBody>
      </p:sp>
      <p:pic>
        <p:nvPicPr>
          <p:cNvPr id="1026" name="Picture 2" descr="https://lh3.googleusercontent.com/f-BivWaJOjmpRYF27m5c7DD-JlPIwHAgJ8iS5TChyMdvJ8U7PvzPkH9dShvYheZ-iE-EgglYf6IsD_WUBb7-CW3zmHqn3IhlXmPvT0XYwiyQoEcEEl8w57FYMXK3uofLZEyrs8S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72" y="1338915"/>
            <a:ext cx="2737438" cy="407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0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smtClean="0"/>
              <a:t>CONTENT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219330" y="2930302"/>
            <a:ext cx="5737046" cy="1440560"/>
          </a:xfrm>
        </p:spPr>
        <p:txBody>
          <a:bodyPr/>
          <a:lstStyle/>
          <a:p>
            <a:r>
              <a:rPr lang="de-DE" dirty="0" smtClean="0"/>
              <a:t>REQUIREMENT ANALYSIS</a:t>
            </a:r>
            <a:endParaRPr lang="de-DE" dirty="0"/>
          </a:p>
          <a:p>
            <a:r>
              <a:rPr lang="de-DE" dirty="0" smtClean="0"/>
              <a:t>ANALYSIS OF DATA SOURCES</a:t>
            </a:r>
            <a:endParaRPr lang="de-DE" dirty="0"/>
          </a:p>
          <a:p>
            <a:r>
              <a:rPr lang="de-DE" dirty="0" smtClean="0"/>
              <a:t>CONCEPTUAL DESIGN</a:t>
            </a:r>
          </a:p>
          <a:p>
            <a:r>
              <a:rPr lang="de-DE" b="1" dirty="0" smtClean="0"/>
              <a:t>PROOF-OF-CONCEPT</a:t>
            </a:r>
          </a:p>
          <a:p>
            <a:r>
              <a:rPr lang="de-DE" dirty="0" smtClean="0"/>
              <a:t>PROCESS INTELLIGENCE</a:t>
            </a:r>
          </a:p>
          <a:p>
            <a:r>
              <a:rPr lang="de-DE" dirty="0" smtClean="0"/>
              <a:t>BUSINESS RECOMMENDATIONS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0440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ETL PROCESS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FEAFCA49-E983-7E4E-927D-404F05283CFA}" type="datetime1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dirty="0"/>
              <a:t>SUPER-X – </a:t>
            </a:r>
            <a:r>
              <a:rPr lang="de-DE" dirty="0" smtClean="0"/>
              <a:t>CARS   |   Anna </a:t>
            </a:r>
            <a:r>
              <a:rPr lang="de-DE" dirty="0" err="1" smtClean="0"/>
              <a:t>Anisienia</a:t>
            </a:r>
            <a:r>
              <a:rPr lang="de-DE" dirty="0" smtClean="0"/>
              <a:t>, Philipp Riedel, Stella </a:t>
            </a:r>
            <a:r>
              <a:rPr lang="de-DE" dirty="0" err="1" smtClean="0"/>
              <a:t>Valcheva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A1DF-A662-0B45-ACC3-34CB21C2D8E1}" type="slidenum">
              <a:rPr lang="de-DE" smtClean="0"/>
              <a:pPr/>
              <a:t>15</a:t>
            </a:fld>
            <a:endParaRPr lang="de-DE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934961238"/>
              </p:ext>
            </p:extLst>
          </p:nvPr>
        </p:nvGraphicFramePr>
        <p:xfrm>
          <a:off x="915712" y="1688150"/>
          <a:ext cx="7319384" cy="3387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485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FEAFCA49-E983-7E4E-927D-404F05283CFA}" type="datetime1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dirty="0"/>
              <a:t>SUPER-X – </a:t>
            </a:r>
            <a:r>
              <a:rPr lang="de-DE" dirty="0" smtClean="0"/>
              <a:t>CARS   |   Anna </a:t>
            </a:r>
            <a:r>
              <a:rPr lang="de-DE" dirty="0" err="1" smtClean="0"/>
              <a:t>Anisienia</a:t>
            </a:r>
            <a:r>
              <a:rPr lang="de-DE" dirty="0" smtClean="0"/>
              <a:t>, Philipp Riedel, Stella </a:t>
            </a:r>
            <a:r>
              <a:rPr lang="de-DE" dirty="0" err="1" smtClean="0"/>
              <a:t>Valcheva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A1DF-A662-0B45-ACC3-34CB21C2D8E1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202110"/>
            <a:ext cx="3938507" cy="41431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043" y="517760"/>
            <a:ext cx="3441220" cy="2486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4043" y="3004416"/>
            <a:ext cx="3391898" cy="1970743"/>
          </a:xfrm>
          <a:prstGeom prst="rect">
            <a:avLst/>
          </a:prstGeom>
        </p:spPr>
      </p:pic>
      <p:sp>
        <p:nvSpPr>
          <p:cNvPr id="11" name="Titel 2"/>
          <p:cNvSpPr>
            <a:spLocks noGrp="1"/>
          </p:cNvSpPr>
          <p:nvPr>
            <p:ph type="title"/>
          </p:nvPr>
        </p:nvSpPr>
        <p:spPr>
          <a:xfrm>
            <a:off x="755576" y="482030"/>
            <a:ext cx="6239072" cy="635040"/>
          </a:xfrm>
        </p:spPr>
        <p:txBody>
          <a:bodyPr/>
          <a:lstStyle/>
          <a:p>
            <a:r>
              <a:rPr lang="de-DE" dirty="0" smtClean="0"/>
              <a:t>ETL PROCESS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76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IMPLEMENTED CUBE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FEAFCA49-E983-7E4E-927D-404F05283CFA}" type="datetime1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dirty="0"/>
              <a:t>SUPER-X – </a:t>
            </a:r>
            <a:r>
              <a:rPr lang="de-DE" dirty="0" smtClean="0"/>
              <a:t>CARS   |   Anna </a:t>
            </a:r>
            <a:r>
              <a:rPr lang="de-DE" dirty="0" err="1" smtClean="0"/>
              <a:t>Anisienia</a:t>
            </a:r>
            <a:r>
              <a:rPr lang="de-DE" dirty="0" smtClean="0"/>
              <a:t>, Philipp Riedel, Stella </a:t>
            </a:r>
            <a:r>
              <a:rPr lang="de-DE" dirty="0" err="1" smtClean="0"/>
              <a:t>Valcheva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A1DF-A662-0B45-ACC3-34CB21C2D8E1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3074" name="Picture 2" descr="https://lh4.googleusercontent.com/USW8nS88IbBBIQUP9BKGDQrN2ikqogHvfVWKG4wTNzdN0fUv__AjI2UhX8QdHo1vsiaCjheaCs_0joH5gL9UrgAOz8j8M2kJ0mphhv9bleHgctquok04vn2uThHhhOeBdl2kTQ3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88" y="1793314"/>
            <a:ext cx="4049934" cy="322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feil nach rechts 9"/>
          <p:cNvSpPr/>
          <p:nvPr/>
        </p:nvSpPr>
        <p:spPr>
          <a:xfrm>
            <a:off x="5292080" y="3398353"/>
            <a:ext cx="360040" cy="33017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6" name="Picture 4" descr="https://lh5.googleusercontent.com/B3k7YfvBciRRx7IGfrGVteMtpfbjTGUJr6_4JHL24luhkWqGav2FUcVBbFJ3neIpL2RbQnZFOxgxu6MonRTON7nhxvvKHjXKjydvOMn33xTNMDy1TGUd3nMWz73Q9XWKSwERkz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076" y="1151177"/>
            <a:ext cx="3152404" cy="42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79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VISUALIZATION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FEAFCA49-E983-7E4E-927D-404F05283CFA}" type="datetime1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dirty="0"/>
              <a:t>SUPER-X – </a:t>
            </a:r>
            <a:r>
              <a:rPr lang="de-DE" dirty="0" smtClean="0"/>
              <a:t>CARS   |   Anna </a:t>
            </a:r>
            <a:r>
              <a:rPr lang="de-DE" dirty="0" err="1" smtClean="0"/>
              <a:t>Anisienia</a:t>
            </a:r>
            <a:r>
              <a:rPr lang="de-DE" dirty="0" smtClean="0"/>
              <a:t>, Philipp Riedel, Stella </a:t>
            </a:r>
            <a:r>
              <a:rPr lang="de-DE" dirty="0" err="1" smtClean="0"/>
              <a:t>Valcheva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A1DF-A662-0B45-ACC3-34CB21C2D8E1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5724128" y="2425752"/>
            <a:ext cx="2880320" cy="1584670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/>
              <a:t>Advantages:</a:t>
            </a:r>
          </a:p>
          <a:p>
            <a:pPr marL="0" indent="0">
              <a:buNone/>
            </a:pPr>
            <a:r>
              <a:rPr lang="de-DE" dirty="0" smtClean="0"/>
              <a:t>+ </a:t>
            </a:r>
            <a:r>
              <a:rPr lang="de-DE" dirty="0" err="1" smtClean="0"/>
              <a:t>Userfriendly</a:t>
            </a:r>
            <a:r>
              <a:rPr lang="de-DE" dirty="0" smtClean="0"/>
              <a:t> </a:t>
            </a:r>
            <a:r>
              <a:rPr lang="de-DE" dirty="0"/>
              <a:t>I</a:t>
            </a:r>
            <a:r>
              <a:rPr lang="de-DE" dirty="0" smtClean="0"/>
              <a:t>nterface</a:t>
            </a:r>
          </a:p>
          <a:p>
            <a:pPr marL="0" indent="0">
              <a:buNone/>
            </a:pPr>
            <a:r>
              <a:rPr lang="de-DE" dirty="0" smtClean="0"/>
              <a:t>+ </a:t>
            </a:r>
            <a:r>
              <a:rPr lang="de-DE" dirty="0" err="1"/>
              <a:t>V</a:t>
            </a:r>
            <a:r>
              <a:rPr lang="de-DE" dirty="0" err="1" smtClean="0"/>
              <a:t>ivid</a:t>
            </a:r>
            <a:r>
              <a:rPr lang="de-DE" dirty="0" smtClean="0"/>
              <a:t> </a:t>
            </a:r>
            <a:r>
              <a:rPr lang="de-DE" dirty="0" err="1" smtClean="0"/>
              <a:t>visualizations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+ In-Memory </a:t>
            </a:r>
            <a:r>
              <a:rPr lang="de-DE" dirty="0" err="1"/>
              <a:t>A</a:t>
            </a:r>
            <a:r>
              <a:rPr lang="de-DE" dirty="0" err="1" smtClean="0"/>
              <a:t>rchitecture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+ Quick </a:t>
            </a:r>
            <a:r>
              <a:rPr lang="de-DE" dirty="0" err="1" smtClean="0"/>
              <a:t>Insights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7170" name="Picture 2" descr="Ähnliches Foto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62" b="30862"/>
          <a:stretch/>
        </p:blipFill>
        <p:spPr bwMode="auto">
          <a:xfrm>
            <a:off x="971600" y="2671231"/>
            <a:ext cx="3810000" cy="109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eschweifte Klammer links 9"/>
          <p:cNvSpPr/>
          <p:nvPr/>
        </p:nvSpPr>
        <p:spPr>
          <a:xfrm>
            <a:off x="5292080" y="2398527"/>
            <a:ext cx="216024" cy="158467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49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FEAFCA49-E983-7E4E-927D-404F05283CFA}" type="datetime1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dirty="0"/>
              <a:t>SUPER-X – </a:t>
            </a:r>
            <a:r>
              <a:rPr lang="de-DE" dirty="0" smtClean="0"/>
              <a:t>CARS   |   Anna </a:t>
            </a:r>
            <a:r>
              <a:rPr lang="de-DE" dirty="0" err="1" smtClean="0"/>
              <a:t>Anisienia</a:t>
            </a:r>
            <a:r>
              <a:rPr lang="de-DE" dirty="0" smtClean="0"/>
              <a:t>, Philipp Riedel, Stella </a:t>
            </a:r>
            <a:r>
              <a:rPr lang="de-DE" dirty="0" err="1" smtClean="0"/>
              <a:t>Valcheva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A1DF-A662-0B45-ACC3-34CB21C2D8E1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58" y="227956"/>
            <a:ext cx="6337945" cy="507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9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smtClean="0"/>
              <a:t>CONTENT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219330" y="2930302"/>
            <a:ext cx="5737046" cy="1440560"/>
          </a:xfrm>
        </p:spPr>
        <p:txBody>
          <a:bodyPr/>
          <a:lstStyle/>
          <a:p>
            <a:r>
              <a:rPr lang="de-DE" dirty="0" smtClean="0"/>
              <a:t>REQUIREMENT ANALYSIS</a:t>
            </a:r>
            <a:endParaRPr lang="de-DE" dirty="0"/>
          </a:p>
          <a:p>
            <a:r>
              <a:rPr lang="de-DE" dirty="0" smtClean="0"/>
              <a:t>ANALYSIS OF DATA SOURCES</a:t>
            </a:r>
            <a:endParaRPr lang="de-DE" dirty="0"/>
          </a:p>
          <a:p>
            <a:r>
              <a:rPr lang="de-DE" dirty="0" smtClean="0"/>
              <a:t>CONCEPTUAL DESIGN</a:t>
            </a:r>
          </a:p>
          <a:p>
            <a:r>
              <a:rPr lang="de-DE" dirty="0" smtClean="0"/>
              <a:t>PROOF-OF-CONCEPT</a:t>
            </a:r>
          </a:p>
          <a:p>
            <a:r>
              <a:rPr lang="de-DE" dirty="0" smtClean="0"/>
              <a:t>PROCESS INTELLIGENCE</a:t>
            </a:r>
          </a:p>
          <a:p>
            <a:r>
              <a:rPr lang="de-DE" dirty="0" smtClean="0"/>
              <a:t>BUSINESS RECOMMENDATIONS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252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6" y="410023"/>
            <a:ext cx="7565076" cy="4946394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FEAFCA49-E983-7E4E-927D-404F05283CFA}" type="datetime1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dirty="0"/>
              <a:t>SUPER-X – </a:t>
            </a:r>
            <a:r>
              <a:rPr lang="de-DE" dirty="0" smtClean="0"/>
              <a:t>CARS   |   Anna </a:t>
            </a:r>
            <a:r>
              <a:rPr lang="de-DE" dirty="0" err="1" smtClean="0"/>
              <a:t>Anisienia</a:t>
            </a:r>
            <a:r>
              <a:rPr lang="de-DE" dirty="0" smtClean="0"/>
              <a:t>, Philipp Riedel, Stella </a:t>
            </a:r>
            <a:r>
              <a:rPr lang="de-DE" dirty="0" err="1" smtClean="0"/>
              <a:t>Valcheva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A1DF-A662-0B45-ACC3-34CB21C2D8E1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006" y="297886"/>
            <a:ext cx="11049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3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FEAFCA49-E983-7E4E-927D-404F05283CFA}" type="datetime1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dirty="0"/>
              <a:t>SUPER-X – </a:t>
            </a:r>
            <a:r>
              <a:rPr lang="de-DE" dirty="0" smtClean="0"/>
              <a:t>CARS   |   Anna </a:t>
            </a:r>
            <a:r>
              <a:rPr lang="de-DE" dirty="0" err="1" smtClean="0"/>
              <a:t>Anisienia</a:t>
            </a:r>
            <a:r>
              <a:rPr lang="de-DE" dirty="0" smtClean="0"/>
              <a:t>, Philipp Riedel, Stella </a:t>
            </a:r>
            <a:r>
              <a:rPr lang="de-DE" dirty="0" err="1" smtClean="0"/>
              <a:t>Valcheva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A1DF-A662-0B45-ACC3-34CB21C2D8E1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29" y="234570"/>
            <a:ext cx="6680947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3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smtClean="0"/>
              <a:t>CONTENT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219330" y="2930302"/>
            <a:ext cx="5737046" cy="1440560"/>
          </a:xfrm>
        </p:spPr>
        <p:txBody>
          <a:bodyPr/>
          <a:lstStyle/>
          <a:p>
            <a:r>
              <a:rPr lang="de-DE" dirty="0" smtClean="0"/>
              <a:t>REQUIREMENT ANALYSIS</a:t>
            </a:r>
            <a:endParaRPr lang="de-DE" dirty="0"/>
          </a:p>
          <a:p>
            <a:r>
              <a:rPr lang="de-DE" dirty="0" smtClean="0"/>
              <a:t>ANALYSIS OF DATA SOURCES</a:t>
            </a:r>
            <a:endParaRPr lang="de-DE" dirty="0"/>
          </a:p>
          <a:p>
            <a:r>
              <a:rPr lang="de-DE" dirty="0" smtClean="0"/>
              <a:t>CONCEPTUAL DESIGN</a:t>
            </a:r>
          </a:p>
          <a:p>
            <a:r>
              <a:rPr lang="de-DE" dirty="0" smtClean="0"/>
              <a:t>PROOF-OF-CONCEPT</a:t>
            </a:r>
          </a:p>
          <a:p>
            <a:r>
              <a:rPr lang="de-DE" b="1" dirty="0" smtClean="0"/>
              <a:t>PROCESS INTELLIGENCE</a:t>
            </a:r>
          </a:p>
          <a:p>
            <a:r>
              <a:rPr lang="de-DE" dirty="0" smtClean="0"/>
              <a:t>BUSINESS RECOMMENDATIONS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58972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5.googleusercontent.com/NCE90X-X9_rBlLYA-ad9OQVFj9EZFNR3yAsp8dfUvhd3pbsJtrRYYolA4yWzgfS6sVWIMZqDPwYKA-xv0EBPNSfoQQdM4w6ILt5x06fyWmDD0PhbYPj_1LQCy5xZ66bFh40kkl4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97" b="969"/>
          <a:stretch/>
        </p:blipFill>
        <p:spPr bwMode="auto">
          <a:xfrm>
            <a:off x="2123728" y="278143"/>
            <a:ext cx="4176464" cy="502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FEAFCA49-E983-7E4E-927D-404F05283CFA}" type="datetime1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dirty="0"/>
              <a:t>SUPER-X – </a:t>
            </a:r>
            <a:r>
              <a:rPr lang="de-DE" dirty="0" smtClean="0"/>
              <a:t>CARS   |   Anna </a:t>
            </a:r>
            <a:r>
              <a:rPr lang="de-DE" dirty="0" err="1" smtClean="0"/>
              <a:t>Anisienia</a:t>
            </a:r>
            <a:r>
              <a:rPr lang="de-DE" dirty="0" smtClean="0"/>
              <a:t>, Philipp Riedel, Stella </a:t>
            </a:r>
            <a:r>
              <a:rPr lang="de-DE" dirty="0" err="1" smtClean="0"/>
              <a:t>Valcheva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A1DF-A662-0B45-ACC3-34CB21C2D8E1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624373" y="499436"/>
            <a:ext cx="3083531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6E7176"/>
              </a:buClr>
              <a:buSzPct val="100000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de-DE" sz="1600" b="1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Frequency</a:t>
            </a: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600" b="1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600" b="1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tasks</a:t>
            </a: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600" b="1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over</a:t>
            </a: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600" b="1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the</a:t>
            </a: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600" b="1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whole</a:t>
            </a: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600" b="1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period</a:t>
            </a: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(2010-2014):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7045260" y="2407634"/>
            <a:ext cx="1559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Findings</a:t>
            </a: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Inefficiency</a:t>
            </a:r>
            <a:endParaRPr lang="de-DE" sz="1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Repetition</a:t>
            </a:r>
            <a:endParaRPr lang="de-DE" sz="1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Geschweifte Klammer rechts 6"/>
          <p:cNvSpPr/>
          <p:nvPr/>
        </p:nvSpPr>
        <p:spPr>
          <a:xfrm>
            <a:off x="6444208" y="278143"/>
            <a:ext cx="360040" cy="5112764"/>
          </a:xfrm>
          <a:prstGeom prst="righ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11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lh6.googleusercontent.com/3N8k0hIbItnU-7wtWBbdSsr9I3bG99xKEDfIdaPP1a-jyCdZqpbfiWGHCJ5d8Sr-XMJT9MsLh4SLVwlm3ul4rs3dAT30risZqeNeyWLlaDnOV_Jn4rnFZNLQuwwRCQImfo8ZYZq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302" y="266006"/>
            <a:ext cx="4166986" cy="514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FEAFCA49-E983-7E4E-927D-404F05283CFA}" type="datetime1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dirty="0"/>
              <a:t>SUPER-X – </a:t>
            </a:r>
            <a:r>
              <a:rPr lang="de-DE" dirty="0" smtClean="0"/>
              <a:t>CARS   |   Anna </a:t>
            </a:r>
            <a:r>
              <a:rPr lang="de-DE" dirty="0" err="1" smtClean="0"/>
              <a:t>Anisienia</a:t>
            </a:r>
            <a:r>
              <a:rPr lang="de-DE" dirty="0" smtClean="0"/>
              <a:t>, Philipp Riedel, Stella </a:t>
            </a:r>
            <a:r>
              <a:rPr lang="de-DE" dirty="0" err="1" smtClean="0"/>
              <a:t>Valcheva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A1DF-A662-0B45-ACC3-34CB21C2D8E1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624373" y="499436"/>
            <a:ext cx="30835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6E7176"/>
              </a:buClr>
              <a:buSzPct val="100000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de-DE" sz="1600" b="1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Mean</a:t>
            </a: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600" b="1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duration</a:t>
            </a: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600" b="1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600" b="1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tasks</a:t>
            </a: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600" b="1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over</a:t>
            </a: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600" b="1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the</a:t>
            </a: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600" b="1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whole</a:t>
            </a: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600" b="1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period</a:t>
            </a: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(2010-2014):</a:t>
            </a:r>
          </a:p>
          <a:p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7226818" y="2354238"/>
            <a:ext cx="191718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Findings</a:t>
            </a: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Waiting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times</a:t>
            </a:r>
            <a:endParaRPr lang="de-DE" sz="1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Time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consuming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tasks</a:t>
            </a:r>
            <a:endParaRPr lang="de-DE" sz="1400" b="1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endParaRPr lang="de-DE" sz="1600" b="1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Geschweifte Klammer rechts 11"/>
          <p:cNvSpPr/>
          <p:nvPr/>
        </p:nvSpPr>
        <p:spPr>
          <a:xfrm>
            <a:off x="6804248" y="278143"/>
            <a:ext cx="360040" cy="5112764"/>
          </a:xfrm>
          <a:prstGeom prst="righ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0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smtClean="0"/>
              <a:t>CONTENT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219330" y="2930302"/>
            <a:ext cx="5737046" cy="1440560"/>
          </a:xfrm>
        </p:spPr>
        <p:txBody>
          <a:bodyPr/>
          <a:lstStyle/>
          <a:p>
            <a:r>
              <a:rPr lang="de-DE" dirty="0" smtClean="0"/>
              <a:t>REQUIREMENT ANALYSIS</a:t>
            </a:r>
            <a:endParaRPr lang="de-DE" dirty="0"/>
          </a:p>
          <a:p>
            <a:r>
              <a:rPr lang="de-DE" dirty="0" smtClean="0"/>
              <a:t>ANALYSIS OF DATA SOURCES</a:t>
            </a:r>
            <a:endParaRPr lang="de-DE" dirty="0"/>
          </a:p>
          <a:p>
            <a:r>
              <a:rPr lang="de-DE" dirty="0" smtClean="0"/>
              <a:t>CONCEPTUAL DESIGN</a:t>
            </a:r>
          </a:p>
          <a:p>
            <a:r>
              <a:rPr lang="de-DE" dirty="0" smtClean="0"/>
              <a:t>PROOF-OF-CONCEPT</a:t>
            </a:r>
          </a:p>
          <a:p>
            <a:r>
              <a:rPr lang="de-DE" dirty="0" smtClean="0"/>
              <a:t>PROCESS INTELLIGENCE</a:t>
            </a:r>
          </a:p>
          <a:p>
            <a:r>
              <a:rPr lang="de-DE" b="1" dirty="0" smtClean="0"/>
              <a:t>BUSINESS RECOMMENDATIONS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833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779400" y="1777680"/>
            <a:ext cx="7681032" cy="3365640"/>
          </a:xfrm>
        </p:spPr>
        <p:txBody>
          <a:bodyPr/>
          <a:lstStyle/>
          <a:p>
            <a:pPr marL="0" indent="0" eaLnBrk="0">
              <a:lnSpc>
                <a:spcPct val="150000"/>
              </a:lnSpc>
              <a:spcBef>
                <a:spcPct val="20000"/>
              </a:spcBef>
              <a:buNone/>
            </a:pPr>
            <a:r>
              <a:rPr lang="de-DE" b="1" dirty="0" err="1" smtClean="0"/>
              <a:t>Adjust</a:t>
            </a:r>
            <a:r>
              <a:rPr lang="de-DE" b="1" dirty="0" smtClean="0"/>
              <a:t> OLTP:</a:t>
            </a:r>
          </a:p>
          <a:p>
            <a:pPr marL="742860" lvl="1" indent="-342900" eaLnBrk="0">
              <a:spcBef>
                <a:spcPct val="20000"/>
              </a:spcBef>
              <a:buFontTx/>
              <a:buChar char="•"/>
            </a:pPr>
            <a:r>
              <a:rPr lang="de-DE" dirty="0" smtClean="0"/>
              <a:t>Create </a:t>
            </a:r>
            <a:r>
              <a:rPr lang="de-DE" dirty="0" smtClean="0"/>
              <a:t>integrity </a:t>
            </a:r>
            <a:r>
              <a:rPr lang="de-DE" dirty="0" smtClean="0"/>
              <a:t>and business rules (constraints) </a:t>
            </a:r>
            <a:endParaRPr lang="de-DE" dirty="0" smtClean="0"/>
          </a:p>
          <a:p>
            <a:pPr marL="742860" lvl="1" indent="-342900" eaLnBrk="0">
              <a:spcBef>
                <a:spcPct val="20000"/>
              </a:spcBef>
              <a:buFontTx/>
              <a:buChar char="•"/>
            </a:pPr>
            <a:r>
              <a:rPr lang="de-DE" dirty="0" smtClean="0"/>
              <a:t>Improve database </a:t>
            </a:r>
            <a:r>
              <a:rPr lang="de-DE" dirty="0" smtClean="0"/>
              <a:t>design</a:t>
            </a:r>
            <a:endParaRPr lang="de-DE" dirty="0" smtClean="0"/>
          </a:p>
          <a:p>
            <a:pPr marL="742860" lvl="1" indent="-342900" eaLnBrk="0">
              <a:spcBef>
                <a:spcPct val="20000"/>
              </a:spcBef>
              <a:buFontTx/>
              <a:buChar char="•"/>
            </a:pPr>
            <a:endParaRPr lang="de-DE" sz="800" dirty="0" smtClean="0"/>
          </a:p>
          <a:p>
            <a:pPr marL="0" indent="0" eaLnBrk="0">
              <a:lnSpc>
                <a:spcPct val="150000"/>
              </a:lnSpc>
              <a:spcBef>
                <a:spcPct val="20000"/>
              </a:spcBef>
              <a:buNone/>
            </a:pPr>
            <a:r>
              <a:rPr lang="de-DE" b="1" dirty="0" err="1" smtClean="0"/>
              <a:t>Use</a:t>
            </a:r>
            <a:r>
              <a:rPr lang="de-DE" b="1" dirty="0" smtClean="0"/>
              <a:t> </a:t>
            </a:r>
            <a:r>
              <a:rPr lang="de-DE" b="1" dirty="0" err="1" smtClean="0"/>
              <a:t>anlytical</a:t>
            </a:r>
            <a:r>
              <a:rPr lang="de-DE" b="1" dirty="0" smtClean="0"/>
              <a:t> </a:t>
            </a:r>
            <a:r>
              <a:rPr lang="de-DE" b="1" dirty="0" err="1"/>
              <a:t>i</a:t>
            </a:r>
            <a:r>
              <a:rPr lang="de-DE" b="1" dirty="0" err="1" smtClean="0"/>
              <a:t>nsights</a:t>
            </a:r>
            <a:r>
              <a:rPr lang="de-DE" b="1" dirty="0" smtClean="0"/>
              <a:t>:</a:t>
            </a:r>
          </a:p>
          <a:p>
            <a:pPr marL="742860" lvl="1" indent="-342900" eaLnBrk="0">
              <a:spcBef>
                <a:spcPct val="20000"/>
              </a:spcBef>
              <a:buFontTx/>
              <a:buChar char="•"/>
            </a:pPr>
            <a:r>
              <a:rPr lang="de-DE" dirty="0" smtClean="0"/>
              <a:t>Track </a:t>
            </a:r>
            <a:r>
              <a:rPr lang="de-DE" dirty="0" err="1" smtClean="0"/>
              <a:t>your</a:t>
            </a:r>
            <a:r>
              <a:rPr lang="de-DE" dirty="0" smtClean="0"/>
              <a:t> material </a:t>
            </a:r>
            <a:r>
              <a:rPr lang="de-DE" dirty="0" err="1" smtClean="0"/>
              <a:t>price</a:t>
            </a:r>
            <a:endParaRPr lang="de-DE" dirty="0" smtClean="0"/>
          </a:p>
          <a:p>
            <a:pPr marL="742860" lvl="1" indent="-342900" eaLnBrk="0">
              <a:spcBef>
                <a:spcPct val="20000"/>
              </a:spcBef>
              <a:buFontTx/>
              <a:buChar char="•"/>
            </a:pPr>
            <a:endParaRPr lang="de-DE" sz="800" dirty="0" smtClean="0"/>
          </a:p>
          <a:p>
            <a:pPr marL="0" indent="0" eaLnBrk="0">
              <a:lnSpc>
                <a:spcPct val="150000"/>
              </a:lnSpc>
              <a:spcBef>
                <a:spcPct val="20000"/>
              </a:spcBef>
              <a:buNone/>
            </a:pPr>
            <a:r>
              <a:rPr lang="de-DE" b="1" dirty="0" err="1" smtClean="0"/>
              <a:t>Use</a:t>
            </a:r>
            <a:r>
              <a:rPr lang="de-DE" b="1" dirty="0" smtClean="0"/>
              <a:t> </a:t>
            </a:r>
            <a:r>
              <a:rPr lang="de-DE" b="1" dirty="0" err="1" smtClean="0"/>
              <a:t>process</a:t>
            </a:r>
            <a:r>
              <a:rPr lang="de-DE" b="1" dirty="0" smtClean="0"/>
              <a:t> </a:t>
            </a:r>
            <a:r>
              <a:rPr lang="de-DE" b="1" dirty="0" err="1" smtClean="0"/>
              <a:t>insights</a:t>
            </a:r>
            <a:r>
              <a:rPr lang="de-DE" b="1" dirty="0" smtClean="0"/>
              <a:t>:</a:t>
            </a:r>
          </a:p>
          <a:p>
            <a:pPr marL="742860" lvl="1" indent="-342900" eaLnBrk="0">
              <a:spcBef>
                <a:spcPct val="20000"/>
              </a:spcBef>
              <a:buFontTx/>
              <a:buChar char="•"/>
            </a:pP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pain</a:t>
            </a:r>
            <a:r>
              <a:rPr lang="de-DE" dirty="0"/>
              <a:t>-</a:t>
            </a:r>
            <a:r>
              <a:rPr lang="de-DE" dirty="0" smtClean="0"/>
              <a:t>points (e. g. </a:t>
            </a:r>
            <a:r>
              <a:rPr lang="de-DE" dirty="0" err="1" smtClean="0"/>
              <a:t>bottlenecks</a:t>
            </a:r>
            <a:r>
              <a:rPr lang="de-DE" dirty="0" smtClean="0"/>
              <a:t>) </a:t>
            </a:r>
          </a:p>
          <a:p>
            <a:pPr marL="742860" lvl="1" indent="-342900" eaLnBrk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BUSINESS RECOMMENDATION</a:t>
            </a:r>
            <a:endParaRPr lang="de-DE" b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FEAFCA49-E983-7E4E-927D-404F05283CFA}" type="datetime1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dirty="0"/>
              <a:t>SUPER-X – </a:t>
            </a:r>
            <a:r>
              <a:rPr lang="de-DE" dirty="0" smtClean="0"/>
              <a:t>CARS   |   Anna </a:t>
            </a:r>
            <a:r>
              <a:rPr lang="de-DE" dirty="0" err="1" smtClean="0"/>
              <a:t>Anisienia</a:t>
            </a:r>
            <a:r>
              <a:rPr lang="de-DE" dirty="0" smtClean="0"/>
              <a:t>, Philipp Riedel, Stella </a:t>
            </a:r>
            <a:r>
              <a:rPr lang="de-DE" dirty="0" err="1" smtClean="0"/>
              <a:t>Valcheva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A1DF-A662-0B45-ACC3-34CB21C2D8E1}" type="slidenum">
              <a:rPr lang="de-DE" smtClean="0"/>
              <a:pPr/>
              <a:t>26</a:t>
            </a:fld>
            <a:endParaRPr lang="de-DE"/>
          </a:p>
        </p:txBody>
      </p:sp>
      <p:pic>
        <p:nvPicPr>
          <p:cNvPr id="8" name="Grafik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899" y="2458453"/>
            <a:ext cx="1758953" cy="186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6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sz="quarter" idx="1"/>
          </p:nvPr>
        </p:nvSpPr>
        <p:spPr>
          <a:xfrm>
            <a:off x="2222500" y="2917843"/>
            <a:ext cx="6667500" cy="461665"/>
          </a:xfrm>
        </p:spPr>
        <p:txBody>
          <a:bodyPr/>
          <a:lstStyle/>
          <a:p>
            <a:r>
              <a:rPr lang="de-DE" sz="2400" dirty="0" err="1"/>
              <a:t>Thank</a:t>
            </a:r>
            <a:r>
              <a:rPr lang="de-DE" sz="2400" dirty="0"/>
              <a:t>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 smtClean="0"/>
              <a:t>your</a:t>
            </a:r>
            <a:r>
              <a:rPr lang="de-DE" sz="2400" dirty="0" smtClean="0"/>
              <a:t> </a:t>
            </a:r>
            <a:r>
              <a:rPr lang="de-DE" sz="2400" dirty="0" err="1" smtClean="0"/>
              <a:t>attention</a:t>
            </a:r>
            <a:r>
              <a:rPr lang="de-DE" sz="2400" dirty="0" smtClean="0"/>
              <a:t>!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85242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sz="quarter" idx="1"/>
          </p:nvPr>
        </p:nvSpPr>
        <p:spPr>
          <a:xfrm>
            <a:off x="2222500" y="2917843"/>
            <a:ext cx="6667500" cy="461665"/>
          </a:xfrm>
        </p:spPr>
        <p:txBody>
          <a:bodyPr/>
          <a:lstStyle/>
          <a:p>
            <a:r>
              <a:rPr lang="de-DE" sz="2400" dirty="0"/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177701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smtClean="0"/>
              <a:t>CONTENT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219330" y="2930302"/>
            <a:ext cx="5737046" cy="1440560"/>
          </a:xfrm>
        </p:spPr>
        <p:txBody>
          <a:bodyPr/>
          <a:lstStyle/>
          <a:p>
            <a:r>
              <a:rPr lang="de-DE" b="1" dirty="0" smtClean="0"/>
              <a:t>REQUIREMENT ANALYSIS</a:t>
            </a:r>
            <a:endParaRPr lang="de-DE" b="1" dirty="0"/>
          </a:p>
          <a:p>
            <a:r>
              <a:rPr lang="de-DE" dirty="0" smtClean="0"/>
              <a:t>ANALYSIS OF DATA SOURCES</a:t>
            </a:r>
            <a:endParaRPr lang="de-DE" dirty="0"/>
          </a:p>
          <a:p>
            <a:r>
              <a:rPr lang="de-DE" dirty="0" smtClean="0"/>
              <a:t>CONCEPTUAL DESIGN</a:t>
            </a:r>
          </a:p>
          <a:p>
            <a:r>
              <a:rPr lang="de-DE" dirty="0" smtClean="0"/>
              <a:t>PROOF-OF-CONCEPT</a:t>
            </a:r>
          </a:p>
          <a:p>
            <a:r>
              <a:rPr lang="de-DE" dirty="0" smtClean="0"/>
              <a:t>PROCESS INTELLIGENCE</a:t>
            </a:r>
          </a:p>
          <a:p>
            <a:r>
              <a:rPr lang="de-DE" dirty="0" smtClean="0"/>
              <a:t>BUSINESS RECOMMENDATIONS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8772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REQUIREMENT ANALYSIS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FEAFCA49-E983-7E4E-927D-404F05283CFA}" type="datetime1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dirty="0"/>
              <a:t>SUPER-X – CARS   |   Anna </a:t>
            </a:r>
            <a:r>
              <a:rPr lang="de-DE" dirty="0" err="1"/>
              <a:t>Anisienia</a:t>
            </a:r>
            <a:r>
              <a:rPr lang="de-DE" dirty="0"/>
              <a:t>, Philipp Riedel, Stella </a:t>
            </a:r>
            <a:r>
              <a:rPr lang="de-DE" dirty="0" err="1"/>
              <a:t>Valcheva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A1DF-A662-0B45-ACC3-34CB21C2D8E1}" type="slidenum">
              <a:rPr lang="de-DE" smtClean="0"/>
              <a:pPr/>
              <a:t>4</a:t>
            </a:fld>
            <a:endParaRPr lang="de-DE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640200530"/>
              </p:ext>
            </p:extLst>
          </p:nvPr>
        </p:nvGraphicFramePr>
        <p:xfrm>
          <a:off x="915712" y="1688150"/>
          <a:ext cx="7319384" cy="3387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014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VjOmH2rXR0-3mBV8fX7KVOuWrgesAFg0qWWSuKQoemozJ8VGt9R_I9AHjiYRX9Cf3eWuqWvayMldu7ArcOXPfQdXJtGdtskulHIHyFL93iOsuDqCz2YpkHyvNnruQdEQ7p_U9vs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74118"/>
            <a:ext cx="627269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OLTP SCHEMA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FEAFCA49-E983-7E4E-927D-404F05283CFA}" type="datetime1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dirty="0"/>
              <a:t>SUPER-X – CARS   |   Anna </a:t>
            </a:r>
            <a:r>
              <a:rPr lang="de-DE" dirty="0" err="1"/>
              <a:t>Anisienia</a:t>
            </a:r>
            <a:r>
              <a:rPr lang="de-DE" dirty="0"/>
              <a:t>, Philipp Riedel, Stella </a:t>
            </a:r>
            <a:r>
              <a:rPr lang="de-DE" dirty="0" err="1"/>
              <a:t>Valcheva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A1DF-A662-0B45-ACC3-34CB21C2D8E1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49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KPIs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FEAFCA49-E983-7E4E-927D-404F05283CFA}" type="datetime1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dirty="0"/>
              <a:t>SUPER-X – CARS   |   Anna </a:t>
            </a:r>
            <a:r>
              <a:rPr lang="de-DE" dirty="0" err="1"/>
              <a:t>Anisienia</a:t>
            </a:r>
            <a:r>
              <a:rPr lang="de-DE" dirty="0"/>
              <a:t>, Philipp Riedel, Stella </a:t>
            </a:r>
            <a:r>
              <a:rPr lang="de-DE" dirty="0" err="1"/>
              <a:t>Valcheva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A1DF-A662-0B45-ACC3-34CB21C2D8E1}" type="slidenum">
              <a:rPr lang="de-DE" smtClean="0"/>
              <a:pPr/>
              <a:t>6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917615" y="1562150"/>
          <a:ext cx="7614824" cy="3505987"/>
        </p:xfrm>
        <a:graphic>
          <a:graphicData uri="http://schemas.openxmlformats.org/drawingml/2006/table">
            <a:tbl>
              <a:tblPr/>
              <a:tblGrid>
                <a:gridCol w="630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6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8196"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dirty="0" err="1">
                          <a:effectLst/>
                        </a:rPr>
                        <a:t>Questions</a:t>
                      </a:r>
                      <a:endParaRPr lang="de-DE" sz="1000" dirty="0">
                        <a:effectLst/>
                      </a:endParaRP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>
                          <a:effectLst/>
                        </a:rPr>
                        <a:t>Business Requirement 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>
                          <a:effectLst/>
                        </a:rPr>
                        <a:t>Importance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>
                          <a:effectLst/>
                        </a:rPr>
                        <a:t>HIgh level Entities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>
                          <a:effectLst/>
                        </a:rPr>
                        <a:t>Measures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83">
                <a:tc>
                  <a:txBody>
                    <a:bodyPr/>
                    <a:lstStyle/>
                    <a:p>
                      <a:pPr rtl="0" fontAlgn="b"/>
                      <a:r>
                        <a:rPr lang="de-DE" sz="1000">
                          <a:effectLst/>
                        </a:rPr>
                        <a:t>Q1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What is the average quantity bought for each material and material type per month and year?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>
                          <a:effectLst/>
                        </a:rPr>
                        <a:t>Medium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Material, Material Type, Month, Year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>
                          <a:effectLst/>
                        </a:rPr>
                        <a:t>Quantity bought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83">
                <a:tc>
                  <a:txBody>
                    <a:bodyPr/>
                    <a:lstStyle/>
                    <a:p>
                      <a:pPr rtl="0" fontAlgn="b"/>
                      <a:r>
                        <a:rPr lang="de-DE" sz="1000">
                          <a:effectLst/>
                        </a:rPr>
                        <a:t>Q2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What is the total quantity bought for each material and material type per month and year?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>
                          <a:effectLst/>
                        </a:rPr>
                        <a:t>High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Material, Material Type, Month, Year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>
                          <a:effectLst/>
                        </a:rPr>
                        <a:t>Quantity bought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83">
                <a:tc>
                  <a:txBody>
                    <a:bodyPr/>
                    <a:lstStyle/>
                    <a:p>
                      <a:pPr rtl="0" fontAlgn="b"/>
                      <a:r>
                        <a:rPr lang="de-DE" sz="1000">
                          <a:effectLst/>
                        </a:rPr>
                        <a:t>Q3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What is the highest and lowest price per material per month and year?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>
                          <a:effectLst/>
                        </a:rPr>
                        <a:t>Medium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>
                          <a:effectLst/>
                        </a:rPr>
                        <a:t>Material, Month, Year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>
                          <a:effectLst/>
                        </a:rPr>
                        <a:t>Price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83">
                <a:tc>
                  <a:txBody>
                    <a:bodyPr/>
                    <a:lstStyle/>
                    <a:p>
                      <a:pPr rtl="0" fontAlgn="b"/>
                      <a:r>
                        <a:rPr lang="de-DE" sz="1000">
                          <a:effectLst/>
                        </a:rPr>
                        <a:t>Q4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What is the total order value per month and year?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>
                          <a:effectLst/>
                        </a:rPr>
                        <a:t>High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>
                          <a:effectLst/>
                        </a:rPr>
                        <a:t>Month, Year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>
                          <a:effectLst/>
                        </a:rPr>
                        <a:t>Price * Quantity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283">
                <a:tc>
                  <a:txBody>
                    <a:bodyPr/>
                    <a:lstStyle/>
                    <a:p>
                      <a:pPr rtl="0" fontAlgn="b"/>
                      <a:r>
                        <a:rPr lang="de-DE" sz="1000">
                          <a:effectLst/>
                        </a:rPr>
                        <a:t>Q5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What is the total order value per supplier and supplier category per month and year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>
                          <a:effectLst/>
                        </a:rPr>
                        <a:t>High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Supplier, Supplier Category, Month, Year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>
                          <a:effectLst/>
                        </a:rPr>
                        <a:t>Price * Quantity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665">
                <a:tc>
                  <a:txBody>
                    <a:bodyPr/>
                    <a:lstStyle/>
                    <a:p>
                      <a:pPr rtl="0" fontAlgn="b"/>
                      <a:r>
                        <a:rPr lang="de-DE" sz="1000">
                          <a:effectLst/>
                        </a:rPr>
                        <a:t>Q6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What is the total quantity ordered per country?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>
                          <a:effectLst/>
                        </a:rPr>
                        <a:t>Low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>
                          <a:effectLst/>
                        </a:rPr>
                        <a:t>Country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>
                          <a:effectLst/>
                        </a:rPr>
                        <a:t>Quantity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283">
                <a:tc>
                  <a:txBody>
                    <a:bodyPr/>
                    <a:lstStyle/>
                    <a:p>
                      <a:pPr rtl="0" fontAlgn="b"/>
                      <a:r>
                        <a:rPr lang="de-DE" sz="1000">
                          <a:effectLst/>
                        </a:rPr>
                        <a:t>Q7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What is the order volume per supplier and supplier category per month and year?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>
                          <a:effectLst/>
                        </a:rPr>
                        <a:t>High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Supplier, Supplier Category, Month, Year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>
                          <a:effectLst/>
                        </a:rPr>
                        <a:t>Quantity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283">
                <a:tc>
                  <a:txBody>
                    <a:bodyPr/>
                    <a:lstStyle/>
                    <a:p>
                      <a:pPr rtl="0" fontAlgn="b"/>
                      <a:r>
                        <a:rPr lang="de-DE" sz="1000">
                          <a:effectLst/>
                        </a:rPr>
                        <a:t>Q8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What is the number of suppliers per material and supplier category per month and year?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>
                          <a:effectLst/>
                        </a:rPr>
                        <a:t>HIgh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Supplier, Supplier Category, Material, Month, Year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DE" sz="1000" dirty="0">
                        <a:effectLst/>
                      </a:endParaRP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283">
                <a:tc>
                  <a:txBody>
                    <a:bodyPr/>
                    <a:lstStyle/>
                    <a:p>
                      <a:pPr rtl="0" fontAlgn="b"/>
                      <a:r>
                        <a:rPr lang="de-DE" sz="1000">
                          <a:effectLst/>
                        </a:rPr>
                        <a:t>Q9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What is the order volume per supplier and country per month and year?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>
                          <a:effectLst/>
                        </a:rPr>
                        <a:t>Medium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Supplier, Supplier Category, Country, Month, Year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>
                          <a:effectLst/>
                        </a:rPr>
                        <a:t>Quantity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283">
                <a:tc>
                  <a:txBody>
                    <a:bodyPr/>
                    <a:lstStyle/>
                    <a:p>
                      <a:pPr rtl="0" fontAlgn="b"/>
                      <a:r>
                        <a:rPr lang="de-DE" sz="1000">
                          <a:effectLst/>
                        </a:rPr>
                        <a:t>Q10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What is the order value per supplier and country per month and year?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>
                          <a:effectLst/>
                        </a:rPr>
                        <a:t>Medium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dirty="0">
                          <a:effectLst/>
                        </a:rPr>
                        <a:t>Supplier, Supplier Category, Country, Month, Year</a:t>
                      </a: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dirty="0">
                          <a:effectLst/>
                        </a:rPr>
                        <a:t>Price * </a:t>
                      </a:r>
                      <a:r>
                        <a:rPr lang="de-DE" sz="1000" dirty="0" err="1">
                          <a:effectLst/>
                        </a:rPr>
                        <a:t>Quantity</a:t>
                      </a:r>
                      <a:endParaRPr lang="de-DE" sz="1000" dirty="0">
                        <a:effectLst/>
                      </a:endParaRPr>
                    </a:p>
                  </a:txBody>
                  <a:tcPr marL="15160" marR="15160" marT="10107" marB="101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65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smtClean="0"/>
              <a:t>CONTENT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219330" y="2930302"/>
            <a:ext cx="5737046" cy="1440560"/>
          </a:xfrm>
        </p:spPr>
        <p:txBody>
          <a:bodyPr/>
          <a:lstStyle/>
          <a:p>
            <a:r>
              <a:rPr lang="de-DE" dirty="0" smtClean="0"/>
              <a:t>REQUIREMENT ANALYSIS</a:t>
            </a:r>
            <a:endParaRPr lang="de-DE" dirty="0"/>
          </a:p>
          <a:p>
            <a:r>
              <a:rPr lang="de-DE" b="1" dirty="0" smtClean="0"/>
              <a:t>ANALYSIS OF DATA SOURCES</a:t>
            </a:r>
            <a:endParaRPr lang="de-DE" b="1" dirty="0"/>
          </a:p>
          <a:p>
            <a:r>
              <a:rPr lang="de-DE" dirty="0" smtClean="0"/>
              <a:t>CONCEPTUAL DESIGN</a:t>
            </a:r>
          </a:p>
          <a:p>
            <a:r>
              <a:rPr lang="de-DE" dirty="0" smtClean="0"/>
              <a:t>PROOF-OF-CONCEPT</a:t>
            </a:r>
          </a:p>
          <a:p>
            <a:r>
              <a:rPr lang="de-DE" dirty="0" smtClean="0"/>
              <a:t>PROCESS INTELLIGENCE</a:t>
            </a:r>
          </a:p>
          <a:p>
            <a:r>
              <a:rPr lang="de-DE" dirty="0" smtClean="0"/>
              <a:t>BUSINESS RECOMMENDATIONS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1328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39831" y="1634158"/>
            <a:ext cx="4224657" cy="3365640"/>
          </a:xfrm>
        </p:spPr>
        <p:txBody>
          <a:bodyPr/>
          <a:lstStyle/>
          <a:p>
            <a:pPr marL="0" indent="0" eaLnBrk="0">
              <a:lnSpc>
                <a:spcPct val="150000"/>
              </a:lnSpc>
              <a:spcBef>
                <a:spcPct val="20000"/>
              </a:spcBef>
              <a:buNone/>
            </a:pPr>
            <a:r>
              <a:rPr lang="de-DE" b="1" dirty="0" err="1" smtClean="0"/>
              <a:t>Types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data</a:t>
            </a:r>
            <a:r>
              <a:rPr lang="de-DE" b="1" dirty="0" smtClean="0"/>
              <a:t> </a:t>
            </a:r>
            <a:r>
              <a:rPr lang="de-DE" b="1" dirty="0" err="1" smtClean="0"/>
              <a:t>profiles</a:t>
            </a:r>
            <a:r>
              <a:rPr lang="de-DE" b="1" dirty="0" smtClean="0"/>
              <a:t> </a:t>
            </a:r>
            <a:r>
              <a:rPr lang="de-DE" b="1" dirty="0" err="1" smtClean="0"/>
              <a:t>used</a:t>
            </a:r>
            <a:r>
              <a:rPr lang="de-DE" b="1" dirty="0" smtClean="0"/>
              <a:t>:</a:t>
            </a:r>
          </a:p>
          <a:p>
            <a:pPr marL="342900" indent="-342900" eaLnBrk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de-DE" dirty="0" err="1" smtClean="0"/>
              <a:t>Candidate</a:t>
            </a:r>
            <a:r>
              <a:rPr lang="de-DE" dirty="0" smtClean="0"/>
              <a:t> </a:t>
            </a:r>
            <a:r>
              <a:rPr lang="de-DE" dirty="0"/>
              <a:t>Key </a:t>
            </a:r>
            <a:r>
              <a:rPr lang="de-DE" dirty="0" err="1" smtClean="0"/>
              <a:t>Profiles</a:t>
            </a:r>
            <a:endParaRPr lang="de-DE" dirty="0" smtClean="0"/>
          </a:p>
          <a:p>
            <a:pPr marL="342900" indent="-342900" eaLnBrk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smtClean="0"/>
              <a:t>Distribution </a:t>
            </a:r>
            <a:r>
              <a:rPr lang="de-DE" dirty="0" err="1" smtClean="0"/>
              <a:t>Profiles</a:t>
            </a:r>
            <a:endParaRPr lang="de-DE" dirty="0" smtClean="0"/>
          </a:p>
          <a:p>
            <a:pPr marL="342900" indent="-342900" eaLnBrk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de-DE" dirty="0" err="1"/>
              <a:t>Column</a:t>
            </a:r>
            <a:r>
              <a:rPr lang="de-DE" dirty="0"/>
              <a:t> Null Ratio </a:t>
            </a:r>
            <a:r>
              <a:rPr lang="de-DE" dirty="0" err="1" smtClean="0"/>
              <a:t>Profiles</a:t>
            </a:r>
            <a:endParaRPr lang="de-DE" dirty="0" smtClean="0"/>
          </a:p>
          <a:p>
            <a:pPr marL="342900" indent="-342900" eaLnBrk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de-DE" dirty="0" err="1"/>
              <a:t>Column</a:t>
            </a:r>
            <a:r>
              <a:rPr lang="de-DE" dirty="0"/>
              <a:t> Pattern </a:t>
            </a:r>
            <a:r>
              <a:rPr lang="de-DE" dirty="0" err="1" smtClean="0"/>
              <a:t>Profiles</a:t>
            </a:r>
            <a:endParaRPr lang="de-DE" dirty="0" smtClean="0"/>
          </a:p>
          <a:p>
            <a:pPr marL="342900" indent="-342900" eaLnBrk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Statistics</a:t>
            </a:r>
            <a:r>
              <a:rPr lang="de-DE" dirty="0"/>
              <a:t> </a:t>
            </a:r>
            <a:r>
              <a:rPr lang="de-DE" dirty="0" err="1" smtClean="0"/>
              <a:t>Profiles</a:t>
            </a:r>
            <a:endParaRPr lang="de-DE" dirty="0" smtClean="0"/>
          </a:p>
          <a:p>
            <a:pPr marL="342900" indent="-342900" eaLnBrk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de-DE" dirty="0" err="1"/>
              <a:t>Column</a:t>
            </a:r>
            <a:r>
              <a:rPr lang="de-DE" dirty="0"/>
              <a:t> Value Distribution </a:t>
            </a:r>
            <a:r>
              <a:rPr lang="de-DE" dirty="0" err="1" smtClean="0"/>
              <a:t>Profiles</a:t>
            </a:r>
            <a:endParaRPr lang="de-DE" dirty="0" smtClean="0"/>
          </a:p>
          <a:p>
            <a:pPr marL="342900" indent="-342900" eaLnBrk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Profiles</a:t>
            </a:r>
            <a:endParaRPr lang="de-DE" b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PROFILING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FEAFCA49-E983-7E4E-927D-404F05283CFA}" type="datetime1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dirty="0"/>
              <a:t>SUPER-X – </a:t>
            </a:r>
            <a:r>
              <a:rPr lang="de-DE" dirty="0" smtClean="0"/>
              <a:t>CARS   |   Anna </a:t>
            </a:r>
            <a:r>
              <a:rPr lang="de-DE" dirty="0" err="1" smtClean="0"/>
              <a:t>Anisienia</a:t>
            </a:r>
            <a:r>
              <a:rPr lang="de-DE" dirty="0" smtClean="0"/>
              <a:t>, Philipp Riedel, Stella </a:t>
            </a:r>
            <a:r>
              <a:rPr lang="de-DE" dirty="0" err="1" smtClean="0"/>
              <a:t>Valcheva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A1DF-A662-0B45-ACC3-34CB21C2D8E1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75" b="23422"/>
          <a:stretch/>
        </p:blipFill>
        <p:spPr>
          <a:xfrm>
            <a:off x="908384" y="2822959"/>
            <a:ext cx="3194001" cy="1115455"/>
          </a:xfrm>
          <a:prstGeom prst="rect">
            <a:avLst/>
          </a:prstGeom>
        </p:spPr>
      </p:pic>
      <p:sp>
        <p:nvSpPr>
          <p:cNvPr id="9" name="Geschweifte Klammer links 8"/>
          <p:cNvSpPr/>
          <p:nvPr/>
        </p:nvSpPr>
        <p:spPr>
          <a:xfrm>
            <a:off x="4357208" y="1706166"/>
            <a:ext cx="216024" cy="3293632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07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779400" y="1634158"/>
            <a:ext cx="8111848" cy="3365640"/>
          </a:xfrm>
        </p:spPr>
        <p:txBody>
          <a:bodyPr/>
          <a:lstStyle/>
          <a:p>
            <a:pPr marL="0" indent="0" eaLnBrk="0">
              <a:lnSpc>
                <a:spcPct val="150000"/>
              </a:lnSpc>
              <a:spcBef>
                <a:spcPct val="20000"/>
              </a:spcBef>
              <a:buNone/>
            </a:pPr>
            <a:r>
              <a:rPr lang="de-DE" b="1" dirty="0" err="1" smtClean="0"/>
              <a:t>Example</a:t>
            </a:r>
            <a:r>
              <a:rPr lang="de-DE" b="1" dirty="0" smtClean="0"/>
              <a:t>: </a:t>
            </a:r>
            <a:r>
              <a:rPr lang="de-DE" dirty="0" err="1" smtClean="0"/>
              <a:t>Supplier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endParaRPr lang="de-DE" dirty="0"/>
          </a:p>
          <a:p>
            <a:pPr marL="342900" indent="-342900" eaLnBrk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dirty="0"/>
              <a:t>C</a:t>
            </a:r>
            <a:r>
              <a:rPr lang="en-US" dirty="0" smtClean="0"/>
              <a:t>ombined </a:t>
            </a:r>
            <a:r>
              <a:rPr lang="en-US" dirty="0"/>
              <a:t>field for </a:t>
            </a:r>
            <a:r>
              <a:rPr lang="en-US" dirty="0" smtClean="0"/>
              <a:t>the whole address:</a:t>
            </a:r>
          </a:p>
          <a:p>
            <a:pPr marL="342900" indent="-342900" eaLnBrk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endParaRPr lang="en-US" dirty="0" smtClean="0"/>
          </a:p>
          <a:p>
            <a:pPr marL="342900" indent="-342900" eaLnBrk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endParaRPr lang="en-US" dirty="0"/>
          </a:p>
          <a:p>
            <a:pPr marL="342900" indent="-342900" eaLnBrk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endParaRPr lang="en-US" dirty="0" smtClean="0"/>
          </a:p>
          <a:p>
            <a:pPr marL="0" indent="0" eaLnBrk="0">
              <a:lnSpc>
                <a:spcPct val="150000"/>
              </a:lnSpc>
              <a:spcBef>
                <a:spcPct val="20000"/>
              </a:spcBef>
              <a:buNone/>
            </a:pPr>
            <a:endParaRPr lang="en-US" dirty="0" smtClean="0"/>
          </a:p>
          <a:p>
            <a:pPr marL="342900" indent="-342900" eaLnBrk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dirty="0" smtClean="0"/>
              <a:t>Category “</a:t>
            </a:r>
            <a:r>
              <a:rPr lang="en-US" dirty="0" err="1" smtClean="0"/>
              <a:t>smal</a:t>
            </a:r>
            <a:r>
              <a:rPr lang="en-US" dirty="0" smtClean="0"/>
              <a:t>”: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smtClean="0"/>
              <a:t>CLEANSING: PROBLEM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FEAFCA49-E983-7E4E-927D-404F05283CFA}" type="datetime1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dirty="0"/>
              <a:t>SUPER-X – </a:t>
            </a:r>
            <a:r>
              <a:rPr lang="de-DE" dirty="0" smtClean="0"/>
              <a:t>CARS   |   Anna </a:t>
            </a:r>
            <a:r>
              <a:rPr lang="de-DE" dirty="0" err="1" smtClean="0"/>
              <a:t>Anisienia</a:t>
            </a:r>
            <a:r>
              <a:rPr lang="de-DE" dirty="0" smtClean="0"/>
              <a:t>, Philipp Riedel, Stella </a:t>
            </a:r>
            <a:r>
              <a:rPr lang="de-DE" dirty="0" err="1" smtClean="0"/>
              <a:t>Valcheva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A1DF-A662-0B45-ACC3-34CB21C2D8E1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2052" name="Picture 4" descr="https://lh5.googleusercontent.com/wBiATOvEvSVFVHOReQcdwggkIxaQ3Vdt-gk6PzHsWVLs2vSq4XR33Er8pn-ln5TeGEDZ2T5NZaGIg6554OUausQ1YyaaMlWO2AoVIxCR6xbOFHnaXn-kqqRsSXkSpQBLHaOPwW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796" y="4571642"/>
            <a:ext cx="945232" cy="65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pieren 8"/>
          <p:cNvGrpSpPr/>
          <p:nvPr/>
        </p:nvGrpSpPr>
        <p:grpSpPr>
          <a:xfrm>
            <a:off x="1115616" y="2426740"/>
            <a:ext cx="3842395" cy="1628776"/>
            <a:chOff x="1233660" y="2570262"/>
            <a:chExt cx="3842395" cy="1628776"/>
          </a:xfrm>
        </p:grpSpPr>
        <p:pic>
          <p:nvPicPr>
            <p:cNvPr id="2050" name="Picture 2" descr="https://lh3.googleusercontent.com/WBM1XKlYE9WN_o8ztYKCLimFwVd2WXZJcHhzpRL8I_aQdj93EcIdrpbF8LSZUuJLq1rbyShllfcil-FiJIy_CxK-6gBjpSkvFuTJBr7fYUdvQAuxW3qgCKvLuMwYBcHd2mToa9BU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361"/>
            <a:stretch/>
          </p:blipFill>
          <p:spPr bwMode="auto">
            <a:xfrm>
              <a:off x="1233661" y="2570262"/>
              <a:ext cx="3770387" cy="1628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bgerundetes Rechteck 7"/>
            <p:cNvSpPr/>
            <p:nvPr/>
          </p:nvSpPr>
          <p:spPr>
            <a:xfrm>
              <a:off x="1233660" y="3002310"/>
              <a:ext cx="3842395" cy="1196728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3241084" y="4220546"/>
            <a:ext cx="792088" cy="1049478"/>
            <a:chOff x="6907080" y="3506366"/>
            <a:chExt cx="792088" cy="1049478"/>
          </a:xfrm>
        </p:grpSpPr>
        <p:pic>
          <p:nvPicPr>
            <p:cNvPr id="12" name="Picture 2" descr="https://lh3.googleusercontent.com/WBM1XKlYE9WN_o8ztYKCLimFwVd2WXZJcHhzpRL8I_aQdj93EcIdrpbF8LSZUuJLq1rbyShllfcil-FiJIy_CxK-6gBjpSkvFuTJBr7fYUdvQAuxW3qgCKvLuMwYBcHd2mToa9BU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640" t="19053" b="19053"/>
            <a:stretch/>
          </p:blipFill>
          <p:spPr bwMode="auto">
            <a:xfrm>
              <a:off x="6907080" y="3506366"/>
              <a:ext cx="792088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Abgerundetes Rechteck 12"/>
            <p:cNvSpPr/>
            <p:nvPr/>
          </p:nvSpPr>
          <p:spPr>
            <a:xfrm>
              <a:off x="6951875" y="4403444"/>
              <a:ext cx="423664" cy="152400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" name="Pfeil nach rechts 10"/>
          <p:cNvSpPr/>
          <p:nvPr/>
        </p:nvSpPr>
        <p:spPr>
          <a:xfrm>
            <a:off x="5052232" y="4657065"/>
            <a:ext cx="360040" cy="33017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/>
          <p:cNvSpPr/>
          <p:nvPr/>
        </p:nvSpPr>
        <p:spPr>
          <a:xfrm>
            <a:off x="5052232" y="3316978"/>
            <a:ext cx="360040" cy="33017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6" name="Picture 8" descr="https://lh5.googleusercontent.com/67snV5MOgibJXuLzBRSKujIJUVn05q8jQy43LyuSfKhYdXwuHupsNwzkotO-93QHBHjteHn3bz86tr0yoRAqqRbZJv7n9LpIloMKH-9i6_6lBe_4k0I6GcO2KUjjiKgjbGX-Ue6T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3" b="70230"/>
          <a:stretch/>
        </p:blipFill>
        <p:spPr bwMode="auto">
          <a:xfrm>
            <a:off x="5506095" y="3002310"/>
            <a:ext cx="3418635" cy="95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73" y="1777012"/>
            <a:ext cx="1215444" cy="684425"/>
          </a:xfrm>
          <a:prstGeom prst="rect">
            <a:avLst/>
          </a:prstGeom>
        </p:spPr>
      </p:pic>
      <p:sp>
        <p:nvSpPr>
          <p:cNvPr id="19" name="Geschweifte Klammer links 18"/>
          <p:cNvSpPr/>
          <p:nvPr/>
        </p:nvSpPr>
        <p:spPr>
          <a:xfrm rot="5400000">
            <a:off x="7070687" y="910437"/>
            <a:ext cx="259842" cy="3448243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20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1" grpId="0" animBg="1"/>
    </p:bldLst>
  </p:timing>
</p:sld>
</file>

<file path=ppt/theme/theme1.xml><?xml version="1.0" encoding="utf-8"?>
<a:theme xmlns:a="http://schemas.openxmlformats.org/drawingml/2006/main" name="Titelblat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tandar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20171106 Project Status</Template>
  <TotalTime>0</TotalTime>
  <Words>1125</Words>
  <Application>Microsoft Office PowerPoint</Application>
  <PresentationFormat>Custom</PresentationFormat>
  <Paragraphs>272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Lucida Grande</vt:lpstr>
      <vt:lpstr>Times New Roman</vt:lpstr>
      <vt:lpstr>Titelblatt</vt:lpstr>
      <vt:lpstr>Standard</vt:lpstr>
      <vt:lpstr>SUPER-X – DATA WAREHOUSING</vt:lpstr>
      <vt:lpstr>CONTENT</vt:lpstr>
      <vt:lpstr>CONTENT</vt:lpstr>
      <vt:lpstr>REQUIREMENT ANALYSIS</vt:lpstr>
      <vt:lpstr>OLTP SCHEMA</vt:lpstr>
      <vt:lpstr>KPIs</vt:lpstr>
      <vt:lpstr>CONTENT</vt:lpstr>
      <vt:lpstr>DATA PROFILING</vt:lpstr>
      <vt:lpstr>DATA CLEANSING: PROBLEM</vt:lpstr>
      <vt:lpstr>DATA CLEANSING: SOLUTION</vt:lpstr>
      <vt:lpstr>CONTENT</vt:lpstr>
      <vt:lpstr>CONCEPTUAL DESIGN</vt:lpstr>
      <vt:lpstr>LOGICAL DESIGN</vt:lpstr>
      <vt:lpstr>CONTENT</vt:lpstr>
      <vt:lpstr>ETL PROCESS</vt:lpstr>
      <vt:lpstr>ETL PROCESS</vt:lpstr>
      <vt:lpstr>IMPLEMENTED CUBE</vt:lpstr>
      <vt:lpstr>VISUALIZATION</vt:lpstr>
      <vt:lpstr>PowerPoint Presentation</vt:lpstr>
      <vt:lpstr>PowerPoint Presentation</vt:lpstr>
      <vt:lpstr>PowerPoint Presentation</vt:lpstr>
      <vt:lpstr>CONTENT</vt:lpstr>
      <vt:lpstr>PowerPoint Presentation</vt:lpstr>
      <vt:lpstr>PowerPoint Presentation</vt:lpstr>
      <vt:lpstr>CONTENT</vt:lpstr>
      <vt:lpstr>BUSINESS RECOMMENDATION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Toll Collect</dc:title>
  <dc:creator>Lorenz Hertel</dc:creator>
  <cp:lastModifiedBy>Anna Anisienia</cp:lastModifiedBy>
  <cp:revision>202</cp:revision>
  <cp:lastPrinted>2017-12-08T08:27:12Z</cp:lastPrinted>
  <dcterms:created xsi:type="dcterms:W3CDTF">2017-11-06T08:11:10Z</dcterms:created>
  <dcterms:modified xsi:type="dcterms:W3CDTF">2018-02-14T14:48:47Z</dcterms:modified>
</cp:coreProperties>
</file>