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8803600" cy="41148000"/>
  <p:notesSz cx="27986038" cy="40330438"/>
  <p:defaultTextStyle>
    <a:defPPr>
      <a:defRPr lang="en-US"/>
    </a:defPPr>
    <a:lvl1pPr marL="0" algn="l" defTabSz="3357677" rtl="0" eaLnBrk="1" latinLnBrk="0" hangingPunct="1">
      <a:defRPr sz="6610" kern="1200">
        <a:solidFill>
          <a:schemeClr val="tx1"/>
        </a:solidFill>
        <a:latin typeface="+mn-lt"/>
        <a:ea typeface="+mn-ea"/>
        <a:cs typeface="+mn-cs"/>
      </a:defRPr>
    </a:lvl1pPr>
    <a:lvl2pPr marL="1678838" algn="l" defTabSz="3357677" rtl="0" eaLnBrk="1" latinLnBrk="0" hangingPunct="1">
      <a:defRPr sz="6610" kern="1200">
        <a:solidFill>
          <a:schemeClr val="tx1"/>
        </a:solidFill>
        <a:latin typeface="+mn-lt"/>
        <a:ea typeface="+mn-ea"/>
        <a:cs typeface="+mn-cs"/>
      </a:defRPr>
    </a:lvl2pPr>
    <a:lvl3pPr marL="3357677" algn="l" defTabSz="3357677" rtl="0" eaLnBrk="1" latinLnBrk="0" hangingPunct="1">
      <a:defRPr sz="6610" kern="1200">
        <a:solidFill>
          <a:schemeClr val="tx1"/>
        </a:solidFill>
        <a:latin typeface="+mn-lt"/>
        <a:ea typeface="+mn-ea"/>
        <a:cs typeface="+mn-cs"/>
      </a:defRPr>
    </a:lvl3pPr>
    <a:lvl4pPr marL="5036515" algn="l" defTabSz="3357677" rtl="0" eaLnBrk="1" latinLnBrk="0" hangingPunct="1">
      <a:defRPr sz="6610" kern="1200">
        <a:solidFill>
          <a:schemeClr val="tx1"/>
        </a:solidFill>
        <a:latin typeface="+mn-lt"/>
        <a:ea typeface="+mn-ea"/>
        <a:cs typeface="+mn-cs"/>
      </a:defRPr>
    </a:lvl4pPr>
    <a:lvl5pPr marL="6715354" algn="l" defTabSz="3357677" rtl="0" eaLnBrk="1" latinLnBrk="0" hangingPunct="1">
      <a:defRPr sz="6610" kern="1200">
        <a:solidFill>
          <a:schemeClr val="tx1"/>
        </a:solidFill>
        <a:latin typeface="+mn-lt"/>
        <a:ea typeface="+mn-ea"/>
        <a:cs typeface="+mn-cs"/>
      </a:defRPr>
    </a:lvl5pPr>
    <a:lvl6pPr marL="8394192" algn="l" defTabSz="3357677" rtl="0" eaLnBrk="1" latinLnBrk="0" hangingPunct="1">
      <a:defRPr sz="6610" kern="1200">
        <a:solidFill>
          <a:schemeClr val="tx1"/>
        </a:solidFill>
        <a:latin typeface="+mn-lt"/>
        <a:ea typeface="+mn-ea"/>
        <a:cs typeface="+mn-cs"/>
      </a:defRPr>
    </a:lvl6pPr>
    <a:lvl7pPr marL="10073030" algn="l" defTabSz="3357677" rtl="0" eaLnBrk="1" latinLnBrk="0" hangingPunct="1">
      <a:defRPr sz="6610" kern="1200">
        <a:solidFill>
          <a:schemeClr val="tx1"/>
        </a:solidFill>
        <a:latin typeface="+mn-lt"/>
        <a:ea typeface="+mn-ea"/>
        <a:cs typeface="+mn-cs"/>
      </a:defRPr>
    </a:lvl7pPr>
    <a:lvl8pPr marL="11751869" algn="l" defTabSz="3357677" rtl="0" eaLnBrk="1" latinLnBrk="0" hangingPunct="1">
      <a:defRPr sz="6610" kern="1200">
        <a:solidFill>
          <a:schemeClr val="tx1"/>
        </a:solidFill>
        <a:latin typeface="+mn-lt"/>
        <a:ea typeface="+mn-ea"/>
        <a:cs typeface="+mn-cs"/>
      </a:defRPr>
    </a:lvl8pPr>
    <a:lvl9pPr marL="13430707" algn="l" defTabSz="3357677" rtl="0" eaLnBrk="1" latinLnBrk="0" hangingPunct="1">
      <a:defRPr sz="661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A3563DF-150F-4C2A-A134-0D76424E823E}">
          <p14:sldIdLst>
            <p14:sldId id="256"/>
          </p14:sldIdLst>
        </p14:section>
      </p14:sectionLst>
    </p:ext>
    <p:ext uri="{EFAFB233-063F-42B5-8137-9DF3F51BA10A}">
      <p15:sldGuideLst xmlns:p15="http://schemas.microsoft.com/office/powerpoint/2012/main">
        <p15:guide id="1" orient="horz" pos="12960"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9" autoAdjust="0"/>
    <p:restoredTop sz="96187" autoAdjust="0"/>
  </p:normalViewPr>
  <p:slideViewPr>
    <p:cSldViewPr snapToGrid="0">
      <p:cViewPr>
        <p:scale>
          <a:sx n="20" d="100"/>
          <a:sy n="20" d="100"/>
        </p:scale>
        <p:origin x="968" y="-2236"/>
      </p:cViewPr>
      <p:guideLst>
        <p:guide orient="horz" pos="12960"/>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6734178"/>
            <a:ext cx="24483060" cy="14325600"/>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1612228"/>
            <a:ext cx="21602700" cy="9934572"/>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1F7121-EEF8-4536-9FDB-5CCC14C643C8}" type="datetimeFigureOut">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20843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1F7121-EEF8-4536-9FDB-5CCC14C643C8}" type="datetimeFigureOut">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3285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190750"/>
            <a:ext cx="6210776" cy="3487102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190750"/>
            <a:ext cx="18272284" cy="34871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1F7121-EEF8-4536-9FDB-5CCC14C643C8}" type="datetimeFigureOut">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232712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1F7121-EEF8-4536-9FDB-5CCC14C643C8}" type="datetimeFigureOut">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266161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0258437"/>
            <a:ext cx="24843105" cy="17116422"/>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7536787"/>
            <a:ext cx="24843105" cy="9001122"/>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1F7121-EEF8-4536-9FDB-5CCC14C643C8}" type="datetimeFigureOut">
              <a:rPr lang="en-GB" smtClean="0"/>
              <a:t>12/08/2020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148872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0953750"/>
            <a:ext cx="12241530" cy="2610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0953750"/>
            <a:ext cx="12241530" cy="2610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1F7121-EEF8-4536-9FDB-5CCC14C643C8}" type="datetimeFigureOut">
              <a:rPr lang="en-GB" smtClean="0"/>
              <a:t>12/08/2020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20013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190759"/>
            <a:ext cx="24843105" cy="79533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086978"/>
            <a:ext cx="12185271" cy="4943472"/>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5030450"/>
            <a:ext cx="12185271" cy="22107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086978"/>
            <a:ext cx="12245282" cy="4943472"/>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5030450"/>
            <a:ext cx="12245282" cy="221075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1F7121-EEF8-4536-9FDB-5CCC14C643C8}" type="datetimeFigureOut">
              <a:rPr lang="en-GB" smtClean="0"/>
              <a:t>12/08/2020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344503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1F7121-EEF8-4536-9FDB-5CCC14C643C8}" type="datetimeFigureOut">
              <a:rPr lang="en-GB" smtClean="0"/>
              <a:t>12/08/2020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288952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F7121-EEF8-4536-9FDB-5CCC14C643C8}" type="datetimeFigureOut">
              <a:rPr lang="en-GB" smtClean="0"/>
              <a:t>12/08/2020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111018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743200"/>
            <a:ext cx="9289911" cy="9601200"/>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5924559"/>
            <a:ext cx="14581823" cy="29241750"/>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2344400"/>
            <a:ext cx="9289911" cy="22869528"/>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8D1F7121-EEF8-4536-9FDB-5CCC14C643C8}" type="datetimeFigureOut">
              <a:rPr lang="en-GB" smtClean="0"/>
              <a:t>12/08/2020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388202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743200"/>
            <a:ext cx="9289911" cy="9601200"/>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5924559"/>
            <a:ext cx="14581823" cy="29241750"/>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2344400"/>
            <a:ext cx="9289911" cy="22869528"/>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8D1F7121-EEF8-4536-9FDB-5CCC14C643C8}" type="datetimeFigureOut">
              <a:rPr lang="en-GB" smtClean="0"/>
              <a:t>12/08/2020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6D8716-A335-4442-A8E2-63DAA9FDFF15}" type="slidenum">
              <a:rPr lang="en-GB" smtClean="0"/>
              <a:t>‹#›</a:t>
            </a:fld>
            <a:endParaRPr lang="en-GB"/>
          </a:p>
        </p:txBody>
      </p:sp>
    </p:spTree>
    <p:extLst>
      <p:ext uri="{BB962C8B-B14F-4D97-AF65-F5344CB8AC3E}">
        <p14:creationId xmlns:p14="http://schemas.microsoft.com/office/powerpoint/2010/main" val="105486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190759"/>
            <a:ext cx="24843105" cy="79533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0953750"/>
            <a:ext cx="24843105" cy="261080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38138109"/>
            <a:ext cx="6480810" cy="2190750"/>
          </a:xfrm>
          <a:prstGeom prst="rect">
            <a:avLst/>
          </a:prstGeom>
        </p:spPr>
        <p:txBody>
          <a:bodyPr vert="horz" lIns="91440" tIns="45720" rIns="91440" bIns="45720" rtlCol="0" anchor="ctr"/>
          <a:lstStyle>
            <a:lvl1pPr algn="l">
              <a:defRPr sz="3780">
                <a:solidFill>
                  <a:schemeClr val="tx1">
                    <a:tint val="75000"/>
                  </a:schemeClr>
                </a:solidFill>
              </a:defRPr>
            </a:lvl1pPr>
          </a:lstStyle>
          <a:p>
            <a:fld id="{8D1F7121-EEF8-4536-9FDB-5CCC14C643C8}" type="datetimeFigureOut">
              <a:rPr lang="en-GB" smtClean="0"/>
              <a:t>12/08/2020</a:t>
            </a:fld>
            <a:endParaRPr lang="en-GB"/>
          </a:p>
        </p:txBody>
      </p:sp>
      <p:sp>
        <p:nvSpPr>
          <p:cNvPr id="5" name="Footer Placeholder 4"/>
          <p:cNvSpPr>
            <a:spLocks noGrp="1"/>
          </p:cNvSpPr>
          <p:nvPr>
            <p:ph type="ftr" sz="quarter" idx="3"/>
          </p:nvPr>
        </p:nvSpPr>
        <p:spPr>
          <a:xfrm>
            <a:off x="9541193" y="38138109"/>
            <a:ext cx="9721215" cy="2190750"/>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0342543" y="38138109"/>
            <a:ext cx="6480810" cy="2190750"/>
          </a:xfrm>
          <a:prstGeom prst="rect">
            <a:avLst/>
          </a:prstGeom>
        </p:spPr>
        <p:txBody>
          <a:bodyPr vert="horz" lIns="91440" tIns="45720" rIns="91440" bIns="45720" rtlCol="0" anchor="ctr"/>
          <a:lstStyle>
            <a:lvl1pPr algn="r">
              <a:defRPr sz="3780">
                <a:solidFill>
                  <a:schemeClr val="tx1">
                    <a:tint val="75000"/>
                  </a:schemeClr>
                </a:solidFill>
              </a:defRPr>
            </a:lvl1pPr>
          </a:lstStyle>
          <a:p>
            <a:fld id="{506D8716-A335-4442-A8E2-63DAA9FDFF15}" type="slidenum">
              <a:rPr lang="en-GB" smtClean="0"/>
              <a:t>‹#›</a:t>
            </a:fld>
            <a:endParaRPr lang="en-GB"/>
          </a:p>
        </p:txBody>
      </p:sp>
    </p:spTree>
    <p:extLst>
      <p:ext uri="{BB962C8B-B14F-4D97-AF65-F5344CB8AC3E}">
        <p14:creationId xmlns:p14="http://schemas.microsoft.com/office/powerpoint/2010/main" val="3478070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p:cNvSpPr/>
          <p:nvPr/>
        </p:nvSpPr>
        <p:spPr>
          <a:xfrm>
            <a:off x="160284" y="17479972"/>
            <a:ext cx="10679972" cy="49393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p:cNvSpPr/>
          <p:nvPr/>
        </p:nvSpPr>
        <p:spPr>
          <a:xfrm>
            <a:off x="0" y="-6447"/>
            <a:ext cx="28803600" cy="4999272"/>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362978" y="226460"/>
            <a:ext cx="23777882" cy="2123658"/>
          </a:xfrm>
          <a:prstGeom prst="rect">
            <a:avLst/>
          </a:prstGeom>
          <a:noFill/>
        </p:spPr>
        <p:txBody>
          <a:bodyPr wrap="square" rtlCol="0">
            <a:spAutoFit/>
          </a:bodyPr>
          <a:lstStyle/>
          <a:p>
            <a:r>
              <a:rPr lang="en-US" sz="6600" b="1" dirty="0">
                <a:solidFill>
                  <a:schemeClr val="bg1"/>
                </a:solidFill>
              </a:rPr>
              <a:t>Using Statistical and Machine Learning Models with Remotely Sensed Data to Estimate PM2.5 in the San Francisco Bay Area</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5757" t="22179" r="26395" b="21681"/>
          <a:stretch/>
        </p:blipFill>
        <p:spPr>
          <a:xfrm>
            <a:off x="25915247" y="285271"/>
            <a:ext cx="2888353" cy="2541751"/>
          </a:xfrm>
          <a:prstGeom prst="rect">
            <a:avLst/>
          </a:prstGeom>
        </p:spPr>
      </p:pic>
      <p:pic>
        <p:nvPicPr>
          <p:cNvPr id="10" name="Picture 4" descr="https://astronomy2015.org/sites/default/files/USRA.png"/>
          <p:cNvPicPr>
            <a:picLocks noChangeAspect="1" noChangeArrowheads="1"/>
          </p:cNvPicPr>
          <p:nvPr/>
        </p:nvPicPr>
        <p:blipFill>
          <a:blip r:embed="rId3" cstate="print">
            <a:clrChange>
              <a:clrFrom>
                <a:srgbClr val="FFFFFF"/>
              </a:clrFrom>
              <a:clrTo>
                <a:srgbClr val="FFFFFF">
                  <a:alpha val="0"/>
                </a:srgbClr>
              </a:clrTo>
            </a:clrChange>
            <a:duotone>
              <a:srgbClr val="7890CD">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2048958" y="748281"/>
            <a:ext cx="2044442" cy="138942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p:cNvCxnSpPr>
            <a:cxnSpLocks/>
          </p:cNvCxnSpPr>
          <p:nvPr/>
        </p:nvCxnSpPr>
        <p:spPr>
          <a:xfrm>
            <a:off x="0" y="4987393"/>
            <a:ext cx="28641664" cy="325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18896" y="6160631"/>
            <a:ext cx="10685736" cy="76519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Ambient fine particulate matter (PM</a:t>
            </a:r>
            <a:r>
              <a:rPr lang="en-US" sz="2400" baseline="-25000" dirty="0">
                <a:solidFill>
                  <a:schemeClr val="tx1"/>
                </a:solidFill>
              </a:rPr>
              <a:t>2.5</a:t>
            </a:r>
            <a:r>
              <a:rPr lang="en-US" sz="2400" dirty="0">
                <a:solidFill>
                  <a:schemeClr val="tx1"/>
                </a:solidFill>
              </a:rPr>
              <a:t>) is associated with significant adverse health impacts. Continuous, high quality and high resolution PM</a:t>
            </a:r>
            <a:r>
              <a:rPr lang="en-US" sz="2400" baseline="-25000" dirty="0">
                <a:solidFill>
                  <a:schemeClr val="tx1"/>
                </a:solidFill>
              </a:rPr>
              <a:t>2.5</a:t>
            </a:r>
            <a:r>
              <a:rPr lang="en-US" sz="2400" dirty="0">
                <a:solidFill>
                  <a:schemeClr val="tx1"/>
                </a:solidFill>
              </a:rPr>
              <a:t> data has the potential to be greatly useful in public health research and mitigation efforts, but PM</a:t>
            </a:r>
            <a:r>
              <a:rPr lang="en-US" sz="2400" baseline="-25000" dirty="0">
                <a:solidFill>
                  <a:schemeClr val="tx1"/>
                </a:solidFill>
              </a:rPr>
              <a:t>2.5</a:t>
            </a:r>
            <a:r>
              <a:rPr lang="en-US" sz="2400" dirty="0">
                <a:solidFill>
                  <a:schemeClr val="tx1"/>
                </a:solidFill>
              </a:rPr>
              <a:t> monitors are few and unevenly distributed over the landscape. In California, this is of particular concern because catastrophic wildfires have caused and are projected to continue causing episodes of very high levels of PM</a:t>
            </a:r>
            <a:r>
              <a:rPr lang="en-US" sz="2400" baseline="-25000" dirty="0">
                <a:solidFill>
                  <a:schemeClr val="tx1"/>
                </a:solidFill>
              </a:rPr>
              <a:t>2.5</a:t>
            </a:r>
            <a:r>
              <a:rPr lang="en-US" sz="2400" dirty="0">
                <a:solidFill>
                  <a:schemeClr val="tx1"/>
                </a:solidFill>
              </a:rPr>
              <a:t>. Previous studies have shown the potential for Aerosol Optical Depth (AOD), meteorological data, and land cover/land use (LCLU) data to estimate PM</a:t>
            </a:r>
            <a:r>
              <a:rPr lang="en-US" sz="2400" baseline="-25000" dirty="0">
                <a:solidFill>
                  <a:schemeClr val="tx1"/>
                </a:solidFill>
              </a:rPr>
              <a:t>2.5</a:t>
            </a:r>
            <a:r>
              <a:rPr lang="en-US" sz="2400" dirty="0">
                <a:solidFill>
                  <a:schemeClr val="tx1"/>
                </a:solidFill>
              </a:rPr>
              <a:t> using a variety of models. However, the most recent research has yet to be applied in the San Francisco Bay Area, where high density episodes of PM</a:t>
            </a:r>
            <a:r>
              <a:rPr lang="en-US" sz="2400" baseline="-25000" dirty="0">
                <a:solidFill>
                  <a:schemeClr val="tx1"/>
                </a:solidFill>
              </a:rPr>
              <a:t>2.5</a:t>
            </a:r>
            <a:r>
              <a:rPr lang="en-US" sz="2400" dirty="0">
                <a:solidFill>
                  <a:schemeClr val="tx1"/>
                </a:solidFill>
              </a:rPr>
              <a:t> were observed in 2017 and 2018. In addition, few studies have taken advantage of flexible and powerful machine learning algorithms to estimate PM</a:t>
            </a:r>
            <a:r>
              <a:rPr lang="en-US" sz="2400" baseline="-25000" dirty="0">
                <a:solidFill>
                  <a:schemeClr val="tx1"/>
                </a:solidFill>
              </a:rPr>
              <a:t>2.5</a:t>
            </a:r>
            <a:r>
              <a:rPr lang="en-US" sz="2400" dirty="0">
                <a:solidFill>
                  <a:schemeClr val="tx1"/>
                </a:solidFill>
              </a:rPr>
              <a:t> levels, especially considering the variety of parameters known to improve such models. This study aims to apply the state of the art PM</a:t>
            </a:r>
            <a:r>
              <a:rPr lang="en-US" sz="2400" baseline="-25000" dirty="0">
                <a:solidFill>
                  <a:schemeClr val="tx1"/>
                </a:solidFill>
              </a:rPr>
              <a:t>2.5</a:t>
            </a:r>
            <a:r>
              <a:rPr lang="en-US" sz="2400" dirty="0">
                <a:solidFill>
                  <a:schemeClr val="tx1"/>
                </a:solidFill>
              </a:rPr>
              <a:t> estimation techniques, including a proven two-stage model trained on AOD, meteorological, and LCLU data, and compare it to promising ML algorithms including random forests and gradient boosted decision trees. We envision that this approach will lead to greatly improved estimation of PM</a:t>
            </a:r>
            <a:r>
              <a:rPr lang="en-US" sz="2400" baseline="-25000" dirty="0">
                <a:solidFill>
                  <a:schemeClr val="tx1"/>
                </a:solidFill>
              </a:rPr>
              <a:t>2.5</a:t>
            </a:r>
            <a:r>
              <a:rPr lang="en-US" sz="2400" dirty="0">
                <a:solidFill>
                  <a:schemeClr val="tx1"/>
                </a:solidFill>
              </a:rPr>
              <a:t> in California, and that more flexible ML techniques will allow for improved results when predicting extreme PM</a:t>
            </a:r>
            <a:r>
              <a:rPr lang="en-US" sz="2400" baseline="-25000" dirty="0">
                <a:solidFill>
                  <a:schemeClr val="tx1"/>
                </a:solidFill>
              </a:rPr>
              <a:t>2.5</a:t>
            </a:r>
            <a:r>
              <a:rPr lang="en-US" sz="2400" dirty="0">
                <a:solidFill>
                  <a:schemeClr val="tx1"/>
                </a:solidFill>
              </a:rPr>
              <a:t> events, such as resulting from a wildfire, which are particularly important for public health research.</a:t>
            </a:r>
            <a:endParaRPr lang="en-GB" sz="2400" dirty="0">
              <a:solidFill>
                <a:schemeClr val="tx1"/>
              </a:solidFill>
            </a:endParaRPr>
          </a:p>
        </p:txBody>
      </p:sp>
      <p:sp>
        <p:nvSpPr>
          <p:cNvPr id="26" name="Rectangle 25"/>
          <p:cNvSpPr/>
          <p:nvPr/>
        </p:nvSpPr>
        <p:spPr>
          <a:xfrm>
            <a:off x="118896" y="5190082"/>
            <a:ext cx="10685736" cy="9705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Abstract</a:t>
            </a:r>
            <a:endParaRPr lang="en-GB" dirty="0">
              <a:solidFill>
                <a:schemeClr val="bg1"/>
              </a:solidFill>
            </a:endParaRPr>
          </a:p>
        </p:txBody>
      </p:sp>
      <p:sp>
        <p:nvSpPr>
          <p:cNvPr id="27" name="Rectangle 26"/>
          <p:cNvSpPr/>
          <p:nvPr/>
        </p:nvSpPr>
        <p:spPr>
          <a:xfrm>
            <a:off x="138153" y="14916537"/>
            <a:ext cx="10674090" cy="13685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Create an accurate and </a:t>
            </a:r>
            <a:r>
              <a:rPr lang="en-US" sz="2400" b="1" dirty="0">
                <a:solidFill>
                  <a:schemeClr val="tx1"/>
                </a:solidFill>
              </a:rPr>
              <a:t>high resolution (1km</a:t>
            </a:r>
            <a:r>
              <a:rPr lang="en-US" sz="2400" b="1" baseline="30000" dirty="0">
                <a:solidFill>
                  <a:schemeClr val="tx1"/>
                </a:solidFill>
              </a:rPr>
              <a:t>2</a:t>
            </a:r>
            <a:r>
              <a:rPr lang="en-US" sz="2400" b="1" dirty="0">
                <a:solidFill>
                  <a:schemeClr val="tx1"/>
                </a:solidFill>
              </a:rPr>
              <a:t>) dataset</a:t>
            </a:r>
            <a:r>
              <a:rPr lang="en-US" sz="2400" dirty="0">
                <a:solidFill>
                  <a:schemeClr val="tx1"/>
                </a:solidFill>
              </a:rPr>
              <a:t> of PM</a:t>
            </a:r>
            <a:r>
              <a:rPr lang="en-US" sz="2400" baseline="-25000" dirty="0">
                <a:solidFill>
                  <a:schemeClr val="tx1"/>
                </a:solidFill>
              </a:rPr>
              <a:t>2.5</a:t>
            </a:r>
            <a:r>
              <a:rPr lang="en-US" sz="2400" dirty="0">
                <a:solidFill>
                  <a:schemeClr val="tx1"/>
                </a:solidFill>
              </a:rPr>
              <a:t> estimates that covers the </a:t>
            </a:r>
            <a:r>
              <a:rPr lang="en-US" sz="2400" b="1" dirty="0">
                <a:solidFill>
                  <a:schemeClr val="tx1"/>
                </a:solidFill>
              </a:rPr>
              <a:t>San Francisco Bay Area</a:t>
            </a:r>
            <a:r>
              <a:rPr lang="en-US" sz="2400" dirty="0">
                <a:solidFill>
                  <a:schemeClr val="tx1"/>
                </a:solidFill>
              </a:rPr>
              <a:t> by training and comparing comprehensive </a:t>
            </a:r>
            <a:r>
              <a:rPr lang="en-US" sz="2400" b="1" dirty="0">
                <a:solidFill>
                  <a:schemeClr val="tx1"/>
                </a:solidFill>
              </a:rPr>
              <a:t>machine learning and statistical models</a:t>
            </a:r>
            <a:r>
              <a:rPr lang="en-US" sz="2400" dirty="0">
                <a:solidFill>
                  <a:schemeClr val="tx1"/>
                </a:solidFill>
              </a:rPr>
              <a:t> using </a:t>
            </a:r>
            <a:r>
              <a:rPr lang="en-US" sz="2400" b="1" dirty="0">
                <a:solidFill>
                  <a:schemeClr val="tx1"/>
                </a:solidFill>
              </a:rPr>
              <a:t>pertinent parameters</a:t>
            </a:r>
            <a:r>
              <a:rPr lang="en-US" sz="2400" dirty="0">
                <a:solidFill>
                  <a:schemeClr val="tx1"/>
                </a:solidFill>
              </a:rPr>
              <a:t>.</a:t>
            </a:r>
          </a:p>
        </p:txBody>
      </p:sp>
      <p:sp>
        <p:nvSpPr>
          <p:cNvPr id="28" name="Rectangle 27"/>
          <p:cNvSpPr/>
          <p:nvPr/>
        </p:nvSpPr>
        <p:spPr>
          <a:xfrm>
            <a:off x="138152" y="13958704"/>
            <a:ext cx="10675601" cy="9705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Objective</a:t>
            </a:r>
            <a:endParaRPr lang="en-GB" dirty="0">
              <a:solidFill>
                <a:schemeClr val="bg1"/>
              </a:solidFill>
            </a:endParaRPr>
          </a:p>
        </p:txBody>
      </p:sp>
      <p:sp>
        <p:nvSpPr>
          <p:cNvPr id="29" name="Rectangle 28"/>
          <p:cNvSpPr/>
          <p:nvPr/>
        </p:nvSpPr>
        <p:spPr>
          <a:xfrm>
            <a:off x="176642" y="23573045"/>
            <a:ext cx="10659971" cy="96327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GB" sz="2300" dirty="0">
              <a:solidFill>
                <a:schemeClr val="tx1"/>
              </a:solidFill>
            </a:endParaRPr>
          </a:p>
        </p:txBody>
      </p:sp>
      <p:sp>
        <p:nvSpPr>
          <p:cNvPr id="30" name="Rectangle 29"/>
          <p:cNvSpPr/>
          <p:nvPr/>
        </p:nvSpPr>
        <p:spPr>
          <a:xfrm>
            <a:off x="166164" y="22697661"/>
            <a:ext cx="10674092" cy="87538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Methodology</a:t>
            </a:r>
          </a:p>
        </p:txBody>
      </p:sp>
      <p:sp>
        <p:nvSpPr>
          <p:cNvPr id="33" name="Rectangle 32"/>
          <p:cNvSpPr/>
          <p:nvPr/>
        </p:nvSpPr>
        <p:spPr>
          <a:xfrm>
            <a:off x="161934" y="16509425"/>
            <a:ext cx="10680831" cy="9705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Study Area</a:t>
            </a:r>
            <a:endParaRPr lang="en-GB" dirty="0">
              <a:solidFill>
                <a:schemeClr val="bg1"/>
              </a:solidFill>
            </a:endParaRPr>
          </a:p>
        </p:txBody>
      </p:sp>
      <p:sp>
        <p:nvSpPr>
          <p:cNvPr id="35" name="Rectangle 34"/>
          <p:cNvSpPr/>
          <p:nvPr/>
        </p:nvSpPr>
        <p:spPr>
          <a:xfrm>
            <a:off x="157778" y="33437226"/>
            <a:ext cx="28483887" cy="91228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Conclusions</a:t>
            </a:r>
          </a:p>
        </p:txBody>
      </p:sp>
      <p:sp>
        <p:nvSpPr>
          <p:cNvPr id="37" name="Rectangle 36"/>
          <p:cNvSpPr/>
          <p:nvPr/>
        </p:nvSpPr>
        <p:spPr>
          <a:xfrm>
            <a:off x="7141944" y="38029701"/>
            <a:ext cx="21499720" cy="8795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References</a:t>
            </a:r>
          </a:p>
        </p:txBody>
      </p:sp>
      <p:sp>
        <p:nvSpPr>
          <p:cNvPr id="52" name="Rectangle 51"/>
          <p:cNvSpPr/>
          <p:nvPr/>
        </p:nvSpPr>
        <p:spPr>
          <a:xfrm>
            <a:off x="11085529" y="6153880"/>
            <a:ext cx="17556135" cy="270519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11435940" y="11759986"/>
            <a:ext cx="16848659" cy="590684"/>
          </a:xfrm>
          <a:prstGeom prst="rect">
            <a:avLst/>
          </a:prstGeom>
          <a:solidFill>
            <a:schemeClr val="accent1">
              <a:lumMod val="5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Maps of High Performing Models: Temporal Averages </a:t>
            </a:r>
            <a:r>
              <a:rPr lang="en-US" sz="2400" dirty="0"/>
              <a:t>(µg/m</a:t>
            </a:r>
            <a:r>
              <a:rPr lang="en-US" sz="2400" baseline="30000" dirty="0"/>
              <a:t>3</a:t>
            </a:r>
            <a:r>
              <a:rPr lang="en-US" sz="2400" dirty="0"/>
              <a:t>)</a:t>
            </a:r>
            <a:endParaRPr lang="en-US" sz="2400" dirty="0">
              <a:solidFill>
                <a:schemeClr val="bg1"/>
              </a:solidFill>
            </a:endParaRPr>
          </a:p>
        </p:txBody>
      </p:sp>
      <p:sp>
        <p:nvSpPr>
          <p:cNvPr id="31" name="Rectangle 30"/>
          <p:cNvSpPr/>
          <p:nvPr/>
        </p:nvSpPr>
        <p:spPr>
          <a:xfrm>
            <a:off x="11434984" y="19318998"/>
            <a:ext cx="16848657" cy="590684"/>
          </a:xfrm>
          <a:prstGeom prst="rect">
            <a:avLst/>
          </a:prstGeom>
          <a:solidFill>
            <a:schemeClr val="accent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Maps of High Performing Models on a High </a:t>
            </a:r>
            <a:r>
              <a:rPr lang="en-US" sz="2400" dirty="0"/>
              <a:t>PM</a:t>
            </a:r>
            <a:r>
              <a:rPr lang="en-US" sz="2400" baseline="-25000" dirty="0"/>
              <a:t>2.5</a:t>
            </a:r>
            <a:r>
              <a:rPr lang="en-US" sz="2400" dirty="0"/>
              <a:t> Day: October 13, 2017 (Tubbs Fire)</a:t>
            </a:r>
            <a:r>
              <a:rPr lang="en-US" sz="2400" dirty="0">
                <a:solidFill>
                  <a:schemeClr val="bg1"/>
                </a:solidFill>
              </a:rPr>
              <a:t> </a:t>
            </a:r>
            <a:r>
              <a:rPr lang="en-US" sz="2400" dirty="0"/>
              <a:t>(µg/m</a:t>
            </a:r>
            <a:r>
              <a:rPr lang="en-US" sz="2400" baseline="30000" dirty="0"/>
              <a:t>3</a:t>
            </a:r>
            <a:r>
              <a:rPr lang="en-US" sz="2400" dirty="0"/>
              <a:t>)</a:t>
            </a:r>
            <a:endParaRPr lang="en-US" sz="2400" dirty="0">
              <a:solidFill>
                <a:schemeClr val="bg1"/>
              </a:solidFill>
            </a:endParaRPr>
          </a:p>
        </p:txBody>
      </p:sp>
      <p:cxnSp>
        <p:nvCxnSpPr>
          <p:cNvPr id="63" name="Straight Connector 62"/>
          <p:cNvCxnSpPr/>
          <p:nvPr/>
        </p:nvCxnSpPr>
        <p:spPr>
          <a:xfrm flipH="1">
            <a:off x="4533999" y="17365901"/>
            <a:ext cx="608643" cy="447613"/>
          </a:xfrm>
          <a:prstGeom prst="line">
            <a:avLst/>
          </a:prstGeom>
          <a:ln w="19050">
            <a:no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1910627" y="17270218"/>
            <a:ext cx="608643" cy="447613"/>
          </a:xfrm>
          <a:prstGeom prst="line">
            <a:avLst/>
          </a:prstGeom>
          <a:ln w="19050">
            <a:no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a:off x="1342779" y="16707507"/>
            <a:ext cx="608643" cy="447613"/>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7141944" y="38909210"/>
            <a:ext cx="21499721" cy="21220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baseline="30000" dirty="0">
                <a:solidFill>
                  <a:schemeClr val="tx1"/>
                </a:solidFill>
              </a:rPr>
              <a:t>1 </a:t>
            </a:r>
            <a:r>
              <a:rPr lang="en-US" sz="1500" dirty="0" err="1">
                <a:solidFill>
                  <a:schemeClr val="tx1"/>
                </a:solidFill>
              </a:rPr>
              <a:t>Delfino</a:t>
            </a:r>
            <a:r>
              <a:rPr lang="en-US" sz="1500" dirty="0">
                <a:solidFill>
                  <a:schemeClr val="tx1"/>
                </a:solidFill>
              </a:rPr>
              <a:t>, R. J., Brummel, S., Wu, J., Stern, H., </a:t>
            </a:r>
            <a:r>
              <a:rPr lang="en-US" sz="1500" dirty="0" err="1">
                <a:solidFill>
                  <a:schemeClr val="tx1"/>
                </a:solidFill>
              </a:rPr>
              <a:t>Ostro</a:t>
            </a:r>
            <a:r>
              <a:rPr lang="en-US" sz="1500" dirty="0">
                <a:solidFill>
                  <a:schemeClr val="tx1"/>
                </a:solidFill>
              </a:rPr>
              <a:t>, B., Lipsett, M., Winer, A., Street, D. H., Zhang, L., </a:t>
            </a:r>
            <a:r>
              <a:rPr lang="en-US" sz="1500" dirty="0" err="1">
                <a:solidFill>
                  <a:schemeClr val="tx1"/>
                </a:solidFill>
              </a:rPr>
              <a:t>Tjoa</a:t>
            </a:r>
            <a:r>
              <a:rPr lang="en-US" sz="1500" dirty="0">
                <a:solidFill>
                  <a:schemeClr val="tx1"/>
                </a:solidFill>
              </a:rPr>
              <a:t>, T., &amp; Gillen, D. L. (2009). The relationship of respiratory and cardiovascular hospital admissions to the southern California wildfires of 2003. </a:t>
            </a:r>
            <a:r>
              <a:rPr lang="en-US" sz="1500" i="1" dirty="0">
                <a:solidFill>
                  <a:schemeClr val="tx1"/>
                </a:solidFill>
              </a:rPr>
              <a:t>Occupational and Environmental Medicine; London</a:t>
            </a:r>
            <a:r>
              <a:rPr lang="en-US" sz="1500" dirty="0">
                <a:solidFill>
                  <a:schemeClr val="tx1"/>
                </a:solidFill>
              </a:rPr>
              <a:t>, </a:t>
            </a:r>
            <a:r>
              <a:rPr lang="en-US" sz="1500" i="1" dirty="0">
                <a:solidFill>
                  <a:schemeClr val="tx1"/>
                </a:solidFill>
              </a:rPr>
              <a:t>66</a:t>
            </a:r>
            <a:r>
              <a:rPr lang="en-US" sz="1500" dirty="0">
                <a:solidFill>
                  <a:schemeClr val="tx1"/>
                </a:solidFill>
              </a:rPr>
              <a:t>(3), 189. </a:t>
            </a:r>
          </a:p>
          <a:p>
            <a:r>
              <a:rPr lang="en-US" sz="1500" b="1" baseline="30000" dirty="0">
                <a:solidFill>
                  <a:schemeClr val="tx1"/>
                </a:solidFill>
              </a:rPr>
              <a:t>2 </a:t>
            </a:r>
            <a:r>
              <a:rPr lang="en-US" sz="1500" dirty="0" err="1">
                <a:solidFill>
                  <a:schemeClr val="tx1"/>
                </a:solidFill>
              </a:rPr>
              <a:t>Westerling</a:t>
            </a:r>
            <a:r>
              <a:rPr lang="en-US" sz="1500" dirty="0">
                <a:solidFill>
                  <a:schemeClr val="tx1"/>
                </a:solidFill>
              </a:rPr>
              <a:t>, A. L., &amp; Bryant, B. P. (2008). Climate change and wildfire in California. </a:t>
            </a:r>
            <a:r>
              <a:rPr lang="en-US" sz="1500" i="1" dirty="0">
                <a:solidFill>
                  <a:schemeClr val="tx1"/>
                </a:solidFill>
              </a:rPr>
              <a:t>Climatic Change</a:t>
            </a:r>
            <a:r>
              <a:rPr lang="en-US" sz="1500" dirty="0">
                <a:solidFill>
                  <a:schemeClr val="tx1"/>
                </a:solidFill>
              </a:rPr>
              <a:t>, </a:t>
            </a:r>
            <a:r>
              <a:rPr lang="en-US" sz="1500" i="1" dirty="0">
                <a:solidFill>
                  <a:schemeClr val="tx1"/>
                </a:solidFill>
              </a:rPr>
              <a:t>87</a:t>
            </a:r>
            <a:r>
              <a:rPr lang="en-US" sz="1500" dirty="0">
                <a:solidFill>
                  <a:schemeClr val="tx1"/>
                </a:solidFill>
              </a:rPr>
              <a:t>(1), 231–249. </a:t>
            </a:r>
          </a:p>
          <a:p>
            <a:r>
              <a:rPr lang="en-US" sz="1500" b="1" baseline="30000" dirty="0">
                <a:solidFill>
                  <a:schemeClr val="tx1"/>
                </a:solidFill>
              </a:rPr>
              <a:t>3 </a:t>
            </a:r>
            <a:r>
              <a:rPr lang="en-US" sz="1500" dirty="0">
                <a:solidFill>
                  <a:schemeClr val="tx1"/>
                </a:solidFill>
              </a:rPr>
              <a:t>Hu, </a:t>
            </a:r>
            <a:r>
              <a:rPr lang="en-US" sz="1500" dirty="0" err="1">
                <a:solidFill>
                  <a:schemeClr val="tx1"/>
                </a:solidFill>
              </a:rPr>
              <a:t>Xuefei</a:t>
            </a:r>
            <a:r>
              <a:rPr lang="en-US" sz="1500" dirty="0">
                <a:solidFill>
                  <a:schemeClr val="tx1"/>
                </a:solidFill>
              </a:rPr>
              <a:t>, et al. (2014). Estimating Ground-Level PM2.5 Concentrations in the Southeastern United States Using MAIAC AOD Retrievals and a Two-Stage Model. </a:t>
            </a:r>
            <a:r>
              <a:rPr lang="en-US" sz="1500" i="1" dirty="0">
                <a:solidFill>
                  <a:schemeClr val="tx1"/>
                </a:solidFill>
              </a:rPr>
              <a:t>Remote Sensing of Environment</a:t>
            </a:r>
            <a:r>
              <a:rPr lang="en-US" sz="1500" dirty="0">
                <a:solidFill>
                  <a:schemeClr val="tx1"/>
                </a:solidFill>
              </a:rPr>
              <a:t>, vol. 140,  pp. 220–232., doi:10.1016/j.rse.2013.08.032.</a:t>
            </a:r>
          </a:p>
          <a:p>
            <a:r>
              <a:rPr lang="en-US" sz="1500" b="1" baseline="30000" dirty="0">
                <a:solidFill>
                  <a:schemeClr val="tx1"/>
                </a:solidFill>
              </a:rPr>
              <a:t>4</a:t>
            </a:r>
            <a:r>
              <a:rPr lang="en-US" sz="1500" baseline="30000" dirty="0">
                <a:solidFill>
                  <a:schemeClr val="tx1"/>
                </a:solidFill>
              </a:rPr>
              <a:t> </a:t>
            </a:r>
            <a:r>
              <a:rPr lang="en-US" sz="1500" dirty="0">
                <a:solidFill>
                  <a:schemeClr val="tx1"/>
                </a:solidFill>
              </a:rPr>
              <a:t>Zamani </a:t>
            </a:r>
            <a:r>
              <a:rPr lang="en-US" sz="1500" dirty="0" err="1">
                <a:solidFill>
                  <a:schemeClr val="tx1"/>
                </a:solidFill>
              </a:rPr>
              <a:t>Joharestani</a:t>
            </a:r>
            <a:r>
              <a:rPr lang="en-US" sz="1500" dirty="0">
                <a:solidFill>
                  <a:schemeClr val="tx1"/>
                </a:solidFill>
              </a:rPr>
              <a:t>, M.; Cao, C.; Ni, X.; Bashir, B.; </a:t>
            </a:r>
            <a:r>
              <a:rPr lang="en-US" sz="1500" dirty="0" err="1">
                <a:solidFill>
                  <a:schemeClr val="tx1"/>
                </a:solidFill>
              </a:rPr>
              <a:t>Talebiesfandarani</a:t>
            </a:r>
            <a:r>
              <a:rPr lang="en-US" sz="1500" dirty="0">
                <a:solidFill>
                  <a:schemeClr val="tx1"/>
                </a:solidFill>
              </a:rPr>
              <a:t>, S. (2019). PM</a:t>
            </a:r>
            <a:r>
              <a:rPr lang="en-US" sz="1500" baseline="-25000" dirty="0">
                <a:solidFill>
                  <a:schemeClr val="tx1"/>
                </a:solidFill>
              </a:rPr>
              <a:t>2.5</a:t>
            </a:r>
            <a:r>
              <a:rPr lang="en-US" sz="1500" dirty="0">
                <a:solidFill>
                  <a:schemeClr val="tx1"/>
                </a:solidFill>
              </a:rPr>
              <a:t> Prediction Based on Random Forest, </a:t>
            </a:r>
            <a:r>
              <a:rPr lang="en-US" sz="1500" dirty="0" err="1">
                <a:solidFill>
                  <a:schemeClr val="tx1"/>
                </a:solidFill>
              </a:rPr>
              <a:t>XGBoost</a:t>
            </a:r>
            <a:r>
              <a:rPr lang="en-US" sz="1500" dirty="0">
                <a:solidFill>
                  <a:schemeClr val="tx1"/>
                </a:solidFill>
              </a:rPr>
              <a:t>, and Deep Learning Using Multisource Remote Sensing Data. </a:t>
            </a:r>
            <a:r>
              <a:rPr lang="en-US" sz="1500" i="1" dirty="0">
                <a:solidFill>
                  <a:schemeClr val="tx1"/>
                </a:solidFill>
              </a:rPr>
              <a:t>Atmosphere</a:t>
            </a:r>
            <a:r>
              <a:rPr lang="en-US" sz="1500" dirty="0">
                <a:solidFill>
                  <a:schemeClr val="tx1"/>
                </a:solidFill>
              </a:rPr>
              <a:t>, </a:t>
            </a:r>
            <a:r>
              <a:rPr lang="en-US" sz="1500" i="1" dirty="0">
                <a:solidFill>
                  <a:schemeClr val="tx1"/>
                </a:solidFill>
              </a:rPr>
              <a:t>10</a:t>
            </a:r>
            <a:r>
              <a:rPr lang="en-US" sz="1500" dirty="0">
                <a:solidFill>
                  <a:schemeClr val="tx1"/>
                </a:solidFill>
              </a:rPr>
              <a:t>, 373.</a:t>
            </a:r>
          </a:p>
          <a:p>
            <a:r>
              <a:rPr lang="en-US" sz="1500" b="1" baseline="30000" dirty="0">
                <a:solidFill>
                  <a:schemeClr val="tx1"/>
                </a:solidFill>
              </a:rPr>
              <a:t>5</a:t>
            </a:r>
            <a:r>
              <a:rPr lang="en-US" sz="1500" baseline="30000" dirty="0">
                <a:solidFill>
                  <a:schemeClr val="tx1"/>
                </a:solidFill>
              </a:rPr>
              <a:t> </a:t>
            </a:r>
            <a:r>
              <a:rPr lang="en-US" sz="1500" dirty="0">
                <a:solidFill>
                  <a:schemeClr val="tx1"/>
                </a:solidFill>
              </a:rPr>
              <a:t>Stowell, Jennifer D, et al. (2020). Estimating PM2.5 in Southern California Using Satellite Data: Factors That Affect Model Performance. </a:t>
            </a:r>
            <a:r>
              <a:rPr lang="en-US" sz="1500" i="1" dirty="0">
                <a:solidFill>
                  <a:schemeClr val="tx1"/>
                </a:solidFill>
              </a:rPr>
              <a:t>Environmental Research Letters</a:t>
            </a:r>
            <a:r>
              <a:rPr lang="en-US" sz="1500" dirty="0">
                <a:solidFill>
                  <a:schemeClr val="tx1"/>
                </a:solidFill>
              </a:rPr>
              <a:t>, doi:10.1088/1748-9326/ab9334.</a:t>
            </a:r>
          </a:p>
          <a:p>
            <a:r>
              <a:rPr lang="en-US" sz="1500" b="1" baseline="30000" dirty="0">
                <a:solidFill>
                  <a:schemeClr val="tx1"/>
                </a:solidFill>
              </a:rPr>
              <a:t>6</a:t>
            </a:r>
            <a:r>
              <a:rPr lang="en-US" sz="1500" baseline="30000" dirty="0">
                <a:solidFill>
                  <a:schemeClr val="tx1"/>
                </a:solidFill>
              </a:rPr>
              <a:t> </a:t>
            </a:r>
            <a:r>
              <a:rPr lang="en-US" sz="1500" dirty="0">
                <a:solidFill>
                  <a:schemeClr val="tx1"/>
                </a:solidFill>
              </a:rPr>
              <a:t>Al-Hamdan, Mohammad Z., et al.(2009).  Methods for Characterizing Fine Particulate Matter Using Ground Observations and Remotely Sensed Data: Potential Use for Environmental Public Health Surveillance. </a:t>
            </a:r>
            <a:r>
              <a:rPr lang="en-US" sz="1500" i="1" dirty="0">
                <a:solidFill>
                  <a:schemeClr val="tx1"/>
                </a:solidFill>
              </a:rPr>
              <a:t>Journal of the Air &amp; Waste Management Association</a:t>
            </a:r>
            <a:r>
              <a:rPr lang="en-US" sz="1500" dirty="0">
                <a:solidFill>
                  <a:schemeClr val="tx1"/>
                </a:solidFill>
              </a:rPr>
              <a:t>, vol. 59, no. 7, pp. 865–881., doi:10.3155/1047-3289.59.7.865.</a:t>
            </a:r>
          </a:p>
          <a:p>
            <a:r>
              <a:rPr lang="en-US" sz="1500" b="1" baseline="30000" dirty="0">
                <a:solidFill>
                  <a:schemeClr val="tx1"/>
                </a:solidFill>
              </a:rPr>
              <a:t>7 </a:t>
            </a:r>
            <a:r>
              <a:rPr lang="en-US" sz="1500" dirty="0">
                <a:solidFill>
                  <a:schemeClr val="tx1"/>
                </a:solidFill>
              </a:rPr>
              <a:t>Gupta, P., </a:t>
            </a:r>
            <a:r>
              <a:rPr lang="en-US" sz="1500" dirty="0" err="1">
                <a:solidFill>
                  <a:schemeClr val="tx1"/>
                </a:solidFill>
              </a:rPr>
              <a:t>Doraiswamy</a:t>
            </a:r>
            <a:r>
              <a:rPr lang="en-US" sz="1500" dirty="0">
                <a:solidFill>
                  <a:schemeClr val="tx1"/>
                </a:solidFill>
              </a:rPr>
              <a:t>, P., Levy, R., </a:t>
            </a:r>
            <a:r>
              <a:rPr lang="en-US" sz="1500" dirty="0" err="1">
                <a:solidFill>
                  <a:schemeClr val="tx1"/>
                </a:solidFill>
              </a:rPr>
              <a:t>Pikelnaya</a:t>
            </a:r>
            <a:r>
              <a:rPr lang="en-US" sz="1500" dirty="0">
                <a:solidFill>
                  <a:schemeClr val="tx1"/>
                </a:solidFill>
              </a:rPr>
              <a:t>, O., </a:t>
            </a:r>
            <a:r>
              <a:rPr lang="en-US" sz="1500" dirty="0" err="1">
                <a:solidFill>
                  <a:schemeClr val="tx1"/>
                </a:solidFill>
              </a:rPr>
              <a:t>Maibach</a:t>
            </a:r>
            <a:r>
              <a:rPr lang="en-US" sz="1500" dirty="0">
                <a:solidFill>
                  <a:schemeClr val="tx1"/>
                </a:solidFill>
              </a:rPr>
              <a:t>, J., </a:t>
            </a:r>
            <a:r>
              <a:rPr lang="en-US" sz="1500" dirty="0" err="1">
                <a:solidFill>
                  <a:schemeClr val="tx1"/>
                </a:solidFill>
              </a:rPr>
              <a:t>Feenstra</a:t>
            </a:r>
            <a:r>
              <a:rPr lang="en-US" sz="1500" dirty="0">
                <a:solidFill>
                  <a:schemeClr val="tx1"/>
                </a:solidFill>
              </a:rPr>
              <a:t>, B., et al. (2018). Impact of California fires on local and regional air quality: The role of a low-cost sensor network and satellite observations. </a:t>
            </a:r>
            <a:r>
              <a:rPr lang="en-US" sz="1500" dirty="0" err="1">
                <a:solidFill>
                  <a:schemeClr val="tx1"/>
                </a:solidFill>
              </a:rPr>
              <a:t>GeoHealth</a:t>
            </a:r>
            <a:r>
              <a:rPr lang="en-US" sz="1500" dirty="0">
                <a:solidFill>
                  <a:schemeClr val="tx1"/>
                </a:solidFill>
              </a:rPr>
              <a:t>, 2, 172–181. https://doi.org/10.1029/2018GH000136</a:t>
            </a:r>
            <a:endParaRPr lang="en-GB" sz="1500" dirty="0">
              <a:solidFill>
                <a:schemeClr val="tx1"/>
              </a:solidFill>
            </a:endParaRPr>
          </a:p>
        </p:txBody>
      </p:sp>
      <p:grpSp>
        <p:nvGrpSpPr>
          <p:cNvPr id="23" name="Group 22"/>
          <p:cNvGrpSpPr/>
          <p:nvPr/>
        </p:nvGrpSpPr>
        <p:grpSpPr>
          <a:xfrm>
            <a:off x="11429991" y="6359044"/>
            <a:ext cx="16854605" cy="5147761"/>
            <a:chOff x="11454650" y="8415054"/>
            <a:chExt cx="16854605" cy="5911669"/>
          </a:xfrm>
        </p:grpSpPr>
        <p:sp>
          <p:nvSpPr>
            <p:cNvPr id="78" name="Rectangle 77"/>
            <p:cNvSpPr/>
            <p:nvPr/>
          </p:nvSpPr>
          <p:spPr>
            <a:xfrm>
              <a:off x="11460597" y="8998834"/>
              <a:ext cx="16848658" cy="53278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p:cNvSpPr/>
            <p:nvPr/>
          </p:nvSpPr>
          <p:spPr>
            <a:xfrm>
              <a:off x="11454650" y="8415054"/>
              <a:ext cx="16853650" cy="590684"/>
            </a:xfrm>
            <a:prstGeom prst="rect">
              <a:avLst/>
            </a:prstGeom>
            <a:solidFill>
              <a:schemeClr val="accent1">
                <a:lumMod val="50000"/>
              </a:schemeClr>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Spatially Grouped Cross-Validated Model Evaluations and Discussion</a:t>
              </a:r>
            </a:p>
          </p:txBody>
        </p:sp>
        <p:sp>
          <p:nvSpPr>
            <p:cNvPr id="39" name="Rectangle 38"/>
            <p:cNvSpPr/>
            <p:nvPr/>
          </p:nvSpPr>
          <p:spPr>
            <a:xfrm>
              <a:off x="11595464" y="9107645"/>
              <a:ext cx="9187677" cy="481873"/>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Table 1: Model Evaluations</a:t>
              </a:r>
            </a:p>
          </p:txBody>
        </p:sp>
      </p:grpSp>
      <p:sp>
        <p:nvSpPr>
          <p:cNvPr id="34" name="Rectangle 33"/>
          <p:cNvSpPr/>
          <p:nvPr/>
        </p:nvSpPr>
        <p:spPr>
          <a:xfrm>
            <a:off x="11078748" y="5183333"/>
            <a:ext cx="17556135" cy="97054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Results</a:t>
            </a:r>
          </a:p>
        </p:txBody>
      </p:sp>
      <p:sp>
        <p:nvSpPr>
          <p:cNvPr id="14" name="Rectangle 13"/>
          <p:cNvSpPr/>
          <p:nvPr/>
        </p:nvSpPr>
        <p:spPr>
          <a:xfrm>
            <a:off x="157778" y="34339750"/>
            <a:ext cx="28483888" cy="35192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183927" y="34329640"/>
            <a:ext cx="13952156" cy="3539430"/>
          </a:xfrm>
          <a:prstGeom prst="rect">
            <a:avLst/>
          </a:prstGeom>
          <a:noFill/>
        </p:spPr>
        <p:txBody>
          <a:bodyPr wrap="square" rtlCol="0">
            <a:spAutoFit/>
          </a:bodyPr>
          <a:lstStyle/>
          <a:p>
            <a:pPr marL="342900" indent="-342900">
              <a:buFont typeface="Arial" panose="020B0604020202020204" pitchFamily="34" charset="0"/>
              <a:buChar char="•"/>
            </a:pPr>
            <a:r>
              <a:rPr lang="en-US" sz="2800" b="1" dirty="0"/>
              <a:t>Machine learning models perform the best.</a:t>
            </a:r>
            <a:r>
              <a:rPr lang="en-US" sz="2800" dirty="0"/>
              <a:t> Certain relationships appear to be strictly non-linear, such as the contribution of point emissions to PM</a:t>
            </a:r>
            <a:r>
              <a:rPr lang="en-US" sz="2800" baseline="-25000" dirty="0"/>
              <a:t>2.5</a:t>
            </a:r>
            <a:r>
              <a:rPr lang="en-US" sz="2800" dirty="0"/>
              <a:t> levels. </a:t>
            </a:r>
          </a:p>
          <a:p>
            <a:pPr marL="342900" indent="-342900">
              <a:buFont typeface="Arial" panose="020B0604020202020204" pitchFamily="34" charset="0"/>
              <a:buChar char="•"/>
            </a:pPr>
            <a:r>
              <a:rPr lang="en-US" sz="2800" b="1" dirty="0"/>
              <a:t>Machine learning models appear more suited to estimate extreme values.</a:t>
            </a:r>
            <a:r>
              <a:rPr lang="en-US" sz="2800" dirty="0"/>
              <a:t> Non-linear models may be better for public health research interested in assessing the effects of a broad range of PM</a:t>
            </a:r>
            <a:r>
              <a:rPr lang="en-US" sz="2800" baseline="-25000" dirty="0"/>
              <a:t>2.5</a:t>
            </a:r>
            <a:r>
              <a:rPr lang="en-US" sz="2800" dirty="0"/>
              <a:t> levels in areas without monitors. </a:t>
            </a:r>
          </a:p>
          <a:p>
            <a:pPr marL="342900" indent="-342900">
              <a:buFont typeface="Arial" panose="020B0604020202020204" pitchFamily="34" charset="0"/>
              <a:buChar char="•"/>
            </a:pPr>
            <a:r>
              <a:rPr lang="en-US" sz="2800" b="1" dirty="0"/>
              <a:t>The buffer zone around the target area is important.</a:t>
            </a:r>
            <a:r>
              <a:rPr lang="en-US" sz="2800" dirty="0"/>
              <a:t> The monitors around the edges of the training area performed worse than those in the middle. This may be an issue for estimating PM</a:t>
            </a:r>
            <a:r>
              <a:rPr lang="en-US" sz="2800" baseline="-25000" dirty="0"/>
              <a:t>2.5</a:t>
            </a:r>
            <a:r>
              <a:rPr lang="en-US" sz="2800" dirty="0"/>
              <a:t> adjacent to the coast. </a:t>
            </a:r>
          </a:p>
        </p:txBody>
      </p:sp>
      <p:sp>
        <p:nvSpPr>
          <p:cNvPr id="81" name="TextBox 80"/>
          <p:cNvSpPr txBox="1"/>
          <p:nvPr/>
        </p:nvSpPr>
        <p:spPr>
          <a:xfrm>
            <a:off x="14136083" y="34372253"/>
            <a:ext cx="14483590" cy="3539430"/>
          </a:xfrm>
          <a:prstGeom prst="rect">
            <a:avLst/>
          </a:prstGeom>
          <a:noFill/>
        </p:spPr>
        <p:txBody>
          <a:bodyPr wrap="square" rtlCol="0">
            <a:spAutoFit/>
          </a:bodyPr>
          <a:lstStyle/>
          <a:p>
            <a:pPr marL="457200" indent="-457200">
              <a:buFont typeface="Arial" panose="020B0604020202020204" pitchFamily="34" charset="0"/>
              <a:buChar char="•"/>
            </a:pPr>
            <a:r>
              <a:rPr lang="en-US" sz="2800" b="1" dirty="0"/>
              <a:t>More research must be done tuning the different models.</a:t>
            </a:r>
            <a:r>
              <a:rPr lang="en-US" sz="2800" dirty="0"/>
              <a:t> The machine learning models show promising preliminary results, but more research must be done to uncover their full potential. </a:t>
            </a:r>
          </a:p>
          <a:p>
            <a:pPr marL="457200" indent="-457200">
              <a:buFont typeface="Arial" panose="020B0604020202020204" pitchFamily="34" charset="0"/>
              <a:buChar char="•"/>
            </a:pPr>
            <a:r>
              <a:rPr lang="en-US" sz="2800" b="1" dirty="0"/>
              <a:t>More research must be done on choosing the most pertinent parameters.</a:t>
            </a:r>
            <a:r>
              <a:rPr lang="en-US" sz="2800" dirty="0"/>
              <a:t> This study has shown that a broad array of parameters can lead to promising results, but a more careful analysis of which parameters work best together is needed. </a:t>
            </a:r>
          </a:p>
          <a:p>
            <a:pPr marL="457200" indent="-457200">
              <a:buFont typeface="Arial" panose="020B0604020202020204" pitchFamily="34" charset="0"/>
              <a:buChar char="•"/>
            </a:pPr>
            <a:r>
              <a:rPr lang="en-US" sz="2800" b="1" dirty="0"/>
              <a:t>A continuous, 1 km</a:t>
            </a:r>
            <a:r>
              <a:rPr lang="en-US" sz="2800" b="1" baseline="30000" dirty="0"/>
              <a:t>2</a:t>
            </a:r>
            <a:r>
              <a:rPr lang="en-US" sz="2800" b="1" dirty="0"/>
              <a:t> resolution dataset should be made available to public health researchers.</a:t>
            </a:r>
            <a:r>
              <a:rPr lang="en-US" sz="2800" dirty="0"/>
              <a:t> This study suggests that a carefully crafted non-linear model can exhibit the necessary accuracy to be valuable to public health research. </a:t>
            </a:r>
          </a:p>
        </p:txBody>
      </p:sp>
      <p:sp>
        <p:nvSpPr>
          <p:cNvPr id="87" name="Content Placeholder 2"/>
          <p:cNvSpPr txBox="1">
            <a:spLocks/>
          </p:cNvSpPr>
          <p:nvPr/>
        </p:nvSpPr>
        <p:spPr>
          <a:xfrm>
            <a:off x="20765264" y="6896145"/>
            <a:ext cx="7518376" cy="3364917"/>
          </a:xfrm>
          <a:prstGeom prst="rect">
            <a:avLst/>
          </a:prstGeom>
        </p:spPr>
        <p:txBody>
          <a:bodyPr vert="horz" lIns="91440" tIns="45720" rIns="91440" bIns="45720" rtlCol="0">
            <a:noAutofit/>
          </a:bodyPr>
          <a:lstStyle>
            <a:lvl1pPr marL="0" indent="0" algn="ctr" defTabSz="2880360" rtl="0" eaLnBrk="1" latinLnBrk="0" hangingPunct="1">
              <a:lnSpc>
                <a:spcPct val="90000"/>
              </a:lnSpc>
              <a:spcBef>
                <a:spcPts val="3150"/>
              </a:spcBef>
              <a:buFont typeface="Arial" panose="020B0604020202020204" pitchFamily="34" charset="0"/>
              <a:buNone/>
              <a:defRPr sz="7560" kern="1200">
                <a:solidFill>
                  <a:schemeClr val="tx1"/>
                </a:solidFill>
                <a:latin typeface="+mn-lt"/>
                <a:ea typeface="+mn-ea"/>
                <a:cs typeface="+mn-cs"/>
              </a:defRPr>
            </a:lvl1pPr>
            <a:lvl2pPr marL="1440180" indent="0" algn="ctr" defTabSz="2880360" rtl="0" eaLnBrk="1" latinLnBrk="0" hangingPunct="1">
              <a:lnSpc>
                <a:spcPct val="90000"/>
              </a:lnSpc>
              <a:spcBef>
                <a:spcPts val="1575"/>
              </a:spcBef>
              <a:buFont typeface="Arial" panose="020B0604020202020204" pitchFamily="34" charset="0"/>
              <a:buNone/>
              <a:defRPr sz="6300" kern="1200">
                <a:solidFill>
                  <a:schemeClr val="tx1"/>
                </a:solidFill>
                <a:latin typeface="+mn-lt"/>
                <a:ea typeface="+mn-ea"/>
                <a:cs typeface="+mn-cs"/>
              </a:defRPr>
            </a:lvl2pPr>
            <a:lvl3pPr marL="2880360" indent="0" algn="ctr" defTabSz="2880360" rtl="0" eaLnBrk="1" latinLnBrk="0" hangingPunct="1">
              <a:lnSpc>
                <a:spcPct val="90000"/>
              </a:lnSpc>
              <a:spcBef>
                <a:spcPts val="1575"/>
              </a:spcBef>
              <a:buFont typeface="Arial" panose="020B0604020202020204" pitchFamily="34" charset="0"/>
              <a:buNone/>
              <a:defRPr sz="5670" kern="1200">
                <a:solidFill>
                  <a:schemeClr val="tx1"/>
                </a:solidFill>
                <a:latin typeface="+mn-lt"/>
                <a:ea typeface="+mn-ea"/>
                <a:cs typeface="+mn-cs"/>
              </a:defRPr>
            </a:lvl3pPr>
            <a:lvl4pPr marL="432054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4pPr>
            <a:lvl5pPr marL="576072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5pPr>
            <a:lvl6pPr marL="720090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6pPr>
            <a:lvl7pPr marL="864108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7pPr>
            <a:lvl8pPr marL="1008126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8pPr>
            <a:lvl9pPr marL="1152144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9pPr>
          </a:lstStyle>
          <a:p>
            <a:pPr marL="342900" indent="-342900" algn="just">
              <a:spcBef>
                <a:spcPts val="600"/>
              </a:spcBef>
              <a:buFont typeface="Arial" panose="020B0604020202020204" pitchFamily="34" charset="0"/>
              <a:buChar char="•"/>
            </a:pPr>
            <a:r>
              <a:rPr lang="en-US" sz="2400" dirty="0"/>
              <a:t>The statistical two-stage model performs well, but certain machine learning methods, especially boosted trees, outperform it. </a:t>
            </a:r>
          </a:p>
          <a:p>
            <a:pPr marL="342900" indent="-342900" algn="just">
              <a:spcBef>
                <a:spcPts val="600"/>
              </a:spcBef>
              <a:buFont typeface="Arial" panose="020B0604020202020204" pitchFamily="34" charset="0"/>
              <a:buChar char="•"/>
            </a:pPr>
            <a:r>
              <a:rPr lang="en-US" sz="2400" dirty="0"/>
              <a:t>Neural networks do not show very good results, but this may be a result of only minimal tuning</a:t>
            </a:r>
          </a:p>
          <a:p>
            <a:pPr marL="342900" indent="-342900" algn="just">
              <a:spcBef>
                <a:spcPts val="600"/>
              </a:spcBef>
              <a:buFont typeface="Arial" panose="020B0604020202020204" pitchFamily="34" charset="0"/>
              <a:buChar char="•"/>
            </a:pPr>
            <a:r>
              <a:rPr lang="en-US" sz="2400" dirty="0"/>
              <a:t>The statistical model extrapolates poorly, both when extreme parameter values (e.g. large point source emissions) and when extreme PM</a:t>
            </a:r>
            <a:r>
              <a:rPr lang="en-US" sz="2400" baseline="-25000" dirty="0"/>
              <a:t>2.5</a:t>
            </a:r>
            <a:r>
              <a:rPr lang="en-US" sz="2400" dirty="0"/>
              <a:t> values are present. This is evident when observing the impossibly extreme PM</a:t>
            </a:r>
            <a:r>
              <a:rPr lang="en-US" sz="2400" baseline="-25000" dirty="0"/>
              <a:t>2.5</a:t>
            </a:r>
            <a:r>
              <a:rPr lang="en-US" sz="2400" dirty="0"/>
              <a:t> values the model predicts, even when taking the temporal average. </a:t>
            </a:r>
          </a:p>
          <a:p>
            <a:pPr marL="342900" indent="-342900" algn="just">
              <a:spcBef>
                <a:spcPts val="600"/>
              </a:spcBef>
              <a:buFont typeface="Arial" panose="020B0604020202020204" pitchFamily="34" charset="0"/>
              <a:buChar char="•"/>
            </a:pPr>
            <a:r>
              <a:rPr lang="en-US" sz="2400" dirty="0"/>
              <a:t>The boosted trees models appear to handle these non-linear relationships very well. </a:t>
            </a:r>
          </a:p>
          <a:p>
            <a:pPr marL="342900" indent="-342900" algn="just">
              <a:spcBef>
                <a:spcPts val="600"/>
              </a:spcBef>
              <a:buFont typeface="Arial" panose="020B0604020202020204" pitchFamily="34" charset="0"/>
              <a:buChar char="•"/>
            </a:pPr>
            <a:endParaRPr lang="en-US" sz="2400" dirty="0"/>
          </a:p>
          <a:p>
            <a:pPr marL="342900" indent="-342900" algn="just">
              <a:spcBef>
                <a:spcPts val="600"/>
              </a:spcBef>
              <a:buFont typeface="Arial" panose="020B0604020202020204" pitchFamily="34" charset="0"/>
              <a:buChar char="•"/>
            </a:pPr>
            <a:endParaRPr lang="en-US" sz="2400" dirty="0"/>
          </a:p>
        </p:txBody>
      </p:sp>
      <p:pic>
        <p:nvPicPr>
          <p:cNvPr id="1711" name="Picture 687" descr="https://lh6.googleusercontent.com/nIl2XfzZb8-XqU_KakknsMpQrbvdYMEzoQTqmlRG7OjZIGzYIkmJifGcDZA2TanFk9fcQFtlYI_LsoYtp8YCx2yxs71Jd1NQ4vRvzDqOrS0898mtZgzdjZ5afsMNi4Xwr6kYhYJD_6Y">
            <a:extLst>
              <a:ext uri="{FF2B5EF4-FFF2-40B4-BE49-F238E27FC236}">
                <a16:creationId xmlns:a16="http://schemas.microsoft.com/office/drawing/2014/main" id="{E42A27F2-290B-4F04-908A-B0122747EC9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5923" r="15586"/>
          <a:stretch/>
        </p:blipFill>
        <p:spPr bwMode="auto">
          <a:xfrm>
            <a:off x="18745401" y="2658646"/>
            <a:ext cx="1926050" cy="1875345"/>
          </a:xfrm>
          <a:prstGeom prst="rect">
            <a:avLst/>
          </a:prstGeom>
          <a:noFill/>
          <a:extLst>
            <a:ext uri="{909E8E84-426E-40DD-AFC4-6F175D3DCCD1}">
              <a14:hiddenFill xmlns:a14="http://schemas.microsoft.com/office/drawing/2010/main">
                <a:solidFill>
                  <a:srgbClr val="FFFFFF"/>
                </a:solidFill>
              </a14:hiddenFill>
            </a:ext>
          </a:extLst>
        </p:spPr>
      </p:pic>
      <p:pic>
        <p:nvPicPr>
          <p:cNvPr id="1717" name="Picture 693" descr="https://lh4.googleusercontent.com/eBTtsd81UpagpfG_K-fFI8DRFChvGZ_5gWDDE9fM2Kq6J9vGFSzrzXBWu3WILiDm5ozMySDLMRqzzaQ6gKbSRTlnQkNV4DVKQ8EUsWBqAvOe2TBxjZ_QgNqttt_SNGbYuosEdiKmzbw">
            <a:extLst>
              <a:ext uri="{FF2B5EF4-FFF2-40B4-BE49-F238E27FC236}">
                <a16:creationId xmlns:a16="http://schemas.microsoft.com/office/drawing/2014/main" id="{80466FB4-C3ED-488D-88AE-39DBA4D7A2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15751" y="2884875"/>
            <a:ext cx="7542204" cy="1374628"/>
          </a:xfrm>
          <a:prstGeom prst="rect">
            <a:avLst/>
          </a:prstGeom>
          <a:solidFill>
            <a:schemeClr val="bg1"/>
          </a:solidFill>
        </p:spPr>
      </p:pic>
      <p:pic>
        <p:nvPicPr>
          <p:cNvPr id="1729" name="Picture 705" descr="https://lh6.googleusercontent.com/BpyjIn6vSwtkUWm_gEqg0C90Wy8fY8mP6UfhWS1NLDgpxDFpjjeJT8vOeK0UKqnY0FqSs8CwyxtUVves01RrWODLkidfgiAh-UIE0uyXCJbp-pyYUN4t4bn2smAPIx4hEKcIpEkL8E0">
            <a:extLst>
              <a:ext uri="{FF2B5EF4-FFF2-40B4-BE49-F238E27FC236}">
                <a16:creationId xmlns:a16="http://schemas.microsoft.com/office/drawing/2014/main" id="{D7587F4F-3050-4184-A69B-89B41AFF33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70806" y="7320885"/>
            <a:ext cx="9187677" cy="4128166"/>
          </a:xfrm>
          <a:prstGeom prst="rect">
            <a:avLst/>
          </a:prstGeom>
          <a:noFill/>
          <a:extLst>
            <a:ext uri="{909E8E84-426E-40DD-AFC4-6F175D3DCCD1}">
              <a14:hiddenFill xmlns:a14="http://schemas.microsoft.com/office/drawing/2010/main">
                <a:solidFill>
                  <a:srgbClr val="FFFFFF"/>
                </a:solidFill>
              </a14:hiddenFill>
            </a:ext>
          </a:extLst>
        </p:spPr>
      </p:pic>
      <p:pic>
        <p:nvPicPr>
          <p:cNvPr id="1723" name="Picture 699" descr="https://lh5.googleusercontent.com/0j9I8hRy4KKoivGfcgKohjQt9v-51URacovH6h0kgoKihf-5nWLmIhFGN8JDixcMczIyHbRYLQLiNUWLA5ezRyZMaBDg_XdXZiikdeyVwC-fKnG723dea2_acIa0dVLtECCUcc3d3Ng">
            <a:extLst>
              <a:ext uri="{FF2B5EF4-FFF2-40B4-BE49-F238E27FC236}">
                <a16:creationId xmlns:a16="http://schemas.microsoft.com/office/drawing/2014/main" id="{811FEEA8-39B8-4364-972A-324BC0285E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9753" y="17607643"/>
            <a:ext cx="7121320" cy="4653135"/>
          </a:xfrm>
          <a:prstGeom prst="rect">
            <a:avLst/>
          </a:prstGeom>
          <a:noFill/>
          <a:extLst>
            <a:ext uri="{909E8E84-426E-40DD-AFC4-6F175D3DCCD1}">
              <a14:hiddenFill xmlns:a14="http://schemas.microsoft.com/office/drawing/2010/main">
                <a:solidFill>
                  <a:srgbClr val="FFFFFF"/>
                </a:solidFill>
              </a14:hiddenFill>
            </a:ext>
          </a:extLst>
        </p:spPr>
      </p:pic>
      <p:sp>
        <p:nvSpPr>
          <p:cNvPr id="91" name="Content Placeholder 2">
            <a:extLst>
              <a:ext uri="{FF2B5EF4-FFF2-40B4-BE49-F238E27FC236}">
                <a16:creationId xmlns:a16="http://schemas.microsoft.com/office/drawing/2014/main" id="{159C55BE-8E75-4C32-BDBA-5E68E8C59E91}"/>
              </a:ext>
            </a:extLst>
          </p:cNvPr>
          <p:cNvSpPr txBox="1">
            <a:spLocks/>
          </p:cNvSpPr>
          <p:nvPr/>
        </p:nvSpPr>
        <p:spPr>
          <a:xfrm>
            <a:off x="157776" y="17546566"/>
            <a:ext cx="3222794" cy="4653135"/>
          </a:xfrm>
          <a:prstGeom prst="rect">
            <a:avLst/>
          </a:prstGeom>
        </p:spPr>
        <p:txBody>
          <a:bodyPr vert="horz" lIns="91440" tIns="45720" rIns="91440" bIns="45720" rtlCol="0">
            <a:noAutofit/>
          </a:bodyPr>
          <a:lstStyle>
            <a:lvl1pPr marL="0" indent="0" algn="ctr" defTabSz="2880360" rtl="0" eaLnBrk="1" latinLnBrk="0" hangingPunct="1">
              <a:lnSpc>
                <a:spcPct val="90000"/>
              </a:lnSpc>
              <a:spcBef>
                <a:spcPts val="3150"/>
              </a:spcBef>
              <a:buFont typeface="Arial" panose="020B0604020202020204" pitchFamily="34" charset="0"/>
              <a:buNone/>
              <a:defRPr sz="7560" kern="1200">
                <a:solidFill>
                  <a:schemeClr val="tx1"/>
                </a:solidFill>
                <a:latin typeface="+mn-lt"/>
                <a:ea typeface="+mn-ea"/>
                <a:cs typeface="+mn-cs"/>
              </a:defRPr>
            </a:lvl1pPr>
            <a:lvl2pPr marL="1440180" indent="0" algn="ctr" defTabSz="2880360" rtl="0" eaLnBrk="1" latinLnBrk="0" hangingPunct="1">
              <a:lnSpc>
                <a:spcPct val="90000"/>
              </a:lnSpc>
              <a:spcBef>
                <a:spcPts val="1575"/>
              </a:spcBef>
              <a:buFont typeface="Arial" panose="020B0604020202020204" pitchFamily="34" charset="0"/>
              <a:buNone/>
              <a:defRPr sz="6300" kern="1200">
                <a:solidFill>
                  <a:schemeClr val="tx1"/>
                </a:solidFill>
                <a:latin typeface="+mn-lt"/>
                <a:ea typeface="+mn-ea"/>
                <a:cs typeface="+mn-cs"/>
              </a:defRPr>
            </a:lvl2pPr>
            <a:lvl3pPr marL="2880360" indent="0" algn="ctr" defTabSz="2880360" rtl="0" eaLnBrk="1" latinLnBrk="0" hangingPunct="1">
              <a:lnSpc>
                <a:spcPct val="90000"/>
              </a:lnSpc>
              <a:spcBef>
                <a:spcPts val="1575"/>
              </a:spcBef>
              <a:buFont typeface="Arial" panose="020B0604020202020204" pitchFamily="34" charset="0"/>
              <a:buNone/>
              <a:defRPr sz="5670" kern="1200">
                <a:solidFill>
                  <a:schemeClr val="tx1"/>
                </a:solidFill>
                <a:latin typeface="+mn-lt"/>
                <a:ea typeface="+mn-ea"/>
                <a:cs typeface="+mn-cs"/>
              </a:defRPr>
            </a:lvl3pPr>
            <a:lvl4pPr marL="432054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4pPr>
            <a:lvl5pPr marL="576072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5pPr>
            <a:lvl6pPr marL="720090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6pPr>
            <a:lvl7pPr marL="864108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7pPr>
            <a:lvl8pPr marL="1008126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8pPr>
            <a:lvl9pPr marL="11521440" indent="0" algn="ctr" defTabSz="2880360" rtl="0" eaLnBrk="1" latinLnBrk="0" hangingPunct="1">
              <a:lnSpc>
                <a:spcPct val="90000"/>
              </a:lnSpc>
              <a:spcBef>
                <a:spcPts val="1575"/>
              </a:spcBef>
              <a:buFont typeface="Arial" panose="020B0604020202020204" pitchFamily="34" charset="0"/>
              <a:buNone/>
              <a:defRPr sz="5040" kern="1200">
                <a:solidFill>
                  <a:schemeClr val="tx1"/>
                </a:solidFill>
                <a:latin typeface="+mn-lt"/>
                <a:ea typeface="+mn-ea"/>
                <a:cs typeface="+mn-cs"/>
              </a:defRPr>
            </a:lvl9pPr>
          </a:lstStyle>
          <a:p>
            <a:pPr algn="just">
              <a:spcBef>
                <a:spcPts val="600"/>
              </a:spcBef>
            </a:pPr>
            <a:r>
              <a:rPr lang="en-US" sz="2400" dirty="0"/>
              <a:t>A small target prediction area encompassing the San Francisco Bay Area was selected. This area included 14 EPA PM</a:t>
            </a:r>
            <a:r>
              <a:rPr lang="en-US" sz="2400" baseline="-25000" dirty="0"/>
              <a:t>2.5</a:t>
            </a:r>
            <a:r>
              <a:rPr lang="en-US" sz="2400" dirty="0"/>
              <a:t> monitors. In order to increase the training dataset, we designated a larger training area surrounding the target site, which included a total of 34 EPA PM</a:t>
            </a:r>
            <a:r>
              <a:rPr lang="en-US" sz="2400" baseline="-25000" dirty="0"/>
              <a:t>2.5</a:t>
            </a:r>
            <a:r>
              <a:rPr lang="en-US" sz="2400" dirty="0"/>
              <a:t> monitors. 327 days in 2017 were included. </a:t>
            </a:r>
          </a:p>
        </p:txBody>
      </p:sp>
      <p:sp>
        <p:nvSpPr>
          <p:cNvPr id="93" name="TextBox 92">
            <a:extLst>
              <a:ext uri="{FF2B5EF4-FFF2-40B4-BE49-F238E27FC236}">
                <a16:creationId xmlns:a16="http://schemas.microsoft.com/office/drawing/2014/main" id="{4687213C-5C0A-45E8-8A81-56D9A74AA642}"/>
              </a:ext>
            </a:extLst>
          </p:cNvPr>
          <p:cNvSpPr txBox="1"/>
          <p:nvPr/>
        </p:nvSpPr>
        <p:spPr>
          <a:xfrm>
            <a:off x="160715" y="23659468"/>
            <a:ext cx="10698318" cy="7417415"/>
          </a:xfrm>
          <a:prstGeom prst="rect">
            <a:avLst/>
          </a:prstGeom>
          <a:noFill/>
        </p:spPr>
        <p:txBody>
          <a:bodyPr wrap="square" rtlCol="0">
            <a:spAutoFit/>
          </a:bodyPr>
          <a:lstStyle/>
          <a:p>
            <a:pPr algn="just"/>
            <a:r>
              <a:rPr lang="en-US" sz="2800" dirty="0"/>
              <a:t>Parameters were processed from various publicly available AOD, meteorological, LCLU, and emissions datasets. These data were resampled to a 1 km</a:t>
            </a:r>
            <a:r>
              <a:rPr lang="en-US" sz="2800" baseline="30000" dirty="0"/>
              <a:t>2</a:t>
            </a:r>
            <a:r>
              <a:rPr lang="en-US" sz="2800" dirty="0"/>
              <a:t> grid, and the grid cells containing an EPA Air Quality System (AQS) PM</a:t>
            </a:r>
            <a:r>
              <a:rPr lang="en-US" sz="2800" baseline="-25000" dirty="0"/>
              <a:t>2.5</a:t>
            </a:r>
            <a:r>
              <a:rPr lang="en-US" sz="2800" dirty="0"/>
              <a:t> monitor were selected to train and validate the various types of models: </a:t>
            </a:r>
          </a:p>
          <a:p>
            <a:pPr marL="457200" indent="-457200">
              <a:buFont typeface="Arial" panose="020B0604020202020204" pitchFamily="34" charset="0"/>
              <a:buChar char="•"/>
            </a:pPr>
            <a:r>
              <a:rPr lang="en-US" sz="2800" b="1" dirty="0"/>
              <a:t>Statistical two-stage model.</a:t>
            </a:r>
            <a:r>
              <a:rPr lang="en-US" sz="2800" dirty="0"/>
              <a:t> Stage 1: linear mixed effects model with random effect “Day.” Stage 2: geographically weighted regression on aerosol optical depth. </a:t>
            </a:r>
          </a:p>
          <a:p>
            <a:pPr marL="457200" indent="-457200">
              <a:buFont typeface="Arial" panose="020B0604020202020204" pitchFamily="34" charset="0"/>
              <a:buChar char="•"/>
            </a:pPr>
            <a:r>
              <a:rPr lang="en-US" sz="2800" b="1" dirty="0"/>
              <a:t>Random forests and decision trees.</a:t>
            </a:r>
            <a:r>
              <a:rPr lang="en-US" sz="2800" dirty="0"/>
              <a:t> Popular python libraries were used: </a:t>
            </a:r>
            <a:r>
              <a:rPr lang="en-US" sz="2800" dirty="0" err="1"/>
              <a:t>CatBoost</a:t>
            </a:r>
            <a:r>
              <a:rPr lang="en-US" sz="2800" dirty="0"/>
              <a:t> boosted trees. </a:t>
            </a:r>
            <a:r>
              <a:rPr lang="en-US" sz="2800" dirty="0" err="1"/>
              <a:t>LightGBM</a:t>
            </a:r>
            <a:r>
              <a:rPr lang="en-US" sz="2800" dirty="0"/>
              <a:t> boosted trees (regular and custom), </a:t>
            </a:r>
            <a:r>
              <a:rPr lang="en-US" sz="2800" dirty="0" err="1"/>
              <a:t>Scikit</a:t>
            </a:r>
            <a:r>
              <a:rPr lang="en-US" sz="2800" dirty="0"/>
              <a:t> learn random forest classifier. </a:t>
            </a:r>
            <a:r>
              <a:rPr lang="en-US" sz="2800" dirty="0" err="1"/>
              <a:t>Scikit</a:t>
            </a:r>
            <a:r>
              <a:rPr lang="en-US" sz="2800" dirty="0"/>
              <a:t> learn extremely randomized trees</a:t>
            </a:r>
          </a:p>
          <a:p>
            <a:pPr marL="457200" indent="-457200">
              <a:buFont typeface="Arial" panose="020B0604020202020204" pitchFamily="34" charset="0"/>
              <a:buChar char="•"/>
            </a:pPr>
            <a:r>
              <a:rPr lang="en-US" sz="2800" b="1" dirty="0"/>
              <a:t>Artificial Neural Networks.</a:t>
            </a:r>
            <a:r>
              <a:rPr lang="en-US" sz="2800" dirty="0"/>
              <a:t> </a:t>
            </a:r>
            <a:r>
              <a:rPr lang="en-US" sz="2800" dirty="0" err="1"/>
              <a:t>Autogluon</a:t>
            </a:r>
            <a:r>
              <a:rPr lang="en-US" sz="2800" dirty="0"/>
              <a:t> tabular deep </a:t>
            </a:r>
          </a:p>
          <a:p>
            <a:r>
              <a:rPr lang="en-US" sz="2800" dirty="0"/>
              <a:t>      neural networks (with and without tuning)</a:t>
            </a:r>
          </a:p>
          <a:p>
            <a:pPr marL="457200" indent="-457200">
              <a:buFont typeface="Arial" panose="020B0604020202020204" pitchFamily="34" charset="0"/>
              <a:buChar char="•"/>
            </a:pPr>
            <a:r>
              <a:rPr lang="en-US" sz="2800" b="1" dirty="0"/>
              <a:t>K Nearest Neighbors.</a:t>
            </a:r>
            <a:r>
              <a:rPr lang="en-US" sz="2800" dirty="0"/>
              <a:t> </a:t>
            </a:r>
            <a:r>
              <a:rPr lang="en-US" sz="2800" dirty="0" err="1"/>
              <a:t>Scikit</a:t>
            </a:r>
            <a:r>
              <a:rPr lang="en-US" sz="2800" dirty="0"/>
              <a:t> learn nearest neighbors </a:t>
            </a:r>
          </a:p>
          <a:p>
            <a:r>
              <a:rPr lang="en-US" sz="2800" dirty="0"/>
              <a:t>      (uniform and distance weighted)</a:t>
            </a:r>
          </a:p>
          <a:p>
            <a:pPr algn="just"/>
            <a:r>
              <a:rPr lang="en-US" sz="2800" dirty="0"/>
              <a:t>A grouped cross-validation by location was performed on each model. </a:t>
            </a:r>
          </a:p>
        </p:txBody>
      </p:sp>
      <p:pic>
        <p:nvPicPr>
          <p:cNvPr id="1731" name="Picture 707" descr="What is a Decision Tree Diagram | Lucidchart">
            <a:extLst>
              <a:ext uri="{FF2B5EF4-FFF2-40B4-BE49-F238E27FC236}">
                <a16:creationId xmlns:a16="http://schemas.microsoft.com/office/drawing/2014/main" id="{A2B124F2-FC3C-4B3C-AB60-F56CDE20EC3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22451" y="28437485"/>
            <a:ext cx="1023192" cy="60828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a:extLst>
              <a:ext uri="{FF2B5EF4-FFF2-40B4-BE49-F238E27FC236}">
                <a16:creationId xmlns:a16="http://schemas.microsoft.com/office/drawing/2014/main" id="{AB2A9E12-C23E-41FE-8978-AC95799F565C}"/>
              </a:ext>
            </a:extLst>
          </p:cNvPr>
          <p:cNvPicPr>
            <a:picLocks noChangeAspect="1"/>
          </p:cNvPicPr>
          <p:nvPr/>
        </p:nvPicPr>
        <p:blipFill>
          <a:blip r:embed="rId9"/>
          <a:stretch>
            <a:fillRect/>
          </a:stretch>
        </p:blipFill>
        <p:spPr>
          <a:xfrm>
            <a:off x="6651327" y="26660329"/>
            <a:ext cx="3965440" cy="558512"/>
          </a:xfrm>
          <a:prstGeom prst="rect">
            <a:avLst/>
          </a:prstGeom>
        </p:spPr>
      </p:pic>
      <p:pic>
        <p:nvPicPr>
          <p:cNvPr id="1733" name="Picture 709" descr="https://lh5.googleusercontent.com/zH-wXR3KrhLNoYtJ67CYGgjmJfjqZLTGoodJPiSQDkLfiX9wY4ICVFt1Iar_Ig4TbF8FKS2nTDphTC5UK4tDP0aNlRLF0wu0ZSSBngjyqC0KoJYc-0sdwWrtwEFvT9KwfAy4nqyGAOI">
            <a:extLst>
              <a:ext uri="{FF2B5EF4-FFF2-40B4-BE49-F238E27FC236}">
                <a16:creationId xmlns:a16="http://schemas.microsoft.com/office/drawing/2014/main" id="{71619DA5-27DD-4625-A502-DADEB2736D3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197105" y="28512363"/>
            <a:ext cx="1544719" cy="1066821"/>
          </a:xfrm>
          <a:prstGeom prst="rect">
            <a:avLst/>
          </a:prstGeom>
          <a:noFill/>
          <a:extLst>
            <a:ext uri="{909E8E84-426E-40DD-AFC4-6F175D3DCCD1}">
              <a14:hiddenFill xmlns:a14="http://schemas.microsoft.com/office/drawing/2010/main">
                <a:solidFill>
                  <a:srgbClr val="FFFFFF"/>
                </a:solidFill>
              </a14:hiddenFill>
            </a:ext>
          </a:extLst>
        </p:spPr>
      </p:pic>
      <p:pic>
        <p:nvPicPr>
          <p:cNvPr id="1735" name="Picture 711" descr="https://lh4.googleusercontent.com/5DumYWDczfne3cNVY1VLkN3Yr9vLCR4yCUZhttqmGbB7fQMiUMf-3594oCdygPxB3XFmxLEeGHBYzGB9xpbqj7bWuW0iyH_dLePTLjsyDAIE4273-wAFKtua6yndGHlsRCC90uYvHT0">
            <a:extLst>
              <a:ext uri="{FF2B5EF4-FFF2-40B4-BE49-F238E27FC236}">
                <a16:creationId xmlns:a16="http://schemas.microsoft.com/office/drawing/2014/main" id="{4E201EE3-B6DE-4A5F-8FCC-FB3F77B90F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97758" y="29579184"/>
            <a:ext cx="1112975" cy="959941"/>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848BF074-0301-4022-BA21-6254399B32AE}"/>
              </a:ext>
            </a:extLst>
          </p:cNvPr>
          <p:cNvPicPr>
            <a:picLocks noChangeAspect="1"/>
          </p:cNvPicPr>
          <p:nvPr/>
        </p:nvPicPr>
        <p:blipFill>
          <a:blip r:embed="rId12"/>
          <a:stretch>
            <a:fillRect/>
          </a:stretch>
        </p:blipFill>
        <p:spPr>
          <a:xfrm>
            <a:off x="243090" y="31097231"/>
            <a:ext cx="10516628" cy="1951074"/>
          </a:xfrm>
          <a:prstGeom prst="rect">
            <a:avLst/>
          </a:prstGeom>
        </p:spPr>
      </p:pic>
      <p:sp>
        <p:nvSpPr>
          <p:cNvPr id="99" name="Rectangle 98">
            <a:extLst>
              <a:ext uri="{FF2B5EF4-FFF2-40B4-BE49-F238E27FC236}">
                <a16:creationId xmlns:a16="http://schemas.microsoft.com/office/drawing/2014/main" id="{24A12538-036B-402D-A825-FA24D3F45AAC}"/>
              </a:ext>
            </a:extLst>
          </p:cNvPr>
          <p:cNvSpPr/>
          <p:nvPr/>
        </p:nvSpPr>
        <p:spPr>
          <a:xfrm>
            <a:off x="130958" y="38025410"/>
            <a:ext cx="6914735" cy="8795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Acknowledgments</a:t>
            </a:r>
          </a:p>
        </p:txBody>
      </p:sp>
      <p:sp>
        <p:nvSpPr>
          <p:cNvPr id="100" name="Rectangle 99">
            <a:extLst>
              <a:ext uri="{FF2B5EF4-FFF2-40B4-BE49-F238E27FC236}">
                <a16:creationId xmlns:a16="http://schemas.microsoft.com/office/drawing/2014/main" id="{E616FF8A-EB66-43CF-AA17-F4E94A62D955}"/>
              </a:ext>
            </a:extLst>
          </p:cNvPr>
          <p:cNvSpPr/>
          <p:nvPr/>
        </p:nvSpPr>
        <p:spPr>
          <a:xfrm>
            <a:off x="138152" y="38904920"/>
            <a:ext cx="6895481" cy="21263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Thanks to the</a:t>
            </a:r>
            <a:r>
              <a:rPr lang="en-US" sz="1600" b="1" dirty="0">
                <a:solidFill>
                  <a:schemeClr val="tx1"/>
                </a:solidFill>
              </a:rPr>
              <a:t> Center for Applied Atmospheric Research and Education </a:t>
            </a:r>
            <a:r>
              <a:rPr lang="en-US" sz="1600" dirty="0">
                <a:solidFill>
                  <a:schemeClr val="tx1"/>
                </a:solidFill>
              </a:rPr>
              <a:t>(CAARE), NASA Office of Education’s Minority University Research and Education Project (MUREP) Institutional Research Opportunity (</a:t>
            </a:r>
            <a:r>
              <a:rPr lang="en-US" sz="1600" b="1" dirty="0">
                <a:solidFill>
                  <a:schemeClr val="tx1"/>
                </a:solidFill>
              </a:rPr>
              <a:t>MIRO</a:t>
            </a:r>
            <a:r>
              <a:rPr lang="en-US" sz="1600" dirty="0">
                <a:solidFill>
                  <a:schemeClr val="tx1"/>
                </a:solidFill>
              </a:rPr>
              <a:t>) Program, NASA/MSFC/Earth Science Office, NASA/MSFC/Academic Affairs Office, and CAARE Director </a:t>
            </a:r>
            <a:r>
              <a:rPr lang="en-US" sz="1600" b="1" dirty="0">
                <a:solidFill>
                  <a:schemeClr val="tx1"/>
                </a:solidFill>
              </a:rPr>
              <a:t>Dr. Sen </a:t>
            </a:r>
            <a:r>
              <a:rPr lang="en-US" sz="1600" b="1" dirty="0" err="1">
                <a:solidFill>
                  <a:schemeClr val="tx1"/>
                </a:solidFill>
              </a:rPr>
              <a:t>Chiao</a:t>
            </a:r>
            <a:r>
              <a:rPr lang="en-US" sz="1600" dirty="0">
                <a:solidFill>
                  <a:schemeClr val="tx1"/>
                </a:solidFill>
              </a:rPr>
              <a:t> from San Jose State University. A special thank you to mentors </a:t>
            </a:r>
            <a:r>
              <a:rPr lang="en-US" sz="1600" b="1" dirty="0">
                <a:solidFill>
                  <a:schemeClr val="tx1"/>
                </a:solidFill>
              </a:rPr>
              <a:t>Dr. Mohammad Al-Hamdan</a:t>
            </a:r>
            <a:r>
              <a:rPr lang="en-US" sz="1600" dirty="0">
                <a:solidFill>
                  <a:schemeClr val="tx1"/>
                </a:solidFill>
              </a:rPr>
              <a:t> and</a:t>
            </a:r>
            <a:r>
              <a:rPr lang="en-US" sz="1600" b="1" dirty="0">
                <a:solidFill>
                  <a:schemeClr val="tx1"/>
                </a:solidFill>
              </a:rPr>
              <a:t> Christian White</a:t>
            </a:r>
            <a:r>
              <a:rPr lang="en-US" sz="1600" dirty="0">
                <a:solidFill>
                  <a:schemeClr val="tx1"/>
                </a:solidFill>
              </a:rPr>
              <a:t> for their timely support, guidance, and encouragement throughout this whole process. We appreciate the help of CAARE interns </a:t>
            </a:r>
            <a:r>
              <a:rPr lang="en-US" sz="1600" b="1" dirty="0">
                <a:solidFill>
                  <a:schemeClr val="tx1"/>
                </a:solidFill>
              </a:rPr>
              <a:t>Emily </a:t>
            </a:r>
            <a:r>
              <a:rPr lang="en-US" sz="1600" b="1" dirty="0" err="1">
                <a:solidFill>
                  <a:schemeClr val="tx1"/>
                </a:solidFill>
              </a:rPr>
              <a:t>Lill</a:t>
            </a:r>
            <a:r>
              <a:rPr lang="en-US" sz="1600" b="1" dirty="0">
                <a:solidFill>
                  <a:schemeClr val="tx1"/>
                </a:solidFill>
              </a:rPr>
              <a:t> </a:t>
            </a:r>
            <a:r>
              <a:rPr lang="en-US" sz="1600" dirty="0">
                <a:solidFill>
                  <a:schemeClr val="tx1"/>
                </a:solidFill>
              </a:rPr>
              <a:t>and </a:t>
            </a:r>
            <a:r>
              <a:rPr lang="en-US" sz="1600" b="1" dirty="0">
                <a:solidFill>
                  <a:schemeClr val="tx1"/>
                </a:solidFill>
              </a:rPr>
              <a:t>Lucas Cohen</a:t>
            </a:r>
            <a:r>
              <a:rPr lang="en-US" sz="1600" dirty="0">
                <a:solidFill>
                  <a:schemeClr val="tx1"/>
                </a:solidFill>
              </a:rPr>
              <a:t>, whose input has been invaluable. </a:t>
            </a:r>
            <a:endParaRPr lang="en-GB" sz="1600" dirty="0">
              <a:solidFill>
                <a:schemeClr val="tx1"/>
              </a:solidFill>
            </a:endParaRPr>
          </a:p>
        </p:txBody>
      </p:sp>
      <p:pic>
        <p:nvPicPr>
          <p:cNvPr id="57" name="Picture 56">
            <a:extLst>
              <a:ext uri="{FF2B5EF4-FFF2-40B4-BE49-F238E27FC236}">
                <a16:creationId xmlns:a16="http://schemas.microsoft.com/office/drawing/2014/main" id="{D8B2B4D9-1160-4656-BD21-9BE5A5B418F5}"/>
              </a:ext>
            </a:extLst>
          </p:cNvPr>
          <p:cNvPicPr>
            <a:picLocks noChangeAspect="1"/>
          </p:cNvPicPr>
          <p:nvPr/>
        </p:nvPicPr>
        <p:blipFill>
          <a:blip r:embed="rId13"/>
          <a:stretch>
            <a:fillRect/>
          </a:stretch>
        </p:blipFill>
        <p:spPr>
          <a:xfrm>
            <a:off x="11472774" y="27266991"/>
            <a:ext cx="16848657" cy="5781314"/>
          </a:xfrm>
          <a:prstGeom prst="rect">
            <a:avLst/>
          </a:prstGeom>
        </p:spPr>
      </p:pic>
      <p:pic>
        <p:nvPicPr>
          <p:cNvPr id="59" name="Picture 58">
            <a:extLst>
              <a:ext uri="{FF2B5EF4-FFF2-40B4-BE49-F238E27FC236}">
                <a16:creationId xmlns:a16="http://schemas.microsoft.com/office/drawing/2014/main" id="{E05AB1A4-0924-4AF7-88BD-53213B988DB1}"/>
              </a:ext>
            </a:extLst>
          </p:cNvPr>
          <p:cNvPicPr>
            <a:picLocks noChangeAspect="1"/>
          </p:cNvPicPr>
          <p:nvPr/>
        </p:nvPicPr>
        <p:blipFill>
          <a:blip r:embed="rId14"/>
          <a:stretch>
            <a:fillRect/>
          </a:stretch>
        </p:blipFill>
        <p:spPr>
          <a:xfrm>
            <a:off x="11386103" y="12383080"/>
            <a:ext cx="16897537" cy="6762537"/>
          </a:xfrm>
          <a:prstGeom prst="rect">
            <a:avLst/>
          </a:prstGeom>
        </p:spPr>
      </p:pic>
      <p:sp>
        <p:nvSpPr>
          <p:cNvPr id="108" name="Rectangle 107">
            <a:extLst>
              <a:ext uri="{FF2B5EF4-FFF2-40B4-BE49-F238E27FC236}">
                <a16:creationId xmlns:a16="http://schemas.microsoft.com/office/drawing/2014/main" id="{F55E53A4-DD08-4ECD-9674-9AF2CCD871F3}"/>
              </a:ext>
            </a:extLst>
          </p:cNvPr>
          <p:cNvSpPr/>
          <p:nvPr/>
        </p:nvSpPr>
        <p:spPr>
          <a:xfrm>
            <a:off x="11472774" y="26648949"/>
            <a:ext cx="16848657" cy="590684"/>
          </a:xfrm>
          <a:prstGeom prst="rect">
            <a:avLst/>
          </a:prstGeom>
          <a:solidFill>
            <a:schemeClr val="accent1">
              <a:lumMod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Maps of Spatially Grouped Cross-Validated R</a:t>
            </a:r>
            <a:r>
              <a:rPr lang="en-US" sz="2400" baseline="30000" dirty="0">
                <a:solidFill>
                  <a:schemeClr val="bg1"/>
                </a:solidFill>
              </a:rPr>
              <a:t>2</a:t>
            </a:r>
            <a:r>
              <a:rPr lang="en-US" sz="2400" dirty="0">
                <a:solidFill>
                  <a:schemeClr val="bg1"/>
                </a:solidFill>
              </a:rPr>
              <a:t> Values for High Performing Models</a:t>
            </a:r>
          </a:p>
        </p:txBody>
      </p:sp>
      <p:sp>
        <p:nvSpPr>
          <p:cNvPr id="109" name="TextBox 108">
            <a:extLst>
              <a:ext uri="{FF2B5EF4-FFF2-40B4-BE49-F238E27FC236}">
                <a16:creationId xmlns:a16="http://schemas.microsoft.com/office/drawing/2014/main" id="{81CFB4D3-521C-4061-A01B-0DEB2EA01ADD}"/>
              </a:ext>
            </a:extLst>
          </p:cNvPr>
          <p:cNvSpPr txBox="1"/>
          <p:nvPr/>
        </p:nvSpPr>
        <p:spPr>
          <a:xfrm>
            <a:off x="291896" y="2395385"/>
            <a:ext cx="18585015" cy="2195473"/>
          </a:xfrm>
          <a:prstGeom prst="rect">
            <a:avLst/>
          </a:prstGeom>
          <a:noFill/>
        </p:spPr>
        <p:txBody>
          <a:bodyPr wrap="square" rtlCol="0">
            <a:spAutoFit/>
          </a:bodyPr>
          <a:lstStyle/>
          <a:p>
            <a:r>
              <a:rPr lang="en-US" sz="5400" b="1" dirty="0">
                <a:solidFill>
                  <a:schemeClr val="bg1"/>
                </a:solidFill>
              </a:rPr>
              <a:t>Anna Boser</a:t>
            </a:r>
            <a:r>
              <a:rPr lang="en-US" sz="5400" b="1" baseline="30000" dirty="0">
                <a:solidFill>
                  <a:schemeClr val="bg1"/>
                </a:solidFill>
              </a:rPr>
              <a:t>1</a:t>
            </a:r>
            <a:r>
              <a:rPr lang="en-US" sz="5400" b="1" dirty="0">
                <a:solidFill>
                  <a:schemeClr val="bg1"/>
                </a:solidFill>
              </a:rPr>
              <a:t> , Mohammad Al-Hamdan</a:t>
            </a:r>
            <a:r>
              <a:rPr lang="en-US" sz="5400" b="1" baseline="30000" dirty="0">
                <a:solidFill>
                  <a:schemeClr val="bg1"/>
                </a:solidFill>
              </a:rPr>
              <a:t>2</a:t>
            </a:r>
            <a:r>
              <a:rPr lang="en-US" sz="5400" b="1" dirty="0">
                <a:solidFill>
                  <a:schemeClr val="bg1"/>
                </a:solidFill>
              </a:rPr>
              <a:t>, Christian White</a:t>
            </a:r>
            <a:r>
              <a:rPr lang="en-US" sz="5400" b="1" baseline="30000" dirty="0">
                <a:solidFill>
                  <a:schemeClr val="bg1"/>
                </a:solidFill>
              </a:rPr>
              <a:t>2</a:t>
            </a:r>
          </a:p>
          <a:p>
            <a:endParaRPr lang="en-US" sz="1600" b="1" baseline="30000" dirty="0">
              <a:solidFill>
                <a:schemeClr val="bg1"/>
              </a:solidFill>
            </a:endParaRPr>
          </a:p>
          <a:p>
            <a:r>
              <a:rPr lang="en-US" sz="3600" baseline="30000" dirty="0">
                <a:solidFill>
                  <a:schemeClr val="bg1"/>
                </a:solidFill>
              </a:rPr>
              <a:t>1</a:t>
            </a:r>
            <a:r>
              <a:rPr lang="en-US" sz="3600" dirty="0">
                <a:solidFill>
                  <a:schemeClr val="bg1"/>
                </a:solidFill>
              </a:rPr>
              <a:t>Bren School of Environmental Science and Management, University of California Santa Barbara</a:t>
            </a:r>
          </a:p>
          <a:p>
            <a:r>
              <a:rPr lang="en-US" sz="3600" baseline="30000" dirty="0">
                <a:solidFill>
                  <a:schemeClr val="bg1"/>
                </a:solidFill>
              </a:rPr>
              <a:t>2</a:t>
            </a:r>
            <a:r>
              <a:rPr lang="en-US" sz="3600" dirty="0">
                <a:solidFill>
                  <a:schemeClr val="bg1"/>
                </a:solidFill>
              </a:rPr>
              <a:t>Universities Space Research Association, NASA Marshall Space Flight Center, Huntsville, AL</a:t>
            </a:r>
          </a:p>
        </p:txBody>
      </p:sp>
      <p:pic>
        <p:nvPicPr>
          <p:cNvPr id="110" name="Picture 109" descr="CAARE_logo1_Page_1.png">
            <a:extLst>
              <a:ext uri="{FF2B5EF4-FFF2-40B4-BE49-F238E27FC236}">
                <a16:creationId xmlns:a16="http://schemas.microsoft.com/office/drawing/2014/main" id="{8DEC4660-E1D0-4BE0-AFB0-78CA1456DD87}"/>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4266674" y="674006"/>
            <a:ext cx="1522758" cy="167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70">
            <a:extLst>
              <a:ext uri="{FF2B5EF4-FFF2-40B4-BE49-F238E27FC236}">
                <a16:creationId xmlns:a16="http://schemas.microsoft.com/office/drawing/2014/main" id="{13FF9EB4-57D0-40F5-8A93-3090C4F6AADF}"/>
              </a:ext>
            </a:extLst>
          </p:cNvPr>
          <p:cNvPicPr>
            <a:picLocks noChangeAspect="1"/>
          </p:cNvPicPr>
          <p:nvPr/>
        </p:nvPicPr>
        <p:blipFill>
          <a:blip r:embed="rId16"/>
          <a:stretch>
            <a:fillRect/>
          </a:stretch>
        </p:blipFill>
        <p:spPr>
          <a:xfrm>
            <a:off x="11429991" y="19917228"/>
            <a:ext cx="16848656" cy="6505917"/>
          </a:xfrm>
          <a:prstGeom prst="rect">
            <a:avLst/>
          </a:prstGeom>
        </p:spPr>
      </p:pic>
    </p:spTree>
    <p:extLst>
      <p:ext uri="{BB962C8B-B14F-4D97-AF65-F5344CB8AC3E}">
        <p14:creationId xmlns:p14="http://schemas.microsoft.com/office/powerpoint/2010/main" val="10769553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8507</TotalTime>
  <Words>847</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Goesling, Chase J. (MSFC-ST11)[Summer Intern Program]</dc:creator>
  <cp:lastModifiedBy>Boser, Anna S. (MSFC-ST11)[Summer Intern Program]</cp:lastModifiedBy>
  <cp:revision>201</cp:revision>
  <cp:lastPrinted>2018-07-27T19:02:13Z</cp:lastPrinted>
  <dcterms:created xsi:type="dcterms:W3CDTF">2018-07-16T15:20:19Z</dcterms:created>
  <dcterms:modified xsi:type="dcterms:W3CDTF">2020-08-12T17:47:22Z</dcterms:modified>
</cp:coreProperties>
</file>