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2">
  <p:sldMasterIdLst>
    <p:sldMasterId id="2147483659" r:id="rId1"/>
  </p:sldMasterIdLst>
  <p:notesMasterIdLst>
    <p:notesMasterId r:id="rId9"/>
  </p:notesMasterIdLst>
  <p:sldIdLst>
    <p:sldId id="313" r:id="rId2"/>
    <p:sldId id="258" r:id="rId3"/>
    <p:sldId id="304" r:id="rId4"/>
    <p:sldId id="308" r:id="rId5"/>
    <p:sldId id="309" r:id="rId6"/>
    <p:sldId id="310" r:id="rId7"/>
    <p:sldId id="312" r:id="rId8"/>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astasia" initials="g" lastIdx="29" clrIdx="0">
    <p:extLst>
      <p:ext uri="{19B8F6BF-5375-455C-9EA6-DF929625EA0E}">
        <p15:presenceInfo xmlns:p15="http://schemas.microsoft.com/office/powerpoint/2012/main" userId="anastasia" providerId="None"/>
      </p:ext>
    </p:extLst>
  </p:cmAuthor>
  <p:cmAuthor id="2" name="Крашенинников Эрик Александрович" initials="КЭА" lastIdx="4" clrIdx="1">
    <p:extLst>
      <p:ext uri="{19B8F6BF-5375-455C-9EA6-DF929625EA0E}">
        <p15:presenceInfo xmlns:p15="http://schemas.microsoft.com/office/powerpoint/2012/main" userId="Крашенинников Эрик Александрович" providerId="None"/>
      </p:ext>
    </p:extLst>
  </p:cmAuthor>
  <p:cmAuthor id="3" name="Erik Krasheninnikov" initials="EK" lastIdx="5" clrIdx="2">
    <p:extLst>
      <p:ext uri="{19B8F6BF-5375-455C-9EA6-DF929625EA0E}">
        <p15:presenceInfo xmlns:p15="http://schemas.microsoft.com/office/powerpoint/2012/main" userId="Erik Krasheninnikov"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4285F4"/>
    <a:srgbClr val="616161"/>
    <a:srgbClr val="727272"/>
    <a:srgbClr val="0097A7"/>
    <a:srgbClr val="CBDDE1"/>
    <a:srgbClr val="E7EFF1"/>
    <a:srgbClr val="B98ACC"/>
    <a:srgbClr val="D9BFE3"/>
    <a:srgbClr val="4D2E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Средний стиль 3 — акцент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Средний стиль 3 — акцент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Средний стиль 3 — акцент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Средний стиль 3 — акцент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EC20E35-A176-4012-BC5E-935CFFF8708E}" styleName="Средний стиль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Средний стиль 3 — акцент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E171933-4619-4E11-9A3F-F7608DF75F80}" styleName="Средний стиль 1 — акцент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Средний стиль 1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Средний стиль 1 — акцент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67" autoAdjust="0"/>
    <p:restoredTop sz="84173" autoAdjust="0"/>
  </p:normalViewPr>
  <p:slideViewPr>
    <p:cSldViewPr snapToGrid="0">
      <p:cViewPr varScale="1">
        <p:scale>
          <a:sx n="95" d="100"/>
          <a:sy n="95" d="100"/>
        </p:scale>
        <p:origin x="816" y="72"/>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0d30641e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c0d30641e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0d30641e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c0d30641e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ru-RU" sz="1100" dirty="0">
                <a:effectLst/>
                <a:latin typeface="Calibri" panose="020F0502020204030204" pitchFamily="34" charset="0"/>
                <a:ea typeface="Calibri" panose="020F0502020204030204" pitchFamily="34" charset="0"/>
                <a:cs typeface="Times New Roman" panose="02020603050405020304" pitchFamily="18" charset="0"/>
              </a:rPr>
              <a:t>на слайде приведена статистика, собранная компанией </a:t>
            </a:r>
            <a:r>
              <a:rPr lang="en-US" sz="1100" dirty="0">
                <a:effectLst/>
                <a:latin typeface="Calibri" panose="020F0502020204030204" pitchFamily="34" charset="0"/>
                <a:ea typeface="Calibri" panose="020F0502020204030204" pitchFamily="34" charset="0"/>
                <a:cs typeface="Times New Roman" panose="02020603050405020304" pitchFamily="18" charset="0"/>
              </a:rPr>
              <a:t>Positive Technologies</a:t>
            </a:r>
            <a:r>
              <a:rPr lang="ru-RU" sz="1100" dirty="0">
                <a:effectLst/>
                <a:latin typeface="Calibri" panose="020F0502020204030204" pitchFamily="34" charset="0"/>
                <a:ea typeface="Calibri" panose="020F0502020204030204" pitchFamily="34" charset="0"/>
                <a:cs typeface="Times New Roman" panose="02020603050405020304" pitchFamily="18" charset="0"/>
              </a:rPr>
              <a:t> за 2022 год. На картинке слева мы видим, что количество инцидентов ИБ увеличилось (как за каждый квартал, так и суммарно за год). На картинке справа мы видим статистику конкретно по сетевым атакам, собранную среди компаний. Очень многие компании из абсолютно различных сфер подвергаются атакам. Следовательно, задача их обнаружения является достаточно актуальной.</a:t>
            </a:r>
          </a:p>
        </p:txBody>
      </p:sp>
    </p:spTree>
    <p:extLst>
      <p:ext uri="{BB962C8B-B14F-4D97-AF65-F5344CB8AC3E}">
        <p14:creationId xmlns:p14="http://schemas.microsoft.com/office/powerpoint/2010/main" val="4103852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0d30641e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c0d30641e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ru-RU" sz="1800" dirty="0">
                <a:effectLst/>
                <a:latin typeface="Calibri" panose="020F0502020204030204" pitchFamily="34" charset="0"/>
                <a:ea typeface="Calibri" panose="020F0502020204030204" pitchFamily="34" charset="0"/>
                <a:cs typeface="Times New Roman" panose="02020603050405020304" pitchFamily="18" charset="0"/>
              </a:rPr>
              <a:t>для решения первой задачи был выбран набор данных, представленный на слайде. С помощью метода главных компонент были и выделены параметры, которые вносят наибольший информационный вклад в выборку. Всего таких параметров 5, они представлены на слайде.</a:t>
            </a:r>
          </a:p>
        </p:txBody>
      </p:sp>
    </p:spTree>
    <p:extLst>
      <p:ext uri="{BB962C8B-B14F-4D97-AF65-F5344CB8AC3E}">
        <p14:creationId xmlns:p14="http://schemas.microsoft.com/office/powerpoint/2010/main" val="649742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0d30641e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c0d30641e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ru-RU" sz="1800" dirty="0">
                <a:effectLst/>
                <a:latin typeface="Calibri" panose="020F0502020204030204" pitchFamily="34" charset="0"/>
                <a:ea typeface="Calibri" panose="020F0502020204030204" pitchFamily="34" charset="0"/>
                <a:cs typeface="Times New Roman" panose="02020603050405020304" pitchFamily="18" charset="0"/>
              </a:rPr>
              <a:t>для решения второй задачи был разработан программный прототип. В качестве модели машинного обучения был выбран персептрон. Он достаточно прост в реализации, но при этом может быть достаточно эффективным даже для сложных наборов данных. Количество входов соответствует количеству главных компонент – 5, количество выходных нейронов – 1: то есть получаем либо 0 (атаки нет), либо 1 (атака есть). Поскольку параметры связаны между собой требуется 2 скрытых слоя. Для определения оптимального количества нейронов на каждом слое использовался интервал </a:t>
            </a:r>
            <a:r>
              <a:rPr lang="en-US" sz="1800" dirty="0">
                <a:effectLst/>
                <a:latin typeface="Calibri" panose="020F0502020204030204" pitchFamily="34" charset="0"/>
                <a:ea typeface="Calibri" panose="020F0502020204030204" pitchFamily="34" charset="0"/>
                <a:cs typeface="Times New Roman" panose="02020603050405020304" pitchFamily="18" charset="0"/>
              </a:rPr>
              <a:t>[2n+1, 1], </a:t>
            </a:r>
            <a:r>
              <a:rPr lang="ru-RU" sz="1800" dirty="0">
                <a:effectLst/>
                <a:latin typeface="Calibri" panose="020F0502020204030204" pitchFamily="34" charset="0"/>
                <a:ea typeface="Calibri" panose="020F0502020204030204" pitchFamily="34" charset="0"/>
                <a:cs typeface="Times New Roman" panose="02020603050405020304" pitchFamily="18" charset="0"/>
              </a:rPr>
              <a:t>где </a:t>
            </a:r>
            <a:r>
              <a:rPr lang="en-US" sz="1800" dirty="0">
                <a:effectLst/>
                <a:latin typeface="Calibri" panose="020F0502020204030204" pitchFamily="34" charset="0"/>
                <a:ea typeface="Calibri" panose="020F0502020204030204" pitchFamily="34" charset="0"/>
                <a:cs typeface="Times New Roman" panose="02020603050405020304" pitchFamily="18" charset="0"/>
              </a:rPr>
              <a:t>n</a:t>
            </a:r>
            <a:r>
              <a:rPr lang="ru-RU" sz="1800" dirty="0">
                <a:effectLst/>
                <a:latin typeface="Calibri" panose="020F0502020204030204" pitchFamily="34" charset="0"/>
                <a:ea typeface="Calibri" panose="020F0502020204030204" pitchFamily="34" charset="0"/>
                <a:cs typeface="Times New Roman" panose="02020603050405020304" pitchFamily="18" charset="0"/>
              </a:rPr>
              <a:t> – количество входов. При подсчете эффективности при различных комбинациях количества нейронов, было выбрано значение 11 для каждого слоя. Также был проведен анализ </a:t>
            </a:r>
            <a:r>
              <a:rPr lang="ru-RU" sz="1800" dirty="0" err="1">
                <a:effectLst/>
                <a:latin typeface="Calibri" panose="020F0502020204030204" pitchFamily="34" charset="0"/>
                <a:ea typeface="Calibri" panose="020F0502020204030204" pitchFamily="34" charset="0"/>
                <a:cs typeface="Times New Roman" panose="02020603050405020304" pitchFamily="18" charset="0"/>
              </a:rPr>
              <a:t>гиперпараметров</a:t>
            </a:r>
            <a:r>
              <a:rPr lang="ru-RU" sz="1800" dirty="0">
                <a:effectLst/>
                <a:latin typeface="Calibri" panose="020F0502020204030204" pitchFamily="34" charset="0"/>
                <a:ea typeface="Calibri" panose="020F0502020204030204" pitchFamily="34" charset="0"/>
                <a:cs typeface="Times New Roman" panose="02020603050405020304" pitchFamily="18" charset="0"/>
              </a:rPr>
              <a:t> модели.</a:t>
            </a:r>
          </a:p>
        </p:txBody>
      </p:sp>
    </p:spTree>
    <p:extLst>
      <p:ext uri="{BB962C8B-B14F-4D97-AF65-F5344CB8AC3E}">
        <p14:creationId xmlns:p14="http://schemas.microsoft.com/office/powerpoint/2010/main" val="1090414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0d30641e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c0d30641e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после </a:t>
            </a:r>
            <a:r>
              <a:rPr lang="ru-RU" sz="1800">
                <a:effectLst/>
                <a:latin typeface="Calibri" panose="020F0502020204030204" pitchFamily="34" charset="0"/>
                <a:ea typeface="Calibri" panose="020F0502020204030204" pitchFamily="34" charset="0"/>
                <a:cs typeface="Times New Roman" panose="02020603050405020304" pitchFamily="18" charset="0"/>
              </a:rPr>
              <a:t>подбора параметров </a:t>
            </a:r>
            <a:r>
              <a:rPr lang="ru-RU" sz="1800" dirty="0">
                <a:effectLst/>
                <a:latin typeface="Calibri" panose="020F0502020204030204" pitchFamily="34" charset="0"/>
                <a:ea typeface="Calibri" panose="020F0502020204030204" pitchFamily="34" charset="0"/>
                <a:cs typeface="Times New Roman" panose="02020603050405020304" pitchFamily="18" charset="0"/>
              </a:rPr>
              <a:t>модель была обучена ещё раз, чтобы дополнительно проанализировать эффективность. На слайде представлены значения метрик, график </a:t>
            </a:r>
            <a:r>
              <a:rPr lang="en-US" sz="1800" dirty="0">
                <a:effectLst/>
                <a:latin typeface="Calibri" panose="020F0502020204030204" pitchFamily="34" charset="0"/>
                <a:ea typeface="Calibri" panose="020F0502020204030204" pitchFamily="34" charset="0"/>
                <a:cs typeface="Times New Roman" panose="02020603050405020304" pitchFamily="18" charset="0"/>
              </a:rPr>
              <a:t>ROC-</a:t>
            </a:r>
            <a:r>
              <a:rPr lang="ru-RU" sz="1800" dirty="0">
                <a:effectLst/>
                <a:latin typeface="Calibri" panose="020F0502020204030204" pitchFamily="34" charset="0"/>
                <a:ea typeface="Calibri" panose="020F0502020204030204" pitchFamily="34" charset="0"/>
                <a:cs typeface="Times New Roman" panose="02020603050405020304" pitchFamily="18" charset="0"/>
              </a:rPr>
              <a:t>кривой и значение </a:t>
            </a:r>
            <a:r>
              <a:rPr lang="en-US" sz="1800" dirty="0">
                <a:effectLst/>
                <a:latin typeface="Calibri" panose="020F0502020204030204" pitchFamily="34" charset="0"/>
                <a:ea typeface="Calibri" panose="020F0502020204030204" pitchFamily="34" charset="0"/>
                <a:cs typeface="Times New Roman" panose="02020603050405020304" pitchFamily="18" charset="0"/>
              </a:rPr>
              <a:t>AUC.</a:t>
            </a:r>
            <a:r>
              <a:rPr lang="ru-RU" sz="1800" dirty="0">
                <a:effectLst/>
                <a:latin typeface="Calibri" panose="020F0502020204030204" pitchFamily="34" charset="0"/>
                <a:ea typeface="Calibri" panose="020F0502020204030204" pitchFamily="34" charset="0"/>
                <a:cs typeface="Times New Roman" panose="02020603050405020304" pitchFamily="18" charset="0"/>
              </a:rPr>
              <a:t> Полученные результаты считаются достаточно низкими.</a:t>
            </a:r>
            <a:endParaRPr lang="ru-RU" dirty="0"/>
          </a:p>
        </p:txBody>
      </p:sp>
    </p:spTree>
    <p:extLst>
      <p:ext uri="{BB962C8B-B14F-4D97-AF65-F5344CB8AC3E}">
        <p14:creationId xmlns:p14="http://schemas.microsoft.com/office/powerpoint/2010/main" val="1656056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0d30641e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c0d30641e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pPr>
            <a:endParaRPr lang="ru-RU" dirty="0"/>
          </a:p>
        </p:txBody>
      </p:sp>
    </p:spTree>
    <p:extLst>
      <p:ext uri="{BB962C8B-B14F-4D97-AF65-F5344CB8AC3E}">
        <p14:creationId xmlns:p14="http://schemas.microsoft.com/office/powerpoint/2010/main" val="1009375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extLst>
      <p:ext uri="{BB962C8B-B14F-4D97-AF65-F5344CB8AC3E}">
        <p14:creationId xmlns:p14="http://schemas.microsoft.com/office/powerpoint/2010/main" val="4283009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57" r:id="rId8"/>
    <p:sldLayoutId id="2147483660"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69;p15">
            <a:extLst>
              <a:ext uri="{FF2B5EF4-FFF2-40B4-BE49-F238E27FC236}">
                <a16:creationId xmlns:a16="http://schemas.microsoft.com/office/drawing/2014/main" id="{A42C6F69-B8DE-41E7-9B60-ADD87BBF9393}"/>
              </a:ext>
            </a:extLst>
          </p:cNvPr>
          <p:cNvPicPr preferRelativeResize="0"/>
          <p:nvPr/>
        </p:nvPicPr>
        <p:blipFill rotWithShape="1">
          <a:blip r:embed="rId2">
            <a:alphaModFix/>
          </a:blip>
          <a:srcRect l="82333" b="71437"/>
          <a:stretch/>
        </p:blipFill>
        <p:spPr>
          <a:xfrm>
            <a:off x="7527460" y="0"/>
            <a:ext cx="1615440" cy="1469115"/>
          </a:xfrm>
          <a:prstGeom prst="rect">
            <a:avLst/>
          </a:prstGeom>
          <a:noFill/>
          <a:ln>
            <a:noFill/>
          </a:ln>
        </p:spPr>
      </p:pic>
      <p:sp>
        <p:nvSpPr>
          <p:cNvPr id="5" name="Подзаголовок 2">
            <a:extLst>
              <a:ext uri="{FF2B5EF4-FFF2-40B4-BE49-F238E27FC236}">
                <a16:creationId xmlns:a16="http://schemas.microsoft.com/office/drawing/2014/main" id="{CAF816B5-970A-4BE8-B678-283DF194DD99}"/>
              </a:ext>
            </a:extLst>
          </p:cNvPr>
          <p:cNvSpPr txBox="1">
            <a:spLocks/>
          </p:cNvSpPr>
          <p:nvPr/>
        </p:nvSpPr>
        <p:spPr>
          <a:xfrm>
            <a:off x="371015" y="142163"/>
            <a:ext cx="8771885" cy="76049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ru-RU" sz="1200" dirty="0">
                <a:solidFill>
                  <a:schemeClr val="tx1">
                    <a:lumMod val="85000"/>
                    <a:lumOff val="15000"/>
                  </a:schemeClr>
                </a:solidFill>
              </a:rPr>
              <a:t>Министерство науки и высшего образования Российской Федерации</a:t>
            </a:r>
          </a:p>
          <a:p>
            <a:pPr>
              <a:lnSpc>
                <a:spcPct val="100000"/>
              </a:lnSpc>
              <a:spcBef>
                <a:spcPts val="0"/>
              </a:spcBef>
            </a:pPr>
            <a:r>
              <a:rPr lang="ru-RU" sz="1200" dirty="0">
                <a:solidFill>
                  <a:schemeClr val="tx1">
                    <a:lumMod val="85000"/>
                    <a:lumOff val="15000"/>
                  </a:schemeClr>
                </a:solidFill>
              </a:rPr>
              <a:t>Санкт-Петербургский политехнический университет Петра Великого</a:t>
            </a:r>
          </a:p>
          <a:p>
            <a:pPr>
              <a:lnSpc>
                <a:spcPct val="100000"/>
              </a:lnSpc>
              <a:spcBef>
                <a:spcPts val="0"/>
              </a:spcBef>
            </a:pPr>
            <a:r>
              <a:rPr lang="ru-RU" sz="1200" dirty="0">
                <a:solidFill>
                  <a:schemeClr val="tx1">
                    <a:lumMod val="85000"/>
                    <a:lumOff val="15000"/>
                  </a:schemeClr>
                </a:solidFill>
                <a:cs typeface="Times New Roman" panose="02020603050405020304" pitchFamily="18" charset="0"/>
              </a:rPr>
              <a:t>Институт кибербезопасности и защиты информации</a:t>
            </a:r>
          </a:p>
        </p:txBody>
      </p:sp>
      <p:sp>
        <p:nvSpPr>
          <p:cNvPr id="9" name="TextBox 8">
            <a:extLst>
              <a:ext uri="{FF2B5EF4-FFF2-40B4-BE49-F238E27FC236}">
                <a16:creationId xmlns:a16="http://schemas.microsoft.com/office/drawing/2014/main" id="{1C26A98E-AA32-4CB7-A520-A4602A4266FA}"/>
              </a:ext>
            </a:extLst>
          </p:cNvPr>
          <p:cNvSpPr txBox="1"/>
          <p:nvPr/>
        </p:nvSpPr>
        <p:spPr>
          <a:xfrm>
            <a:off x="3153909" y="4662783"/>
            <a:ext cx="2516864" cy="307777"/>
          </a:xfrm>
          <a:prstGeom prst="rect">
            <a:avLst/>
          </a:prstGeom>
          <a:noFill/>
        </p:spPr>
        <p:txBody>
          <a:bodyPr wrap="square" rtlCol="0">
            <a:spAutoFit/>
          </a:bodyPr>
          <a:lstStyle/>
          <a:p>
            <a:pPr algn="ctr"/>
            <a:r>
              <a:rPr lang="ru-RU" dirty="0"/>
              <a:t>Санкт-Петербург </a:t>
            </a:r>
            <a:r>
              <a:rPr lang="ru-RU" dirty="0">
                <a:latin typeface="Times New Roman" panose="02020603050405020304" pitchFamily="18" charset="0"/>
                <a:cs typeface="Times New Roman" panose="02020603050405020304" pitchFamily="18" charset="0"/>
                <a:sym typeface="Symbol" panose="05050102010706020507" pitchFamily="18" charset="2"/>
              </a:rPr>
              <a:t> </a:t>
            </a:r>
            <a:r>
              <a:rPr lang="ru-RU" dirty="0"/>
              <a:t>2023</a:t>
            </a:r>
          </a:p>
        </p:txBody>
      </p:sp>
      <p:pic>
        <p:nvPicPr>
          <p:cNvPr id="11" name="Рисунок 10">
            <a:extLst>
              <a:ext uri="{FF2B5EF4-FFF2-40B4-BE49-F238E27FC236}">
                <a16:creationId xmlns:a16="http://schemas.microsoft.com/office/drawing/2014/main" id="{0B81E1CE-1495-468B-A639-11C1C204C5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128" y="212184"/>
            <a:ext cx="1697383" cy="464547"/>
          </a:xfrm>
          <a:prstGeom prst="rect">
            <a:avLst/>
          </a:prstGeom>
        </p:spPr>
      </p:pic>
      <p:sp>
        <p:nvSpPr>
          <p:cNvPr id="10" name="Подзаголовок 2">
            <a:extLst>
              <a:ext uri="{FF2B5EF4-FFF2-40B4-BE49-F238E27FC236}">
                <a16:creationId xmlns:a16="http://schemas.microsoft.com/office/drawing/2014/main" id="{8F66C265-ADAD-3D5F-FEA0-ACBB4BB469A3}"/>
              </a:ext>
            </a:extLst>
          </p:cNvPr>
          <p:cNvSpPr txBox="1">
            <a:spLocks/>
          </p:cNvSpPr>
          <p:nvPr/>
        </p:nvSpPr>
        <p:spPr>
          <a:xfrm>
            <a:off x="210482" y="1078812"/>
            <a:ext cx="8521700" cy="1355176"/>
          </a:xfrm>
          <a:prstGeom prst="rect">
            <a:avLst/>
          </a:prstGeom>
          <a:noFill/>
          <a:ln>
            <a:noFill/>
          </a:ln>
        </p:spPr>
        <p:txBody>
          <a:bodyPr spcFirstLastPara="1" vert="horz" wrap="square" lIns="91440" tIns="45720" rIns="91440" bIns="45720" rtlCol="0" anchor="ctr" anchorCtr="0">
            <a:noAutofit/>
          </a:bodyPr>
          <a:lstStyle>
            <a:defPPr marR="0" lvl="0" algn="l" rtl="0">
              <a:lnSpc>
                <a:spcPct val="100000"/>
              </a:lnSpc>
              <a:spcBef>
                <a:spcPts val="0"/>
              </a:spcBef>
              <a:spcAft>
                <a:spcPts val="0"/>
              </a:spcAft>
            </a:defPPr>
            <a:lvl1pPr marL="0" marR="0" lvl="0" indent="0" algn="ctr" defTabSz="914400" rtl="0" eaLnBrk="1" latinLnBrk="0" hangingPunct="1">
              <a:lnSpc>
                <a:spcPct val="90000"/>
              </a:lnSpc>
              <a:spcBef>
                <a:spcPts val="1000"/>
              </a:spcBef>
              <a:spcAft>
                <a:spcPts val="0"/>
              </a:spcAft>
              <a:buClr>
                <a:schemeClr val="dk1"/>
              </a:buClr>
              <a:buSzPts val="5200"/>
              <a:buFont typeface="Arial" panose="020B0604020202020204" pitchFamily="34" charset="0"/>
              <a:buNone/>
              <a:defRPr sz="2400" b="0" i="0" u="none" strike="noStrike" kern="1200" cap="none">
                <a:solidFill>
                  <a:schemeClr val="tx1"/>
                </a:solidFill>
                <a:latin typeface="+mn-lt"/>
                <a:ea typeface="+mn-ea"/>
                <a:cs typeface="+mn-cs"/>
                <a:sym typeface="Arial"/>
              </a:defRPr>
            </a:lvl1pPr>
            <a:lvl2pPr marL="457200" marR="0" lvl="1" indent="0" algn="ctr" defTabSz="914400" rtl="0" eaLnBrk="1" latinLnBrk="0" hangingPunct="1">
              <a:lnSpc>
                <a:spcPct val="90000"/>
              </a:lnSpc>
              <a:spcBef>
                <a:spcPts val="500"/>
              </a:spcBef>
              <a:spcAft>
                <a:spcPts val="0"/>
              </a:spcAft>
              <a:buClr>
                <a:schemeClr val="dk1"/>
              </a:buClr>
              <a:buSzPts val="5200"/>
              <a:buFont typeface="Arial" panose="020B0604020202020204" pitchFamily="34" charset="0"/>
              <a:buNone/>
              <a:defRPr sz="2000" b="0" i="0" u="none" strike="noStrike" kern="1200" cap="none">
                <a:solidFill>
                  <a:schemeClr val="tx1"/>
                </a:solidFill>
                <a:latin typeface="+mn-lt"/>
                <a:ea typeface="+mn-ea"/>
                <a:cs typeface="+mn-cs"/>
                <a:sym typeface="Arial"/>
              </a:defRPr>
            </a:lvl2pPr>
            <a:lvl3pPr marL="914400" marR="0" lvl="2" indent="0" algn="ctr" defTabSz="914400" rtl="0" eaLnBrk="1" latinLnBrk="0" hangingPunct="1">
              <a:lnSpc>
                <a:spcPct val="90000"/>
              </a:lnSpc>
              <a:spcBef>
                <a:spcPts val="500"/>
              </a:spcBef>
              <a:spcAft>
                <a:spcPts val="0"/>
              </a:spcAft>
              <a:buClr>
                <a:schemeClr val="dk1"/>
              </a:buClr>
              <a:buSzPts val="5200"/>
              <a:buFont typeface="Arial" panose="020B0604020202020204" pitchFamily="34" charset="0"/>
              <a:buNone/>
              <a:defRPr sz="1800" b="0" i="0" u="none" strike="noStrike" kern="1200" cap="none">
                <a:solidFill>
                  <a:schemeClr val="tx1"/>
                </a:solidFill>
                <a:latin typeface="+mn-lt"/>
                <a:ea typeface="+mn-ea"/>
                <a:cs typeface="+mn-cs"/>
                <a:sym typeface="Arial"/>
              </a:defRPr>
            </a:lvl3pPr>
            <a:lvl4pPr marL="1371600" marR="0" lvl="3" indent="0" algn="ctr" defTabSz="914400" rtl="0" eaLnBrk="1" latinLnBrk="0" hangingPunct="1">
              <a:lnSpc>
                <a:spcPct val="90000"/>
              </a:lnSpc>
              <a:spcBef>
                <a:spcPts val="500"/>
              </a:spcBef>
              <a:spcAft>
                <a:spcPts val="0"/>
              </a:spcAft>
              <a:buClr>
                <a:schemeClr val="dk1"/>
              </a:buClr>
              <a:buSzPts val="5200"/>
              <a:buFont typeface="Arial" panose="020B0604020202020204" pitchFamily="34" charset="0"/>
              <a:buNone/>
              <a:defRPr sz="1600" b="0" i="0" u="none" strike="noStrike" kern="1200" cap="none">
                <a:solidFill>
                  <a:schemeClr val="tx1"/>
                </a:solidFill>
                <a:latin typeface="+mn-lt"/>
                <a:ea typeface="+mn-ea"/>
                <a:cs typeface="+mn-cs"/>
                <a:sym typeface="Arial"/>
              </a:defRPr>
            </a:lvl4pPr>
            <a:lvl5pPr marL="1828800" marR="0" lvl="4" indent="0" algn="ctr" defTabSz="914400" rtl="0" eaLnBrk="1" latinLnBrk="0" hangingPunct="1">
              <a:lnSpc>
                <a:spcPct val="90000"/>
              </a:lnSpc>
              <a:spcBef>
                <a:spcPts val="500"/>
              </a:spcBef>
              <a:spcAft>
                <a:spcPts val="0"/>
              </a:spcAft>
              <a:buClr>
                <a:schemeClr val="dk1"/>
              </a:buClr>
              <a:buSzPts val="5200"/>
              <a:buFont typeface="Arial" panose="020B0604020202020204" pitchFamily="34" charset="0"/>
              <a:buNone/>
              <a:defRPr sz="1600" b="0" i="0" u="none" strike="noStrike" kern="1200" cap="none">
                <a:solidFill>
                  <a:schemeClr val="tx1"/>
                </a:solidFill>
                <a:latin typeface="+mn-lt"/>
                <a:ea typeface="+mn-ea"/>
                <a:cs typeface="+mn-cs"/>
                <a:sym typeface="Arial"/>
              </a:defRPr>
            </a:lvl5pPr>
            <a:lvl6pPr marL="2286000" marR="0" lvl="5" indent="0" algn="ctr" defTabSz="914400" rtl="0" eaLnBrk="1" latinLnBrk="0" hangingPunct="1">
              <a:lnSpc>
                <a:spcPct val="90000"/>
              </a:lnSpc>
              <a:spcBef>
                <a:spcPts val="500"/>
              </a:spcBef>
              <a:spcAft>
                <a:spcPts val="0"/>
              </a:spcAft>
              <a:buClr>
                <a:schemeClr val="dk1"/>
              </a:buClr>
              <a:buSzPts val="5200"/>
              <a:buFont typeface="Arial" panose="020B0604020202020204" pitchFamily="34" charset="0"/>
              <a:buNone/>
              <a:defRPr sz="1600" b="0" i="0" u="none" strike="noStrike" kern="1200" cap="none">
                <a:solidFill>
                  <a:schemeClr val="tx1"/>
                </a:solidFill>
                <a:latin typeface="+mn-lt"/>
                <a:ea typeface="+mn-ea"/>
                <a:cs typeface="+mn-cs"/>
                <a:sym typeface="Arial"/>
              </a:defRPr>
            </a:lvl6pPr>
            <a:lvl7pPr marL="2743200" marR="0" lvl="6" indent="0" algn="ctr" defTabSz="914400" rtl="0" eaLnBrk="1" latinLnBrk="0" hangingPunct="1">
              <a:lnSpc>
                <a:spcPct val="90000"/>
              </a:lnSpc>
              <a:spcBef>
                <a:spcPts val="500"/>
              </a:spcBef>
              <a:spcAft>
                <a:spcPts val="0"/>
              </a:spcAft>
              <a:buClr>
                <a:schemeClr val="dk1"/>
              </a:buClr>
              <a:buSzPts val="5200"/>
              <a:buFont typeface="Arial" panose="020B0604020202020204" pitchFamily="34" charset="0"/>
              <a:buNone/>
              <a:defRPr sz="1600" b="0" i="0" u="none" strike="noStrike" kern="1200" cap="none">
                <a:solidFill>
                  <a:schemeClr val="tx1"/>
                </a:solidFill>
                <a:latin typeface="+mn-lt"/>
                <a:ea typeface="+mn-ea"/>
                <a:cs typeface="+mn-cs"/>
                <a:sym typeface="Arial"/>
              </a:defRPr>
            </a:lvl7pPr>
            <a:lvl8pPr marL="3200400" marR="0" lvl="7" indent="0" algn="ctr" defTabSz="914400" rtl="0" eaLnBrk="1" latinLnBrk="0" hangingPunct="1">
              <a:lnSpc>
                <a:spcPct val="90000"/>
              </a:lnSpc>
              <a:spcBef>
                <a:spcPts val="500"/>
              </a:spcBef>
              <a:spcAft>
                <a:spcPts val="0"/>
              </a:spcAft>
              <a:buClr>
                <a:schemeClr val="dk1"/>
              </a:buClr>
              <a:buSzPts val="5200"/>
              <a:buFont typeface="Arial" panose="020B0604020202020204" pitchFamily="34" charset="0"/>
              <a:buNone/>
              <a:defRPr sz="1600" b="0" i="0" u="none" strike="noStrike" kern="1200" cap="none">
                <a:solidFill>
                  <a:schemeClr val="tx1"/>
                </a:solidFill>
                <a:latin typeface="+mn-lt"/>
                <a:ea typeface="+mn-ea"/>
                <a:cs typeface="+mn-cs"/>
                <a:sym typeface="Arial"/>
              </a:defRPr>
            </a:lvl8pPr>
            <a:lvl9pPr marL="3657600" marR="0" lvl="8" indent="0" algn="ctr" defTabSz="914400" rtl="0" eaLnBrk="1" latinLnBrk="0" hangingPunct="1">
              <a:lnSpc>
                <a:spcPct val="90000"/>
              </a:lnSpc>
              <a:spcBef>
                <a:spcPts val="500"/>
              </a:spcBef>
              <a:spcAft>
                <a:spcPts val="0"/>
              </a:spcAft>
              <a:buClr>
                <a:schemeClr val="dk1"/>
              </a:buClr>
              <a:buSzPts val="5200"/>
              <a:buFont typeface="Arial" panose="020B0604020202020204" pitchFamily="34" charset="0"/>
              <a:buNone/>
              <a:defRPr sz="1600" b="0" i="0" u="none" strike="noStrike" kern="1200" cap="none">
                <a:solidFill>
                  <a:schemeClr val="tx1"/>
                </a:solidFill>
                <a:latin typeface="+mn-lt"/>
                <a:ea typeface="+mn-ea"/>
                <a:cs typeface="+mn-cs"/>
                <a:sym typeface="Arial"/>
              </a:defRPr>
            </a:lvl9pPr>
          </a:lstStyle>
          <a:p>
            <a:pPr>
              <a:lnSpc>
                <a:spcPct val="100000"/>
              </a:lnSpc>
              <a:spcBef>
                <a:spcPts val="0"/>
              </a:spcBef>
            </a:pPr>
            <a:r>
              <a:rPr lang="ru-RU" sz="2800" b="1" dirty="0">
                <a:cs typeface="Times New Roman" panose="02020603050405020304" pitchFamily="18" charset="0"/>
              </a:rPr>
              <a:t>Построение нейронной сети для определения наличия атак в компьютерной сети</a:t>
            </a:r>
            <a:endParaRPr lang="ru-RU" sz="2800" dirty="0">
              <a:solidFill>
                <a:srgbClr val="363437"/>
              </a:solidFill>
              <a:cs typeface="Times New Roman" panose="02020603050405020304" pitchFamily="18" charset="0"/>
            </a:endParaRPr>
          </a:p>
        </p:txBody>
      </p:sp>
      <p:sp>
        <p:nvSpPr>
          <p:cNvPr id="3" name="Подзаголовок 2">
            <a:extLst>
              <a:ext uri="{FF2B5EF4-FFF2-40B4-BE49-F238E27FC236}">
                <a16:creationId xmlns:a16="http://schemas.microsoft.com/office/drawing/2014/main" id="{EF661884-8DA8-7153-5A87-02D58849F718}"/>
              </a:ext>
            </a:extLst>
          </p:cNvPr>
          <p:cNvSpPr txBox="1">
            <a:spLocks/>
          </p:cNvSpPr>
          <p:nvPr/>
        </p:nvSpPr>
        <p:spPr>
          <a:xfrm>
            <a:off x="719082" y="2433988"/>
            <a:ext cx="8203480" cy="20526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l">
              <a:lnSpc>
                <a:spcPct val="100000"/>
              </a:lnSpc>
              <a:spcBef>
                <a:spcPts val="0"/>
              </a:spcBef>
            </a:pPr>
            <a:r>
              <a:rPr lang="ru-RU" sz="1200" dirty="0">
                <a:cs typeface="Times New Roman" panose="02020603050405020304" pitchFamily="18" charset="0"/>
              </a:rPr>
              <a:t>Выполнил</a:t>
            </a:r>
          </a:p>
          <a:p>
            <a:pPr lvl="0" algn="l">
              <a:lnSpc>
                <a:spcPct val="100000"/>
              </a:lnSpc>
              <a:spcBef>
                <a:spcPts val="0"/>
              </a:spcBef>
            </a:pPr>
            <a:r>
              <a:rPr lang="ru-RU" sz="1200" dirty="0">
                <a:cs typeface="Times New Roman" panose="02020603050405020304" pitchFamily="18" charset="0"/>
              </a:rPr>
              <a:t>студент гр. 4851003/90801				А.Г. Кулеева</a:t>
            </a:r>
          </a:p>
          <a:p>
            <a:pPr lvl="0" algn="l">
              <a:lnSpc>
                <a:spcPct val="100000"/>
              </a:lnSpc>
              <a:spcBef>
                <a:spcPts val="0"/>
              </a:spcBef>
            </a:pPr>
            <a:endParaRPr lang="ru-RU" sz="1200" dirty="0">
              <a:cs typeface="Times New Roman" panose="02020603050405020304" pitchFamily="18" charset="0"/>
            </a:endParaRPr>
          </a:p>
          <a:p>
            <a:pPr lvl="0" algn="l">
              <a:lnSpc>
                <a:spcPct val="100000"/>
              </a:lnSpc>
              <a:spcBef>
                <a:spcPts val="0"/>
              </a:spcBef>
            </a:pPr>
            <a:endParaRPr lang="ru-RU" sz="1200" dirty="0">
              <a:cs typeface="Times New Roman" panose="02020603050405020304" pitchFamily="18" charset="0"/>
            </a:endParaRPr>
          </a:p>
          <a:p>
            <a:pPr lvl="0" algn="l">
              <a:lnSpc>
                <a:spcPct val="100000"/>
              </a:lnSpc>
              <a:spcBef>
                <a:spcPts val="0"/>
              </a:spcBef>
            </a:pPr>
            <a:r>
              <a:rPr lang="ru-RU" sz="1200" dirty="0">
                <a:cs typeface="Times New Roman" panose="02020603050405020304" pitchFamily="18" charset="0"/>
              </a:rPr>
              <a:t>Руководитель</a:t>
            </a:r>
            <a:endParaRPr lang="en-US" sz="1200" dirty="0">
              <a:cs typeface="Times New Roman" panose="02020603050405020304" pitchFamily="18" charset="0"/>
            </a:endParaRPr>
          </a:p>
          <a:p>
            <a:pPr lvl="0" algn="l">
              <a:lnSpc>
                <a:spcPct val="100000"/>
              </a:lnSpc>
              <a:spcBef>
                <a:spcPts val="0"/>
              </a:spcBef>
            </a:pPr>
            <a:r>
              <a:rPr lang="ru-RU" sz="1200" dirty="0">
                <a:cs typeface="Times New Roman" panose="02020603050405020304" pitchFamily="18" charset="0"/>
              </a:rPr>
              <a:t>доцент </a:t>
            </a:r>
            <a:r>
              <a:rPr lang="ru-RU" sz="1200" dirty="0" err="1">
                <a:cs typeface="Times New Roman" panose="02020603050405020304" pitchFamily="18" charset="0"/>
              </a:rPr>
              <a:t>ИКиЗИ</a:t>
            </a:r>
            <a:r>
              <a:rPr lang="ru-RU" sz="1200" dirty="0">
                <a:cs typeface="Times New Roman" panose="02020603050405020304" pitchFamily="18" charset="0"/>
              </a:rPr>
              <a:t>, </a:t>
            </a:r>
          </a:p>
          <a:p>
            <a:pPr lvl="0" algn="l">
              <a:lnSpc>
                <a:spcPct val="100000"/>
              </a:lnSpc>
              <a:spcBef>
                <a:spcPts val="0"/>
              </a:spcBef>
            </a:pPr>
            <a:r>
              <a:rPr lang="ru-RU" sz="1200" dirty="0">
                <a:cs typeface="Times New Roman" panose="02020603050405020304" pitchFamily="18" charset="0"/>
              </a:rPr>
              <a:t>к.т.н., доцент  				</a:t>
            </a:r>
          </a:p>
          <a:p>
            <a:pPr lvl="0" algn="l">
              <a:lnSpc>
                <a:spcPct val="100000"/>
              </a:lnSpc>
              <a:spcBef>
                <a:spcPts val="0"/>
              </a:spcBef>
            </a:pPr>
            <a:r>
              <a:rPr lang="en-US" sz="1200" dirty="0">
                <a:cs typeface="Times New Roman" panose="02020603050405020304" pitchFamily="18" charset="0"/>
              </a:rPr>
              <a:t>	</a:t>
            </a:r>
            <a:r>
              <a:rPr lang="ru-RU" sz="1200" dirty="0">
                <a:cs typeface="Times New Roman" panose="02020603050405020304" pitchFamily="18" charset="0"/>
              </a:rPr>
              <a:t>					В.В. Платонов</a:t>
            </a:r>
          </a:p>
          <a:p>
            <a:pPr lvl="0" algn="l">
              <a:lnSpc>
                <a:spcPct val="100000"/>
              </a:lnSpc>
              <a:spcBef>
                <a:spcPts val="0"/>
              </a:spcBef>
            </a:pPr>
            <a:endParaRPr lang="ru-RU" sz="1200" dirty="0">
              <a:cs typeface="Times New Roman" panose="02020603050405020304" pitchFamily="18" charset="0"/>
            </a:endParaRPr>
          </a:p>
        </p:txBody>
      </p:sp>
    </p:spTree>
    <p:extLst>
      <p:ext uri="{BB962C8B-B14F-4D97-AF65-F5344CB8AC3E}">
        <p14:creationId xmlns:p14="http://schemas.microsoft.com/office/powerpoint/2010/main" val="1368436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68"/>
        <p:cNvGrpSpPr/>
        <p:nvPr/>
      </p:nvGrpSpPr>
      <p:grpSpPr>
        <a:xfrm>
          <a:off x="0" y="0"/>
          <a:ext cx="0" cy="0"/>
          <a:chOff x="0" y="0"/>
          <a:chExt cx="0" cy="0"/>
        </a:xfrm>
      </p:grpSpPr>
      <p:sp>
        <p:nvSpPr>
          <p:cNvPr id="5" name="Текст 4">
            <a:extLst>
              <a:ext uri="{FF2B5EF4-FFF2-40B4-BE49-F238E27FC236}">
                <a16:creationId xmlns:a16="http://schemas.microsoft.com/office/drawing/2014/main" id="{E50E7FA0-3068-0F4A-5704-76F9E93288E8}"/>
              </a:ext>
            </a:extLst>
          </p:cNvPr>
          <p:cNvSpPr>
            <a:spLocks noGrp="1"/>
          </p:cNvSpPr>
          <p:nvPr>
            <p:ph type="body" idx="1"/>
          </p:nvPr>
        </p:nvSpPr>
        <p:spPr>
          <a:xfrm>
            <a:off x="311700" y="1163052"/>
            <a:ext cx="8520600" cy="3488459"/>
          </a:xfrm>
        </p:spPr>
        <p:txBody>
          <a:bodyPr>
            <a:normAutofit/>
          </a:bodyPr>
          <a:lstStyle/>
          <a:p>
            <a:pPr marL="0" marR="0" indent="0" algn="just">
              <a:lnSpc>
                <a:spcPct val="150000"/>
              </a:lnSpc>
              <a:spcBef>
                <a:spcPts val="0"/>
              </a:spcBef>
              <a:spcAft>
                <a:spcPts val="0"/>
              </a:spcAft>
              <a:buClr>
                <a:schemeClr val="tx1"/>
              </a:buClr>
              <a:buNone/>
            </a:pPr>
            <a:r>
              <a:rPr lang="ru-RU" dirty="0">
                <a:solidFill>
                  <a:schemeClr val="tx1"/>
                </a:solidFill>
                <a:latin typeface="+mn-lt"/>
                <a:cs typeface="Times New Roman" panose="02020603050405020304" pitchFamily="18" charset="0"/>
              </a:rPr>
              <a:t>Цель – обнаружение сетевых атак классификатором на базе нейронных сетей.</a:t>
            </a:r>
            <a:endParaRPr lang="en-US" dirty="0">
              <a:solidFill>
                <a:schemeClr val="tx1"/>
              </a:solidFill>
              <a:latin typeface="+mn-lt"/>
              <a:cs typeface="Times New Roman" panose="02020603050405020304" pitchFamily="18" charset="0"/>
            </a:endParaRPr>
          </a:p>
          <a:p>
            <a:pPr marL="0" marR="0" indent="0" algn="just">
              <a:lnSpc>
                <a:spcPct val="150000"/>
              </a:lnSpc>
              <a:spcBef>
                <a:spcPts val="0"/>
              </a:spcBef>
              <a:spcAft>
                <a:spcPts val="0"/>
              </a:spcAft>
              <a:buClr>
                <a:schemeClr val="tx1"/>
              </a:buClr>
              <a:buNone/>
            </a:pPr>
            <a:r>
              <a:rPr lang="ru-RU" dirty="0">
                <a:solidFill>
                  <a:schemeClr val="tx1"/>
                </a:solidFill>
                <a:effectLst/>
                <a:latin typeface="+mn-lt"/>
                <a:ea typeface="Times New Roman" panose="02020603050405020304" pitchFamily="18" charset="0"/>
                <a:cs typeface="Times New Roman" panose="02020603050405020304" pitchFamily="18" charset="0"/>
              </a:rPr>
              <a:t>Задачи:</a:t>
            </a:r>
            <a:endParaRPr lang="en-US" dirty="0">
              <a:solidFill>
                <a:schemeClr val="tx1"/>
              </a:solidFill>
              <a:effectLst/>
              <a:latin typeface="+mn-lt"/>
              <a:ea typeface="Times New Roman" panose="02020603050405020304" pitchFamily="18" charset="0"/>
              <a:cs typeface="Times New Roman" panose="02020603050405020304" pitchFamily="18" charset="0"/>
            </a:endParaRPr>
          </a:p>
          <a:p>
            <a:pPr marR="0" lvl="0" indent="-457200" algn="just">
              <a:lnSpc>
                <a:spcPct val="150000"/>
              </a:lnSpc>
              <a:spcBef>
                <a:spcPts val="0"/>
              </a:spcBef>
              <a:spcAft>
                <a:spcPts val="0"/>
              </a:spcAft>
              <a:buClr>
                <a:schemeClr val="tx1"/>
              </a:buClr>
              <a:buFont typeface="+mj-lt"/>
              <a:buAutoNum type="arabicPeriod"/>
            </a:pPr>
            <a:r>
              <a:rPr lang="ru-RU" dirty="0">
                <a:solidFill>
                  <a:schemeClr val="tx1"/>
                </a:solidFill>
                <a:latin typeface="+mn-lt"/>
                <a:cs typeface="Times New Roman" panose="02020603050405020304" pitchFamily="18" charset="0"/>
              </a:rPr>
              <a:t>Проанализировать набор данных, выбрать главные компоненте для обучения НС.</a:t>
            </a:r>
          </a:p>
          <a:p>
            <a:pPr lvl="0" indent="-457200" algn="just">
              <a:lnSpc>
                <a:spcPct val="150000"/>
              </a:lnSpc>
              <a:buClr>
                <a:schemeClr val="tx1"/>
              </a:buClr>
              <a:buFont typeface="+mj-lt"/>
              <a:buAutoNum type="arabicPeriod"/>
            </a:pPr>
            <a:r>
              <a:rPr lang="ru-RU" dirty="0">
                <a:solidFill>
                  <a:schemeClr val="tx1"/>
                </a:solidFill>
                <a:latin typeface="+mn-lt"/>
                <a:cs typeface="Times New Roman" panose="02020603050405020304" pitchFamily="18" charset="0"/>
              </a:rPr>
              <a:t>Разработать программный прототип персептрона и подобрать для него параметры, дающие лучший результат при обучении.</a:t>
            </a:r>
          </a:p>
          <a:p>
            <a:pPr marR="0" lvl="0" indent="-457200" algn="just">
              <a:lnSpc>
                <a:spcPct val="150000"/>
              </a:lnSpc>
              <a:spcBef>
                <a:spcPts val="0"/>
              </a:spcBef>
              <a:spcAft>
                <a:spcPts val="0"/>
              </a:spcAft>
              <a:buClr>
                <a:schemeClr val="tx1"/>
              </a:buClr>
              <a:buFont typeface="+mj-lt"/>
              <a:buAutoNum type="arabicPeriod"/>
            </a:pPr>
            <a:r>
              <a:rPr lang="ru-RU" dirty="0">
                <a:solidFill>
                  <a:schemeClr val="tx1"/>
                </a:solidFill>
                <a:latin typeface="+mn-lt"/>
                <a:cs typeface="Times New Roman" panose="02020603050405020304" pitchFamily="18" charset="0"/>
              </a:rPr>
              <a:t>Обучить НС и проанализировать полученные результаты.</a:t>
            </a:r>
            <a:endParaRPr lang="en-US" dirty="0">
              <a:solidFill>
                <a:schemeClr val="tx1"/>
              </a:solidFill>
              <a:latin typeface="+mn-lt"/>
              <a:cs typeface="Times New Roman" panose="02020603050405020304" pitchFamily="18" charset="0"/>
            </a:endParaRPr>
          </a:p>
        </p:txBody>
      </p:sp>
      <p:sp>
        <p:nvSpPr>
          <p:cNvPr id="3" name="Номер слайда 2">
            <a:extLst>
              <a:ext uri="{FF2B5EF4-FFF2-40B4-BE49-F238E27FC236}">
                <a16:creationId xmlns:a16="http://schemas.microsoft.com/office/drawing/2014/main" id="{08C3201F-69A0-F0AB-99FD-3A1A5D324A40}"/>
              </a:ext>
            </a:extLst>
          </p:cNvPr>
          <p:cNvSpPr>
            <a:spLocks noGrp="1"/>
          </p:cNvSpPr>
          <p:nvPr>
            <p:ph type="sldNum" idx="12"/>
          </p:nvPr>
        </p:nvSpPr>
        <p:spPr>
          <a:xfrm>
            <a:off x="8100204" y="4502989"/>
            <a:ext cx="920954" cy="553828"/>
          </a:xfrm>
        </p:spPr>
        <p:txBody>
          <a:bodyPr>
            <a:normAutofit fontScale="92500" lnSpcReduction="10000"/>
          </a:bodyPr>
          <a:lstStyle/>
          <a:p>
            <a:pPr marL="0" lvl="0" indent="0" algn="r" rtl="0">
              <a:spcBef>
                <a:spcPts val="0"/>
              </a:spcBef>
              <a:spcAft>
                <a:spcPts val="0"/>
              </a:spcAft>
              <a:buNone/>
            </a:pPr>
            <a:fld id="{00000000-1234-1234-1234-123412341234}" type="slidenum">
              <a:rPr lang="ru" sz="2800" b="1" smtClean="0"/>
              <a:t>2</a:t>
            </a:fld>
            <a:endParaRPr lang="ru" sz="2800" b="1" dirty="0"/>
          </a:p>
        </p:txBody>
      </p:sp>
      <p:sp>
        <p:nvSpPr>
          <p:cNvPr id="8" name="Заголовок 3">
            <a:extLst>
              <a:ext uri="{FF2B5EF4-FFF2-40B4-BE49-F238E27FC236}">
                <a16:creationId xmlns:a16="http://schemas.microsoft.com/office/drawing/2014/main" id="{B831C427-677A-F25E-F281-0E4281F9720C}"/>
              </a:ext>
            </a:extLst>
          </p:cNvPr>
          <p:cNvSpPr txBox="1">
            <a:spLocks/>
          </p:cNvSpPr>
          <p:nvPr/>
        </p:nvSpPr>
        <p:spPr>
          <a:xfrm>
            <a:off x="1081721" y="126005"/>
            <a:ext cx="6835459"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ru-RU" dirty="0"/>
              <a:t>Цель и задачи</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68"/>
        <p:cNvGrpSpPr/>
        <p:nvPr/>
      </p:nvGrpSpPr>
      <p:grpSpPr>
        <a:xfrm>
          <a:off x="0" y="0"/>
          <a:ext cx="0" cy="0"/>
          <a:chOff x="0" y="0"/>
          <a:chExt cx="0" cy="0"/>
        </a:xfrm>
      </p:grpSpPr>
      <p:sp>
        <p:nvSpPr>
          <p:cNvPr id="16" name="Номер слайда 2">
            <a:extLst>
              <a:ext uri="{FF2B5EF4-FFF2-40B4-BE49-F238E27FC236}">
                <a16:creationId xmlns:a16="http://schemas.microsoft.com/office/drawing/2014/main" id="{4D480884-56A4-710F-52B8-D2B0ED47F5F0}"/>
              </a:ext>
            </a:extLst>
          </p:cNvPr>
          <p:cNvSpPr>
            <a:spLocks noGrp="1"/>
          </p:cNvSpPr>
          <p:nvPr>
            <p:ph type="sldNum" idx="12"/>
          </p:nvPr>
        </p:nvSpPr>
        <p:spPr>
          <a:xfrm>
            <a:off x="8100204" y="4502989"/>
            <a:ext cx="920954" cy="553828"/>
          </a:xfrm>
        </p:spPr>
        <p:txBody>
          <a:bodyPr>
            <a:normAutofit fontScale="92500" lnSpcReduction="10000"/>
          </a:bodyPr>
          <a:lstStyle/>
          <a:p>
            <a:pPr marL="0" lvl="0" indent="0" algn="r" rtl="0">
              <a:spcBef>
                <a:spcPts val="0"/>
              </a:spcBef>
              <a:spcAft>
                <a:spcPts val="0"/>
              </a:spcAft>
              <a:buNone/>
            </a:pPr>
            <a:fld id="{00000000-1234-1234-1234-123412341234}" type="slidenum">
              <a:rPr lang="ru" sz="2800" b="1" smtClean="0"/>
              <a:t>3</a:t>
            </a:fld>
            <a:endParaRPr lang="ru" sz="2800" b="1" dirty="0"/>
          </a:p>
        </p:txBody>
      </p:sp>
      <p:sp>
        <p:nvSpPr>
          <p:cNvPr id="17" name="Заголовок 3">
            <a:extLst>
              <a:ext uri="{FF2B5EF4-FFF2-40B4-BE49-F238E27FC236}">
                <a16:creationId xmlns:a16="http://schemas.microsoft.com/office/drawing/2014/main" id="{B36081DD-8653-BB6D-A3B8-A91B6E1D1597}"/>
              </a:ext>
            </a:extLst>
          </p:cNvPr>
          <p:cNvSpPr txBox="1">
            <a:spLocks/>
          </p:cNvSpPr>
          <p:nvPr/>
        </p:nvSpPr>
        <p:spPr>
          <a:xfrm>
            <a:off x="1081721" y="126005"/>
            <a:ext cx="6835459"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ru-RU" dirty="0"/>
              <a:t>Актуальность</a:t>
            </a:r>
            <a:endParaRPr lang="en-US" dirty="0"/>
          </a:p>
        </p:txBody>
      </p:sp>
      <p:grpSp>
        <p:nvGrpSpPr>
          <p:cNvPr id="2" name="Группа 1">
            <a:extLst>
              <a:ext uri="{FF2B5EF4-FFF2-40B4-BE49-F238E27FC236}">
                <a16:creationId xmlns:a16="http://schemas.microsoft.com/office/drawing/2014/main" id="{9690AE6A-0D5C-02EA-32E9-0531A07B37DD}"/>
              </a:ext>
            </a:extLst>
          </p:cNvPr>
          <p:cNvGrpSpPr/>
          <p:nvPr/>
        </p:nvGrpSpPr>
        <p:grpSpPr>
          <a:xfrm>
            <a:off x="0" y="1888855"/>
            <a:ext cx="4026137" cy="1970163"/>
            <a:chOff x="0" y="1887005"/>
            <a:chExt cx="4026137" cy="1970163"/>
          </a:xfrm>
        </p:grpSpPr>
        <p:pic>
          <p:nvPicPr>
            <p:cNvPr id="3" name="Рисунок 2" descr="Изображение выглядит как текст, снимок экрана, диаграмма, красный&#10;&#10;Автоматически созданное описание">
              <a:extLst>
                <a:ext uri="{FF2B5EF4-FFF2-40B4-BE49-F238E27FC236}">
                  <a16:creationId xmlns:a16="http://schemas.microsoft.com/office/drawing/2014/main" id="{AC15D477-16C0-61D7-DB27-2CDA5AE0C209}"/>
                </a:ext>
              </a:extLst>
            </p:cNvPr>
            <p:cNvPicPr>
              <a:picLocks noChangeAspect="1"/>
            </p:cNvPicPr>
            <p:nvPr/>
          </p:nvPicPr>
          <p:blipFill>
            <a:blip r:embed="rId4"/>
            <a:stretch>
              <a:fillRect/>
            </a:stretch>
          </p:blipFill>
          <p:spPr>
            <a:xfrm>
              <a:off x="182880" y="1887005"/>
              <a:ext cx="3583093" cy="1571905"/>
            </a:xfrm>
            <a:prstGeom prst="rect">
              <a:avLst/>
            </a:prstGeom>
          </p:spPr>
        </p:pic>
        <p:sp>
          <p:nvSpPr>
            <p:cNvPr id="4" name="TextBox 3">
              <a:extLst>
                <a:ext uri="{FF2B5EF4-FFF2-40B4-BE49-F238E27FC236}">
                  <a16:creationId xmlns:a16="http://schemas.microsoft.com/office/drawing/2014/main" id="{E71AF223-4F77-D858-A4D8-64AD8498546E}"/>
                </a:ext>
              </a:extLst>
            </p:cNvPr>
            <p:cNvSpPr txBox="1"/>
            <p:nvPr/>
          </p:nvSpPr>
          <p:spPr>
            <a:xfrm>
              <a:off x="182880" y="3658966"/>
              <a:ext cx="3583094" cy="198202"/>
            </a:xfrm>
            <a:prstGeom prst="rect">
              <a:avLst/>
            </a:prstGeom>
            <a:noFill/>
          </p:spPr>
          <p:txBody>
            <a:bodyPr wrap="square">
              <a:spAutoFit/>
            </a:bodyPr>
            <a:lstStyle/>
            <a:p>
              <a:r>
                <a:rPr lang="ru-RU" sz="700" i="1" dirty="0">
                  <a:solidFill>
                    <a:schemeClr val="tx1"/>
                  </a:solidFill>
                </a:rPr>
                <a:t>https://www.ptsecurity.com/ru-ru/research/analytics/cybersecurity-threatscape-2022/</a:t>
              </a:r>
            </a:p>
          </p:txBody>
        </p:sp>
        <p:sp>
          <p:nvSpPr>
            <p:cNvPr id="5" name="TextBox 4">
              <a:extLst>
                <a:ext uri="{FF2B5EF4-FFF2-40B4-BE49-F238E27FC236}">
                  <a16:creationId xmlns:a16="http://schemas.microsoft.com/office/drawing/2014/main" id="{DA4C818D-92DE-E2CA-F886-0E6E599DB6B6}"/>
                </a:ext>
              </a:extLst>
            </p:cNvPr>
            <p:cNvSpPr txBox="1"/>
            <p:nvPr/>
          </p:nvSpPr>
          <p:spPr>
            <a:xfrm>
              <a:off x="0" y="3460764"/>
              <a:ext cx="4026137" cy="198202"/>
            </a:xfrm>
            <a:prstGeom prst="rect">
              <a:avLst/>
            </a:prstGeom>
            <a:noFill/>
          </p:spPr>
          <p:txBody>
            <a:bodyPr wrap="square">
              <a:spAutoFit/>
            </a:bodyPr>
            <a:lstStyle/>
            <a:p>
              <a:pPr algn="ctr"/>
              <a:r>
                <a:rPr lang="ru-RU" sz="700" i="1" dirty="0">
                  <a:solidFill>
                    <a:schemeClr val="tx1"/>
                  </a:solidFill>
                </a:rPr>
                <a:t>Рисунок 1. Количество инцидентов в 2021 и 2022 годах (по кварталам)</a:t>
              </a:r>
            </a:p>
          </p:txBody>
        </p:sp>
      </p:grpSp>
      <p:grpSp>
        <p:nvGrpSpPr>
          <p:cNvPr id="6" name="Группа 5">
            <a:extLst>
              <a:ext uri="{FF2B5EF4-FFF2-40B4-BE49-F238E27FC236}">
                <a16:creationId xmlns:a16="http://schemas.microsoft.com/office/drawing/2014/main" id="{DD0C87FE-C11F-C0F1-3D3E-F9BFE6DB5E2E}"/>
              </a:ext>
            </a:extLst>
          </p:cNvPr>
          <p:cNvGrpSpPr/>
          <p:nvPr/>
        </p:nvGrpSpPr>
        <p:grpSpPr>
          <a:xfrm>
            <a:off x="4026135" y="1585994"/>
            <a:ext cx="4934985" cy="2575884"/>
            <a:chOff x="4026135" y="1585994"/>
            <a:chExt cx="4934985" cy="2575884"/>
          </a:xfrm>
        </p:grpSpPr>
        <p:pic>
          <p:nvPicPr>
            <p:cNvPr id="7" name="Рисунок 6" descr="Изображение выглядит как текст, снимок экрана, Шрифт, диаграмма&#10;&#10;Автоматически созданное описание">
              <a:extLst>
                <a:ext uri="{FF2B5EF4-FFF2-40B4-BE49-F238E27FC236}">
                  <a16:creationId xmlns:a16="http://schemas.microsoft.com/office/drawing/2014/main" id="{5CF77B58-3670-5DDB-FCB8-B97CBCDCB3C4}"/>
                </a:ext>
              </a:extLst>
            </p:cNvPr>
            <p:cNvPicPr>
              <a:picLocks noChangeAspect="1"/>
            </p:cNvPicPr>
            <p:nvPr/>
          </p:nvPicPr>
          <p:blipFill>
            <a:blip r:embed="rId5"/>
            <a:stretch>
              <a:fillRect/>
            </a:stretch>
          </p:blipFill>
          <p:spPr>
            <a:xfrm>
              <a:off x="4026137" y="1585994"/>
              <a:ext cx="4934983" cy="2173927"/>
            </a:xfrm>
            <a:prstGeom prst="rect">
              <a:avLst/>
            </a:prstGeom>
          </p:spPr>
        </p:pic>
        <p:sp>
          <p:nvSpPr>
            <p:cNvPr id="8" name="TextBox 7">
              <a:extLst>
                <a:ext uri="{FF2B5EF4-FFF2-40B4-BE49-F238E27FC236}">
                  <a16:creationId xmlns:a16="http://schemas.microsoft.com/office/drawing/2014/main" id="{6FE72E97-A4AD-6636-0575-055EAEDD2EC2}"/>
                </a:ext>
              </a:extLst>
            </p:cNvPr>
            <p:cNvSpPr txBox="1"/>
            <p:nvPr/>
          </p:nvSpPr>
          <p:spPr>
            <a:xfrm>
              <a:off x="4026137" y="3961823"/>
              <a:ext cx="4934981" cy="200055"/>
            </a:xfrm>
            <a:prstGeom prst="rect">
              <a:avLst/>
            </a:prstGeom>
            <a:noFill/>
          </p:spPr>
          <p:txBody>
            <a:bodyPr wrap="square">
              <a:spAutoFit/>
            </a:bodyPr>
            <a:lstStyle/>
            <a:p>
              <a:pPr algn="ctr"/>
              <a:r>
                <a:rPr lang="ru-RU" sz="700" i="1" dirty="0">
                  <a:solidFill>
                    <a:schemeClr val="tx1"/>
                  </a:solidFill>
                </a:rPr>
                <a:t>https://www.ptsecurity.com/ru-ru/research/analytics/network-traffic-analysis-2022/</a:t>
              </a:r>
            </a:p>
          </p:txBody>
        </p:sp>
        <p:sp>
          <p:nvSpPr>
            <p:cNvPr id="9" name="TextBox 8">
              <a:extLst>
                <a:ext uri="{FF2B5EF4-FFF2-40B4-BE49-F238E27FC236}">
                  <a16:creationId xmlns:a16="http://schemas.microsoft.com/office/drawing/2014/main" id="{9A831490-3B1C-1E3F-5371-2FC519CB39E6}"/>
                </a:ext>
              </a:extLst>
            </p:cNvPr>
            <p:cNvSpPr txBox="1"/>
            <p:nvPr/>
          </p:nvSpPr>
          <p:spPr>
            <a:xfrm>
              <a:off x="4026135" y="3761769"/>
              <a:ext cx="4934983" cy="198202"/>
            </a:xfrm>
            <a:prstGeom prst="rect">
              <a:avLst/>
            </a:prstGeom>
            <a:noFill/>
          </p:spPr>
          <p:txBody>
            <a:bodyPr wrap="square">
              <a:spAutoFit/>
            </a:bodyPr>
            <a:lstStyle/>
            <a:p>
              <a:pPr algn="ctr"/>
              <a:r>
                <a:rPr lang="ru-RU" sz="700" i="1" dirty="0">
                  <a:solidFill>
                    <a:schemeClr val="tx1"/>
                  </a:solidFill>
                </a:rPr>
                <a:t>Рисунок 2. Категории выявленных угроз (доля компаний)</a:t>
              </a:r>
            </a:p>
          </p:txBody>
        </p:sp>
      </p:grpSp>
    </p:spTree>
    <p:extLst>
      <p:ext uri="{BB962C8B-B14F-4D97-AF65-F5344CB8AC3E}">
        <p14:creationId xmlns:p14="http://schemas.microsoft.com/office/powerpoint/2010/main" val="3463143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68"/>
        <p:cNvGrpSpPr/>
        <p:nvPr/>
      </p:nvGrpSpPr>
      <p:grpSpPr>
        <a:xfrm>
          <a:off x="0" y="0"/>
          <a:ext cx="0" cy="0"/>
          <a:chOff x="0" y="0"/>
          <a:chExt cx="0" cy="0"/>
        </a:xfrm>
      </p:grpSpPr>
      <p:sp>
        <p:nvSpPr>
          <p:cNvPr id="16" name="Номер слайда 2">
            <a:extLst>
              <a:ext uri="{FF2B5EF4-FFF2-40B4-BE49-F238E27FC236}">
                <a16:creationId xmlns:a16="http://schemas.microsoft.com/office/drawing/2014/main" id="{4D480884-56A4-710F-52B8-D2B0ED47F5F0}"/>
              </a:ext>
            </a:extLst>
          </p:cNvPr>
          <p:cNvSpPr>
            <a:spLocks noGrp="1"/>
          </p:cNvSpPr>
          <p:nvPr>
            <p:ph type="sldNum" idx="12"/>
          </p:nvPr>
        </p:nvSpPr>
        <p:spPr>
          <a:xfrm>
            <a:off x="8100204" y="4502989"/>
            <a:ext cx="920954" cy="553828"/>
          </a:xfrm>
        </p:spPr>
        <p:txBody>
          <a:bodyPr>
            <a:normAutofit fontScale="92500" lnSpcReduction="10000"/>
          </a:bodyPr>
          <a:lstStyle/>
          <a:p>
            <a:pPr marL="0" lvl="0" indent="0" algn="r" rtl="0">
              <a:spcBef>
                <a:spcPts val="0"/>
              </a:spcBef>
              <a:spcAft>
                <a:spcPts val="0"/>
              </a:spcAft>
              <a:buNone/>
            </a:pPr>
            <a:fld id="{00000000-1234-1234-1234-123412341234}" type="slidenum">
              <a:rPr lang="ru" sz="2800" b="1" smtClean="0"/>
              <a:t>4</a:t>
            </a:fld>
            <a:endParaRPr lang="ru" sz="2800" b="1" dirty="0"/>
          </a:p>
        </p:txBody>
      </p:sp>
      <p:sp>
        <p:nvSpPr>
          <p:cNvPr id="17" name="Заголовок 3">
            <a:extLst>
              <a:ext uri="{FF2B5EF4-FFF2-40B4-BE49-F238E27FC236}">
                <a16:creationId xmlns:a16="http://schemas.microsoft.com/office/drawing/2014/main" id="{B36081DD-8653-BB6D-A3B8-A91B6E1D1597}"/>
              </a:ext>
            </a:extLst>
          </p:cNvPr>
          <p:cNvSpPr txBox="1">
            <a:spLocks/>
          </p:cNvSpPr>
          <p:nvPr/>
        </p:nvSpPr>
        <p:spPr>
          <a:xfrm>
            <a:off x="414215" y="126004"/>
            <a:ext cx="7502966" cy="7415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ru-RU" sz="2700" dirty="0"/>
              <a:t>Набор данных</a:t>
            </a:r>
            <a:endParaRPr lang="en-US" sz="2700" dirty="0"/>
          </a:p>
        </p:txBody>
      </p:sp>
      <p:sp>
        <p:nvSpPr>
          <p:cNvPr id="4" name="TextBox 3">
            <a:extLst>
              <a:ext uri="{FF2B5EF4-FFF2-40B4-BE49-F238E27FC236}">
                <a16:creationId xmlns:a16="http://schemas.microsoft.com/office/drawing/2014/main" id="{E21387CE-E0A1-4538-5716-97F674B9F3E0}"/>
              </a:ext>
            </a:extLst>
          </p:cNvPr>
          <p:cNvSpPr txBox="1"/>
          <p:nvPr/>
        </p:nvSpPr>
        <p:spPr>
          <a:xfrm>
            <a:off x="360947" y="1010655"/>
            <a:ext cx="7836569" cy="3785652"/>
          </a:xfrm>
          <a:prstGeom prst="rect">
            <a:avLst/>
          </a:prstGeom>
          <a:noFill/>
        </p:spPr>
        <p:txBody>
          <a:bodyPr wrap="square">
            <a:spAutoFit/>
          </a:bodyPr>
          <a:lstStyle/>
          <a:p>
            <a:r>
              <a:rPr lang="ru-RU" sz="2000" dirty="0">
                <a:solidFill>
                  <a:schemeClr val="tx1"/>
                </a:solidFill>
                <a:latin typeface="+mn-lt"/>
                <a:cs typeface="Times New Roman" panose="02020603050405020304" pitchFamily="18" charset="0"/>
              </a:rPr>
              <a:t>Был использован набор данных CSE-CIC-IDS2018 . При помощи метода главных компонент были выбраны 5 основных параметров, которые содержат в себе 98% информации. Были выбраны следующие параметры:</a:t>
            </a:r>
          </a:p>
          <a:p>
            <a:pPr marL="342900" indent="-342900">
              <a:buFont typeface="Arial" panose="020B0604020202020204" pitchFamily="34" charset="0"/>
              <a:buChar char="•"/>
            </a:pPr>
            <a:r>
              <a:rPr lang="ru-RU" sz="2000" dirty="0">
                <a:solidFill>
                  <a:schemeClr val="tx1"/>
                </a:solidFill>
                <a:latin typeface="+mn-lt"/>
                <a:cs typeface="Times New Roman" panose="02020603050405020304" pitchFamily="18" charset="0"/>
              </a:rPr>
              <a:t>продолжительность потока;</a:t>
            </a:r>
          </a:p>
          <a:p>
            <a:pPr marL="342900" indent="-342900">
              <a:buFont typeface="Arial" panose="020B0604020202020204" pitchFamily="34" charset="0"/>
              <a:buChar char="•"/>
            </a:pPr>
            <a:r>
              <a:rPr lang="ru-RU" sz="2000" dirty="0">
                <a:solidFill>
                  <a:schemeClr val="tx1"/>
                </a:solidFill>
                <a:latin typeface="+mn-lt"/>
                <a:cs typeface="Times New Roman" panose="02020603050405020304" pitchFamily="18" charset="0"/>
              </a:rPr>
              <a:t>среднее время между двумя пакетами, отправленными в обратном направлении;</a:t>
            </a:r>
          </a:p>
          <a:p>
            <a:pPr marL="342900" indent="-342900">
              <a:buFont typeface="Arial" panose="020B0604020202020204" pitchFamily="34" charset="0"/>
              <a:buChar char="•"/>
            </a:pPr>
            <a:r>
              <a:rPr lang="ru-RU" sz="2000" dirty="0">
                <a:solidFill>
                  <a:schemeClr val="tx1"/>
                </a:solidFill>
                <a:latin typeface="+mn-lt"/>
                <a:cs typeface="Times New Roman" panose="02020603050405020304" pitchFamily="18" charset="0"/>
              </a:rPr>
              <a:t>стандартное отклонение времени между двумя пакетами, отправленными в обратном направлении;</a:t>
            </a:r>
          </a:p>
          <a:p>
            <a:pPr marL="342900" indent="-342900">
              <a:buFont typeface="Arial" panose="020B0604020202020204" pitchFamily="34" charset="0"/>
              <a:buChar char="•"/>
            </a:pPr>
            <a:r>
              <a:rPr lang="ru-RU" sz="2000" dirty="0">
                <a:solidFill>
                  <a:schemeClr val="tx1"/>
                </a:solidFill>
                <a:latin typeface="+mn-lt"/>
                <a:cs typeface="Times New Roman" panose="02020603050405020304" pitchFamily="18" charset="0"/>
              </a:rPr>
              <a:t>минимальное время между двумя потоками;</a:t>
            </a:r>
          </a:p>
          <a:p>
            <a:pPr marL="342900" indent="-342900">
              <a:buFont typeface="Arial" panose="020B0604020202020204" pitchFamily="34" charset="0"/>
              <a:buChar char="•"/>
            </a:pPr>
            <a:r>
              <a:rPr lang="ru-RU" sz="2000" dirty="0">
                <a:solidFill>
                  <a:schemeClr val="tx1"/>
                </a:solidFill>
                <a:latin typeface="+mn-lt"/>
                <a:cs typeface="Times New Roman" panose="02020603050405020304" pitchFamily="18" charset="0"/>
              </a:rPr>
              <a:t>максимальное время простоя потока до того, как он стал активным.</a:t>
            </a:r>
          </a:p>
        </p:txBody>
      </p:sp>
    </p:spTree>
    <p:extLst>
      <p:ext uri="{BB962C8B-B14F-4D97-AF65-F5344CB8AC3E}">
        <p14:creationId xmlns:p14="http://schemas.microsoft.com/office/powerpoint/2010/main" val="93052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68"/>
        <p:cNvGrpSpPr/>
        <p:nvPr/>
      </p:nvGrpSpPr>
      <p:grpSpPr>
        <a:xfrm>
          <a:off x="0" y="0"/>
          <a:ext cx="0" cy="0"/>
          <a:chOff x="0" y="0"/>
          <a:chExt cx="0" cy="0"/>
        </a:xfrm>
      </p:grpSpPr>
      <p:sp>
        <p:nvSpPr>
          <p:cNvPr id="16" name="Номер слайда 2">
            <a:extLst>
              <a:ext uri="{FF2B5EF4-FFF2-40B4-BE49-F238E27FC236}">
                <a16:creationId xmlns:a16="http://schemas.microsoft.com/office/drawing/2014/main" id="{4D480884-56A4-710F-52B8-D2B0ED47F5F0}"/>
              </a:ext>
            </a:extLst>
          </p:cNvPr>
          <p:cNvSpPr>
            <a:spLocks noGrp="1"/>
          </p:cNvSpPr>
          <p:nvPr>
            <p:ph type="sldNum" idx="12"/>
          </p:nvPr>
        </p:nvSpPr>
        <p:spPr>
          <a:xfrm>
            <a:off x="8100204" y="4502989"/>
            <a:ext cx="920954" cy="553828"/>
          </a:xfrm>
        </p:spPr>
        <p:txBody>
          <a:bodyPr>
            <a:normAutofit fontScale="92500" lnSpcReduction="10000"/>
          </a:bodyPr>
          <a:lstStyle/>
          <a:p>
            <a:pPr marL="0" lvl="0" indent="0" algn="r" rtl="0">
              <a:spcBef>
                <a:spcPts val="0"/>
              </a:spcBef>
              <a:spcAft>
                <a:spcPts val="0"/>
              </a:spcAft>
              <a:buNone/>
            </a:pPr>
            <a:fld id="{00000000-1234-1234-1234-123412341234}" type="slidenum">
              <a:rPr lang="ru" sz="2800" b="1" smtClean="0"/>
              <a:t>5</a:t>
            </a:fld>
            <a:endParaRPr lang="ru" sz="2800" b="1" dirty="0"/>
          </a:p>
        </p:txBody>
      </p:sp>
      <p:sp>
        <p:nvSpPr>
          <p:cNvPr id="2" name="Заголовок 3">
            <a:extLst>
              <a:ext uri="{FF2B5EF4-FFF2-40B4-BE49-F238E27FC236}">
                <a16:creationId xmlns:a16="http://schemas.microsoft.com/office/drawing/2014/main" id="{4D63D8FE-A466-E137-6CC6-024C0E2798B0}"/>
              </a:ext>
            </a:extLst>
          </p:cNvPr>
          <p:cNvSpPr txBox="1">
            <a:spLocks/>
          </p:cNvSpPr>
          <p:nvPr/>
        </p:nvSpPr>
        <p:spPr>
          <a:xfrm>
            <a:off x="414215" y="126004"/>
            <a:ext cx="7502966" cy="7415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ru-RU" sz="2700" dirty="0"/>
              <a:t>Программная реализация</a:t>
            </a:r>
            <a:endParaRPr lang="en-US" sz="2700" dirty="0"/>
          </a:p>
        </p:txBody>
      </p:sp>
      <p:sp>
        <p:nvSpPr>
          <p:cNvPr id="3" name="TextBox 2">
            <a:extLst>
              <a:ext uri="{FF2B5EF4-FFF2-40B4-BE49-F238E27FC236}">
                <a16:creationId xmlns:a16="http://schemas.microsoft.com/office/drawing/2014/main" id="{30182448-53A1-2E05-1058-FC622264881E}"/>
              </a:ext>
            </a:extLst>
          </p:cNvPr>
          <p:cNvSpPr txBox="1"/>
          <p:nvPr/>
        </p:nvSpPr>
        <p:spPr>
          <a:xfrm>
            <a:off x="208681" y="714747"/>
            <a:ext cx="5670885" cy="3477875"/>
          </a:xfrm>
          <a:prstGeom prst="rect">
            <a:avLst/>
          </a:prstGeom>
          <a:noFill/>
        </p:spPr>
        <p:txBody>
          <a:bodyPr wrap="square">
            <a:spAutoFit/>
          </a:bodyPr>
          <a:lstStyle/>
          <a:p>
            <a:r>
              <a:rPr lang="ru-RU" sz="2000" dirty="0">
                <a:solidFill>
                  <a:schemeClr val="tx1"/>
                </a:solidFill>
                <a:latin typeface="+mn-lt"/>
                <a:cs typeface="Times New Roman" panose="02020603050405020304" pitchFamily="18" charset="0"/>
              </a:rPr>
              <a:t>    В результате анализа и проведения экспериментов была сформирована следующая структура нейронной сети:</a:t>
            </a:r>
          </a:p>
          <a:p>
            <a:r>
              <a:rPr lang="ru-RU" sz="2000" dirty="0">
                <a:solidFill>
                  <a:schemeClr val="tx1"/>
                </a:solidFill>
                <a:latin typeface="+mn-lt"/>
                <a:cs typeface="Times New Roman" panose="02020603050405020304" pitchFamily="18" charset="0"/>
              </a:rPr>
              <a:t>5 входных нейронов, 2 скрытых слоя по 11 нейронов на каждом, 1 выходной нейрон.</a:t>
            </a:r>
          </a:p>
          <a:p>
            <a:r>
              <a:rPr lang="ru-RU" sz="2000" dirty="0">
                <a:solidFill>
                  <a:schemeClr val="tx1"/>
                </a:solidFill>
                <a:latin typeface="+mn-lt"/>
                <a:cs typeface="Times New Roman" panose="02020603050405020304" pitchFamily="18" charset="0"/>
              </a:rPr>
              <a:t>   С помощью методов </a:t>
            </a:r>
            <a:r>
              <a:rPr lang="en-US" sz="2000" dirty="0" err="1">
                <a:solidFill>
                  <a:schemeClr val="tx1"/>
                </a:solidFill>
                <a:latin typeface="+mn-lt"/>
                <a:cs typeface="Times New Roman" panose="02020603050405020304" pitchFamily="18" charset="0"/>
              </a:rPr>
              <a:t>GridSearchCV</a:t>
            </a:r>
            <a:r>
              <a:rPr lang="en-US" sz="2000" dirty="0">
                <a:solidFill>
                  <a:schemeClr val="tx1"/>
                </a:solidFill>
                <a:latin typeface="+mn-lt"/>
                <a:cs typeface="Times New Roman" panose="02020603050405020304" pitchFamily="18" charset="0"/>
              </a:rPr>
              <a:t>, </a:t>
            </a:r>
            <a:r>
              <a:rPr lang="en-US" sz="2000" dirty="0" err="1">
                <a:solidFill>
                  <a:schemeClr val="tx1"/>
                </a:solidFill>
                <a:latin typeface="+mn-lt"/>
                <a:cs typeface="Times New Roman" panose="02020603050405020304" pitchFamily="18" charset="0"/>
              </a:rPr>
              <a:t>RandomizedSearchCV</a:t>
            </a:r>
            <a:r>
              <a:rPr lang="ru-RU" sz="2000" dirty="0">
                <a:solidFill>
                  <a:schemeClr val="tx1"/>
                </a:solidFill>
                <a:latin typeface="+mn-lt"/>
                <a:cs typeface="Times New Roman" panose="02020603050405020304" pitchFamily="18" charset="0"/>
              </a:rPr>
              <a:t> были выбраны </a:t>
            </a:r>
            <a:r>
              <a:rPr lang="ru-RU" sz="2000" dirty="0" err="1">
                <a:solidFill>
                  <a:schemeClr val="tx1"/>
                </a:solidFill>
                <a:latin typeface="+mn-lt"/>
                <a:cs typeface="Times New Roman" panose="02020603050405020304" pitchFamily="18" charset="0"/>
              </a:rPr>
              <a:t>гиперпараметры</a:t>
            </a:r>
            <a:r>
              <a:rPr lang="ru-RU" sz="2000" dirty="0">
                <a:solidFill>
                  <a:schemeClr val="tx1"/>
                </a:solidFill>
                <a:latin typeface="+mn-lt"/>
                <a:cs typeface="Times New Roman" panose="02020603050405020304" pitchFamily="18" charset="0"/>
              </a:rPr>
              <a:t>, дающие наилучший результат обнаружения.</a:t>
            </a:r>
          </a:p>
          <a:p>
            <a:r>
              <a:rPr lang="ru-RU" sz="2000" dirty="0">
                <a:solidFill>
                  <a:schemeClr val="tx1"/>
                </a:solidFill>
                <a:latin typeface="+mn-lt"/>
                <a:cs typeface="Times New Roman" panose="02020603050405020304" pitchFamily="18" charset="0"/>
              </a:rPr>
              <a:t>    Количество нейронов скрытого слоя было подобрано экспериментально.</a:t>
            </a:r>
          </a:p>
        </p:txBody>
      </p:sp>
      <p:pic>
        <p:nvPicPr>
          <p:cNvPr id="4" name="Рисунок 3" descr="Изображение выглядит как текст, снимок экрана, Шрифт, дизайн&#10;&#10;Автоматически созданное описание">
            <a:extLst>
              <a:ext uri="{FF2B5EF4-FFF2-40B4-BE49-F238E27FC236}">
                <a16:creationId xmlns:a16="http://schemas.microsoft.com/office/drawing/2014/main" id="{200B1381-270C-2087-E331-864FF6075AD2}"/>
              </a:ext>
            </a:extLst>
          </p:cNvPr>
          <p:cNvPicPr>
            <a:picLocks noChangeAspect="1"/>
          </p:cNvPicPr>
          <p:nvPr/>
        </p:nvPicPr>
        <p:blipFill>
          <a:blip r:embed="rId4"/>
          <a:stretch>
            <a:fillRect/>
          </a:stretch>
        </p:blipFill>
        <p:spPr>
          <a:xfrm>
            <a:off x="5674031" y="496755"/>
            <a:ext cx="3347127" cy="4167560"/>
          </a:xfrm>
          <a:prstGeom prst="rect">
            <a:avLst/>
          </a:prstGeom>
        </p:spPr>
      </p:pic>
    </p:spTree>
    <p:extLst>
      <p:ext uri="{BB962C8B-B14F-4D97-AF65-F5344CB8AC3E}">
        <p14:creationId xmlns:p14="http://schemas.microsoft.com/office/powerpoint/2010/main" val="1868145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68"/>
        <p:cNvGrpSpPr/>
        <p:nvPr/>
      </p:nvGrpSpPr>
      <p:grpSpPr>
        <a:xfrm>
          <a:off x="0" y="0"/>
          <a:ext cx="0" cy="0"/>
          <a:chOff x="0" y="0"/>
          <a:chExt cx="0" cy="0"/>
        </a:xfrm>
      </p:grpSpPr>
      <p:sp>
        <p:nvSpPr>
          <p:cNvPr id="16" name="Номер слайда 2">
            <a:extLst>
              <a:ext uri="{FF2B5EF4-FFF2-40B4-BE49-F238E27FC236}">
                <a16:creationId xmlns:a16="http://schemas.microsoft.com/office/drawing/2014/main" id="{4D480884-56A4-710F-52B8-D2B0ED47F5F0}"/>
              </a:ext>
            </a:extLst>
          </p:cNvPr>
          <p:cNvSpPr>
            <a:spLocks noGrp="1"/>
          </p:cNvSpPr>
          <p:nvPr>
            <p:ph type="sldNum" idx="12"/>
          </p:nvPr>
        </p:nvSpPr>
        <p:spPr>
          <a:xfrm>
            <a:off x="8100204" y="4502989"/>
            <a:ext cx="920954" cy="553828"/>
          </a:xfrm>
        </p:spPr>
        <p:txBody>
          <a:bodyPr>
            <a:normAutofit fontScale="92500" lnSpcReduction="10000"/>
          </a:bodyPr>
          <a:lstStyle/>
          <a:p>
            <a:pPr marL="0" lvl="0" indent="0" algn="r" rtl="0">
              <a:spcBef>
                <a:spcPts val="0"/>
              </a:spcBef>
              <a:spcAft>
                <a:spcPts val="0"/>
              </a:spcAft>
              <a:buNone/>
            </a:pPr>
            <a:fld id="{00000000-1234-1234-1234-123412341234}" type="slidenum">
              <a:rPr lang="ru" sz="2800" b="1" smtClean="0"/>
              <a:t>6</a:t>
            </a:fld>
            <a:endParaRPr lang="ru" sz="2800" b="1" dirty="0"/>
          </a:p>
        </p:txBody>
      </p:sp>
      <p:sp>
        <p:nvSpPr>
          <p:cNvPr id="4" name="Заголовок 3">
            <a:extLst>
              <a:ext uri="{FF2B5EF4-FFF2-40B4-BE49-F238E27FC236}">
                <a16:creationId xmlns:a16="http://schemas.microsoft.com/office/drawing/2014/main" id="{64BD2F23-BD19-C51A-00AA-BED3181FA9A8}"/>
              </a:ext>
            </a:extLst>
          </p:cNvPr>
          <p:cNvSpPr txBox="1">
            <a:spLocks/>
          </p:cNvSpPr>
          <p:nvPr/>
        </p:nvSpPr>
        <p:spPr>
          <a:xfrm>
            <a:off x="203200" y="86683"/>
            <a:ext cx="7995139" cy="7415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ru-RU" sz="2700" dirty="0"/>
              <a:t>Полученные результаты</a:t>
            </a:r>
            <a:endParaRPr lang="en-US" sz="2700" dirty="0"/>
          </a:p>
        </p:txBody>
      </p:sp>
      <p:grpSp>
        <p:nvGrpSpPr>
          <p:cNvPr id="2" name="Группа 1">
            <a:extLst>
              <a:ext uri="{FF2B5EF4-FFF2-40B4-BE49-F238E27FC236}">
                <a16:creationId xmlns:a16="http://schemas.microsoft.com/office/drawing/2014/main" id="{8533F32E-A55E-4E3B-6991-630F9CA7ECCE}"/>
              </a:ext>
            </a:extLst>
          </p:cNvPr>
          <p:cNvGrpSpPr/>
          <p:nvPr/>
        </p:nvGrpSpPr>
        <p:grpSpPr>
          <a:xfrm>
            <a:off x="138974" y="1042737"/>
            <a:ext cx="4360473" cy="3560940"/>
            <a:chOff x="138975" y="989848"/>
            <a:chExt cx="4089542" cy="3363216"/>
          </a:xfrm>
        </p:grpSpPr>
        <p:pic>
          <p:nvPicPr>
            <p:cNvPr id="3" name="Рисунок 2" descr="Изображение выглядит как текст, снимок экрана, линия, График&#10;&#10;Автоматически созданное описание">
              <a:extLst>
                <a:ext uri="{FF2B5EF4-FFF2-40B4-BE49-F238E27FC236}">
                  <a16:creationId xmlns:a16="http://schemas.microsoft.com/office/drawing/2014/main" id="{4232F730-BFEA-C765-A52C-6D62F10A6AD6}"/>
                </a:ext>
              </a:extLst>
            </p:cNvPr>
            <p:cNvPicPr>
              <a:picLocks noChangeAspect="1"/>
            </p:cNvPicPr>
            <p:nvPr/>
          </p:nvPicPr>
          <p:blipFill>
            <a:blip r:embed="rId4"/>
            <a:stretch>
              <a:fillRect/>
            </a:stretch>
          </p:blipFill>
          <p:spPr>
            <a:xfrm>
              <a:off x="138975" y="989848"/>
              <a:ext cx="4089542" cy="3163804"/>
            </a:xfrm>
            <a:prstGeom prst="rect">
              <a:avLst/>
            </a:prstGeom>
          </p:spPr>
        </p:pic>
        <p:sp>
          <p:nvSpPr>
            <p:cNvPr id="5" name="TextBox 4">
              <a:extLst>
                <a:ext uri="{FF2B5EF4-FFF2-40B4-BE49-F238E27FC236}">
                  <a16:creationId xmlns:a16="http://schemas.microsoft.com/office/drawing/2014/main" id="{F800159A-0198-BBAF-841C-4E34A3FEC4FA}"/>
                </a:ext>
              </a:extLst>
            </p:cNvPr>
            <p:cNvSpPr txBox="1"/>
            <p:nvPr/>
          </p:nvSpPr>
          <p:spPr>
            <a:xfrm>
              <a:off x="138975" y="4153652"/>
              <a:ext cx="4089542" cy="199412"/>
            </a:xfrm>
            <a:prstGeom prst="rect">
              <a:avLst/>
            </a:prstGeom>
            <a:noFill/>
          </p:spPr>
          <p:txBody>
            <a:bodyPr wrap="square">
              <a:spAutoFit/>
            </a:bodyPr>
            <a:lstStyle/>
            <a:p>
              <a:pPr algn="ctr"/>
              <a:r>
                <a:rPr lang="ru-RU" sz="700" i="1" dirty="0">
                  <a:solidFill>
                    <a:schemeClr val="tx1"/>
                  </a:solidFill>
                </a:rPr>
                <a:t>Рисунок </a:t>
              </a:r>
              <a:r>
                <a:rPr lang="en-US" sz="700" i="1" dirty="0">
                  <a:solidFill>
                    <a:schemeClr val="tx1"/>
                  </a:solidFill>
                </a:rPr>
                <a:t>1</a:t>
              </a:r>
              <a:r>
                <a:rPr lang="ru-RU" sz="700" i="1" dirty="0">
                  <a:solidFill>
                    <a:schemeClr val="tx1"/>
                  </a:solidFill>
                </a:rPr>
                <a:t>. </a:t>
              </a:r>
              <a:r>
                <a:rPr lang="en-US" sz="700" i="1" dirty="0">
                  <a:solidFill>
                    <a:schemeClr val="tx1"/>
                  </a:solidFill>
                </a:rPr>
                <a:t>ROC</a:t>
              </a:r>
              <a:endParaRPr lang="ru-RU" sz="700" i="1" dirty="0">
                <a:solidFill>
                  <a:schemeClr val="tx1"/>
                </a:solidFill>
              </a:endParaRPr>
            </a:p>
          </p:txBody>
        </p:sp>
      </p:grpSp>
      <p:grpSp>
        <p:nvGrpSpPr>
          <p:cNvPr id="6" name="Группа 5">
            <a:extLst>
              <a:ext uri="{FF2B5EF4-FFF2-40B4-BE49-F238E27FC236}">
                <a16:creationId xmlns:a16="http://schemas.microsoft.com/office/drawing/2014/main" id="{BEE74251-8592-8621-186B-578A95249F9B}"/>
              </a:ext>
            </a:extLst>
          </p:cNvPr>
          <p:cNvGrpSpPr/>
          <p:nvPr/>
        </p:nvGrpSpPr>
        <p:grpSpPr>
          <a:xfrm>
            <a:off x="4499448" y="1395663"/>
            <a:ext cx="4552992" cy="2899558"/>
            <a:chOff x="4644552" y="1500577"/>
            <a:chExt cx="4407887" cy="2746304"/>
          </a:xfrm>
        </p:grpSpPr>
        <p:pic>
          <p:nvPicPr>
            <p:cNvPr id="7" name="Рисунок 6" descr="Изображение выглядит как текст, снимок экрана, Шрифт, число&#10;&#10;Автоматически созданное описание">
              <a:extLst>
                <a:ext uri="{FF2B5EF4-FFF2-40B4-BE49-F238E27FC236}">
                  <a16:creationId xmlns:a16="http://schemas.microsoft.com/office/drawing/2014/main" id="{3BEBC772-89CB-F3D9-F3A5-2DA1817BF62A}"/>
                </a:ext>
              </a:extLst>
            </p:cNvPr>
            <p:cNvPicPr>
              <a:picLocks noChangeAspect="1"/>
            </p:cNvPicPr>
            <p:nvPr/>
          </p:nvPicPr>
          <p:blipFill>
            <a:blip r:embed="rId5"/>
            <a:stretch>
              <a:fillRect/>
            </a:stretch>
          </p:blipFill>
          <p:spPr>
            <a:xfrm>
              <a:off x="4644552" y="1500577"/>
              <a:ext cx="4407886" cy="2530141"/>
            </a:xfrm>
            <a:prstGeom prst="rect">
              <a:avLst/>
            </a:prstGeom>
          </p:spPr>
        </p:pic>
        <p:sp>
          <p:nvSpPr>
            <p:cNvPr id="8" name="TextBox 7">
              <a:extLst>
                <a:ext uri="{FF2B5EF4-FFF2-40B4-BE49-F238E27FC236}">
                  <a16:creationId xmlns:a16="http://schemas.microsoft.com/office/drawing/2014/main" id="{F37D5E1B-82E2-5148-723C-7746B19510F6}"/>
                </a:ext>
              </a:extLst>
            </p:cNvPr>
            <p:cNvSpPr txBox="1"/>
            <p:nvPr/>
          </p:nvSpPr>
          <p:spPr>
            <a:xfrm>
              <a:off x="4644553" y="4047469"/>
              <a:ext cx="4407886" cy="199412"/>
            </a:xfrm>
            <a:prstGeom prst="rect">
              <a:avLst/>
            </a:prstGeom>
            <a:noFill/>
          </p:spPr>
          <p:txBody>
            <a:bodyPr wrap="square">
              <a:spAutoFit/>
            </a:bodyPr>
            <a:lstStyle/>
            <a:p>
              <a:pPr algn="ctr"/>
              <a:r>
                <a:rPr lang="ru-RU" sz="700" i="1" dirty="0">
                  <a:solidFill>
                    <a:schemeClr val="tx1"/>
                  </a:solidFill>
                </a:rPr>
                <a:t>Рисунок </a:t>
              </a:r>
              <a:r>
                <a:rPr lang="en-US" sz="700" i="1" dirty="0">
                  <a:solidFill>
                    <a:schemeClr val="tx1"/>
                  </a:solidFill>
                </a:rPr>
                <a:t>2</a:t>
              </a:r>
              <a:r>
                <a:rPr lang="ru-RU" sz="700" i="1" dirty="0">
                  <a:solidFill>
                    <a:schemeClr val="tx1"/>
                  </a:solidFill>
                </a:rPr>
                <a:t>. Метрики качества разработанной модели</a:t>
              </a:r>
            </a:p>
          </p:txBody>
        </p:sp>
      </p:grpSp>
    </p:spTree>
    <p:extLst>
      <p:ext uri="{BB962C8B-B14F-4D97-AF65-F5344CB8AC3E}">
        <p14:creationId xmlns:p14="http://schemas.microsoft.com/office/powerpoint/2010/main" val="3594410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68"/>
        <p:cNvGrpSpPr/>
        <p:nvPr/>
      </p:nvGrpSpPr>
      <p:grpSpPr>
        <a:xfrm>
          <a:off x="0" y="0"/>
          <a:ext cx="0" cy="0"/>
          <a:chOff x="0" y="0"/>
          <a:chExt cx="0" cy="0"/>
        </a:xfrm>
      </p:grpSpPr>
      <p:sp>
        <p:nvSpPr>
          <p:cNvPr id="16" name="Номер слайда 2">
            <a:extLst>
              <a:ext uri="{FF2B5EF4-FFF2-40B4-BE49-F238E27FC236}">
                <a16:creationId xmlns:a16="http://schemas.microsoft.com/office/drawing/2014/main" id="{4D480884-56A4-710F-52B8-D2B0ED47F5F0}"/>
              </a:ext>
            </a:extLst>
          </p:cNvPr>
          <p:cNvSpPr>
            <a:spLocks noGrp="1"/>
          </p:cNvSpPr>
          <p:nvPr>
            <p:ph type="sldNum" idx="12"/>
          </p:nvPr>
        </p:nvSpPr>
        <p:spPr>
          <a:xfrm>
            <a:off x="8100204" y="4502989"/>
            <a:ext cx="920954" cy="553828"/>
          </a:xfrm>
        </p:spPr>
        <p:txBody>
          <a:bodyPr>
            <a:normAutofit fontScale="92500" lnSpcReduction="10000"/>
          </a:bodyPr>
          <a:lstStyle/>
          <a:p>
            <a:pPr marL="0" lvl="0" indent="0" algn="r" rtl="0">
              <a:spcBef>
                <a:spcPts val="0"/>
              </a:spcBef>
              <a:spcAft>
                <a:spcPts val="0"/>
              </a:spcAft>
              <a:buNone/>
            </a:pPr>
            <a:fld id="{00000000-1234-1234-1234-123412341234}" type="slidenum">
              <a:rPr lang="ru" sz="2800" b="1" smtClean="0"/>
              <a:t>7</a:t>
            </a:fld>
            <a:endParaRPr lang="ru" sz="2800" b="1" dirty="0"/>
          </a:p>
        </p:txBody>
      </p:sp>
      <p:sp>
        <p:nvSpPr>
          <p:cNvPr id="17" name="Заголовок 3">
            <a:extLst>
              <a:ext uri="{FF2B5EF4-FFF2-40B4-BE49-F238E27FC236}">
                <a16:creationId xmlns:a16="http://schemas.microsoft.com/office/drawing/2014/main" id="{B36081DD-8653-BB6D-A3B8-A91B6E1D1597}"/>
              </a:ext>
            </a:extLst>
          </p:cNvPr>
          <p:cNvSpPr txBox="1">
            <a:spLocks/>
          </p:cNvSpPr>
          <p:nvPr/>
        </p:nvSpPr>
        <p:spPr>
          <a:xfrm>
            <a:off x="1081721" y="126005"/>
            <a:ext cx="6835459"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ru-RU" dirty="0"/>
              <a:t>Результаты</a:t>
            </a:r>
            <a:endParaRPr lang="en-US" dirty="0"/>
          </a:p>
        </p:txBody>
      </p:sp>
      <p:sp>
        <p:nvSpPr>
          <p:cNvPr id="4" name="Текст 5">
            <a:extLst>
              <a:ext uri="{FF2B5EF4-FFF2-40B4-BE49-F238E27FC236}">
                <a16:creationId xmlns:a16="http://schemas.microsoft.com/office/drawing/2014/main" id="{9A02E3F5-7466-D647-FF38-26F337C53F49}"/>
              </a:ext>
            </a:extLst>
          </p:cNvPr>
          <p:cNvSpPr>
            <a:spLocks noGrp="1"/>
          </p:cNvSpPr>
          <p:nvPr>
            <p:ph type="body" idx="1"/>
          </p:nvPr>
        </p:nvSpPr>
        <p:spPr>
          <a:xfrm>
            <a:off x="311700" y="1142275"/>
            <a:ext cx="8520600" cy="3431649"/>
          </a:xfrm>
        </p:spPr>
        <p:txBody>
          <a:bodyPr>
            <a:noAutofit/>
          </a:bodyPr>
          <a:lstStyle/>
          <a:p>
            <a:pPr marL="342900" marR="0" lvl="0">
              <a:lnSpc>
                <a:spcPct val="100000"/>
              </a:lnSpc>
              <a:spcBef>
                <a:spcPts val="0"/>
              </a:spcBef>
              <a:spcAft>
                <a:spcPts val="0"/>
              </a:spcAft>
              <a:buClrTx/>
              <a:buSzPct val="100000"/>
              <a:buFont typeface="+mj-lt"/>
              <a:buAutoNum type="arabicPeriod"/>
            </a:pPr>
            <a:r>
              <a:rPr lang="ru-RU" sz="2000" dirty="0">
                <a:solidFill>
                  <a:schemeClr val="tx1"/>
                </a:solidFill>
                <a:latin typeface="+mn-lt"/>
                <a:ea typeface="Times New Roman" panose="02020603050405020304" pitchFamily="18" charset="0"/>
                <a:cs typeface="Times New Roman" panose="02020603050405020304" pitchFamily="18" charset="0"/>
              </a:rPr>
              <a:t>В результате анализа набора данных </a:t>
            </a:r>
            <a:r>
              <a:rPr lang="ru-RU" sz="2000" dirty="0">
                <a:solidFill>
                  <a:schemeClr val="tx1"/>
                </a:solidFill>
                <a:effectLst/>
                <a:latin typeface="+mn-lt"/>
                <a:ea typeface="Times New Roman" panose="02020603050405020304" pitchFamily="18" charset="0"/>
                <a:cs typeface="Times New Roman" panose="02020603050405020304" pitchFamily="18" charset="0"/>
              </a:rPr>
              <a:t>определены главные компоненты, на которые стоит обращать внимание при реализации СОВ.</a:t>
            </a:r>
          </a:p>
          <a:p>
            <a:pPr marL="342900" marR="0" lvl="0">
              <a:lnSpc>
                <a:spcPct val="100000"/>
              </a:lnSpc>
              <a:spcBef>
                <a:spcPts val="0"/>
              </a:spcBef>
              <a:spcAft>
                <a:spcPts val="0"/>
              </a:spcAft>
              <a:buClrTx/>
              <a:buSzPct val="100000"/>
              <a:buFont typeface="+mj-lt"/>
              <a:buAutoNum type="arabicPeriod"/>
            </a:pPr>
            <a:r>
              <a:rPr lang="ru-RU" sz="2000" dirty="0">
                <a:solidFill>
                  <a:schemeClr val="tx1"/>
                </a:solidFill>
                <a:effectLst/>
                <a:latin typeface="+mn-lt"/>
                <a:ea typeface="Times New Roman" panose="02020603050405020304" pitchFamily="18" charset="0"/>
                <a:cs typeface="Times New Roman" panose="02020603050405020304" pitchFamily="18" charset="0"/>
              </a:rPr>
              <a:t>Разработан и обучен многослойный персептрон, подобраны </a:t>
            </a:r>
            <a:r>
              <a:rPr lang="ru-RU" sz="2000" dirty="0">
                <a:solidFill>
                  <a:schemeClr val="tx1"/>
                </a:solidFill>
                <a:latin typeface="+mn-lt"/>
                <a:cs typeface="Times New Roman" panose="02020603050405020304" pitchFamily="18" charset="0"/>
              </a:rPr>
              <a:t>параметры, дающие лучший результат при обучении.</a:t>
            </a:r>
            <a:endParaRPr lang="en-US" sz="2000" dirty="0">
              <a:solidFill>
                <a:schemeClr val="tx1"/>
              </a:solidFill>
              <a:effectLst/>
              <a:latin typeface="+mn-lt"/>
              <a:ea typeface="Times New Roman" panose="02020603050405020304" pitchFamily="18" charset="0"/>
              <a:cs typeface="Times New Roman" panose="02020603050405020304" pitchFamily="18" charset="0"/>
            </a:endParaRPr>
          </a:p>
          <a:p>
            <a:pPr marL="342900" marR="0" lvl="0">
              <a:lnSpc>
                <a:spcPct val="100000"/>
              </a:lnSpc>
              <a:spcBef>
                <a:spcPts val="0"/>
              </a:spcBef>
              <a:spcAft>
                <a:spcPts val="0"/>
              </a:spcAft>
              <a:buClrTx/>
              <a:buSzPct val="100000"/>
              <a:buFont typeface="+mj-lt"/>
              <a:buAutoNum type="arabicPeriod"/>
            </a:pPr>
            <a:r>
              <a:rPr lang="ru-RU" sz="2000" dirty="0">
                <a:solidFill>
                  <a:schemeClr val="tx1"/>
                </a:solidFill>
                <a:effectLst/>
                <a:latin typeface="+mn-lt"/>
                <a:ea typeface="Times New Roman" panose="02020603050405020304" pitchFamily="18" charset="0"/>
                <a:cs typeface="Times New Roman" panose="02020603050405020304" pitchFamily="18" charset="0"/>
              </a:rPr>
              <a:t>Разработанный программный прототип позволил определять наличие атаки в компьютерной сети, однако точность обнаружения не достаточно высокая. Это связано с тем, что в наборе данных несколько типов атак, каждый из которых должен рассматриваться отдельно.</a:t>
            </a:r>
            <a:endParaRPr lang="en-US" sz="2000" dirty="0">
              <a:solidFill>
                <a:schemeClr val="tx1"/>
              </a:solidFill>
              <a:effectLst/>
              <a:latin typeface="+mn-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873132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4320</TotalTime>
  <Words>670</Words>
  <Application>Microsoft Office PowerPoint</Application>
  <PresentationFormat>Экран (16:9)</PresentationFormat>
  <Paragraphs>53</Paragraphs>
  <Slides>7</Slides>
  <Notes>6</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7</vt:i4>
      </vt:variant>
    </vt:vector>
  </HeadingPairs>
  <TitlesOfParts>
    <vt:vector size="11" baseType="lpstr">
      <vt:lpstr>Calibri</vt:lpstr>
      <vt:lpstr>Times New Roman</vt:lpstr>
      <vt:lpstr>Arial</vt:lpstr>
      <vt:lpstr>Simple Light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Елена Александрова</dc:creator>
  <cp:lastModifiedBy>Анна Кулеева</cp:lastModifiedBy>
  <cp:revision>107</cp:revision>
  <dcterms:modified xsi:type="dcterms:W3CDTF">2023-06-22T21:55:38Z</dcterms:modified>
</cp:coreProperties>
</file>