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54" r:id="rId4"/>
  </p:sldMasterIdLst>
  <p:notesMasterIdLst>
    <p:notesMasterId r:id="rId20"/>
  </p:notesMasterIdLst>
  <p:handoutMasterIdLst>
    <p:handoutMasterId r:id="rId21"/>
  </p:handoutMasterIdLst>
  <p:sldIdLst>
    <p:sldId id="261" r:id="rId5"/>
    <p:sldId id="300" r:id="rId6"/>
    <p:sldId id="286" r:id="rId7"/>
    <p:sldId id="280" r:id="rId8"/>
    <p:sldId id="314" r:id="rId9"/>
    <p:sldId id="273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3" r:id="rId18"/>
    <p:sldId id="313" r:id="rId1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4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1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>
              <a:latin typeface="Calibri" panose="020F0502020204030204" pitchFamily="34" charset="0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-10886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E897B8-72E6-4666-994A-F7B89199C8A8}" type="datetime1">
              <a:rPr lang="ru-RU" smtClean="0">
                <a:latin typeface="Calibri" panose="020F0502020204030204" pitchFamily="34" charset="0"/>
              </a:rPr>
              <a:t>03.06.2020</a:t>
            </a:fld>
            <a:endParaRPr lang="ru-RU">
              <a:latin typeface="Calibri" panose="020F0502020204030204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>
              <a:latin typeface="Calibri" panose="020F0502020204030204" pitchFamily="34" charset="0"/>
            </a:endParaRPr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1BB1589-0F8A-400D-AEF4-57688446A2F5}" type="slidenum">
              <a:rPr lang="ru-RU" smtClean="0">
                <a:latin typeface="Calibri" panose="020F0502020204030204" pitchFamily="34" charset="0"/>
              </a:rPr>
              <a:t>‹#›</a:t>
            </a:fld>
            <a:endParaRPr lang="ru-RU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363A162-7406-4C22-9783-DA5D5D682FCC}" type="datetime1">
              <a:rPr lang="ru-RU" noProof="0" smtClean="0"/>
              <a:t>03.06.2020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AE5FABD-26C8-4F74-B1E3-45BC91BC9D7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 rtl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354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 rtl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501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 rtl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238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 rtl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657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 rtl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614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 rtl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29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 rtl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 rtl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 rtl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 rtl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513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 rtl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 rtl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074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 rtl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016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 rtl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10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Темно-желты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Текст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marL="0" lvl="0" algn="ctr" rtl="0"/>
            <a:r>
              <a:rPr lang="ru-RU" noProof="0"/>
              <a:t>I</a:t>
            </a:r>
          </a:p>
        </p:txBody>
      </p:sp>
      <p:sp>
        <p:nvSpPr>
          <p:cNvPr id="48" name="Полилиния: Фигура 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49" name="Полилиния: фигура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13" name="Номер слайда 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_Син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3" name="Номер слайда 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_Сине-зеле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3" name="Номер слайда 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_Оранжев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3" name="Номер слайда 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_Розов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3" name="Номер слайда 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_Светло-син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3" name="Номер слайда 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_Сер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3" name="Номер слайда 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_Участок_синего_треугольника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3" name="Номер слайда 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, содержимое и изображение_верхняя полоса в виде фигу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 слайд_Темно-желты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Текст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marL="0" lvl="0" algn="ctr" rtl="0"/>
            <a:r>
              <a:rPr lang="ru-RU" noProof="0"/>
              <a:t>I</a:t>
            </a:r>
          </a:p>
        </p:txBody>
      </p:sp>
      <p:sp>
        <p:nvSpPr>
          <p:cNvPr id="48" name="Полилиния: Фигура 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49" name="Полилиния: фигура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, содержимое и изображение_белая верхняя полоса в виде фигу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2" name="Текст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16" name="Номер слайда 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, содержимое и горизонтальное изображение_верхняя полоса в виде фигу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4709677"/>
            <a:ext cx="11094717" cy="1500876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13" name="Номер слайда 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, содержимое и половинное изображение_верхняя полоса в виде фигу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53200" y="2667001"/>
            <a:ext cx="5090157" cy="3543552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13" name="Номер слайда 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овинное изображение, заголовок, содержимое и верхняя полоса в виде фигу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4617492"/>
            <a:ext cx="9890759" cy="1527048"/>
          </a:xfrm>
        </p:spPr>
        <p:txBody>
          <a:bodyPr lIns="91440" rIns="91440"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2" name="Номер слайда 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овинное изображение, заголовок, два столбца, содержимое и верхняя полоса в виде фигу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1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446520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4" name="Номер слайда 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овинное изображение, заголовок, два столбца, содержимое и верхняя полоса в виде фигу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3" name="Текст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Важное содержимое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15" name="Номер слайда 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овинное изображение, несколько изображений, заголовок, два столбца, содержимое и верхняя полоса в виде фигу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4" name="Рисунок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5" name="Рисунок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6" name="Рисунок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целиком с верхней полос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0" name="Номер слайда 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цели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7" name="Номер слайда 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зображение цели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6" name="Текст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Важное содержимое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Титульный слайд_Темно-желты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12" name="Текст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13" name="Текст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14" name="Текст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зображение цели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6" name="Текст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Важное содержимое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подзаголовок, содержимое и половинное изображение_верхняя полоса в виде фигу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4021648"/>
            <a:ext cx="5090157" cy="1884265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757130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 dirty="0"/>
              <a:t>ДОБАВИТЬ ДОПОЛНИТЕЛЬНЫЙ ТЕКСТ </a:t>
            </a:r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527803" y="4021648"/>
            <a:ext cx="5090157" cy="1884265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757130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ru-RU" noProof="0" dirty="0"/>
              <a:t>ДОБАВИТЬ ДОПОЛНИТЕЛЬНЫЙ ТЕКСТ </a:t>
            </a:r>
          </a:p>
        </p:txBody>
      </p:sp>
      <p:sp>
        <p:nvSpPr>
          <p:cNvPr id="14" name="Рисунок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15" name="Рисунок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17" name="Номер слайда 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, подзаголовок, содержимое и половинное изображение_верхняя полоса в виде фигу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4021648"/>
            <a:ext cx="3474720" cy="1884265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58640" y="4021648"/>
            <a:ext cx="3474720" cy="1884265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14" name="Рисунок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15" name="Рисунок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16" name="Объект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68640" y="4021648"/>
            <a:ext cx="3474720" cy="1884265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19" name="Рисунок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1" name="Номер слайда 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значок, содержимое, 2 стро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/>
            </a:lvl1pPr>
          </a:lstStyle>
          <a:p>
            <a:pPr lvl="0" rtl="0"/>
            <a:r>
              <a:rPr lang="ru-RU" noProof="0"/>
              <a:t>Текст описания 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14" name="Рисунок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0" name="Объект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/>
            </a:lvl1pPr>
          </a:lstStyle>
          <a:p>
            <a:pPr lvl="0" rtl="0"/>
            <a:r>
              <a:rPr lang="ru-RU" noProof="0"/>
              <a:t>Текст описания </a:t>
            </a:r>
          </a:p>
        </p:txBody>
      </p:sp>
      <p:sp>
        <p:nvSpPr>
          <p:cNvPr id="21" name="Текст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22" name="Рисунок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значок, содержимое, 3 стро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 rtlCol="0"/>
          <a:lstStyle>
            <a:lvl1pPr>
              <a:defRPr/>
            </a:lvl1pPr>
          </a:lstStyle>
          <a:p>
            <a:pPr lvl="0" rtl="0"/>
            <a:r>
              <a:rPr lang="ru-RU" noProof="0"/>
              <a:t>Текст описания 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2340"/>
            <a:ext cx="3810000" cy="427380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 dirty="0"/>
              <a:t>ДОБАВИТЬ ДОПОЛНИТЕЛЬНЫЙ ТЕКСТ </a:t>
            </a:r>
          </a:p>
        </p:txBody>
      </p:sp>
      <p:sp>
        <p:nvSpPr>
          <p:cNvPr id="14" name="Рисунок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0" name="Объект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 rtlCol="0"/>
          <a:lstStyle>
            <a:lvl1pPr>
              <a:defRPr/>
            </a:lvl1pPr>
          </a:lstStyle>
          <a:p>
            <a:pPr lvl="0" rtl="0"/>
            <a:r>
              <a:rPr lang="ru-RU" noProof="0"/>
              <a:t>Текст описания </a:t>
            </a:r>
          </a:p>
        </p:txBody>
      </p:sp>
      <p:sp>
        <p:nvSpPr>
          <p:cNvPr id="21" name="Текст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5675"/>
            <a:ext cx="3810000" cy="427380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22" name="Рисунок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 rtlCol="0"/>
          <a:lstStyle>
            <a:lvl1pPr>
              <a:defRPr/>
            </a:lvl1pPr>
          </a:lstStyle>
          <a:p>
            <a:pPr lvl="0" rtl="0"/>
            <a:r>
              <a:rPr lang="ru-RU" noProof="0"/>
              <a:t>Текст описания 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79011"/>
            <a:ext cx="3810000" cy="427380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19" name="Рисунок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участок заголовка, значок, содержимое, 3 стро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ru-RU" noProof="0"/>
              <a:t>Текст описания 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ДОБАВЬТЕ ТЕКСТ </a:t>
            </a:r>
          </a:p>
        </p:txBody>
      </p:sp>
      <p:sp>
        <p:nvSpPr>
          <p:cNvPr id="14" name="Рисунок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0" name="Объект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ru-RU" noProof="0"/>
              <a:t>Текст описания </a:t>
            </a:r>
          </a:p>
        </p:txBody>
      </p:sp>
      <p:sp>
        <p:nvSpPr>
          <p:cNvPr id="21" name="Текст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ru-RU" noProof="0"/>
              <a:t>ДОБАВЬТЕ ТЕКСТ </a:t>
            </a:r>
          </a:p>
        </p:txBody>
      </p:sp>
      <p:sp>
        <p:nvSpPr>
          <p:cNvPr id="22" name="Рисунок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ru-RU" noProof="0"/>
              <a:t>Текст описания 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 rtl="0"/>
            <a:r>
              <a:rPr lang="ru-RU" noProof="0"/>
              <a:t>ДОБАВЬТЕ ТЕКСТ </a:t>
            </a:r>
          </a:p>
        </p:txBody>
      </p:sp>
      <p:sp>
        <p:nvSpPr>
          <p:cNvPr id="19" name="Рисунок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участок заголовка, 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Рисунок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 1</a:t>
            </a:r>
          </a:p>
        </p:txBody>
      </p:sp>
      <p:sp>
        <p:nvSpPr>
          <p:cNvPr id="30" name="Рисунок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 2</a:t>
            </a:r>
          </a:p>
        </p:txBody>
      </p:sp>
      <p:sp>
        <p:nvSpPr>
          <p:cNvPr id="31" name="Рисунок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 3</a:t>
            </a:r>
          </a:p>
        </p:txBody>
      </p:sp>
      <p:sp>
        <p:nvSpPr>
          <p:cNvPr id="32" name="Текст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 dirty="0"/>
              <a:t>ДОБАВЬТЕ ТЕКСТ </a:t>
            </a:r>
          </a:p>
        </p:txBody>
      </p:sp>
      <p:sp>
        <p:nvSpPr>
          <p:cNvPr id="33" name="Текст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ДОБАВЬТЕ ТЕКСТ </a:t>
            </a:r>
          </a:p>
        </p:txBody>
      </p:sp>
      <p:sp>
        <p:nvSpPr>
          <p:cNvPr id="35" name="Текст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ДОБАВЬТЕ ТЕКСТ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групп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Рисунок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32" name="Текст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ДОБАВЬТЕ ТЕКСТ 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6" name="Рисунок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7" name="Рисунок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Рисунок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42" name="Рисунок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43" name="Рисунок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44" name="Текст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5" name="Текст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6" name="Текст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7" name="Текст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8" name="Текст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9" name="Текст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_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8" name="Рисунок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ДОБАВЬТЕ ТЕКСТ </a:t>
            </a:r>
          </a:p>
        </p:txBody>
      </p:sp>
      <p:sp>
        <p:nvSpPr>
          <p:cNvPr id="12" name="Текст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Рисунок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8" name="Текст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9" name="Рисунок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0" name="Текст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1" name="Текст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2" name="Рисунок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3" name="Текст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4" name="Текст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6" name="Текст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7" name="Текст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8" name="Рисунок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9" name="Текст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0" name="Текст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_Организационная диаграмма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8" name="Рисунок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ДОБАВЬТЕ ТЕКСТ </a:t>
            </a:r>
          </a:p>
        </p:txBody>
      </p:sp>
      <p:sp>
        <p:nvSpPr>
          <p:cNvPr id="12" name="Текст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Рисунок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8" name="Текст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9" name="Рисунок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0" name="Текст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1" name="Текст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2" name="Рисунок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3" name="Текст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4" name="Текст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6" name="Текст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7" name="Текст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8" name="Рисунок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9" name="Текст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0" name="Текст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31" name="Рисунок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32" name="Текст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3" name="Текст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Титульный слайд_Темно-желт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7" name="Текст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_Организационная диаграмма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8" name="Рисунок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ДОБАВЬТЕ ТЕКСТ </a:t>
            </a:r>
          </a:p>
        </p:txBody>
      </p:sp>
      <p:sp>
        <p:nvSpPr>
          <p:cNvPr id="12" name="Текст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Рисунок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8" name="Текст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9" name="Рисунок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0" name="Текст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1" name="Текст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2" name="Рисунок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3" name="Текст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4" name="Текст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6" name="Текст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7" name="Текст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8" name="Рисунок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9" name="Текст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0" name="Текст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31" name="Рисунок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32" name="Текст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3" name="Текст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Рисунок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39" name="Текст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0" name="Текст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41" name="Рисунок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42" name="Текст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3" name="Текст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44" name="Рисунок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45" name="Текст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6" name="Текст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47" name="Рисунок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48" name="Текст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9" name="Текст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Боковой участок заголовка, 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6" name="Номер слайда 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дпись изображения, синий_объект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1" spc="200" baseline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8" name="Текст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дпись изображения, оранжевый_объек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1" spc="200" baseline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8" name="Текст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ерех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Текст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ерех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Текст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ерех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Текст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ерех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6" name="Текст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rtlCol="0"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ерех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Текст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ерех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Текст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Титульный слайд_Темно-желты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2" name="Текст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ерех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Текст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ерех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Текст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ключительная благодарность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Текст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marL="0" lvl="0" algn="ctr" rtl="0"/>
            <a:r>
              <a:rPr lang="ru-RU" noProof="0"/>
              <a:t>I</a:t>
            </a:r>
          </a:p>
        </p:txBody>
      </p:sp>
      <p:sp>
        <p:nvSpPr>
          <p:cNvPr id="48" name="Полилиния: Фигура 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49" name="Полилиния: фигура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СПАСИБО!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ключительная благодарность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7" name="Текст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ключительная благодарность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2" name="Текст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ключительная благодарность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Текст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/>
            </a:lvl1pPr>
          </a:lstStyle>
          <a:p>
            <a:pPr rtl="0"/>
            <a:r>
              <a:rPr lang="ru-RU" noProof="0"/>
              <a:t>СПАСИБО!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ключительная благодарность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/>
            </a:lvl1pPr>
          </a:lstStyle>
          <a:p>
            <a:pPr rtl="0"/>
            <a:r>
              <a:rPr lang="ru-RU" noProof="0"/>
              <a:t>СПАСИБО!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8" name="Текст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 слайд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Текст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8" name="Текст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4" name="Номер слайда 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-выделение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 rtlCol="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13" name="Номер слайда 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all" spc="100" baseline="0">
          <a:solidFill>
            <a:schemeClr val="tx1">
              <a:lumMod val="95000"/>
              <a:lumOff val="5000"/>
            </a:schemeClr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sites.by.anna.tilda.ws/" TargetMode="External"/><Relationship Id="rId4" Type="http://schemas.openxmlformats.org/officeDocument/2006/relationships/hyperlink" Target="mailto:annawork3691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ites.by.anna.tilda.ws/program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ulti.cond.tilda.w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Текст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286" name="Текст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ru-RU" dirty="0"/>
              <a:t>ГАЙД ПО ВЕДЕНИЮ </a:t>
            </a:r>
            <a:r>
              <a:rPr lang="en-US" dirty="0"/>
              <a:t>INSTAGRAM </a:t>
            </a:r>
            <a:r>
              <a:rPr lang="ru-RU" dirty="0"/>
              <a:t>ДЛЯ КОНДИТЕРОВ</a:t>
            </a:r>
            <a:br>
              <a:rPr lang="ru-RU" dirty="0"/>
            </a:br>
            <a:endParaRPr lang="ru-RU" dirty="0"/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Автор: </a:t>
            </a:r>
            <a:r>
              <a:rPr lang="en-US" dirty="0"/>
              <a:t>@ANNA.LENDING</a:t>
            </a:r>
            <a:endParaRPr lang="ru-RU" dirty="0"/>
          </a:p>
          <a:p>
            <a:pPr rtl="0"/>
            <a:r>
              <a:rPr lang="ru-RU" dirty="0"/>
              <a:t>8-916-159-71-30</a:t>
            </a:r>
          </a:p>
          <a:p>
            <a:pPr rtl="0"/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annawork3691@gmail.com</a:t>
            </a:r>
            <a:endParaRPr lang="en-US" dirty="0"/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http://sites.by.anna.tilda.ws/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879349"/>
            <a:ext cx="10805160" cy="707886"/>
          </a:xfrm>
        </p:spPr>
        <p:txBody>
          <a:bodyPr rtlCol="0">
            <a:normAutofit/>
          </a:bodyPr>
          <a:lstStyle/>
          <a:p>
            <a:pPr rtl="0"/>
            <a:r>
              <a:rPr lang="ru-RU" noProof="1"/>
              <a:t>Сторис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1344" y="2414178"/>
            <a:ext cx="10837332" cy="4080713"/>
          </a:xfrm>
        </p:spPr>
        <p:txBody>
          <a:bodyPr rtlCol="0"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noProof="1"/>
              <a:t>Прайс-лист </a:t>
            </a:r>
          </a:p>
          <a:p>
            <a:pPr marL="457200" indent="-457200">
              <a:buFont typeface="+mj-lt"/>
              <a:buAutoNum type="arabicPeriod"/>
            </a:pPr>
            <a:r>
              <a:rPr lang="ru-RU" noProof="1"/>
              <a:t>Доставка+ самовывоз </a:t>
            </a:r>
          </a:p>
          <a:p>
            <a:pPr marL="457200" indent="-457200">
              <a:buFont typeface="+mj-lt"/>
              <a:buAutoNum type="arabicPeriod"/>
            </a:pPr>
            <a:r>
              <a:rPr lang="ru-RU" noProof="1"/>
              <a:t>Начинки </a:t>
            </a:r>
          </a:p>
          <a:p>
            <a:pPr marL="457200" indent="-457200">
              <a:buFont typeface="+mj-lt"/>
              <a:buAutoNum type="arabicPeriod"/>
            </a:pPr>
            <a:r>
              <a:rPr lang="ru-RU" noProof="1"/>
              <a:t>Примеры тортов </a:t>
            </a:r>
          </a:p>
          <a:p>
            <a:pPr marL="457200" indent="-457200">
              <a:buFont typeface="+mj-lt"/>
              <a:buAutoNum type="arabicPeriod"/>
            </a:pPr>
            <a:r>
              <a:rPr lang="ru-RU" noProof="1"/>
              <a:t>Примеры капкейков </a:t>
            </a:r>
          </a:p>
          <a:p>
            <a:pPr marL="457200" indent="-457200">
              <a:buFont typeface="+mj-lt"/>
              <a:buAutoNum type="arabicPeriod"/>
            </a:pPr>
            <a:r>
              <a:rPr lang="ru-RU" noProof="1"/>
              <a:t>Акции </a:t>
            </a:r>
          </a:p>
          <a:p>
            <a:pPr marL="457200" indent="-457200">
              <a:buFont typeface="+mj-lt"/>
              <a:buAutoNum type="arabicPeriod"/>
            </a:pPr>
            <a:r>
              <a:rPr lang="ru-RU" noProof="1"/>
              <a:t>Разрезы </a:t>
            </a:r>
          </a:p>
          <a:p>
            <a:pPr marL="457200" indent="-457200">
              <a:buFont typeface="+mj-lt"/>
              <a:buAutoNum type="arabicPeriod"/>
            </a:pPr>
            <a:r>
              <a:rPr lang="ru-RU" noProof="1"/>
              <a:t>Отзывы </a:t>
            </a:r>
          </a:p>
          <a:p>
            <a:pPr marL="457200" indent="-457200">
              <a:buFont typeface="+mj-lt"/>
              <a:buAutoNum type="arabicPeriod"/>
            </a:pPr>
            <a:r>
              <a:rPr lang="ru-RU" noProof="1"/>
              <a:t>Рабочее место </a:t>
            </a:r>
          </a:p>
          <a:p>
            <a:pPr marL="457200" indent="-457200">
              <a:buFont typeface="+mj-lt"/>
              <a:buAutoNum type="arabicPeriod"/>
            </a:pPr>
            <a:r>
              <a:rPr lang="ru-RU" noProof="1"/>
              <a:t>Упаковка десертов </a:t>
            </a:r>
          </a:p>
          <a:p>
            <a:pPr marL="0" indent="0">
              <a:buNone/>
            </a:pPr>
            <a:r>
              <a:rPr lang="ru-RU" noProof="1"/>
              <a:t>Читайте Чек-лист «Идеи для сторис» у меня на сайте в разделе материалы;)</a:t>
            </a:r>
          </a:p>
          <a:p>
            <a:pPr marL="0" indent="0">
              <a:buNone/>
            </a:pPr>
            <a:r>
              <a:rPr lang="ru-RU" noProof="1"/>
              <a:t>Если вы не умеете делать залипательные, анимированные сторис с музыкой, я могу вам с этим помочь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3962" y="1888700"/>
            <a:ext cx="10837332" cy="424732"/>
          </a:xfrm>
        </p:spPr>
        <p:txBody>
          <a:bodyPr rtlCol="0"/>
          <a:lstStyle/>
          <a:p>
            <a:r>
              <a:rPr lang="ru-RU" noProof="1"/>
              <a:t>Какие подборки сторис точно должны быть у вас в профиле?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smtClean="0"/>
              <a:pPr rtl="0"/>
              <a:t>10</a:t>
            </a:fld>
            <a:endParaRPr lang="ru-RU" noProof="1"/>
          </a:p>
        </p:txBody>
      </p:sp>
      <p:sp>
        <p:nvSpPr>
          <p:cNvPr id="18" name="Текст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1">
              <a:latin typeface="Calibri" panose="020F0502020204030204" pitchFamily="34" charset="0"/>
            </a:endParaRPr>
          </a:p>
        </p:txBody>
      </p:sp>
      <p:pic>
        <p:nvPicPr>
          <p:cNvPr id="10" name="Рисунок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373157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679192"/>
            <a:ext cx="11490870" cy="1499616"/>
          </a:xfrm>
        </p:spPr>
        <p:txBody>
          <a:bodyPr rtlCol="0">
            <a:normAutofit/>
          </a:bodyPr>
          <a:lstStyle/>
          <a:p>
            <a:pPr rtl="0"/>
            <a:r>
              <a:rPr lang="ru-RU" sz="3000" dirty="0"/>
              <a:t>2 шаг: привлечение подписчиков и целевой аудитории 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624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3"/>
            <a:ext cx="5013960" cy="1493578"/>
          </a:xfrm>
        </p:spPr>
        <p:txBody>
          <a:bodyPr rtlCol="0">
            <a:normAutofit/>
          </a:bodyPr>
          <a:lstStyle/>
          <a:p>
            <a:pPr rtl="0"/>
            <a:r>
              <a:rPr lang="ru-RU" noProof="1"/>
              <a:t>Как это сделать-</a:t>
            </a:r>
            <a:r>
              <a:rPr lang="en-US" noProof="1"/>
              <a:t>&gt;</a:t>
            </a:r>
            <a:endParaRPr lang="ru-RU" noProof="1"/>
          </a:p>
        </p:txBody>
      </p:sp>
      <p:sp>
        <p:nvSpPr>
          <p:cNvPr id="34" name="Текст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 rtlCol="0">
            <a:normAutofit fontScale="62500" lnSpcReduction="20000"/>
          </a:bodyPr>
          <a:lstStyle/>
          <a:p>
            <a:pPr algn="ctr"/>
            <a:r>
              <a:rPr lang="ru-RU" b="1" u="sng" noProof="1"/>
              <a:t>Тут 2 варианта: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ru-RU" noProof="1"/>
              <a:t>либо ручной масфоловинг на вашу целевую аудиторию</a:t>
            </a:r>
          </a:p>
          <a:p>
            <a:pPr algn="ctr"/>
            <a:r>
              <a:rPr lang="ru-RU" noProof="1"/>
              <a:t>(более сложный и длительный процесс, если будете делать это самостоятельно, то нужно соблюдать лимиты, иначе вас заблокируют)</a:t>
            </a:r>
          </a:p>
          <a:p>
            <a:pPr algn="ctr"/>
            <a:r>
              <a:rPr lang="ru-RU" noProof="1"/>
              <a:t>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ru-RU" noProof="1"/>
              <a:t>либо запуск таргетированной рекламы</a:t>
            </a:r>
          </a:p>
          <a:p>
            <a:pPr algn="ctr"/>
            <a:r>
              <a:rPr lang="ru-RU" noProof="1"/>
              <a:t>(быстрый и эффективный способ, если найти хорошего специалиста)</a:t>
            </a:r>
          </a:p>
          <a:p>
            <a:pPr rtl="0"/>
            <a:endParaRPr lang="ru-RU" noProof="1"/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smtClean="0"/>
              <a:pPr rtl="0"/>
              <a:t>12</a:t>
            </a:fld>
            <a:endParaRPr lang="ru-RU" noProof="1"/>
          </a:p>
        </p:txBody>
      </p:sp>
      <p:sp>
        <p:nvSpPr>
          <p:cNvPr id="32" name="Текст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1">
              <a:latin typeface="Calibri" panose="020F0502020204030204" pitchFamily="34" charset="0"/>
            </a:endParaRPr>
          </a:p>
        </p:txBody>
      </p:sp>
      <p:sp>
        <p:nvSpPr>
          <p:cNvPr id="40" name="Полилиния: Фигура 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9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679192"/>
            <a:ext cx="11490870" cy="1499616"/>
          </a:xfrm>
        </p:spPr>
        <p:txBody>
          <a:bodyPr rtlCol="0">
            <a:normAutofit/>
          </a:bodyPr>
          <a:lstStyle/>
          <a:p>
            <a:pPr rtl="0"/>
            <a:r>
              <a:rPr lang="ru-RU" sz="3600" dirty="0"/>
              <a:t>3 шаг: развитие твоего бизнеса в сети интернет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269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3"/>
            <a:ext cx="5013960" cy="1493578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noProof="1"/>
              <a:t>ДЛЯ этого необходимо сделать это-</a:t>
            </a:r>
            <a:r>
              <a:rPr lang="en-US" noProof="1"/>
              <a:t>&gt;</a:t>
            </a:r>
            <a:endParaRPr lang="ru-RU" noProof="1"/>
          </a:p>
        </p:txBody>
      </p:sp>
      <p:sp>
        <p:nvSpPr>
          <p:cNvPr id="34" name="Текст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 rtlCol="0">
            <a:normAutofit/>
          </a:bodyPr>
          <a:lstStyle/>
          <a:p>
            <a:pPr marL="457200" indent="-457200" rtl="0">
              <a:buFont typeface="Wingdings" panose="05000000000000000000" pitchFamily="2" charset="2"/>
              <a:buChar char="ü"/>
            </a:pPr>
            <a:r>
              <a:rPr lang="ru-RU" noProof="1"/>
              <a:t>Закажи у меня сайт на </a:t>
            </a:r>
            <a:r>
              <a:rPr lang="en-US" noProof="1"/>
              <a:t>Tilda </a:t>
            </a:r>
            <a:r>
              <a:rPr lang="ru-RU" noProof="1"/>
              <a:t>и его </a:t>
            </a:r>
            <a:r>
              <a:rPr lang="en-US" noProof="1"/>
              <a:t>SEO-</a:t>
            </a:r>
            <a:r>
              <a:rPr lang="ru-RU" noProof="1"/>
              <a:t>продвижение в поисковых системах</a:t>
            </a:r>
          </a:p>
          <a:p>
            <a:pPr marL="457200" indent="-457200" rtl="0">
              <a:buFont typeface="Wingdings" panose="05000000000000000000" pitchFamily="2" charset="2"/>
              <a:buChar char="ü"/>
            </a:pPr>
            <a:endParaRPr lang="ru-RU" noProof="1"/>
          </a:p>
          <a:p>
            <a:pPr rtl="0"/>
            <a:endParaRPr lang="ru-RU" noProof="1"/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smtClean="0"/>
              <a:pPr rtl="0"/>
              <a:t>14</a:t>
            </a:fld>
            <a:endParaRPr lang="ru-RU" noProof="1"/>
          </a:p>
        </p:txBody>
      </p:sp>
      <p:sp>
        <p:nvSpPr>
          <p:cNvPr id="32" name="Текст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1">
              <a:latin typeface="Calibri" panose="020F0502020204030204" pitchFamily="34" charset="0"/>
            </a:endParaRPr>
          </a:p>
        </p:txBody>
      </p:sp>
      <p:sp>
        <p:nvSpPr>
          <p:cNvPr id="40" name="Полилиния: Фигура 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03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200" b="1" kern="1200" cap="all" spc="100" baseline="0">
                <a:latin typeface="Calibri" panose="020F0502020204030204" pitchFamily="34" charset="0"/>
                <a:ea typeface="+mj-ea"/>
                <a:cs typeface="+mj-cs"/>
              </a:rPr>
              <a:t>Дайте угадаю, сейчас вы задумались насколько это все сложно, долго и у вас просто нет на это времени!</a:t>
            </a:r>
          </a:p>
        </p:txBody>
      </p:sp>
      <p:sp>
        <p:nvSpPr>
          <p:cNvPr id="9" name="Объект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0" y="2528460"/>
            <a:ext cx="5775960" cy="36606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ru-RU" sz="1700" dirty="0">
                <a:latin typeface="Calibri" panose="020F0502020204030204" pitchFamily="34" charset="0"/>
              </a:rPr>
              <a:t>Если я угадала, то позвольте вам помочь </a:t>
            </a:r>
            <a:r>
              <a:rPr lang="ru-RU" sz="1700" dirty="0">
                <a:latin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ru-RU" sz="1700" dirty="0">
              <a:latin typeface="Calibri" panose="020F0502020204030204" pitchFamily="34" charset="0"/>
            </a:endParaRPr>
          </a:p>
          <a:p>
            <a:pPr marL="0"/>
            <a:r>
              <a:rPr lang="ru-RU" sz="1700" dirty="0">
                <a:latin typeface="Calibri" panose="020F0502020204030204" pitchFamily="34" charset="0"/>
              </a:rPr>
              <a:t>У меня есть программа по редизайну аккаунта в </a:t>
            </a:r>
            <a:r>
              <a:rPr lang="ru-RU" sz="1700" dirty="0" err="1">
                <a:latin typeface="Calibri" panose="020F0502020204030204" pitchFamily="34" charset="0"/>
              </a:rPr>
              <a:t>Instagram</a:t>
            </a:r>
            <a:r>
              <a:rPr lang="ru-RU" sz="1700" dirty="0">
                <a:latin typeface="Calibri" panose="020F0502020204030204" pitchFamily="34" charset="0"/>
              </a:rPr>
              <a:t> «Дизайнерский ответ»!</a:t>
            </a:r>
          </a:p>
          <a:p>
            <a:pPr marL="0"/>
            <a:r>
              <a:rPr lang="ru-RU" sz="1700" dirty="0">
                <a:latin typeface="Calibri" panose="020F0502020204030204" pitchFamily="34" charset="0"/>
              </a:rPr>
              <a:t>Вы передаете мне свой профиль на все время программы, я преображаю его, а вы только отвечаете на сообщения, комментарии и делаете вкуснейшие десерты!</a:t>
            </a:r>
          </a:p>
          <a:p>
            <a:pPr marL="0"/>
            <a:r>
              <a:rPr lang="ru-RU" sz="1700" dirty="0">
                <a:latin typeface="Calibri" panose="020F0502020204030204" pitchFamily="34" charset="0"/>
              </a:rPr>
              <a:t>Длительность программы от 2 до 4 недель (по </a:t>
            </a:r>
            <a:r>
              <a:rPr lang="ru-RU" sz="1700">
                <a:latin typeface="Calibri" panose="020F0502020204030204" pitchFamily="34" charset="0"/>
              </a:rPr>
              <a:t>вашему выбору)</a:t>
            </a:r>
            <a:endParaRPr lang="ru-RU" sz="1700" dirty="0">
              <a:latin typeface="Calibri" panose="020F0502020204030204" pitchFamily="34" charset="0"/>
            </a:endParaRPr>
          </a:p>
          <a:p>
            <a:pPr marL="0"/>
            <a:r>
              <a:rPr lang="ru-RU" sz="1700" dirty="0">
                <a:latin typeface="Calibri" panose="020F0502020204030204" pitchFamily="34" charset="0"/>
              </a:rPr>
              <a:t>После этого вам останется только привлекать все больше клиентов и радовать их вкуснейшими десертами!</a:t>
            </a:r>
          </a:p>
          <a:p>
            <a:pPr marL="0"/>
            <a:r>
              <a:rPr lang="ru-RU" sz="1700" dirty="0">
                <a:latin typeface="Calibri" panose="020F0502020204030204" pitchFamily="34" charset="0"/>
              </a:rPr>
              <a:t>Подробнее о программе: </a:t>
            </a:r>
            <a:r>
              <a:rPr lang="ru-RU" sz="1700" dirty="0">
                <a:latin typeface="Calibri" panose="020F0502020204030204" pitchFamily="34" charset="0"/>
                <a:hlinkClick r:id="rId3"/>
              </a:rPr>
              <a:t>http://sites.by.anna.tilda.ws/programm</a:t>
            </a:r>
            <a:endParaRPr lang="ru-RU" sz="1700" dirty="0">
              <a:latin typeface="Calibri" panose="020F0502020204030204" pitchFamily="34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E00BEAD-E616-485D-8024-5E5491EE67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8640" y="1676400"/>
            <a:ext cx="10837333" cy="424732"/>
          </a:xfrm>
        </p:spPr>
        <p:txBody>
          <a:bodyPr/>
          <a:lstStyle/>
          <a:p>
            <a:endParaRPr lang="en-US"/>
          </a:p>
        </p:txBody>
      </p:sp>
      <p:pic>
        <p:nvPicPr>
          <p:cNvPr id="11" name="Рисунок 10" descr="Изображение выглядит как холодильник&#10;&#10;Автоматически созданное описание">
            <a:extLst>
              <a:ext uri="{FF2B5EF4-FFF2-40B4-BE49-F238E27FC236}">
                <a16:creationId xmlns:a16="http://schemas.microsoft.com/office/drawing/2014/main" id="{DFE20A07-4B21-4E0A-A7C4-BD411AB5C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955" y="2667000"/>
            <a:ext cx="4000846" cy="3660775"/>
          </a:xfrm>
          <a:prstGeom prst="rect">
            <a:avLst/>
          </a:prstGeom>
          <a:noFill/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ru-RU" noProof="1" dirty="0" smtClean="0"/>
              <a:pPr>
                <a:spcAft>
                  <a:spcPts val="600"/>
                </a:spcAft>
              </a:pPr>
              <a:t>15</a:t>
            </a:fld>
            <a:endParaRPr lang="ru-RU" noProof="1"/>
          </a:p>
        </p:txBody>
      </p:sp>
      <p:sp>
        <p:nvSpPr>
          <p:cNvPr id="5" name="Текст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73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654807"/>
            <a:ext cx="11338560" cy="1379472"/>
          </a:xfrm>
        </p:spPr>
        <p:txBody>
          <a:bodyPr rtlCol="0" anchor="t">
            <a:normAutofit/>
          </a:bodyPr>
          <a:lstStyle/>
          <a:p>
            <a:pPr rtl="0"/>
            <a:r>
              <a:rPr lang="ru-RU" sz="4400" noProof="1"/>
              <a:t>Хочешь так?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8168" y="908720"/>
            <a:ext cx="3769322" cy="6086560"/>
          </a:xfrm>
        </p:spPr>
        <p:txBody>
          <a:bodyPr rtlCol="0"/>
          <a:lstStyle/>
          <a:p>
            <a:pPr algn="ctr" rtl="0"/>
            <a:r>
              <a:rPr lang="ru-RU" sz="2000" b="1" noProof="1"/>
              <a:t>А Я ЗНАЮ КАК ЭТОГО ДОСТИЧЬ!</a:t>
            </a:r>
          </a:p>
          <a:p>
            <a:pPr algn="ctr"/>
            <a:r>
              <a:rPr lang="ru-RU" sz="2000" noProof="1"/>
              <a:t>Сейчас это кажется абсолютно нереальным и абсурдным, но буквально через полгода ты увидишь, как еще недавно бесперспективный бизнес, превращается в прибыльный, который можно смело передать по наследству!</a:t>
            </a:r>
          </a:p>
          <a:p>
            <a:pPr algn="ctr" rtl="0"/>
            <a:r>
              <a:rPr lang="ru-RU" sz="1800" noProof="1"/>
              <a:t>  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ru-RU" noProof="1"/>
              <a:t>ПОСТОЯННАЯ КЛИЕНТСКАЯ БАЗА И ОЧЕРЕДЬ НА ПОЛ ГОДА ВПЕРЕД</a:t>
            </a:r>
          </a:p>
        </p:txBody>
      </p:sp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275" t="-29639" r="-28275" b="-29639"/>
          <a:stretch/>
        </p:blipFill>
        <p:spPr>
          <a:xfrm>
            <a:off x="5756426" y="1935993"/>
            <a:ext cx="1094116" cy="1113108"/>
          </a:xfrm>
        </p:spPr>
      </p:pic>
      <p:sp>
        <p:nvSpPr>
          <p:cNvPr id="25" name="Текст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r>
              <a:rPr lang="ru-RU" sz="1800" noProof="1"/>
              <a:t>СТАБИЛЬНЫЙ ЕЖЕМЕСЯЧНЫЙ ДОХОД, ПРЕВЫШАЮЩИЙ 200 000руб.</a:t>
            </a: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BA712089-DDBF-4741-BA71-63A6F987E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24968" t="-26383" r="-24968" b="-26383"/>
          <a:stretch/>
        </p:blipFill>
        <p:spPr>
          <a:xfrm>
            <a:off x="4774508" y="3502811"/>
            <a:ext cx="1094116" cy="1113108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smtClean="0"/>
              <a:pPr rtl="0"/>
              <a:t>2</a:t>
            </a:fld>
            <a:endParaRPr lang="ru-RU" noProof="1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105FAE-96F0-43A6-B386-AAE4E62C6E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-96688" y="5362089"/>
            <a:ext cx="3601889" cy="424732"/>
          </a:xfrm>
        </p:spPr>
        <p:txBody>
          <a:bodyPr rtlCol="0"/>
          <a:lstStyle/>
          <a:p>
            <a:pPr rtl="0"/>
            <a:r>
              <a:rPr lang="ru-RU" sz="1800" noProof="1"/>
              <a:t>СОБСТВЕННАЯ КОНДИТЕРСКАЯ В ЦЕНТРЕ ГОРОДА</a:t>
            </a:r>
          </a:p>
        </p:txBody>
      </p:sp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C8671B21-B5F4-4BFE-A90B-A16041BB7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8093" t="-19179" r="-18093" b="-19179"/>
          <a:stretch/>
        </p:blipFill>
        <p:spPr>
          <a:xfrm>
            <a:off x="3680392" y="5017901"/>
            <a:ext cx="1094116" cy="1113108"/>
          </a:xfrm>
        </p:spPr>
      </p:pic>
      <p:sp>
        <p:nvSpPr>
          <p:cNvPr id="29" name="Текст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1">
              <a:latin typeface="Calibri" panose="020F0502020204030204" pitchFamily="34" charset="0"/>
            </a:endParaRPr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66F01420-E00A-46BC-9AE5-EDE89E81F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3263024"/>
            <a:ext cx="438912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CD210877-354A-400E-B4FF-A1264FC8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4803978"/>
            <a:ext cx="32004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959" y="2679192"/>
            <a:ext cx="11490870" cy="1499616"/>
          </a:xfrm>
        </p:spPr>
        <p:txBody>
          <a:bodyPr rtlCol="0">
            <a:normAutofit/>
          </a:bodyPr>
          <a:lstStyle/>
          <a:p>
            <a:pPr rtl="0"/>
            <a:r>
              <a:rPr lang="ru-RU" sz="3600" dirty="0"/>
              <a:t>1 шаг: развитие твоего бизнеса в </a:t>
            </a:r>
            <a:r>
              <a:rPr lang="en-US" sz="3600" dirty="0" err="1"/>
              <a:t>instagram</a:t>
            </a:r>
            <a:endParaRPr lang="ru-RU" sz="3600" dirty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3"/>
            <a:ext cx="5013960" cy="1493578"/>
          </a:xfrm>
        </p:spPr>
        <p:txBody>
          <a:bodyPr rtlCol="0">
            <a:normAutofit/>
          </a:bodyPr>
          <a:lstStyle/>
          <a:p>
            <a:pPr rtl="0"/>
            <a:r>
              <a:rPr lang="ru-RU" noProof="1"/>
              <a:t>Прямо сейчас Сделай это -</a:t>
            </a:r>
            <a:r>
              <a:rPr lang="en-US" noProof="1"/>
              <a:t>&gt;</a:t>
            </a:r>
            <a:endParaRPr lang="ru-RU" noProof="1"/>
          </a:p>
        </p:txBody>
      </p:sp>
      <p:sp>
        <p:nvSpPr>
          <p:cNvPr id="34" name="Текст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 rtlCol="0">
            <a:normAutofit fontScale="85000" lnSpcReduction="20000"/>
          </a:bodyPr>
          <a:lstStyle/>
          <a:p>
            <a:pPr marL="457200" indent="-457200" rtl="0">
              <a:buFont typeface="Wingdings" panose="05000000000000000000" pitchFamily="2" charset="2"/>
              <a:buChar char="ü"/>
            </a:pPr>
            <a:r>
              <a:rPr lang="ru-RU" noProof="1"/>
              <a:t>Переведи свой профиль на бизнес аккаунт (сфера «Товары/услуги»)</a:t>
            </a:r>
          </a:p>
          <a:p>
            <a:pPr rtl="0"/>
            <a:endParaRPr lang="ru-RU" noProof="1"/>
          </a:p>
          <a:p>
            <a:pPr marL="457200" indent="-457200" rtl="0">
              <a:buFont typeface="Wingdings" panose="05000000000000000000" pitchFamily="2" charset="2"/>
              <a:buChar char="ü"/>
            </a:pPr>
            <a:r>
              <a:rPr lang="ru-RU" noProof="1"/>
              <a:t>Удали все личные или не очень качественные фото</a:t>
            </a:r>
          </a:p>
          <a:p>
            <a:pPr rtl="0"/>
            <a:endParaRPr lang="ru-RU" noProof="1"/>
          </a:p>
          <a:p>
            <a:pPr marL="457200" indent="-457200" rtl="0">
              <a:buFont typeface="Wingdings" panose="05000000000000000000" pitchFamily="2" charset="2"/>
              <a:buChar char="ü"/>
            </a:pPr>
            <a:r>
              <a:rPr lang="ru-RU" noProof="1"/>
              <a:t>И читай до конца;) </a:t>
            </a:r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smtClean="0"/>
              <a:pPr rtl="0"/>
              <a:t>4</a:t>
            </a:fld>
            <a:endParaRPr lang="ru-RU" noProof="1"/>
          </a:p>
        </p:txBody>
      </p:sp>
      <p:sp>
        <p:nvSpPr>
          <p:cNvPr id="32" name="Текст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1">
              <a:latin typeface="Calibri" panose="020F0502020204030204" pitchFamily="34" charset="0"/>
            </a:endParaRPr>
          </a:p>
        </p:txBody>
      </p:sp>
      <p:sp>
        <p:nvSpPr>
          <p:cNvPr id="40" name="Полилиния: Фигура 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noProof="1"/>
              <a:t>Шапка профиля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1344" y="2679192"/>
            <a:ext cx="10837332" cy="3660648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ru-RU" b="1" noProof="1"/>
              <a:t>Имя: </a:t>
            </a:r>
            <a:r>
              <a:rPr lang="ru-RU" noProof="1"/>
              <a:t>определите слова лучше всего описывающие вашу деятельность и используйте их в графе «Имя», разнообразьте яркими смайликами по теме</a:t>
            </a:r>
          </a:p>
          <a:p>
            <a:pPr marL="0" indent="0" rtl="0">
              <a:buNone/>
            </a:pPr>
            <a:r>
              <a:rPr lang="ru-RU" b="1" i="1" noProof="1"/>
              <a:t>НАПРИМЕР: </a:t>
            </a:r>
            <a:r>
              <a:rPr lang="ru-RU" noProof="1"/>
              <a:t>Торты</a:t>
            </a:r>
            <a:r>
              <a:rPr lang="en-US" noProof="1"/>
              <a:t>|</a:t>
            </a:r>
            <a:r>
              <a:rPr lang="ru-RU" noProof="1"/>
              <a:t>Капкейки</a:t>
            </a:r>
            <a:r>
              <a:rPr lang="en-US" noProof="1"/>
              <a:t>|</a:t>
            </a:r>
            <a:r>
              <a:rPr lang="ru-RU" noProof="1"/>
              <a:t> Трайфлы</a:t>
            </a:r>
          </a:p>
          <a:p>
            <a:pPr marL="0" indent="0" rtl="0">
              <a:buNone/>
            </a:pPr>
            <a:r>
              <a:rPr lang="ru-RU" noProof="1"/>
              <a:t>                        КОНДИТЕР ЕЛЕНА</a:t>
            </a:r>
          </a:p>
          <a:p>
            <a:pPr marL="0" indent="0" rtl="0">
              <a:buNone/>
            </a:pPr>
            <a:r>
              <a:rPr lang="ru-RU" i="1" noProof="1"/>
              <a:t>ЗАЧЕМ? </a:t>
            </a:r>
            <a:r>
              <a:rPr lang="ru-RU" noProof="1"/>
              <a:t>Чтобы потенциальным клиентам легче было найти вас в </a:t>
            </a:r>
            <a:r>
              <a:rPr lang="en-US" noProof="1"/>
              <a:t>Instagram</a:t>
            </a:r>
            <a:r>
              <a:rPr lang="ru-RU" noProof="1"/>
              <a:t> по ключевым словам</a:t>
            </a:r>
          </a:p>
          <a:p>
            <a:r>
              <a:rPr lang="ru-RU" b="1" noProof="1"/>
              <a:t>Описание: </a:t>
            </a:r>
            <a:r>
              <a:rPr lang="ru-RU" noProof="1"/>
              <a:t>список предлагаемых товаров, за сколько дней нужно делать заказ, есть ли доставка и самовывоз и как с вами связаться</a:t>
            </a:r>
          </a:p>
          <a:p>
            <a:pPr marL="0" indent="0">
              <a:buNone/>
            </a:pPr>
            <a:r>
              <a:rPr lang="ru-RU" i="1" noProof="1"/>
              <a:t>ЗАЧЕМ? </a:t>
            </a:r>
            <a:r>
              <a:rPr lang="ru-RU" noProof="1"/>
              <a:t>Для удобства потенциальных клиентов и экономии своего и их времени.       </a:t>
            </a:r>
          </a:p>
          <a:p>
            <a:pPr marL="0" indent="0">
              <a:buNone/>
            </a:pPr>
            <a:r>
              <a:rPr lang="ru-RU" noProof="1"/>
              <a:t>Чтобы с первого взгляда было понятно, какие десерты вы печете и сможете ли вы доставить торт ко времени прямо на праздник, если ее все устраивает ей нужна информация за сколько делать заказ и как с вами связаться, а вы позволяете быстро найти ответы на эти вопросы в шапке профиля, а не ждать пол дня ответа в Директ.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676400"/>
            <a:ext cx="10837332" cy="424732"/>
          </a:xfrm>
        </p:spPr>
        <p:txBody>
          <a:bodyPr rtlCol="0"/>
          <a:lstStyle/>
          <a:p>
            <a:pPr rtl="0"/>
            <a:r>
              <a:rPr lang="ru-RU" noProof="1"/>
              <a:t>Что должно быть в шапке профиля?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smtClean="0"/>
              <a:pPr rtl="0"/>
              <a:t>5</a:t>
            </a:fld>
            <a:endParaRPr lang="ru-RU" noProof="1"/>
          </a:p>
        </p:txBody>
      </p:sp>
      <p:sp>
        <p:nvSpPr>
          <p:cNvPr id="18" name="Текст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1">
              <a:latin typeface="Calibri" panose="020F0502020204030204" pitchFamily="34" charset="0"/>
            </a:endParaRPr>
          </a:p>
        </p:txBody>
      </p:sp>
      <p:pic>
        <p:nvPicPr>
          <p:cNvPr id="10" name="Рисунок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287087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noProof="1"/>
              <a:t>Шапка профиля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rtlCol="0">
            <a:normAutofit fontScale="92500" lnSpcReduction="20000"/>
          </a:bodyPr>
          <a:lstStyle/>
          <a:p>
            <a:r>
              <a:rPr lang="ru-RU" b="1" noProof="1"/>
              <a:t>Ссылка: </a:t>
            </a:r>
            <a:r>
              <a:rPr lang="ru-RU" noProof="1"/>
              <a:t>необходимо вставить туда мультиссылку с кнопками для быстрой связи в мессенджерах, с прайс-листом и возможностью там же заказать десерт</a:t>
            </a:r>
          </a:p>
          <a:p>
            <a:pPr marL="0" indent="0">
              <a:buNone/>
            </a:pPr>
            <a:r>
              <a:rPr lang="ru-RU" i="1" noProof="1"/>
              <a:t>ЗАЧЕМ? </a:t>
            </a:r>
            <a:r>
              <a:rPr lang="ru-RU" noProof="1"/>
              <a:t>Для удобства клиентов и экономии времени</a:t>
            </a:r>
          </a:p>
          <a:p>
            <a:pPr marL="0" indent="0">
              <a:buNone/>
            </a:pPr>
            <a:r>
              <a:rPr lang="ru-RU" noProof="1"/>
              <a:t>Вся информация граммотно структурирована по страницам, есть простая форма для заказа со всеми видами ваших десертов и начинок. А если возникли вопросы, клиент просто нажимает на кнопку и пишет напрямую вам в мессенжер. </a:t>
            </a:r>
          </a:p>
          <a:p>
            <a:pPr marL="0" indent="0">
              <a:buNone/>
            </a:pPr>
            <a:r>
              <a:rPr lang="ru-RU" noProof="1"/>
              <a:t>Ну и вам бонус, что не нужно вносить ежемесячную абонентскую плату!</a:t>
            </a:r>
          </a:p>
          <a:p>
            <a:pPr marL="0" indent="0">
              <a:buNone/>
            </a:pPr>
            <a:r>
              <a:rPr lang="ru-RU" noProof="1"/>
              <a:t>Пример мультиссылки: </a:t>
            </a:r>
            <a:r>
              <a:rPr lang="en-US" noProof="1">
                <a:hlinkClick r:id="rId3"/>
              </a:rPr>
              <a:t>http://multi.cond.tilda.ws</a:t>
            </a:r>
            <a:r>
              <a:rPr lang="en-US" noProof="1"/>
              <a:t> </a:t>
            </a:r>
            <a:endParaRPr lang="ru-RU" noProof="1"/>
          </a:p>
          <a:p>
            <a:r>
              <a:rPr lang="ru-RU" b="1" noProof="1"/>
              <a:t>Геолокация: </a:t>
            </a:r>
            <a:r>
              <a:rPr lang="ru-RU" noProof="1"/>
              <a:t>достаточно указать город и район</a:t>
            </a:r>
            <a:endParaRPr lang="en-US" noProof="1"/>
          </a:p>
          <a:p>
            <a:pPr marL="0" indent="0">
              <a:buNone/>
            </a:pPr>
            <a:r>
              <a:rPr lang="ru-RU" i="1" noProof="1"/>
              <a:t>ЗАЧЕМ?</a:t>
            </a:r>
            <a:r>
              <a:rPr lang="en-US" i="1" noProof="1"/>
              <a:t> </a:t>
            </a:r>
            <a:r>
              <a:rPr lang="ru-RU" noProof="1"/>
              <a:t>Чтобы клиенту из Новосибирска сразу было понятно, что вы в Москве и доставить десерт ему вы не сможете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676400"/>
            <a:ext cx="10837332" cy="424732"/>
          </a:xfrm>
        </p:spPr>
        <p:txBody>
          <a:bodyPr rtlCol="0"/>
          <a:lstStyle/>
          <a:p>
            <a:pPr rtl="0"/>
            <a:r>
              <a:rPr lang="ru-RU" noProof="1"/>
              <a:t>Что должно быть в шапке профиля?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smtClean="0"/>
              <a:pPr rtl="0"/>
              <a:t>6</a:t>
            </a:fld>
            <a:endParaRPr lang="ru-RU" noProof="1"/>
          </a:p>
        </p:txBody>
      </p:sp>
      <p:sp>
        <p:nvSpPr>
          <p:cNvPr id="18" name="Текст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1">
              <a:latin typeface="Calibri" panose="020F0502020204030204" pitchFamily="34" charset="0"/>
            </a:endParaRPr>
          </a:p>
        </p:txBody>
      </p:sp>
      <p:pic>
        <p:nvPicPr>
          <p:cNvPr id="10" name="Рисунок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879349"/>
            <a:ext cx="10805160" cy="707886"/>
          </a:xfrm>
        </p:spPr>
        <p:txBody>
          <a:bodyPr rtlCol="0">
            <a:normAutofit/>
          </a:bodyPr>
          <a:lstStyle/>
          <a:p>
            <a:pPr rtl="0"/>
            <a:r>
              <a:rPr lang="ru-RU" noProof="1"/>
              <a:t>публикации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1344" y="2679192"/>
            <a:ext cx="10837332" cy="3660648"/>
          </a:xfrm>
        </p:spPr>
        <p:txBody>
          <a:bodyPr rtlCol="0">
            <a:normAutofit fontScale="62500" lnSpcReduction="20000"/>
          </a:bodyPr>
          <a:lstStyle/>
          <a:p>
            <a:r>
              <a:rPr lang="ru-RU" i="1" u="sng" noProof="1"/>
              <a:t>Как часто нужно публиковать посты? </a:t>
            </a:r>
          </a:p>
          <a:p>
            <a:pPr marL="0" indent="0" rtl="0">
              <a:buNone/>
            </a:pPr>
            <a:r>
              <a:rPr lang="ru-RU" noProof="1"/>
              <a:t>Первые 15-20шт каждый день или через день, дальше 2-3 раза в неделю.</a:t>
            </a:r>
          </a:p>
          <a:p>
            <a:r>
              <a:rPr lang="ru-RU" i="1" u="sng" noProof="1"/>
              <a:t>О чем писать кроме примеров десертов?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noProof="1"/>
              <a:t>9 июня День друзей, расскажите как дети/друзья помогают вам, предложите порадовать себя и близких вкуснейшими десертами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noProof="1"/>
              <a:t>Расскажите об условиях доставки и самовывоза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noProof="1"/>
              <a:t>Расскажите о начинках,  на какой торт из детства похожа каждая начинка, опишите их вкус, так чтобы слюньки потекли и захотелось заказать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noProof="1"/>
              <a:t>Объясните, что такое муссовый торт (или трайфлы), расскажите технику приготовления, чем отличается от бисквитного торта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noProof="1"/>
              <a:t>Топ фильмов о сладком, посмотрев которые сразу захотелось бы съесть чего-то вкусненького и предложите свои десерты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noProof="1"/>
              <a:t>Объясните разницу между кремами, опишите их вкус и из чего они делаются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noProof="1"/>
              <a:t>Расскажите о вариантах декора торта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noProof="1"/>
              <a:t>Сообщите, что все торты качественно упаковываются и будут доставленны в целости и сохранности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3962" y="1888700"/>
            <a:ext cx="10837332" cy="424732"/>
          </a:xfrm>
        </p:spPr>
        <p:txBody>
          <a:bodyPr rtlCol="0"/>
          <a:lstStyle/>
          <a:p>
            <a:endParaRPr lang="ru-RU" noProof="1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smtClean="0"/>
              <a:pPr rtl="0"/>
              <a:t>7</a:t>
            </a:fld>
            <a:endParaRPr lang="ru-RU" noProof="1"/>
          </a:p>
        </p:txBody>
      </p:sp>
      <p:sp>
        <p:nvSpPr>
          <p:cNvPr id="18" name="Текст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1">
              <a:latin typeface="Calibri" panose="020F0502020204030204" pitchFamily="34" charset="0"/>
            </a:endParaRPr>
          </a:p>
        </p:txBody>
      </p:sp>
      <p:pic>
        <p:nvPicPr>
          <p:cNvPr id="10" name="Рисунок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329697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879349"/>
            <a:ext cx="10805160" cy="707886"/>
          </a:xfrm>
        </p:spPr>
        <p:txBody>
          <a:bodyPr rtlCol="0">
            <a:normAutofit/>
          </a:bodyPr>
          <a:lstStyle/>
          <a:p>
            <a:pPr rtl="0"/>
            <a:r>
              <a:rPr lang="ru-RU" noProof="1"/>
              <a:t>публикации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1344" y="2679192"/>
            <a:ext cx="10837332" cy="3660648"/>
          </a:xfrm>
        </p:spPr>
        <p:txBody>
          <a:bodyPr rtlCol="0">
            <a:normAutofit fontScale="92500" lnSpcReduction="10000"/>
          </a:bodyPr>
          <a:lstStyle/>
          <a:p>
            <a:r>
              <a:rPr lang="ru-RU" i="1" u="sng" noProof="1"/>
              <a:t>Как правильно описать десерт в посте?</a:t>
            </a:r>
          </a:p>
          <a:p>
            <a:pPr marL="0" indent="0">
              <a:buNone/>
            </a:pPr>
            <a:r>
              <a:rPr lang="ru-RU" noProof="1"/>
              <a:t>Сделайте шаблон: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noProof="1"/>
              <a:t>Название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noProof="1"/>
              <a:t>По какому поводу и кому вы готовили этот десерт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noProof="1"/>
              <a:t>Начинка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noProof="1"/>
              <a:t>Вес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noProof="1"/>
              <a:t>Из чего декор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noProof="1"/>
              <a:t>Стоимость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noProof="1"/>
              <a:t>Призыв заказать торт себе и близким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3962" y="1888700"/>
            <a:ext cx="10837332" cy="424732"/>
          </a:xfrm>
        </p:spPr>
        <p:txBody>
          <a:bodyPr rtlCol="0"/>
          <a:lstStyle/>
          <a:p>
            <a:endParaRPr lang="ru-RU" noProof="1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smtClean="0"/>
              <a:pPr rtl="0"/>
              <a:t>8</a:t>
            </a:fld>
            <a:endParaRPr lang="ru-RU" noProof="1"/>
          </a:p>
        </p:txBody>
      </p:sp>
      <p:sp>
        <p:nvSpPr>
          <p:cNvPr id="18" name="Текст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1">
              <a:latin typeface="Calibri" panose="020F0502020204030204" pitchFamily="34" charset="0"/>
            </a:endParaRPr>
          </a:p>
        </p:txBody>
      </p:sp>
      <p:pic>
        <p:nvPicPr>
          <p:cNvPr id="10" name="Рисунок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70673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879349"/>
            <a:ext cx="10805160" cy="707886"/>
          </a:xfrm>
        </p:spPr>
        <p:txBody>
          <a:bodyPr rtlCol="0">
            <a:normAutofit/>
          </a:bodyPr>
          <a:lstStyle/>
          <a:p>
            <a:pPr rtl="0"/>
            <a:r>
              <a:rPr lang="ru-RU" noProof="1"/>
              <a:t>публикации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1344" y="2679192"/>
            <a:ext cx="10837332" cy="3660648"/>
          </a:xfrm>
        </p:spPr>
        <p:txBody>
          <a:bodyPr rtlCol="0">
            <a:normAutofit/>
          </a:bodyPr>
          <a:lstStyle/>
          <a:p>
            <a:r>
              <a:rPr lang="ru-RU" i="1" u="sng" noProof="1"/>
              <a:t>Что делать если заказов нет, а публиковаться надо?</a:t>
            </a:r>
          </a:p>
          <a:p>
            <a:pPr marL="0" indent="0">
              <a:buNone/>
            </a:pPr>
            <a:r>
              <a:rPr lang="ru-RU" noProof="1"/>
              <a:t>В интернете найдите красивое фото десерта, который вы можете сделать и предложите его в качестве примера для заказа  </a:t>
            </a:r>
          </a:p>
          <a:p>
            <a:pPr marL="0" indent="0">
              <a:buNone/>
            </a:pPr>
            <a:r>
              <a:rPr lang="ru-RU" noProof="1"/>
              <a:t>*скоро у меня в профиле вы найдете пост про лучшие, а главное БЕСПЛАТНЫЕ фотостоки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3962" y="1888700"/>
            <a:ext cx="10837332" cy="424732"/>
          </a:xfrm>
        </p:spPr>
        <p:txBody>
          <a:bodyPr rtlCol="0"/>
          <a:lstStyle/>
          <a:p>
            <a:endParaRPr lang="ru-RU" noProof="1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smtClean="0"/>
              <a:pPr rtl="0"/>
              <a:t>9</a:t>
            </a:fld>
            <a:endParaRPr lang="ru-RU" noProof="1"/>
          </a:p>
        </p:txBody>
      </p:sp>
      <p:sp>
        <p:nvSpPr>
          <p:cNvPr id="18" name="Текст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1">
              <a:latin typeface="Calibri" panose="020F0502020204030204" pitchFamily="34" charset="0"/>
            </a:endParaRPr>
          </a:p>
        </p:txBody>
      </p:sp>
      <p:pic>
        <p:nvPicPr>
          <p:cNvPr id="10" name="Рисунок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2842740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ременныйКлассическийБлок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282_TF89082059.potx" id="{67D49B47-FA17-4E5B-80EE-30F76FF2D07D}" vid="{0DD5EBB0-80F9-440D-B756-554016CC0CE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</Words>
  <Application>Microsoft Office PowerPoint</Application>
  <PresentationFormat>Широкоэкранный</PresentationFormat>
  <Paragraphs>121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Wingdings</vt:lpstr>
      <vt:lpstr>Wingdings 3</vt:lpstr>
      <vt:lpstr>СовременныйКлассическийБлок-3</vt:lpstr>
      <vt:lpstr>ГАЙД ПО ВЕДЕНИЮ INSTAGRAM ДЛЯ КОНДИТЕРОВ </vt:lpstr>
      <vt:lpstr>Хочешь так?</vt:lpstr>
      <vt:lpstr>1 шаг: развитие твоего бизнеса в instagram</vt:lpstr>
      <vt:lpstr>Прямо сейчас Сделай это -&gt;</vt:lpstr>
      <vt:lpstr>Шапка профиля</vt:lpstr>
      <vt:lpstr>Шапка профиля</vt:lpstr>
      <vt:lpstr>публикации</vt:lpstr>
      <vt:lpstr>публикации</vt:lpstr>
      <vt:lpstr>публикации</vt:lpstr>
      <vt:lpstr>Сторис</vt:lpstr>
      <vt:lpstr>2 шаг: привлечение подписчиков и целевой аудитории </vt:lpstr>
      <vt:lpstr>Как это сделать-&gt;</vt:lpstr>
      <vt:lpstr>3 шаг: развитие твоего бизнеса в сети интернет</vt:lpstr>
      <vt:lpstr>ДЛЯ этого необходимо сделать это-&gt;</vt:lpstr>
      <vt:lpstr>Дайте угадаю, сейчас вы задумались насколько это все сложно, долго и у вас просто нет на это времени!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2020-06-03T11:50:49Z</dcterms:created>
  <dcterms:modified xsi:type="dcterms:W3CDTF">2020-06-03T12:18:18Z</dcterms:modified>
</cp:coreProperties>
</file>