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9"/>
  </p:notesMasterIdLst>
  <p:sldIdLst>
    <p:sldId id="256" r:id="rId2"/>
    <p:sldId id="274" r:id="rId3"/>
    <p:sldId id="280" r:id="rId4"/>
    <p:sldId id="281" r:id="rId5"/>
    <p:sldId id="287" r:id="rId6"/>
    <p:sldId id="27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277" r:id="rId21"/>
    <p:sldId id="301" r:id="rId22"/>
    <p:sldId id="302" r:id="rId23"/>
    <p:sldId id="303" r:id="rId24"/>
    <p:sldId id="278" r:id="rId25"/>
    <p:sldId id="304" r:id="rId26"/>
    <p:sldId id="305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92718" autoAdjust="0"/>
  </p:normalViewPr>
  <p:slideViewPr>
    <p:cSldViewPr>
      <p:cViewPr>
        <p:scale>
          <a:sx n="76" d="100"/>
          <a:sy n="76" d="100"/>
        </p:scale>
        <p:origin x="-924" y="-2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0A77F-70A1-4385-B2F4-F9D689771B90}" type="datetimeFigureOut">
              <a:rPr lang="bg-BG" smtClean="0"/>
              <a:pPr/>
              <a:t>30.1.2017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99C0E-0168-41A0-B46C-3CBABC28C2C4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1942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9C0E-0168-41A0-B46C-3CBABC28C2C4}" type="slidenum">
              <a:rPr lang="bg-BG" smtClean="0"/>
              <a:pPr/>
              <a:t>27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1423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3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3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42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4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3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73"/>
            <a:ext cx="1016000" cy="365125"/>
          </a:xfrm>
        </p:spPr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80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73"/>
            <a:ext cx="2844800" cy="365125"/>
          </a:xfrm>
        </p:spPr>
        <p:txBody>
          <a:bodyPr/>
          <a:lstStyle/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3829836" cy="40595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73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F581BA1-BE5E-47D0-82C0-011812CA703E}" type="datetimeFigureOut">
              <a:rPr lang="en-US" smtClean="0"/>
              <a:pPr/>
              <a:t>1/30/2017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73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73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660BE75-64B5-4072-829A-D894A4665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g.linkedin.com/in/radoslavatsanova" TargetMode="External"/><Relationship Id="rId4" Type="http://schemas.openxmlformats.org/officeDocument/2006/relationships/hyperlink" Target="mailto:radoslava@swift.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radoslava@swift.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15480" y="2492896"/>
            <a:ext cx="8640064" cy="2301240"/>
          </a:xfrm>
        </p:spPr>
        <p:txBody>
          <a:bodyPr>
            <a:normAutofit/>
          </a:bodyPr>
          <a:lstStyle/>
          <a:p>
            <a:pPr marL="685800" indent="-685800"/>
            <a:r>
              <a:rPr lang="en-US" dirty="0" smtClean="0"/>
              <a:t> </a:t>
            </a:r>
            <a:r>
              <a:rPr lang="bg-BG" dirty="0" smtClean="0"/>
              <a:t>Интервю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ru-RU" sz="2800" dirty="0" smtClean="0"/>
              <a:t>Полезни </a:t>
            </a:r>
            <a:r>
              <a:rPr lang="ru-RU" sz="2800" dirty="0"/>
              <a:t>HR съвети и препоръки</a:t>
            </a:r>
            <a:br>
              <a:rPr lang="ru-RU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Motivation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300" b="1" dirty="0">
                <a:solidFill>
                  <a:prstClr val="black"/>
                </a:solidFill>
                <a:latin typeface="Lucida Sans Unicode"/>
              </a:rPr>
              <a:t>Мотивационното писмо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bg-BG" sz="15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500" dirty="0">
                <a:solidFill>
                  <a:prstClr val="black"/>
                </a:solidFill>
                <a:latin typeface="Lucida Sans Unicode"/>
              </a:rPr>
              <a:t>Повечето кандидати възприемат мотивационното писмо като част или допълнение на СВ-то. Грешка!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500" dirty="0">
                <a:solidFill>
                  <a:prstClr val="black"/>
                </a:solidFill>
                <a:latin typeface="Lucida Sans Unicode"/>
              </a:rPr>
              <a:t>Докато Вашето СВ е константно (променя се само при наличие на промени във Вашето образование, владеене на езици, професионален опит или посещавани курсове), то мотивационното писмо трябва да е уникално за всяка компания, в която кандидатствате.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500" dirty="0">
                <a:solidFill>
                  <a:prstClr val="black"/>
                </a:solidFill>
                <a:latin typeface="Lucida Sans Unicode"/>
              </a:rPr>
              <a:t>Не преразказвайте Вашето СВ в мотивационното писмо! Разбира се, може да използвате ключови моменти от СВ-то, върху които да изградите своята мотивация.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500" dirty="0">
                <a:solidFill>
                  <a:prstClr val="black"/>
                </a:solidFill>
                <a:latin typeface="Lucida Sans Unicode"/>
              </a:rPr>
              <a:t>Целта на това писмо е да убедите </a:t>
            </a:r>
            <a:r>
              <a:rPr lang="en-US" sz="1500" dirty="0">
                <a:solidFill>
                  <a:prstClr val="black"/>
                </a:solidFill>
                <a:latin typeface="Lucida Sans Unicode"/>
              </a:rPr>
              <a:t>HR-a, </a:t>
            </a:r>
            <a:r>
              <a:rPr lang="bg-BG" sz="1500" dirty="0">
                <a:solidFill>
                  <a:prstClr val="black"/>
                </a:solidFill>
                <a:latin typeface="Lucida Sans Unicode"/>
              </a:rPr>
              <a:t>че заслужавате да отнемете от неговото време и това на техническото лице, за да се срещнете на интервю (без да звуча грубо).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500" b="1" u="sng" dirty="0">
                <a:solidFill>
                  <a:prstClr val="black"/>
                </a:solidFill>
                <a:latin typeface="Lucida Sans Unicode"/>
              </a:rPr>
              <a:t>Основни точки на мотивационното писмо: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500" b="1" i="1" dirty="0">
                <a:solidFill>
                  <a:prstClr val="black"/>
                </a:solidFill>
                <a:latin typeface="Lucida Sans Unicode"/>
              </a:rPr>
              <a:t>Адресат. </a:t>
            </a:r>
            <a:r>
              <a:rPr lang="bg-BG" sz="1500" dirty="0">
                <a:solidFill>
                  <a:prstClr val="black"/>
                </a:solidFill>
                <a:latin typeface="Lucida Sans Unicode"/>
              </a:rPr>
              <a:t>Обикновено се посочва в горния десен ъгъл. Най-общо изглежда така: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500" i="1" dirty="0">
                <a:solidFill>
                  <a:prstClr val="black"/>
                </a:solidFill>
                <a:latin typeface="Lucida Sans Unicode"/>
              </a:rPr>
              <a:t>    На вниманието на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500" i="1" dirty="0">
                <a:solidFill>
                  <a:prstClr val="black"/>
                </a:solidFill>
                <a:latin typeface="Lucida Sans Unicode"/>
              </a:rPr>
              <a:t>    (посочете име, ако го знаете – проучете в социалните мрежи или в официалния уебсайт на компанията кой е Ръководител, човешки ресурси)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500" i="1" dirty="0">
                <a:solidFill>
                  <a:prstClr val="black"/>
                </a:solidFill>
                <a:latin typeface="Lucida Sans Unicode"/>
              </a:rPr>
              <a:t>     Име на компанията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500" i="1" dirty="0">
                <a:solidFill>
                  <a:prstClr val="black"/>
                </a:solidFill>
                <a:latin typeface="Lucida Sans Unicode"/>
              </a:rPr>
              <a:t>     Адрес на компанията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500" i="1" dirty="0">
                <a:solidFill>
                  <a:prstClr val="black"/>
                </a:solidFill>
                <a:latin typeface="Lucida Sans Unicode"/>
              </a:rPr>
              <a:t>     Телефон</a:t>
            </a:r>
          </a:p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500" i="1" dirty="0">
                <a:solidFill>
                  <a:prstClr val="black"/>
                </a:solidFill>
                <a:latin typeface="Lucida Sans Unicode"/>
              </a:rPr>
              <a:t>     Уебсайт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48961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Motivation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Същинска част.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Това е Вашият ключ към интервюто. Бъдете искрени и истински защо искате да работите именно за тази компания. Ако някой Ви я е препоръчал – напишете го (без да цитирате имена)! Ако това е Ваша мечта, поради дейността на компанията – отбележете! Обосновете се, защо “си заслужавате” – Вашите силни страни. Ако имате примери, които да ги доказват – още по-добре!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Заключение.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Помолете за обратна връзка, дори в случай, че не сте преминали успешно предварителния подбор. Не винаги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HR-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ите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имат възможност да дадат такава, но нищо не губите. Не забравяйте да благодарите за отделеното време – прави добро впечатление. Завършете като стандартно делово писмо: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   </a:t>
            </a:r>
            <a:r>
              <a:rPr lang="bg-BG" sz="1600" i="1" dirty="0">
                <a:solidFill>
                  <a:prstClr val="black"/>
                </a:solidFill>
                <a:latin typeface="Lucida Sans Unicode"/>
              </a:rPr>
              <a:t>С уважение,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600" i="1" dirty="0">
                <a:solidFill>
                  <a:prstClr val="black"/>
                </a:solidFill>
                <a:latin typeface="Lucida Sans Unicode"/>
              </a:rPr>
              <a:t>    Пешо Пешев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600" b="1" dirty="0">
                <a:solidFill>
                  <a:prstClr val="black"/>
                </a:solidFill>
                <a:latin typeface="Lucida Sans Unicode"/>
              </a:rPr>
              <a:t>Подпис.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Не, 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не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истински подпис </a:t>
            </a:r>
            <a:r>
              <a:rPr lang="bg-BG" sz="1600" dirty="0">
                <a:solidFill>
                  <a:prstClr val="black"/>
                </a:solidFill>
                <a:latin typeface="Lucida Sans Unicode"/>
                <a:sym typeface="Wingdings" pitchFamily="2" charset="2"/>
              </a:rPr>
              <a:t> В подписа, който се намира в края на писмото (съветвам да е в долния десен ъгъл), посочете Вашите контакти. Така, в случай, че писмото Ви е постигнало целта си, </a:t>
            </a:r>
            <a:r>
              <a:rPr lang="en-US" sz="1600" dirty="0">
                <a:solidFill>
                  <a:prstClr val="black"/>
                </a:solidFill>
                <a:latin typeface="Lucida Sans Unicode"/>
                <a:sym typeface="Wingdings" pitchFamily="2" charset="2"/>
              </a:rPr>
              <a:t>HR</a:t>
            </a:r>
            <a:r>
              <a:rPr lang="bg-BG" sz="1600" dirty="0">
                <a:solidFill>
                  <a:prstClr val="black"/>
                </a:solidFill>
                <a:latin typeface="Lucida Sans Unicode"/>
                <a:sym typeface="Wingdings" pitchFamily="2" charset="2"/>
              </a:rPr>
              <a:t>-а ще се свърже по-лесно с Вас.</a:t>
            </a:r>
            <a:endParaRPr lang="bg-BG" sz="1600" dirty="0">
              <a:solidFill>
                <a:prstClr val="black"/>
              </a:solidFill>
              <a:latin typeface="Lucida Sans Unicod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05602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000" b="1" dirty="0">
                <a:solidFill>
                  <a:prstClr val="black"/>
                </a:solidFill>
                <a:latin typeface="Lucida Sans Unicode"/>
              </a:rPr>
              <a:t>Често задавани въпроси по време на интервю.</a:t>
            </a:r>
          </a:p>
          <a:p>
            <a:pPr marL="109728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bg-BG" sz="2000" b="1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“Лесно ли ни намерихте?”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Повечето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HR-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и задават този въпрос, за да започнат разговора с Вас. Няма правилен или грешен отговор тук, но не изпадайте в подробни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обяснения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как сте пътували и колко човека са Ви настъпили в метрото.</a:t>
            </a:r>
            <a:endParaRPr lang="en-US" sz="16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en-US" sz="1600" b="1" i="1" dirty="0">
                <a:solidFill>
                  <a:prstClr val="black"/>
                </a:solidFill>
                <a:latin typeface="Lucida Sans Unicode"/>
              </a:rPr>
              <a:t>“</a:t>
            </a: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Какво знаете за нашата компания?“ 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Целта на този въпрос е проверка на Вашия реален интерес. Отговорете кратко, без да изпадате в излишни подробности. Когато приключите, помолете интервюиращия да Ви разкаже за компанията и за това, което не сте намерили в предварителното проучване – структура и мястото на позицията в нея, специфики и особености. В някои компании може да Ви помолят да се поставите на мястото на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HR-a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и да представите компанията с „ваши думи“. Бъдете спокойни, а ако не сте сигурни в нещо – помолете за потвърждение.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“Разкажете за себе си.”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Това е Вашата възможност да разкажете накратко какво и къде сте учили, работили и всичко друго посочено в СВ-то. Най-вече,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HR-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ите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искат да чуят какво Ви е подтикнало да изберете съответното образование и защо в последствие сте се преориентирали (ако такъв е случая). В никакъв случай не отговаряйте, че сте чули, че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IT-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тата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(било то програмисти, специалисти, тестване на софтуер, системни администратори,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мрежови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инженери и т.н.) изкарват “много пари”. Разкажете за това, което на Вас ви допада в съответната позиция и защо точно Вие сте подходящи за нея.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47273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Какво Ви накара да напуснете последната си работа / да сте отворени за нови възможности (ако все още работите)? 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Запомнете правилото – за бивш работодател: или добро, или нищо! Или казано по-друг начин – може да отговорите, че търсите нови възможности за развитие, че искате да учите от най-добрите в сферата, че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желаете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да се запознаете с нова индустрия, нови практики и т.н. (което е релевантно към случая).</a:t>
            </a:r>
            <a:endParaRPr lang="bg-BG" sz="1600" b="1" i="1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Как виждате себе си след 2/3/5 години? </a:t>
            </a:r>
            <a:r>
              <a:rPr lang="bg-BG" sz="1600" b="1" i="1" dirty="0" smtClean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Не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харесвам този въпрос. При условие, че живеем в силно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динамична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среда, няма как да сме сигурни какво ще ни се случи дори след 1 година. И въпреки това, в отговор може да посочите своите лични цели – да сте усвоил определени познания, да сте примерно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Senior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или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Team Lead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в позицията, за която кандидатствате, да сте завършили специализирани 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сертификационни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или езикови курсове и т.н.</a:t>
            </a:r>
            <a:endParaRPr lang="en-US" sz="1600" b="1" i="1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Кои са Вашите силни страни? 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Преди да отговорите на този въпрос, обмислете какви качества се търсят за позицията – аналитично мислене, 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екипност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, внимание към детайла и т.н. Посочете някои от тях като Ваши силни страни (със сигурност ги притежавате). С цел да бъдете максимално убедителни, може да посочите и ситуация, в която тези силни страни са се откроили и са Ви помогнали (пример от личния Ви живот, от професионалния Ви опит или от взаимоотношенията с приятели, съученици и други).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80968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Кои са Вашите слаби страни?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Труден въпрос! Повечето хора не се замислят какви слабости притежават. На подобен въпрос, много успешен би бил всеки искрен отговор, който демонстрира, че умеете да се </a:t>
            </a:r>
            <a:r>
              <a:rPr lang="bg-BG" sz="1600" dirty="0" err="1">
                <a:solidFill>
                  <a:prstClr val="black"/>
                </a:solidFill>
                <a:latin typeface="Lucida Sans Unicode"/>
              </a:rPr>
              <a:t>самоанализирате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. А веднъж осъзнали своите недостатъци, много по-вероятно е да се трудите в посока да ги отстраните. Като примерен отговор ще посоча – “Не умея да отказвам, дори когато съм прекалено натоварен/а със задачи”.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endParaRPr lang="bg-BG" sz="1600" b="1" i="1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Как бихте реагирали в определена ситуация?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Тук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HR-a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дава пример за трудна ситуация от типа –</a:t>
            </a:r>
            <a:r>
              <a:rPr lang="bg-BG" sz="1600" i="1" dirty="0">
                <a:solidFill>
                  <a:prstClr val="black"/>
                </a:solidFill>
                <a:latin typeface="Lucida Sans Unicode"/>
              </a:rPr>
              <a:t> Възникнал е проблем, който трябва спешно да се отстрани, но не е във Вашите правомощия. Как ще постъпите – ще го ескалирате към съответния колега, който е упълномощен да го разреши с риск да се забавите или ще го решите сами, с оглед на факта, че знаете точно какви стъпки да предприемете?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За съжаление, няма правилен отговор. В едни компании може да харесат отговора за личното решаване на проблема, в други – този с ескалирането на по-високо ниво. Зависи от фактори като организационната структура, вътрешната култура на взаимоотношения, практиките и правилата, които прилагат. Ако сте проучили качествено фирмата преди интервюто, много по-вероятно е да дадете максимално адекватно решение за ситуацията.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31642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700" b="1" i="1" dirty="0">
                <a:solidFill>
                  <a:prstClr val="black"/>
                </a:solidFill>
                <a:latin typeface="Lucida Sans Unicode"/>
              </a:rPr>
              <a:t>Какво Ви накара да кандидатствате за точно тази позиция в нашата компания? </a:t>
            </a:r>
            <a:r>
              <a:rPr lang="en-US" sz="1700" b="1" i="1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Относно позицията – дефинирайте своята цел да се развивате в съответната насока. А защо точно в определената компания – тук е момента да приложите информацията, която сте събрали по време на проучването – изтъкнете силните страни (опитни професионалисти, възможност за развитие, компания-лидер и др.)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700" b="1" i="1" dirty="0">
                <a:solidFill>
                  <a:prstClr val="black"/>
                </a:solidFill>
                <a:latin typeface="Lucida Sans Unicode"/>
              </a:rPr>
              <a:t>Кое е Вашето най-голямо постижение? 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Победа в олимпиада по химия, решаване на труден казус, помощ към непознат – примерите могат да бъдат много и разнообразни, както в личен, така и в професионален аспект. Най-вероятно не сте се замисляли досега, затова е добре да си набележите поне едно Ваше постижение и да го обмислите. Този въпрос има за цел да определи какво Вие лично разбирате под „постижение“.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700" b="1" i="1" dirty="0">
                <a:solidFill>
                  <a:prstClr val="black"/>
                </a:solidFill>
                <a:latin typeface="Lucida Sans Unicode"/>
              </a:rPr>
              <a:t>Разкажете нещо, което за Вас е значимо, а не е посочено в СВ-то.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Идеята е да покажете личните си интереси и мотивация. Ако свирите в някоя група, участвате в състезания, помагате за почистването на градинката пред блока, занимавате се с други каузи, обичате да четете книги или пък имате прекрасно дете, за което се грижите – сега е момента да споделите и да покажете с какво това Ви вдъхновява.</a:t>
            </a:r>
            <a:endParaRPr lang="bg-BG" sz="1700" b="1" i="1" dirty="0">
              <a:solidFill>
                <a:prstClr val="black"/>
              </a:solidFill>
              <a:latin typeface="Lucida Sans Unicod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71852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900" b="1" i="1" dirty="0">
                <a:solidFill>
                  <a:prstClr val="black"/>
                </a:solidFill>
                <a:latin typeface="Lucida Sans Unicode"/>
              </a:rPr>
              <a:t>Какво би Ви мотивирало на работното място? 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Въпросът не цели да определите какви са </a:t>
            </a:r>
            <a:r>
              <a:rPr lang="bg-BG" sz="1900" dirty="0" err="1" smtClean="0">
                <a:solidFill>
                  <a:prstClr val="black"/>
                </a:solidFill>
                <a:latin typeface="Lucida Sans Unicode"/>
              </a:rPr>
              <a:t>мечтаните</a:t>
            </a:r>
            <a:r>
              <a:rPr lang="bg-BG" sz="1900" dirty="0" smtClean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за Вас социални придобивки! Наблегнете на типа среда, в която бихте работили с удоволствие, на хората, на проектите, които ще са предизвикателство за Вас. Ако интервюто е за </a:t>
            </a:r>
            <a:r>
              <a:rPr lang="en-US" sz="1900" dirty="0">
                <a:solidFill>
                  <a:prstClr val="black"/>
                </a:solidFill>
                <a:latin typeface="Lucida Sans Unicode"/>
              </a:rPr>
              <a:t>Senior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позиция, може да изборите всички неща, които „изисквате“ от бъдещия си работодател – възможност за гъвкаво работно време, участие в обсъждането на нови проекти, място за паркиране (като примери).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900" b="1" i="1" dirty="0">
                <a:solidFill>
                  <a:prstClr val="black"/>
                </a:solidFill>
                <a:latin typeface="Lucida Sans Unicode"/>
              </a:rPr>
              <a:t>Вие имате ли въпроси към нас?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(обикновено се задава в края на </a:t>
            </a:r>
            <a:r>
              <a:rPr lang="en-US" sz="1900" dirty="0">
                <a:solidFill>
                  <a:prstClr val="black"/>
                </a:solidFill>
                <a:latin typeface="Lucida Sans Unicode"/>
              </a:rPr>
              <a:t>HR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интервюто). Сега е моментът да питате – за обстановката, дали колегите се събират извън работно време примерно и т.н., като отново избягвайте въпроси за заплащане и социални придобивки. Няма да пропуснат тези теми, но не бъдете Вие инициатора! Ако не се сещате за нищо конкретно, може да отговорите </a:t>
            </a:r>
            <a:r>
              <a:rPr lang="bg-BG" sz="1900" i="1" dirty="0">
                <a:solidFill>
                  <a:prstClr val="black"/>
                </a:solidFill>
                <a:latin typeface="Lucida Sans Unicode"/>
              </a:rPr>
              <a:t>„Бяхте напълно изчерпателни, нямам въпроси към момента, но ако възникнат такива в последствие ще ги отправя към Вас.“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922952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Questions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700" b="1" i="1" dirty="0">
                <a:solidFill>
                  <a:prstClr val="black"/>
                </a:solidFill>
                <a:latin typeface="Lucida Sans Unicode"/>
              </a:rPr>
              <a:t>Искате ли да добавите нещо?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Ако има нещо, което според Вас би помогнало на </a:t>
            </a:r>
            <a:r>
              <a:rPr lang="en-US" sz="1700" dirty="0">
                <a:solidFill>
                  <a:prstClr val="black"/>
                </a:solidFill>
                <a:latin typeface="Lucida Sans Unicode"/>
              </a:rPr>
              <a:t>HR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да Ви види в положителна светлина – споделете го.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700" b="1" i="1" dirty="0">
                <a:solidFill>
                  <a:prstClr val="black"/>
                </a:solidFill>
                <a:latin typeface="Lucida Sans Unicode"/>
              </a:rPr>
              <a:t>Ако бяхте животно, какво щеше да е то?  Защо? (малко абсурден въпрос).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Целта е да дефинират как общувате в социална среда. Ако дадете отговор „акула“, няма да е във Ваш плюс. Подходящи отговори са примерни за стадни животни (които да не са хищници – коне) или интелигентни животни – бухал, делфин. След като посочите животното, трябва да обясните своя избор. Потърсете прилики между поведението и ценностите на животното и Вашите – волно, оказващо помощ, групов играч, като може да живее самостоятелно и т.н.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700" b="1" i="1" dirty="0">
                <a:solidFill>
                  <a:prstClr val="black"/>
                </a:solidFill>
                <a:latin typeface="Lucida Sans Unicode"/>
              </a:rPr>
              <a:t>Какви са Вашите очаквания за стартово възнаграждение?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Като кандидати за </a:t>
            </a:r>
            <a:r>
              <a:rPr lang="en-US" sz="1700" dirty="0">
                <a:solidFill>
                  <a:prstClr val="black"/>
                </a:solidFill>
                <a:latin typeface="Lucida Sans Unicode"/>
              </a:rPr>
              <a:t>Junior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позиция в дадена компания, трябва да бъдете реалисти. Възможно е до момента Вашият доход да е бил сума Х като търговски представител, барман и др., но тук се приемете за абсолютно начинаещ. Между компания и компания, стартовите възнаграждения може да варират. Не забравяйте, че целта Ви е да започнете да работите в дадената сфера и да учите от практиката. Опитайте се да не посочвате конкретна сума, но ако все пак настояват – дайте граници на възнаграждение, като останете в готовност да </a:t>
            </a:r>
            <a:r>
              <a:rPr lang="bg-BG" sz="1700" dirty="0" smtClean="0">
                <a:solidFill>
                  <a:prstClr val="black"/>
                </a:solidFill>
                <a:latin typeface="Lucida Sans Unicode"/>
              </a:rPr>
              <a:t>преговаряте за оферти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извън тези граници.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130304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Стъпка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2:</a:t>
            </a:r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Упражнение (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Training)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Simulation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900" b="1" dirty="0">
                <a:solidFill>
                  <a:prstClr val="black"/>
                </a:solidFill>
                <a:latin typeface="Lucida Sans Unicode"/>
              </a:rPr>
              <a:t>Облекло.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Изберете дрехите, с които ще се явите на уговореното интервю. Облечете ги вкъщи. Огледайте се в огледалото. Ако визуално нещо не Ви допада, променяйте визията, докато намерите най-подходящата според Вас. Може да се допитате до приятел/приятелка за съвет.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bg-BG" sz="1900" b="1" dirty="0">
                <a:solidFill>
                  <a:prstClr val="black"/>
                </a:solidFill>
                <a:latin typeface="Lucida Sans Unicode"/>
              </a:rPr>
              <a:t>Представяне на компанията.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Разкажете на глас всичко, което сте проучили за компанията, в която ще се явите на интервю. Поставете се на мястото на </a:t>
            </a:r>
            <a:r>
              <a:rPr lang="en-US" sz="1900" dirty="0">
                <a:solidFill>
                  <a:prstClr val="black"/>
                </a:solidFill>
                <a:latin typeface="Lucida Sans Unicode"/>
              </a:rPr>
              <a:t>HR-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а, като целта Ви е да звучите интересно и премерено.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900" b="1" dirty="0">
                <a:solidFill>
                  <a:prstClr val="black"/>
                </a:solidFill>
                <a:latin typeface="Lucida Sans Unicode"/>
              </a:rPr>
              <a:t>Отговор на въпроси.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Прочетете всички въпроси на глас и дайте своите отговори. Веднъж изречени, те намират място в съзнанието Ви и може да откриете пропуски, които да запълните.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900" b="1" dirty="0">
                <a:solidFill>
                  <a:prstClr val="black"/>
                </a:solidFill>
                <a:latin typeface="Lucida Sans Unicode"/>
              </a:rPr>
              <a:t>Видео.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Може да си направите запис (повечето телефони имат тази опция), за да се чуете как звучите отстрани.</a:t>
            </a:r>
          </a:p>
          <a:p>
            <a:pPr marL="109728" lvl="0" indent="0" algn="ctr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900" i="1" dirty="0">
                <a:solidFill>
                  <a:prstClr val="black"/>
                </a:solidFill>
                <a:latin typeface="Lucida Sans Unicode"/>
              </a:rPr>
              <a:t>Целта на тази симулация е да се изчистят всички евентуални грешки и да бъдете уверени на реалното интервю!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2193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Стъпка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2:</a:t>
            </a:r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Упражнение (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Training)</a:t>
            </a:r>
            <a:b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Test Interview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Кандидатствайте за </a:t>
            </a:r>
            <a:r>
              <a:rPr lang="bg-BG" sz="2100" b="1" i="1" dirty="0">
                <a:solidFill>
                  <a:prstClr val="black"/>
                </a:solidFill>
                <a:latin typeface="Lucida Sans Unicode"/>
              </a:rPr>
              <a:t>позиция в произволна компания. </a:t>
            </a: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Позицията може да не е в сферата, в която искате да се развивате. Изберете такава, на чиито условия отговаряте напълно. Целта е да Ви поканят на интервю.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Приложете всичко научено, докато се подготвяте за това </a:t>
            </a:r>
            <a:r>
              <a:rPr lang="bg-BG" sz="2100" b="1" i="1" dirty="0">
                <a:solidFill>
                  <a:prstClr val="black"/>
                </a:solidFill>
                <a:latin typeface="Lucida Sans Unicode"/>
              </a:rPr>
              <a:t>„тестово интервю“.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Явете се в уговорения ден и час.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Покажете най-доброто от себе си.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Ако Ви направят оферта, любезно откажете, като запазите положителната комуникация с интервюиращите.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Гледайте на това интервю като на </a:t>
            </a:r>
            <a:r>
              <a:rPr lang="bg-BG" sz="2100" b="1" i="1" dirty="0">
                <a:solidFill>
                  <a:prstClr val="black"/>
                </a:solidFill>
                <a:latin typeface="Lucida Sans Unicode"/>
              </a:rPr>
              <a:t>полезно упражнение </a:t>
            </a:r>
            <a:r>
              <a:rPr lang="bg-BG" sz="2100" dirty="0">
                <a:solidFill>
                  <a:prstClr val="black"/>
                </a:solidFill>
                <a:latin typeface="Lucida Sans Unicode"/>
              </a:rPr>
              <a:t>преди интервюто в компанията, за която желаете да работите.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14598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9956800" cy="1143000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1: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Mary\Pictures\Mary-Poppins-CV-Page-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7" y="1268760"/>
            <a:ext cx="3902771" cy="489654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03917" y="3429000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</a:t>
            </a: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2064" y="2455148"/>
            <a:ext cx="374974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PP: Picture = Professional;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Contact Information;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Rule: First Comes the Best!;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sz="2000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smtClean="0"/>
              <a:t>S &amp; P: Style and Personality;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3656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The Real Interview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556792"/>
            <a:ext cx="151216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88003" y="1774827"/>
            <a:ext cx="2680556" cy="150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15680" y="206576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2269" y="2312876"/>
            <a:ext cx="234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Body Language</a:t>
            </a:r>
          </a:p>
          <a:p>
            <a:endParaRPr lang="bg-BG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5585" y="3789040"/>
            <a:ext cx="2818819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00087" y="5517238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HR Interview</a:t>
            </a:r>
            <a:endParaRPr lang="bg-BG" sz="24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9329" y="3529441"/>
            <a:ext cx="230505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23342" y="5457227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Most Important!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xmlns="" val="191362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Стъпка 3: Същинското интервю</a:t>
            </a:r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Timing and Body Language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628800"/>
            <a:ext cx="10670976" cy="4752528"/>
          </a:xfrm>
        </p:spPr>
        <p:txBody>
          <a:bodyPr>
            <a:normAutofit fontScale="92500" lnSpcReduction="10000"/>
          </a:bodyPr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Пристигане на време (</a:t>
            </a:r>
            <a:r>
              <a:rPr lang="en-US" sz="1600" b="1" i="1" dirty="0">
                <a:solidFill>
                  <a:prstClr val="black"/>
                </a:solidFill>
                <a:latin typeface="Lucida Sans Unicode"/>
              </a:rPr>
              <a:t>Timing).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В момента, в който Ви поканят на интервю, най-вероятно ще получите и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e-mail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с адреса на компанията. Ако Ви помолят да запишете, а нямате възможност – Вие помолете да Ви изпратят информацията в писмен вид. В случай, че адресът не Ви е познат, проучете го в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Google Maps,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дори може в друг ден да се разходите и да го видите на място. Целта е да сте „на време“ за уговореното интервю. Бъдете там пет (5) минути по-рано. Ако пристигнете десет или повече минути предварително – изчакайте в района. Понякога прекалено ранното пристигане може да доведе до чисто организационни затруднения (интервюиращите да са в друга среща, да нямат възможност да Ви посрещнат и др.). В никакъв случай не закъснявайте! Ако се наложи поради непредвидени обстоятелства – задължително се обадете да предупредите.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Лице за контакт.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Не забравяйте да уточните кого да търсите, когато пристигнете за интервюто. В повечето случаи, това е </a:t>
            </a:r>
            <a:r>
              <a:rPr lang="en-US" sz="1600" dirty="0">
                <a:solidFill>
                  <a:prstClr val="black"/>
                </a:solidFill>
                <a:latin typeface="Lucida Sans Unicode"/>
              </a:rPr>
              <a:t>HR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-а, който се е свързал с Вас. Потърсете информация за него в социалните мрежи – най-малкото, за да се подготвите как изглежда визуално, което ще Ви улесни в разпознаването му.</a:t>
            </a:r>
            <a:endParaRPr lang="en-US" sz="16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1600" b="1" i="1" dirty="0">
                <a:solidFill>
                  <a:prstClr val="black"/>
                </a:solidFill>
                <a:latin typeface="Lucida Sans Unicode"/>
              </a:rPr>
              <a:t>Език на тялото.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Чували сте, че освен вербалната комуникация (това, което говорим), голяма роля в общуването има т.нар. „език на тялото“.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Бъдете естествени – не прекалено активни, но не е много бавни в движенията си.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Гледайте интервюиращите в очите.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Усмихвайте се;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Не кръстосвайте ръце;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ü"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Изслушвайте внимателно;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58155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Стъпка 3: Същинското интервю</a:t>
            </a:r>
            <a:r>
              <a:rPr lang="bg-BG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bg-BG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HR</a:t>
            </a:r>
            <a:r>
              <a:rPr lang="bg-BG" sz="28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&amp; Technical Interview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bg-BG" b="1" dirty="0" smtClean="0"/>
              <a:t>Етапи на подбор</a:t>
            </a:r>
            <a:r>
              <a:rPr lang="bg-BG" dirty="0" smtClean="0"/>
              <a:t>.</a:t>
            </a:r>
          </a:p>
          <a:p>
            <a:pPr marL="36576" indent="0">
              <a:buNone/>
            </a:pPr>
            <a:r>
              <a:rPr lang="bg-BG" dirty="0" smtClean="0"/>
              <a:t>Процесът на подбор може да протече различно, в зависимост от утвърдените стандарти в съответната компания. Най-общо етапите са: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Интервю на три (3) нива;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Интервю за две (2) нива;</a:t>
            </a:r>
          </a:p>
          <a:p>
            <a:pPr>
              <a:buFont typeface="Arial" pitchFamily="34" charset="0"/>
              <a:buChar char="•"/>
            </a:pPr>
            <a:r>
              <a:rPr lang="bg-BG" dirty="0" smtClean="0"/>
              <a:t>Интервю на едно (1) ниво.</a:t>
            </a:r>
          </a:p>
          <a:p>
            <a:pPr marL="36576" indent="0">
              <a:buNone/>
            </a:pPr>
            <a:r>
              <a:rPr lang="bg-BG" dirty="0" smtClean="0"/>
              <a:t>С други думи – това са броя на срещите, които ще имате в процеса на интервюиране. </a:t>
            </a:r>
          </a:p>
          <a:p>
            <a:pPr marL="36576" indent="0">
              <a:buNone/>
            </a:pPr>
            <a:r>
              <a:rPr lang="bg-BG" dirty="0" smtClean="0"/>
              <a:t>Ако интервюто е на </a:t>
            </a:r>
            <a:r>
              <a:rPr lang="bg-BG" b="1" i="1" dirty="0" smtClean="0"/>
              <a:t>3 нива</a:t>
            </a:r>
            <a:r>
              <a:rPr lang="bg-BG" dirty="0" smtClean="0"/>
              <a:t>, обикновено първото е среща с </a:t>
            </a:r>
            <a:r>
              <a:rPr lang="en-US" dirty="0" smtClean="0"/>
              <a:t>HR-a</a:t>
            </a:r>
            <a:r>
              <a:rPr lang="bg-BG" dirty="0"/>
              <a:t> </a:t>
            </a:r>
            <a:r>
              <a:rPr lang="bg-BG" dirty="0" smtClean="0"/>
              <a:t>/може да бъде разговор по телефона/. Неговата цел е да потвърди информацията, която сте посочили във Вашето СВ. На този етап е възможно и решаване на логическа задача/тест. Второто ниво е техническото интервю, в което трябва да защитите Вашите знания. Третото ниво е събеседване, в което се доизясняват въпроси (при нужда) и могат да бъдат въвлечени трети лица от компанията, като тяхната задача е да дадат безпристрастна оценка за Вас като личност/качества. </a:t>
            </a:r>
          </a:p>
          <a:p>
            <a:pPr marL="36576" indent="0">
              <a:buNone/>
            </a:pPr>
            <a:r>
              <a:rPr lang="bg-BG" dirty="0" smtClean="0"/>
              <a:t>Ако интервюто е на </a:t>
            </a:r>
            <a:r>
              <a:rPr lang="bg-BG" b="1" i="1" dirty="0" smtClean="0"/>
              <a:t>2 нива</a:t>
            </a:r>
            <a:r>
              <a:rPr lang="bg-BG" dirty="0" smtClean="0"/>
              <a:t>, първия етап отново включва среща с </a:t>
            </a:r>
            <a:r>
              <a:rPr lang="en-US" dirty="0" smtClean="0"/>
              <a:t>HR-a, </a:t>
            </a:r>
            <a:r>
              <a:rPr lang="bg-BG" dirty="0" smtClean="0"/>
              <a:t>но най-вероятно ще Ви се даде и техническа задача. Втората среща ще е с техническо лице, което ще задава специализирани въпроси. </a:t>
            </a:r>
          </a:p>
          <a:p>
            <a:pPr marL="36576" indent="0">
              <a:buNone/>
            </a:pPr>
            <a:r>
              <a:rPr lang="bg-BG" dirty="0" smtClean="0"/>
              <a:t>Ако е на </a:t>
            </a:r>
            <a:r>
              <a:rPr lang="bg-BG" b="1" i="1" dirty="0" smtClean="0"/>
              <a:t>1 ниво </a:t>
            </a:r>
            <a:r>
              <a:rPr lang="bg-BG" dirty="0" smtClean="0"/>
              <a:t>– всички гореизброени стъпки се случват по време на първото Ви посещение.</a:t>
            </a:r>
          </a:p>
          <a:p>
            <a:pPr marL="36576" indent="0">
              <a:buNone/>
            </a:pPr>
            <a:r>
              <a:rPr lang="bg-BG" dirty="0" smtClean="0"/>
              <a:t>При успешно представяне, ще получите предложение за започване на работа или т.нар. „оферта“, като ще имате време за размисъл, преди да вземете окончателното си решение.</a:t>
            </a:r>
          </a:p>
        </p:txBody>
      </p:sp>
    </p:spTree>
    <p:extLst>
      <p:ext uri="{BB962C8B-B14F-4D97-AF65-F5344CB8AC3E}">
        <p14:creationId xmlns:p14="http://schemas.microsoft.com/office/powerpoint/2010/main" xmlns="" val="767314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Стъпка 3: Същинското интервю</a:t>
            </a:r>
            <a:r>
              <a:rPr lang="bg-BG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/>
            </a:r>
            <a:br>
              <a:rPr lang="bg-BG" sz="37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</a:br>
            <a:r>
              <a:rPr lang="en-US" sz="2800" b="1" dirty="0" smtClean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HR &amp; Technical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Interview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/>
              <a:t>HR </a:t>
            </a:r>
            <a:r>
              <a:rPr lang="en-US" b="1" dirty="0" err="1" smtClean="0"/>
              <a:t>vs</a:t>
            </a:r>
            <a:r>
              <a:rPr lang="en-US" b="1" dirty="0" smtClean="0"/>
              <a:t> Recruiter</a:t>
            </a:r>
          </a:p>
          <a:p>
            <a:pPr marL="36576" indent="0">
              <a:buNone/>
            </a:pPr>
            <a:r>
              <a:rPr lang="bg-BG" dirty="0" smtClean="0"/>
              <a:t>Има разлика между Специалист, управление на човешките ресурси </a:t>
            </a:r>
            <a:r>
              <a:rPr lang="en-US" dirty="0" smtClean="0"/>
              <a:t>(HR) </a:t>
            </a:r>
            <a:r>
              <a:rPr lang="bg-BG" dirty="0" smtClean="0"/>
              <a:t>и Специалист, подбор </a:t>
            </a:r>
            <a:r>
              <a:rPr lang="en-US" dirty="0" smtClean="0"/>
              <a:t>(Recruiter). </a:t>
            </a:r>
            <a:r>
              <a:rPr lang="bg-BG" dirty="0" smtClean="0"/>
              <a:t>Навсякъде в този „съветник“ съм използвала термина </a:t>
            </a:r>
            <a:r>
              <a:rPr lang="en-US" dirty="0" smtClean="0"/>
              <a:t>HR, </a:t>
            </a:r>
            <a:r>
              <a:rPr lang="bg-BG" dirty="0" smtClean="0"/>
              <a:t>защото е по-разпространен и разпознаваем</a:t>
            </a:r>
            <a:r>
              <a:rPr lang="en-US" dirty="0" smtClean="0"/>
              <a:t>. </a:t>
            </a:r>
            <a:r>
              <a:rPr lang="bg-BG" dirty="0" smtClean="0"/>
              <a:t>Всъщност, </a:t>
            </a:r>
            <a:r>
              <a:rPr lang="en-US" dirty="0" smtClean="0"/>
              <a:t>Recruiter</a:t>
            </a:r>
            <a:r>
              <a:rPr lang="bg-BG" dirty="0" smtClean="0"/>
              <a:t>-</a:t>
            </a:r>
            <a:r>
              <a:rPr lang="bg-BG" dirty="0" err="1" smtClean="0"/>
              <a:t>ите</a:t>
            </a:r>
            <a:r>
              <a:rPr lang="bg-BG" dirty="0" smtClean="0"/>
              <a:t> са ангажирани единствено с процеса по подбор, докато за </a:t>
            </a:r>
            <a:r>
              <a:rPr lang="en-US" dirty="0" smtClean="0"/>
              <a:t>HR-a</a:t>
            </a:r>
            <a:r>
              <a:rPr lang="bg-BG" dirty="0" smtClean="0"/>
              <a:t> това може да бъде само малка част от всичките му дейности в компанията.</a:t>
            </a:r>
          </a:p>
          <a:p>
            <a:pPr>
              <a:buFont typeface="Wingdings" pitchFamily="2" charset="2"/>
              <a:buChar char="Ø"/>
            </a:pPr>
            <a:r>
              <a:rPr lang="bg-BG" b="1" dirty="0" smtClean="0"/>
              <a:t>Как протича интервюто?</a:t>
            </a:r>
          </a:p>
          <a:p>
            <a:pPr marL="36576" indent="0">
              <a:buNone/>
            </a:pPr>
            <a:r>
              <a:rPr lang="bg-BG" dirty="0" smtClean="0"/>
              <a:t>След като пристигнете, ще Ви настанят в конферентна зала. В повечето случаи, </a:t>
            </a:r>
            <a:r>
              <a:rPr lang="en-US" dirty="0" smtClean="0"/>
              <a:t>HR-a </a:t>
            </a:r>
            <a:r>
              <a:rPr lang="bg-BG" dirty="0" smtClean="0"/>
              <a:t>/и техническото лице/ ще влезнат след Вас в залата, но не е изключен варианта вече да е/са вътре и да Ви очакват. Интервюто ще започне </a:t>
            </a:r>
            <a:r>
              <a:rPr lang="en-US" dirty="0" smtClean="0"/>
              <a:t>HR-a </a:t>
            </a:r>
            <a:r>
              <a:rPr lang="bg-BG" dirty="0" smtClean="0"/>
              <a:t>с представянето на компанията. Естествено, преди това може да Ви попита какво Вие знаете за компанията, но Вие сте подготвени и няма да останете изненадани! След преминаване през секцията с </a:t>
            </a:r>
            <a:r>
              <a:rPr lang="en-US" dirty="0" smtClean="0"/>
              <a:t>HR </a:t>
            </a:r>
            <a:r>
              <a:rPr lang="bg-BG" dirty="0" smtClean="0"/>
              <a:t>/ и технически задачи/ въпроси, интервюто приключва. </a:t>
            </a:r>
          </a:p>
          <a:p>
            <a:pPr marL="36576" indent="0">
              <a:buNone/>
            </a:pPr>
            <a:r>
              <a:rPr lang="bg-BG" dirty="0" smtClean="0"/>
              <a:t>Не пропускайте да попитате какви са следващите етапи / какво да очаквате от този момент нататък (в случай, че това не е ясно дефинирано още при поканата за интервю).</a:t>
            </a:r>
          </a:p>
          <a:p>
            <a:pPr marL="36576" indent="0">
              <a:buNone/>
            </a:pPr>
            <a:r>
              <a:rPr lang="bg-BG" dirty="0" smtClean="0"/>
              <a:t>Задължително благодарете за отделеното време! </a:t>
            </a:r>
            <a:endParaRPr lang="bg-BG" dirty="0"/>
          </a:p>
          <a:p>
            <a:pPr marL="36576" indent="0">
              <a:buNone/>
            </a:pPr>
            <a:r>
              <a:rPr lang="bg-BG" dirty="0" smtClean="0"/>
              <a:t>Усмихнете се, докато казвате довиждане и се ръкувайте с интервюиращите (силно ръкостискане!)</a:t>
            </a:r>
          </a:p>
          <a:p>
            <a:pPr marL="36576" indent="0">
              <a:buNone/>
            </a:pPr>
            <a:endParaRPr lang="bg-BG" dirty="0" smtClean="0"/>
          </a:p>
          <a:p>
            <a:pPr marL="36576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14442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Stand Out of the Crowd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916832"/>
            <a:ext cx="2832720" cy="212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45632" y="2335603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Personal Development Plan</a:t>
            </a:r>
            <a:endParaRPr lang="bg-BG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17871" y="2965888"/>
            <a:ext cx="1502199" cy="22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946060" y="3947426"/>
            <a:ext cx="179568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Achievements</a:t>
            </a:r>
          </a:p>
          <a:p>
            <a:endParaRPr lang="bg-BG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8580" y="4833987"/>
            <a:ext cx="1681992" cy="94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57428" y="5107414"/>
            <a:ext cx="271830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Follow-up: Thank You!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03693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 4: Бъдете различни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 Out of the Crowd</a:t>
            </a:r>
            <a:endParaRPr lang="bg-BG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36576" indent="0" algn="just">
              <a:buNone/>
            </a:pPr>
            <a:r>
              <a:rPr lang="bg-BG" sz="4000" dirty="0" smtClean="0"/>
              <a:t>Много кандидати подценяват значението на процеса по подбор и имат грешен фокус в пътя си през него. Крайната и единствена цел е получаване на оферта за желаната позиция. Не искам да го оспорвам. Но мотивацията трябва да акцентира върху перфектното представяне в няколко аспекта: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Съзнателно създаване на СВ;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Проучване на компаниите, в които работят специалисти с Вашия технически профил;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Информиран избор на тези, за които бихте работили с удоволствие;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Персонализирано мотивационно писмо;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Увереност и изграждане на доверие с интервюиращите;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Уважение и разбиране на отсрещната страна в процеса;</a:t>
            </a:r>
          </a:p>
          <a:p>
            <a:pPr>
              <a:buFont typeface="Arial" pitchFamily="34" charset="0"/>
              <a:buChar char="•"/>
            </a:pPr>
            <a:r>
              <a:rPr lang="bg-BG" sz="4000" dirty="0" smtClean="0"/>
              <a:t>Продължаваща комуникация </a:t>
            </a:r>
          </a:p>
          <a:p>
            <a:pPr marL="36576" indent="0">
              <a:buNone/>
            </a:pPr>
            <a:endParaRPr lang="bg-BG" sz="4000" dirty="0"/>
          </a:p>
          <a:p>
            <a:pPr marL="36576" indent="0">
              <a:buNone/>
            </a:pPr>
            <a:r>
              <a:rPr lang="bg-BG" sz="4000" dirty="0" smtClean="0"/>
              <a:t>Запитайте се: Какво искам </a:t>
            </a:r>
            <a:r>
              <a:rPr lang="bg-BG" sz="4000" b="1" i="1" dirty="0" smtClean="0"/>
              <a:t>да съм постигнал</a:t>
            </a:r>
            <a:r>
              <a:rPr lang="bg-BG" sz="4000" dirty="0" smtClean="0"/>
              <a:t> след две години? Не след пет, не след десет – само две! Представете си,</a:t>
            </a:r>
            <a:r>
              <a:rPr lang="bg-BG" sz="4000" dirty="0"/>
              <a:t> </a:t>
            </a:r>
            <a:r>
              <a:rPr lang="bg-BG" sz="4000" dirty="0" smtClean="0"/>
              <a:t>че сте го осъществили! Не се ограничавайте само и единствено в професионален аспект. Дали това е собствено жилище? Или да бъдете родител? Може би да живеете в друга държава? А по отношение на професионалното Ви развитие – на какво ниво искате да бъдете след две години? Може би </a:t>
            </a:r>
            <a:r>
              <a:rPr lang="en-US" sz="4000" dirty="0" smtClean="0"/>
              <a:t>Mid-Level, </a:t>
            </a:r>
            <a:r>
              <a:rPr lang="bg-BG" sz="4000" dirty="0" smtClean="0"/>
              <a:t>или пък </a:t>
            </a:r>
            <a:r>
              <a:rPr lang="en-US" sz="4000" dirty="0" smtClean="0"/>
              <a:t>Senior? </a:t>
            </a:r>
            <a:r>
              <a:rPr lang="bg-BG" sz="4000" dirty="0" smtClean="0"/>
              <a:t>Защо не – </a:t>
            </a:r>
            <a:r>
              <a:rPr lang="en-US" sz="4000" dirty="0" smtClean="0"/>
              <a:t>Team Lead? </a:t>
            </a:r>
            <a:r>
              <a:rPr lang="bg-BG" sz="4000" dirty="0" smtClean="0"/>
              <a:t>Не, </a:t>
            </a:r>
            <a:r>
              <a:rPr lang="bg-BG" sz="4000" dirty="0" err="1" smtClean="0"/>
              <a:t>не</a:t>
            </a:r>
            <a:r>
              <a:rPr lang="bg-BG" sz="4000" dirty="0" smtClean="0"/>
              <a:t> е невъзможно! Ясните цели ще Ви помогнат да насочите усилията си в правилната посока и да се борите за тяхното постигане. </a:t>
            </a:r>
          </a:p>
          <a:p>
            <a:pPr marL="36576" indent="0">
              <a:buNone/>
            </a:pPr>
            <a:r>
              <a:rPr lang="bg-BG" sz="4000" dirty="0" smtClean="0"/>
              <a:t>Веднъж определили своя личен план за развитие, ще бъдете и много по-успешни в процеса на търсене на работно място, защото фокусът Ви ще е в </a:t>
            </a:r>
            <a:r>
              <a:rPr lang="bg-BG" sz="4000" b="1" i="1" dirty="0" smtClean="0"/>
              <a:t>бъдеще време</a:t>
            </a:r>
            <a:r>
              <a:rPr lang="bg-BG" sz="4000" dirty="0" smtClean="0"/>
              <a:t>! </a:t>
            </a:r>
          </a:p>
          <a:p>
            <a:pPr marL="36576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64621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1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 4: Бъдете различни</a:t>
            </a:r>
            <a:r>
              <a:rPr lang="bg-BG" sz="4100" dirty="0">
                <a:solidFill>
                  <a:prstClr val="black"/>
                </a:solidFill>
              </a:rPr>
              <a:t/>
            </a:r>
            <a:br>
              <a:rPr lang="bg-BG" sz="4100" dirty="0">
                <a:solidFill>
                  <a:prstClr val="black"/>
                </a:solidFill>
              </a:rPr>
            </a:b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 Out of the Crowd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340768"/>
            <a:ext cx="9956800" cy="4525963"/>
          </a:xfrm>
        </p:spPr>
        <p:txBody>
          <a:bodyPr>
            <a:noAutofit/>
          </a:bodyPr>
          <a:lstStyle/>
          <a:p>
            <a:pPr marL="36576" indent="0" algn="just">
              <a:buNone/>
            </a:pPr>
            <a:r>
              <a:rPr lang="bg-BG" sz="1600" b="1" dirty="0" smtClean="0"/>
              <a:t>Празнувайте личните си постижения!</a:t>
            </a:r>
          </a:p>
          <a:p>
            <a:pPr marL="36576" indent="0" algn="just">
              <a:buNone/>
            </a:pPr>
            <a:r>
              <a:rPr lang="bg-BG" sz="1600" dirty="0" smtClean="0"/>
              <a:t>Дали това ще са малки успехи или завършен проект – отделете време да им се насладите. Водете си списък – колкото по-голям става, толкова повече ще осъзнавате, че се доближавате до целите си!</a:t>
            </a:r>
          </a:p>
          <a:p>
            <a:pPr marL="36576" indent="0" algn="just">
              <a:buNone/>
            </a:pPr>
            <a:r>
              <a:rPr lang="bg-BG" sz="1600" dirty="0" smtClean="0"/>
              <a:t>Това ще улесни и тяхното споделяне с останалите – било то интервюиращи, колеги, приятели. Тук е важно да се направи разлика между споделяне и хвалене. Споделянето предполага, че всяко Ваше постижение е ценен опит, който може да е от полза за останалите. Най-малкото това, което Вие определяте като постижение, говори много за Вас като човек, професионалист, приятел. Може да Ви открои от масите и да покаже Вашата уникалност и идентичност.</a:t>
            </a:r>
          </a:p>
          <a:p>
            <a:pPr marL="36576" indent="0" algn="just">
              <a:buNone/>
            </a:pPr>
            <a:r>
              <a:rPr lang="bg-BG" sz="1600" b="1" dirty="0" smtClean="0"/>
              <a:t>Приемете неуспехите!</a:t>
            </a:r>
          </a:p>
          <a:p>
            <a:pPr marL="36576" indent="0" algn="just">
              <a:buNone/>
            </a:pPr>
            <a:r>
              <a:rPr lang="bg-BG" sz="1600" dirty="0" smtClean="0"/>
              <a:t>В професионален и личен план, всеки човек среща и неуспехи. Например – не сте успели да изкарате достатъчно висок успех, за да Ви приемат в любимата гимназия / университет? Разделили сте се с обичан човек? Не са Ви отправили оферта за работа, в компанията, за която най-силно искате да работите? </a:t>
            </a:r>
          </a:p>
          <a:p>
            <a:pPr marL="36576" indent="0" algn="just">
              <a:buNone/>
            </a:pPr>
            <a:r>
              <a:rPr lang="bg-BG" sz="1600" dirty="0" smtClean="0"/>
              <a:t>Не се отчайвайте! Не се предавайте и търсете положителното в тези неуспехи – какво научихте от този негативен опит? Какво можете да подобрите? Винаги имайте уважение към себе си и не се обвинявайте за неща, които не зависят само и единствено от Вас. </a:t>
            </a:r>
          </a:p>
          <a:p>
            <a:pPr marL="36576" indent="0" algn="just">
              <a:buNone/>
            </a:pPr>
            <a:r>
              <a:rPr lang="bg-BG" sz="1600" b="1" dirty="0" smtClean="0"/>
              <a:t>Продължавайте напред!</a:t>
            </a:r>
          </a:p>
          <a:p>
            <a:pPr marL="36576" indent="0" algn="just">
              <a:buNone/>
            </a:pPr>
            <a:r>
              <a:rPr lang="bg-BG" sz="1600" dirty="0" smtClean="0"/>
              <a:t>Не се задоволявайте със статуквото, дори да сте доволни в момента – продължавайте да учите, да се обогатявате и да се развивате.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xmlns="" val="239437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368" y="483118"/>
            <a:ext cx="432048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91945" y="764704"/>
            <a:ext cx="475252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мен:</a:t>
            </a:r>
            <a:endParaRPr lang="bg-BG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bg-BG" sz="1600" dirty="0"/>
          </a:p>
          <a:p>
            <a:pPr algn="just"/>
            <a:r>
              <a:rPr lang="ru-RU" sz="1600" b="1" i="1" dirty="0"/>
              <a:t>Радослава Цанова</a:t>
            </a:r>
            <a:r>
              <a:rPr lang="ru-RU" sz="1600" dirty="0"/>
              <a:t>, </a:t>
            </a:r>
            <a:r>
              <a:rPr lang="en-US" sz="1600" dirty="0" smtClean="0"/>
              <a:t>Talent Management Specialist @</a:t>
            </a:r>
            <a:r>
              <a:rPr lang="en-US" sz="1600" dirty="0" err="1" smtClean="0"/>
              <a:t>ScaleFocus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 err="1"/>
              <a:t>Бакалавър</a:t>
            </a:r>
            <a:r>
              <a:rPr lang="ru-RU" sz="1600" dirty="0"/>
              <a:t> – </a:t>
            </a:r>
            <a:r>
              <a:rPr lang="ru-RU" sz="1600" dirty="0" smtClean="0"/>
              <a:t>Политолог;</a:t>
            </a:r>
          </a:p>
          <a:p>
            <a:pPr algn="just"/>
            <a:r>
              <a:rPr lang="ru-RU" sz="1600" dirty="0" err="1" smtClean="0"/>
              <a:t>Магистър</a:t>
            </a:r>
            <a:r>
              <a:rPr lang="ru-RU" sz="1600" dirty="0" smtClean="0"/>
              <a:t> </a:t>
            </a:r>
            <a:r>
              <a:rPr lang="ru-RU" sz="1600" dirty="0"/>
              <a:t>по Бизнес администрация </a:t>
            </a:r>
            <a:r>
              <a:rPr lang="ru-RU" sz="1600" dirty="0" err="1"/>
              <a:t>към</a:t>
            </a:r>
            <a:r>
              <a:rPr lang="ru-RU" sz="1600" dirty="0"/>
              <a:t> </a:t>
            </a:r>
            <a:r>
              <a:rPr lang="ru-RU" sz="1600" dirty="0" err="1"/>
              <a:t>City</a:t>
            </a:r>
            <a:r>
              <a:rPr lang="ru-RU" sz="1600" dirty="0"/>
              <a:t> </a:t>
            </a:r>
            <a:r>
              <a:rPr lang="ru-RU" sz="1600" dirty="0" err="1"/>
              <a:t>University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Seattle</a:t>
            </a:r>
            <a:r>
              <a:rPr lang="ru-RU" sz="1600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Опит като </a:t>
            </a:r>
            <a:r>
              <a:rPr lang="ru-RU" sz="1600" i="1" dirty="0"/>
              <a:t>Специалист, управление на човешките ресурси</a:t>
            </a:r>
            <a:r>
              <a:rPr lang="ru-RU" sz="1600" dirty="0"/>
              <a:t> в голяма българска </a:t>
            </a:r>
            <a:r>
              <a:rPr lang="ru-RU" sz="1600" dirty="0" smtClean="0"/>
              <a:t>компания</a:t>
            </a:r>
            <a:r>
              <a:rPr lang="en-US" sz="1600" dirty="0" smtClean="0"/>
              <a:t> </a:t>
            </a:r>
            <a:r>
              <a:rPr lang="bg-BG" sz="1600" dirty="0" smtClean="0"/>
              <a:t>и </a:t>
            </a:r>
            <a:r>
              <a:rPr lang="ru-RU" sz="1600" i="1" dirty="0" smtClean="0"/>
              <a:t>Ръководител </a:t>
            </a:r>
            <a:r>
              <a:rPr lang="ru-RU" sz="1600" i="1" dirty="0"/>
              <a:t>отдел </a:t>
            </a:r>
            <a:r>
              <a:rPr lang="ru-RU" sz="1600" i="1" dirty="0" smtClean="0"/>
              <a:t>подбор </a:t>
            </a:r>
            <a:r>
              <a:rPr lang="ru-RU" sz="1600" i="1" dirty="0"/>
              <a:t>на ИТ </a:t>
            </a:r>
            <a:r>
              <a:rPr lang="ru-RU" sz="1600" i="1" dirty="0" smtClean="0"/>
              <a:t>специалисти</a:t>
            </a:r>
            <a:r>
              <a:rPr lang="ru-RU" sz="1600" i="1" dirty="0"/>
              <a:t> </a:t>
            </a:r>
            <a:r>
              <a:rPr lang="ru-RU" sz="1600" i="1" dirty="0" smtClean="0"/>
              <a:t>в </a:t>
            </a:r>
            <a:r>
              <a:rPr lang="ru-RU" sz="1600" dirty="0" smtClean="0"/>
              <a:t>агенция за подбор на персонал</a:t>
            </a:r>
            <a:r>
              <a:rPr lang="ru-RU" sz="1600" dirty="0" smtClean="0"/>
              <a:t>.</a:t>
            </a:r>
            <a:endParaRPr lang="en-US" sz="1600" smtClean="0"/>
          </a:p>
          <a:p>
            <a:pPr algn="just"/>
            <a:endParaRPr lang="ru-RU" sz="1600" dirty="0" smtClean="0"/>
          </a:p>
          <a:p>
            <a:pPr algn="just"/>
            <a:r>
              <a:rPr lang="ru-RU" sz="1600" dirty="0" smtClean="0"/>
              <a:t>Мотивирана да помогне на колегите да се чувстват щастливи на работното си място.</a:t>
            </a:r>
            <a:endParaRPr lang="ru-RU" sz="1600" dirty="0"/>
          </a:p>
          <a:p>
            <a:pPr algn="just"/>
            <a:r>
              <a:rPr lang="ru-RU" sz="1600" dirty="0" err="1"/>
              <a:t>Страст</a:t>
            </a:r>
            <a:r>
              <a:rPr lang="ru-RU" sz="1600" dirty="0"/>
              <a:t> </a:t>
            </a:r>
            <a:r>
              <a:rPr lang="ru-RU" sz="1600" dirty="0" err="1"/>
              <a:t>към</a:t>
            </a:r>
            <a:r>
              <a:rPr lang="ru-RU" sz="1600" dirty="0"/>
              <a:t> </a:t>
            </a:r>
            <a:r>
              <a:rPr lang="ru-RU" sz="1600" dirty="0" err="1"/>
              <a:t>книгите</a:t>
            </a:r>
            <a:r>
              <a:rPr lang="ru-RU" sz="1600" dirty="0"/>
              <a:t> и </a:t>
            </a:r>
            <a:r>
              <a:rPr lang="ru-RU" sz="1600" dirty="0" err="1"/>
              <a:t>хората</a:t>
            </a:r>
            <a:r>
              <a:rPr lang="ru-RU" sz="1600" dirty="0"/>
              <a:t>. </a:t>
            </a:r>
          </a:p>
          <a:p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07368" y="5013176"/>
            <a:ext cx="499688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Намерете ме:</a:t>
            </a:r>
          </a:p>
          <a:p>
            <a:endParaRPr lang="bg-BG" dirty="0" smtClean="0"/>
          </a:p>
          <a:p>
            <a:r>
              <a:rPr lang="en-US" sz="1600" dirty="0" smtClean="0"/>
              <a:t>E-mail: </a:t>
            </a:r>
            <a:r>
              <a:rPr lang="en-US" sz="1600" dirty="0" smtClean="0">
                <a:hlinkClick r:id="rId4"/>
              </a:rPr>
              <a:t>radoslava@swift.bg</a:t>
            </a:r>
            <a:endParaRPr lang="en-US" sz="1600" dirty="0" smtClean="0"/>
          </a:p>
          <a:p>
            <a:r>
              <a:rPr lang="en-US" sz="1600" dirty="0" smtClean="0"/>
              <a:t>LinkedIn: </a:t>
            </a:r>
            <a:r>
              <a:rPr lang="en-US" sz="1600" dirty="0" smtClean="0">
                <a:hlinkClick r:id="rId5"/>
              </a:rPr>
              <a:t>https</a:t>
            </a:r>
            <a:r>
              <a:rPr lang="en-US" sz="1600" dirty="0">
                <a:hlinkClick r:id="rId5"/>
              </a:rPr>
              <a:t>://</a:t>
            </a:r>
            <a:r>
              <a:rPr lang="en-US" sz="1600" dirty="0" smtClean="0">
                <a:hlinkClick r:id="rId5"/>
              </a:rPr>
              <a:t>bg.linkedin.com/in/radoslavatsanova</a:t>
            </a:r>
            <a:endParaRPr lang="en-US" sz="1600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15411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22653"/>
            <a:ext cx="9956800" cy="1143000"/>
          </a:xfrm>
        </p:spPr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 1: СВ</a:t>
            </a:r>
            <a:endParaRPr lang="bg-BG" sz="3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80733"/>
            <a:ext cx="11305256" cy="5184575"/>
          </a:xfrm>
        </p:spPr>
        <p:txBody>
          <a:bodyPr>
            <a:normAutofit fontScale="25000" lnSpcReduction="20000"/>
          </a:bodyPr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endParaRPr lang="ru-RU" sz="28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Снимка. 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Наличието на снимка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във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Вашето СВ е важно. Това помага на HR-а да визуализира кандидата.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Името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няма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тежест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снимката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има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Ако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нямате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подходяща,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отидете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 удобно за Вас фото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студио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и си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направете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Информация за контакт.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Отбележете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актуални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данни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като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адрес,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електронна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поща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(e-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mail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), мобилен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телефонен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номер,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линк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към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профил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LinkedIn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(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ако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нямате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профил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сега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моментът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да си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създадете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Колкото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по-изчерпателен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е, толкова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по-добре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). </a:t>
            </a:r>
            <a:r>
              <a:rPr lang="bg-BG" sz="6400" dirty="0">
                <a:solidFill>
                  <a:prstClr val="black"/>
                </a:solidFill>
                <a:latin typeface="Lucida Sans Unicode"/>
              </a:rPr>
              <a:t>Внимавайте с превода на английски! Ако говорим за имена на улица / квартал – не ги превеждайте, а ги изпишете на латиница. Ако имате затруднения, обърнете се към приятел за мнение.</a:t>
            </a:r>
          </a:p>
          <a:p>
            <a:pPr marL="36576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6400" dirty="0">
                <a:solidFill>
                  <a:prstClr val="black"/>
                </a:solidFill>
                <a:latin typeface="Lucida Sans Unicode"/>
              </a:rPr>
              <a:t>        *** </a:t>
            </a:r>
            <a:r>
              <a:rPr lang="bg-BG" sz="6400" i="1" dirty="0">
                <a:solidFill>
                  <a:prstClr val="black"/>
                </a:solidFill>
                <a:latin typeface="Lucida Sans Unicode"/>
              </a:rPr>
              <a:t>ж.к. Стрелбище </a:t>
            </a:r>
            <a:r>
              <a:rPr lang="bg-BG" sz="6400" b="1" i="1" dirty="0">
                <a:solidFill>
                  <a:prstClr val="black"/>
                </a:solidFill>
                <a:latin typeface="Lucida Sans Unicode"/>
              </a:rPr>
              <a:t>НЕ Е </a:t>
            </a:r>
            <a:r>
              <a:rPr lang="bg-BG" sz="6400" i="1" dirty="0">
                <a:solidFill>
                  <a:prstClr val="black"/>
                </a:solidFill>
                <a:latin typeface="Lucida Sans Unicode"/>
              </a:rPr>
              <a:t>равно на </a:t>
            </a:r>
            <a:r>
              <a:rPr lang="en-US" sz="6400" i="1" dirty="0">
                <a:solidFill>
                  <a:prstClr val="black"/>
                </a:solidFill>
                <a:latin typeface="Lucida Sans Unicode"/>
              </a:rPr>
              <a:t>Shooting Area District!!!</a:t>
            </a:r>
            <a:endParaRPr lang="ru-RU" sz="6400" i="1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ru-RU" sz="6400" b="1" dirty="0" err="1">
                <a:solidFill>
                  <a:prstClr val="black"/>
                </a:solidFill>
                <a:latin typeface="Lucida Sans Unicode"/>
              </a:rPr>
              <a:t>Професионален</a:t>
            </a: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 опит.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Описва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хронологично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като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първо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посочва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последната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месторабота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Включете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периода, в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който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работили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за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дадената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компания,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позицията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която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заемали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и с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ключови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думи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–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основните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ви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задължения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Ако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имате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някакви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конкретни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постижения –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включете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ги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Не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бъдете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многословни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Структурирайте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опорни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точки. </a:t>
            </a:r>
            <a:r>
              <a:rPr lang="bg-BG" sz="6400" dirty="0">
                <a:solidFill>
                  <a:prstClr val="black"/>
                </a:solidFill>
                <a:latin typeface="Lucida Sans Unicode"/>
              </a:rPr>
              <a:t>В случай, че има период, в който често сте сменяли работното си място – обединете го. (</a:t>
            </a:r>
            <a:r>
              <a:rPr lang="bg-BG" sz="6400" i="1" dirty="0">
                <a:solidFill>
                  <a:prstClr val="black"/>
                </a:solidFill>
                <a:latin typeface="Lucida Sans Unicode"/>
              </a:rPr>
              <a:t>Пр</a:t>
            </a:r>
            <a:r>
              <a:rPr lang="bg-BG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bg-BG" sz="6400" i="1" dirty="0">
                <a:solidFill>
                  <a:prstClr val="black"/>
                </a:solidFill>
                <a:latin typeface="Lucida Sans Unicode"/>
              </a:rPr>
              <a:t>2010-2012 </a:t>
            </a:r>
            <a:r>
              <a:rPr lang="en-US" sz="6400" i="1" dirty="0">
                <a:solidFill>
                  <a:prstClr val="black"/>
                </a:solidFill>
                <a:latin typeface="Lucida Sans Unicode"/>
              </a:rPr>
              <a:t>Customer Support at </a:t>
            </a:r>
            <a:r>
              <a:rPr lang="en-US" sz="6400" i="1" dirty="0" err="1">
                <a:solidFill>
                  <a:prstClr val="black"/>
                </a:solidFill>
                <a:latin typeface="Lucida Sans Unicode"/>
              </a:rPr>
              <a:t>Telus</a:t>
            </a:r>
            <a:r>
              <a:rPr lang="en-US" sz="6400" i="1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en-US" sz="6400" i="1" dirty="0" err="1">
                <a:solidFill>
                  <a:prstClr val="black"/>
                </a:solidFill>
                <a:latin typeface="Lucida Sans Unicode"/>
              </a:rPr>
              <a:t>Sofica</a:t>
            </a:r>
            <a:r>
              <a:rPr lang="en-US" sz="6400" i="1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en-US" sz="6400" i="1" dirty="0" err="1">
                <a:solidFill>
                  <a:prstClr val="black"/>
                </a:solidFill>
                <a:latin typeface="Lucida Sans Unicode"/>
              </a:rPr>
              <a:t>Interoute</a:t>
            </a:r>
            <a:r>
              <a:rPr lang="en-US" sz="6400" dirty="0">
                <a:solidFill>
                  <a:prstClr val="black"/>
                </a:solidFill>
                <a:latin typeface="Lucida Sans Unicode"/>
              </a:rPr>
              <a:t>).</a:t>
            </a:r>
            <a:r>
              <a:rPr lang="bg-BG" sz="6400" dirty="0">
                <a:solidFill>
                  <a:prstClr val="black"/>
                </a:solidFill>
                <a:latin typeface="Lucida Sans Unicode"/>
              </a:rPr>
              <a:t> Ако компаниите не са познати имена, може да го формулирате така: </a:t>
            </a:r>
            <a:r>
              <a:rPr lang="bg-BG" sz="6400" i="1" dirty="0">
                <a:solidFill>
                  <a:prstClr val="black"/>
                </a:solidFill>
                <a:latin typeface="Lucida Sans Unicode"/>
              </a:rPr>
              <a:t>2010-2012 </a:t>
            </a:r>
            <a:r>
              <a:rPr lang="en-US" sz="6400" i="1" dirty="0">
                <a:solidFill>
                  <a:prstClr val="black"/>
                </a:solidFill>
                <a:latin typeface="Lucida Sans Unicode"/>
              </a:rPr>
              <a:t>Customer Support </a:t>
            </a:r>
            <a:r>
              <a:rPr lang="en-US" sz="6400" dirty="0">
                <a:solidFill>
                  <a:prstClr val="black"/>
                </a:solidFill>
                <a:latin typeface="Lucida Sans Unicode"/>
              </a:rPr>
              <a:t>(</a:t>
            </a:r>
            <a:r>
              <a:rPr lang="bg-BG" sz="6400" dirty="0">
                <a:solidFill>
                  <a:prstClr val="black"/>
                </a:solidFill>
                <a:latin typeface="Lucida Sans Unicode"/>
              </a:rPr>
              <a:t>без имена на компании). Като цяло, не съветвам да прибягвате към тези „трикове“, освен ако не е крайно наложително. На интервюто ще трябва да разясните тези </a:t>
            </a:r>
            <a:r>
              <a:rPr lang="bg-BG" sz="6400" dirty="0" smtClean="0">
                <a:solidFill>
                  <a:prstClr val="black"/>
                </a:solidFill>
                <a:latin typeface="Lucida Sans Unicode"/>
              </a:rPr>
              <a:t>периоди.</a:t>
            </a:r>
            <a:endParaRPr lang="en-US" sz="6400" dirty="0" smtClean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Образование.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Описват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учебните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заведения 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специалностите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по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които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обучавали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Започнете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от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последното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(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магистърска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или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бакалавърска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програма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).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Ако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 момента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процес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на обучение –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посочете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коя година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започнали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кога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планувано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Вашето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дипломиране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Не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описвайте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предметите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които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изучавате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Посочете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интересни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проекти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по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които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работили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(при наличие на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такива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).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ru-RU" sz="6400" b="1" dirty="0" err="1">
                <a:solidFill>
                  <a:prstClr val="black"/>
                </a:solidFill>
                <a:latin typeface="Lucida Sans Unicode"/>
              </a:rPr>
              <a:t>Допълнителни</a:t>
            </a: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b="1" dirty="0" err="1">
                <a:solidFill>
                  <a:prstClr val="black"/>
                </a:solidFill>
                <a:latin typeface="Lucida Sans Unicode"/>
              </a:rPr>
              <a:t>курсове</a:t>
            </a: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 и квалификации. 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Тук е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мястото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за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всички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странични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курсове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,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които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посещавали.Отново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спазвайте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хронология.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ru-RU" sz="6400" b="1" dirty="0" err="1">
                <a:solidFill>
                  <a:prstClr val="black"/>
                </a:solidFill>
                <a:latin typeface="Lucida Sans Unicode"/>
              </a:rPr>
              <a:t>Чужди</a:t>
            </a: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b="1" dirty="0" err="1">
                <a:solidFill>
                  <a:prstClr val="black"/>
                </a:solidFill>
                <a:latin typeface="Lucida Sans Unicode"/>
              </a:rPr>
              <a:t>езици</a:t>
            </a:r>
            <a:r>
              <a:rPr lang="ru-RU" sz="6400" b="1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Опишете кои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езици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владеете и на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какво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ниво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Бъдете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искрени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в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преценката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си –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може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 да Ви </a:t>
            </a:r>
            <a:r>
              <a:rPr lang="ru-RU" sz="6400" dirty="0" err="1">
                <a:solidFill>
                  <a:prstClr val="black"/>
                </a:solidFill>
                <a:latin typeface="Lucida Sans Unicode"/>
              </a:rPr>
              <a:t>тестват</a:t>
            </a:r>
            <a:r>
              <a:rPr lang="ru-RU" sz="6400" dirty="0">
                <a:solidFill>
                  <a:prstClr val="black"/>
                </a:solidFill>
                <a:latin typeface="Lucida Sans Unicode"/>
              </a:rPr>
              <a:t>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endParaRPr lang="ru-RU" sz="6400" dirty="0" smtClean="0">
              <a:solidFill>
                <a:prstClr val="black"/>
              </a:solidFill>
              <a:latin typeface="Lucida Sans Unicode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41559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 1: СВ</a:t>
            </a:r>
            <a:endParaRPr lang="bg-BG" sz="3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" lvl="0" indent="0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2100" b="1" i="1" dirty="0">
                <a:solidFill>
                  <a:prstClr val="black"/>
                </a:solidFill>
                <a:latin typeface="Lucida Sans Unicode"/>
              </a:rPr>
              <a:t>„</a:t>
            </a:r>
            <a:r>
              <a:rPr lang="en-US" sz="2100" b="1" i="1" dirty="0">
                <a:solidFill>
                  <a:prstClr val="black"/>
                </a:solidFill>
                <a:latin typeface="Lucida Sans Unicode"/>
              </a:rPr>
              <a:t>Rule: First Comes the Best!</a:t>
            </a:r>
            <a:r>
              <a:rPr lang="bg-BG" sz="2100" b="1" i="1" dirty="0">
                <a:solidFill>
                  <a:prstClr val="black"/>
                </a:solidFill>
                <a:latin typeface="Lucida Sans Unicode"/>
              </a:rPr>
              <a:t>“</a:t>
            </a:r>
          </a:p>
          <a:p>
            <a:pPr marL="36576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en-US" sz="2100" b="1" i="1" dirty="0">
              <a:solidFill>
                <a:prstClr val="black"/>
              </a:solidFill>
              <a:latin typeface="Lucida Sans Unicode"/>
            </a:endParaRPr>
          </a:p>
          <a:p>
            <a:pPr marL="36576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2600" dirty="0">
                <a:solidFill>
                  <a:prstClr val="black"/>
                </a:solidFill>
                <a:latin typeface="Lucida Sans Unicode"/>
              </a:rPr>
              <a:t>След снимката и информацията за контакт, приложете правилото – „</a:t>
            </a:r>
            <a:r>
              <a:rPr lang="bg-BG" sz="2600" i="1" dirty="0">
                <a:solidFill>
                  <a:prstClr val="black"/>
                </a:solidFill>
                <a:latin typeface="Lucida Sans Unicode"/>
              </a:rPr>
              <a:t>Започвам с най-доброто!“</a:t>
            </a:r>
          </a:p>
          <a:p>
            <a:pPr marL="36576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bg-BG" sz="2600" i="1" dirty="0">
              <a:solidFill>
                <a:prstClr val="black"/>
              </a:solidFill>
              <a:latin typeface="Lucida Sans Unicode"/>
            </a:endParaRPr>
          </a:p>
          <a:p>
            <a:pPr marL="36576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2600" dirty="0">
                <a:solidFill>
                  <a:prstClr val="black"/>
                </a:solidFill>
                <a:latin typeface="Lucida Sans Unicode"/>
              </a:rPr>
              <a:t>Какво имам предвид? Ако имате натрупан професионален опит – започнете с него (хронологично!). В случай, че опита Ви е в съвършено различна сфера и по никакъв начин не може да го използвате като плюс (с оглед на натрупани знания и придобити умения), може да започнете с образованието си (ако е релевантно!). Ако и двете не „подхождат“ на позицията, тогава първо посочете допълнителни курсове, които сте завършили. Винаги трябва да има логична обосновка, защо кандидатствате за дадена позиция и тя да е видима в СВ-то. Мотивационното писмо е от полза, но понякога специалистите по подбор са затрупани с куп СВ-та и може да не успеят да прочетат мотивационното Ви писмо. Ето защо е важно да вложите максимални усилия за създаване на едно стилно, ясно и професионално структурирано СВ!</a:t>
            </a:r>
          </a:p>
          <a:p>
            <a:pPr marL="36576" indent="0">
              <a:buNone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xmlns="" val="240422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908720"/>
            <a:ext cx="9956800" cy="11430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bg-BG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Подгответе Вашето перфектно СВ!</a:t>
            </a:r>
            <a:br>
              <a:rPr lang="bg-BG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</a:br>
            <a:r>
              <a:rPr lang="bg-BG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/>
            </a:r>
            <a:br>
              <a:rPr lang="bg-BG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</a:br>
            <a:r>
              <a:rPr lang="bg-BG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>Очаквам да ми го изпратите за мнения и препоръки на: </a:t>
            </a:r>
            <a:r>
              <a:rPr lang="en-US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/>
            </a:r>
            <a:br>
              <a:rPr lang="en-US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</a:br>
            <a:r>
              <a:rPr lang="en-US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  <a:hlinkClick r:id="rId2"/>
              </a:rPr>
              <a:t>radoslava@swift.bg</a:t>
            </a:r>
            <a:r>
              <a:rPr lang="en-US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  <a:t/>
            </a:r>
            <a:br>
              <a:rPr lang="en-US" sz="1800" smtClean="0">
                <a:solidFill>
                  <a:prstClr val="black"/>
                </a:solidFill>
                <a:latin typeface="Lucida Sans Unicode"/>
                <a:ea typeface="+mn-ea"/>
                <a:cs typeface="+mn-cs"/>
              </a:rPr>
            </a:br>
            <a:endParaRPr lang="bg-BG" dirty="0"/>
          </a:p>
        </p:txBody>
      </p:sp>
      <p:pic>
        <p:nvPicPr>
          <p:cNvPr id="6" name="Picture 2" descr="http://www.toninewman.com/blog/wp-content/uploads/google-images-by-users-bible-org-of-showme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9496" y="2492896"/>
            <a:ext cx="4608512" cy="28572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/>
          <p:cNvSpPr txBox="1"/>
          <p:nvPr/>
        </p:nvSpPr>
        <p:spPr>
          <a:xfrm>
            <a:off x="6168008" y="3140968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…Your CV!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939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 and Training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4876800" cy="4525963"/>
          </a:xfrm>
        </p:spPr>
        <p:txBody>
          <a:bodyPr numCol="1">
            <a:normAutofit/>
          </a:bodyPr>
          <a:lstStyle/>
          <a:p>
            <a:r>
              <a:rPr lang="en-US" i="1" dirty="0" smtClean="0"/>
              <a:t>Preparation</a:t>
            </a:r>
            <a:r>
              <a:rPr lang="en-US" dirty="0" smtClean="0"/>
              <a:t>:</a:t>
            </a:r>
          </a:p>
          <a:p>
            <a:pPr marL="36576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Company;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Behavior;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Personal Statement &amp; Motivation;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Questions (?)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4" y="4176800"/>
            <a:ext cx="3102689" cy="194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5689600" y="1600204"/>
            <a:ext cx="4876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smtClean="0"/>
              <a:t>Training</a:t>
            </a:r>
            <a:r>
              <a:rPr lang="en-US" smtClean="0"/>
              <a:t>:</a:t>
            </a:r>
          </a:p>
          <a:p>
            <a:pPr marL="36576" indent="0">
              <a:buFont typeface="Wingdings 2"/>
              <a:buNone/>
            </a:pPr>
            <a:endParaRPr lang="en-US" smtClean="0"/>
          </a:p>
          <a:p>
            <a:pPr>
              <a:buFont typeface="Wingdings" pitchFamily="2" charset="2"/>
              <a:buChar char="ü"/>
            </a:pPr>
            <a:r>
              <a:rPr lang="en-US" sz="2000" smtClean="0"/>
              <a:t>Simulation;</a:t>
            </a:r>
          </a:p>
          <a:p>
            <a:pPr>
              <a:buFont typeface="Wingdings" pitchFamily="2" charset="2"/>
              <a:buChar char="ü"/>
            </a:pPr>
            <a:r>
              <a:rPr lang="en-US" sz="2000" smtClean="0"/>
              <a:t>Test Interview.</a:t>
            </a:r>
          </a:p>
          <a:p>
            <a:pPr marL="36576" indent="0">
              <a:buFont typeface="Wingdings 2"/>
              <a:buNone/>
            </a:pPr>
            <a:endParaRPr lang="en-US" smtClean="0"/>
          </a:p>
          <a:p>
            <a:pPr marL="36576" indent="0">
              <a:buFont typeface="Wingdings 2"/>
              <a:buNone/>
            </a:pPr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4" y="3717032"/>
            <a:ext cx="2815033" cy="1869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84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Ø"/>
            </a:pPr>
            <a:r>
              <a:rPr lang="bg-BG" sz="2000" b="1" dirty="0">
                <a:solidFill>
                  <a:prstClr val="black"/>
                </a:solidFill>
                <a:latin typeface="Lucida Sans Unicode"/>
              </a:rPr>
              <a:t>Компанията.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bg-BG" sz="17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§"/>
            </a:pP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Проучете компанията, в която ще се явите на интервю – какъв е сектора, в който осъществява дейността си, какви са финансовите й показатели (Търговски регистър</a:t>
            </a:r>
            <a:r>
              <a:rPr lang="bg-BG" sz="1700">
                <a:solidFill>
                  <a:prstClr val="black"/>
                </a:solidFill>
                <a:latin typeface="Lucida Sans Unicode"/>
              </a:rPr>
              <a:t>), </a:t>
            </a:r>
            <a:r>
              <a:rPr lang="bg-BG" sz="1700" smtClean="0">
                <a:solidFill>
                  <a:prstClr val="black"/>
                </a:solidFill>
                <a:latin typeface="Lucida Sans Unicode"/>
              </a:rPr>
              <a:t>основни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конкуренти, история и постижения.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§"/>
            </a:pP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Не приемайте информацията, която намерите (освен от официални източници) за 100% достоверна.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§"/>
            </a:pP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Попитайте приятели, които работят там (при наличие на такива), да споделят лични впечатления. Алтернативен вариант е да се свържете с някой в </a:t>
            </a:r>
            <a:r>
              <a:rPr lang="en-US" sz="1700" dirty="0">
                <a:solidFill>
                  <a:prstClr val="black"/>
                </a:solidFill>
                <a:latin typeface="Lucida Sans Unicode"/>
              </a:rPr>
              <a:t>LinkedIn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 (настоящ служител) и да му обясните, че сте в процес на кандидатстване. Помолете го за мнение.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§"/>
            </a:pP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Подберете компании, за които знаете, че имат </a:t>
            </a:r>
            <a:r>
              <a:rPr lang="bg-BG" sz="1700" dirty="0" smtClean="0">
                <a:solidFill>
                  <a:prstClr val="black"/>
                </a:solidFill>
                <a:latin typeface="Lucida Sans Unicode"/>
              </a:rPr>
              <a:t>стажантски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или </a:t>
            </a:r>
            <a:r>
              <a:rPr lang="en-US" sz="1700" dirty="0">
                <a:solidFill>
                  <a:prstClr val="black"/>
                </a:solidFill>
                <a:latin typeface="Lucida Sans Unicode"/>
              </a:rPr>
              <a:t>“junior level”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позиции. Винаги може да опитате и в големи софтуерни компании, в които </a:t>
            </a:r>
            <a:r>
              <a:rPr lang="bg-BG" sz="1700" dirty="0" smtClean="0">
                <a:solidFill>
                  <a:prstClr val="black"/>
                </a:solidFill>
                <a:latin typeface="Lucida Sans Unicode"/>
              </a:rPr>
              <a:t>мечтаете </a:t>
            </a: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да работите!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" pitchFamily="2" charset="2"/>
              <a:buChar char="§"/>
            </a:pPr>
            <a:r>
              <a:rPr lang="bg-BG" sz="1700" dirty="0">
                <a:solidFill>
                  <a:prstClr val="black"/>
                </a:solidFill>
                <a:latin typeface="Lucida Sans Unicode"/>
              </a:rPr>
              <a:t>Прегледайте публикации в пресата за съответната фирма.</a:t>
            </a:r>
          </a:p>
          <a:p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Стъпка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2:</a:t>
            </a: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Подготовка (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Preparation)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Company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13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lvl="0" indent="-256032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400" b="1" dirty="0">
                <a:solidFill>
                  <a:prstClr val="black"/>
                </a:solidFill>
                <a:latin typeface="Lucida Sans Unicode"/>
              </a:rPr>
              <a:t>Поведение</a:t>
            </a:r>
            <a:r>
              <a:rPr lang="bg-BG" sz="2400" b="1" dirty="0" smtClean="0">
                <a:solidFill>
                  <a:prstClr val="black"/>
                </a:solidFill>
                <a:latin typeface="Lucida Sans Unicode"/>
              </a:rPr>
              <a:t>.</a:t>
            </a:r>
            <a:endParaRPr lang="en-US" sz="2400" b="1" dirty="0" smtClean="0">
              <a:solidFill>
                <a:prstClr val="black"/>
              </a:solidFill>
              <a:latin typeface="Lucida Sans Unicode"/>
            </a:endParaRPr>
          </a:p>
          <a:p>
            <a:pPr marL="109728" lvl="0" indent="0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bg-BG" sz="2200" b="1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Организационна структура. Вече сте направили проучването на компанията, за която ще кандидатствате. Изготвили сте перфектно СВ. Сега акцентът пада върху правилното Ви поведение. То трябва да е съобразено със стила на съответната компания – строго корпоративен, по-неформален или изцяло неформален. Но как да разберем стила на организацията преди интервюто? Проучете. Набавете си нужната информация посредством форуми, приятели или се свържете с някой настоящ служител с молба за съвет.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Позицията. Поведението Ви трябва да бъде съобразено и с позицията, за която </a:t>
            </a:r>
            <a:r>
              <a:rPr lang="bg-BG" sz="1900" dirty="0" smtClean="0">
                <a:solidFill>
                  <a:prstClr val="black"/>
                </a:solidFill>
                <a:latin typeface="Lucida Sans Unicode"/>
              </a:rPr>
              <a:t>кандидатствате. Естествено,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ако кандидатствате за аниматор в детски център, ще се държите по един начин, ако кандидатствате за търговски представител – по друг. Във Вашия случай, поведението трябва да е съобразено с естеството на работата, а именно – специалистите, ангажирани в ИТ сектора трябва да демонстрират отговорно поведение, премерен изказ, реална преценка на обстоятелствата и възможностите си, както и ясно дефинирани цели за бъдещето. 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Реализъм. Бъдете реалисти. Не се подценявайте, но не се и надценявайте. Ако нямате предишен опит в дадената сфера – убедете интервюиращите, че ще дадете всичко от себе си, за да се учите – професионално и </a:t>
            </a:r>
            <a:r>
              <a:rPr lang="bg-BG" sz="1900" dirty="0" smtClean="0">
                <a:solidFill>
                  <a:prstClr val="black"/>
                </a:solidFill>
                <a:latin typeface="Lucida Sans Unicode"/>
              </a:rPr>
              <a:t>посредством </a:t>
            </a:r>
            <a:r>
              <a:rPr lang="bg-BG" sz="1900" dirty="0">
                <a:solidFill>
                  <a:prstClr val="black"/>
                </a:solidFill>
                <a:latin typeface="Lucida Sans Unicode"/>
              </a:rPr>
              <a:t>семинари, курсове, обучения.</a:t>
            </a:r>
          </a:p>
          <a:p>
            <a:endParaRPr lang="bg-BG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Стъпка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2:</a:t>
            </a:r>
            <a:r>
              <a:rPr kumimoji="0" lang="bg-BG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Подготовка (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Preparation)</a:t>
            </a:r>
            <a:b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</a:b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Behavior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768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2:</a:t>
            </a:r>
            <a:r>
              <a:rPr lang="bg-BG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Подготовка (</a:t>
            </a:r>
            <a:r>
              <a:rPr lang="en-US" sz="3600" b="1" kern="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Preparation)</a:t>
            </a:r>
            <a:r>
              <a:rPr lang="en-US" sz="3600" b="1" dirty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b="1" dirty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C0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Sans Unicode"/>
              </a:rPr>
              <a:t>Personal Statement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r>
              <a:rPr lang="bg-BG" sz="2000" b="1" dirty="0">
                <a:solidFill>
                  <a:prstClr val="black"/>
                </a:solidFill>
                <a:latin typeface="Lucida Sans Unicode"/>
              </a:rPr>
              <a:t>Мотивация.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Wingdings 3"/>
              <a:buChar char=""/>
            </a:pPr>
            <a:endParaRPr lang="bg-BG" sz="13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Font typeface="Arial" pitchFamily="34" charset="0"/>
              <a:buChar char="•"/>
            </a:pPr>
            <a:r>
              <a:rPr lang="bg-BG" sz="1600" b="1" dirty="0">
                <a:solidFill>
                  <a:prstClr val="black"/>
                </a:solidFill>
                <a:latin typeface="Lucida Sans Unicode"/>
              </a:rPr>
              <a:t>Лична позиция.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Предварително си помислете каква е Вашата лична позиция. Какво всъщност е лична позиция? Тя се изгражда върху Вашите виждания за света като цяло – за различни аспекти от заобикалящия Ви живот – образование, работа, музика, книги, приятелства, хобита и т.н. интереси. Определете приоритетите, върху които ще изградите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позицията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си. Сложете акцент – професионално развитие, изграждане на семейство, продължаващо обучение. Нека това е опорната Ви точка по време на интервюто – като започнем от Вашето представяне и завършим с всевъзможните въпроси, които ще Ви бъдат зададени. Не трябва да има разминавания.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bg-BG" sz="1600" dirty="0">
              <a:solidFill>
                <a:prstClr val="black"/>
              </a:solidFill>
              <a:latin typeface="Lucida Sans Unicode"/>
            </a:endParaRP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600" b="1" dirty="0">
                <a:solidFill>
                  <a:prstClr val="black"/>
                </a:solidFill>
                <a:latin typeface="Lucida Sans Unicode"/>
              </a:rPr>
              <a:t>Пример: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При своето представяне Вие дефинирате, че силно се вълнувате от предстоящи семинари и събития в сферата, в която ще се развивате.</a:t>
            </a:r>
          </a:p>
          <a:p>
            <a:pPr marL="365760" lvl="0" indent="-256032" algn="just"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При въпрос: </a:t>
            </a:r>
            <a:r>
              <a:rPr lang="bg-BG" sz="1600" i="1" dirty="0">
                <a:solidFill>
                  <a:prstClr val="black"/>
                </a:solidFill>
                <a:latin typeface="Lucida Sans Unicode"/>
              </a:rPr>
              <a:t>“Как обичате да прекарвате свободното си време?”,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ако </a:t>
            </a:r>
            <a:r>
              <a:rPr lang="bg-BG" sz="1600" dirty="0" smtClean="0">
                <a:solidFill>
                  <a:prstClr val="black"/>
                </a:solidFill>
                <a:latin typeface="Lucida Sans Unicode"/>
              </a:rPr>
              <a:t>отговорът 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Ви е: </a:t>
            </a:r>
            <a:r>
              <a:rPr lang="bg-BG" sz="1600" i="1" dirty="0">
                <a:solidFill>
                  <a:prstClr val="black"/>
                </a:solidFill>
                <a:latin typeface="Lucida Sans Unicode"/>
              </a:rPr>
              <a:t>“А-а-а много обичам да се разхождам в парка с приятели или пък гледам </a:t>
            </a:r>
            <a:r>
              <a:rPr lang="bg-BG" sz="1600" i="1" dirty="0" err="1">
                <a:solidFill>
                  <a:prstClr val="black"/>
                </a:solidFill>
                <a:latin typeface="Lucida Sans Unicode"/>
              </a:rPr>
              <a:t>реалити-та</a:t>
            </a:r>
            <a:r>
              <a:rPr lang="bg-BG" sz="1600" i="1" dirty="0">
                <a:solidFill>
                  <a:prstClr val="black"/>
                </a:solidFill>
                <a:latin typeface="Lucida Sans Unicode"/>
              </a:rPr>
              <a:t> по телевизията.”</a:t>
            </a:r>
            <a:r>
              <a:rPr lang="bg-BG" sz="1600" dirty="0">
                <a:solidFill>
                  <a:prstClr val="black"/>
                </a:solidFill>
                <a:latin typeface="Lucida Sans Unicode"/>
              </a:rPr>
              <a:t> – то, значи има съществено разминаване.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4665780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11055</TotalTime>
  <Words>4668</Words>
  <Application>Microsoft Office PowerPoint</Application>
  <PresentationFormat>Custom</PresentationFormat>
  <Paragraphs>192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Technic</vt:lpstr>
      <vt:lpstr> ИнтервюTO Полезни HR съвети и препоръки </vt:lpstr>
      <vt:lpstr>Step 1: CV </vt:lpstr>
      <vt:lpstr>Стъпка 1: СВ</vt:lpstr>
      <vt:lpstr>Стъпка 1: СВ</vt:lpstr>
      <vt:lpstr>Подгответе Вашето перфектно СВ!  Очаквам да ми го изпратите за мнения и препоръки на:  radoslava@swift.bg </vt:lpstr>
      <vt:lpstr>Step 2: Preparation and Training</vt:lpstr>
      <vt:lpstr>Стъпка 2: Подготовка (Preparation) Company</vt:lpstr>
      <vt:lpstr>Стъпка 2: Подготовка (Preparation) Behavior</vt:lpstr>
      <vt:lpstr>Стъпка 2: Подготовка (Preparation) Personal Statement</vt:lpstr>
      <vt:lpstr>Стъпка 2: Подготовка (Preparation) Motivation</vt:lpstr>
      <vt:lpstr>Стъпка 2: Подготовка (Preparation) Motivation</vt:lpstr>
      <vt:lpstr>Стъпка 2: Подготовка (Preparation) Questions</vt:lpstr>
      <vt:lpstr>Стъпка 2: Подготовка (Preparation) Questions</vt:lpstr>
      <vt:lpstr>Стъпка 2: Подготовка (Preparation) Questions</vt:lpstr>
      <vt:lpstr>Стъпка 2: Подготовка (Preparation) Questions</vt:lpstr>
      <vt:lpstr>Стъпка 2: Подготовка (Preparation) Questions</vt:lpstr>
      <vt:lpstr>Стъпка 2: Подготовка (Preparation) Questions</vt:lpstr>
      <vt:lpstr>Стъпка 2: Упражнение (Training) Simulation</vt:lpstr>
      <vt:lpstr>Стъпка 2: Упражнение (Training) Test Interview</vt:lpstr>
      <vt:lpstr>Step 3: The Real Interview</vt:lpstr>
      <vt:lpstr>Стъпка 3: Същинското интервю Timing and Body Language</vt:lpstr>
      <vt:lpstr>Стъпка 3: Същинското интервю HR &amp; Technical Interview</vt:lpstr>
      <vt:lpstr>Стъпка 3: Същинското интервю HR &amp; Technical Interview</vt:lpstr>
      <vt:lpstr>Step 4: Stand Out of the Crowd</vt:lpstr>
      <vt:lpstr>Стъпка 4: Бъдете различни Stand Out of the Crowd</vt:lpstr>
      <vt:lpstr>Стъпка 4: Бъдете различни Stand Out of the Crowd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Godfather</dc:creator>
  <cp:lastModifiedBy>Mary</cp:lastModifiedBy>
  <cp:revision>219</cp:revision>
  <dcterms:created xsi:type="dcterms:W3CDTF">2015-10-10T11:54:35Z</dcterms:created>
  <dcterms:modified xsi:type="dcterms:W3CDTF">2017-01-30T17:41:28Z</dcterms:modified>
</cp:coreProperties>
</file>