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74" r:id="rId4"/>
    <p:sldId id="276" r:id="rId5"/>
    <p:sldId id="273" r:id="rId6"/>
    <p:sldId id="275" r:id="rId7"/>
    <p:sldId id="257" r:id="rId8"/>
    <p:sldId id="258" r:id="rId9"/>
    <p:sldId id="264" r:id="rId10"/>
    <p:sldId id="259" r:id="rId11"/>
    <p:sldId id="267" r:id="rId12"/>
    <p:sldId id="266" r:id="rId13"/>
    <p:sldId id="277" r:id="rId14"/>
    <p:sldId id="268" r:id="rId15"/>
    <p:sldId id="269" r:id="rId16"/>
    <p:sldId id="270" r:id="rId17"/>
    <p:sldId id="260" r:id="rId18"/>
    <p:sldId id="265" r:id="rId19"/>
    <p:sldId id="280" r:id="rId20"/>
    <p:sldId id="261" r:id="rId21"/>
    <p:sldId id="279" r:id="rId22"/>
    <p:sldId id="271" r:id="rId23"/>
    <p:sldId id="272" r:id="rId24"/>
    <p:sldId id="262" r:id="rId25"/>
    <p:sldId id="278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41.7873&amp;rep=rep1&amp;type=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vg00QnyaI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koD_bE8Bhs" TargetMode="External"/><Relationship Id="rId2" Type="http://schemas.openxmlformats.org/officeDocument/2006/relationships/hyperlink" Target="http://proceedings.mlr.press/v28/goodfellow1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njit.edu/~usman/courses/cs675_spring20/hornik-nn-1991.pdf" TargetMode="External"/><Relationship Id="rId2" Type="http://schemas.openxmlformats.org/officeDocument/2006/relationships/hyperlink" Target="http://citeseerx.ist.psu.edu/viewdoc/download?doi=10.1.1.441.7873&amp;rep=rep1&amp;type=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iteseerx.ist.psu.edu/viewdoc/download?doi=10.1.1.44.5744&amp;rep=rep1&amp;type=pdf" TargetMode="External"/><Relationship Id="rId4" Type="http://schemas.openxmlformats.org/officeDocument/2006/relationships/hyperlink" Target="https://core.ac.uk/download/pdf/162458033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41.7873&amp;rep=rep1&amp;type=pdf" TargetMode="External"/><Relationship Id="rId2" Type="http://schemas.openxmlformats.org/officeDocument/2006/relationships/hyperlink" Target="https://wikimili.com/en/Universal_approximation_theor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44.5744&amp;rep=rep1&amp;type=pdf" TargetMode="External"/><Relationship Id="rId5" Type="http://schemas.openxmlformats.org/officeDocument/2006/relationships/hyperlink" Target="https://core.ac.uk/download/pdf/162458033.pdf" TargetMode="External"/><Relationship Id="rId4" Type="http://schemas.openxmlformats.org/officeDocument/2006/relationships/hyperlink" Target="https://web.njit.edu/~usman/courses/cs675_spring20/hornik-nn-1991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C3B8-C188-4E08-8E7A-7DA8E58C0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Focus on Activation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99358-A311-4FA6-B919-E88FB8134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Anna Naden</a:t>
            </a:r>
          </a:p>
          <a:p>
            <a:r>
              <a:rPr lang="en-US" dirty="0"/>
              <a:t>Machine learning hobbyist</a:t>
            </a:r>
          </a:p>
          <a:p>
            <a:r>
              <a:rPr lang="en-US" dirty="0"/>
              <a:t>April 13,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1024-96F8-40F6-B795-EB650E0C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Family: bounded, monotonic, single inflection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4031-1BF0-44BD-802A-9232778D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(sigmoid): binary classification (round)</a:t>
            </a:r>
          </a:p>
          <a:p>
            <a:r>
              <a:rPr lang="en-US" dirty="0"/>
              <a:t>Logistic (sigmoid): multilabel classification (not normalized, classes are not mutually exclusive)</a:t>
            </a:r>
          </a:p>
          <a:p>
            <a:r>
              <a:rPr lang="en-US" dirty="0"/>
              <a:t>Arctan</a:t>
            </a:r>
          </a:p>
          <a:p>
            <a:r>
              <a:rPr lang="en-US" dirty="0"/>
              <a:t>Tanh (hyperbolic tangent)</a:t>
            </a:r>
          </a:p>
          <a:p>
            <a:r>
              <a:rPr lang="en-US" dirty="0"/>
              <a:t>Softsign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Approximation by Superpositions of Sigmoidal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2EB4F-F508-432C-9839-DEBFD8C6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80" y="745462"/>
            <a:ext cx="7683565" cy="53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DC238C-3DEA-4A18-B915-D66D96E638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Logistic (sigmoid)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DC238C-3DEA-4A18-B915-D66D96E63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0EB0-759B-48C3-AE49-6C7CB10D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953880" cy="419548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D2DD0-D2A9-4C2C-8522-CD8EB0CF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77" y="2052918"/>
            <a:ext cx="4725210" cy="4118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55D24-628D-48FF-A18F-F85719B36A68}"/>
              </a:ext>
            </a:extLst>
          </p:cNvPr>
          <p:cNvSpPr txBox="1"/>
          <p:nvPr/>
        </p:nvSpPr>
        <p:spPr>
          <a:xfrm>
            <a:off x="774441" y="2052918"/>
            <a:ext cx="5131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Range 0-1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Used for binary and multilabel classification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Computationally more expensive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Round output to get binary label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Gradient small away from zero (vanishing gradient problem)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be used for multilabel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3996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0AF2-C0D6-4435-8A25-3DA02514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Logistic Activation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AA00A-6E06-466D-A110-732DE313CF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C. Bishop, </a:t>
                </a:r>
                <a:r>
                  <a:rPr lang="en-US" i="1" dirty="0"/>
                  <a:t>Neural Networks for Pattern Recognition, </a:t>
                </a:r>
                <a:r>
                  <a:rPr lang="en-US" dirty="0"/>
                  <a:t>equations 3.10-3.19</a:t>
                </a:r>
              </a:p>
              <a:p>
                <a:r>
                  <a:rPr lang="en-US" dirty="0"/>
                  <a:t>Two classes, each with Gaussian distribution</a:t>
                </a:r>
              </a:p>
              <a:p>
                <a:pPr marL="0" indent="0">
                  <a:buNone/>
                </a:pPr>
                <a:r>
                  <a:rPr lang="en-US" dirty="0"/>
                  <a:t>Neural network weights: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AA00A-6E06-466D-A110-732DE313C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64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910194-24EB-4BE0-9C31-19B2952E2A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arctan: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910194-24EB-4BE0-9C31-19B2952E2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38ED9-038B-4C97-AB48-3C79C4E7D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3" y="2052918"/>
                <a:ext cx="4911594" cy="4195481"/>
              </a:xfrm>
            </p:spPr>
            <p:txBody>
              <a:bodyPr/>
              <a:lstStyle/>
              <a:p>
                <a:r>
                  <a:rPr lang="en-US" dirty="0"/>
                  <a:t>Derivative easy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38ED9-038B-4C97-AB48-3C79C4E7D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2052918"/>
                <a:ext cx="4911594" cy="4195481"/>
              </a:xfrm>
              <a:blipFill>
                <a:blip r:embed="rId3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8DAA25-6F8A-4B4A-8E41-BE62DBF2D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13" y="2052918"/>
            <a:ext cx="5483194" cy="44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F08B6-2DA4-424E-9453-CD5A1DE4DE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/>
                  <a:t>Hyperbolic Tangent: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F08B6-2DA4-424E-9453-CD5A1DE4D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3EF20-0B9C-4075-BD35-C441338FB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751" y="2027751"/>
                <a:ext cx="5450047" cy="4195481"/>
              </a:xfrm>
            </p:spPr>
            <p:txBody>
              <a:bodyPr/>
              <a:lstStyle/>
              <a:p>
                <a:r>
                  <a:rPr lang="en-US" dirty="0"/>
                  <a:t>Derivative easy to compute: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Said to work better than sigmoid because zero-centered (except for output layer binary classification) </a:t>
                </a:r>
              </a:p>
              <a:p>
                <a:pPr marL="0" indent="0">
                  <a:buNone/>
                </a:pPr>
                <a:r>
                  <a:rPr lang="en-US" dirty="0">
                    <a:hlinkClick r:id="rId3"/>
                  </a:rPr>
                  <a:t>(Andrew Ng)</a:t>
                </a:r>
                <a:endParaRPr lang="en-US" dirty="0"/>
              </a:p>
              <a:p>
                <a:r>
                  <a:rPr lang="en-US" dirty="0"/>
                  <a:t>Vanishing gradient problem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3EF20-0B9C-4075-BD35-C441338FB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751" y="2027751"/>
                <a:ext cx="5450047" cy="4195481"/>
              </a:xfrm>
              <a:blipFill>
                <a:blip r:embed="rId4"/>
                <a:stretch>
                  <a:fillRect l="-111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926EE-6345-4A8B-A511-6C443343F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798" y="2027751"/>
            <a:ext cx="5181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7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738235-901B-49F6-8C4F-663A3F14E5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softsign: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738235-901B-49F6-8C4F-663A3F14E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C3DA-C40C-4CE5-9288-E9BE47C5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331044" cy="4195481"/>
          </a:xfrm>
        </p:spPr>
        <p:txBody>
          <a:bodyPr/>
          <a:lstStyle/>
          <a:p>
            <a:r>
              <a:rPr lang="en-US" dirty="0"/>
              <a:t>Range [0,1] – for classifier output layer</a:t>
            </a:r>
          </a:p>
          <a:p>
            <a:r>
              <a:rPr lang="en-US" dirty="0"/>
              <a:t>Computationally very cheap</a:t>
            </a:r>
          </a:p>
          <a:p>
            <a:r>
              <a:rPr lang="en-US" dirty="0"/>
              <a:t>Derivative not continuous at zero</a:t>
            </a:r>
          </a:p>
          <a:p>
            <a:r>
              <a:rPr lang="en-US" dirty="0"/>
              <a:t>Advocated by author</a:t>
            </a:r>
          </a:p>
          <a:p>
            <a:r>
              <a:rPr lang="en-US" dirty="0"/>
              <a:t>I simply substituted it for logistic on the output layer of NMIST classifier: the performance degraded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2C535-497E-49AD-B7DA-B6B5942D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91" y="1970994"/>
            <a:ext cx="3976396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6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1C82-0370-4977-A94E-72D1FD03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Linear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20BC-03DA-4FF7-8850-F51C9D4A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  <a:p>
            <a:r>
              <a:rPr lang="en-US" dirty="0"/>
              <a:t>ReLU</a:t>
            </a:r>
          </a:p>
          <a:p>
            <a:r>
              <a:rPr lang="en-US" dirty="0"/>
              <a:t>Leaky ReLU</a:t>
            </a:r>
          </a:p>
        </p:txBody>
      </p:sp>
    </p:spTree>
    <p:extLst>
      <p:ext uri="{BB962C8B-B14F-4D97-AF65-F5344CB8AC3E}">
        <p14:creationId xmlns:p14="http://schemas.microsoft.com/office/powerpoint/2010/main" val="166820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5892-2C27-4990-BB89-F42FFBCA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99A53-233C-4721-BACD-AE0F0E9DB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50" y="1459061"/>
                <a:ext cx="4756312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Doesn’t saturate – helps mitigate vanishing gradient problem</a:t>
                </a:r>
              </a:p>
              <a:p>
                <a:r>
                  <a:rPr lang="en-US" dirty="0"/>
                  <a:t>Dies when input less than zero – dead neuron problem</a:t>
                </a:r>
              </a:p>
              <a:p>
                <a:r>
                  <a:rPr lang="en-US" dirty="0"/>
                  <a:t>Standard for many years</a:t>
                </a:r>
              </a:p>
              <a:p>
                <a:r>
                  <a:rPr lang="en-US" dirty="0"/>
                  <a:t>Not for output layer when doing classification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99A53-233C-4721-BACD-AE0F0E9DB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50" y="1459061"/>
                <a:ext cx="4756312" cy="4195481"/>
              </a:xfrm>
              <a:blipFill>
                <a:blip r:embed="rId2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5D5-F6A9-4257-8596-DC865AC2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88" y="1528353"/>
            <a:ext cx="4982797" cy="37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0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5892-2C27-4990-BB89-F42FFBCA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99A53-233C-4721-BACD-AE0F0E9DB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50" y="1459061"/>
                <a:ext cx="4756312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A=0.01 for example</a:t>
                </a:r>
                <a:endParaRPr lang="en-US" b="0" dirty="0"/>
              </a:p>
              <a:p>
                <a:r>
                  <a:rPr lang="en-US" dirty="0"/>
                  <a:t>Doesn’t saturate – helps mitigate vanishing gradient problem</a:t>
                </a:r>
              </a:p>
              <a:p>
                <a:r>
                  <a:rPr lang="en-US" dirty="0"/>
                  <a:t>Doesn’t die for negative inputs – avoid dead neuron problem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99A53-233C-4721-BACD-AE0F0E9DB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50" y="1459061"/>
                <a:ext cx="4756312" cy="4195481"/>
              </a:xfrm>
              <a:blipFill>
                <a:blip r:embed="rId2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6943473-151E-49E8-A515-82C40233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66" y="1853248"/>
            <a:ext cx="4220158" cy="38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6D77-1A9D-4B2D-B468-78355DEE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and Questions 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7448-3737-4A94-9AE5-AECE82CE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used this activation function?</a:t>
            </a:r>
          </a:p>
          <a:p>
            <a:r>
              <a:rPr lang="en-US" dirty="0"/>
              <a:t>How well did it work?</a:t>
            </a:r>
          </a:p>
        </p:txBody>
      </p:sp>
    </p:spTree>
    <p:extLst>
      <p:ext uri="{BB962C8B-B14F-4D97-AF65-F5344CB8AC3E}">
        <p14:creationId xmlns:p14="http://schemas.microsoft.com/office/powerpoint/2010/main" val="75060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0F5A-6F09-4FF5-B26A-71F47DE9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6188-E564-4C1E-B731-C2BB0D70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softplus</a:t>
            </a:r>
          </a:p>
          <a:p>
            <a:r>
              <a:rPr lang="en-US" dirty="0"/>
              <a:t>elu and selu</a:t>
            </a:r>
          </a:p>
          <a:p>
            <a:r>
              <a:rPr lang="en-US" dirty="0"/>
              <a:t>swish</a:t>
            </a:r>
          </a:p>
          <a:p>
            <a:r>
              <a:rPr lang="en-US" dirty="0"/>
              <a:t>softmax: output layer for classification – normalized class probability</a:t>
            </a:r>
          </a:p>
        </p:txBody>
      </p:sp>
    </p:spTree>
    <p:extLst>
      <p:ext uri="{BB962C8B-B14F-4D97-AF65-F5344CB8AC3E}">
        <p14:creationId xmlns:p14="http://schemas.microsoft.com/office/powerpoint/2010/main" val="48720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7A1759-A103-4FE6-8328-353FCAF131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Softmax: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7A1759-A103-4FE6-8328-353FCAF13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D597-5279-4BF9-87FB-8505024D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vector of arbitrary numbers to a vector of probabilities</a:t>
            </a:r>
          </a:p>
          <a:p>
            <a:r>
              <a:rPr lang="en-US" dirty="0"/>
              <a:t>Used for output layer to select one of a group of mutually exclusive classes</a:t>
            </a:r>
          </a:p>
        </p:txBody>
      </p:sp>
    </p:spTree>
    <p:extLst>
      <p:ext uri="{BB962C8B-B14F-4D97-AF65-F5344CB8AC3E}">
        <p14:creationId xmlns:p14="http://schemas.microsoft.com/office/powerpoint/2010/main" val="1790497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717B87-1202-4FD9-A265-9A9421CD14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softplus: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717B87-1202-4FD9-A265-9A9421CD1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E208-F6C5-4342-8271-498215EC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379046" cy="4195481"/>
          </a:xfrm>
        </p:spPr>
        <p:txBody>
          <a:bodyPr/>
          <a:lstStyle/>
          <a:p>
            <a:r>
              <a:rPr lang="en-US"/>
              <a:t>Range [0,∞)</a:t>
            </a:r>
          </a:p>
          <a:p>
            <a:r>
              <a:rPr lang="en-US"/>
              <a:t>Like ReLU</a:t>
            </a:r>
          </a:p>
          <a:p>
            <a:r>
              <a:rPr lang="en-US"/>
              <a:t>More expensive</a:t>
            </a:r>
          </a:p>
          <a:p>
            <a:r>
              <a:rPr lang="en-US"/>
              <a:t>Derivative does not vanish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471DF-8E0B-48CE-B2BE-D2A5D49B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114" y="1853248"/>
            <a:ext cx="4952964" cy="25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0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CEFE-AAD0-42AD-911A-30913A3F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elu and selu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A8F6C-9551-4C7F-83B1-6FC6D98B7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4746981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for z&lt;0</a:t>
                </a:r>
              </a:p>
              <a:p>
                <a:r>
                  <a:rPr lang="en-US" dirty="0"/>
                  <a:t>Generalization of ReLU (a=0)</a:t>
                </a:r>
              </a:p>
              <a:p>
                <a:r>
                  <a:rPr lang="en-US" dirty="0"/>
                  <a:t>Derivative strictly positive</a:t>
                </a:r>
              </a:p>
              <a:p>
                <a:r>
                  <a:rPr lang="en-US" dirty="0"/>
                  <a:t>Expensive</a:t>
                </a:r>
              </a:p>
              <a:p>
                <a:r>
                  <a:rPr lang="en-US" dirty="0"/>
                  <a:t>Scalable: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A8F6C-9551-4C7F-83B1-6FC6D98B7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4746981" cy="4195481"/>
              </a:xfrm>
              <a:blipFill>
                <a:blip r:embed="rId2"/>
                <a:stretch>
                  <a:fillRect l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51996D-84E1-4368-80FD-4B647852D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891" y="2415747"/>
            <a:ext cx="44672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3A73-C03A-4336-B705-B6081188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Maxout: an Adaptive Activation Function for Use With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47D2-DE92-4653-9932-FAD7456A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94148" cy="4195481"/>
          </a:xfrm>
        </p:spPr>
        <p:txBody>
          <a:bodyPr/>
          <a:lstStyle/>
          <a:p>
            <a:r>
              <a:rPr lang="en-US" dirty="0"/>
              <a:t>Maximum of inputs</a:t>
            </a:r>
          </a:p>
          <a:p>
            <a:r>
              <a:rPr lang="en-US" dirty="0"/>
              <a:t>As weights are adjusted, the effective activation function is adapted</a:t>
            </a:r>
          </a:p>
          <a:p>
            <a:r>
              <a:rPr lang="en-US" dirty="0"/>
              <a:t>Even with ReLU, the gradient never vanishes</a:t>
            </a:r>
          </a:p>
          <a:p>
            <a:pPr marL="0" indent="0">
              <a:buNone/>
            </a:pPr>
            <a:r>
              <a:rPr lang="en-US" dirty="0"/>
              <a:t>References:</a:t>
            </a:r>
          </a:p>
          <a:p>
            <a:r>
              <a:rPr lang="en-US" dirty="0"/>
              <a:t> Goodfellow paper </a:t>
            </a:r>
            <a:r>
              <a:rPr lang="en-US" dirty="0">
                <a:hlinkClick r:id="rId2"/>
              </a:rPr>
              <a:t>Maxout Networks</a:t>
            </a:r>
            <a:endParaRPr lang="en-US" dirty="0"/>
          </a:p>
          <a:p>
            <a:r>
              <a:rPr lang="en-US" dirty="0"/>
              <a:t>Goodfellow thesis defense:  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 (2014)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D41D0-7DE5-4C5E-9699-D0551B10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461" y="2021820"/>
            <a:ext cx="54102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AC2571-0BEF-46F0-9C89-325CE9C21E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swish: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AC2571-0BEF-46F0-9C89-325CE9C21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BEE6-5357-48CE-AD6E-D346E1BE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955249" cy="4195481"/>
          </a:xfrm>
        </p:spPr>
        <p:txBody>
          <a:bodyPr/>
          <a:lstStyle/>
          <a:p>
            <a:r>
              <a:rPr lang="en-US" dirty="0"/>
              <a:t>Deep networks &gt; 40 layers</a:t>
            </a:r>
          </a:p>
          <a:p>
            <a:r>
              <a:rPr lang="en-US" dirty="0"/>
              <a:t>Google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20064-D9A9-4BFB-B385-867197EE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560" y="1973903"/>
            <a:ext cx="5960893" cy="40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4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5C6A-5547-4975-9A30-1BC96437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2A76-6D33-485A-8460-5E4F7C10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Softsign computationally efficient, but it may not work to just substitute it for softmax</a:t>
            </a:r>
          </a:p>
          <a:p>
            <a:r>
              <a:rPr lang="en-US" dirty="0"/>
              <a:t>ReLU tried and true</a:t>
            </a:r>
          </a:p>
        </p:txBody>
      </p:sp>
    </p:spTree>
    <p:extLst>
      <p:ext uri="{BB962C8B-B14F-4D97-AF65-F5344CB8AC3E}">
        <p14:creationId xmlns:p14="http://schemas.microsoft.com/office/powerpoint/2010/main" val="115647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AA4C-4AD6-4FF4-9095-B133EE44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Gap: Theory vs.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A539-F673-4E83-8480-AF5873FD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your input</a:t>
            </a:r>
          </a:p>
          <a:p>
            <a:r>
              <a:rPr lang="en-US" dirty="0"/>
              <a:t>Many activation functions proposed based on mathematical properties</a:t>
            </a:r>
          </a:p>
          <a:p>
            <a:r>
              <a:rPr lang="en-US" dirty="0"/>
              <a:t>In practice, ReLU for hidden layers and sigmoid for output classification layer</a:t>
            </a:r>
          </a:p>
          <a:p>
            <a:r>
              <a:rPr lang="en-US" dirty="0"/>
              <a:t>Many papers on the expressivity of activation functions but they are very abstract and don’t mention specific applications</a:t>
            </a:r>
          </a:p>
          <a:p>
            <a:r>
              <a:rPr lang="en-US" dirty="0"/>
              <a:t>Few </a:t>
            </a:r>
            <a:r>
              <a:rPr lang="en-US"/>
              <a:t>or no comprehensive </a:t>
            </a:r>
            <a:r>
              <a:rPr lang="en-US" dirty="0"/>
              <a:t>papers guiding selection of functions for a particular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6B0C-4497-43E1-A600-F0366F85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in Choice of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A68D-14F3-4C37-A640-6CA0D3CA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function: Softmax for classification, logistic for binary classification or multilabel classification</a:t>
            </a:r>
          </a:p>
          <a:p>
            <a:r>
              <a:rPr lang="en-US" dirty="0"/>
              <a:t>Vanishing gradient problem: ReLU</a:t>
            </a:r>
          </a:p>
          <a:p>
            <a:r>
              <a:rPr lang="en-US" dirty="0"/>
              <a:t>Computational cost</a:t>
            </a:r>
          </a:p>
          <a:p>
            <a:r>
              <a:rPr lang="en-US" dirty="0"/>
              <a:t>Expressivity</a:t>
            </a:r>
          </a:p>
          <a:p>
            <a:r>
              <a:rPr lang="en-US" dirty="0"/>
              <a:t>Use of dropout for regularization (to avoid over-fitting)</a:t>
            </a:r>
          </a:p>
          <a:p>
            <a:r>
              <a:rPr lang="en-US" dirty="0"/>
              <a:t>Sampling distribution: e.g., logistic output for mixed Gaussian</a:t>
            </a:r>
          </a:p>
          <a:p>
            <a:r>
              <a:rPr lang="en-US" dirty="0"/>
              <a:t>Zero-centered</a:t>
            </a:r>
          </a:p>
          <a:p>
            <a:r>
              <a:rPr lang="en-US" dirty="0"/>
              <a:t>Choice of optimizer</a:t>
            </a:r>
          </a:p>
        </p:txBody>
      </p:sp>
    </p:spTree>
    <p:extLst>
      <p:ext uri="{BB962C8B-B14F-4D97-AF65-F5344CB8AC3E}">
        <p14:creationId xmlns:p14="http://schemas.microsoft.com/office/powerpoint/2010/main" val="417073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C181-4698-4B26-B706-BF4F8AC9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Expressivity of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E6F8-CADE-4CCF-862A-E2858467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activation just gives linear regression – equivalent to single layer no matter how many layers are present</a:t>
            </a:r>
          </a:p>
          <a:p>
            <a:r>
              <a:rPr lang="en-US" dirty="0"/>
              <a:t>Example: approximating a sine function with ReLU</a:t>
            </a:r>
          </a:p>
          <a:p>
            <a:pPr marL="0" indent="0">
              <a:buNone/>
            </a:pPr>
            <a:r>
              <a:rPr lang="en-US" i="1" dirty="0"/>
              <a:t>Neural Networks from Scratch in Python, </a:t>
            </a:r>
            <a:r>
              <a:rPr lang="en-US" dirty="0"/>
              <a:t>Harrison Kinsley and Daniel Kukiela</a:t>
            </a:r>
          </a:p>
          <a:p>
            <a:r>
              <a:rPr lang="en-US" dirty="0">
                <a:hlinkClick r:id="rId2"/>
              </a:rPr>
              <a:t>Approximation by Superpositions of Sigmoidal Functions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Approximation Capabilities of Multilayer Feedforward Networks</a:t>
            </a:r>
            <a:endParaRPr lang="en-US" dirty="0"/>
          </a:p>
          <a:p>
            <a:r>
              <a:rPr lang="en-US" dirty="0">
                <a:hlinkClick r:id="rId4"/>
              </a:rPr>
              <a:t>Multilayer Feedforward Networks with a Non-polynomial Activation Can Approximate any Function</a:t>
            </a:r>
            <a:endParaRPr lang="en-US" dirty="0"/>
          </a:p>
          <a:p>
            <a:r>
              <a:rPr lang="en-US" dirty="0">
                <a:hlinkClick r:id="rId5"/>
              </a:rPr>
              <a:t>Approximation Theory of the Multilayer Feedforward Perceptron Model</a:t>
            </a:r>
            <a:endParaRPr lang="en-US" dirty="0"/>
          </a:p>
          <a:p>
            <a:endParaRPr lang="en-US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78C7-543E-46B6-97ED-B79EC5D6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Expressivity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ED24-B189-4249-BB4B-8302F295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Universal Approximation Theorem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Approximation by Superpositions of Sigmoidal Functions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Approximation Capabilities of Multilayer Feedforward Networks</a:t>
            </a:r>
            <a:endParaRPr lang="en-US" dirty="0"/>
          </a:p>
          <a:p>
            <a:r>
              <a:rPr lang="en-US" dirty="0">
                <a:hlinkClick r:id="rId5"/>
              </a:rPr>
              <a:t>Multilayer Feedforward Networks with a Non-polynomial Activation Can Approximate any Function</a:t>
            </a:r>
            <a:endParaRPr lang="en-US" dirty="0"/>
          </a:p>
          <a:p>
            <a:r>
              <a:rPr lang="en-US" dirty="0">
                <a:hlinkClick r:id="rId6"/>
              </a:rPr>
              <a:t>Approximation Theory of the Multilayer Feedforward Perceptron Model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9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0D37-F150-4AAA-A444-143A25F3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baseline="0" dirty="0">
                <a:latin typeface="CMR17"/>
              </a:rPr>
              <a:t>Activation Functions in Artificial Neural Networks:</a:t>
            </a:r>
            <a:br>
              <a:rPr lang="en-US" sz="3600" b="0" i="0" u="none" strike="noStrike" baseline="0" dirty="0">
                <a:latin typeface="CMR17"/>
              </a:rPr>
            </a:br>
            <a:r>
              <a:rPr lang="en-US" sz="3600" b="0" i="0" u="none" strike="noStrike" baseline="0" dirty="0">
                <a:latin typeface="CMR17"/>
              </a:rPr>
              <a:t>A Systematic Overview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990D-86F7-4312-A518-1F1EBFD3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MBX12"/>
              </a:rPr>
              <a:t>Johannes Lederer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2"/>
              </a:rPr>
              <a:t>Department of Mathematics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2"/>
              </a:rPr>
              <a:t>Ruhr-University Bochum, Germany</a:t>
            </a:r>
          </a:p>
          <a:p>
            <a:pPr marL="0" indent="0" algn="l">
              <a:buNone/>
            </a:pPr>
            <a:endParaRPr lang="en-US" sz="1800" dirty="0">
              <a:latin typeface="CMR12"/>
            </a:endParaRPr>
          </a:p>
          <a:p>
            <a:r>
              <a:rPr lang="en-US" sz="1800" dirty="0">
                <a:latin typeface="CMR12"/>
              </a:rPr>
              <a:t>Introduction</a:t>
            </a:r>
          </a:p>
          <a:p>
            <a:r>
              <a:rPr lang="en-US" sz="1800" dirty="0">
                <a:latin typeface="CMR12"/>
              </a:rPr>
              <a:t>Common Activation Functions</a:t>
            </a:r>
          </a:p>
          <a:p>
            <a:r>
              <a:rPr lang="en-US" sz="1800" dirty="0">
                <a:latin typeface="CMR12"/>
              </a:rPr>
              <a:t>Practical 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9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611B-E7E3-4A4F-A7F5-AA36E226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CF989-DA92-4BCF-B0BF-FB16301CA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3526631"/>
            <a:ext cx="4848225" cy="1247775"/>
          </a:xfrm>
        </p:spPr>
      </p:pic>
    </p:spTree>
    <p:extLst>
      <p:ext uri="{BB962C8B-B14F-4D97-AF65-F5344CB8AC3E}">
        <p14:creationId xmlns:p14="http://schemas.microsoft.com/office/powerpoint/2010/main" val="131922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2069D3-E4C8-42CE-A1B5-949B9BDB1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78" y="531845"/>
            <a:ext cx="6011601" cy="56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85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906</TotalTime>
  <Words>774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Cambria Math</vt:lpstr>
      <vt:lpstr>Century Gothic</vt:lpstr>
      <vt:lpstr>CMBX12</vt:lpstr>
      <vt:lpstr>CMR12</vt:lpstr>
      <vt:lpstr>CMR17</vt:lpstr>
      <vt:lpstr>Wingdings</vt:lpstr>
      <vt:lpstr>Wingdings 3</vt:lpstr>
      <vt:lpstr>Ion</vt:lpstr>
      <vt:lpstr>Focus on Activation Functions</vt:lpstr>
      <vt:lpstr>Comments and Questions Welcome</vt:lpstr>
      <vt:lpstr>Gap: Theory vs. Practice</vt:lpstr>
      <vt:lpstr>Considerations in Choice of Activation Functions</vt:lpstr>
      <vt:lpstr>Expressivity of Activation Functions</vt:lpstr>
      <vt:lpstr>Expressivity Papers</vt:lpstr>
      <vt:lpstr>Activation Functions in Artificial Neural Networks: A Systematic Overview</vt:lpstr>
      <vt:lpstr>Definition</vt:lpstr>
      <vt:lpstr>PowerPoint Presentation</vt:lpstr>
      <vt:lpstr>Sigmoid Family: bounded, monotonic, single inflection point</vt:lpstr>
      <vt:lpstr>PowerPoint Presentation</vt:lpstr>
      <vt:lpstr>Logistic (sigmoid) : 1/(1+exp⁡(-z))</vt:lpstr>
      <vt:lpstr>Derivation of Logistic Activation Function</vt:lpstr>
      <vt:lpstr>arctan: z=(sin⁡(x))/(tan⁡(x))</vt:lpstr>
      <vt:lpstr>Hyperbolic Tangent: tanh⁡(x)=(e^x- e^(-x))/(e^(x+ ) e^(-x) )</vt:lpstr>
      <vt:lpstr>softsign: z/(1+|z|)</vt:lpstr>
      <vt:lpstr>Piecewise Linear Activation Functions</vt:lpstr>
      <vt:lpstr>ReLU</vt:lpstr>
      <vt:lpstr>Leaky ReLU</vt:lpstr>
      <vt:lpstr>Other Functions</vt:lpstr>
      <vt:lpstr>Softmax: e^(z_i^  )/(Σe^(z_i ) )</vt:lpstr>
      <vt:lpstr>softplus: log⁡[1+e^z]</vt:lpstr>
      <vt:lpstr>elu and selu</vt:lpstr>
      <vt:lpstr>Maxout: an Adaptive Activation Function for Use With Dropout</vt:lpstr>
      <vt:lpstr>swish: z/(1+e^(-az) )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on Activation Functions</dc:title>
  <dc:creator>Anna Naden</dc:creator>
  <cp:lastModifiedBy>Anna Naden</cp:lastModifiedBy>
  <cp:revision>28</cp:revision>
  <dcterms:created xsi:type="dcterms:W3CDTF">2021-04-02T14:51:07Z</dcterms:created>
  <dcterms:modified xsi:type="dcterms:W3CDTF">2021-04-13T16:15:04Z</dcterms:modified>
</cp:coreProperties>
</file>