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65" r:id="rId4"/>
    <p:sldId id="267" r:id="rId5"/>
    <p:sldId id="258" r:id="rId6"/>
    <p:sldId id="259" r:id="rId7"/>
    <p:sldId id="261" r:id="rId8"/>
    <p:sldId id="263" r:id="rId9"/>
    <p:sldId id="262" r:id="rId10"/>
    <p:sldId id="271" r:id="rId11"/>
    <p:sldId id="268" r:id="rId12"/>
    <p:sldId id="260" r:id="rId13"/>
    <p:sldId id="264" r:id="rId14"/>
    <p:sldId id="266" r:id="rId15"/>
    <p:sldId id="269" r:id="rId16"/>
    <p:sldId id="276" r:id="rId17"/>
    <p:sldId id="270" r:id="rId18"/>
    <p:sldId id="272" r:id="rId19"/>
    <p:sldId id="273" r:id="rId20"/>
    <p:sldId id="274" r:id="rId21"/>
    <p:sldId id="277" r:id="rId22"/>
    <p:sldId id="275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DF1A7B4-8790-4B97-9839-B4925A42C271}">
          <p14:sldIdLst>
            <p14:sldId id="256"/>
            <p14:sldId id="257"/>
            <p14:sldId id="265"/>
            <p14:sldId id="267"/>
            <p14:sldId id="258"/>
            <p14:sldId id="259"/>
            <p14:sldId id="261"/>
            <p14:sldId id="263"/>
            <p14:sldId id="262"/>
            <p14:sldId id="271"/>
            <p14:sldId id="268"/>
            <p14:sldId id="260"/>
            <p14:sldId id="264"/>
            <p14:sldId id="266"/>
            <p14:sldId id="269"/>
            <p14:sldId id="276"/>
            <p14:sldId id="270"/>
            <p14:sldId id="272"/>
            <p14:sldId id="273"/>
            <p14:sldId id="274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4" autoAdjust="0"/>
  </p:normalViewPr>
  <p:slideViewPr>
    <p:cSldViewPr snapToGrid="0">
      <p:cViewPr varScale="1">
        <p:scale>
          <a:sx n="110" d="100"/>
          <a:sy n="110" d="100"/>
        </p:scale>
        <p:origin x="58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5139d26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5139d26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5139d2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5139d2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5139d26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5139d26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5139d2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5139d2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the output here negative to demonstrate other condition of rectifier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537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5139d2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5139d2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47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 of fitness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8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5139d26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5139d26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an actual example</a:t>
            </a:r>
          </a:p>
          <a:p>
            <a:r>
              <a:rPr lang="en-US" dirty="0"/>
              <a:t>Find a new picture or make my own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1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601883" y="1567550"/>
            <a:ext cx="802125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90085" y="9928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Evaluating Approaches to Evolving Neural </a:t>
            </a:r>
            <a:r>
              <a:rPr lang="en-US" b="1" dirty="0" err="1"/>
              <a:t>Reversi</a:t>
            </a:r>
            <a:r>
              <a:rPr lang="en-US" b="1" dirty="0"/>
              <a:t> Players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Anna Porter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Advisor: Dr. Rob LeGrand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Summer II 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D049-316C-4B09-B1DF-E6328771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92F8-73CB-4086-8039-3854ED19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83" y="1567550"/>
            <a:ext cx="8021255" cy="331687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 err="1"/>
              <a:t>currentPopulation</a:t>
            </a:r>
            <a:r>
              <a:rPr lang="en-US" sz="1400" dirty="0"/>
              <a:t> ← Generate initial population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For </a:t>
            </a:r>
            <a:r>
              <a:rPr lang="en-US" sz="1400" dirty="0" err="1"/>
              <a:t>whichGeneration</a:t>
            </a:r>
            <a:r>
              <a:rPr lang="en-US" sz="1400" dirty="0"/>
              <a:t> ← 1 to </a:t>
            </a:r>
            <a:r>
              <a:rPr lang="en-US" sz="1400" dirty="0" err="1"/>
              <a:t>numGenerations</a:t>
            </a:r>
            <a:r>
              <a:rPr lang="en-US" sz="1400" dirty="0"/>
              <a:t>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For each organism in </a:t>
            </a:r>
            <a:r>
              <a:rPr lang="en-US" sz="1400" dirty="0" err="1"/>
              <a:t>currentPopulation</a:t>
            </a:r>
            <a:r>
              <a:rPr lang="en-US" sz="1400" dirty="0"/>
              <a:t>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	Play </a:t>
            </a:r>
            <a:r>
              <a:rPr lang="en-US" sz="1400" dirty="0" err="1"/>
              <a:t>Reversi</a:t>
            </a:r>
            <a:r>
              <a:rPr lang="en-US" sz="1400" dirty="0"/>
              <a:t> against 6 neighbors as Black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For each organism in </a:t>
            </a:r>
            <a:r>
              <a:rPr lang="en-US" sz="1400" dirty="0" err="1"/>
              <a:t>currentPopulation</a:t>
            </a:r>
            <a:r>
              <a:rPr lang="en-US" sz="1400" dirty="0"/>
              <a:t>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	Select parents using fitness score based on </a:t>
            </a:r>
            <a:r>
              <a:rPr lang="en-US" sz="1400" dirty="0" err="1"/>
              <a:t>Reversi</a:t>
            </a:r>
            <a:r>
              <a:rPr lang="en-US" sz="1400" dirty="0"/>
              <a:t> results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	Crossover parent genes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	Mutate genes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	Create a new organism in </a:t>
            </a:r>
            <a:r>
              <a:rPr lang="en-US" sz="1400" dirty="0" err="1"/>
              <a:t>newPopulation</a:t>
            </a:r>
            <a:r>
              <a:rPr lang="en-US" sz="1400" dirty="0"/>
              <a:t> using genes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</a:t>
            </a:r>
            <a:r>
              <a:rPr lang="en-US" sz="1400" dirty="0" err="1"/>
              <a:t>currentPopulation</a:t>
            </a:r>
            <a:r>
              <a:rPr lang="en-US" sz="1400" dirty="0"/>
              <a:t> ← </a:t>
            </a:r>
            <a:r>
              <a:rPr lang="en-US" sz="1400" dirty="0" err="1"/>
              <a:t>newPopulation</a:t>
            </a:r>
            <a:endParaRPr lang="en-US" sz="1400" dirty="0"/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If  </a:t>
            </a:r>
            <a:r>
              <a:rPr lang="en-US" sz="1400" dirty="0" err="1"/>
              <a:t>whichGeneration</a:t>
            </a:r>
            <a:r>
              <a:rPr lang="en-US" sz="1400" dirty="0"/>
              <a:t> mod 1000 = 0: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400" dirty="0"/>
              <a:t>		Save population for later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1BC22-6A29-4911-9497-F160BDE715DD}"/>
              </a:ext>
            </a:extLst>
          </p:cNvPr>
          <p:cNvSpPr/>
          <p:nvPr/>
        </p:nvSpPr>
        <p:spPr>
          <a:xfrm>
            <a:off x="6234229" y="4759860"/>
            <a:ext cx="29097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https://www.frontiersin.org/journals/genetics</a:t>
            </a:r>
          </a:p>
        </p:txBody>
      </p:sp>
      <p:pic>
        <p:nvPicPr>
          <p:cNvPr id="4098" name="Picture 2" descr="Image result for genetics">
            <a:extLst>
              <a:ext uri="{FF2B5EF4-FFF2-40B4-BE49-F238E27FC236}">
                <a16:creationId xmlns:a16="http://schemas.microsoft.com/office/drawing/2014/main" id="{E8B9B7EE-F8D2-4855-9342-AF6C1435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16604">
            <a:off x="3680749" y="584843"/>
            <a:ext cx="7465671" cy="333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73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681C-658D-4BD3-BCE3-69C7C37D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30E58-7C51-4E19-9B9B-C7E8C19C3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Win: 64 points</a:t>
            </a:r>
          </a:p>
          <a:p>
            <a:r>
              <a:rPr lang="en-US" sz="1600" dirty="0"/>
              <a:t>Loss: 0 points</a:t>
            </a:r>
          </a:p>
          <a:p>
            <a:r>
              <a:rPr lang="en-US" sz="1600" dirty="0"/>
              <a:t>Draw: 32 points</a:t>
            </a:r>
          </a:p>
          <a:p>
            <a:r>
              <a:rPr lang="en-US" sz="1600" dirty="0"/>
              <a:t>Pieces Controlled: x points</a:t>
            </a:r>
          </a:p>
          <a:p>
            <a:r>
              <a:rPr lang="en-US" sz="1600" dirty="0"/>
              <a:t>Wins * 64 + ties * 32 + pieces</a:t>
            </a:r>
          </a:p>
        </p:txBody>
      </p:sp>
    </p:spTree>
    <p:extLst>
      <p:ext uri="{BB962C8B-B14F-4D97-AF65-F5344CB8AC3E}">
        <p14:creationId xmlns:p14="http://schemas.microsoft.com/office/powerpoint/2010/main" val="401158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Parent Selection</a:t>
            </a:r>
            <a:r>
              <a:rPr lang="en" dirty="0"/>
              <a:t> Example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1A2302-E16C-4ED6-9613-AE8093E90536}"/>
              </a:ext>
            </a:extLst>
          </p:cNvPr>
          <p:cNvGrpSpPr/>
          <p:nvPr/>
        </p:nvGrpSpPr>
        <p:grpSpPr>
          <a:xfrm>
            <a:off x="162500" y="1663148"/>
            <a:ext cx="2731750" cy="2757121"/>
            <a:chOff x="332515" y="1005003"/>
            <a:chExt cx="3834727" cy="3870341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F0DBF660-5AB2-40BA-8610-42BFA4CFE504}"/>
                </a:ext>
              </a:extLst>
            </p:cNvPr>
            <p:cNvSpPr/>
            <p:nvPr/>
          </p:nvSpPr>
          <p:spPr>
            <a:xfrm>
              <a:off x="332515" y="2973432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Father5</a:t>
              </a:r>
            </a:p>
            <a:p>
              <a:pPr algn="ctr"/>
              <a:r>
                <a:rPr lang="en-US" sz="1200" dirty="0"/>
                <a:t>356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B8A415B-78B0-4649-BCE5-6382EB02B34F}"/>
                </a:ext>
              </a:extLst>
            </p:cNvPr>
            <p:cNvSpPr/>
            <p:nvPr/>
          </p:nvSpPr>
          <p:spPr>
            <a:xfrm>
              <a:off x="332515" y="1610002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Father6</a:t>
              </a:r>
            </a:p>
            <a:p>
              <a:pPr algn="ctr"/>
              <a:r>
                <a:rPr lang="en-US" sz="1200" dirty="0"/>
                <a:t>324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EF5932AC-5EB1-4700-86B0-DDBCD720FEC2}"/>
                </a:ext>
              </a:extLst>
            </p:cNvPr>
            <p:cNvSpPr/>
            <p:nvPr/>
          </p:nvSpPr>
          <p:spPr>
            <a:xfrm>
              <a:off x="1538036" y="1005003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Father1</a:t>
              </a:r>
            </a:p>
            <a:p>
              <a:pPr algn="ctr"/>
              <a:r>
                <a:rPr lang="en-US" sz="1200" dirty="0"/>
                <a:t>423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5A8BA9E3-177E-4EF9-A9B2-80602F487B58}"/>
                </a:ext>
              </a:extLst>
            </p:cNvPr>
            <p:cNvSpPr/>
            <p:nvPr/>
          </p:nvSpPr>
          <p:spPr>
            <a:xfrm>
              <a:off x="2736289" y="1659263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Father2</a:t>
              </a:r>
            </a:p>
            <a:p>
              <a:pPr algn="ctr"/>
              <a:r>
                <a:rPr lang="en-US" sz="1200" dirty="0"/>
                <a:t>100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85F9CC6-5094-4DA3-88BE-2D81FABCC2E1}"/>
                </a:ext>
              </a:extLst>
            </p:cNvPr>
            <p:cNvSpPr/>
            <p:nvPr/>
          </p:nvSpPr>
          <p:spPr>
            <a:xfrm>
              <a:off x="1534402" y="3641764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Father4</a:t>
              </a:r>
            </a:p>
            <a:p>
              <a:pPr algn="ctr"/>
              <a:r>
                <a:rPr lang="en-US" sz="1200" dirty="0"/>
                <a:t>575</a:t>
              </a: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4FF10B14-453D-4446-BC65-ADB3A2C325CC}"/>
                </a:ext>
              </a:extLst>
            </p:cNvPr>
            <p:cNvSpPr/>
            <p:nvPr/>
          </p:nvSpPr>
          <p:spPr>
            <a:xfrm>
              <a:off x="2736289" y="2992789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Father3</a:t>
              </a:r>
            </a:p>
            <a:p>
              <a:pPr algn="ctr"/>
              <a:r>
                <a:rPr lang="en-US" sz="1200" dirty="0"/>
                <a:t>300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7F574DF5-2501-45E4-BB8C-BB6AA5C49A6A}"/>
                </a:ext>
              </a:extLst>
            </p:cNvPr>
            <p:cNvSpPr/>
            <p:nvPr/>
          </p:nvSpPr>
          <p:spPr>
            <a:xfrm>
              <a:off x="1537251" y="2317570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Mother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40DE67-DAA6-4CAB-ABD9-51B9AA024DF3}"/>
              </a:ext>
            </a:extLst>
          </p:cNvPr>
          <p:cNvGrpSpPr/>
          <p:nvPr/>
        </p:nvGrpSpPr>
        <p:grpSpPr>
          <a:xfrm>
            <a:off x="3071657" y="1732785"/>
            <a:ext cx="2668032" cy="2692810"/>
            <a:chOff x="4727249" y="913290"/>
            <a:chExt cx="3834727" cy="3870341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CCE22B8-D0D4-44B9-B3F1-4C0DDAABCE4E}"/>
                </a:ext>
              </a:extLst>
            </p:cNvPr>
            <p:cNvSpPr/>
            <p:nvPr/>
          </p:nvSpPr>
          <p:spPr>
            <a:xfrm>
              <a:off x="4727249" y="2881719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Father5</a:t>
              </a:r>
            </a:p>
            <a:p>
              <a:pPr algn="ctr"/>
              <a:r>
                <a:rPr lang="en-US" sz="1200" dirty="0"/>
                <a:t>256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2AF1D090-5358-4639-B8B6-ECD8F769DE9C}"/>
                </a:ext>
              </a:extLst>
            </p:cNvPr>
            <p:cNvSpPr/>
            <p:nvPr/>
          </p:nvSpPr>
          <p:spPr>
            <a:xfrm>
              <a:off x="4727249" y="1518289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Father6</a:t>
              </a:r>
            </a:p>
            <a:p>
              <a:pPr algn="ctr"/>
              <a:r>
                <a:rPr lang="en-US" sz="1200" dirty="0"/>
                <a:t>224</a:t>
              </a: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7BCB9C4F-AC34-490A-B304-45718DFDE732}"/>
                </a:ext>
              </a:extLst>
            </p:cNvPr>
            <p:cNvSpPr/>
            <p:nvPr/>
          </p:nvSpPr>
          <p:spPr>
            <a:xfrm>
              <a:off x="5932770" y="913290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Father1</a:t>
              </a:r>
            </a:p>
            <a:p>
              <a:pPr algn="ctr"/>
              <a:r>
                <a:rPr lang="en-US" sz="1200" dirty="0"/>
                <a:t>323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B050CF18-E46D-4F3A-9A36-73F2CCDDC2EC}"/>
                </a:ext>
              </a:extLst>
            </p:cNvPr>
            <p:cNvSpPr/>
            <p:nvPr/>
          </p:nvSpPr>
          <p:spPr>
            <a:xfrm>
              <a:off x="7131023" y="1567550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Father2</a:t>
              </a:r>
            </a:p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C4D13FA6-FED9-429F-B495-8086261224B6}"/>
                </a:ext>
              </a:extLst>
            </p:cNvPr>
            <p:cNvSpPr/>
            <p:nvPr/>
          </p:nvSpPr>
          <p:spPr>
            <a:xfrm>
              <a:off x="5929136" y="3550051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Father4</a:t>
              </a:r>
            </a:p>
            <a:p>
              <a:pPr algn="ctr"/>
              <a:r>
                <a:rPr lang="en-US" sz="1200" dirty="0"/>
                <a:t>475</a:t>
              </a: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890729C-9780-4D00-9059-DF3BC0BD5FA5}"/>
                </a:ext>
              </a:extLst>
            </p:cNvPr>
            <p:cNvSpPr/>
            <p:nvPr/>
          </p:nvSpPr>
          <p:spPr>
            <a:xfrm>
              <a:off x="7131023" y="2901076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Father3</a:t>
              </a:r>
            </a:p>
            <a:p>
              <a:pPr algn="ctr"/>
              <a:r>
                <a:rPr lang="en-US" sz="1200" dirty="0"/>
                <a:t>200</a:t>
              </a: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4338ADD7-E0D4-46EB-AED2-3818E9E6C229}"/>
                </a:ext>
              </a:extLst>
            </p:cNvPr>
            <p:cNvSpPr/>
            <p:nvPr/>
          </p:nvSpPr>
          <p:spPr>
            <a:xfrm>
              <a:off x="5931985" y="2225857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Mother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FE74FBF-C74D-4BA2-93C1-3D541A995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15354"/>
              </p:ext>
            </p:extLst>
          </p:nvPr>
        </p:nvGraphicFramePr>
        <p:xfrm>
          <a:off x="5917096" y="1451113"/>
          <a:ext cx="2958514" cy="296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88">
                  <a:extLst>
                    <a:ext uri="{9D8B030D-6E8A-4147-A177-3AD203B41FA5}">
                      <a16:colId xmlns:a16="http://schemas.microsoft.com/office/drawing/2014/main" val="1325261082"/>
                    </a:ext>
                  </a:extLst>
                </a:gridCol>
                <a:gridCol w="999869">
                  <a:extLst>
                    <a:ext uri="{9D8B030D-6E8A-4147-A177-3AD203B41FA5}">
                      <a16:colId xmlns:a16="http://schemas.microsoft.com/office/drawing/2014/main" val="3200278444"/>
                    </a:ext>
                  </a:extLst>
                </a:gridCol>
                <a:gridCol w="1106557">
                  <a:extLst>
                    <a:ext uri="{9D8B030D-6E8A-4147-A177-3AD203B41FA5}">
                      <a16:colId xmlns:a16="http://schemas.microsoft.com/office/drawing/2014/main" val="291926136"/>
                    </a:ext>
                  </a:extLst>
                </a:gridCol>
              </a:tblGrid>
              <a:tr h="348265">
                <a:tc>
                  <a:txBody>
                    <a:bodyPr/>
                    <a:lstStyle/>
                    <a:p>
                      <a:r>
                        <a:rPr lang="en-US" sz="1300" dirty="0"/>
                        <a:t>Parent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Fraction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Percentage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1504576547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300" dirty="0"/>
                        <a:t>Father 1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323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21.85%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3451925539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300" dirty="0"/>
                        <a:t>Father 2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0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2095643760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300" dirty="0"/>
                        <a:t>Father 3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200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13.53%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343872016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300" dirty="0"/>
                        <a:t>Father 4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475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32.14%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1510963925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300" dirty="0"/>
                        <a:t>Father 5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256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17.32%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4045023683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300" dirty="0"/>
                        <a:t>Father 6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224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15.16%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18729686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8FF1-D660-418A-84E4-C1C9B546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575" y="395965"/>
            <a:ext cx="7038900" cy="914100"/>
          </a:xfrm>
        </p:spPr>
        <p:txBody>
          <a:bodyPr/>
          <a:lstStyle/>
          <a:p>
            <a:r>
              <a:rPr lang="en-US" dirty="0"/>
              <a:t>Crossover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F89D8F-194E-471F-96F4-2BCBFA818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3279"/>
              </p:ext>
            </p:extLst>
          </p:nvPr>
        </p:nvGraphicFramePr>
        <p:xfrm>
          <a:off x="1184858" y="986593"/>
          <a:ext cx="1393085" cy="82296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0,1,0 </a:t>
                      </a:r>
                      <a:r>
                        <a:rPr lang="en-US" sz="1200" baseline="0" dirty="0"/>
                        <a:t>= 1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0,1,1 </a:t>
                      </a:r>
                      <a:r>
                        <a:rPr lang="en-US" sz="1200" baseline="0" dirty="0"/>
                        <a:t>= 7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0,1,2 </a:t>
                      </a:r>
                      <a:r>
                        <a:rPr lang="en-US" sz="1200" baseline="0" dirty="0"/>
                        <a:t>= 4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4B8EF34-39B9-420A-9604-046D5F2B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0149"/>
              </p:ext>
            </p:extLst>
          </p:nvPr>
        </p:nvGraphicFramePr>
        <p:xfrm>
          <a:off x="1184857" y="2026982"/>
          <a:ext cx="1393085" cy="82296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0,2,0 </a:t>
                      </a:r>
                      <a:r>
                        <a:rPr lang="en-US" sz="1200" baseline="0" dirty="0"/>
                        <a:t>= 5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0,2,1 </a:t>
                      </a:r>
                      <a:r>
                        <a:rPr lang="en-US" sz="1200" baseline="0" dirty="0"/>
                        <a:t>= 2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0,2,2 </a:t>
                      </a:r>
                      <a:r>
                        <a:rPr lang="en-US" sz="1200" baseline="0" dirty="0"/>
                        <a:t>= 8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3D94ED4-0BF6-4497-8F42-8724ED571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88417"/>
              </p:ext>
            </p:extLst>
          </p:nvPr>
        </p:nvGraphicFramePr>
        <p:xfrm>
          <a:off x="2665314" y="1497211"/>
          <a:ext cx="1393085" cy="82296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1,1,0 </a:t>
                      </a:r>
                      <a:r>
                        <a:rPr lang="en-US" sz="1200" baseline="0" dirty="0"/>
                        <a:t>= 3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1,1,1 </a:t>
                      </a:r>
                      <a:r>
                        <a:rPr lang="en-US" sz="1200" baseline="0" dirty="0"/>
                        <a:t>= 9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1,1,2 </a:t>
                      </a:r>
                      <a:r>
                        <a:rPr lang="en-US" sz="1200" baseline="0" dirty="0"/>
                        <a:t>= 6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1D05DCD-4FBB-418C-BABB-8A374886B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37613"/>
              </p:ext>
            </p:extLst>
          </p:nvPr>
        </p:nvGraphicFramePr>
        <p:xfrm>
          <a:off x="1184856" y="3090283"/>
          <a:ext cx="1393085" cy="8229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0,1,0 </a:t>
                      </a:r>
                      <a:r>
                        <a:rPr lang="en-US" sz="1200" baseline="0" dirty="0"/>
                        <a:t>= 8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0,1,1 </a:t>
                      </a:r>
                      <a:r>
                        <a:rPr lang="en-US" sz="1200" baseline="0" dirty="0"/>
                        <a:t>= 6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0,1,2 </a:t>
                      </a:r>
                      <a:r>
                        <a:rPr lang="en-US" sz="1200" baseline="0" dirty="0"/>
                        <a:t>= 1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5448906-B438-4C6A-9499-AEE84B8A5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0757"/>
              </p:ext>
            </p:extLst>
          </p:nvPr>
        </p:nvGraphicFramePr>
        <p:xfrm>
          <a:off x="1184857" y="4077477"/>
          <a:ext cx="1393085" cy="8229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0,2,0 </a:t>
                      </a:r>
                      <a:r>
                        <a:rPr lang="en-US" sz="1200" baseline="0" dirty="0"/>
                        <a:t>= 3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0,2,1 </a:t>
                      </a:r>
                      <a:r>
                        <a:rPr lang="en-US" sz="1200" baseline="0" dirty="0"/>
                        <a:t>= 9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0,2,2 </a:t>
                      </a:r>
                      <a:r>
                        <a:rPr lang="en-US" sz="1200" baseline="0" dirty="0"/>
                        <a:t>= 7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88EE8BF-3379-4CF8-B703-C58DA03C9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43147"/>
              </p:ext>
            </p:extLst>
          </p:nvPr>
        </p:nvGraphicFramePr>
        <p:xfrm>
          <a:off x="2665314" y="3547706"/>
          <a:ext cx="1393085" cy="8229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1,1,0 </a:t>
                      </a:r>
                      <a:r>
                        <a:rPr lang="en-US" sz="1200" baseline="0" dirty="0"/>
                        <a:t>= 5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1,1,1 </a:t>
                      </a:r>
                      <a:r>
                        <a:rPr lang="en-US" sz="1200" baseline="0" dirty="0"/>
                        <a:t>= 2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1,1,2 </a:t>
                      </a:r>
                      <a:r>
                        <a:rPr lang="en-US" sz="1200" baseline="0" dirty="0"/>
                        <a:t>= 4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6F3F327-3C32-4600-B8FD-C893CD9AC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5876"/>
              </p:ext>
            </p:extLst>
          </p:nvPr>
        </p:nvGraphicFramePr>
        <p:xfrm>
          <a:off x="5517372" y="1927844"/>
          <a:ext cx="1393085" cy="8229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0,1,0 </a:t>
                      </a:r>
                      <a:r>
                        <a:rPr lang="en-US" sz="1200" baseline="0" dirty="0"/>
                        <a:t>= 8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0,1,1 </a:t>
                      </a:r>
                      <a:r>
                        <a:rPr lang="en-US" sz="1200" baseline="0" dirty="0"/>
                        <a:t>= 7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0,1,2 </a:t>
                      </a:r>
                      <a:r>
                        <a:rPr lang="en-US" sz="1200" baseline="0" dirty="0"/>
                        <a:t>= 1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1AE0B8E-C08A-4284-890A-A7AB1D14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57002"/>
              </p:ext>
            </p:extLst>
          </p:nvPr>
        </p:nvGraphicFramePr>
        <p:xfrm>
          <a:off x="5517371" y="2968233"/>
          <a:ext cx="1393085" cy="8229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0,2,0 </a:t>
                      </a:r>
                      <a:r>
                        <a:rPr lang="en-US" sz="1200" baseline="0" dirty="0"/>
                        <a:t>= 3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0,2,1 </a:t>
                      </a:r>
                      <a:r>
                        <a:rPr lang="en-US" sz="1200" baseline="0" dirty="0"/>
                        <a:t>= 9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0,2,2 </a:t>
                      </a:r>
                      <a:r>
                        <a:rPr lang="en-US" sz="1200" baseline="0" dirty="0"/>
                        <a:t>= 8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567392A-E3BB-4366-BA7E-F0A635D53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05958"/>
              </p:ext>
            </p:extLst>
          </p:nvPr>
        </p:nvGraphicFramePr>
        <p:xfrm>
          <a:off x="6997828" y="2438462"/>
          <a:ext cx="1393085" cy="8229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1,1,0 </a:t>
                      </a:r>
                      <a:r>
                        <a:rPr lang="en-US" sz="1200" baseline="0" dirty="0"/>
                        <a:t>= 3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1,1,1 </a:t>
                      </a:r>
                      <a:r>
                        <a:rPr lang="en-US" sz="1200" baseline="0" dirty="0"/>
                        <a:t>= 9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1,1,2 </a:t>
                      </a:r>
                      <a:r>
                        <a:rPr lang="en-US" sz="1200" baseline="0" dirty="0"/>
                        <a:t>= 4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AC4576-C89D-4B51-AC61-12F0D280C41B}"/>
              </a:ext>
            </a:extLst>
          </p:cNvPr>
          <p:cNvSpPr txBox="1"/>
          <p:nvPr/>
        </p:nvSpPr>
        <p:spPr>
          <a:xfrm>
            <a:off x="259429" y="1773955"/>
            <a:ext cx="83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Mother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86FA5-72E9-4053-904D-76C40D2383D8}"/>
              </a:ext>
            </a:extLst>
          </p:cNvPr>
          <p:cNvSpPr txBox="1"/>
          <p:nvPr/>
        </p:nvSpPr>
        <p:spPr>
          <a:xfrm>
            <a:off x="290404" y="3795893"/>
            <a:ext cx="83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Father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70369-88C7-43F4-8B56-7323D397A5E7}"/>
              </a:ext>
            </a:extLst>
          </p:cNvPr>
          <p:cNvSpPr txBox="1"/>
          <p:nvPr/>
        </p:nvSpPr>
        <p:spPr>
          <a:xfrm>
            <a:off x="4635629" y="2696053"/>
            <a:ext cx="83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Child</a:t>
            </a:r>
          </a:p>
        </p:txBody>
      </p:sp>
      <p:pic>
        <p:nvPicPr>
          <p:cNvPr id="5122" name="Picture 2" descr="Image result for genes crossing over">
            <a:extLst>
              <a:ext uri="{FF2B5EF4-FFF2-40B4-BE49-F238E27FC236}">
                <a16:creationId xmlns:a16="http://schemas.microsoft.com/office/drawing/2014/main" id="{FFB44F3F-A99E-4C17-BBDA-8F89CD6C0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40"/>
          <a:stretch/>
        </p:blipFill>
        <p:spPr bwMode="auto">
          <a:xfrm rot="829799">
            <a:off x="5473684" y="386173"/>
            <a:ext cx="3689343" cy="147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87243C-188D-42CA-B057-22CAC607494C}"/>
              </a:ext>
            </a:extLst>
          </p:cNvPr>
          <p:cNvSpPr/>
          <p:nvPr/>
        </p:nvSpPr>
        <p:spPr>
          <a:xfrm>
            <a:off x="5287625" y="4647410"/>
            <a:ext cx="40614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https://www.khanacademy.org/science/biology/classical-genetics/chromosomal-basis-of-genetics/a/linkage-mapping</a:t>
            </a:r>
          </a:p>
        </p:txBody>
      </p:sp>
    </p:spTree>
    <p:extLst>
      <p:ext uri="{BB962C8B-B14F-4D97-AF65-F5344CB8AC3E}">
        <p14:creationId xmlns:p14="http://schemas.microsoft.com/office/powerpoint/2010/main" val="1315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F947-B94C-429E-B895-2C6D7F29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4A4694-BE5A-44CC-9AEC-193D416ECE4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Normal Shake:      Mean 0, SD 1</a:t>
                </a:r>
              </a:p>
              <a:p>
                <a:r>
                  <a:rPr lang="en-US" dirty="0"/>
                  <a:t>Cauchy Shake:      Mean 0, SD 1</a:t>
                </a:r>
              </a:p>
              <a:p>
                <a:r>
                  <a:rPr lang="en-US" dirty="0"/>
                  <a:t>Uniform Shake: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1% replace</a:t>
                </a:r>
              </a:p>
              <a:p>
                <a:endParaRPr lang="en-US" dirty="0"/>
              </a:p>
              <a:p>
                <a:r>
                  <a:rPr lang="en-US" dirty="0"/>
                  <a:t>Gene = 0.75</a:t>
                </a:r>
              </a:p>
              <a:p>
                <a:r>
                  <a:rPr lang="en-US" dirty="0"/>
                  <a:t>Random Number = 0.6</a:t>
                </a:r>
              </a:p>
              <a:p>
                <a:r>
                  <a:rPr lang="en-US" dirty="0"/>
                  <a:t>Mutation(gene) = 0.75 + 0.6 = 1.35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4A4694-BE5A-44CC-9AEC-193D416EC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B4DA340-547C-4FC1-877A-F97FBBC70C74}"/>
              </a:ext>
            </a:extLst>
          </p:cNvPr>
          <p:cNvSpPr/>
          <p:nvPr/>
        </p:nvSpPr>
        <p:spPr>
          <a:xfrm>
            <a:off x="4277121" y="4225616"/>
            <a:ext cx="358364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https://www.researchgate.net/figure/Comparison-of-standard-normal-distribution-and-standard-Cauchy-distribution_fig6_263584248</a:t>
            </a:r>
          </a:p>
        </p:txBody>
      </p:sp>
      <p:pic>
        <p:nvPicPr>
          <p:cNvPr id="1026" name="Picture 2" descr="Comparison of standard normal distribution and standard Cauchy distribution.">
            <a:extLst>
              <a:ext uri="{FF2B5EF4-FFF2-40B4-BE49-F238E27FC236}">
                <a16:creationId xmlns:a16="http://schemas.microsoft.com/office/drawing/2014/main" id="{E11A7CD3-3B10-4551-8CE1-0BD09C41C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21" y="1063635"/>
            <a:ext cx="3583641" cy="301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6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4E55-7438-4934-839E-F207455A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3865-B473-4519-B389-F52EB5C6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643" y="1445630"/>
            <a:ext cx="4899757" cy="2911200"/>
          </a:xfrm>
        </p:spPr>
        <p:txBody>
          <a:bodyPr/>
          <a:lstStyle/>
          <a:p>
            <a:r>
              <a:rPr lang="en-US" sz="1600" dirty="0" err="1"/>
              <a:t>Reversi</a:t>
            </a:r>
            <a:r>
              <a:rPr lang="en-US" sz="1600" dirty="0"/>
              <a:t> Board: 8x8</a:t>
            </a:r>
          </a:p>
          <a:p>
            <a:r>
              <a:rPr lang="en-US" sz="1600" dirty="0"/>
              <a:t>Inputs: -1, 0, 1</a:t>
            </a:r>
          </a:p>
          <a:p>
            <a:r>
              <a:rPr lang="en-US" sz="1600" dirty="0"/>
              <a:t>Population Size: 10x10</a:t>
            </a:r>
          </a:p>
          <a:p>
            <a:r>
              <a:rPr lang="en-US" sz="1600" dirty="0"/>
              <a:t>1 hidden layer 8 neurons</a:t>
            </a:r>
          </a:p>
          <a:p>
            <a:r>
              <a:rPr lang="en-US" sz="1600" dirty="0" err="1"/>
              <a:t>Softplus</a:t>
            </a:r>
            <a:endParaRPr lang="en-US" sz="1600" dirty="0"/>
          </a:p>
          <a:p>
            <a:r>
              <a:rPr lang="en-US" sz="1600" dirty="0"/>
              <a:t>One move ahead</a:t>
            </a:r>
          </a:p>
          <a:p>
            <a:r>
              <a:rPr lang="en-US" sz="1600" dirty="0"/>
              <a:t>Normal Distribution Initialization 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(Mean: 0, Standard Deviation: 1)</a:t>
            </a:r>
          </a:p>
          <a:p>
            <a:r>
              <a:rPr lang="en-US" sz="1600" dirty="0"/>
              <a:t>Parent Selection 6 neighbors, weighted fitness</a:t>
            </a:r>
          </a:p>
          <a:p>
            <a:r>
              <a:rPr lang="en-US" sz="1600" dirty="0"/>
              <a:t>Light blue on each graph</a:t>
            </a:r>
          </a:p>
        </p:txBody>
      </p:sp>
      <p:pic>
        <p:nvPicPr>
          <p:cNvPr id="6150" name="Picture 6" descr="Image result for vanilla ice cream cone transparent">
            <a:extLst>
              <a:ext uri="{FF2B5EF4-FFF2-40B4-BE49-F238E27FC236}">
                <a16:creationId xmlns:a16="http://schemas.microsoft.com/office/drawing/2014/main" id="{494EE621-38CD-4BD6-8028-81DEE9D8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8713">
            <a:off x="6263925" y="294299"/>
            <a:ext cx="2200515" cy="441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08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9ADE-88DD-4419-A7B2-24BF6A7A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00F8-BEC0-40FA-AE6D-DDD9B36C0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83" y="1411340"/>
            <a:ext cx="3970117" cy="3118750"/>
          </a:xfrm>
        </p:spPr>
        <p:txBody>
          <a:bodyPr/>
          <a:lstStyle/>
          <a:p>
            <a:r>
              <a:rPr lang="en-US" sz="1600" dirty="0"/>
              <a:t>Activation Functions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Sigmoid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 err="1"/>
              <a:t>Softsign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 err="1"/>
              <a:t>Softplus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Rectifier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Threshold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Layer Sizes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1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8 – 1 (vanilla)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8 – 3 – 1 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16 – 4 - 1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3079684-7F65-457D-8E99-F992119809F3}"/>
              </a:ext>
            </a:extLst>
          </p:cNvPr>
          <p:cNvSpPr txBox="1">
            <a:spLocks/>
          </p:cNvSpPr>
          <p:nvPr/>
        </p:nvSpPr>
        <p:spPr>
          <a:xfrm>
            <a:off x="3581400" y="1411340"/>
            <a:ext cx="3970117" cy="343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600" dirty="0"/>
              <a:t>Mutation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Normal Shake (vanilla)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Cauchy Shake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Uniform Shake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Normal Shake then Replace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Parent Selection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6 Fit Prob (vanilla)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7 Fit Prob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Both 7 Fit Prob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Best Mother 6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Best Mother 7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/>
              <a:t>Best Both 7 (no repetition)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A45894C-A95D-4908-8132-A32EEAFC36FB}"/>
              </a:ext>
            </a:extLst>
          </p:cNvPr>
          <p:cNvSpPr/>
          <p:nvPr/>
        </p:nvSpPr>
        <p:spPr>
          <a:xfrm>
            <a:off x="6690457" y="3848100"/>
            <a:ext cx="335280" cy="80772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8EC61-F45A-462D-B753-050E9B2B92C0}"/>
              </a:ext>
            </a:extLst>
          </p:cNvPr>
          <p:cNvSpPr txBox="1"/>
          <p:nvPr/>
        </p:nvSpPr>
        <p:spPr>
          <a:xfrm>
            <a:off x="7201020" y="4098071"/>
            <a:ext cx="136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Deterministic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39BF0A5-1C51-4F62-9278-ED81D4BD4FAF}"/>
              </a:ext>
            </a:extLst>
          </p:cNvPr>
          <p:cNvSpPr/>
          <p:nvPr/>
        </p:nvSpPr>
        <p:spPr>
          <a:xfrm>
            <a:off x="6690554" y="3101340"/>
            <a:ext cx="335280" cy="69342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BD316-B6F3-4142-9BE6-0E871831E7BD}"/>
              </a:ext>
            </a:extLst>
          </p:cNvPr>
          <p:cNvSpPr txBox="1"/>
          <p:nvPr/>
        </p:nvSpPr>
        <p:spPr>
          <a:xfrm>
            <a:off x="7201020" y="3294161"/>
            <a:ext cx="1364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Probabalistic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5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4326-FF0F-4DF5-9C8B-133F5053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323B-F957-4848-A7D2-0FBCCFB53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996" y="1569719"/>
            <a:ext cx="2937484" cy="291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Similar shape, similar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Rectifier &amp; </a:t>
            </a:r>
            <a:r>
              <a:rPr lang="en-US" sz="1400" dirty="0" err="1"/>
              <a:t>Softplus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Rectifier &amp; Threshold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Most wins: </a:t>
            </a:r>
            <a:r>
              <a:rPr lang="en-US" sz="1600" dirty="0" err="1"/>
              <a:t>Softplus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By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Against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DE4F5-55F1-41AE-80EC-37232E7A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91" y="1023438"/>
            <a:ext cx="4381880" cy="2918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97D98-8744-400D-9E71-18B020DC2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0" y="1029859"/>
            <a:ext cx="4389500" cy="292633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680AEC4-0703-4CBF-8ABE-929D9FA0B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77066"/>
              </p:ext>
            </p:extLst>
          </p:nvPr>
        </p:nvGraphicFramePr>
        <p:xfrm>
          <a:off x="3856866" y="3956193"/>
          <a:ext cx="5224275" cy="11049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6325">
                  <a:extLst>
                    <a:ext uri="{9D8B030D-6E8A-4147-A177-3AD203B41FA5}">
                      <a16:colId xmlns:a16="http://schemas.microsoft.com/office/drawing/2014/main" val="607803440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772666474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1863880410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3522020324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1695178657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2447489696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40051136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Recitifier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Softplus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Softsign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Threshold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Sigmoid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Total Wins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4197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Rectifier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30046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62082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Softplus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10790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7865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Softsign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6995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Threshold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5955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Sigmoid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9898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0FD8-898C-45D1-B26B-3AC26CE6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Sizes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2E1E2-0C20-4DB2-A9C4-DF4982F9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83" y="1567550"/>
            <a:ext cx="3970117" cy="2911200"/>
          </a:xfrm>
        </p:spPr>
        <p:txBody>
          <a:bodyPr/>
          <a:lstStyle/>
          <a:p>
            <a:r>
              <a:rPr lang="en-US" dirty="0"/>
              <a:t>Progress relative to 0 – largely similar</a:t>
            </a:r>
          </a:p>
          <a:p>
            <a:r>
              <a:rPr lang="en-US" dirty="0"/>
              <a:t>1 Neuron</a:t>
            </a:r>
          </a:p>
          <a:p>
            <a:pPr lvl="1"/>
            <a:r>
              <a:rPr lang="en-US" dirty="0"/>
              <a:t>Most wins</a:t>
            </a:r>
          </a:p>
          <a:p>
            <a:pPr lvl="1"/>
            <a:r>
              <a:rPr lang="en-US" dirty="0"/>
              <a:t>Beat every population</a:t>
            </a:r>
          </a:p>
          <a:p>
            <a:r>
              <a:rPr lang="en-US" dirty="0"/>
              <a:t>More layers, less wins</a:t>
            </a:r>
          </a:p>
          <a:p>
            <a:pPr lvl="1"/>
            <a:r>
              <a:rPr lang="en-US" dirty="0"/>
              <a:t>Larger networks need more generations</a:t>
            </a:r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E98CA-5D50-46F0-BE20-2EE922DC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24763"/>
            <a:ext cx="4389500" cy="292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83AE8-4D16-4B4C-B608-57CF63B8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0" y="1029593"/>
            <a:ext cx="4389500" cy="292633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04810-FBE7-41B3-B992-0EE9EC8C1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89244"/>
              </p:ext>
            </p:extLst>
          </p:nvPr>
        </p:nvGraphicFramePr>
        <p:xfrm>
          <a:off x="4638866" y="4175125"/>
          <a:ext cx="4419600" cy="9220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148300534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81732608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16557867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97370064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98403995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800744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8 - 1N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8 - 3 - 1N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16 - 4 - 1N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 Wins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0651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10334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35189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3665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8 - 1N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28938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8 - 3 - 1N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3865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16 - 4 - 1N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76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20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C125-5D48-43D5-81CE-A0805B63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82E4-93D1-4D0C-AEF2-E68736ED8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83" y="1552310"/>
            <a:ext cx="8021255" cy="2911200"/>
          </a:xfrm>
        </p:spPr>
        <p:txBody>
          <a:bodyPr/>
          <a:lstStyle/>
          <a:p>
            <a:r>
              <a:rPr lang="en-US" dirty="0"/>
              <a:t>Cauchy – Volatile</a:t>
            </a:r>
          </a:p>
          <a:p>
            <a:r>
              <a:rPr lang="en-US" dirty="0"/>
              <a:t>Uniform and Shake Replace</a:t>
            </a:r>
          </a:p>
          <a:p>
            <a:pPr lvl="1"/>
            <a:r>
              <a:rPr lang="en-US" dirty="0"/>
              <a:t>Most </a:t>
            </a:r>
          </a:p>
          <a:p>
            <a:r>
              <a:rPr lang="en-US" dirty="0"/>
              <a:t>Adding a replace mutation</a:t>
            </a:r>
          </a:p>
          <a:p>
            <a:pPr lvl="1"/>
            <a:r>
              <a:rPr lang="en-US" dirty="0"/>
              <a:t>Poorer performance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D2B8F-31E0-4BCD-B38C-A697ECB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622" y="909317"/>
            <a:ext cx="4389500" cy="292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6E31C-BEE6-460A-86D6-587A597C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0" y="906036"/>
            <a:ext cx="4389500" cy="292633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3A7EC1-4A2C-4844-A3D7-102D5C75C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67052"/>
              </p:ext>
            </p:extLst>
          </p:nvPr>
        </p:nvGraphicFramePr>
        <p:xfrm>
          <a:off x="3683542" y="4138485"/>
          <a:ext cx="5402580" cy="9220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4529">
                  <a:extLst>
                    <a:ext uri="{9D8B030D-6E8A-4147-A177-3AD203B41FA5}">
                      <a16:colId xmlns:a16="http://schemas.microsoft.com/office/drawing/2014/main" val="213532297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4364839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6773431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0014320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213590622"/>
                    </a:ext>
                  </a:extLst>
                </a:gridCol>
                <a:gridCol w="747131">
                  <a:extLst>
                    <a:ext uri="{9D8B030D-6E8A-4147-A177-3AD203B41FA5}">
                      <a16:colId xmlns:a16="http://schemas.microsoft.com/office/drawing/2014/main" val="20770648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Normal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Cauchy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Uniform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Shake Replace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5087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Normal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10570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40953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7000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Cauchy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7732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26716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Uniform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37991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2776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Shake Replace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30817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240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3.volusion.com/artgw.hyvvw/v/vspfiles/photos/CB05120-4T.jpg?1528440961">
            <a:extLst>
              <a:ext uri="{FF2B5EF4-FFF2-40B4-BE49-F238E27FC236}">
                <a16:creationId xmlns:a16="http://schemas.microsoft.com/office/drawing/2014/main" id="{0B2AD866-043C-45F9-A8DB-7B9A5E8E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56" y="1567549"/>
            <a:ext cx="4910370" cy="274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8x8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64 identical pieces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Initial boardstate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Flips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Legal moves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Passing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sz="1600" dirty="0"/>
              <a:t>No vol</a:t>
            </a:r>
            <a:r>
              <a:rPr lang="en-US" sz="1600" dirty="0" err="1"/>
              <a:t>untary</a:t>
            </a:r>
            <a:r>
              <a:rPr lang="en-US" sz="1600" dirty="0"/>
              <a:t> passing</a:t>
            </a:r>
            <a:endParaRPr sz="16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Score</a:t>
            </a: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71715A-BC05-49A5-A067-1BFD26C22CBA}"/>
              </a:ext>
            </a:extLst>
          </p:cNvPr>
          <p:cNvSpPr/>
          <p:nvPr/>
        </p:nvSpPr>
        <p:spPr>
          <a:xfrm>
            <a:off x="3798856" y="4317356"/>
            <a:ext cx="49103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https://shop.chess.co.uk/Othello-Classic-Board-Game-Reversi-p/cb05120.htm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F951-647D-46AF-85D0-46D34837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354D-88D5-4490-8030-BE0EF4EF3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vertical scale and height</a:t>
            </a:r>
          </a:p>
          <a:p>
            <a:r>
              <a:rPr lang="en-US" dirty="0"/>
              <a:t>Best Both 7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Outlier for run 1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But not for run 2</a:t>
            </a:r>
          </a:p>
          <a:p>
            <a:pPr>
              <a:spcBef>
                <a:spcPts val="300"/>
              </a:spcBef>
            </a:pPr>
            <a:r>
              <a:rPr lang="en-US" dirty="0"/>
              <a:t>Largely similar otherwise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768694-6454-4BBD-B600-682FBE1E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0" y="1194191"/>
            <a:ext cx="4389500" cy="3657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6C5189-7471-416D-997D-E7839470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510" y="1194191"/>
            <a:ext cx="4389500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4C6F-0917-488D-AD31-2567050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Selection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B4F59C-0F9D-4B9E-B3F2-645E40866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10855"/>
              </p:ext>
            </p:extLst>
          </p:nvPr>
        </p:nvGraphicFramePr>
        <p:xfrm>
          <a:off x="816864" y="1898346"/>
          <a:ext cx="7321288" cy="160264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5161">
                  <a:extLst>
                    <a:ext uri="{9D8B030D-6E8A-4147-A177-3AD203B41FA5}">
                      <a16:colId xmlns:a16="http://schemas.microsoft.com/office/drawing/2014/main" val="3719185132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2969113270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46636699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1474432093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1184671221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1722684024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2351156241"/>
                    </a:ext>
                  </a:extLst>
                </a:gridCol>
                <a:gridCol w="915161">
                  <a:extLst>
                    <a:ext uri="{9D8B030D-6E8A-4147-A177-3AD203B41FA5}">
                      <a16:colId xmlns:a16="http://schemas.microsoft.com/office/drawing/2014/main" val="3621667399"/>
                    </a:ext>
                  </a:extLst>
                </a:gridCol>
              </a:tblGrid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6FitProb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7FitProb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Both7FitProb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BestMother6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BestMother7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bestBoth7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178570"/>
                  </a:ext>
                </a:extLst>
              </a:tr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6FitProb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13559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55290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1051925"/>
                  </a:ext>
                </a:extLst>
              </a:tr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7FitProb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3004550"/>
                  </a:ext>
                </a:extLst>
              </a:tr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Both7FitProb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11665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14527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58464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3270252"/>
                  </a:ext>
                </a:extLst>
              </a:tr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BestMother6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11370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13559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48389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5054606"/>
                  </a:ext>
                </a:extLst>
              </a:tr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BestMother7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60785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3256023"/>
                  </a:ext>
                </a:extLst>
              </a:tr>
              <a:tr h="22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bestBoth7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27743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596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888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4729-5FB0-485A-AB8E-AD4A1861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5CE3-FF23-4FFC-81BB-AFB44CD8A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Activation Functions: better not to restrict within range</a:t>
            </a:r>
          </a:p>
          <a:p>
            <a:r>
              <a:rPr lang="en-US" sz="1600" dirty="0"/>
              <a:t>Layer Sizes: Most need more generations for evolution</a:t>
            </a:r>
          </a:p>
          <a:p>
            <a:r>
              <a:rPr lang="en-US" sz="1600" dirty="0"/>
              <a:t>Mutation: Adding a replace to a normal shake hurts performance</a:t>
            </a:r>
          </a:p>
          <a:p>
            <a:r>
              <a:rPr lang="en-US" sz="1600" dirty="0"/>
              <a:t>Parent Selection: largely similar</a:t>
            </a:r>
          </a:p>
        </p:txBody>
      </p:sp>
    </p:spTree>
    <p:extLst>
      <p:ext uri="{BB962C8B-B14F-4D97-AF65-F5344CB8AC3E}">
        <p14:creationId xmlns:p14="http://schemas.microsoft.com/office/powerpoint/2010/main" val="2386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886D60-285E-4BAD-81DD-B2EA11195092}"/>
              </a:ext>
            </a:extLst>
          </p:cNvPr>
          <p:cNvSpPr/>
          <p:nvPr/>
        </p:nvSpPr>
        <p:spPr>
          <a:xfrm>
            <a:off x="1532964" y="1145939"/>
            <a:ext cx="5782236" cy="36172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07E6F-71E3-464C-975B-351F72F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67BC0-8F43-4012-AF59-8866D8D467A0}"/>
              </a:ext>
            </a:extLst>
          </p:cNvPr>
          <p:cNvSpPr/>
          <p:nvPr/>
        </p:nvSpPr>
        <p:spPr>
          <a:xfrm>
            <a:off x="4148417" y="2530985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DA12D2-D1DF-4D92-9FB4-AC8BE9763A61}"/>
              </a:ext>
            </a:extLst>
          </p:cNvPr>
          <p:cNvSpPr/>
          <p:nvPr/>
        </p:nvSpPr>
        <p:spPr>
          <a:xfrm>
            <a:off x="4148417" y="2036929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8E725F-8338-4406-A0DC-B26812043A1D}"/>
              </a:ext>
            </a:extLst>
          </p:cNvPr>
          <p:cNvSpPr/>
          <p:nvPr/>
        </p:nvSpPr>
        <p:spPr>
          <a:xfrm>
            <a:off x="4675365" y="3025040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DB0D26-5A8E-494C-A950-1DE53E6D865F}"/>
              </a:ext>
            </a:extLst>
          </p:cNvPr>
          <p:cNvSpPr/>
          <p:nvPr/>
        </p:nvSpPr>
        <p:spPr>
          <a:xfrm>
            <a:off x="4148416" y="1531070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5B9B42-647D-45C4-914B-B8D5C07FACFE}"/>
              </a:ext>
            </a:extLst>
          </p:cNvPr>
          <p:cNvSpPr/>
          <p:nvPr/>
        </p:nvSpPr>
        <p:spPr>
          <a:xfrm>
            <a:off x="5689898" y="3025039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BCDF7E-81EF-42A6-A5AC-D44B6ABC0EB1}"/>
              </a:ext>
            </a:extLst>
          </p:cNvPr>
          <p:cNvSpPr/>
          <p:nvPr/>
        </p:nvSpPr>
        <p:spPr>
          <a:xfrm>
            <a:off x="5179299" y="3025039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0B845-2B50-4B5B-A542-FC16AEBFCCC9}"/>
              </a:ext>
            </a:extLst>
          </p:cNvPr>
          <p:cNvSpPr/>
          <p:nvPr/>
        </p:nvSpPr>
        <p:spPr>
          <a:xfrm>
            <a:off x="6200497" y="3025039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743C01-CEDA-4967-83D4-A28B5A2C28CB}"/>
              </a:ext>
            </a:extLst>
          </p:cNvPr>
          <p:cNvSpPr/>
          <p:nvPr/>
        </p:nvSpPr>
        <p:spPr>
          <a:xfrm>
            <a:off x="6705870" y="3025038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7C3A80-98FB-4210-B67E-895BBDA1A709}"/>
              </a:ext>
            </a:extLst>
          </p:cNvPr>
          <p:cNvSpPr txBox="1"/>
          <p:nvPr/>
        </p:nvSpPr>
        <p:spPr>
          <a:xfrm>
            <a:off x="1828800" y="1411941"/>
            <a:ext cx="208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8 Directions</a:t>
            </a:r>
          </a:p>
          <a:p>
            <a:r>
              <a:rPr lang="en-US" dirty="0"/>
              <a:t>More than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1742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886D60-285E-4BAD-81DD-B2EA11195092}"/>
              </a:ext>
            </a:extLst>
          </p:cNvPr>
          <p:cNvSpPr/>
          <p:nvPr/>
        </p:nvSpPr>
        <p:spPr>
          <a:xfrm>
            <a:off x="1532964" y="1145939"/>
            <a:ext cx="5782236" cy="36172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07E6F-71E3-464C-975B-351F72F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67BC0-8F43-4012-AF59-8866D8D467A0}"/>
              </a:ext>
            </a:extLst>
          </p:cNvPr>
          <p:cNvSpPr/>
          <p:nvPr/>
        </p:nvSpPr>
        <p:spPr>
          <a:xfrm>
            <a:off x="4148417" y="2530985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DA12D2-D1DF-4D92-9FB4-AC8BE9763A61}"/>
              </a:ext>
            </a:extLst>
          </p:cNvPr>
          <p:cNvSpPr/>
          <p:nvPr/>
        </p:nvSpPr>
        <p:spPr>
          <a:xfrm>
            <a:off x="4148417" y="2036929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8E725F-8338-4406-A0DC-B26812043A1D}"/>
              </a:ext>
            </a:extLst>
          </p:cNvPr>
          <p:cNvSpPr/>
          <p:nvPr/>
        </p:nvSpPr>
        <p:spPr>
          <a:xfrm>
            <a:off x="4675365" y="3025040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DF6B6A-425C-4990-9260-28F6BC51167D}"/>
              </a:ext>
            </a:extLst>
          </p:cNvPr>
          <p:cNvSpPr/>
          <p:nvPr/>
        </p:nvSpPr>
        <p:spPr>
          <a:xfrm>
            <a:off x="4164766" y="3025041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DB0D26-5A8E-494C-A950-1DE53E6D865F}"/>
              </a:ext>
            </a:extLst>
          </p:cNvPr>
          <p:cNvSpPr/>
          <p:nvPr/>
        </p:nvSpPr>
        <p:spPr>
          <a:xfrm>
            <a:off x="4148416" y="1531070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5B9B42-647D-45C4-914B-B8D5C07FACFE}"/>
              </a:ext>
            </a:extLst>
          </p:cNvPr>
          <p:cNvSpPr/>
          <p:nvPr/>
        </p:nvSpPr>
        <p:spPr>
          <a:xfrm>
            <a:off x="5689898" y="3025039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BCDF7E-81EF-42A6-A5AC-D44B6ABC0EB1}"/>
              </a:ext>
            </a:extLst>
          </p:cNvPr>
          <p:cNvSpPr/>
          <p:nvPr/>
        </p:nvSpPr>
        <p:spPr>
          <a:xfrm>
            <a:off x="5179299" y="3025039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0B845-2B50-4B5B-A542-FC16AEBFCCC9}"/>
              </a:ext>
            </a:extLst>
          </p:cNvPr>
          <p:cNvSpPr/>
          <p:nvPr/>
        </p:nvSpPr>
        <p:spPr>
          <a:xfrm>
            <a:off x="6200497" y="3025039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743C01-CEDA-4967-83D4-A28B5A2C28CB}"/>
              </a:ext>
            </a:extLst>
          </p:cNvPr>
          <p:cNvSpPr/>
          <p:nvPr/>
        </p:nvSpPr>
        <p:spPr>
          <a:xfrm>
            <a:off x="6705870" y="3025038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E038D-729C-4112-8DFB-2F907C212B03}"/>
              </a:ext>
            </a:extLst>
          </p:cNvPr>
          <p:cNvSpPr txBox="1"/>
          <p:nvPr/>
        </p:nvSpPr>
        <p:spPr>
          <a:xfrm>
            <a:off x="1828800" y="1411941"/>
            <a:ext cx="208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8 Directions</a:t>
            </a:r>
          </a:p>
          <a:p>
            <a:r>
              <a:rPr lang="en-US" dirty="0"/>
              <a:t>More than one at a time</a:t>
            </a:r>
          </a:p>
        </p:txBody>
      </p:sp>
    </p:spTree>
    <p:extLst>
      <p:ext uri="{BB962C8B-B14F-4D97-AF65-F5344CB8AC3E}">
        <p14:creationId xmlns:p14="http://schemas.microsoft.com/office/powerpoint/2010/main" val="12295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662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Example</a:t>
            </a:r>
            <a:endParaRPr dirty="0"/>
          </a:p>
        </p:txBody>
      </p:sp>
      <p:sp>
        <p:nvSpPr>
          <p:cNvPr id="147" name="Google Shape;147;p15"/>
          <p:cNvSpPr/>
          <p:nvPr/>
        </p:nvSpPr>
        <p:spPr>
          <a:xfrm>
            <a:off x="3956400" y="18430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1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3956400" y="33831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2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324300" y="257580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Neuron</a:t>
            </a:r>
            <a:endParaRPr/>
          </a:p>
        </p:txBody>
      </p:sp>
      <p:cxnSp>
        <p:nvCxnSpPr>
          <p:cNvPr id="150" name="Google Shape;150;p15"/>
          <p:cNvCxnSpPr>
            <a:stCxn id="147" idx="6"/>
            <a:endCxn id="149" idx="2"/>
          </p:cNvCxnSpPr>
          <p:nvPr/>
        </p:nvCxnSpPr>
        <p:spPr>
          <a:xfrm>
            <a:off x="5187600" y="2203050"/>
            <a:ext cx="2136600" cy="73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5"/>
          <p:cNvCxnSpPr>
            <a:stCxn id="148" idx="6"/>
            <a:endCxn id="149" idx="2"/>
          </p:cNvCxnSpPr>
          <p:nvPr/>
        </p:nvCxnSpPr>
        <p:spPr>
          <a:xfrm rot="10800000" flipH="1">
            <a:off x="5187600" y="2935850"/>
            <a:ext cx="2136600" cy="8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15"/>
          <p:cNvSpPr txBox="1"/>
          <p:nvPr/>
        </p:nvSpPr>
        <p:spPr>
          <a:xfrm>
            <a:off x="365150" y="1307850"/>
            <a:ext cx="1011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Inputs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29150" y="1917600"/>
            <a:ext cx="483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1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72127" y="3682750"/>
            <a:ext cx="888748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x</a:t>
            </a:r>
            <a:r>
              <a:rPr lang="en" sz="1800" dirty="0">
                <a:solidFill>
                  <a:srgbClr val="FFFFFF"/>
                </a:solidFill>
              </a:rPr>
              <a:t>=-1</a:t>
            </a:r>
            <a:endParaRPr sz="1800" dirty="0">
              <a:solidFill>
                <a:srgbClr val="FFFFFF"/>
              </a:solidFill>
            </a:endParaRPr>
          </a:p>
        </p:txBody>
      </p:sp>
      <p:cxnSp>
        <p:nvCxnSpPr>
          <p:cNvPr id="155" name="Google Shape;155;p15"/>
          <p:cNvCxnSpPr>
            <a:stCxn id="153" idx="3"/>
            <a:endCxn id="147" idx="2"/>
          </p:cNvCxnSpPr>
          <p:nvPr/>
        </p:nvCxnSpPr>
        <p:spPr>
          <a:xfrm>
            <a:off x="1113050" y="2128500"/>
            <a:ext cx="2843400" cy="7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5"/>
          <p:cNvCxnSpPr>
            <a:stCxn id="153" idx="3"/>
            <a:endCxn id="148" idx="2"/>
          </p:cNvCxnSpPr>
          <p:nvPr/>
        </p:nvCxnSpPr>
        <p:spPr>
          <a:xfrm>
            <a:off x="1113050" y="2128500"/>
            <a:ext cx="2843400" cy="16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5"/>
          <p:cNvCxnSpPr>
            <a:cxnSpLocks/>
            <a:stCxn id="154" idx="3"/>
            <a:endCxn id="147" idx="2"/>
          </p:cNvCxnSpPr>
          <p:nvPr/>
        </p:nvCxnSpPr>
        <p:spPr>
          <a:xfrm flipV="1">
            <a:off x="1060875" y="2203050"/>
            <a:ext cx="2895525" cy="16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5"/>
          <p:cNvCxnSpPr>
            <a:cxnSpLocks/>
            <a:stCxn id="154" idx="3"/>
            <a:endCxn id="148" idx="2"/>
          </p:cNvCxnSpPr>
          <p:nvPr/>
        </p:nvCxnSpPr>
        <p:spPr>
          <a:xfrm flipV="1">
            <a:off x="1060875" y="3743150"/>
            <a:ext cx="2895525" cy="1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15"/>
          <p:cNvSpPr txBox="1"/>
          <p:nvPr/>
        </p:nvSpPr>
        <p:spPr>
          <a:xfrm>
            <a:off x="1600325" y="1703375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0,1,1</a:t>
            </a:r>
            <a:r>
              <a:rPr lang="en" dirty="0">
                <a:solidFill>
                  <a:srgbClr val="FFFFFF"/>
                </a:solidFill>
              </a:rPr>
              <a:t>= 0.5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 rot="-1924052">
            <a:off x="885961" y="3128488"/>
            <a:ext cx="1231262" cy="42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baseline="-25000">
                <a:solidFill>
                  <a:srgbClr val="FFFFFF"/>
                </a:solidFill>
              </a:rPr>
              <a:t>0,1,2</a:t>
            </a:r>
            <a:r>
              <a:rPr lang="en">
                <a:solidFill>
                  <a:srgbClr val="FFFFFF"/>
                </a:solidFill>
              </a:rPr>
              <a:t> = 0.25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5"/>
          <p:cNvSpPr txBox="1"/>
          <p:nvPr/>
        </p:nvSpPr>
        <p:spPr>
          <a:xfrm rot="1822199">
            <a:off x="1600306" y="2360844"/>
            <a:ext cx="1231254" cy="42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0,2,1</a:t>
            </a:r>
            <a:r>
              <a:rPr lang="en" dirty="0">
                <a:solidFill>
                  <a:srgbClr val="FFFFFF"/>
                </a:solidFill>
              </a:rPr>
              <a:t> = -0.75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62" name="Google Shape;162;p15"/>
          <p:cNvCxnSpPr>
            <a:cxnSpLocks/>
            <a:endCxn id="147" idx="2"/>
          </p:cNvCxnSpPr>
          <p:nvPr/>
        </p:nvCxnSpPr>
        <p:spPr>
          <a:xfrm>
            <a:off x="2634650" y="1378226"/>
            <a:ext cx="1321750" cy="8248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5"/>
          <p:cNvSpPr txBox="1"/>
          <p:nvPr/>
        </p:nvSpPr>
        <p:spPr>
          <a:xfrm rot="1869589">
            <a:off x="2765355" y="1404198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0,1,0</a:t>
            </a:r>
            <a:r>
              <a:rPr lang="en" dirty="0">
                <a:solidFill>
                  <a:srgbClr val="FFFFFF"/>
                </a:solidFill>
              </a:rPr>
              <a:t>= 1.25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64" name="Google Shape;164;p15"/>
          <p:cNvCxnSpPr>
            <a:cxnSpLocks/>
            <a:endCxn id="148" idx="2"/>
          </p:cNvCxnSpPr>
          <p:nvPr/>
        </p:nvCxnSpPr>
        <p:spPr>
          <a:xfrm flipV="1">
            <a:off x="2839489" y="3743150"/>
            <a:ext cx="1116911" cy="8960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5"/>
          <p:cNvSpPr txBox="1"/>
          <p:nvPr/>
        </p:nvSpPr>
        <p:spPr>
          <a:xfrm rot="19254086">
            <a:off x="2426615" y="4084104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0,2,0</a:t>
            </a:r>
            <a:r>
              <a:rPr lang="en" dirty="0">
                <a:solidFill>
                  <a:srgbClr val="FFFFFF"/>
                </a:solidFill>
              </a:rPr>
              <a:t>= -2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6" name="Google Shape;166;p15"/>
          <p:cNvSpPr txBox="1"/>
          <p:nvPr/>
        </p:nvSpPr>
        <p:spPr>
          <a:xfrm rot="-251523">
            <a:off x="1831271" y="3427573"/>
            <a:ext cx="1231194" cy="42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0,2,2</a:t>
            </a:r>
            <a:r>
              <a:rPr lang="en" dirty="0">
                <a:solidFill>
                  <a:srgbClr val="FFFFFF"/>
                </a:solidFill>
              </a:rPr>
              <a:t> = 1.5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7" name="Google Shape;167;p15"/>
          <p:cNvSpPr txBox="1"/>
          <p:nvPr/>
        </p:nvSpPr>
        <p:spPr>
          <a:xfrm rot="18955570">
            <a:off x="5685269" y="3429234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1,1,0</a:t>
            </a:r>
            <a:r>
              <a:rPr lang="en" dirty="0">
                <a:solidFill>
                  <a:srgbClr val="FFFFFF"/>
                </a:solidFill>
              </a:rPr>
              <a:t>= 2.5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68" name="Google Shape;168;p15"/>
          <p:cNvCxnSpPr>
            <a:cxnSpLocks/>
            <a:endCxn id="149" idx="2"/>
          </p:cNvCxnSpPr>
          <p:nvPr/>
        </p:nvCxnSpPr>
        <p:spPr>
          <a:xfrm flipV="1">
            <a:off x="6188296" y="2935800"/>
            <a:ext cx="1136004" cy="10848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15"/>
          <p:cNvSpPr txBox="1"/>
          <p:nvPr/>
        </p:nvSpPr>
        <p:spPr>
          <a:xfrm rot="1118814">
            <a:off x="5749964" y="2125087"/>
            <a:ext cx="1231020" cy="42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1,1,1</a:t>
            </a:r>
            <a:r>
              <a:rPr lang="en" dirty="0">
                <a:solidFill>
                  <a:srgbClr val="FFFFFF"/>
                </a:solidFill>
              </a:rPr>
              <a:t>= 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0" name="Google Shape;170;p15"/>
          <p:cNvSpPr txBox="1"/>
          <p:nvPr/>
        </p:nvSpPr>
        <p:spPr>
          <a:xfrm rot="-1260026">
            <a:off x="5412036" y="2935865"/>
            <a:ext cx="1231392" cy="42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1,1,2</a:t>
            </a:r>
            <a:r>
              <a:rPr lang="en" dirty="0">
                <a:solidFill>
                  <a:srgbClr val="FFFFFF"/>
                </a:solidFill>
              </a:rPr>
              <a:t>= 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5852975" y="1495800"/>
            <a:ext cx="3004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Weights: layer, destination, origin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821BA-E759-4ECC-8323-BF0FB94E2FF0}"/>
              </a:ext>
            </a:extLst>
          </p:cNvPr>
          <p:cNvSpPr txBox="1"/>
          <p:nvPr/>
        </p:nvSpPr>
        <p:spPr>
          <a:xfrm>
            <a:off x="3937059" y="4672865"/>
            <a:ext cx="1424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Hidden Layer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45CE3D6-3324-4D4C-9449-DC080D4BE0C6}"/>
              </a:ext>
            </a:extLst>
          </p:cNvPr>
          <p:cNvSpPr/>
          <p:nvPr/>
        </p:nvSpPr>
        <p:spPr>
          <a:xfrm rot="5400000">
            <a:off x="4413657" y="3518139"/>
            <a:ext cx="471081" cy="1707714"/>
          </a:xfrm>
          <a:prstGeom prst="rightBrace">
            <a:avLst>
              <a:gd name="adj1" fmla="val 8333"/>
              <a:gd name="adj2" fmla="val 50446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>
            <a:spLocks noGrp="1"/>
          </p:cNvSpPr>
          <p:nvPr>
            <p:ph type="title"/>
          </p:nvPr>
        </p:nvSpPr>
        <p:spPr>
          <a:xfrm>
            <a:off x="12662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1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3956400" y="18430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Neuron 1</a:t>
            </a:r>
            <a:endParaRPr dirty="0"/>
          </a:p>
        </p:txBody>
      </p:sp>
      <p:sp>
        <p:nvSpPr>
          <p:cNvPr id="178" name="Google Shape;178;p16"/>
          <p:cNvSpPr txBox="1"/>
          <p:nvPr/>
        </p:nvSpPr>
        <p:spPr>
          <a:xfrm>
            <a:off x="365150" y="1307850"/>
            <a:ext cx="1011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Inputs</a:t>
            </a: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629150" y="1917600"/>
            <a:ext cx="483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1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576975" y="3682750"/>
            <a:ext cx="483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-1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81" name="Google Shape;181;p16"/>
          <p:cNvCxnSpPr>
            <a:stCxn id="179" idx="3"/>
            <a:endCxn id="177" idx="2"/>
          </p:cNvCxnSpPr>
          <p:nvPr/>
        </p:nvCxnSpPr>
        <p:spPr>
          <a:xfrm>
            <a:off x="1113050" y="2128500"/>
            <a:ext cx="2843400" cy="7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6"/>
          <p:cNvCxnSpPr>
            <a:stCxn id="180" idx="3"/>
            <a:endCxn id="177" idx="2"/>
          </p:cNvCxnSpPr>
          <p:nvPr/>
        </p:nvCxnSpPr>
        <p:spPr>
          <a:xfrm rot="10800000" flipH="1">
            <a:off x="1060875" y="2203150"/>
            <a:ext cx="2895600" cy="16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16"/>
          <p:cNvSpPr txBox="1"/>
          <p:nvPr/>
        </p:nvSpPr>
        <p:spPr>
          <a:xfrm>
            <a:off x="1600325" y="1703375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baseline="-25000">
                <a:solidFill>
                  <a:srgbClr val="FFFFFF"/>
                </a:solidFill>
              </a:rPr>
              <a:t>0,1,1</a:t>
            </a:r>
            <a:r>
              <a:rPr lang="en">
                <a:solidFill>
                  <a:srgbClr val="FFFFFF"/>
                </a:solidFill>
              </a:rPr>
              <a:t>= 0.5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16"/>
          <p:cNvSpPr txBox="1"/>
          <p:nvPr/>
        </p:nvSpPr>
        <p:spPr>
          <a:xfrm rot="-1924052">
            <a:off x="885961" y="3128488"/>
            <a:ext cx="1231262" cy="42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baseline="-25000">
                <a:solidFill>
                  <a:srgbClr val="FFFFFF"/>
                </a:solidFill>
              </a:rPr>
              <a:t>0,1,2</a:t>
            </a:r>
            <a:r>
              <a:rPr lang="en">
                <a:solidFill>
                  <a:srgbClr val="FFFFFF"/>
                </a:solidFill>
              </a:rPr>
              <a:t> = 0.25</a:t>
            </a:r>
            <a:endParaRPr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Google Shape;187;p16"/>
              <p:cNvSpPr txBox="1"/>
              <p:nvPr/>
            </p:nvSpPr>
            <p:spPr>
              <a:xfrm>
                <a:off x="2328332" y="3180000"/>
                <a:ext cx="5621643" cy="150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∗  0.5+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∗0.25+1.25=0.5−0.25+1.25=1.5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Rectifier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187" name="Google Shape;187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32" y="3180000"/>
                <a:ext cx="5621643" cy="1502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oogle Shape;150;p15">
            <a:extLst>
              <a:ext uri="{FF2B5EF4-FFF2-40B4-BE49-F238E27FC236}">
                <a16:creationId xmlns:a16="http://schemas.microsoft.com/office/drawing/2014/main" id="{EF06DFBF-759B-4B02-B806-A33FFFBD4A4D}"/>
              </a:ext>
            </a:extLst>
          </p:cNvPr>
          <p:cNvCxnSpPr>
            <a:cxnSpLocks/>
          </p:cNvCxnSpPr>
          <p:nvPr/>
        </p:nvCxnSpPr>
        <p:spPr>
          <a:xfrm>
            <a:off x="5187600" y="2203050"/>
            <a:ext cx="133909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79;p16">
            <a:extLst>
              <a:ext uri="{FF2B5EF4-FFF2-40B4-BE49-F238E27FC236}">
                <a16:creationId xmlns:a16="http://schemas.microsoft.com/office/drawing/2014/main" id="{57A33E94-A250-408B-AFE8-6D6BB9F57BA4}"/>
              </a:ext>
            </a:extLst>
          </p:cNvPr>
          <p:cNvSpPr txBox="1"/>
          <p:nvPr/>
        </p:nvSpPr>
        <p:spPr>
          <a:xfrm>
            <a:off x="6507550" y="1972275"/>
            <a:ext cx="641998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1.5</a:t>
            </a:r>
            <a:endParaRPr sz="1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0EBDD6-11AF-4274-B7D0-FB4933423C7F}"/>
                  </a:ext>
                </a:extLst>
              </p:cNvPr>
              <p:cNvSpPr txBox="1"/>
              <p:nvPr/>
            </p:nvSpPr>
            <p:spPr>
              <a:xfrm>
                <a:off x="-177184" y="4253751"/>
                <a:ext cx="2312505" cy="7883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Rectifier (</a:t>
                </a:r>
                <a:r>
                  <a:rPr lang="en-US" dirty="0" err="1">
                    <a:solidFill>
                      <a:schemeClr val="bg1"/>
                    </a:solidFill>
                  </a:rPr>
                  <a:t>ReLu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0EBDD6-11AF-4274-B7D0-FB4933423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184" y="4253751"/>
                <a:ext cx="2312505" cy="788357"/>
              </a:xfrm>
              <a:prstGeom prst="rect">
                <a:avLst/>
              </a:prstGeom>
              <a:blipFill>
                <a:blip r:embed="rId5"/>
                <a:stretch>
                  <a:fillRect t="-103876" b="-19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oogle Shape;162;p15">
            <a:extLst>
              <a:ext uri="{FF2B5EF4-FFF2-40B4-BE49-F238E27FC236}">
                <a16:creationId xmlns:a16="http://schemas.microsoft.com/office/drawing/2014/main" id="{ED0FC55C-FED2-446F-BEE4-950DFF24383B}"/>
              </a:ext>
            </a:extLst>
          </p:cNvPr>
          <p:cNvCxnSpPr>
            <a:cxnSpLocks/>
          </p:cNvCxnSpPr>
          <p:nvPr/>
        </p:nvCxnSpPr>
        <p:spPr>
          <a:xfrm>
            <a:off x="2634650" y="1378226"/>
            <a:ext cx="1321750" cy="8248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63;p15">
            <a:extLst>
              <a:ext uri="{FF2B5EF4-FFF2-40B4-BE49-F238E27FC236}">
                <a16:creationId xmlns:a16="http://schemas.microsoft.com/office/drawing/2014/main" id="{2A3695EF-E7DC-4E10-80F1-BDF6421136F1}"/>
              </a:ext>
            </a:extLst>
          </p:cNvPr>
          <p:cNvSpPr txBox="1"/>
          <p:nvPr/>
        </p:nvSpPr>
        <p:spPr>
          <a:xfrm rot="1869589">
            <a:off x="2524840" y="1302625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0,1,0</a:t>
            </a:r>
            <a:r>
              <a:rPr lang="en" dirty="0">
                <a:solidFill>
                  <a:srgbClr val="FFFFFF"/>
                </a:solidFill>
              </a:rPr>
              <a:t>= 1.25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662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Neuron 2</a:t>
            </a:r>
            <a:endParaRPr dirty="0"/>
          </a:p>
        </p:txBody>
      </p:sp>
      <p:sp>
        <p:nvSpPr>
          <p:cNvPr id="148" name="Google Shape;148;p15"/>
          <p:cNvSpPr/>
          <p:nvPr/>
        </p:nvSpPr>
        <p:spPr>
          <a:xfrm>
            <a:off x="3956400" y="33831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2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365150" y="1307850"/>
            <a:ext cx="1011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Inputs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29150" y="1917600"/>
            <a:ext cx="483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576975" y="3682750"/>
            <a:ext cx="483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-1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6" name="Google Shape;156;p15"/>
          <p:cNvCxnSpPr>
            <a:cxnSpLocks/>
            <a:stCxn id="153" idx="3"/>
            <a:endCxn id="148" idx="2"/>
          </p:cNvCxnSpPr>
          <p:nvPr/>
        </p:nvCxnSpPr>
        <p:spPr>
          <a:xfrm>
            <a:off x="1113050" y="2128500"/>
            <a:ext cx="2843400" cy="16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5"/>
          <p:cNvCxnSpPr>
            <a:stCxn id="154" idx="3"/>
            <a:endCxn id="148" idx="2"/>
          </p:cNvCxnSpPr>
          <p:nvPr/>
        </p:nvCxnSpPr>
        <p:spPr>
          <a:xfrm rot="10800000" flipH="1">
            <a:off x="1060875" y="3743050"/>
            <a:ext cx="2895600" cy="1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15"/>
          <p:cNvSpPr txBox="1"/>
          <p:nvPr/>
        </p:nvSpPr>
        <p:spPr>
          <a:xfrm rot="1822199">
            <a:off x="1600306" y="2360844"/>
            <a:ext cx="1231254" cy="42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0,2,1</a:t>
            </a:r>
            <a:r>
              <a:rPr lang="en" dirty="0">
                <a:solidFill>
                  <a:srgbClr val="FFFFFF"/>
                </a:solidFill>
              </a:rPr>
              <a:t> = -0.75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6" name="Google Shape;166;p15"/>
          <p:cNvSpPr txBox="1"/>
          <p:nvPr/>
        </p:nvSpPr>
        <p:spPr>
          <a:xfrm rot="-251523">
            <a:off x="1831271" y="3427573"/>
            <a:ext cx="1231194" cy="42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0,2,2</a:t>
            </a:r>
            <a:r>
              <a:rPr lang="en" dirty="0">
                <a:solidFill>
                  <a:srgbClr val="FFFFFF"/>
                </a:solidFill>
              </a:rPr>
              <a:t> = 1.5</a:t>
            </a:r>
            <a:endParaRPr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187;p16">
                <a:extLst>
                  <a:ext uri="{FF2B5EF4-FFF2-40B4-BE49-F238E27FC236}">
                    <a16:creationId xmlns:a16="http://schemas.microsoft.com/office/drawing/2014/main" id="{C7404BC9-D7FC-4278-AF0F-41FEA5D633F0}"/>
                  </a:ext>
                </a:extLst>
              </p:cNvPr>
              <p:cNvSpPr txBox="1"/>
              <p:nvPr/>
            </p:nvSpPr>
            <p:spPr>
              <a:xfrm>
                <a:off x="2977689" y="1352317"/>
                <a:ext cx="5621643" cy="150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∗  0.75+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∗1.5−2=0.75−1.5−2=−2.75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Rectifier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−2.75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8" name="Google Shape;187;p16">
                <a:extLst>
                  <a:ext uri="{FF2B5EF4-FFF2-40B4-BE49-F238E27FC236}">
                    <a16:creationId xmlns:a16="http://schemas.microsoft.com/office/drawing/2014/main" id="{C7404BC9-D7FC-4278-AF0F-41FEA5D63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689" y="1352317"/>
                <a:ext cx="5621643" cy="1502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BFE723-55FD-416B-AE92-CC310A8E2F6C}"/>
                  </a:ext>
                </a:extLst>
              </p:cNvPr>
              <p:cNvSpPr txBox="1"/>
              <p:nvPr/>
            </p:nvSpPr>
            <p:spPr>
              <a:xfrm>
                <a:off x="6721547" y="147548"/>
                <a:ext cx="2312505" cy="7883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Rectifier (</a:t>
                </a:r>
                <a:r>
                  <a:rPr lang="en-US" dirty="0" err="1">
                    <a:solidFill>
                      <a:schemeClr val="bg1"/>
                    </a:solidFill>
                  </a:rPr>
                  <a:t>ReLu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BFE723-55FD-416B-AE92-CC310A8E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547" y="147548"/>
                <a:ext cx="2312505" cy="788357"/>
              </a:xfrm>
              <a:prstGeom prst="rect">
                <a:avLst/>
              </a:prstGeom>
              <a:blipFill>
                <a:blip r:embed="rId4"/>
                <a:stretch>
                  <a:fillRect t="-102308" b="-19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oogle Shape;150;p15">
            <a:extLst>
              <a:ext uri="{FF2B5EF4-FFF2-40B4-BE49-F238E27FC236}">
                <a16:creationId xmlns:a16="http://schemas.microsoft.com/office/drawing/2014/main" id="{7216034F-EC5F-42DD-9B27-F2D3BDA28B8D}"/>
              </a:ext>
            </a:extLst>
          </p:cNvPr>
          <p:cNvCxnSpPr>
            <a:cxnSpLocks/>
          </p:cNvCxnSpPr>
          <p:nvPr/>
        </p:nvCxnSpPr>
        <p:spPr>
          <a:xfrm>
            <a:off x="5177374" y="3762925"/>
            <a:ext cx="133909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179;p16">
            <a:extLst>
              <a:ext uri="{FF2B5EF4-FFF2-40B4-BE49-F238E27FC236}">
                <a16:creationId xmlns:a16="http://schemas.microsoft.com/office/drawing/2014/main" id="{FD4FCFAA-4FE6-41AD-91C9-11CC714534E4}"/>
              </a:ext>
            </a:extLst>
          </p:cNvPr>
          <p:cNvSpPr txBox="1"/>
          <p:nvPr/>
        </p:nvSpPr>
        <p:spPr>
          <a:xfrm>
            <a:off x="6497324" y="3532150"/>
            <a:ext cx="641998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0</a:t>
            </a:r>
            <a:endParaRPr sz="1800" dirty="0">
              <a:solidFill>
                <a:srgbClr val="FFFFFF"/>
              </a:solidFill>
            </a:endParaRPr>
          </a:p>
        </p:txBody>
      </p:sp>
      <p:cxnSp>
        <p:nvCxnSpPr>
          <p:cNvPr id="34" name="Google Shape;164;p15">
            <a:extLst>
              <a:ext uri="{FF2B5EF4-FFF2-40B4-BE49-F238E27FC236}">
                <a16:creationId xmlns:a16="http://schemas.microsoft.com/office/drawing/2014/main" id="{02E58479-BCE9-43A4-99CB-38EE4CE8998F}"/>
              </a:ext>
            </a:extLst>
          </p:cNvPr>
          <p:cNvCxnSpPr>
            <a:cxnSpLocks/>
          </p:cNvCxnSpPr>
          <p:nvPr/>
        </p:nvCxnSpPr>
        <p:spPr>
          <a:xfrm flipV="1">
            <a:off x="2839489" y="3743150"/>
            <a:ext cx="1116911" cy="8960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165;p15">
            <a:extLst>
              <a:ext uri="{FF2B5EF4-FFF2-40B4-BE49-F238E27FC236}">
                <a16:creationId xmlns:a16="http://schemas.microsoft.com/office/drawing/2014/main" id="{D5A7DE81-5F93-4AC9-B18D-C75CF2C9BFC0}"/>
              </a:ext>
            </a:extLst>
          </p:cNvPr>
          <p:cNvSpPr txBox="1"/>
          <p:nvPr/>
        </p:nvSpPr>
        <p:spPr>
          <a:xfrm rot="19254086">
            <a:off x="2426615" y="4084104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0,2,0</a:t>
            </a:r>
            <a:r>
              <a:rPr lang="en" dirty="0">
                <a:solidFill>
                  <a:srgbClr val="FFFFFF"/>
                </a:solidFill>
              </a:rPr>
              <a:t>= -2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6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662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Neuron</a:t>
            </a:r>
            <a:endParaRPr dirty="0"/>
          </a:p>
        </p:txBody>
      </p:sp>
      <p:sp>
        <p:nvSpPr>
          <p:cNvPr id="147" name="Google Shape;147;p15"/>
          <p:cNvSpPr/>
          <p:nvPr/>
        </p:nvSpPr>
        <p:spPr>
          <a:xfrm>
            <a:off x="3956400" y="18430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1.5</a:t>
            </a:r>
            <a:endParaRPr dirty="0"/>
          </a:p>
        </p:txBody>
      </p:sp>
      <p:sp>
        <p:nvSpPr>
          <p:cNvPr id="148" name="Google Shape;148;p15"/>
          <p:cNvSpPr/>
          <p:nvPr/>
        </p:nvSpPr>
        <p:spPr>
          <a:xfrm>
            <a:off x="3956400" y="33831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</a:p>
        </p:txBody>
      </p:sp>
      <p:sp>
        <p:nvSpPr>
          <p:cNvPr id="149" name="Google Shape;149;p15"/>
          <p:cNvSpPr/>
          <p:nvPr/>
        </p:nvSpPr>
        <p:spPr>
          <a:xfrm>
            <a:off x="7324300" y="257580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Neuron</a:t>
            </a:r>
            <a:endParaRPr/>
          </a:p>
        </p:txBody>
      </p:sp>
      <p:cxnSp>
        <p:nvCxnSpPr>
          <p:cNvPr id="150" name="Google Shape;150;p15"/>
          <p:cNvCxnSpPr>
            <a:stCxn id="147" idx="6"/>
            <a:endCxn id="149" idx="2"/>
          </p:cNvCxnSpPr>
          <p:nvPr/>
        </p:nvCxnSpPr>
        <p:spPr>
          <a:xfrm>
            <a:off x="5187600" y="2203050"/>
            <a:ext cx="2136600" cy="73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5"/>
          <p:cNvCxnSpPr>
            <a:stCxn id="148" idx="6"/>
            <a:endCxn id="149" idx="2"/>
          </p:cNvCxnSpPr>
          <p:nvPr/>
        </p:nvCxnSpPr>
        <p:spPr>
          <a:xfrm rot="10800000" flipH="1">
            <a:off x="5187600" y="2935850"/>
            <a:ext cx="2136600" cy="8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15"/>
          <p:cNvSpPr txBox="1"/>
          <p:nvPr/>
        </p:nvSpPr>
        <p:spPr>
          <a:xfrm rot="1118814">
            <a:off x="5749964" y="2125087"/>
            <a:ext cx="1231020" cy="42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1,1,1</a:t>
            </a:r>
            <a:r>
              <a:rPr lang="en" dirty="0">
                <a:solidFill>
                  <a:srgbClr val="FFFFFF"/>
                </a:solidFill>
              </a:rPr>
              <a:t>= 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0" name="Google Shape;170;p15"/>
          <p:cNvSpPr txBox="1"/>
          <p:nvPr/>
        </p:nvSpPr>
        <p:spPr>
          <a:xfrm rot="-1260026">
            <a:off x="5412036" y="2935864"/>
            <a:ext cx="1231392" cy="42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1,1,2</a:t>
            </a:r>
            <a:r>
              <a:rPr lang="en" dirty="0">
                <a:solidFill>
                  <a:srgbClr val="FFFFFF"/>
                </a:solidFill>
              </a:rPr>
              <a:t>= 4</a:t>
            </a:r>
            <a:endParaRPr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788C01-6CCB-4F6D-9604-25430F756EE4}"/>
                  </a:ext>
                </a:extLst>
              </p:cNvPr>
              <p:cNvSpPr txBox="1"/>
              <p:nvPr/>
            </p:nvSpPr>
            <p:spPr>
              <a:xfrm>
                <a:off x="265043" y="1967936"/>
                <a:ext cx="33064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1.5∗3+0∗4+2.5=4.5+2.5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r>
                  <a:rPr lang="en-US" b="0" dirty="0">
                    <a:solidFill>
                      <a:schemeClr val="bg1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7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788C01-6CCB-4F6D-9604-25430F756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3" y="1967936"/>
                <a:ext cx="3306417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67;p15">
            <a:extLst>
              <a:ext uri="{FF2B5EF4-FFF2-40B4-BE49-F238E27FC236}">
                <a16:creationId xmlns:a16="http://schemas.microsoft.com/office/drawing/2014/main" id="{BC542BFC-6F8E-4E96-8FDD-C04365E1547A}"/>
              </a:ext>
            </a:extLst>
          </p:cNvPr>
          <p:cNvSpPr txBox="1"/>
          <p:nvPr/>
        </p:nvSpPr>
        <p:spPr>
          <a:xfrm rot="18955570">
            <a:off x="5685269" y="3429234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1,1,0</a:t>
            </a:r>
            <a:r>
              <a:rPr lang="en" dirty="0">
                <a:solidFill>
                  <a:srgbClr val="FFFFFF"/>
                </a:solidFill>
              </a:rPr>
              <a:t>= 2.5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Google Shape;168;p15">
            <a:extLst>
              <a:ext uri="{FF2B5EF4-FFF2-40B4-BE49-F238E27FC236}">
                <a16:creationId xmlns:a16="http://schemas.microsoft.com/office/drawing/2014/main" id="{D634DD7D-EB40-4F3C-8A63-02500B908C7A}"/>
              </a:ext>
            </a:extLst>
          </p:cNvPr>
          <p:cNvCxnSpPr>
            <a:cxnSpLocks/>
          </p:cNvCxnSpPr>
          <p:nvPr/>
        </p:nvCxnSpPr>
        <p:spPr>
          <a:xfrm flipV="1">
            <a:off x="6188296" y="2935800"/>
            <a:ext cx="1136004" cy="10848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1661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9440-1367-43DE-8AE5-6F76CF74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846D8A-76CF-4E59-AD59-EE058564DF4B}"/>
                  </a:ext>
                </a:extLst>
              </p:cNvPr>
              <p:cNvSpPr txBox="1"/>
              <p:nvPr/>
            </p:nvSpPr>
            <p:spPr>
              <a:xfrm>
                <a:off x="0" y="3497275"/>
                <a:ext cx="2312505" cy="7883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Rectifier (</a:t>
                </a:r>
                <a:r>
                  <a:rPr lang="en-US" dirty="0" err="1">
                    <a:solidFill>
                      <a:schemeClr val="bg1"/>
                    </a:solidFill>
                  </a:rPr>
                  <a:t>ReLu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846D8A-76CF-4E59-AD59-EE058564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7275"/>
                <a:ext cx="2312505" cy="788357"/>
              </a:xfrm>
              <a:prstGeom prst="rect">
                <a:avLst/>
              </a:prstGeom>
              <a:blipFill>
                <a:blip r:embed="rId2"/>
                <a:stretch>
                  <a:fillRect t="-103876" b="-19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A71C48-5C00-41D9-AC10-8B9015BA8BA4}"/>
                  </a:ext>
                </a:extLst>
              </p:cNvPr>
              <p:cNvSpPr txBox="1"/>
              <p:nvPr/>
            </p:nvSpPr>
            <p:spPr>
              <a:xfrm>
                <a:off x="4343779" y="3790621"/>
                <a:ext cx="2312505" cy="121924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Threshold (Binary Step)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A71C48-5C00-41D9-AC10-8B9015BA8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779" y="3790621"/>
                <a:ext cx="2312505" cy="1219245"/>
              </a:xfrm>
              <a:prstGeom prst="rect">
                <a:avLst/>
              </a:prstGeom>
              <a:blipFill>
                <a:blip r:embed="rId3"/>
                <a:stretch>
                  <a:fillRect t="-66500" b="-89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3A4D27-911D-4644-921A-EFF315B8E353}"/>
                  </a:ext>
                </a:extLst>
              </p:cNvPr>
              <p:cNvSpPr txBox="1"/>
              <p:nvPr/>
            </p:nvSpPr>
            <p:spPr>
              <a:xfrm>
                <a:off x="4377744" y="561708"/>
                <a:ext cx="2312505" cy="7130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Softsign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3A4D27-911D-4644-921A-EFF315B8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44" y="561708"/>
                <a:ext cx="2312505" cy="713016"/>
              </a:xfrm>
              <a:prstGeom prst="rect">
                <a:avLst/>
              </a:prstGeom>
              <a:blipFill>
                <a:blip r:embed="rId4"/>
                <a:stretch>
                  <a:fillRect t="-855" b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F1A9B9-BE04-492E-BA85-B7D568B6D8FA}"/>
                  </a:ext>
                </a:extLst>
              </p:cNvPr>
              <p:cNvSpPr txBox="1"/>
              <p:nvPr/>
            </p:nvSpPr>
            <p:spPr>
              <a:xfrm>
                <a:off x="-1" y="1867239"/>
                <a:ext cx="2312505" cy="5416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Softplus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F1A9B9-BE04-492E-BA85-B7D568B6D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67239"/>
                <a:ext cx="2312505" cy="541623"/>
              </a:xfrm>
              <a:prstGeom prst="rect">
                <a:avLst/>
              </a:prstGeom>
              <a:blipFill>
                <a:blip r:embed="rId5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08C9CC-C492-4941-A9A3-D666D54837AE}"/>
                  </a:ext>
                </a:extLst>
              </p:cNvPr>
              <p:cNvSpPr txBox="1"/>
              <p:nvPr/>
            </p:nvSpPr>
            <p:spPr>
              <a:xfrm>
                <a:off x="4377743" y="2201435"/>
                <a:ext cx="2312505" cy="7291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Sigmoid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08C9CC-C492-4941-A9A3-D666D548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43" y="2201435"/>
                <a:ext cx="2312505" cy="7291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BFDB95A-3AAE-44E1-B9D3-CF052A4D7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5299" y="3101625"/>
            <a:ext cx="2106210" cy="1579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7758B0-E578-43A2-B1B3-216B5D8EE8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8554" y="1782027"/>
            <a:ext cx="2090653" cy="156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DD402-3862-406A-88BB-5A897C39D5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5299" y="1302257"/>
            <a:ext cx="2080294" cy="15602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98D89F-5DA0-456D-8BC6-D1024CBCA1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735" y="117712"/>
            <a:ext cx="2080293" cy="1560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CEC7B-85DF-4063-9252-9B565541D8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8554" y="3523013"/>
            <a:ext cx="2106209" cy="15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6362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5874</TotalTime>
  <Words>985</Words>
  <Application>Microsoft Office PowerPoint</Application>
  <PresentationFormat>On-screen Show (16:9)</PresentationFormat>
  <Paragraphs>425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Montserrat</vt:lpstr>
      <vt:lpstr>Calibri</vt:lpstr>
      <vt:lpstr>Arial</vt:lpstr>
      <vt:lpstr>Lato</vt:lpstr>
      <vt:lpstr>Cambria Math</vt:lpstr>
      <vt:lpstr>Focus</vt:lpstr>
      <vt:lpstr>Evaluating Approaches to Evolving Neural Reversi Players</vt:lpstr>
      <vt:lpstr>Reversi</vt:lpstr>
      <vt:lpstr>Flip example</vt:lpstr>
      <vt:lpstr>Flip example</vt:lpstr>
      <vt:lpstr>Neural Network Example</vt:lpstr>
      <vt:lpstr>Neuron 1</vt:lpstr>
      <vt:lpstr>Neuron 2</vt:lpstr>
      <vt:lpstr>Output Neuron</vt:lpstr>
      <vt:lpstr>Activation Functions</vt:lpstr>
      <vt:lpstr>Genetic Algorithm</vt:lpstr>
      <vt:lpstr>Fitness Score</vt:lpstr>
      <vt:lpstr>Parent Selection Example</vt:lpstr>
      <vt:lpstr>Crossover Example</vt:lpstr>
      <vt:lpstr>Mutation</vt:lpstr>
      <vt:lpstr>Vanilla Configuration</vt:lpstr>
      <vt:lpstr>Variants</vt:lpstr>
      <vt:lpstr>Activation Function Comparison</vt:lpstr>
      <vt:lpstr>Layer Sizes Comparison</vt:lpstr>
      <vt:lpstr>Mutation Comparison</vt:lpstr>
      <vt:lpstr>Parent Selection Comparison</vt:lpstr>
      <vt:lpstr>Parent Selection Comparison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a Reversi Player</dc:title>
  <cp:lastModifiedBy>Anna Porter</cp:lastModifiedBy>
  <cp:revision>45</cp:revision>
  <dcterms:modified xsi:type="dcterms:W3CDTF">2018-08-03T06:00:12Z</dcterms:modified>
</cp:coreProperties>
</file>