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5" r:id="rId4"/>
    <p:sldId id="267" r:id="rId5"/>
    <p:sldId id="258" r:id="rId6"/>
    <p:sldId id="259" r:id="rId7"/>
    <p:sldId id="261" r:id="rId8"/>
    <p:sldId id="263" r:id="rId9"/>
    <p:sldId id="262" r:id="rId10"/>
    <p:sldId id="271" r:id="rId11"/>
    <p:sldId id="268" r:id="rId12"/>
    <p:sldId id="260" r:id="rId13"/>
    <p:sldId id="264" r:id="rId14"/>
    <p:sldId id="266" r:id="rId15"/>
    <p:sldId id="269" r:id="rId16"/>
    <p:sldId id="270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DF1A7B4-8790-4B97-9839-B4925A42C271}">
          <p14:sldIdLst>
            <p14:sldId id="256"/>
            <p14:sldId id="257"/>
            <p14:sldId id="265"/>
            <p14:sldId id="267"/>
            <p14:sldId id="258"/>
            <p14:sldId id="259"/>
            <p14:sldId id="261"/>
            <p14:sldId id="263"/>
            <p14:sldId id="262"/>
            <p14:sldId id="271"/>
            <p14:sldId id="268"/>
            <p14:sldId id="260"/>
            <p14:sldId id="264"/>
            <p14:sldId id="266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4" autoAdjust="0"/>
  </p:normalViewPr>
  <p:slideViewPr>
    <p:cSldViewPr snapToGrid="0">
      <p:cViewPr varScale="1">
        <p:scale>
          <a:sx n="105" d="100"/>
          <a:sy n="105" d="100"/>
        </p:scale>
        <p:origin x="82" y="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rter\Documents\csunix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Activation Functions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8N Rectifier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  <c:pt idx="6">
                  <c:v>7k</c:v>
                </c:pt>
                <c:pt idx="7">
                  <c:v>8k</c:v>
                </c:pt>
                <c:pt idx="8">
                  <c:v>9k</c:v>
                </c:pt>
                <c:pt idx="9">
                  <c:v>10k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12977</c:v>
                </c:pt>
                <c:pt idx="1">
                  <c:v>13262</c:v>
                </c:pt>
                <c:pt idx="2">
                  <c:v>12891</c:v>
                </c:pt>
                <c:pt idx="3">
                  <c:v>14239</c:v>
                </c:pt>
                <c:pt idx="4">
                  <c:v>13190</c:v>
                </c:pt>
                <c:pt idx="5">
                  <c:v>15255</c:v>
                </c:pt>
                <c:pt idx="6">
                  <c:v>13468</c:v>
                </c:pt>
                <c:pt idx="7">
                  <c:v>13137</c:v>
                </c:pt>
                <c:pt idx="8">
                  <c:v>13704</c:v>
                </c:pt>
                <c:pt idx="9">
                  <c:v>14879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1-4BE8-BFED-15CF36EADD8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8N Softplus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  <c:pt idx="6">
                  <c:v>7k</c:v>
                </c:pt>
                <c:pt idx="7">
                  <c:v>8k</c:v>
                </c:pt>
                <c:pt idx="8">
                  <c:v>9k</c:v>
                </c:pt>
                <c:pt idx="9">
                  <c:v>10k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13723</c:v>
                </c:pt>
                <c:pt idx="1">
                  <c:v>13189</c:v>
                </c:pt>
                <c:pt idx="2">
                  <c:v>13784</c:v>
                </c:pt>
                <c:pt idx="3">
                  <c:v>15539</c:v>
                </c:pt>
                <c:pt idx="4">
                  <c:v>13656</c:v>
                </c:pt>
                <c:pt idx="5">
                  <c:v>13967</c:v>
                </c:pt>
                <c:pt idx="6">
                  <c:v>13733</c:v>
                </c:pt>
                <c:pt idx="7">
                  <c:v>14081</c:v>
                </c:pt>
                <c:pt idx="8">
                  <c:v>14012</c:v>
                </c:pt>
                <c:pt idx="9">
                  <c:v>14039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41-4BE8-BFED-15CF36EADD82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8N Softsign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  <c:pt idx="6">
                  <c:v>7k</c:v>
                </c:pt>
                <c:pt idx="7">
                  <c:v>8k</c:v>
                </c:pt>
                <c:pt idx="8">
                  <c:v>9k</c:v>
                </c:pt>
                <c:pt idx="9">
                  <c:v>10k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12441</c:v>
                </c:pt>
                <c:pt idx="1">
                  <c:v>12849</c:v>
                </c:pt>
                <c:pt idx="2">
                  <c:v>12670</c:v>
                </c:pt>
                <c:pt idx="3">
                  <c:v>12679</c:v>
                </c:pt>
                <c:pt idx="4">
                  <c:v>12725</c:v>
                </c:pt>
                <c:pt idx="5">
                  <c:v>12718</c:v>
                </c:pt>
                <c:pt idx="6">
                  <c:v>13122</c:v>
                </c:pt>
                <c:pt idx="7">
                  <c:v>12511</c:v>
                </c:pt>
                <c:pt idx="8">
                  <c:v>12091</c:v>
                </c:pt>
                <c:pt idx="9">
                  <c:v>12791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41-4BE8-BFED-15CF36EADD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8N Threshold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1K</c:v>
                </c:pt>
                <c:pt idx="1">
                  <c:v>2k</c:v>
                </c:pt>
                <c:pt idx="2">
                  <c:v>3k</c:v>
                </c:pt>
                <c:pt idx="3">
                  <c:v>4k</c:v>
                </c:pt>
                <c:pt idx="4">
                  <c:v>5k</c:v>
                </c:pt>
                <c:pt idx="5">
                  <c:v>6k</c:v>
                </c:pt>
                <c:pt idx="6">
                  <c:v>7k</c:v>
                </c:pt>
                <c:pt idx="7">
                  <c:v>8k</c:v>
                </c:pt>
                <c:pt idx="8">
                  <c:v>9k</c:v>
                </c:pt>
                <c:pt idx="9">
                  <c:v>10k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12313</c:v>
                </c:pt>
                <c:pt idx="1">
                  <c:v>12295</c:v>
                </c:pt>
                <c:pt idx="2">
                  <c:v>12676</c:v>
                </c:pt>
                <c:pt idx="3">
                  <c:v>12586</c:v>
                </c:pt>
                <c:pt idx="4">
                  <c:v>12564</c:v>
                </c:pt>
                <c:pt idx="5">
                  <c:v>12636</c:v>
                </c:pt>
                <c:pt idx="6">
                  <c:v>13055</c:v>
                </c:pt>
                <c:pt idx="7">
                  <c:v>12405</c:v>
                </c:pt>
                <c:pt idx="8">
                  <c:v>12385</c:v>
                </c:pt>
                <c:pt idx="9">
                  <c:v>12410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541-4BE8-BFED-15CF36EAD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420624"/>
        <c:axId val="471418328"/>
      </c:lineChart>
      <c:catAx>
        <c:axId val="47142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18328"/>
        <c:crosses val="autoZero"/>
        <c:auto val="1"/>
        <c:lblAlgn val="ctr"/>
        <c:lblOffset val="100"/>
        <c:noMultiLvlLbl val="0"/>
      </c:catAx>
      <c:valAx>
        <c:axId val="471418328"/>
        <c:scaling>
          <c:orientation val="minMax"/>
          <c:min val="1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2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5139d2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5139d2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5139d26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5139d26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the output here negative to demonstrate other condition of rectifier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537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5139d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5139d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47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5139d26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e5139d26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Evolving a Reversi Player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Porter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Advisor: Dr. Rob LeGrand III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II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D049-316C-4B09-B1DF-E6328771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92F8-73CB-4086-8039-3854ED19B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Algorithm: GA(n, χ, µ) // </a:t>
            </a:r>
            <a:r>
              <a:rPr lang="en-US" dirty="0" err="1"/>
              <a:t>Initialise</a:t>
            </a:r>
            <a:r>
              <a:rPr lang="en-US" dirty="0"/>
              <a:t> generation 0: k := 0; </a:t>
            </a:r>
            <a:r>
              <a:rPr lang="en-US" dirty="0" err="1"/>
              <a:t>Pk</a:t>
            </a:r>
            <a:r>
              <a:rPr lang="en-US" dirty="0"/>
              <a:t> := a population of n randomly-generated individuals; // Evaluate </a:t>
            </a:r>
            <a:r>
              <a:rPr lang="en-US" dirty="0" err="1"/>
              <a:t>Pk</a:t>
            </a:r>
            <a:r>
              <a:rPr lang="en-US" dirty="0"/>
              <a:t>: Compute fitness(</a:t>
            </a:r>
            <a:r>
              <a:rPr lang="en-US" dirty="0" err="1"/>
              <a:t>i</a:t>
            </a:r>
            <a:r>
              <a:rPr lang="en-US" dirty="0"/>
              <a:t>) for each </a:t>
            </a:r>
            <a:r>
              <a:rPr lang="en-US" dirty="0" err="1"/>
              <a:t>i</a:t>
            </a:r>
            <a:r>
              <a:rPr lang="en-US" dirty="0"/>
              <a:t> ∈ </a:t>
            </a:r>
            <a:r>
              <a:rPr lang="en-US" dirty="0" err="1"/>
              <a:t>Pk</a:t>
            </a:r>
            <a:r>
              <a:rPr lang="en-US" dirty="0"/>
              <a:t>; do { // Create generation k + 1: // 1. Copy: Select (1 − χ) × n members of </a:t>
            </a:r>
            <a:r>
              <a:rPr lang="en-US" dirty="0" err="1"/>
              <a:t>Pk</a:t>
            </a:r>
            <a:r>
              <a:rPr lang="en-US" dirty="0"/>
              <a:t> and insert into Pk+1; // 2. Crossover: Select χ × n members of </a:t>
            </a:r>
            <a:r>
              <a:rPr lang="en-US" dirty="0" err="1"/>
              <a:t>Pk</a:t>
            </a:r>
            <a:r>
              <a:rPr lang="en-US" dirty="0"/>
              <a:t>; pair them up; produce offspring; insert the offspring into Pk+1; // 3. Mutate: Select µ × n members of Pk+1; invert a randomly-selected bit in each; // Evaluate Pk+1: Compute fitness(</a:t>
            </a:r>
            <a:r>
              <a:rPr lang="en-US" dirty="0" err="1"/>
              <a:t>i</a:t>
            </a:r>
            <a:r>
              <a:rPr lang="en-US" dirty="0"/>
              <a:t>) for each </a:t>
            </a:r>
            <a:r>
              <a:rPr lang="en-US" dirty="0" err="1"/>
              <a:t>i</a:t>
            </a:r>
            <a:r>
              <a:rPr lang="en-US" dirty="0"/>
              <a:t> ∈ </a:t>
            </a:r>
            <a:r>
              <a:rPr lang="en-US" dirty="0" err="1"/>
              <a:t>Pk</a:t>
            </a:r>
            <a:r>
              <a:rPr lang="en-US" dirty="0"/>
              <a:t>; // Increment: k := k + 1; } while fitness of fittest individual in </a:t>
            </a:r>
            <a:r>
              <a:rPr lang="en-US" dirty="0" err="1"/>
              <a:t>Pk</a:t>
            </a:r>
            <a:r>
              <a:rPr lang="en-US" dirty="0"/>
              <a:t> is not high enough; return the fittest individual from </a:t>
            </a:r>
            <a:r>
              <a:rPr lang="en-US" dirty="0" err="1"/>
              <a:t>Pk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073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681C-658D-4BD3-BCE3-69C7C37D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30E58-7C51-4E19-9B9B-C7E8C19C3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Win: 64 points</a:t>
            </a:r>
          </a:p>
          <a:p>
            <a:r>
              <a:rPr lang="en-US" dirty="0"/>
              <a:t>Loss: 0 points</a:t>
            </a:r>
          </a:p>
          <a:p>
            <a:r>
              <a:rPr lang="en-US" dirty="0"/>
              <a:t>Draw: 32 points</a:t>
            </a:r>
          </a:p>
          <a:p>
            <a:r>
              <a:rPr lang="en-US" dirty="0"/>
              <a:t>Pieces Controlled: x points</a:t>
            </a:r>
          </a:p>
        </p:txBody>
      </p:sp>
    </p:spTree>
    <p:extLst>
      <p:ext uri="{BB962C8B-B14F-4D97-AF65-F5344CB8AC3E}">
        <p14:creationId xmlns:p14="http://schemas.microsoft.com/office/powerpoint/2010/main" val="401158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Parent Selection</a:t>
            </a:r>
            <a:r>
              <a:rPr lang="en" dirty="0"/>
              <a:t> Example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1A2302-E16C-4ED6-9613-AE8093E90536}"/>
              </a:ext>
            </a:extLst>
          </p:cNvPr>
          <p:cNvGrpSpPr/>
          <p:nvPr/>
        </p:nvGrpSpPr>
        <p:grpSpPr>
          <a:xfrm>
            <a:off x="162500" y="1663148"/>
            <a:ext cx="2731750" cy="2757121"/>
            <a:chOff x="332515" y="1005003"/>
            <a:chExt cx="3834727" cy="3870341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F0DBF660-5AB2-40BA-8610-42BFA4CFE504}"/>
                </a:ext>
              </a:extLst>
            </p:cNvPr>
            <p:cNvSpPr/>
            <p:nvPr/>
          </p:nvSpPr>
          <p:spPr>
            <a:xfrm>
              <a:off x="332515" y="2973432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Father5</a:t>
              </a:r>
            </a:p>
            <a:p>
              <a:pPr algn="ctr"/>
              <a:r>
                <a:rPr lang="en-US" sz="1200" dirty="0"/>
                <a:t>356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B8A415B-78B0-4649-BCE5-6382EB02B34F}"/>
                </a:ext>
              </a:extLst>
            </p:cNvPr>
            <p:cNvSpPr/>
            <p:nvPr/>
          </p:nvSpPr>
          <p:spPr>
            <a:xfrm>
              <a:off x="332515" y="1610002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Father6</a:t>
              </a:r>
            </a:p>
            <a:p>
              <a:pPr algn="ctr"/>
              <a:r>
                <a:rPr lang="en-US" sz="1200" dirty="0"/>
                <a:t>324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EF5932AC-5EB1-4700-86B0-DDBCD720FEC2}"/>
                </a:ext>
              </a:extLst>
            </p:cNvPr>
            <p:cNvSpPr/>
            <p:nvPr/>
          </p:nvSpPr>
          <p:spPr>
            <a:xfrm>
              <a:off x="1538036" y="1005003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Father1</a:t>
              </a:r>
            </a:p>
            <a:p>
              <a:pPr algn="ctr"/>
              <a:r>
                <a:rPr lang="en-US" sz="1200" dirty="0"/>
                <a:t>423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5A8BA9E3-177E-4EF9-A9B2-80602F487B58}"/>
                </a:ext>
              </a:extLst>
            </p:cNvPr>
            <p:cNvSpPr/>
            <p:nvPr/>
          </p:nvSpPr>
          <p:spPr>
            <a:xfrm>
              <a:off x="2736289" y="1659263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Father2</a:t>
              </a:r>
            </a:p>
            <a:p>
              <a:pPr algn="ctr"/>
              <a:r>
                <a:rPr lang="en-US" sz="1200" dirty="0"/>
                <a:t>100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85F9CC6-5094-4DA3-88BE-2D81FABCC2E1}"/>
                </a:ext>
              </a:extLst>
            </p:cNvPr>
            <p:cNvSpPr/>
            <p:nvPr/>
          </p:nvSpPr>
          <p:spPr>
            <a:xfrm>
              <a:off x="1534402" y="3641764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Father4</a:t>
              </a:r>
            </a:p>
            <a:p>
              <a:pPr algn="ctr"/>
              <a:r>
                <a:rPr lang="en-US" sz="1200" dirty="0"/>
                <a:t>575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FF10B14-453D-4446-BC65-ADB3A2C325CC}"/>
                </a:ext>
              </a:extLst>
            </p:cNvPr>
            <p:cNvSpPr/>
            <p:nvPr/>
          </p:nvSpPr>
          <p:spPr>
            <a:xfrm>
              <a:off x="2736289" y="299278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Father3</a:t>
              </a:r>
            </a:p>
            <a:p>
              <a:pPr algn="ctr"/>
              <a:r>
                <a:rPr lang="en-US" sz="1200" dirty="0"/>
                <a:t>300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7F574DF5-2501-45E4-BB8C-BB6AA5C49A6A}"/>
                </a:ext>
              </a:extLst>
            </p:cNvPr>
            <p:cNvSpPr/>
            <p:nvPr/>
          </p:nvSpPr>
          <p:spPr>
            <a:xfrm>
              <a:off x="1537251" y="2317570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Mother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40DE67-DAA6-4CAB-ABD9-51B9AA024DF3}"/>
              </a:ext>
            </a:extLst>
          </p:cNvPr>
          <p:cNvGrpSpPr/>
          <p:nvPr/>
        </p:nvGrpSpPr>
        <p:grpSpPr>
          <a:xfrm>
            <a:off x="3071657" y="1732785"/>
            <a:ext cx="2668032" cy="2692810"/>
            <a:chOff x="4727249" y="913290"/>
            <a:chExt cx="3834727" cy="3870341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CCE22B8-D0D4-44B9-B3F1-4C0DDAABCE4E}"/>
                </a:ext>
              </a:extLst>
            </p:cNvPr>
            <p:cNvSpPr/>
            <p:nvPr/>
          </p:nvSpPr>
          <p:spPr>
            <a:xfrm>
              <a:off x="4727249" y="288171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Father5</a:t>
              </a:r>
            </a:p>
            <a:p>
              <a:pPr algn="ctr"/>
              <a:r>
                <a:rPr lang="en-US" sz="1200" dirty="0"/>
                <a:t>256</a:t>
              </a: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2AF1D090-5358-4639-B8B6-ECD8F769DE9C}"/>
                </a:ext>
              </a:extLst>
            </p:cNvPr>
            <p:cNvSpPr/>
            <p:nvPr/>
          </p:nvSpPr>
          <p:spPr>
            <a:xfrm>
              <a:off x="4727249" y="1518289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Father6</a:t>
              </a:r>
            </a:p>
            <a:p>
              <a:pPr algn="ctr"/>
              <a:r>
                <a:rPr lang="en-US" sz="1200" dirty="0"/>
                <a:t>224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7BCB9C4F-AC34-490A-B304-45718DFDE732}"/>
                </a:ext>
              </a:extLst>
            </p:cNvPr>
            <p:cNvSpPr/>
            <p:nvPr/>
          </p:nvSpPr>
          <p:spPr>
            <a:xfrm>
              <a:off x="5932770" y="913290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Father1</a:t>
              </a:r>
            </a:p>
            <a:p>
              <a:pPr algn="ctr"/>
              <a:r>
                <a:rPr lang="en-US" sz="1200" dirty="0"/>
                <a:t>323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B050CF18-E46D-4F3A-9A36-73F2CCDDC2EC}"/>
                </a:ext>
              </a:extLst>
            </p:cNvPr>
            <p:cNvSpPr/>
            <p:nvPr/>
          </p:nvSpPr>
          <p:spPr>
            <a:xfrm>
              <a:off x="7131023" y="1567550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Father2</a:t>
              </a:r>
            </a:p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C4D13FA6-FED9-429F-B495-8086261224B6}"/>
                </a:ext>
              </a:extLst>
            </p:cNvPr>
            <p:cNvSpPr/>
            <p:nvPr/>
          </p:nvSpPr>
          <p:spPr>
            <a:xfrm>
              <a:off x="5929136" y="3550051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Father4</a:t>
              </a:r>
            </a:p>
            <a:p>
              <a:pPr algn="ctr"/>
              <a:r>
                <a:rPr lang="en-US" sz="1200" dirty="0"/>
                <a:t>475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890729C-9780-4D00-9059-DF3BC0BD5FA5}"/>
                </a:ext>
              </a:extLst>
            </p:cNvPr>
            <p:cNvSpPr/>
            <p:nvPr/>
          </p:nvSpPr>
          <p:spPr>
            <a:xfrm>
              <a:off x="7131023" y="2901076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Father3</a:t>
              </a:r>
            </a:p>
            <a:p>
              <a:pPr algn="ctr"/>
              <a:r>
                <a:rPr lang="en-US" sz="1200" dirty="0"/>
                <a:t>200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338ADD7-E0D4-46EB-AED2-3818E9E6C229}"/>
                </a:ext>
              </a:extLst>
            </p:cNvPr>
            <p:cNvSpPr/>
            <p:nvPr/>
          </p:nvSpPr>
          <p:spPr>
            <a:xfrm>
              <a:off x="5931985" y="2225857"/>
              <a:ext cx="1430953" cy="1233580"/>
            </a:xfrm>
            <a:prstGeom prst="hexago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Mother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FE74FBF-C74D-4BA2-93C1-3D541A995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15354"/>
              </p:ext>
            </p:extLst>
          </p:nvPr>
        </p:nvGraphicFramePr>
        <p:xfrm>
          <a:off x="5917096" y="1451113"/>
          <a:ext cx="2958514" cy="296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88">
                  <a:extLst>
                    <a:ext uri="{9D8B030D-6E8A-4147-A177-3AD203B41FA5}">
                      <a16:colId xmlns:a16="http://schemas.microsoft.com/office/drawing/2014/main" val="1325261082"/>
                    </a:ext>
                  </a:extLst>
                </a:gridCol>
                <a:gridCol w="999869">
                  <a:extLst>
                    <a:ext uri="{9D8B030D-6E8A-4147-A177-3AD203B41FA5}">
                      <a16:colId xmlns:a16="http://schemas.microsoft.com/office/drawing/2014/main" val="3200278444"/>
                    </a:ext>
                  </a:extLst>
                </a:gridCol>
                <a:gridCol w="1106557">
                  <a:extLst>
                    <a:ext uri="{9D8B030D-6E8A-4147-A177-3AD203B41FA5}">
                      <a16:colId xmlns:a16="http://schemas.microsoft.com/office/drawing/2014/main" val="291926136"/>
                    </a:ext>
                  </a:extLst>
                </a:gridCol>
              </a:tblGrid>
              <a:tr h="348265">
                <a:tc>
                  <a:txBody>
                    <a:bodyPr/>
                    <a:lstStyle/>
                    <a:p>
                      <a:r>
                        <a:rPr lang="en-US" sz="1300" dirty="0"/>
                        <a:t>Parent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Fraction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Percentage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504576547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1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323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21.85%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3451925539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2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0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2095643760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3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200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13.53%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343872016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4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/>
                        <a:t>475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32.14%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510963925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5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256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17.32%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4045023683"/>
                  </a:ext>
                </a:extLst>
              </a:tr>
              <a:tr h="436815">
                <a:tc>
                  <a:txBody>
                    <a:bodyPr/>
                    <a:lstStyle/>
                    <a:p>
                      <a:r>
                        <a:rPr lang="en-US" sz="1300" dirty="0"/>
                        <a:t>Father 6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224 / 1478</a:t>
                      </a:r>
                    </a:p>
                  </a:txBody>
                  <a:tcPr marL="85597" marR="85597" marT="42798" marB="4279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15.16%</a:t>
                      </a:r>
                    </a:p>
                  </a:txBody>
                  <a:tcPr marL="85597" marR="85597" marT="42798" marB="42798"/>
                </a:tc>
                <a:extLst>
                  <a:ext uri="{0D108BD9-81ED-4DB2-BD59-A6C34878D82A}">
                    <a16:rowId xmlns:a16="http://schemas.microsoft.com/office/drawing/2014/main" val="18729686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8FF1-D660-418A-84E4-C1C9B546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75" y="395965"/>
            <a:ext cx="7038900" cy="914100"/>
          </a:xfrm>
        </p:spPr>
        <p:txBody>
          <a:bodyPr/>
          <a:lstStyle/>
          <a:p>
            <a:r>
              <a:rPr lang="en-US" dirty="0"/>
              <a:t>Crossover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F89D8F-194E-471F-96F4-2BCBFA818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3279"/>
              </p:ext>
            </p:extLst>
          </p:nvPr>
        </p:nvGraphicFramePr>
        <p:xfrm>
          <a:off x="1184858" y="986593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1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B8EF34-39B9-420A-9604-046D5F2B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0149"/>
              </p:ext>
            </p:extLst>
          </p:nvPr>
        </p:nvGraphicFramePr>
        <p:xfrm>
          <a:off x="1184857" y="2026982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5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2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8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3D94ED4-0BF6-4497-8F42-8724ED571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88417"/>
              </p:ext>
            </p:extLst>
          </p:nvPr>
        </p:nvGraphicFramePr>
        <p:xfrm>
          <a:off x="2665314" y="1497211"/>
          <a:ext cx="1393085" cy="82296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6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1D05DCD-4FBB-418C-BABB-8A374886B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37613"/>
              </p:ext>
            </p:extLst>
          </p:nvPr>
        </p:nvGraphicFramePr>
        <p:xfrm>
          <a:off x="1184856" y="3090283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8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6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1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448906-B438-4C6A-9499-AEE84B8A5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0757"/>
              </p:ext>
            </p:extLst>
          </p:nvPr>
        </p:nvGraphicFramePr>
        <p:xfrm>
          <a:off x="1184857" y="4077477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88EE8BF-3379-4CF8-B703-C58DA03C9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43147"/>
              </p:ext>
            </p:extLst>
          </p:nvPr>
        </p:nvGraphicFramePr>
        <p:xfrm>
          <a:off x="2665314" y="3547706"/>
          <a:ext cx="1393085" cy="8229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5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2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6F3F327-3C32-4600-B8FD-C893CD9AC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5876"/>
              </p:ext>
            </p:extLst>
          </p:nvPr>
        </p:nvGraphicFramePr>
        <p:xfrm>
          <a:off x="5517372" y="1927844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0,1,0 </a:t>
                      </a:r>
                      <a:r>
                        <a:rPr lang="en-US" sz="1200" baseline="0" dirty="0"/>
                        <a:t>= 8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0,1,1 </a:t>
                      </a:r>
                      <a:r>
                        <a:rPr lang="en-US" sz="1200" baseline="0" dirty="0"/>
                        <a:t>= 7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0,1,2 </a:t>
                      </a:r>
                      <a:r>
                        <a:rPr lang="en-US" sz="1200" baseline="0" dirty="0"/>
                        <a:t>= 1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1AE0B8E-C08A-4284-890A-A7AB1D14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157002"/>
              </p:ext>
            </p:extLst>
          </p:nvPr>
        </p:nvGraphicFramePr>
        <p:xfrm>
          <a:off x="5517371" y="2968233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0,2,1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0,2,2 </a:t>
                      </a:r>
                      <a:r>
                        <a:rPr lang="en-US" sz="1200" baseline="0" dirty="0"/>
                        <a:t>= 8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567392A-E3BB-4366-BA7E-F0A635D53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05958"/>
              </p:ext>
            </p:extLst>
          </p:nvPr>
        </p:nvGraphicFramePr>
        <p:xfrm>
          <a:off x="6997828" y="2438462"/>
          <a:ext cx="1393085" cy="8229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393085">
                  <a:extLst>
                    <a:ext uri="{9D8B030D-6E8A-4147-A177-3AD203B41FA5}">
                      <a16:colId xmlns:a16="http://schemas.microsoft.com/office/drawing/2014/main" val="21461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1,1,0 </a:t>
                      </a:r>
                      <a:r>
                        <a:rPr lang="en-US" sz="1200" baseline="0" dirty="0"/>
                        <a:t>= 3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37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US" sz="1200" baseline="-25000" dirty="0"/>
                        <a:t>1,1,1 </a:t>
                      </a:r>
                      <a:r>
                        <a:rPr lang="en-US" sz="1200" baseline="0" dirty="0"/>
                        <a:t>= 9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</a:t>
                      </a:r>
                      <a:r>
                        <a:rPr lang="en-US" sz="1200" baseline="-25000" dirty="0"/>
                        <a:t>1,1,2 </a:t>
                      </a:r>
                      <a:r>
                        <a:rPr lang="en-US" sz="1200" baseline="0" dirty="0"/>
                        <a:t>= 4</a:t>
                      </a:r>
                      <a:endParaRPr lang="en-US" sz="12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816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AC4576-C89D-4B51-AC61-12F0D280C41B}"/>
              </a:ext>
            </a:extLst>
          </p:cNvPr>
          <p:cNvSpPr txBox="1"/>
          <p:nvPr/>
        </p:nvSpPr>
        <p:spPr>
          <a:xfrm>
            <a:off x="259429" y="1773955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Mother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86FA5-72E9-4053-904D-76C40D2383D8}"/>
              </a:ext>
            </a:extLst>
          </p:cNvPr>
          <p:cNvSpPr txBox="1"/>
          <p:nvPr/>
        </p:nvSpPr>
        <p:spPr>
          <a:xfrm>
            <a:off x="290404" y="3795893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Father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70369-88C7-43F4-8B56-7323D397A5E7}"/>
              </a:ext>
            </a:extLst>
          </p:cNvPr>
          <p:cNvSpPr txBox="1"/>
          <p:nvPr/>
        </p:nvSpPr>
        <p:spPr>
          <a:xfrm>
            <a:off x="4635629" y="2696053"/>
            <a:ext cx="838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150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F947-B94C-429E-B895-2C6D7F29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A4694-BE5A-44CC-9AEC-193D416EC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Shake</a:t>
            </a:r>
          </a:p>
          <a:p>
            <a:r>
              <a:rPr lang="en-US" dirty="0"/>
              <a:t>Uniform Shake</a:t>
            </a:r>
          </a:p>
          <a:p>
            <a:r>
              <a:rPr lang="en-US" dirty="0"/>
              <a:t>Cauchy Shake</a:t>
            </a:r>
          </a:p>
          <a:p>
            <a:r>
              <a:rPr lang="en-US" dirty="0"/>
              <a:t>1% replace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E55-7438-4934-839E-F207455A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3865-B473-4519-B389-F52EB5C64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Reversi</a:t>
            </a:r>
            <a:r>
              <a:rPr lang="en-US" dirty="0"/>
              <a:t> Board: 8x8</a:t>
            </a:r>
          </a:p>
          <a:p>
            <a:r>
              <a:rPr lang="en-US" dirty="0"/>
              <a:t>Inputs: -1, 0, 1</a:t>
            </a:r>
          </a:p>
          <a:p>
            <a:r>
              <a:rPr lang="en-US" dirty="0"/>
              <a:t>Population Size: 10x10</a:t>
            </a:r>
          </a:p>
          <a:p>
            <a:r>
              <a:rPr lang="en-US" dirty="0"/>
              <a:t>1 hidden layer 8 neurons</a:t>
            </a:r>
          </a:p>
          <a:p>
            <a:r>
              <a:rPr lang="en-US" dirty="0" err="1"/>
              <a:t>Softplus</a:t>
            </a:r>
            <a:endParaRPr lang="en-US" dirty="0"/>
          </a:p>
          <a:p>
            <a:r>
              <a:rPr lang="en-US" dirty="0"/>
              <a:t>One move ahead</a:t>
            </a:r>
          </a:p>
          <a:p>
            <a:r>
              <a:rPr lang="en-US" dirty="0"/>
              <a:t>Normal Distribution Initialization (Mean: 0, Standard Deviation: 1)</a:t>
            </a:r>
          </a:p>
          <a:p>
            <a:r>
              <a:rPr lang="en-US" dirty="0"/>
              <a:t>Parent Selection 6 neighbors, weighted fitness</a:t>
            </a:r>
          </a:p>
        </p:txBody>
      </p:sp>
    </p:spTree>
    <p:extLst>
      <p:ext uri="{BB962C8B-B14F-4D97-AF65-F5344CB8AC3E}">
        <p14:creationId xmlns:p14="http://schemas.microsoft.com/office/powerpoint/2010/main" val="87308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326-FF0F-4DF5-9C8B-133F5053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323B-F957-4848-A7D2-0FBCCFB53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3B41B6-BA32-4CC1-99DD-28CBFE718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823536"/>
              </p:ext>
            </p:extLst>
          </p:nvPr>
        </p:nvGraphicFramePr>
        <p:xfrm>
          <a:off x="2289508" y="1246922"/>
          <a:ext cx="4564984" cy="264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96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8x8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64 identical pieces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Initial boardstate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Flips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Legal moves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Passing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sz="1600" dirty="0"/>
              <a:t>No vol</a:t>
            </a:r>
            <a:r>
              <a:rPr lang="en-US" sz="1600" dirty="0" err="1"/>
              <a:t>untary</a:t>
            </a:r>
            <a:r>
              <a:rPr lang="en-US" sz="1600" dirty="0"/>
              <a:t> passing</a:t>
            </a:r>
            <a:endParaRPr sz="16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Score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886D60-285E-4BAD-81DD-B2EA11195092}"/>
              </a:ext>
            </a:extLst>
          </p:cNvPr>
          <p:cNvSpPr/>
          <p:nvPr/>
        </p:nvSpPr>
        <p:spPr>
          <a:xfrm>
            <a:off x="1532964" y="1145939"/>
            <a:ext cx="5782236" cy="36172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07E6F-71E3-464C-975B-351F72F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67BC0-8F43-4012-AF59-8866D8D467A0}"/>
              </a:ext>
            </a:extLst>
          </p:cNvPr>
          <p:cNvSpPr/>
          <p:nvPr/>
        </p:nvSpPr>
        <p:spPr>
          <a:xfrm>
            <a:off x="4148417" y="2530985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A12D2-D1DF-4D92-9FB4-AC8BE9763A61}"/>
              </a:ext>
            </a:extLst>
          </p:cNvPr>
          <p:cNvSpPr/>
          <p:nvPr/>
        </p:nvSpPr>
        <p:spPr>
          <a:xfrm>
            <a:off x="4148417" y="203692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8E725F-8338-4406-A0DC-B26812043A1D}"/>
              </a:ext>
            </a:extLst>
          </p:cNvPr>
          <p:cNvSpPr/>
          <p:nvPr/>
        </p:nvSpPr>
        <p:spPr>
          <a:xfrm>
            <a:off x="4675365" y="3025040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DB0D26-5A8E-494C-A950-1DE53E6D865F}"/>
              </a:ext>
            </a:extLst>
          </p:cNvPr>
          <p:cNvSpPr/>
          <p:nvPr/>
        </p:nvSpPr>
        <p:spPr>
          <a:xfrm>
            <a:off x="4148416" y="153107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5B9B42-647D-45C4-914B-B8D5C07FACFE}"/>
              </a:ext>
            </a:extLst>
          </p:cNvPr>
          <p:cNvSpPr/>
          <p:nvPr/>
        </p:nvSpPr>
        <p:spPr>
          <a:xfrm>
            <a:off x="5689898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BCDF7E-81EF-42A6-A5AC-D44B6ABC0EB1}"/>
              </a:ext>
            </a:extLst>
          </p:cNvPr>
          <p:cNvSpPr/>
          <p:nvPr/>
        </p:nvSpPr>
        <p:spPr>
          <a:xfrm>
            <a:off x="5179299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0B845-2B50-4B5B-A542-FC16AEBFCCC9}"/>
              </a:ext>
            </a:extLst>
          </p:cNvPr>
          <p:cNvSpPr/>
          <p:nvPr/>
        </p:nvSpPr>
        <p:spPr>
          <a:xfrm>
            <a:off x="6200497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743C01-CEDA-4967-83D4-A28B5A2C28CB}"/>
              </a:ext>
            </a:extLst>
          </p:cNvPr>
          <p:cNvSpPr/>
          <p:nvPr/>
        </p:nvSpPr>
        <p:spPr>
          <a:xfrm>
            <a:off x="6705870" y="3025038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7C3A80-98FB-4210-B67E-895BBDA1A709}"/>
              </a:ext>
            </a:extLst>
          </p:cNvPr>
          <p:cNvSpPr txBox="1"/>
          <p:nvPr/>
        </p:nvSpPr>
        <p:spPr>
          <a:xfrm>
            <a:off x="1828800" y="1411941"/>
            <a:ext cx="208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8 Directions</a:t>
            </a:r>
          </a:p>
          <a:p>
            <a:r>
              <a:rPr lang="en-US" dirty="0"/>
              <a:t>More than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174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886D60-285E-4BAD-81DD-B2EA11195092}"/>
              </a:ext>
            </a:extLst>
          </p:cNvPr>
          <p:cNvSpPr/>
          <p:nvPr/>
        </p:nvSpPr>
        <p:spPr>
          <a:xfrm>
            <a:off x="1532964" y="1145939"/>
            <a:ext cx="5782236" cy="361725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07E6F-71E3-464C-975B-351F72FD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C67BC0-8F43-4012-AF59-8866D8D467A0}"/>
              </a:ext>
            </a:extLst>
          </p:cNvPr>
          <p:cNvSpPr/>
          <p:nvPr/>
        </p:nvSpPr>
        <p:spPr>
          <a:xfrm>
            <a:off x="4148417" y="2530985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DA12D2-D1DF-4D92-9FB4-AC8BE9763A61}"/>
              </a:ext>
            </a:extLst>
          </p:cNvPr>
          <p:cNvSpPr/>
          <p:nvPr/>
        </p:nvSpPr>
        <p:spPr>
          <a:xfrm>
            <a:off x="4148417" y="203692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8E725F-8338-4406-A0DC-B26812043A1D}"/>
              </a:ext>
            </a:extLst>
          </p:cNvPr>
          <p:cNvSpPr/>
          <p:nvPr/>
        </p:nvSpPr>
        <p:spPr>
          <a:xfrm>
            <a:off x="4675365" y="302504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DF6B6A-425C-4990-9260-28F6BC51167D}"/>
              </a:ext>
            </a:extLst>
          </p:cNvPr>
          <p:cNvSpPr/>
          <p:nvPr/>
        </p:nvSpPr>
        <p:spPr>
          <a:xfrm>
            <a:off x="4164766" y="3025041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DB0D26-5A8E-494C-A950-1DE53E6D865F}"/>
              </a:ext>
            </a:extLst>
          </p:cNvPr>
          <p:cNvSpPr/>
          <p:nvPr/>
        </p:nvSpPr>
        <p:spPr>
          <a:xfrm>
            <a:off x="4148416" y="1531070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5B9B42-647D-45C4-914B-B8D5C07FACFE}"/>
              </a:ext>
            </a:extLst>
          </p:cNvPr>
          <p:cNvSpPr/>
          <p:nvPr/>
        </p:nvSpPr>
        <p:spPr>
          <a:xfrm>
            <a:off x="5689898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BCDF7E-81EF-42A6-A5AC-D44B6ABC0EB1}"/>
              </a:ext>
            </a:extLst>
          </p:cNvPr>
          <p:cNvSpPr/>
          <p:nvPr/>
        </p:nvSpPr>
        <p:spPr>
          <a:xfrm>
            <a:off x="5179299" y="3025039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A0B845-2B50-4B5B-A542-FC16AEBFCCC9}"/>
              </a:ext>
            </a:extLst>
          </p:cNvPr>
          <p:cNvSpPr/>
          <p:nvPr/>
        </p:nvSpPr>
        <p:spPr>
          <a:xfrm>
            <a:off x="6200497" y="3025039"/>
            <a:ext cx="423583" cy="4235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743C01-CEDA-4967-83D4-A28B5A2C28CB}"/>
              </a:ext>
            </a:extLst>
          </p:cNvPr>
          <p:cNvSpPr/>
          <p:nvPr/>
        </p:nvSpPr>
        <p:spPr>
          <a:xfrm>
            <a:off x="6705870" y="3025038"/>
            <a:ext cx="423583" cy="42358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E038D-729C-4112-8DFB-2F907C212B03}"/>
              </a:ext>
            </a:extLst>
          </p:cNvPr>
          <p:cNvSpPr txBox="1"/>
          <p:nvPr/>
        </p:nvSpPr>
        <p:spPr>
          <a:xfrm>
            <a:off x="1828800" y="1411941"/>
            <a:ext cx="208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8 Directions</a:t>
            </a:r>
          </a:p>
          <a:p>
            <a:r>
              <a:rPr lang="en-US" dirty="0"/>
              <a:t>More than one at a time</a:t>
            </a:r>
          </a:p>
        </p:txBody>
      </p:sp>
    </p:spTree>
    <p:extLst>
      <p:ext uri="{BB962C8B-B14F-4D97-AF65-F5344CB8AC3E}">
        <p14:creationId xmlns:p14="http://schemas.microsoft.com/office/powerpoint/2010/main" val="1229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Example</a:t>
            </a:r>
            <a:endParaRPr dirty="0"/>
          </a:p>
        </p:txBody>
      </p:sp>
      <p:sp>
        <p:nvSpPr>
          <p:cNvPr id="147" name="Google Shape;147;p15"/>
          <p:cNvSpPr/>
          <p:nvPr/>
        </p:nvSpPr>
        <p:spPr>
          <a:xfrm>
            <a:off x="3956400" y="18430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1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956400" y="33831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2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324300" y="257580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Neuron</a:t>
            </a:r>
            <a:endParaRPr/>
          </a:p>
        </p:txBody>
      </p:sp>
      <p:cxnSp>
        <p:nvCxnSpPr>
          <p:cNvPr id="150" name="Google Shape;150;p15"/>
          <p:cNvCxnSpPr>
            <a:stCxn id="147" idx="6"/>
            <a:endCxn id="149" idx="2"/>
          </p:cNvCxnSpPr>
          <p:nvPr/>
        </p:nvCxnSpPr>
        <p:spPr>
          <a:xfrm>
            <a:off x="5187600" y="2203050"/>
            <a:ext cx="2136600" cy="7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5"/>
          <p:cNvCxnSpPr>
            <a:stCxn id="148" idx="6"/>
            <a:endCxn id="149" idx="2"/>
          </p:cNvCxnSpPr>
          <p:nvPr/>
        </p:nvCxnSpPr>
        <p:spPr>
          <a:xfrm rot="10800000" flipH="1">
            <a:off x="5187600" y="2935850"/>
            <a:ext cx="2136600" cy="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15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29150" y="191760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1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72127" y="3682750"/>
            <a:ext cx="88874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x</a:t>
            </a:r>
            <a:r>
              <a:rPr lang="en" sz="1800" dirty="0">
                <a:solidFill>
                  <a:srgbClr val="FFFFFF"/>
                </a:solidFill>
              </a:rPr>
              <a:t>=-1</a:t>
            </a: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155" name="Google Shape;155;p15"/>
          <p:cNvCxnSpPr>
            <a:stCxn id="153" idx="3"/>
            <a:endCxn id="147" idx="2"/>
          </p:cNvCxnSpPr>
          <p:nvPr/>
        </p:nvCxnSpPr>
        <p:spPr>
          <a:xfrm>
            <a:off x="1113050" y="2128500"/>
            <a:ext cx="2843400" cy="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5"/>
          <p:cNvCxnSpPr>
            <a:stCxn id="153" idx="3"/>
            <a:endCxn id="148" idx="2"/>
          </p:cNvCxnSpPr>
          <p:nvPr/>
        </p:nvCxnSpPr>
        <p:spPr>
          <a:xfrm>
            <a:off x="1113050" y="2128500"/>
            <a:ext cx="2843400" cy="16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5"/>
          <p:cNvCxnSpPr>
            <a:cxnSpLocks/>
            <a:stCxn id="154" idx="3"/>
            <a:endCxn id="147" idx="2"/>
          </p:cNvCxnSpPr>
          <p:nvPr/>
        </p:nvCxnSpPr>
        <p:spPr>
          <a:xfrm flipV="1">
            <a:off x="1060875" y="2203050"/>
            <a:ext cx="2895525" cy="16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5"/>
          <p:cNvCxnSpPr>
            <a:cxnSpLocks/>
            <a:stCxn id="154" idx="3"/>
            <a:endCxn id="148" idx="2"/>
          </p:cNvCxnSpPr>
          <p:nvPr/>
        </p:nvCxnSpPr>
        <p:spPr>
          <a:xfrm flipV="1">
            <a:off x="1060875" y="3743150"/>
            <a:ext cx="2895525" cy="1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5"/>
          <p:cNvSpPr txBox="1"/>
          <p:nvPr/>
        </p:nvSpPr>
        <p:spPr>
          <a:xfrm>
            <a:off x="1600325" y="1703375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0,1,1</a:t>
            </a:r>
            <a:r>
              <a:rPr lang="en" dirty="0">
                <a:solidFill>
                  <a:srgbClr val="FFFFFF"/>
                </a:solidFill>
              </a:rPr>
              <a:t>= 0.5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 rot="-1924052">
            <a:off x="885961" y="3128488"/>
            <a:ext cx="1231262" cy="42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baseline="-25000">
                <a:solidFill>
                  <a:srgbClr val="FFFFFF"/>
                </a:solidFill>
              </a:rPr>
              <a:t>0,1,2</a:t>
            </a:r>
            <a:r>
              <a:rPr lang="en">
                <a:solidFill>
                  <a:srgbClr val="FFFFFF"/>
                </a:solidFill>
              </a:rPr>
              <a:t> = 0.25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5"/>
          <p:cNvSpPr txBox="1"/>
          <p:nvPr/>
        </p:nvSpPr>
        <p:spPr>
          <a:xfrm rot="1822199">
            <a:off x="1600306" y="2360844"/>
            <a:ext cx="1231254" cy="4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0,2,1</a:t>
            </a:r>
            <a:r>
              <a:rPr lang="en" dirty="0">
                <a:solidFill>
                  <a:srgbClr val="FFFFFF"/>
                </a:solidFill>
              </a:rPr>
              <a:t> = -0.75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62" name="Google Shape;162;p15"/>
          <p:cNvCxnSpPr>
            <a:cxnSpLocks/>
            <a:endCxn id="147" idx="2"/>
          </p:cNvCxnSpPr>
          <p:nvPr/>
        </p:nvCxnSpPr>
        <p:spPr>
          <a:xfrm>
            <a:off x="2634650" y="1378226"/>
            <a:ext cx="1321750" cy="8248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5"/>
          <p:cNvSpPr txBox="1"/>
          <p:nvPr/>
        </p:nvSpPr>
        <p:spPr>
          <a:xfrm rot="1869589">
            <a:off x="2765355" y="1404198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0,1,0</a:t>
            </a:r>
            <a:r>
              <a:rPr lang="en" dirty="0">
                <a:solidFill>
                  <a:srgbClr val="FFFFFF"/>
                </a:solidFill>
              </a:rPr>
              <a:t>= 1.25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64" name="Google Shape;164;p15"/>
          <p:cNvCxnSpPr>
            <a:cxnSpLocks/>
            <a:endCxn id="148" idx="2"/>
          </p:cNvCxnSpPr>
          <p:nvPr/>
        </p:nvCxnSpPr>
        <p:spPr>
          <a:xfrm flipV="1">
            <a:off x="2839489" y="3743150"/>
            <a:ext cx="1116911" cy="8960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5"/>
          <p:cNvSpPr txBox="1"/>
          <p:nvPr/>
        </p:nvSpPr>
        <p:spPr>
          <a:xfrm rot="19254086">
            <a:off x="2426615" y="4084104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0,2,0</a:t>
            </a:r>
            <a:r>
              <a:rPr lang="en" dirty="0">
                <a:solidFill>
                  <a:srgbClr val="FFFFFF"/>
                </a:solidFill>
              </a:rPr>
              <a:t>= -2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15"/>
          <p:cNvSpPr txBox="1"/>
          <p:nvPr/>
        </p:nvSpPr>
        <p:spPr>
          <a:xfrm rot="-251523">
            <a:off x="1831271" y="3427573"/>
            <a:ext cx="1231194" cy="42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0,2,2</a:t>
            </a:r>
            <a:r>
              <a:rPr lang="en" dirty="0">
                <a:solidFill>
                  <a:srgbClr val="FFFFFF"/>
                </a:solidFill>
              </a:rPr>
              <a:t> = 1.5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7" name="Google Shape;167;p15"/>
          <p:cNvSpPr txBox="1"/>
          <p:nvPr/>
        </p:nvSpPr>
        <p:spPr>
          <a:xfrm rot="18955570">
            <a:off x="5685269" y="3429234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1,1,0</a:t>
            </a:r>
            <a:r>
              <a:rPr lang="en" dirty="0">
                <a:solidFill>
                  <a:srgbClr val="FFFFFF"/>
                </a:solidFill>
              </a:rPr>
              <a:t>= 2.5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68" name="Google Shape;168;p15"/>
          <p:cNvCxnSpPr>
            <a:cxnSpLocks/>
            <a:endCxn id="149" idx="2"/>
          </p:cNvCxnSpPr>
          <p:nvPr/>
        </p:nvCxnSpPr>
        <p:spPr>
          <a:xfrm flipV="1">
            <a:off x="6188296" y="2935800"/>
            <a:ext cx="1136004" cy="10848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5"/>
          <p:cNvSpPr txBox="1"/>
          <p:nvPr/>
        </p:nvSpPr>
        <p:spPr>
          <a:xfrm rot="1118814">
            <a:off x="5749964" y="2125087"/>
            <a:ext cx="1231020" cy="42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1,1,1</a:t>
            </a:r>
            <a:r>
              <a:rPr lang="en" dirty="0">
                <a:solidFill>
                  <a:srgbClr val="FFFFFF"/>
                </a:solidFill>
              </a:rPr>
              <a:t>= 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0" name="Google Shape;170;p15"/>
          <p:cNvSpPr txBox="1"/>
          <p:nvPr/>
        </p:nvSpPr>
        <p:spPr>
          <a:xfrm rot="-1260026">
            <a:off x="5412036" y="2935865"/>
            <a:ext cx="1231392" cy="42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1,1,2</a:t>
            </a:r>
            <a:r>
              <a:rPr lang="en" dirty="0">
                <a:solidFill>
                  <a:srgbClr val="FFFFFF"/>
                </a:solidFill>
              </a:rPr>
              <a:t>= 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5852975" y="1495800"/>
            <a:ext cx="3004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Weights: layer, destination, origin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1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3956400" y="18430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Neuron 1</a:t>
            </a:r>
            <a:endParaRPr dirty="0"/>
          </a:p>
        </p:txBody>
      </p:sp>
      <p:sp>
        <p:nvSpPr>
          <p:cNvPr id="178" name="Google Shape;178;p16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629150" y="191760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1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576975" y="368275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-1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81" name="Google Shape;181;p16"/>
          <p:cNvCxnSpPr>
            <a:stCxn id="179" idx="3"/>
            <a:endCxn id="177" idx="2"/>
          </p:cNvCxnSpPr>
          <p:nvPr/>
        </p:nvCxnSpPr>
        <p:spPr>
          <a:xfrm>
            <a:off x="1113050" y="2128500"/>
            <a:ext cx="2843400" cy="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6"/>
          <p:cNvCxnSpPr>
            <a:stCxn id="180" idx="3"/>
            <a:endCxn id="177" idx="2"/>
          </p:cNvCxnSpPr>
          <p:nvPr/>
        </p:nvCxnSpPr>
        <p:spPr>
          <a:xfrm rot="10800000" flipH="1">
            <a:off x="1060875" y="2203150"/>
            <a:ext cx="2895600" cy="16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16"/>
          <p:cNvSpPr txBox="1"/>
          <p:nvPr/>
        </p:nvSpPr>
        <p:spPr>
          <a:xfrm>
            <a:off x="1600325" y="1703375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baseline="-25000">
                <a:solidFill>
                  <a:srgbClr val="FFFFFF"/>
                </a:solidFill>
              </a:rPr>
              <a:t>0,1,1</a:t>
            </a:r>
            <a:r>
              <a:rPr lang="en">
                <a:solidFill>
                  <a:srgbClr val="FFFFFF"/>
                </a:solidFill>
              </a:rPr>
              <a:t>= 0.5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16"/>
          <p:cNvSpPr txBox="1"/>
          <p:nvPr/>
        </p:nvSpPr>
        <p:spPr>
          <a:xfrm rot="-1924052">
            <a:off x="885961" y="3128488"/>
            <a:ext cx="1231262" cy="42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lang="en" baseline="-25000">
                <a:solidFill>
                  <a:srgbClr val="FFFFFF"/>
                </a:solidFill>
              </a:rPr>
              <a:t>0,1,2</a:t>
            </a:r>
            <a:r>
              <a:rPr lang="en">
                <a:solidFill>
                  <a:srgbClr val="FFFFFF"/>
                </a:solidFill>
              </a:rPr>
              <a:t> = 0.25</a:t>
            </a:r>
            <a:endParaRPr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187;p16"/>
              <p:cNvSpPr txBox="1"/>
              <p:nvPr/>
            </p:nvSpPr>
            <p:spPr>
              <a:xfrm>
                <a:off x="2328332" y="3180000"/>
                <a:ext cx="5621643" cy="150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ar-AE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∗  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Rectifier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87" name="Google Shape;187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32" y="3180000"/>
                <a:ext cx="5621643" cy="1502400"/>
              </a:xfrm>
              <a:prstGeom prst="rect">
                <a:avLst/>
              </a:prstGeom>
              <a:blipFill>
                <a:blip r:embed="rId3"/>
                <a:stretch>
                  <a:fillRect t="-178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9C46F0-03B1-42B9-949B-21B434F331BE}"/>
                  </a:ext>
                </a:extLst>
              </p:cNvPr>
              <p:cNvSpPr txBox="1"/>
              <p:nvPr/>
            </p:nvSpPr>
            <p:spPr>
              <a:xfrm>
                <a:off x="5367650" y="673374"/>
                <a:ext cx="2955235" cy="75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Next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Output From Previous: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Weights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9C46F0-03B1-42B9-949B-21B434F3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50" y="673374"/>
                <a:ext cx="2955235" cy="755976"/>
              </a:xfrm>
              <a:prstGeom prst="rect">
                <a:avLst/>
              </a:prstGeom>
              <a:blipFill>
                <a:blip r:embed="rId4"/>
                <a:stretch>
                  <a:fillRect l="-620" t="-80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oogle Shape;150;p15">
            <a:extLst>
              <a:ext uri="{FF2B5EF4-FFF2-40B4-BE49-F238E27FC236}">
                <a16:creationId xmlns:a16="http://schemas.microsoft.com/office/drawing/2014/main" id="{EF06DFBF-759B-4B02-B806-A33FFFBD4A4D}"/>
              </a:ext>
            </a:extLst>
          </p:cNvPr>
          <p:cNvCxnSpPr>
            <a:cxnSpLocks/>
          </p:cNvCxnSpPr>
          <p:nvPr/>
        </p:nvCxnSpPr>
        <p:spPr>
          <a:xfrm>
            <a:off x="5187600" y="2203050"/>
            <a:ext cx="13390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9;p16">
            <a:extLst>
              <a:ext uri="{FF2B5EF4-FFF2-40B4-BE49-F238E27FC236}">
                <a16:creationId xmlns:a16="http://schemas.microsoft.com/office/drawing/2014/main" id="{57A33E94-A250-408B-AFE8-6D6BB9F57BA4}"/>
              </a:ext>
            </a:extLst>
          </p:cNvPr>
          <p:cNvSpPr txBox="1"/>
          <p:nvPr/>
        </p:nvSpPr>
        <p:spPr>
          <a:xfrm>
            <a:off x="6507550" y="1972275"/>
            <a:ext cx="64199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1.5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0EBDD6-11AF-4274-B7D0-FB4933423C7F}"/>
                  </a:ext>
                </a:extLst>
              </p:cNvPr>
              <p:cNvSpPr txBox="1"/>
              <p:nvPr/>
            </p:nvSpPr>
            <p:spPr>
              <a:xfrm>
                <a:off x="-177184" y="4253751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0EBDD6-11AF-4274-B7D0-FB493342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184" y="4253751"/>
                <a:ext cx="2312505" cy="788357"/>
              </a:xfrm>
              <a:prstGeom prst="rect">
                <a:avLst/>
              </a:prstGeom>
              <a:blipFill>
                <a:blip r:embed="rId5"/>
                <a:stretch>
                  <a:fillRect t="-103876" b="-19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oogle Shape;162;p15">
            <a:extLst>
              <a:ext uri="{FF2B5EF4-FFF2-40B4-BE49-F238E27FC236}">
                <a16:creationId xmlns:a16="http://schemas.microsoft.com/office/drawing/2014/main" id="{ED0FC55C-FED2-446F-BEE4-950DFF24383B}"/>
              </a:ext>
            </a:extLst>
          </p:cNvPr>
          <p:cNvCxnSpPr>
            <a:cxnSpLocks/>
          </p:cNvCxnSpPr>
          <p:nvPr/>
        </p:nvCxnSpPr>
        <p:spPr>
          <a:xfrm>
            <a:off x="2634650" y="1378226"/>
            <a:ext cx="1321750" cy="8248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63;p15">
            <a:extLst>
              <a:ext uri="{FF2B5EF4-FFF2-40B4-BE49-F238E27FC236}">
                <a16:creationId xmlns:a16="http://schemas.microsoft.com/office/drawing/2014/main" id="{2A3695EF-E7DC-4E10-80F1-BDF6421136F1}"/>
              </a:ext>
            </a:extLst>
          </p:cNvPr>
          <p:cNvSpPr txBox="1"/>
          <p:nvPr/>
        </p:nvSpPr>
        <p:spPr>
          <a:xfrm rot="1869589">
            <a:off x="2524840" y="1302625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0,1,0</a:t>
            </a:r>
            <a:r>
              <a:rPr lang="en" dirty="0">
                <a:solidFill>
                  <a:srgbClr val="FFFFFF"/>
                </a:solidFill>
              </a:rPr>
              <a:t>= 1.25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Neuron 2</a:t>
            </a:r>
            <a:endParaRPr dirty="0"/>
          </a:p>
        </p:txBody>
      </p:sp>
      <p:sp>
        <p:nvSpPr>
          <p:cNvPr id="148" name="Google Shape;148;p15"/>
          <p:cNvSpPr/>
          <p:nvPr/>
        </p:nvSpPr>
        <p:spPr>
          <a:xfrm>
            <a:off x="3956400" y="33831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 2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365150" y="1307850"/>
            <a:ext cx="1011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Inputs</a:t>
            </a: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29150" y="191760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76975" y="3682750"/>
            <a:ext cx="4839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-1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156" name="Google Shape;156;p15"/>
          <p:cNvCxnSpPr>
            <a:cxnSpLocks/>
            <a:stCxn id="153" idx="3"/>
            <a:endCxn id="148" idx="2"/>
          </p:cNvCxnSpPr>
          <p:nvPr/>
        </p:nvCxnSpPr>
        <p:spPr>
          <a:xfrm>
            <a:off x="1113050" y="2128500"/>
            <a:ext cx="2843400" cy="16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5"/>
          <p:cNvCxnSpPr>
            <a:stCxn id="154" idx="3"/>
            <a:endCxn id="148" idx="2"/>
          </p:cNvCxnSpPr>
          <p:nvPr/>
        </p:nvCxnSpPr>
        <p:spPr>
          <a:xfrm rot="10800000" flipH="1">
            <a:off x="1060875" y="3743050"/>
            <a:ext cx="2895600" cy="15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15"/>
          <p:cNvSpPr txBox="1"/>
          <p:nvPr/>
        </p:nvSpPr>
        <p:spPr>
          <a:xfrm rot="1822199">
            <a:off x="1600306" y="2360844"/>
            <a:ext cx="1231254" cy="42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0,2,1</a:t>
            </a:r>
            <a:r>
              <a:rPr lang="en" dirty="0">
                <a:solidFill>
                  <a:srgbClr val="FFFFFF"/>
                </a:solidFill>
              </a:rPr>
              <a:t> = -0.75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15"/>
          <p:cNvSpPr txBox="1"/>
          <p:nvPr/>
        </p:nvSpPr>
        <p:spPr>
          <a:xfrm rot="-251523">
            <a:off x="1831271" y="3427573"/>
            <a:ext cx="1231194" cy="42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0,2,2</a:t>
            </a:r>
            <a:r>
              <a:rPr lang="en" dirty="0">
                <a:solidFill>
                  <a:srgbClr val="FFFFFF"/>
                </a:solidFill>
              </a:rPr>
              <a:t> = 1.5</a:t>
            </a:r>
            <a:endParaRPr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87;p16">
                <a:extLst>
                  <a:ext uri="{FF2B5EF4-FFF2-40B4-BE49-F238E27FC236}">
                    <a16:creationId xmlns:a16="http://schemas.microsoft.com/office/drawing/2014/main" id="{C7404BC9-D7FC-4278-AF0F-41FEA5D633F0}"/>
                  </a:ext>
                </a:extLst>
              </p:cNvPr>
              <p:cNvSpPr txBox="1"/>
              <p:nvPr/>
            </p:nvSpPr>
            <p:spPr>
              <a:xfrm>
                <a:off x="2977689" y="1352317"/>
                <a:ext cx="5621643" cy="150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 ∗  0.75+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∗1.5−2=0.75−1.5−2=−2.75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FFFFFF"/>
                    </a:solidFill>
                  </a:rPr>
                  <a:t>Rectifier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−2.75</m:t>
                        </m:r>
                      </m:e>
                    </m:d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Google Shape;187;p16">
                <a:extLst>
                  <a:ext uri="{FF2B5EF4-FFF2-40B4-BE49-F238E27FC236}">
                    <a16:creationId xmlns:a16="http://schemas.microsoft.com/office/drawing/2014/main" id="{C7404BC9-D7FC-4278-AF0F-41FEA5D63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689" y="1352317"/>
                <a:ext cx="5621643" cy="1502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BFE723-55FD-416B-AE92-CC310A8E2F6C}"/>
                  </a:ext>
                </a:extLst>
              </p:cNvPr>
              <p:cNvSpPr txBox="1"/>
              <p:nvPr/>
            </p:nvSpPr>
            <p:spPr>
              <a:xfrm>
                <a:off x="6721547" y="147548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BFE723-55FD-416B-AE92-CC310A8E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547" y="147548"/>
                <a:ext cx="2312505" cy="788357"/>
              </a:xfrm>
              <a:prstGeom prst="rect">
                <a:avLst/>
              </a:prstGeom>
              <a:blipFill>
                <a:blip r:embed="rId4"/>
                <a:stretch>
                  <a:fillRect t="-102308" b="-19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oogle Shape;150;p15">
            <a:extLst>
              <a:ext uri="{FF2B5EF4-FFF2-40B4-BE49-F238E27FC236}">
                <a16:creationId xmlns:a16="http://schemas.microsoft.com/office/drawing/2014/main" id="{7216034F-EC5F-42DD-9B27-F2D3BDA28B8D}"/>
              </a:ext>
            </a:extLst>
          </p:cNvPr>
          <p:cNvCxnSpPr>
            <a:cxnSpLocks/>
          </p:cNvCxnSpPr>
          <p:nvPr/>
        </p:nvCxnSpPr>
        <p:spPr>
          <a:xfrm>
            <a:off x="5177374" y="3762925"/>
            <a:ext cx="133909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179;p16">
            <a:extLst>
              <a:ext uri="{FF2B5EF4-FFF2-40B4-BE49-F238E27FC236}">
                <a16:creationId xmlns:a16="http://schemas.microsoft.com/office/drawing/2014/main" id="{FD4FCFAA-4FE6-41AD-91C9-11CC714534E4}"/>
              </a:ext>
            </a:extLst>
          </p:cNvPr>
          <p:cNvSpPr txBox="1"/>
          <p:nvPr/>
        </p:nvSpPr>
        <p:spPr>
          <a:xfrm>
            <a:off x="6497324" y="3532150"/>
            <a:ext cx="64199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0</a:t>
            </a:r>
            <a:endParaRPr sz="1800" dirty="0">
              <a:solidFill>
                <a:srgbClr val="FFFFFF"/>
              </a:solidFill>
            </a:endParaRPr>
          </a:p>
        </p:txBody>
      </p:sp>
      <p:cxnSp>
        <p:nvCxnSpPr>
          <p:cNvPr id="34" name="Google Shape;164;p15">
            <a:extLst>
              <a:ext uri="{FF2B5EF4-FFF2-40B4-BE49-F238E27FC236}">
                <a16:creationId xmlns:a16="http://schemas.microsoft.com/office/drawing/2014/main" id="{02E58479-BCE9-43A4-99CB-38EE4CE8998F}"/>
              </a:ext>
            </a:extLst>
          </p:cNvPr>
          <p:cNvCxnSpPr>
            <a:cxnSpLocks/>
          </p:cNvCxnSpPr>
          <p:nvPr/>
        </p:nvCxnSpPr>
        <p:spPr>
          <a:xfrm flipV="1">
            <a:off x="2839489" y="3743150"/>
            <a:ext cx="1116911" cy="8960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165;p15">
            <a:extLst>
              <a:ext uri="{FF2B5EF4-FFF2-40B4-BE49-F238E27FC236}">
                <a16:creationId xmlns:a16="http://schemas.microsoft.com/office/drawing/2014/main" id="{D5A7DE81-5F93-4AC9-B18D-C75CF2C9BFC0}"/>
              </a:ext>
            </a:extLst>
          </p:cNvPr>
          <p:cNvSpPr txBox="1"/>
          <p:nvPr/>
        </p:nvSpPr>
        <p:spPr>
          <a:xfrm rot="19254086">
            <a:off x="2426615" y="4084104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0,2,0</a:t>
            </a:r>
            <a:r>
              <a:rPr lang="en" dirty="0">
                <a:solidFill>
                  <a:srgbClr val="FFFFFF"/>
                </a:solidFill>
              </a:rPr>
              <a:t>= -2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6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662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 Neuron</a:t>
            </a:r>
            <a:endParaRPr dirty="0"/>
          </a:p>
        </p:txBody>
      </p:sp>
      <p:sp>
        <p:nvSpPr>
          <p:cNvPr id="147" name="Google Shape;147;p15"/>
          <p:cNvSpPr/>
          <p:nvPr/>
        </p:nvSpPr>
        <p:spPr>
          <a:xfrm>
            <a:off x="3956400" y="18430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1.5</a:t>
            </a:r>
            <a:endParaRPr dirty="0"/>
          </a:p>
        </p:txBody>
      </p:sp>
      <p:sp>
        <p:nvSpPr>
          <p:cNvPr id="148" name="Google Shape;148;p15"/>
          <p:cNvSpPr/>
          <p:nvPr/>
        </p:nvSpPr>
        <p:spPr>
          <a:xfrm>
            <a:off x="3956400" y="338315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</a:p>
        </p:txBody>
      </p:sp>
      <p:sp>
        <p:nvSpPr>
          <p:cNvPr id="149" name="Google Shape;149;p15"/>
          <p:cNvSpPr/>
          <p:nvPr/>
        </p:nvSpPr>
        <p:spPr>
          <a:xfrm>
            <a:off x="7324300" y="2575800"/>
            <a:ext cx="1231200" cy="720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Neuron</a:t>
            </a:r>
            <a:endParaRPr/>
          </a:p>
        </p:txBody>
      </p:sp>
      <p:cxnSp>
        <p:nvCxnSpPr>
          <p:cNvPr id="150" name="Google Shape;150;p15"/>
          <p:cNvCxnSpPr>
            <a:stCxn id="147" idx="6"/>
            <a:endCxn id="149" idx="2"/>
          </p:cNvCxnSpPr>
          <p:nvPr/>
        </p:nvCxnSpPr>
        <p:spPr>
          <a:xfrm>
            <a:off x="5187600" y="2203050"/>
            <a:ext cx="2136600" cy="7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5"/>
          <p:cNvCxnSpPr>
            <a:stCxn id="148" idx="6"/>
            <a:endCxn id="149" idx="2"/>
          </p:cNvCxnSpPr>
          <p:nvPr/>
        </p:nvCxnSpPr>
        <p:spPr>
          <a:xfrm rot="10800000" flipH="1">
            <a:off x="5187600" y="2935850"/>
            <a:ext cx="2136600" cy="8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5"/>
          <p:cNvSpPr txBox="1"/>
          <p:nvPr/>
        </p:nvSpPr>
        <p:spPr>
          <a:xfrm rot="1118814">
            <a:off x="5749964" y="2125087"/>
            <a:ext cx="1231020" cy="42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1,1,1</a:t>
            </a:r>
            <a:r>
              <a:rPr lang="en" dirty="0">
                <a:solidFill>
                  <a:srgbClr val="FFFFFF"/>
                </a:solidFill>
              </a:rPr>
              <a:t>= 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70" name="Google Shape;170;p15"/>
          <p:cNvSpPr txBox="1"/>
          <p:nvPr/>
        </p:nvSpPr>
        <p:spPr>
          <a:xfrm rot="-1260026">
            <a:off x="5412036" y="2935864"/>
            <a:ext cx="1231392" cy="42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1,1,2</a:t>
            </a:r>
            <a:r>
              <a:rPr lang="en" dirty="0">
                <a:solidFill>
                  <a:srgbClr val="FFFFFF"/>
                </a:solidFill>
              </a:rPr>
              <a:t>= 4</a:t>
            </a:r>
            <a:endParaRPr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788C01-6CCB-4F6D-9604-25430F756EE4}"/>
                  </a:ext>
                </a:extLst>
              </p:cNvPr>
              <p:cNvSpPr txBox="1"/>
              <p:nvPr/>
            </p:nvSpPr>
            <p:spPr>
              <a:xfrm>
                <a:off x="265043" y="1967936"/>
                <a:ext cx="33064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1.5∗3+0∗4+2.5=4.5+2.5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r>
                  <a:rPr lang="en-US" b="0" dirty="0">
                    <a:solidFill>
                      <a:schemeClr val="bg1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7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788C01-6CCB-4F6D-9604-25430F75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3" y="1967936"/>
                <a:ext cx="3306417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67;p15">
            <a:extLst>
              <a:ext uri="{FF2B5EF4-FFF2-40B4-BE49-F238E27FC236}">
                <a16:creationId xmlns:a16="http://schemas.microsoft.com/office/drawing/2014/main" id="{BC542BFC-6F8E-4E96-8FDD-C04365E1547A}"/>
              </a:ext>
            </a:extLst>
          </p:cNvPr>
          <p:cNvSpPr txBox="1"/>
          <p:nvPr/>
        </p:nvSpPr>
        <p:spPr>
          <a:xfrm rot="18955570">
            <a:off x="5685269" y="3429234"/>
            <a:ext cx="12312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W</a:t>
            </a:r>
            <a:r>
              <a:rPr lang="en" baseline="-25000" dirty="0">
                <a:solidFill>
                  <a:srgbClr val="FFFFFF"/>
                </a:solidFill>
              </a:rPr>
              <a:t>1,1,0</a:t>
            </a:r>
            <a:r>
              <a:rPr lang="en" dirty="0">
                <a:solidFill>
                  <a:srgbClr val="FFFFFF"/>
                </a:solidFill>
              </a:rPr>
              <a:t>= 2.5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5" name="Google Shape;168;p15">
            <a:extLst>
              <a:ext uri="{FF2B5EF4-FFF2-40B4-BE49-F238E27FC236}">
                <a16:creationId xmlns:a16="http://schemas.microsoft.com/office/drawing/2014/main" id="{D634DD7D-EB40-4F3C-8A63-02500B908C7A}"/>
              </a:ext>
            </a:extLst>
          </p:cNvPr>
          <p:cNvCxnSpPr>
            <a:cxnSpLocks/>
          </p:cNvCxnSpPr>
          <p:nvPr/>
        </p:nvCxnSpPr>
        <p:spPr>
          <a:xfrm flipV="1">
            <a:off x="6188296" y="2935800"/>
            <a:ext cx="1136004" cy="10848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1661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9440-1367-43DE-8AE5-6F76CF74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846D8A-76CF-4E59-AD59-EE058564DF4B}"/>
                  </a:ext>
                </a:extLst>
              </p:cNvPr>
              <p:cNvSpPr txBox="1"/>
              <p:nvPr/>
            </p:nvSpPr>
            <p:spPr>
              <a:xfrm>
                <a:off x="141246" y="1406047"/>
                <a:ext cx="2312505" cy="7883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Rectifier (</a:t>
                </a:r>
                <a:r>
                  <a:rPr lang="en-US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846D8A-76CF-4E59-AD59-EE058564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46" y="1406047"/>
                <a:ext cx="2312505" cy="788357"/>
              </a:xfrm>
              <a:prstGeom prst="rect">
                <a:avLst/>
              </a:prstGeom>
              <a:blipFill>
                <a:blip r:embed="rId2"/>
                <a:stretch>
                  <a:fillRect t="-103876" b="-19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A71C48-5C00-41D9-AC10-8B9015BA8BA4}"/>
                  </a:ext>
                </a:extLst>
              </p:cNvPr>
              <p:cNvSpPr txBox="1"/>
              <p:nvPr/>
            </p:nvSpPr>
            <p:spPr>
              <a:xfrm>
                <a:off x="141247" y="3530505"/>
                <a:ext cx="2312505" cy="121924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Threshold (Binary Step)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A71C48-5C00-41D9-AC10-8B9015BA8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47" y="3530505"/>
                <a:ext cx="2312505" cy="1219245"/>
              </a:xfrm>
              <a:prstGeom prst="rect">
                <a:avLst/>
              </a:prstGeom>
              <a:blipFill>
                <a:blip r:embed="rId3"/>
                <a:stretch>
                  <a:fillRect t="-66500" b="-89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A4D27-911D-4644-921A-EFF315B8E353}"/>
                  </a:ext>
                </a:extLst>
              </p:cNvPr>
              <p:cNvSpPr txBox="1"/>
              <p:nvPr/>
            </p:nvSpPr>
            <p:spPr>
              <a:xfrm>
                <a:off x="4377745" y="1146027"/>
                <a:ext cx="2312505" cy="7130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Softsign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3A4D27-911D-4644-921A-EFF315B8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45" y="1146027"/>
                <a:ext cx="2312505" cy="713016"/>
              </a:xfrm>
              <a:prstGeom prst="rect">
                <a:avLst/>
              </a:prstGeom>
              <a:blipFill>
                <a:blip r:embed="rId4"/>
                <a:stretch>
                  <a:fillRect t="-85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F1A9B9-BE04-492E-BA85-B7D568B6D8FA}"/>
                  </a:ext>
                </a:extLst>
              </p:cNvPr>
              <p:cNvSpPr txBox="1"/>
              <p:nvPr/>
            </p:nvSpPr>
            <p:spPr>
              <a:xfrm>
                <a:off x="4377745" y="3869315"/>
                <a:ext cx="2312505" cy="5416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Softplus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F1A9B9-BE04-492E-BA85-B7D568B6D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45" y="3869315"/>
                <a:ext cx="2312505" cy="541623"/>
              </a:xfrm>
              <a:prstGeom prst="rect">
                <a:avLst/>
              </a:prstGeom>
              <a:blipFill>
                <a:blip r:embed="rId5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8C9CC-C492-4941-A9A3-D666D54837AE}"/>
                  </a:ext>
                </a:extLst>
              </p:cNvPr>
              <p:cNvSpPr txBox="1"/>
              <p:nvPr/>
            </p:nvSpPr>
            <p:spPr>
              <a:xfrm>
                <a:off x="4267983" y="2446015"/>
                <a:ext cx="2312505" cy="72917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Sigmoid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08C9CC-C492-4941-A9A3-D666D548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83" y="2446015"/>
                <a:ext cx="2312505" cy="729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6362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4718</TotalTime>
  <Words>685</Words>
  <Application>Microsoft Office PowerPoint</Application>
  <PresentationFormat>On-screen Show (16:9)</PresentationFormat>
  <Paragraphs>192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Lato</vt:lpstr>
      <vt:lpstr>Cambria Math</vt:lpstr>
      <vt:lpstr>Arial</vt:lpstr>
      <vt:lpstr>Montserrat</vt:lpstr>
      <vt:lpstr>Focus</vt:lpstr>
      <vt:lpstr>Evolving a Reversi Player</vt:lpstr>
      <vt:lpstr>Reversi</vt:lpstr>
      <vt:lpstr>Flip example</vt:lpstr>
      <vt:lpstr>Flip example</vt:lpstr>
      <vt:lpstr>Neural Network Example</vt:lpstr>
      <vt:lpstr>Neuron 1</vt:lpstr>
      <vt:lpstr>Neuron 2</vt:lpstr>
      <vt:lpstr>Output Neuron</vt:lpstr>
      <vt:lpstr>Activation Functions</vt:lpstr>
      <vt:lpstr>Genetic Algorithm</vt:lpstr>
      <vt:lpstr>Fitness Score</vt:lpstr>
      <vt:lpstr>Parent Selection Example</vt:lpstr>
      <vt:lpstr>Crossover Example</vt:lpstr>
      <vt:lpstr>Mutation</vt:lpstr>
      <vt:lpstr>Vanilla Configuration</vt:lpstr>
      <vt:lpstr>Activation Function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a Reversi Player</dc:title>
  <cp:lastModifiedBy>Anna Porter</cp:lastModifiedBy>
  <cp:revision>23</cp:revision>
  <dcterms:modified xsi:type="dcterms:W3CDTF">2018-07-31T05:22:11Z</dcterms:modified>
</cp:coreProperties>
</file>