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5" r:id="rId4"/>
    <p:sldId id="267" r:id="rId5"/>
    <p:sldId id="258" r:id="rId6"/>
    <p:sldId id="259" r:id="rId7"/>
    <p:sldId id="261" r:id="rId8"/>
    <p:sldId id="263" r:id="rId9"/>
    <p:sldId id="262" r:id="rId10"/>
    <p:sldId id="271" r:id="rId11"/>
    <p:sldId id="268" r:id="rId12"/>
    <p:sldId id="260" r:id="rId13"/>
    <p:sldId id="264" r:id="rId14"/>
    <p:sldId id="266" r:id="rId15"/>
    <p:sldId id="269" r:id="rId16"/>
    <p:sldId id="276" r:id="rId17"/>
    <p:sldId id="286" r:id="rId18"/>
    <p:sldId id="278" r:id="rId19"/>
    <p:sldId id="270" r:id="rId20"/>
    <p:sldId id="282" r:id="rId21"/>
    <p:sldId id="272" r:id="rId22"/>
    <p:sldId id="283" r:id="rId23"/>
    <p:sldId id="273" r:id="rId24"/>
    <p:sldId id="284" r:id="rId25"/>
    <p:sldId id="274" r:id="rId26"/>
    <p:sldId id="277" r:id="rId27"/>
    <p:sldId id="285" r:id="rId28"/>
    <p:sldId id="279" r:id="rId29"/>
    <p:sldId id="281" r:id="rId30"/>
    <p:sldId id="280" r:id="rId31"/>
    <p:sldId id="27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F1A7B4-8790-4B97-9839-B4925A42C271}">
          <p14:sldIdLst>
            <p14:sldId id="256"/>
            <p14:sldId id="257"/>
            <p14:sldId id="265"/>
            <p14:sldId id="267"/>
            <p14:sldId id="258"/>
            <p14:sldId id="259"/>
            <p14:sldId id="261"/>
            <p14:sldId id="263"/>
            <p14:sldId id="262"/>
            <p14:sldId id="271"/>
            <p14:sldId id="268"/>
            <p14:sldId id="260"/>
            <p14:sldId id="264"/>
            <p14:sldId id="266"/>
            <p14:sldId id="269"/>
            <p14:sldId id="276"/>
            <p14:sldId id="286"/>
            <p14:sldId id="278"/>
            <p14:sldId id="270"/>
            <p14:sldId id="282"/>
            <p14:sldId id="272"/>
            <p14:sldId id="283"/>
            <p14:sldId id="273"/>
            <p14:sldId id="284"/>
            <p14:sldId id="274"/>
            <p14:sldId id="277"/>
            <p14:sldId id="285"/>
            <p14:sldId id="279"/>
            <p14:sldId id="281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6284" autoAdjust="0"/>
  </p:normalViewPr>
  <p:slideViewPr>
    <p:cSldViewPr snapToGrid="0">
      <p:cViewPr varScale="1">
        <p:scale>
          <a:sx n="100" d="100"/>
          <a:sy n="100" d="100"/>
        </p:scale>
        <p:origin x="73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fair comparison, even though Cauchy does not have a defined standard dev we chose the parameters to make It a fair comparison</a:t>
            </a:r>
          </a:p>
          <a:p>
            <a:r>
              <a:rPr lang="en-US" dirty="0"/>
              <a:t>If you take this Cauchy and increase degrees of freedom, you will approach the normal distribution we are using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Strategies could also be applied with a minimax agent to evolve better parents</a:t>
            </a:r>
          </a:p>
        </p:txBody>
      </p:sp>
    </p:spTree>
    <p:extLst>
      <p:ext uri="{BB962C8B-B14F-4D97-AF65-F5344CB8AC3E}">
        <p14:creationId xmlns:p14="http://schemas.microsoft.com/office/powerpoint/2010/main" val="426786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GRAPHS first run</a:t>
            </a:r>
          </a:p>
        </p:txBody>
      </p:sp>
    </p:spTree>
    <p:extLst>
      <p:ext uri="{BB962C8B-B14F-4D97-AF65-F5344CB8AC3E}">
        <p14:creationId xmlns:p14="http://schemas.microsoft.com/office/powerpoint/2010/main" val="133655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2</a:t>
            </a:r>
            <a:r>
              <a:rPr lang="en-US" baseline="30000" dirty="0"/>
              <a:t>nd</a:t>
            </a:r>
            <a:r>
              <a:rPr lang="en-US" dirty="0"/>
              <a:t> run graph</a:t>
            </a:r>
          </a:p>
          <a:p>
            <a:r>
              <a:rPr lang="en-US" dirty="0"/>
              <a:t>Dark blue </a:t>
            </a:r>
            <a:r>
              <a:rPr lang="en-US"/>
              <a:t>to purple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7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5139d2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5139d2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minus signs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5139d26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5139d26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the output here negative to demonstrate other condition of rectifier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53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7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5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of fitness score of one game with what the winner gets and what the loser gets</a:t>
            </a:r>
          </a:p>
          <a:p>
            <a:r>
              <a:rPr lang="en-US" dirty="0"/>
              <a:t>Maybe change to table</a:t>
            </a:r>
          </a:p>
        </p:txBody>
      </p:sp>
    </p:spTree>
    <p:extLst>
      <p:ext uri="{BB962C8B-B14F-4D97-AF65-F5344CB8AC3E}">
        <p14:creationId xmlns:p14="http://schemas.microsoft.com/office/powerpoint/2010/main" val="175968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5139d2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5139d2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601883" y="1567550"/>
            <a:ext cx="802125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5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8.png"/><Relationship Id="rId5" Type="http://schemas.openxmlformats.org/officeDocument/2006/relationships/image" Target="../media/image90.png"/><Relationship Id="rId10" Type="http://schemas.openxmlformats.org/officeDocument/2006/relationships/image" Target="../media/image17.png"/><Relationship Id="rId4" Type="http://schemas.openxmlformats.org/officeDocument/2006/relationships/image" Target="../media/image8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90085" y="992850"/>
            <a:ext cx="5017500" cy="283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Evaluating Approaches to Evolving Neural </a:t>
            </a:r>
            <a:r>
              <a:rPr lang="en-US" b="1" dirty="0" err="1"/>
              <a:t>Reversi</a:t>
            </a:r>
            <a:r>
              <a:rPr lang="en-US" b="1" dirty="0"/>
              <a:t> Players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Anna Porter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Advisor: Dr. Rob LeGrand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Summer II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D049-316C-4B09-B1DF-E6328771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92F8-73CB-4086-8039-3854ED19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181100"/>
            <a:ext cx="7983058" cy="370332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Population Shape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Pseudocode: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 err="1"/>
              <a:t>currentPopulation</a:t>
            </a:r>
            <a:r>
              <a:rPr lang="en-US" sz="1400" dirty="0"/>
              <a:t> ← Generate initial population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For </a:t>
            </a:r>
            <a:r>
              <a:rPr lang="en-US" sz="1400" dirty="0" err="1"/>
              <a:t>whichGeneration</a:t>
            </a:r>
            <a:r>
              <a:rPr lang="en-US" sz="1400" dirty="0"/>
              <a:t> ← 1 to </a:t>
            </a:r>
            <a:r>
              <a:rPr lang="en-US" sz="1400" dirty="0" err="1"/>
              <a:t>numGenerations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For each organism in </a:t>
            </a:r>
            <a:r>
              <a:rPr lang="en-US" sz="1400" dirty="0" err="1"/>
              <a:t>currentPopulation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Play </a:t>
            </a:r>
            <a:r>
              <a:rPr lang="en-US" sz="1400" dirty="0" err="1"/>
              <a:t>Reversi</a:t>
            </a:r>
            <a:r>
              <a:rPr lang="en-US" sz="1400" dirty="0"/>
              <a:t> against 6 neighbors as Black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For each organism in </a:t>
            </a:r>
            <a:r>
              <a:rPr lang="en-US" sz="1400" dirty="0" err="1"/>
              <a:t>currentPopulation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Select parents using fitness score based on </a:t>
            </a:r>
            <a:r>
              <a:rPr lang="en-US" sz="1400" dirty="0" err="1"/>
              <a:t>Reversi</a:t>
            </a:r>
            <a:r>
              <a:rPr lang="en-US" sz="1400" dirty="0"/>
              <a:t> results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Crossover parent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Mutate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Create a new organism in </a:t>
            </a:r>
            <a:r>
              <a:rPr lang="en-US" sz="1400" dirty="0" err="1"/>
              <a:t>newPopulation</a:t>
            </a:r>
            <a:r>
              <a:rPr lang="en-US" sz="1400" dirty="0"/>
              <a:t> using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currentPopulation</a:t>
            </a:r>
            <a:r>
              <a:rPr lang="en-US" sz="1400" dirty="0"/>
              <a:t> ← </a:t>
            </a:r>
            <a:r>
              <a:rPr lang="en-US" sz="1400" dirty="0" err="1"/>
              <a:t>newPopulation</a:t>
            </a:r>
            <a:endParaRPr lang="en-US" sz="1400" dirty="0"/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If  </a:t>
            </a:r>
            <a:r>
              <a:rPr lang="en-US" sz="1400" dirty="0" err="1"/>
              <a:t>whichGeneration</a:t>
            </a:r>
            <a:r>
              <a:rPr lang="en-US" sz="1400" dirty="0"/>
              <a:t> mod 1000 = 0: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Save population for later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1BC22-6A29-4911-9497-F160BDE715DD}"/>
              </a:ext>
            </a:extLst>
          </p:cNvPr>
          <p:cNvSpPr/>
          <p:nvPr/>
        </p:nvSpPr>
        <p:spPr>
          <a:xfrm>
            <a:off x="6234229" y="4759860"/>
            <a:ext cx="2909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https://www.frontiersin.org/journals/genetics</a:t>
            </a:r>
          </a:p>
        </p:txBody>
      </p:sp>
      <p:pic>
        <p:nvPicPr>
          <p:cNvPr id="4098" name="Picture 2" descr="Image result for genetics">
            <a:extLst>
              <a:ext uri="{FF2B5EF4-FFF2-40B4-BE49-F238E27FC236}">
                <a16:creationId xmlns:a16="http://schemas.microsoft.com/office/drawing/2014/main" id="{E8B9B7EE-F8D2-4855-9342-AF6C1435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6604">
            <a:off x="3680749" y="584843"/>
            <a:ext cx="7465671" cy="33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81C-658D-4BD3-BCE3-69C7C37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B30E58-7C51-4E19-9B9B-C7E8C19C39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1883" y="1567550"/>
                <a:ext cx="8021255" cy="2911200"/>
              </a:xfrm>
            </p:spPr>
            <p:txBody>
              <a:bodyPr/>
              <a:lstStyle/>
              <a:p>
                <a:r>
                  <a:rPr lang="en-US" sz="1600" dirty="0"/>
                  <a:t>Win:  64 points</a:t>
                </a:r>
              </a:p>
              <a:p>
                <a:r>
                  <a:rPr lang="en-US" sz="1600" dirty="0"/>
                  <a:t>Loss:  0 points</a:t>
                </a:r>
              </a:p>
              <a:p>
                <a:r>
                  <a:rPr lang="en-US" sz="1600" dirty="0"/>
                  <a:t>Draw:  32 points</a:t>
                </a:r>
              </a:p>
              <a:p>
                <a:r>
                  <a:rPr lang="en-US" sz="1600" dirty="0"/>
                  <a:t>Pieces Controlled:  1 point per piece</a:t>
                </a:r>
              </a:p>
              <a:p>
                <a:r>
                  <a:rPr lang="en-US" sz="1600" dirty="0"/>
                  <a:t>Wins * 64 + ties * 32 + pieces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White:  28 </a:t>
                </a:r>
              </a:p>
              <a:p>
                <a:r>
                  <a:rPr lang="en-US" sz="1600" dirty="0"/>
                  <a:t>Black:  36</a:t>
                </a:r>
              </a:p>
              <a:p>
                <a:r>
                  <a:rPr lang="en-US" sz="1600" dirty="0"/>
                  <a:t>White’s Fitness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=0+28=28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Black’s Fitness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=64+36=100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B30E58-7C51-4E19-9B9B-C7E8C19C3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1883" y="1567550"/>
                <a:ext cx="8021255" cy="2911200"/>
              </a:xfrm>
              <a:blipFill>
                <a:blip r:embed="rId3"/>
                <a:stretch>
                  <a:fillRect b="-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E2ECC2-CB65-4EA0-A959-E41D1FB2E026}"/>
              </a:ext>
            </a:extLst>
          </p:cNvPr>
          <p:cNvSpPr/>
          <p:nvPr/>
        </p:nvSpPr>
        <p:spPr>
          <a:xfrm>
            <a:off x="5212079" y="4566419"/>
            <a:ext cx="40024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http://ru.fallout.wikia.com/wiki/%D0%A4%D0%B0%D0%B9%D0%BB:Punga_Power.png</a:t>
            </a:r>
          </a:p>
        </p:txBody>
      </p:sp>
      <p:pic>
        <p:nvPicPr>
          <p:cNvPr id="1028" name="Picture 4" descr="Ð¤Ð°Ð¹Ð»:Punga Power.png">
            <a:extLst>
              <a:ext uri="{FF2B5EF4-FFF2-40B4-BE49-F238E27FC236}">
                <a16:creationId xmlns:a16="http://schemas.microsoft.com/office/drawing/2014/main" id="{2A580531-9AA5-4AB4-81D6-E793536D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0" y="1198159"/>
            <a:ext cx="3063337" cy="30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8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Parent Selection</a:t>
            </a:r>
            <a:r>
              <a:rPr lang="en" dirty="0"/>
              <a:t> Example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A2302-E16C-4ED6-9613-AE8093E90536}"/>
              </a:ext>
            </a:extLst>
          </p:cNvPr>
          <p:cNvGrpSpPr/>
          <p:nvPr/>
        </p:nvGrpSpPr>
        <p:grpSpPr>
          <a:xfrm>
            <a:off x="65421" y="1534961"/>
            <a:ext cx="2942579" cy="2982208"/>
            <a:chOff x="332515" y="1005003"/>
            <a:chExt cx="3834727" cy="3870341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0DBF660-5AB2-40BA-8610-42BFA4CFE504}"/>
                </a:ext>
              </a:extLst>
            </p:cNvPr>
            <p:cNvSpPr/>
            <p:nvPr/>
          </p:nvSpPr>
          <p:spPr>
            <a:xfrm>
              <a:off x="332515" y="297343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BachelorE</a:t>
              </a:r>
              <a:endParaRPr lang="en-US" sz="1100" dirty="0"/>
            </a:p>
            <a:p>
              <a:pPr algn="ctr"/>
              <a:r>
                <a:rPr lang="en-US" sz="1200" dirty="0"/>
                <a:t>356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B8A415B-78B0-4649-BCE5-6382EB02B34F}"/>
                </a:ext>
              </a:extLst>
            </p:cNvPr>
            <p:cNvSpPr/>
            <p:nvPr/>
          </p:nvSpPr>
          <p:spPr>
            <a:xfrm>
              <a:off x="332515" y="161000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BachelorF</a:t>
              </a:r>
            </a:p>
            <a:p>
              <a:pPr algn="ctr"/>
              <a:r>
                <a:rPr lang="en-US" sz="1200" dirty="0"/>
                <a:t>324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F5932AC-5EB1-4700-86B0-DDBCD720FEC2}"/>
                </a:ext>
              </a:extLst>
            </p:cNvPr>
            <p:cNvSpPr/>
            <p:nvPr/>
          </p:nvSpPr>
          <p:spPr>
            <a:xfrm>
              <a:off x="1538036" y="100500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BachelorA</a:t>
              </a:r>
              <a:endParaRPr lang="en-US" sz="1100" dirty="0"/>
            </a:p>
            <a:p>
              <a:pPr algn="ctr"/>
              <a:r>
                <a:rPr lang="en-US" sz="1200" dirty="0"/>
                <a:t>423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A8BA9E3-177E-4EF9-A9B2-80602F487B58}"/>
                </a:ext>
              </a:extLst>
            </p:cNvPr>
            <p:cNvSpPr/>
            <p:nvPr/>
          </p:nvSpPr>
          <p:spPr>
            <a:xfrm>
              <a:off x="2736289" y="165926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BachelorB</a:t>
              </a:r>
            </a:p>
            <a:p>
              <a:pPr algn="ctr"/>
              <a:r>
                <a:rPr lang="en-US" sz="1200" dirty="0"/>
                <a:t>100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85F9CC6-5094-4DA3-88BE-2D81FABCC2E1}"/>
                </a:ext>
              </a:extLst>
            </p:cNvPr>
            <p:cNvSpPr/>
            <p:nvPr/>
          </p:nvSpPr>
          <p:spPr>
            <a:xfrm>
              <a:off x="1534402" y="3641764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BachelorD</a:t>
              </a:r>
              <a:endParaRPr lang="en-US" sz="1100" dirty="0"/>
            </a:p>
            <a:p>
              <a:pPr algn="ctr"/>
              <a:r>
                <a:rPr lang="en-US" sz="1200" dirty="0"/>
                <a:t>575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FF10B14-453D-4446-BC65-ADB3A2C325CC}"/>
                </a:ext>
              </a:extLst>
            </p:cNvPr>
            <p:cNvSpPr/>
            <p:nvPr/>
          </p:nvSpPr>
          <p:spPr>
            <a:xfrm>
              <a:off x="2736289" y="29927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BachelorC</a:t>
              </a:r>
              <a:endParaRPr lang="en-US" sz="1100" dirty="0"/>
            </a:p>
            <a:p>
              <a:pPr algn="ctr"/>
              <a:r>
                <a:rPr lang="en-US" sz="1200" dirty="0"/>
                <a:t>300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F574DF5-2501-45E4-BB8C-BB6AA5C49A6A}"/>
                </a:ext>
              </a:extLst>
            </p:cNvPr>
            <p:cNvSpPr/>
            <p:nvPr/>
          </p:nvSpPr>
          <p:spPr>
            <a:xfrm>
              <a:off x="1537251" y="231757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E67-DAA6-4CAB-ABD9-51B9AA024DF3}"/>
              </a:ext>
            </a:extLst>
          </p:cNvPr>
          <p:cNvGrpSpPr/>
          <p:nvPr/>
        </p:nvGrpSpPr>
        <p:grpSpPr>
          <a:xfrm>
            <a:off x="3061915" y="1558697"/>
            <a:ext cx="2958514" cy="2985990"/>
            <a:chOff x="4727249" y="913290"/>
            <a:chExt cx="3834727" cy="3870341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CCE22B8-D0D4-44B9-B3F1-4C0DDAABCE4E}"/>
                </a:ext>
              </a:extLst>
            </p:cNvPr>
            <p:cNvSpPr/>
            <p:nvPr/>
          </p:nvSpPr>
          <p:spPr>
            <a:xfrm>
              <a:off x="4727249" y="288171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E</a:t>
              </a:r>
            </a:p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AF1D090-5358-4639-B8B6-ECD8F769DE9C}"/>
                </a:ext>
              </a:extLst>
            </p:cNvPr>
            <p:cNvSpPr/>
            <p:nvPr/>
          </p:nvSpPr>
          <p:spPr>
            <a:xfrm>
              <a:off x="4727249" y="15182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F</a:t>
              </a:r>
            </a:p>
            <a:p>
              <a:pPr algn="ctr"/>
              <a:r>
                <a:rPr lang="en-US" sz="1200" dirty="0"/>
                <a:t>224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BCB9C4F-AC34-490A-B304-45718DFDE732}"/>
                </a:ext>
              </a:extLst>
            </p:cNvPr>
            <p:cNvSpPr/>
            <p:nvPr/>
          </p:nvSpPr>
          <p:spPr>
            <a:xfrm>
              <a:off x="5932769" y="913290"/>
              <a:ext cx="1430952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A</a:t>
              </a:r>
            </a:p>
            <a:p>
              <a:pPr algn="ctr"/>
              <a:r>
                <a:rPr lang="en-US" sz="1200" dirty="0"/>
                <a:t>323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B050CF18-E46D-4F3A-9A36-73F2CCDDC2EC}"/>
                </a:ext>
              </a:extLst>
            </p:cNvPr>
            <p:cNvSpPr/>
            <p:nvPr/>
          </p:nvSpPr>
          <p:spPr>
            <a:xfrm>
              <a:off x="7131023" y="156755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B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C4D13FA6-FED9-429F-B495-8086261224B6}"/>
                </a:ext>
              </a:extLst>
            </p:cNvPr>
            <p:cNvSpPr/>
            <p:nvPr/>
          </p:nvSpPr>
          <p:spPr>
            <a:xfrm>
              <a:off x="5929136" y="3550051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D</a:t>
              </a:r>
            </a:p>
            <a:p>
              <a:pPr algn="ctr"/>
              <a:r>
                <a:rPr lang="en-US" sz="1200" dirty="0"/>
                <a:t>475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890729C-9780-4D00-9059-DF3BC0BD5FA5}"/>
                </a:ext>
              </a:extLst>
            </p:cNvPr>
            <p:cNvSpPr/>
            <p:nvPr/>
          </p:nvSpPr>
          <p:spPr>
            <a:xfrm>
              <a:off x="7131023" y="2901076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Bachelor C</a:t>
              </a:r>
            </a:p>
            <a:p>
              <a:pPr algn="ctr"/>
              <a:r>
                <a:rPr lang="en-US" sz="1200" dirty="0"/>
                <a:t>200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338ADD7-E0D4-46EB-AED2-3818E9E6C229}"/>
                </a:ext>
              </a:extLst>
            </p:cNvPr>
            <p:cNvSpPr/>
            <p:nvPr/>
          </p:nvSpPr>
          <p:spPr>
            <a:xfrm>
              <a:off x="5931985" y="2225857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E74FBF-C74D-4BA2-93C1-3D541A99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25621"/>
              </p:ext>
            </p:extLst>
          </p:nvPr>
        </p:nvGraphicFramePr>
        <p:xfrm>
          <a:off x="6097205" y="1414816"/>
          <a:ext cx="2958514" cy="29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40">
                  <a:extLst>
                    <a:ext uri="{9D8B030D-6E8A-4147-A177-3AD203B41FA5}">
                      <a16:colId xmlns:a16="http://schemas.microsoft.com/office/drawing/2014/main" val="13252610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00278444"/>
                    </a:ext>
                  </a:extLst>
                </a:gridCol>
                <a:gridCol w="1068574">
                  <a:extLst>
                    <a:ext uri="{9D8B030D-6E8A-4147-A177-3AD203B41FA5}">
                      <a16:colId xmlns:a16="http://schemas.microsoft.com/office/drawing/2014/main" val="29192613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r>
                        <a:rPr lang="en-US" sz="1300" dirty="0"/>
                        <a:t>Parent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Fraction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Percentage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04576547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A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323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21.85%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51925539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B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2095643760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C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200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13.53%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3872016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D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475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32.14%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10963925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E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256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17.32%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4045023683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100" dirty="0"/>
                        <a:t>Bachelor F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224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15.16%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872968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8FF1-D660-418A-84E4-C1C9B54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75" y="395965"/>
            <a:ext cx="7038900" cy="914100"/>
          </a:xfrm>
        </p:spPr>
        <p:txBody>
          <a:bodyPr/>
          <a:lstStyle/>
          <a:p>
            <a:r>
              <a:rPr lang="en-US" dirty="0"/>
              <a:t>Crossover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F89D8F-194E-471F-96F4-2BCBFA818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3279"/>
              </p:ext>
            </p:extLst>
          </p:nvPr>
        </p:nvGraphicFramePr>
        <p:xfrm>
          <a:off x="1184858" y="986593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B8EF34-39B9-420A-9604-046D5F2B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0149"/>
              </p:ext>
            </p:extLst>
          </p:nvPr>
        </p:nvGraphicFramePr>
        <p:xfrm>
          <a:off x="1184857" y="2026982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3D94ED4-0BF6-4497-8F42-8724ED57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8417"/>
              </p:ext>
            </p:extLst>
          </p:nvPr>
        </p:nvGraphicFramePr>
        <p:xfrm>
          <a:off x="2665314" y="1497211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D05DCD-4FBB-418C-BABB-8A374886B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37613"/>
              </p:ext>
            </p:extLst>
          </p:nvPr>
        </p:nvGraphicFramePr>
        <p:xfrm>
          <a:off x="1184856" y="3090283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448906-B438-4C6A-9499-AEE84B8A5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757"/>
              </p:ext>
            </p:extLst>
          </p:nvPr>
        </p:nvGraphicFramePr>
        <p:xfrm>
          <a:off x="1184857" y="4077477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8EE8BF-3379-4CF8-B703-C58DA03C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43147"/>
              </p:ext>
            </p:extLst>
          </p:nvPr>
        </p:nvGraphicFramePr>
        <p:xfrm>
          <a:off x="2665314" y="3547706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F3F327-3C32-4600-B8FD-C893CD9A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91107"/>
              </p:ext>
            </p:extLst>
          </p:nvPr>
        </p:nvGraphicFramePr>
        <p:xfrm>
          <a:off x="5517372" y="1927844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1AE0B8E-C08A-4284-890A-A7AB1D14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57002"/>
              </p:ext>
            </p:extLst>
          </p:nvPr>
        </p:nvGraphicFramePr>
        <p:xfrm>
          <a:off x="5517371" y="2968233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67392A-E3BB-4366-BA7E-F0A635D53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5958"/>
              </p:ext>
            </p:extLst>
          </p:nvPr>
        </p:nvGraphicFramePr>
        <p:xfrm>
          <a:off x="6997828" y="2438462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AC4576-C89D-4B51-AC61-12F0D280C41B}"/>
              </a:ext>
            </a:extLst>
          </p:cNvPr>
          <p:cNvSpPr txBox="1"/>
          <p:nvPr/>
        </p:nvSpPr>
        <p:spPr>
          <a:xfrm>
            <a:off x="259429" y="1773955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86FA5-72E9-4053-904D-76C40D2383D8}"/>
              </a:ext>
            </a:extLst>
          </p:cNvPr>
          <p:cNvSpPr txBox="1"/>
          <p:nvPr/>
        </p:nvSpPr>
        <p:spPr>
          <a:xfrm>
            <a:off x="290404" y="379589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70369-88C7-43F4-8B56-7323D397A5E7}"/>
              </a:ext>
            </a:extLst>
          </p:cNvPr>
          <p:cNvSpPr txBox="1"/>
          <p:nvPr/>
        </p:nvSpPr>
        <p:spPr>
          <a:xfrm>
            <a:off x="4635629" y="269605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  <p:pic>
        <p:nvPicPr>
          <p:cNvPr id="5122" name="Picture 2" descr="Image result for genes crossing over">
            <a:extLst>
              <a:ext uri="{FF2B5EF4-FFF2-40B4-BE49-F238E27FC236}">
                <a16:creationId xmlns:a16="http://schemas.microsoft.com/office/drawing/2014/main" id="{FFB44F3F-A99E-4C17-BBDA-8F89CD6C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0"/>
          <a:stretch/>
        </p:blipFill>
        <p:spPr bwMode="auto">
          <a:xfrm rot="829799">
            <a:off x="5473684" y="386173"/>
            <a:ext cx="3689343" cy="14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7243C-188D-42CA-B057-22CAC607494C}"/>
              </a:ext>
            </a:extLst>
          </p:cNvPr>
          <p:cNvSpPr/>
          <p:nvPr/>
        </p:nvSpPr>
        <p:spPr>
          <a:xfrm>
            <a:off x="5287625" y="4647410"/>
            <a:ext cx="40614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https://www.khanacademy.org/science/biology/classical-genetics/chromosomal-basis-of-genetics/a/linkage-mapping</a:t>
            </a:r>
          </a:p>
        </p:txBody>
      </p:sp>
    </p:spTree>
    <p:extLst>
      <p:ext uri="{BB962C8B-B14F-4D97-AF65-F5344CB8AC3E}">
        <p14:creationId xmlns:p14="http://schemas.microsoft.com/office/powerpoint/2010/main" val="1315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F947-B94C-429E-B895-2C6D7F2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4A4694-BE5A-44CC-9AEC-193D416ECE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1883" y="1567550"/>
                <a:ext cx="8021255" cy="3071014"/>
              </a:xfrm>
            </p:spPr>
            <p:txBody>
              <a:bodyPr/>
              <a:lstStyle/>
              <a:p>
                <a:r>
                  <a:rPr lang="en-US" dirty="0"/>
                  <a:t>Gene = 0.75</a:t>
                </a:r>
              </a:p>
              <a:p>
                <a:r>
                  <a:rPr lang="en-US" dirty="0"/>
                  <a:t>Random Number = 0.6</a:t>
                </a:r>
              </a:p>
              <a:p>
                <a:r>
                  <a:rPr lang="en-US" dirty="0"/>
                  <a:t>Mutation(gene) = 0.75 + 0.6 = 1.35</a:t>
                </a:r>
              </a:p>
              <a:p>
                <a:endParaRPr lang="en-US" dirty="0"/>
              </a:p>
              <a:p>
                <a:r>
                  <a:rPr lang="en-US" dirty="0"/>
                  <a:t>Normal Shake:      Mean 0, SD 1</a:t>
                </a:r>
              </a:p>
              <a:p>
                <a:r>
                  <a:rPr lang="en-US" dirty="0"/>
                  <a:t>Cauchy Shake:      Mean 0, “SD” 1</a:t>
                </a:r>
              </a:p>
              <a:p>
                <a:r>
                  <a:rPr lang="en-US" dirty="0"/>
                  <a:t>Uniform Shake: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1% replace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Shake a small gene – big change</a:t>
                </a:r>
              </a:p>
              <a:p>
                <a:r>
                  <a:rPr lang="en-US" dirty="0"/>
                  <a:t>Shake a large gene – little change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4A4694-BE5A-44CC-9AEC-193D416EC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1883" y="1567550"/>
                <a:ext cx="8021255" cy="30710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79A7DEF-ACAD-4BD9-B98B-1EBD81325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982" y="850800"/>
            <a:ext cx="5050353" cy="37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E55-7438-4934-839E-F207455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3865-B473-4519-B389-F52EB5C6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643" y="1445630"/>
            <a:ext cx="5837017" cy="3522262"/>
          </a:xfrm>
        </p:spPr>
        <p:txBody>
          <a:bodyPr/>
          <a:lstStyle/>
          <a:p>
            <a:r>
              <a:rPr lang="en-US" sz="1600" dirty="0" err="1"/>
              <a:t>Reversi</a:t>
            </a:r>
            <a:r>
              <a:rPr lang="en-US" sz="1600" dirty="0"/>
              <a:t> Board:  8×8</a:t>
            </a:r>
          </a:p>
          <a:p>
            <a:r>
              <a:rPr lang="en-US" sz="1600" dirty="0"/>
              <a:t>Inputs:  -1, 0, 1</a:t>
            </a:r>
          </a:p>
          <a:p>
            <a:r>
              <a:rPr lang="en-US" sz="1600" dirty="0"/>
              <a:t>Population Size:  10×10</a:t>
            </a:r>
          </a:p>
          <a:p>
            <a:r>
              <a:rPr lang="en-US" sz="1600" dirty="0"/>
              <a:t>Network Shape:  1 hidden layer of 8 neurons</a:t>
            </a:r>
          </a:p>
          <a:p>
            <a:r>
              <a:rPr lang="en-US" sz="1600" dirty="0"/>
              <a:t>Activation Function:  </a:t>
            </a:r>
            <a:r>
              <a:rPr lang="en-US" sz="1600" dirty="0" err="1"/>
              <a:t>Softplus</a:t>
            </a:r>
            <a:endParaRPr lang="en-US" sz="1600" dirty="0"/>
          </a:p>
          <a:p>
            <a:r>
              <a:rPr lang="en-US" sz="1600" dirty="0"/>
              <a:t>Looks one move ahead</a:t>
            </a:r>
          </a:p>
          <a:p>
            <a:r>
              <a:rPr lang="en-US" sz="1600" dirty="0"/>
              <a:t>Initialization:  normal distribution 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(Mean:  0, Standard deviation:  1)</a:t>
            </a:r>
          </a:p>
          <a:p>
            <a:r>
              <a:rPr lang="en-US" sz="1600" dirty="0"/>
              <a:t>Parent Selection:   6 neighbors, weighted by scaled fitness</a:t>
            </a:r>
          </a:p>
          <a:p>
            <a:r>
              <a:rPr lang="en-US" sz="1600" dirty="0"/>
              <a:t>Mutation:  normal distribution Shake</a:t>
            </a:r>
          </a:p>
          <a:p>
            <a:r>
              <a:rPr lang="en-US" sz="1600" dirty="0"/>
              <a:t>Light blue on each graph</a:t>
            </a:r>
          </a:p>
        </p:txBody>
      </p:sp>
      <p:pic>
        <p:nvPicPr>
          <p:cNvPr id="6150" name="Picture 6" descr="Image result for vanilla ice cream cone transparent">
            <a:extLst>
              <a:ext uri="{FF2B5EF4-FFF2-40B4-BE49-F238E27FC236}">
                <a16:creationId xmlns:a16="http://schemas.microsoft.com/office/drawing/2014/main" id="{494EE621-38CD-4BD6-8028-81DEE9D8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713">
            <a:off x="6263925" y="294299"/>
            <a:ext cx="2200515" cy="44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8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9ADE-88DD-4419-A7B2-24BF6A7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00F8-BEC0-40FA-AE6D-DDD9B36C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411340"/>
            <a:ext cx="3970117" cy="3118750"/>
          </a:xfrm>
        </p:spPr>
        <p:txBody>
          <a:bodyPr/>
          <a:lstStyle/>
          <a:p>
            <a:r>
              <a:rPr lang="en-US" sz="1600" dirty="0"/>
              <a:t>Activation Functions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Sigmoid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/>
              <a:t>Softsign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/>
              <a:t>Softplus</a:t>
            </a:r>
            <a:r>
              <a:rPr lang="en-US" sz="1400" dirty="0"/>
              <a:t>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Rectifier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Threshold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Layer Sizes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1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8 – 1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8 – 3 – 1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16 – 4 - 1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079684-7F65-457D-8E99-F992119809F3}"/>
              </a:ext>
            </a:extLst>
          </p:cNvPr>
          <p:cNvSpPr txBox="1">
            <a:spLocks/>
          </p:cNvSpPr>
          <p:nvPr/>
        </p:nvSpPr>
        <p:spPr>
          <a:xfrm>
            <a:off x="3581400" y="1411340"/>
            <a:ext cx="3970117" cy="343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 dirty="0"/>
              <a:t>Mutation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Normal Shake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Cauchy Shake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Uniform Shake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Normal Shake then 1% Replace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Parent Selection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6 Fit Prob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7 Fit Prob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Both 7 Fit Prob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Mother 6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Mother 7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Both 7 (no repetition)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A45894C-A95D-4908-8132-A32EEAFC36FB}"/>
              </a:ext>
            </a:extLst>
          </p:cNvPr>
          <p:cNvSpPr/>
          <p:nvPr/>
        </p:nvSpPr>
        <p:spPr>
          <a:xfrm>
            <a:off x="6690457" y="3848100"/>
            <a:ext cx="335280" cy="8077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8EC61-F45A-462D-B753-050E9B2B92C0}"/>
              </a:ext>
            </a:extLst>
          </p:cNvPr>
          <p:cNvSpPr txBox="1"/>
          <p:nvPr/>
        </p:nvSpPr>
        <p:spPr>
          <a:xfrm>
            <a:off x="7201020" y="4098071"/>
            <a:ext cx="136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Deterministic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39BF0A5-1C51-4F62-9278-ED81D4BD4FAF}"/>
              </a:ext>
            </a:extLst>
          </p:cNvPr>
          <p:cNvSpPr/>
          <p:nvPr/>
        </p:nvSpPr>
        <p:spPr>
          <a:xfrm>
            <a:off x="6690554" y="3101340"/>
            <a:ext cx="335280" cy="6934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BD316-B6F3-4142-9BE6-0E871831E7BD}"/>
              </a:ext>
            </a:extLst>
          </p:cNvPr>
          <p:cNvSpPr txBox="1"/>
          <p:nvPr/>
        </p:nvSpPr>
        <p:spPr>
          <a:xfrm>
            <a:off x="7201020" y="3294161"/>
            <a:ext cx="136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307125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736-00EA-4F17-A884-F6415836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9B09F-B394-4B47-A455-027981F9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12" y="1244638"/>
            <a:ext cx="4570018" cy="3014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BBEE6-52B0-4EF4-A722-52A30A2D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" y="1244638"/>
            <a:ext cx="4385369" cy="30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B18-E7F3-4091-9E7C-0CDF864E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Vanillas -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4F73-3D6A-4860-A54C-A8B8A25C7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improvement early on</a:t>
            </a:r>
          </a:p>
          <a:p>
            <a:r>
              <a:rPr lang="en-US" dirty="0"/>
              <a:t>Noise after that</a:t>
            </a:r>
          </a:p>
          <a:p>
            <a:r>
              <a:rPr lang="en-US" dirty="0"/>
              <a:t>Encouraging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3BAA8-398F-4FCC-883F-F94B737F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9" y="1105920"/>
            <a:ext cx="5180821" cy="34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326-FF0F-4DF5-9C8B-133F505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323B-F957-4848-A7D2-0FBCCFB5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996" y="1569719"/>
            <a:ext cx="2937484" cy="291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Similar shape, similar results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Rectifier &amp; </a:t>
            </a:r>
            <a:r>
              <a:rPr lang="en-US" sz="1400" dirty="0" err="1"/>
              <a:t>Softplus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Softsign</a:t>
            </a:r>
            <a:r>
              <a:rPr lang="en-US" sz="1400" dirty="0"/>
              <a:t> &amp; Threshold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Most wins: </a:t>
            </a:r>
            <a:r>
              <a:rPr lang="en-US" sz="1600" dirty="0" err="1"/>
              <a:t>Softplus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By generation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Against others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80AEC4-0703-4CBF-8ABE-929D9FA0B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01384"/>
              </p:ext>
            </p:extLst>
          </p:nvPr>
        </p:nvGraphicFramePr>
        <p:xfrm>
          <a:off x="3856866" y="3956193"/>
          <a:ext cx="5224275" cy="1104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6325">
                  <a:extLst>
                    <a:ext uri="{9D8B030D-6E8A-4147-A177-3AD203B41FA5}">
                      <a16:colId xmlns:a16="http://schemas.microsoft.com/office/drawing/2014/main" val="607803440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772666474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1863880410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3522020324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1695178657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2447489696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40051136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Recitifier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Softplus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Softsign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Threshold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Sigmoid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 Total 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4197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Rectifier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42986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6208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Softplus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9913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43962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7865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Softsign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38918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6995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Threshold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35460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5955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Sigmoid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6528 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6194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9459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9651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31832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898316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BE8FEC4-0B11-4944-9F1A-D38C1ECE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70" y="1000071"/>
            <a:ext cx="4389500" cy="28958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DD9CC0-C33B-4491-86C0-CD138903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1" y="1022933"/>
            <a:ext cx="438950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01883" y="1567549"/>
            <a:ext cx="8021255" cy="318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en" sz="1800" dirty="0"/>
              <a:t>8</a:t>
            </a:r>
            <a:r>
              <a:rPr lang="en-US" sz="1800" dirty="0"/>
              <a:t>×</a:t>
            </a:r>
            <a:r>
              <a:rPr lang="en" sz="1800" dirty="0"/>
              <a:t>8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64 identical pieces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Initial board</a:t>
            </a:r>
            <a:r>
              <a:rPr lang="en-US" sz="1800" dirty="0"/>
              <a:t> </a:t>
            </a:r>
            <a:r>
              <a:rPr lang="en" sz="1800" dirty="0"/>
              <a:t>state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Flips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Legal moves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Passing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sz="1600" dirty="0"/>
              <a:t>No vol</a:t>
            </a:r>
            <a:r>
              <a:rPr lang="en-US" sz="1600" dirty="0" err="1"/>
              <a:t>untary</a:t>
            </a:r>
            <a:r>
              <a:rPr lang="en-US" sz="1600" dirty="0"/>
              <a:t> passing</a:t>
            </a:r>
          </a:p>
          <a:p>
            <a:pPr indent="-342900">
              <a:buSzPts val="1800"/>
            </a:pPr>
            <a:r>
              <a:rPr lang="en-US" sz="2000" dirty="0"/>
              <a:t>Game Ending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Score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1715A-BC05-49A5-A067-1BFD26C22CBA}"/>
              </a:ext>
            </a:extLst>
          </p:cNvPr>
          <p:cNvSpPr/>
          <p:nvPr/>
        </p:nvSpPr>
        <p:spPr>
          <a:xfrm>
            <a:off x="5520976" y="4712613"/>
            <a:ext cx="2685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http://www.fatpandagames.com/GameRooms/Assets/MultiPlayer/Reversi.aspx</a:t>
            </a:r>
          </a:p>
        </p:txBody>
      </p:sp>
      <p:pic>
        <p:nvPicPr>
          <p:cNvPr id="2052" name="Picture 4" descr="Image result for reversi gif">
            <a:extLst>
              <a:ext uri="{FF2B5EF4-FFF2-40B4-BE49-F238E27FC236}">
                <a16:creationId xmlns:a16="http://schemas.microsoft.com/office/drawing/2014/main" id="{45C9246D-6122-4153-8E7C-B0ABB4EC70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49" y="1228110"/>
            <a:ext cx="3167218" cy="32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E30-AF4F-4D14-A13D-599BA5D7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 vs 50 × 50 Baseline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CA135-F7A3-4B8C-B96F-B089283E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76" y="1070478"/>
            <a:ext cx="5481047" cy="37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0FD8-898C-45D1-B26B-3AC26CE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Sizes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E1E2-0C20-4DB2-A9C4-DF4982F9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567550"/>
            <a:ext cx="3970117" cy="291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Progress relative to 0 – largely similar</a:t>
            </a:r>
          </a:p>
          <a:p>
            <a:pPr>
              <a:spcBef>
                <a:spcPts val="300"/>
              </a:spcBef>
            </a:pPr>
            <a:r>
              <a:rPr lang="en-US" dirty="0"/>
              <a:t>1 Neuron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Most wins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Beat every population</a:t>
            </a:r>
          </a:p>
          <a:p>
            <a:pPr>
              <a:spcBef>
                <a:spcPts val="300"/>
              </a:spcBef>
            </a:pPr>
            <a:r>
              <a:rPr lang="en-US" dirty="0"/>
              <a:t>More layers, less wins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Larger networks need more generations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83AE8-4D16-4B4C-B608-57CF63B8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20" y="1024763"/>
            <a:ext cx="4389500" cy="29263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04810-FBE7-41B3-B992-0EE9EC8C1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89244"/>
              </p:ext>
            </p:extLst>
          </p:nvPr>
        </p:nvGraphicFramePr>
        <p:xfrm>
          <a:off x="4638866" y="4175125"/>
          <a:ext cx="4419600" cy="922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48300534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173260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6557867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737006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8403995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00744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8 - 3 - 1N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16 - 4 - 1N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 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651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10334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35189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665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8 - 1N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893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8 - 3 - 1N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386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16 - 4 - 1N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76049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EC9A50E-3732-49FA-AA02-3916F33A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00" y="933315"/>
            <a:ext cx="4389500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FE39-B9C9-45CB-85AA-F1A3B968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Sizes vs 50 × 50 Baseline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ED61BD-1958-4636-888A-E0C4A0B1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35" y="986658"/>
            <a:ext cx="5761330" cy="3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C125-5D48-43D5-81CE-A0805B6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82E4-93D1-4D0C-AEF2-E68736ED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552310"/>
            <a:ext cx="8021255" cy="291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Cauchy – Volatile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Smaller “standard deviation” better?</a:t>
            </a:r>
          </a:p>
          <a:p>
            <a:pPr>
              <a:spcBef>
                <a:spcPts val="300"/>
              </a:spcBef>
            </a:pPr>
            <a:r>
              <a:rPr lang="en-US" dirty="0"/>
              <a:t>Uniform and Shake Replace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Mostly stable</a:t>
            </a:r>
          </a:p>
          <a:p>
            <a:pPr>
              <a:spcBef>
                <a:spcPts val="300"/>
              </a:spcBef>
            </a:pPr>
            <a:r>
              <a:rPr lang="en-US" dirty="0"/>
              <a:t>Adding a replace mutation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Poorer performance</a:t>
            </a:r>
          </a:p>
          <a:p>
            <a:pPr>
              <a:spcBef>
                <a:spcPts val="300"/>
              </a:spcBef>
            </a:pPr>
            <a:r>
              <a:rPr lang="en-US" dirty="0"/>
              <a:t>Normal and Uniform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Similar progress and performance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D2B8F-31E0-4BCD-B38C-A697ECB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22" y="909317"/>
            <a:ext cx="4389500" cy="292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6E31C-BEE6-460A-86D6-587A597C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0" y="909317"/>
            <a:ext cx="4389500" cy="29263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3A7EC1-4A2C-4844-A3D7-102D5C75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67052"/>
              </p:ext>
            </p:extLst>
          </p:nvPr>
        </p:nvGraphicFramePr>
        <p:xfrm>
          <a:off x="3683542" y="4138485"/>
          <a:ext cx="5402580" cy="922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4529">
                  <a:extLst>
                    <a:ext uri="{9D8B030D-6E8A-4147-A177-3AD203B41FA5}">
                      <a16:colId xmlns:a16="http://schemas.microsoft.com/office/drawing/2014/main" val="213532297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4364839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6773431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001432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21359062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770648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Normal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Cauchy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Uniform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Shake Replace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5087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Normal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40953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000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Cauchy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7732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6716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Uniform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776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Shake Replace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30817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240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25A8-169F-45E3-98DC-12DB908B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vs 50 × 50 Baseline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BEB0B-92C6-4B1D-8011-960B9D21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05" y="974939"/>
            <a:ext cx="5643790" cy="38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F951-647D-46AF-85D0-46D34837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354D-88D5-4490-8030-BE0EF4EF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vertical scale and height</a:t>
            </a:r>
          </a:p>
          <a:p>
            <a:r>
              <a:rPr lang="en-US" dirty="0"/>
              <a:t>Best Both 7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Outlier for run 1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But not for run 2</a:t>
            </a:r>
          </a:p>
          <a:p>
            <a:pPr>
              <a:spcBef>
                <a:spcPts val="300"/>
              </a:spcBef>
            </a:pPr>
            <a:r>
              <a:rPr lang="en-US" dirty="0"/>
              <a:t>Largely similar otherwise</a:t>
            </a:r>
          </a:p>
          <a:p>
            <a:pPr>
              <a:spcBef>
                <a:spcPts val="300"/>
              </a:spcBef>
            </a:pPr>
            <a:r>
              <a:rPr lang="en-US" dirty="0"/>
              <a:t>Not a huge impact on performance</a:t>
            </a:r>
          </a:p>
          <a:p>
            <a:pPr>
              <a:spcBef>
                <a:spcPts val="300"/>
              </a:spcBef>
            </a:pPr>
            <a:r>
              <a:rPr lang="en-US" dirty="0"/>
              <a:t>This experiment may deserve more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7785-FAC8-49DC-8F2B-739549CA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10" y="1142876"/>
            <a:ext cx="438950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93B50-4DB5-47E5-9456-CC47DAEA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0" y="1142876"/>
            <a:ext cx="4389500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4C6F-0917-488D-AD31-2567050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B4F59C-0F9D-4B9E-B3F2-645E40866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10855"/>
              </p:ext>
            </p:extLst>
          </p:nvPr>
        </p:nvGraphicFramePr>
        <p:xfrm>
          <a:off x="816864" y="1898346"/>
          <a:ext cx="7321288" cy="16026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5161">
                  <a:extLst>
                    <a:ext uri="{9D8B030D-6E8A-4147-A177-3AD203B41FA5}">
                      <a16:colId xmlns:a16="http://schemas.microsoft.com/office/drawing/2014/main" val="3719185132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2969113270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46636699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474432093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184671221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722684024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2351156241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3621667399"/>
                    </a:ext>
                  </a:extLst>
                </a:gridCol>
              </a:tblGrid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6FitProb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Both7FitProb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BestMother6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BestMother7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bestBoth7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178570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1051925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004550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Both7FitProb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270252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BestMother6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054606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BestMother7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60785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256023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bestBoth7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27743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596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8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7FE1-CB09-4172-BCFD-0483BEC6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 vs 50 × 50 Baseline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51660-6EE3-4184-9709-3FBC10BC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80" y="1093734"/>
            <a:ext cx="5317840" cy="36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73B0-D955-49D8-836A-F362FDB4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</a:t>
            </a:r>
            <a:r>
              <a:rPr lang="en-US" baseline="30000" dirty="0"/>
              <a:t>th</a:t>
            </a:r>
            <a:r>
              <a:rPr lang="en-US" dirty="0"/>
              <a:t> Population By Organism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8647CB7-B7CA-4551-BEC7-A74A8BF3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929901"/>
            <a:ext cx="7550118" cy="578859"/>
          </a:xfrm>
        </p:spPr>
        <p:txBody>
          <a:bodyPr/>
          <a:lstStyle/>
          <a:p>
            <a:r>
              <a:rPr lang="en-US" dirty="0"/>
              <a:t>Y-axis – Winning percentage of individual 10k organism from games against 0k</a:t>
            </a:r>
          </a:p>
          <a:p>
            <a:r>
              <a:rPr lang="en-US" dirty="0"/>
              <a:t>X-axis – Organisms sorted from best to worst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A1CF7-226B-4D84-B9EC-4C8B2F99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08" y="1492124"/>
            <a:ext cx="4449392" cy="3303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58C045-C8DB-41CE-A783-5A679057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6" y="1508760"/>
            <a:ext cx="4578932" cy="32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036B-69B7-4C7C-B1CF-72BC03A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</a:t>
            </a:r>
            <a:r>
              <a:rPr lang="en-US" baseline="30000" dirty="0"/>
              <a:t>th</a:t>
            </a:r>
            <a:r>
              <a:rPr lang="en-US" dirty="0"/>
              <a:t> Population By Organism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7145-4071-4A99-BFB8-2E7A2FCF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032"/>
            <a:ext cx="4572000" cy="326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06003-F7A2-4A17-ACB6-4627BDEF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38032"/>
            <a:ext cx="4480489" cy="32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C3A80-98FB-4210-B67E-895BBDA1A709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1742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2E35-7102-4F4A-B306-04552584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</a:t>
            </a:r>
            <a:r>
              <a:rPr lang="en-US" baseline="30000" dirty="0"/>
              <a:t>th</a:t>
            </a:r>
            <a:r>
              <a:rPr lang="en-US" dirty="0"/>
              <a:t> Population By Organism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0B584-1133-4F05-BFDC-11CE32CD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117985"/>
            <a:ext cx="515156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49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4729-5FB0-485A-AB8E-AD4A1861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5CE3-FF23-4FFC-81BB-AFB44CD8A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Activation Functions:  better not to restrict within range</a:t>
            </a:r>
          </a:p>
          <a:p>
            <a:r>
              <a:rPr lang="en-US" sz="1600" dirty="0"/>
              <a:t>Layer Sizes:  Most need more generations for evolution</a:t>
            </a:r>
          </a:p>
          <a:p>
            <a:r>
              <a:rPr lang="en-US" sz="1600" dirty="0"/>
              <a:t>Mutation:  Adding a replace to a normal shake hurts performance</a:t>
            </a:r>
          </a:p>
          <a:p>
            <a:r>
              <a:rPr lang="en-US" sz="1600" dirty="0"/>
              <a:t>Parent Selection:  largely similar</a:t>
            </a:r>
          </a:p>
          <a:p>
            <a:r>
              <a:rPr lang="en-US" sz="1600" dirty="0"/>
              <a:t>Populations:  Skill of organisms vary, but when sorted by rank the graph is fairly linear</a:t>
            </a:r>
          </a:p>
        </p:txBody>
      </p:sp>
    </p:spTree>
    <p:extLst>
      <p:ext uri="{BB962C8B-B14F-4D97-AF65-F5344CB8AC3E}">
        <p14:creationId xmlns:p14="http://schemas.microsoft.com/office/powerpoint/2010/main" val="238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F6B6A-425C-4990-9260-28F6BC51167D}"/>
              </a:ext>
            </a:extLst>
          </p:cNvPr>
          <p:cNvSpPr/>
          <p:nvPr/>
        </p:nvSpPr>
        <p:spPr>
          <a:xfrm>
            <a:off x="4164766" y="3025041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E038D-729C-4112-8DFB-2F907C212B03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1229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Example</a:t>
            </a:r>
            <a:endParaRPr dirty="0"/>
          </a:p>
        </p:txBody>
      </p:sp>
      <p:sp>
        <p:nvSpPr>
          <p:cNvPr id="147" name="Google Shape;147;p15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149;p15"/>
              <p:cNvSpPr/>
              <p:nvPr/>
            </p:nvSpPr>
            <p:spPr>
              <a:xfrm>
                <a:off x="7324300" y="2575800"/>
                <a:ext cx="1231200" cy="720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9" name="Google Shape;149;p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00" y="2575800"/>
                <a:ext cx="1231200" cy="720000"/>
              </a:xfrm>
              <a:prstGeom prst="ellipse">
                <a:avLst/>
              </a:prstGeom>
              <a:blipFill>
                <a:blip r:embed="rId3"/>
                <a:stretch>
                  <a:fillRect l="-13235" t="-89167" r="-50490" b="-13250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150;p15"/>
          <p:cNvCxnSpPr>
            <a:stCxn id="147" idx="6"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stCxn id="148" idx="6"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15"/>
              <p:cNvSpPr txBox="1"/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3" name="Google Shape;153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Google Shape;154;p15"/>
              <p:cNvSpPr txBox="1"/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</a:t>
                </a:r>
                <a:r>
                  <a:rPr lang="en" sz="1800" dirty="0">
                    <a:solidFill>
                      <a:srgbClr val="FFFFFF"/>
                    </a:solidFill>
                  </a:rPr>
                  <a:t>= − 1</a:t>
                </a:r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4" name="Google Shape;154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blipFill>
                <a:blip r:embed="rId5"/>
                <a:stretch>
                  <a:fillRect t="-1449" r="-4878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Google Shape;155;p15"/>
          <p:cNvCxnSpPr>
            <a:cxnSpLocks/>
            <a:stCxn id="153" idx="3"/>
            <a:endCxn id="147" idx="2"/>
          </p:cNvCxnSpPr>
          <p:nvPr/>
        </p:nvCxnSpPr>
        <p:spPr>
          <a:xfrm>
            <a:off x="1113050" y="2128500"/>
            <a:ext cx="2843350" cy="74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cxnSpLocks/>
            <a:stCxn id="153" idx="3"/>
            <a:endCxn id="148" idx="2"/>
          </p:cNvCxnSpPr>
          <p:nvPr/>
        </p:nvCxnSpPr>
        <p:spPr>
          <a:xfrm>
            <a:off x="1113050" y="2128500"/>
            <a:ext cx="2843350" cy="1614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cxnSpLocks/>
            <a:stCxn id="154" idx="3"/>
            <a:endCxn id="147" idx="2"/>
          </p:cNvCxnSpPr>
          <p:nvPr/>
        </p:nvCxnSpPr>
        <p:spPr>
          <a:xfrm flipV="1">
            <a:off x="1060875" y="2203050"/>
            <a:ext cx="2895525" cy="16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cxnSpLocks/>
            <a:stCxn id="154" idx="3"/>
            <a:endCxn id="148" idx="2"/>
          </p:cNvCxnSpPr>
          <p:nvPr/>
        </p:nvCxnSpPr>
        <p:spPr>
          <a:xfrm flipV="1">
            <a:off x="1060875" y="3743150"/>
            <a:ext cx="2895525" cy="1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p15"/>
              <p:cNvSpPr txBox="1"/>
              <p:nvPr/>
            </p:nvSpPr>
            <p:spPr>
              <a:xfrm>
                <a:off x="1600138" y="1743304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9" name="Google Shape;159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38" y="1743304"/>
                <a:ext cx="1231200" cy="421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15"/>
              <p:cNvSpPr txBox="1"/>
              <p:nvPr/>
            </p:nvSpPr>
            <p:spPr>
              <a:xfrm rot="19888470">
                <a:off x="881186" y="3138157"/>
                <a:ext cx="1589124" cy="4220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0" name="Google Shape;160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8470">
                <a:off x="881186" y="3138157"/>
                <a:ext cx="1589124" cy="4220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Google Shape;161;p15"/>
              <p:cNvSpPr txBox="1"/>
              <p:nvPr/>
            </p:nvSpPr>
            <p:spPr>
              <a:xfrm rot="1822199">
                <a:off x="1399486" y="2348867"/>
                <a:ext cx="1587383" cy="421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−0.75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1" name="Google Shape;161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2199">
                <a:off x="1399486" y="2348867"/>
                <a:ext cx="1587383" cy="4218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Google Shape;162;p15"/>
          <p:cNvCxnSpPr>
            <a:cxnSpLocks/>
            <a:endCxn id="147" idx="2"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15"/>
              <p:cNvSpPr txBox="1"/>
              <p:nvPr/>
            </p:nvSpPr>
            <p:spPr>
              <a:xfrm rot="1869589">
                <a:off x="2734793" y="1439106"/>
                <a:ext cx="1407786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3" name="Google Shape;163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9589">
                <a:off x="2734793" y="1439106"/>
                <a:ext cx="1407786" cy="421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oogle Shape;164;p15"/>
          <p:cNvCxnSpPr>
            <a:cxnSpLocks/>
            <a:endCxn id="148" idx="2"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Google Shape;165;p15"/>
              <p:cNvSpPr txBox="1"/>
              <p:nvPr/>
            </p:nvSpPr>
            <p:spPr>
              <a:xfrm rot="19254086">
                <a:off x="2479471" y="4023753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5" name="Google Shape;16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086">
                <a:off x="2479471" y="4023753"/>
                <a:ext cx="1231200" cy="421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Google Shape;166;p15"/>
              <p:cNvSpPr txBox="1"/>
              <p:nvPr/>
            </p:nvSpPr>
            <p:spPr>
              <a:xfrm rot="-251523">
                <a:off x="1831271" y="3427573"/>
                <a:ext cx="1231194" cy="422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6" name="Google Shape;16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51523">
                <a:off x="1831271" y="3427573"/>
                <a:ext cx="1231194" cy="4220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Google Shape;167;p15"/>
              <p:cNvSpPr txBox="1"/>
              <p:nvPr/>
            </p:nvSpPr>
            <p:spPr>
              <a:xfrm rot="19021027">
                <a:off x="5711341" y="3471849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,1,0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7" name="Google Shape;16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1027">
                <a:off x="5711341" y="3471849"/>
                <a:ext cx="1231200" cy="421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oogle Shape;168;p15"/>
          <p:cNvCxnSpPr>
            <a:cxnSpLocks/>
            <a:endCxn id="149" idx="2"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15"/>
              <p:cNvSpPr txBox="1"/>
              <p:nvPr/>
            </p:nvSpPr>
            <p:spPr>
              <a:xfrm rot="1118814">
                <a:off x="5697151" y="2197351"/>
                <a:ext cx="1231020" cy="421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9" name="Google Shape;169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8814">
                <a:off x="5697151" y="2197351"/>
                <a:ext cx="1231020" cy="421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Google Shape;170;p15"/>
              <p:cNvSpPr txBox="1"/>
              <p:nvPr/>
            </p:nvSpPr>
            <p:spPr>
              <a:xfrm rot="-1260026">
                <a:off x="5452060" y="3012037"/>
                <a:ext cx="1231392" cy="4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0" name="Google Shape;170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60026">
                <a:off x="5452060" y="3012037"/>
                <a:ext cx="1231392" cy="4219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15"/>
          <p:cNvSpPr txBox="1"/>
          <p:nvPr/>
        </p:nvSpPr>
        <p:spPr>
          <a:xfrm>
            <a:off x="5609448" y="978287"/>
            <a:ext cx="3311252" cy="11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FFFFFF"/>
                </a:solidFill>
              </a:rPr>
              <a:t>Weights: layer, destination, origin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FFFFFF"/>
                </a:solidFill>
              </a:rPr>
              <a:t>I</a:t>
            </a:r>
            <a:r>
              <a:rPr lang="en-US" dirty="0" err="1">
                <a:solidFill>
                  <a:srgbClr val="FFFFFF"/>
                </a:solidFill>
              </a:rPr>
              <a:t>nspired</a:t>
            </a:r>
            <a:r>
              <a:rPr lang="en-US" dirty="0">
                <a:solidFill>
                  <a:srgbClr val="FFFFFF"/>
                </a:solidFill>
              </a:rPr>
              <a:t> by biological neural nets</a:t>
            </a:r>
            <a:endParaRPr lang="en" dirty="0">
              <a:solidFill>
                <a:srgbClr val="FFFFFF"/>
              </a:solidFill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FFFFFF"/>
                </a:solidFill>
              </a:rPr>
              <a:t>Capable </a:t>
            </a:r>
            <a:r>
              <a:rPr lang="en-US" dirty="0">
                <a:solidFill>
                  <a:srgbClr val="FFFFFF"/>
                </a:solidFill>
              </a:rPr>
              <a:t>of approximating nonlinear multivariate functions</a:t>
            </a:r>
            <a:endParaRPr lang="en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821BA-E759-4ECC-8323-BF0FB94E2FF0}"/>
              </a:ext>
            </a:extLst>
          </p:cNvPr>
          <p:cNvSpPr txBox="1"/>
          <p:nvPr/>
        </p:nvSpPr>
        <p:spPr>
          <a:xfrm>
            <a:off x="3937059" y="4672865"/>
            <a:ext cx="142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Layer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45CE3D6-3324-4D4C-9449-DC080D4BE0C6}"/>
              </a:ext>
            </a:extLst>
          </p:cNvPr>
          <p:cNvSpPr/>
          <p:nvPr/>
        </p:nvSpPr>
        <p:spPr>
          <a:xfrm rot="5400000">
            <a:off x="4413657" y="3518139"/>
            <a:ext cx="471081" cy="1707714"/>
          </a:xfrm>
          <a:prstGeom prst="rightBrace">
            <a:avLst>
              <a:gd name="adj1" fmla="val 8333"/>
              <a:gd name="adj2" fmla="val 50446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609A49-F43E-4B34-B18F-578B2C70057A}"/>
              </a:ext>
            </a:extLst>
          </p:cNvPr>
          <p:cNvCxnSpPr>
            <a:stCxn id="148" idx="0"/>
            <a:endCxn id="148" idx="4"/>
          </p:cNvCxnSpPr>
          <p:nvPr/>
        </p:nvCxnSpPr>
        <p:spPr>
          <a:xfrm>
            <a:off x="4572000" y="3383150"/>
            <a:ext cx="0" cy="72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6CFCC5-CA0F-4F59-BF1A-585035A5E88A}"/>
              </a:ext>
            </a:extLst>
          </p:cNvPr>
          <p:cNvCxnSpPr/>
          <p:nvPr/>
        </p:nvCxnSpPr>
        <p:spPr>
          <a:xfrm>
            <a:off x="4572000" y="1845543"/>
            <a:ext cx="0" cy="72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24F540-5E77-46EB-9840-BBA01D8A49AE}"/>
              </a:ext>
            </a:extLst>
          </p:cNvPr>
          <p:cNvCxnSpPr>
            <a:stCxn id="149" idx="6"/>
          </p:cNvCxnSpPr>
          <p:nvPr/>
        </p:nvCxnSpPr>
        <p:spPr>
          <a:xfrm>
            <a:off x="8555500" y="2935800"/>
            <a:ext cx="4239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D89A5-4B90-49D8-9149-B248A9E79A43}"/>
                  </a:ext>
                </a:extLst>
              </p:cNvPr>
              <p:cNvSpPr txBox="1"/>
              <p:nvPr/>
            </p:nvSpPr>
            <p:spPr>
              <a:xfrm>
                <a:off x="4129365" y="1914275"/>
                <a:ext cx="467018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D89A5-4B90-49D8-9149-B248A9E7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65" y="1914275"/>
                <a:ext cx="467018" cy="614079"/>
              </a:xfrm>
              <a:prstGeom prst="rect">
                <a:avLst/>
              </a:prstGeom>
              <a:blipFill>
                <a:blip r:embed="rId15"/>
                <a:stretch>
                  <a:fillRect l="-123377" t="-115842" r="-123377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48BA-2C52-42FC-B199-941F21DF577C}"/>
                  </a:ext>
                </a:extLst>
              </p:cNvPr>
              <p:cNvSpPr txBox="1"/>
              <p:nvPr/>
            </p:nvSpPr>
            <p:spPr>
              <a:xfrm>
                <a:off x="4129365" y="3457048"/>
                <a:ext cx="467018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48BA-2C52-42FC-B199-941F21DF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65" y="3457048"/>
                <a:ext cx="467018" cy="614079"/>
              </a:xfrm>
              <a:prstGeom prst="rect">
                <a:avLst/>
              </a:prstGeom>
              <a:blipFill>
                <a:blip r:embed="rId15"/>
                <a:stretch>
                  <a:fillRect l="-123377" t="-115842" r="-123377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840892-97BC-406C-BAEA-3C0C549CC901}"/>
              </a:ext>
            </a:extLst>
          </p:cNvPr>
          <p:cNvCxnSpPr/>
          <p:nvPr/>
        </p:nvCxnSpPr>
        <p:spPr>
          <a:xfrm>
            <a:off x="4653875" y="2339226"/>
            <a:ext cx="2161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0530FD-D023-4B87-97F1-749D0D63C7CB}"/>
              </a:ext>
            </a:extLst>
          </p:cNvPr>
          <p:cNvCxnSpPr>
            <a:cxnSpLocks/>
          </p:cNvCxnSpPr>
          <p:nvPr/>
        </p:nvCxnSpPr>
        <p:spPr>
          <a:xfrm flipV="1">
            <a:off x="4858989" y="2066090"/>
            <a:ext cx="209261" cy="273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C80D7B-1534-4961-BD25-7E2990CE5B21}"/>
              </a:ext>
            </a:extLst>
          </p:cNvPr>
          <p:cNvCxnSpPr/>
          <p:nvPr/>
        </p:nvCxnSpPr>
        <p:spPr>
          <a:xfrm>
            <a:off x="4647351" y="3892866"/>
            <a:ext cx="2161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85D6AE-4D7B-4D1A-AB0D-F6FB7D317582}"/>
              </a:ext>
            </a:extLst>
          </p:cNvPr>
          <p:cNvCxnSpPr>
            <a:cxnSpLocks/>
          </p:cNvCxnSpPr>
          <p:nvPr/>
        </p:nvCxnSpPr>
        <p:spPr>
          <a:xfrm flipV="1">
            <a:off x="4852465" y="3619730"/>
            <a:ext cx="209261" cy="273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1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6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1" name="Google Shape;181;p16"/>
          <p:cNvCxnSpPr>
            <a:cxnSpLocks/>
            <a:endCxn id="177" idx="2"/>
          </p:cNvCxnSpPr>
          <p:nvPr/>
        </p:nvCxnSpPr>
        <p:spPr>
          <a:xfrm>
            <a:off x="1113050" y="2128500"/>
            <a:ext cx="2843400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6"/>
          <p:cNvCxnSpPr>
            <a:cxnSpLocks/>
            <a:endCxn id="177" idx="2"/>
          </p:cNvCxnSpPr>
          <p:nvPr/>
        </p:nvCxnSpPr>
        <p:spPr>
          <a:xfrm rot="10800000" flipH="1">
            <a:off x="1060875" y="2203150"/>
            <a:ext cx="2895600" cy="16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16"/>
              <p:cNvSpPr txBox="1"/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∗  0.5+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∗0.25+1.25=0.5−0.25+1.25=1.5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7" name="Google Shape;18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150;p15">
            <a:extLst>
              <a:ext uri="{FF2B5EF4-FFF2-40B4-BE49-F238E27FC236}">
                <a16:creationId xmlns:a16="http://schemas.microsoft.com/office/drawing/2014/main" id="{EF06DFBF-759B-4B02-B806-A33FFFBD4A4D}"/>
              </a:ext>
            </a:extLst>
          </p:cNvPr>
          <p:cNvCxnSpPr>
            <a:cxnSpLocks/>
          </p:cNvCxnSpPr>
          <p:nvPr/>
        </p:nvCxnSpPr>
        <p:spPr>
          <a:xfrm>
            <a:off x="5187600" y="2203050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9;p16">
            <a:extLst>
              <a:ext uri="{FF2B5EF4-FFF2-40B4-BE49-F238E27FC236}">
                <a16:creationId xmlns:a16="http://schemas.microsoft.com/office/drawing/2014/main" id="{57A33E94-A250-408B-AFE8-6D6BB9F57BA4}"/>
              </a:ext>
            </a:extLst>
          </p:cNvPr>
          <p:cNvSpPr txBox="1"/>
          <p:nvPr/>
        </p:nvSpPr>
        <p:spPr>
          <a:xfrm>
            <a:off x="6507550" y="1972275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1.5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/>
              <p:nvPr/>
            </p:nvSpPr>
            <p:spPr>
              <a:xfrm>
                <a:off x="7006398" y="160503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98" y="160503"/>
                <a:ext cx="2312505" cy="788357"/>
              </a:xfrm>
              <a:prstGeom prst="rect">
                <a:avLst/>
              </a:prstGeom>
              <a:blipFill>
                <a:blip r:embed="rId4"/>
                <a:stretch>
                  <a:fillRect t="-102308" b="-19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oogle Shape;162;p15">
            <a:extLst>
              <a:ext uri="{FF2B5EF4-FFF2-40B4-BE49-F238E27FC236}">
                <a16:creationId xmlns:a16="http://schemas.microsoft.com/office/drawing/2014/main" id="{ED0FC55C-FED2-446F-BEE4-950DFF24383B}"/>
              </a:ext>
            </a:extLst>
          </p:cNvPr>
          <p:cNvCxnSpPr>
            <a:cxnSpLocks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3;p15">
                <a:extLst>
                  <a:ext uri="{FF2B5EF4-FFF2-40B4-BE49-F238E27FC236}">
                    <a16:creationId xmlns:a16="http://schemas.microsoft.com/office/drawing/2014/main" id="{F8B7F099-E874-439A-871B-4B82BFA0A64E}"/>
                  </a:ext>
                </a:extLst>
              </p:cNvPr>
              <p:cNvSpPr txBox="1"/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1" name="Google Shape;153;p15">
                <a:extLst>
                  <a:ext uri="{FF2B5EF4-FFF2-40B4-BE49-F238E27FC236}">
                    <a16:creationId xmlns:a16="http://schemas.microsoft.com/office/drawing/2014/main" id="{F8B7F099-E874-439A-871B-4B82BFA0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20CD05-B194-48A3-A5BF-719EEE3F6022}"/>
              </a:ext>
            </a:extLst>
          </p:cNvPr>
          <p:cNvCxnSpPr/>
          <p:nvPr/>
        </p:nvCxnSpPr>
        <p:spPr>
          <a:xfrm>
            <a:off x="4572000" y="1845543"/>
            <a:ext cx="0" cy="72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231CFF-7388-43BE-8923-F1E937639CEA}"/>
                  </a:ext>
                </a:extLst>
              </p:cNvPr>
              <p:cNvSpPr txBox="1"/>
              <p:nvPr/>
            </p:nvSpPr>
            <p:spPr>
              <a:xfrm>
                <a:off x="4129365" y="1914275"/>
                <a:ext cx="467018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231CFF-7388-43BE-8923-F1E93763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65" y="1914275"/>
                <a:ext cx="467018" cy="614079"/>
              </a:xfrm>
              <a:prstGeom prst="rect">
                <a:avLst/>
              </a:prstGeom>
              <a:blipFill>
                <a:blip r:embed="rId7"/>
                <a:stretch>
                  <a:fillRect l="-123377" t="-115842" r="-123377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BF6AE7-2015-4DDD-8398-C4C499534E31}"/>
              </a:ext>
            </a:extLst>
          </p:cNvPr>
          <p:cNvCxnSpPr/>
          <p:nvPr/>
        </p:nvCxnSpPr>
        <p:spPr>
          <a:xfrm>
            <a:off x="4653875" y="2339226"/>
            <a:ext cx="2161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5B101-1D85-468A-A4AA-F616F3E29B06}"/>
              </a:ext>
            </a:extLst>
          </p:cNvPr>
          <p:cNvCxnSpPr>
            <a:cxnSpLocks/>
          </p:cNvCxnSpPr>
          <p:nvPr/>
        </p:nvCxnSpPr>
        <p:spPr>
          <a:xfrm flipV="1">
            <a:off x="4858989" y="2066090"/>
            <a:ext cx="209261" cy="273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54;p15">
                <a:extLst>
                  <a:ext uri="{FF2B5EF4-FFF2-40B4-BE49-F238E27FC236}">
                    <a16:creationId xmlns:a16="http://schemas.microsoft.com/office/drawing/2014/main" id="{FF094B93-1971-4AB1-99E6-AF4ECF9083AC}"/>
                  </a:ext>
                </a:extLst>
              </p:cNvPr>
              <p:cNvSpPr txBox="1"/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</a:t>
                </a:r>
                <a:r>
                  <a:rPr lang="en" sz="1800" dirty="0">
                    <a:solidFill>
                      <a:srgbClr val="FFFFFF"/>
                    </a:solidFill>
                  </a:rPr>
                  <a:t>= − 1</a:t>
                </a:r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9" name="Google Shape;154;p15">
                <a:extLst>
                  <a:ext uri="{FF2B5EF4-FFF2-40B4-BE49-F238E27FC236}">
                    <a16:creationId xmlns:a16="http://schemas.microsoft.com/office/drawing/2014/main" id="{FF094B93-1971-4AB1-99E6-AF4ECF90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blipFill>
                <a:blip r:embed="rId8"/>
                <a:stretch>
                  <a:fillRect t="-1449" r="-4878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9;p15">
                <a:extLst>
                  <a:ext uri="{FF2B5EF4-FFF2-40B4-BE49-F238E27FC236}">
                    <a16:creationId xmlns:a16="http://schemas.microsoft.com/office/drawing/2014/main" id="{AD3E97AD-2003-44C0-AB4B-7C6810C77DB1}"/>
                  </a:ext>
                </a:extLst>
              </p:cNvPr>
              <p:cNvSpPr txBox="1"/>
              <p:nvPr/>
            </p:nvSpPr>
            <p:spPr>
              <a:xfrm>
                <a:off x="1600138" y="1743304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0" name="Google Shape;159;p15">
                <a:extLst>
                  <a:ext uri="{FF2B5EF4-FFF2-40B4-BE49-F238E27FC236}">
                    <a16:creationId xmlns:a16="http://schemas.microsoft.com/office/drawing/2014/main" id="{AD3E97AD-2003-44C0-AB4B-7C6810C7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38" y="1743304"/>
                <a:ext cx="1231200" cy="421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63;p15">
                <a:extLst>
                  <a:ext uri="{FF2B5EF4-FFF2-40B4-BE49-F238E27FC236}">
                    <a16:creationId xmlns:a16="http://schemas.microsoft.com/office/drawing/2014/main" id="{45F4D786-681B-4A0C-A085-26426A8C39E8}"/>
                  </a:ext>
                </a:extLst>
              </p:cNvPr>
              <p:cNvSpPr txBox="1"/>
              <p:nvPr/>
            </p:nvSpPr>
            <p:spPr>
              <a:xfrm rot="1869589">
                <a:off x="2734793" y="1439106"/>
                <a:ext cx="1407786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2" name="Google Shape;163;p15">
                <a:extLst>
                  <a:ext uri="{FF2B5EF4-FFF2-40B4-BE49-F238E27FC236}">
                    <a16:creationId xmlns:a16="http://schemas.microsoft.com/office/drawing/2014/main" id="{45F4D786-681B-4A0C-A085-26426A8C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9589">
                <a:off x="2734793" y="1439106"/>
                <a:ext cx="1407786" cy="421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160;p15">
                <a:extLst>
                  <a:ext uri="{FF2B5EF4-FFF2-40B4-BE49-F238E27FC236}">
                    <a16:creationId xmlns:a16="http://schemas.microsoft.com/office/drawing/2014/main" id="{2E5E5560-0BCA-4F23-887E-00968363359C}"/>
                  </a:ext>
                </a:extLst>
              </p:cNvPr>
              <p:cNvSpPr txBox="1"/>
              <p:nvPr/>
            </p:nvSpPr>
            <p:spPr>
              <a:xfrm rot="19888470">
                <a:off x="881186" y="3138157"/>
                <a:ext cx="1589124" cy="4220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3" name="Google Shape;160;p15">
                <a:extLst>
                  <a:ext uri="{FF2B5EF4-FFF2-40B4-BE49-F238E27FC236}">
                    <a16:creationId xmlns:a16="http://schemas.microsoft.com/office/drawing/2014/main" id="{2E5E5560-0BCA-4F23-887E-00968363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8470">
                <a:off x="881186" y="3138157"/>
                <a:ext cx="1589124" cy="422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Neuron 2</a:t>
            </a: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6" name="Google Shape;156;p15"/>
          <p:cNvCxnSpPr>
            <a:cxnSpLocks/>
            <a:endCxn id="148" idx="2"/>
          </p:cNvCxnSpPr>
          <p:nvPr/>
        </p:nvCxnSpPr>
        <p:spPr>
          <a:xfrm>
            <a:off x="1113050" y="2128500"/>
            <a:ext cx="2843400" cy="16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cxnSpLocks/>
            <a:endCxn id="148" idx="2"/>
          </p:cNvCxnSpPr>
          <p:nvPr/>
        </p:nvCxnSpPr>
        <p:spPr>
          <a:xfrm flipV="1">
            <a:off x="1113050" y="3743150"/>
            <a:ext cx="2843350" cy="150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/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∗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−0.75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∗1.5−2=−0.75−1.5−2=−4.25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−4.25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/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blipFill>
                <a:blip r:embed="rId4"/>
                <a:stretch>
                  <a:fillRect t="-102308" b="-19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oogle Shape;150;p15">
            <a:extLst>
              <a:ext uri="{FF2B5EF4-FFF2-40B4-BE49-F238E27FC236}">
                <a16:creationId xmlns:a16="http://schemas.microsoft.com/office/drawing/2014/main" id="{7216034F-EC5F-42DD-9B27-F2D3BDA28B8D}"/>
              </a:ext>
            </a:extLst>
          </p:cNvPr>
          <p:cNvCxnSpPr>
            <a:cxnSpLocks/>
          </p:cNvCxnSpPr>
          <p:nvPr/>
        </p:nvCxnSpPr>
        <p:spPr>
          <a:xfrm>
            <a:off x="5177374" y="3762925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79;p16">
            <a:extLst>
              <a:ext uri="{FF2B5EF4-FFF2-40B4-BE49-F238E27FC236}">
                <a16:creationId xmlns:a16="http://schemas.microsoft.com/office/drawing/2014/main" id="{FD4FCFAA-4FE6-41AD-91C9-11CC714534E4}"/>
              </a:ext>
            </a:extLst>
          </p:cNvPr>
          <p:cNvSpPr txBox="1"/>
          <p:nvPr/>
        </p:nvSpPr>
        <p:spPr>
          <a:xfrm>
            <a:off x="6497324" y="3532150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0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34" name="Google Shape;164;p15">
            <a:extLst>
              <a:ext uri="{FF2B5EF4-FFF2-40B4-BE49-F238E27FC236}">
                <a16:creationId xmlns:a16="http://schemas.microsoft.com/office/drawing/2014/main" id="{02E58479-BCE9-43A4-99CB-38EE4CE8998F}"/>
              </a:ext>
            </a:extLst>
          </p:cNvPr>
          <p:cNvCxnSpPr>
            <a:cxnSpLocks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153;p15">
                <a:extLst>
                  <a:ext uri="{FF2B5EF4-FFF2-40B4-BE49-F238E27FC236}">
                    <a16:creationId xmlns:a16="http://schemas.microsoft.com/office/drawing/2014/main" id="{2D02AD9A-C786-4AFE-BE43-E02ABCF3B875}"/>
                  </a:ext>
                </a:extLst>
              </p:cNvPr>
              <p:cNvSpPr txBox="1"/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Google Shape;153;p15">
                <a:extLst>
                  <a:ext uri="{FF2B5EF4-FFF2-40B4-BE49-F238E27FC236}">
                    <a16:creationId xmlns:a16="http://schemas.microsoft.com/office/drawing/2014/main" id="{2D02AD9A-C786-4AFE-BE43-E02ABCF3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" y="1917600"/>
                <a:ext cx="1011899" cy="42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FE0B44-CC92-4BAB-A643-8B9B8E0639EF}"/>
              </a:ext>
            </a:extLst>
          </p:cNvPr>
          <p:cNvCxnSpPr/>
          <p:nvPr/>
        </p:nvCxnSpPr>
        <p:spPr>
          <a:xfrm>
            <a:off x="4572000" y="3383150"/>
            <a:ext cx="0" cy="72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4766D7-4142-4955-AB0F-E72F089B390E}"/>
                  </a:ext>
                </a:extLst>
              </p:cNvPr>
              <p:cNvSpPr txBox="1"/>
              <p:nvPr/>
            </p:nvSpPr>
            <p:spPr>
              <a:xfrm>
                <a:off x="4129365" y="3457048"/>
                <a:ext cx="467018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4766D7-4142-4955-AB0F-E72F089B3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65" y="3457048"/>
                <a:ext cx="467018" cy="614079"/>
              </a:xfrm>
              <a:prstGeom prst="rect">
                <a:avLst/>
              </a:prstGeom>
              <a:blipFill>
                <a:blip r:embed="rId4"/>
                <a:stretch>
                  <a:fillRect l="-123377" t="-115842" r="-123377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264D89-9369-4D2F-B3EC-2662F2836958}"/>
              </a:ext>
            </a:extLst>
          </p:cNvPr>
          <p:cNvCxnSpPr/>
          <p:nvPr/>
        </p:nvCxnSpPr>
        <p:spPr>
          <a:xfrm>
            <a:off x="4647351" y="3892866"/>
            <a:ext cx="2161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B79071-4176-4DA0-A137-54950097CA72}"/>
              </a:ext>
            </a:extLst>
          </p:cNvPr>
          <p:cNvCxnSpPr>
            <a:cxnSpLocks/>
          </p:cNvCxnSpPr>
          <p:nvPr/>
        </p:nvCxnSpPr>
        <p:spPr>
          <a:xfrm flipV="1">
            <a:off x="4852465" y="3619730"/>
            <a:ext cx="209261" cy="273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4;p15">
                <a:extLst>
                  <a:ext uri="{FF2B5EF4-FFF2-40B4-BE49-F238E27FC236}">
                    <a16:creationId xmlns:a16="http://schemas.microsoft.com/office/drawing/2014/main" id="{9183C092-17F0-4B44-83C3-FFD537E58BC7}"/>
                  </a:ext>
                </a:extLst>
              </p:cNvPr>
              <p:cNvSpPr txBox="1"/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</a:t>
                </a:r>
                <a:r>
                  <a:rPr lang="en" sz="1800" dirty="0">
                    <a:solidFill>
                      <a:srgbClr val="FFFFFF"/>
                    </a:solidFill>
                  </a:rPr>
                  <a:t>= − 1</a:t>
                </a:r>
                <a:endParaRPr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2" name="Google Shape;154;p15">
                <a:extLst>
                  <a:ext uri="{FF2B5EF4-FFF2-40B4-BE49-F238E27FC236}">
                    <a16:creationId xmlns:a16="http://schemas.microsoft.com/office/drawing/2014/main" id="{9183C092-17F0-4B44-83C3-FFD537E5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" y="3682750"/>
                <a:ext cx="998879" cy="421800"/>
              </a:xfrm>
              <a:prstGeom prst="rect">
                <a:avLst/>
              </a:prstGeom>
              <a:blipFill>
                <a:blip r:embed="rId6"/>
                <a:stretch>
                  <a:fillRect t="-1449" r="-4878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161;p15">
                <a:extLst>
                  <a:ext uri="{FF2B5EF4-FFF2-40B4-BE49-F238E27FC236}">
                    <a16:creationId xmlns:a16="http://schemas.microsoft.com/office/drawing/2014/main" id="{0F664AD2-69EC-44E2-B097-9BA612A22E1F}"/>
                  </a:ext>
                </a:extLst>
              </p:cNvPr>
              <p:cNvSpPr txBox="1"/>
              <p:nvPr/>
            </p:nvSpPr>
            <p:spPr>
              <a:xfrm rot="1822199">
                <a:off x="1399486" y="2348867"/>
                <a:ext cx="1587383" cy="421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−0.75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3" name="Google Shape;161;p15">
                <a:extLst>
                  <a:ext uri="{FF2B5EF4-FFF2-40B4-BE49-F238E27FC236}">
                    <a16:creationId xmlns:a16="http://schemas.microsoft.com/office/drawing/2014/main" id="{0F664AD2-69EC-44E2-B097-9BA612A2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2199">
                <a:off x="1399486" y="2348867"/>
                <a:ext cx="1587383" cy="421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Google Shape;165;p15">
                <a:extLst>
                  <a:ext uri="{FF2B5EF4-FFF2-40B4-BE49-F238E27FC236}">
                    <a16:creationId xmlns:a16="http://schemas.microsoft.com/office/drawing/2014/main" id="{9858A624-DB64-4287-9B19-1065A4AEBC1D}"/>
                  </a:ext>
                </a:extLst>
              </p:cNvPr>
              <p:cNvSpPr txBox="1"/>
              <p:nvPr/>
            </p:nvSpPr>
            <p:spPr>
              <a:xfrm rot="19254086">
                <a:off x="2479471" y="4023753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Google Shape;165;p15">
                <a:extLst>
                  <a:ext uri="{FF2B5EF4-FFF2-40B4-BE49-F238E27FC236}">
                    <a16:creationId xmlns:a16="http://schemas.microsoft.com/office/drawing/2014/main" id="{9858A624-DB64-4287-9B19-1065A4AE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086">
                <a:off x="2479471" y="4023753"/>
                <a:ext cx="1231200" cy="421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Google Shape;166;p15">
                <a:extLst>
                  <a:ext uri="{FF2B5EF4-FFF2-40B4-BE49-F238E27FC236}">
                    <a16:creationId xmlns:a16="http://schemas.microsoft.com/office/drawing/2014/main" id="{D042F51C-0397-45B6-B492-94EBFE3D1B8D}"/>
                  </a:ext>
                </a:extLst>
              </p:cNvPr>
              <p:cNvSpPr txBox="1"/>
              <p:nvPr/>
            </p:nvSpPr>
            <p:spPr>
              <a:xfrm rot="-251523">
                <a:off x="1831271" y="3427573"/>
                <a:ext cx="1231194" cy="422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Google Shape;166;p15">
                <a:extLst>
                  <a:ext uri="{FF2B5EF4-FFF2-40B4-BE49-F238E27FC236}">
                    <a16:creationId xmlns:a16="http://schemas.microsoft.com/office/drawing/2014/main" id="{D042F51C-0397-45B6-B492-94EBFE3D1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51523">
                <a:off x="1831271" y="3427573"/>
                <a:ext cx="1231194" cy="422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6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Neuron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149;p15"/>
              <p:cNvSpPr/>
              <p:nvPr/>
            </p:nvSpPr>
            <p:spPr>
              <a:xfrm>
                <a:off x="7324300" y="2575800"/>
                <a:ext cx="1231200" cy="720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9" name="Google Shape;149;p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00" y="2575800"/>
                <a:ext cx="1231200" cy="720000"/>
              </a:xfrm>
              <a:prstGeom prst="ellipse">
                <a:avLst/>
              </a:prstGeom>
              <a:blipFill>
                <a:blip r:embed="rId3"/>
                <a:stretch>
                  <a:fillRect l="-13235" t="-89167" r="-50490" b="-13250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150;p15"/>
          <p:cNvCxnSpPr>
            <a:cxnSpLocks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cxnSpLocks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/>
              <p:nvPr/>
            </p:nvSpPr>
            <p:spPr>
              <a:xfrm>
                <a:off x="135550" y="2899953"/>
                <a:ext cx="33064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1.5∗3+0∗4+2.5=4.5+2.5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0" y="2899953"/>
                <a:ext cx="330641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168;p15">
            <a:extLst>
              <a:ext uri="{FF2B5EF4-FFF2-40B4-BE49-F238E27FC236}">
                <a16:creationId xmlns:a16="http://schemas.microsoft.com/office/drawing/2014/main" id="{D634DD7D-EB40-4F3C-8A63-02500B908C7A}"/>
              </a:ext>
            </a:extLst>
          </p:cNvPr>
          <p:cNvCxnSpPr>
            <a:cxnSpLocks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1741D0-5C1C-43B4-8007-0D3233DC6146}"/>
              </a:ext>
            </a:extLst>
          </p:cNvPr>
          <p:cNvSpPr txBox="1"/>
          <p:nvPr/>
        </p:nvSpPr>
        <p:spPr>
          <a:xfrm>
            <a:off x="3229101" y="2043970"/>
            <a:ext cx="195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Neuron 1 output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1CDA8-20D7-4200-9D4F-CE3C2CEE1489}"/>
              </a:ext>
            </a:extLst>
          </p:cNvPr>
          <p:cNvSpPr txBox="1"/>
          <p:nvPr/>
        </p:nvSpPr>
        <p:spPr>
          <a:xfrm>
            <a:off x="3301227" y="3587634"/>
            <a:ext cx="195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Neuron 2 output 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67;p15">
                <a:extLst>
                  <a:ext uri="{FF2B5EF4-FFF2-40B4-BE49-F238E27FC236}">
                    <a16:creationId xmlns:a16="http://schemas.microsoft.com/office/drawing/2014/main" id="{AD9B7F2B-C3B7-4E44-ADA6-FB470EC3849A}"/>
                  </a:ext>
                </a:extLst>
              </p:cNvPr>
              <p:cNvSpPr txBox="1"/>
              <p:nvPr/>
            </p:nvSpPr>
            <p:spPr>
              <a:xfrm rot="19021027">
                <a:off x="5711341" y="3471849"/>
                <a:ext cx="1231200" cy="42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,1,0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Google Shape;167;p15">
                <a:extLst>
                  <a:ext uri="{FF2B5EF4-FFF2-40B4-BE49-F238E27FC236}">
                    <a16:creationId xmlns:a16="http://schemas.microsoft.com/office/drawing/2014/main" id="{AD9B7F2B-C3B7-4E44-ADA6-FB470EC3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1027">
                <a:off x="5711341" y="3471849"/>
                <a:ext cx="1231200" cy="42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169;p15">
                <a:extLst>
                  <a:ext uri="{FF2B5EF4-FFF2-40B4-BE49-F238E27FC236}">
                    <a16:creationId xmlns:a16="http://schemas.microsoft.com/office/drawing/2014/main" id="{BD941FBE-C901-4E50-8CD8-267F90CA5CF1}"/>
                  </a:ext>
                </a:extLst>
              </p:cNvPr>
              <p:cNvSpPr txBox="1"/>
              <p:nvPr/>
            </p:nvSpPr>
            <p:spPr>
              <a:xfrm rot="1118814">
                <a:off x="5697151" y="2197351"/>
                <a:ext cx="1231020" cy="421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Google Shape;169;p15">
                <a:extLst>
                  <a:ext uri="{FF2B5EF4-FFF2-40B4-BE49-F238E27FC236}">
                    <a16:creationId xmlns:a16="http://schemas.microsoft.com/office/drawing/2014/main" id="{BD941FBE-C901-4E50-8CD8-267F90C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8814">
                <a:off x="5697151" y="2197351"/>
                <a:ext cx="1231020" cy="421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170;p15">
                <a:extLst>
                  <a:ext uri="{FF2B5EF4-FFF2-40B4-BE49-F238E27FC236}">
                    <a16:creationId xmlns:a16="http://schemas.microsoft.com/office/drawing/2014/main" id="{45D3109F-F196-43B3-853E-0E5DF6214D7B}"/>
                  </a:ext>
                </a:extLst>
              </p:cNvPr>
              <p:cNvSpPr txBox="1"/>
              <p:nvPr/>
            </p:nvSpPr>
            <p:spPr>
              <a:xfrm rot="-1260026">
                <a:off x="5452060" y="3012037"/>
                <a:ext cx="1231392" cy="4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Google Shape;170;p15">
                <a:extLst>
                  <a:ext uri="{FF2B5EF4-FFF2-40B4-BE49-F238E27FC236}">
                    <a16:creationId xmlns:a16="http://schemas.microsoft.com/office/drawing/2014/main" id="{45D3109F-F196-43B3-853E-0E5DF621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60026">
                <a:off x="5452060" y="3012037"/>
                <a:ext cx="1231392" cy="421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440-1367-43DE-8AE5-6F76CF7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/>
              <p:nvPr/>
            </p:nvSpPr>
            <p:spPr>
              <a:xfrm>
                <a:off x="0" y="3497275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7275"/>
                <a:ext cx="2312505" cy="788357"/>
              </a:xfrm>
              <a:prstGeom prst="rect">
                <a:avLst/>
              </a:prstGeom>
              <a:blipFill>
                <a:blip r:embed="rId3"/>
                <a:stretch>
                  <a:fillRect t="-103876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/>
              <p:nvPr/>
            </p:nvSpPr>
            <p:spPr>
              <a:xfrm>
                <a:off x="4343779" y="3790621"/>
                <a:ext cx="2312505" cy="12192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Threshold (Binary Step)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79" y="3790621"/>
                <a:ext cx="2312505" cy="1219245"/>
              </a:xfrm>
              <a:prstGeom prst="rect">
                <a:avLst/>
              </a:prstGeom>
              <a:blipFill>
                <a:blip r:embed="rId4"/>
                <a:stretch>
                  <a:fillRect t="-66500" b="-89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/>
              <p:nvPr/>
            </p:nvSpPr>
            <p:spPr>
              <a:xfrm>
                <a:off x="4377744" y="561708"/>
                <a:ext cx="2312505" cy="7130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Softsign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4" y="561708"/>
                <a:ext cx="2312505" cy="713016"/>
              </a:xfrm>
              <a:prstGeom prst="rect">
                <a:avLst/>
              </a:prstGeom>
              <a:blipFill>
                <a:blip r:embed="rId5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/>
              <p:nvPr/>
            </p:nvSpPr>
            <p:spPr>
              <a:xfrm>
                <a:off x="-1" y="1867239"/>
                <a:ext cx="2312505" cy="5416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Softplus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67239"/>
                <a:ext cx="2312505" cy="541623"/>
              </a:xfrm>
              <a:prstGeom prst="rect">
                <a:avLst/>
              </a:prstGeom>
              <a:blipFill>
                <a:blip r:embed="rId6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/>
              <p:nvPr/>
            </p:nvSpPr>
            <p:spPr>
              <a:xfrm>
                <a:off x="4377743" y="2201435"/>
                <a:ext cx="2312505" cy="7291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Sigmoid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3" y="2201435"/>
                <a:ext cx="2312505" cy="729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10D60D6-37D0-46C0-BA65-DA1F5FF9E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410" y="3088834"/>
            <a:ext cx="2140318" cy="160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E5899-85F0-486D-B006-3D0790174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410" y="1398816"/>
            <a:ext cx="2140318" cy="1605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F5C0DE-4D56-4761-B54F-F35830EE55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1994" y="112337"/>
            <a:ext cx="2149012" cy="16117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162AB3-BE84-4BC3-A2A8-6D6B4866FA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348" y="3407948"/>
            <a:ext cx="2140318" cy="16052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4308E9-504E-4A2A-979D-21C765D718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1994" y="1763402"/>
            <a:ext cx="2140319" cy="16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362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7080</TotalTime>
  <Words>1310</Words>
  <Application>Microsoft Office PowerPoint</Application>
  <PresentationFormat>On-screen Show (16:9)</PresentationFormat>
  <Paragraphs>470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Lato</vt:lpstr>
      <vt:lpstr>Arial</vt:lpstr>
      <vt:lpstr>Montserrat</vt:lpstr>
      <vt:lpstr>Cambria Math</vt:lpstr>
      <vt:lpstr>Calibri</vt:lpstr>
      <vt:lpstr>Focus</vt:lpstr>
      <vt:lpstr>Evaluating Approaches to Evolving Neural Reversi Players</vt:lpstr>
      <vt:lpstr>Reversi</vt:lpstr>
      <vt:lpstr>Flip example</vt:lpstr>
      <vt:lpstr>Flip example</vt:lpstr>
      <vt:lpstr>Neural Network Example</vt:lpstr>
      <vt:lpstr>Neuron 1</vt:lpstr>
      <vt:lpstr>Neuron 2</vt:lpstr>
      <vt:lpstr>Output Neuron</vt:lpstr>
      <vt:lpstr>Activation Functions</vt:lpstr>
      <vt:lpstr>Genetic Algorithm</vt:lpstr>
      <vt:lpstr>Fitness Score</vt:lpstr>
      <vt:lpstr>Parent Selection Example</vt:lpstr>
      <vt:lpstr>Crossover Example</vt:lpstr>
      <vt:lpstr>Mutation</vt:lpstr>
      <vt:lpstr>Vanilla Configuration</vt:lpstr>
      <vt:lpstr>Variants</vt:lpstr>
      <vt:lpstr>Graphs Preview</vt:lpstr>
      <vt:lpstr>6 Vanillas - Baseline</vt:lpstr>
      <vt:lpstr>Activation Function Comparison</vt:lpstr>
      <vt:lpstr>Activations vs 50 × 50 Baseline</vt:lpstr>
      <vt:lpstr>Layer Sizes Comparison</vt:lpstr>
      <vt:lpstr>Layer Sizes vs 50 × 50 Baseline</vt:lpstr>
      <vt:lpstr>Mutation Comparison</vt:lpstr>
      <vt:lpstr>Mutation vs 50 × 50 Baseline</vt:lpstr>
      <vt:lpstr>Parent Selection Comparison</vt:lpstr>
      <vt:lpstr>Parent Selection Comparison</vt:lpstr>
      <vt:lpstr>Parent Selection vs 50 × 50 Baseline</vt:lpstr>
      <vt:lpstr>10,000th Population By Organism</vt:lpstr>
      <vt:lpstr>10,000th Population By Organism</vt:lpstr>
      <vt:lpstr>10,000th Population By Organism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a Reversi Player</dc:title>
  <cp:lastModifiedBy>Anna Porter</cp:lastModifiedBy>
  <cp:revision>76</cp:revision>
  <dcterms:modified xsi:type="dcterms:W3CDTF">2018-08-06T21:17:01Z</dcterms:modified>
</cp:coreProperties>
</file>