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68" r:id="rId5"/>
    <p:sldId id="261" r:id="rId6"/>
    <p:sldId id="263" r:id="rId7"/>
    <p:sldId id="269" r:id="rId8"/>
    <p:sldId id="270" r:id="rId9"/>
    <p:sldId id="271" r:id="rId10"/>
    <p:sldId id="259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1CB4-F562-2A38-C143-083CFD91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F5304-7BF7-FB8A-8C07-14273E9E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379E-D672-6383-62AE-BAB1CB6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BFA75-6E92-85FC-E01B-713B131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6F16-BC7C-61BB-C9EE-DEB543D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9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0EE2-073C-EDEB-F274-18D6323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C7DA1-040A-72E0-1C39-B7DF3AEC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76DBD-4BBF-7D8E-CC82-9A33B5E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0E69-3E44-3309-86CB-BC40A9D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3B8C-D777-E002-5231-CC0272E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42389-1DA3-1906-31B1-F86769FD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BE70BD-92E0-A81B-E4E9-329D3FA9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C70-BA26-6681-9C31-32BBD69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2658-4CDE-BF0A-B8DF-B697BC5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BB642-5337-5857-0CA1-083C157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ED06-9966-694B-6E59-278E039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6D86-32DD-4E68-E407-1E5D5C2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D03E2-67B6-A6C6-976B-A54A325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6B2C8-147A-2684-ABD3-1F6C6E9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9EF7-141D-A425-475A-E4DBD7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B1E1-B3B1-A372-D6D3-619F2AB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43CE8-38A8-E507-F58F-59145D0D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5E451-ED42-1C85-D99C-3CF9919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980D-676B-C4F4-F609-1DF3243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DBDA9-A9B8-C0FA-6218-3C334F0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9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B047-C5C1-9303-8996-931E2B3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A981-B63D-8737-A956-4DA2B525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765AF-60D7-01FB-8099-8C94E24E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FD54F-8008-92A3-E025-1237485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187DC-65FE-4F10-B533-7971B7F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C2511-EB81-B6D6-1FAF-46B9A52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1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C778-5DFA-0BFF-4521-4A0AA2B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DBCE9-7343-AC0E-4B13-EB8C89BA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8BB73-B776-3CEB-5278-580C0630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1088A-716C-D1CD-A3C2-FB224A9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F0200-E402-7650-4B4A-6FD237EB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4FE55E-9325-0417-3D2A-A04097E3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ED808-76A0-F5D2-23B9-01BB727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89AD94-C4C2-1329-1000-310ECDB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E6C6-79BA-6119-84BB-D1933C7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23D47-AFC0-9F6F-7603-FF65567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7891B-D8F1-834A-5453-32BF8D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91C7A-1F21-562B-591F-F504D95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DC373-F4BA-2A3D-D84D-DD56D55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6D2A5-B79B-8FA7-6A0D-E37930F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712EF-8685-C06B-E6A8-F83999FB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5E55-8CF4-5F9A-4322-0114F88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2F5F-CCD7-4544-DE8C-81806CD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B175A-018D-A521-F533-0BB08D2D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A1623-5535-1B03-860B-7436F67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EF88-D087-CB99-A98A-7137B12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C53A7-D2B1-F343-1DD9-83D2F99B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7B09-463C-8C84-7C76-4752CE3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8A1428-4561-1779-8C3E-5CC75B9E9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0E50C-ED5C-2916-D120-F3074A48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B5847-6E2E-0DE5-E731-67C9CC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961F-FDB2-00AE-E4F8-6E62043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A1B67-3C71-2365-A3F7-FC4EDAE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36C80-DA80-C89C-F592-2B07C4A6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43A7D-FE36-834D-804F-ACF70BC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6B8F-0AAD-621E-7E0A-C8070AC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AE853-8D67-5631-2721-BF0991D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2BB5-C96D-0018-E923-38DD5882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6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duck.com/icons/94195/d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48747/what-is-the-difference-between-a-framework-and-a-library" TargetMode="External"/><Relationship Id="rId5" Type="http://schemas.openxmlformats.org/officeDocument/2006/relationships/hyperlink" Target="https://tom.lokhorst.eu/2010/09/why-libraries-are-better-than-frameworks" TargetMode="External"/><Relationship Id="rId4" Type="http://schemas.openxmlformats.org/officeDocument/2006/relationships/hyperlink" Target="https://iconduck.com/icons/94810/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d3/galler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547760-323D-D0F8-1E1E-193ECFCA8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de-CH" sz="5600">
                <a:solidFill>
                  <a:schemeClr val="bg1"/>
                </a:solidFill>
              </a:rPr>
              <a:t>D3.js </a:t>
            </a:r>
            <a:br>
              <a:rPr lang="de-CH" sz="5600">
                <a:solidFill>
                  <a:schemeClr val="bg1"/>
                </a:solidFill>
              </a:rPr>
            </a:br>
            <a:r>
              <a:rPr lang="de-CH" sz="56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EE506-7EAF-6A93-306F-F512F1A3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Anna Staub, Yara Wagner &amp; Morena Sager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F652F5F7-3730-46DD-1EA4-7FF96A55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95616"/>
            <a:ext cx="2598738" cy="24667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7BF8E63D-BF65-6DE8-61D7-AE0C2D0E1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9072" y="2301603"/>
            <a:ext cx="2818959" cy="24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B66F2-A09E-D323-955F-239C6C71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Vergleich D3.js und </a:t>
            </a:r>
            <a:r>
              <a:rPr lang="de-CH" sz="3400" dirty="0" err="1"/>
              <a:t>React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DE265-5B6B-A6E1-C639-DCA62F76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Gemeinsamkeiten</a:t>
            </a:r>
          </a:p>
          <a:p>
            <a:pPr marL="0">
              <a:lnSpc>
                <a:spcPct val="70000"/>
              </a:lnSpc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Für Frontend-Visualisierung</a:t>
            </a:r>
          </a:p>
          <a:p>
            <a:pPr marL="0">
              <a:lnSpc>
                <a:spcPct val="70000"/>
              </a:lnSpc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Sofortige Reaktion auf Änderungen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Unterschiede</a:t>
            </a:r>
          </a:p>
          <a:p>
            <a:pPr marL="0">
              <a:lnSpc>
                <a:spcPct val="70000"/>
              </a:lnSpc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Anwendungsfokus</a:t>
            </a:r>
          </a:p>
          <a:p>
            <a:pPr marL="0">
              <a:lnSpc>
                <a:spcPct val="70000"/>
              </a:lnSpc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Datenfluss</a:t>
            </a:r>
          </a:p>
          <a:p>
            <a:pPr marL="0">
              <a:lnSpc>
                <a:spcPct val="70000"/>
              </a:lnSpc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DOM-Bearbeitung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7802C7-9379-C39D-B9E9-2DBB08CE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628" y="201381"/>
            <a:ext cx="1305275" cy="12389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60FFF8-5A37-0F6E-D922-9D13EB4F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0395" y="174172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4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CE463-854B-A4CC-1E85-4EC1AEA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Quellen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CDC4C-F9C4-A222-EC1A-36AEB48C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DE" sz="2200" dirty="0">
                <a:solidFill>
                  <a:schemeClr val="tx1">
                    <a:alpha val="80000"/>
                  </a:schemeClr>
                </a:solidFill>
              </a:rPr>
              <a:t>D3.js Logo: </a:t>
            </a:r>
            <a:r>
              <a:rPr lang="de-DE" sz="22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https://iconduck.com/icons/94195/d3</a:t>
            </a:r>
            <a:endParaRPr lang="de-DE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r>
              <a:rPr lang="de-DE" sz="2200" dirty="0">
                <a:solidFill>
                  <a:schemeClr val="tx1">
                    <a:alpha val="80000"/>
                  </a:schemeClr>
                </a:solidFill>
              </a:rPr>
              <a:t> Logo: </a:t>
            </a:r>
            <a:r>
              <a:rPr lang="de-DE" sz="22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https://iconduck.com/icons/94810/react</a:t>
            </a:r>
            <a:endParaRPr lang="de-DE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200" dirty="0">
                <a:solidFill>
                  <a:schemeClr val="tx1">
                    <a:alpha val="80000"/>
                  </a:schemeClr>
                </a:solidFill>
              </a:rPr>
              <a:t>Abbildung 1: </a:t>
            </a:r>
            <a:r>
              <a:rPr lang="de-CH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https://tom.lokhorst.eu/2010/09/why-libraries-are-better-than-frameworks</a:t>
            </a:r>
            <a:endParaRPr lang="de-CH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Abbildung 2: </a:t>
            </a:r>
            <a:r>
              <a:rPr lang="de-CH" sz="2200" dirty="0">
                <a:solidFill>
                  <a:srgbClr val="44546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https://stackoverflow.com/questions/148747/what-is-the-difference-between-a-framework-and-a-library</a:t>
            </a:r>
            <a:endParaRPr lang="de-CH" sz="2200" dirty="0">
              <a:solidFill>
                <a:srgbClr val="44546A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5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01D9F-8B57-59FD-0E99-05C1183E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381E-E97D-5363-ED07-3562980E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Frameworks vs. Libraries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D3.js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Vergleich D3.js und </a:t>
            </a:r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3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Frameworks  vs. Libraries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nhaltsplatzhalter 5" descr="Framework architecture: Application lives inside framework, atop a platform. Libraries architecture: Application built against libraries, atop a platform.">
            <a:extLst>
              <a:ext uri="{FF2B5EF4-FFF2-40B4-BE49-F238E27FC236}">
                <a16:creationId xmlns:a16="http://schemas.microsoft.com/office/drawing/2014/main" id="{355A2205-0B71-684E-5D48-C3FFDA26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86" y="1238097"/>
            <a:ext cx="4966662" cy="19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3" descr="Library,Framework and your Code image relation">
            <a:extLst>
              <a:ext uri="{FF2B5EF4-FFF2-40B4-BE49-F238E27FC236}">
                <a16:creationId xmlns:a16="http://schemas.microsoft.com/office/drawing/2014/main" id="{C82BE052-0991-A85F-CD08-F60DB80C2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15" y="3695141"/>
            <a:ext cx="4457700" cy="18942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45D023-E1ED-A9FE-1EED-AFA303F64CEC}"/>
              </a:ext>
            </a:extLst>
          </p:cNvPr>
          <p:cNvSpPr txBox="1"/>
          <p:nvPr/>
        </p:nvSpPr>
        <p:spPr>
          <a:xfrm>
            <a:off x="2110075" y="3210437"/>
            <a:ext cx="4043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 1: Anordnung Framework – Applikation – Libraries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3A46622-A8AF-EE32-F839-C393DAA15E9C}"/>
              </a:ext>
            </a:extLst>
          </p:cNvPr>
          <p:cNvSpPr txBox="1"/>
          <p:nvPr/>
        </p:nvSpPr>
        <p:spPr>
          <a:xfrm>
            <a:off x="6945748" y="5686172"/>
            <a:ext cx="2017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 2: 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14878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D3.js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Datenbasierte Manipulation des DOM durch Binden von Daten an Elemente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Nutzung von HTML, CSS, SVG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Dynamische Properties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Transitionen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Interaktion und Animationen</a:t>
            </a:r>
          </a:p>
          <a:p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Einsatz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Interaktive (live) Datenvisualisierung </a:t>
            </a: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https://observablehq.com/@d3/gallery</a:t>
            </a: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2107E7-8A67-505B-A513-9B2C5396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BBB524-3FB5-CB92-774D-104BE4B8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7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Flexibilität, kreative Freiheit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HTML, CSS, SVG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Lernbar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Keine speziellen Tools nötig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Überall integrierbar und kombinierbar mit anderen Libraries und Frameworks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Weit verbreitet</a:t>
            </a:r>
          </a:p>
          <a:p>
            <a:pPr marL="388938" lvl="1" indent="-342900"/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pPr marL="46038" lvl="1" indent="0">
              <a:buNone/>
            </a:pP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Steile Lernkurve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Setzt einiges an Wissen voraus</a:t>
            </a:r>
          </a:p>
          <a:p>
            <a:pPr marL="388938" lvl="1" indent="-342900"/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Grosse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Flexibilität/Komplexität kann auch schwierig sein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AF7773-665A-9B1B-505F-1CE8B3FD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 err="1"/>
              <a:t>React</a:t>
            </a:r>
            <a:r>
              <a:rPr lang="de-CH" sz="3400" dirty="0"/>
              <a:t>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4624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pPr marL="0">
              <a:lnSpc>
                <a:spcPct val="70000"/>
              </a:lnSpc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Verschachtelte Komponenten</a:t>
            </a:r>
          </a:p>
          <a:p>
            <a:pPr marL="0">
              <a:lnSpc>
                <a:spcPct val="70000"/>
              </a:lnSpc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JSX</a:t>
            </a:r>
          </a:p>
          <a:p>
            <a:pPr marL="0">
              <a:lnSpc>
                <a:spcPct val="70000"/>
              </a:lnSpc>
            </a:pPr>
            <a:r>
              <a:rPr lang="de-DE" sz="2200" dirty="0">
                <a:solidFill>
                  <a:schemeClr val="tx1">
                    <a:alpha val="80000"/>
                  </a:schemeClr>
                </a:solidFill>
              </a:rPr>
              <a:t>Virtuelles DOM</a:t>
            </a:r>
          </a:p>
          <a:p>
            <a:pPr marL="0">
              <a:lnSpc>
                <a:spcPct val="70000"/>
              </a:lnSpc>
            </a:pPr>
            <a:r>
              <a:rPr lang="de-DE" sz="22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2200" dirty="0">
                <a:solidFill>
                  <a:schemeClr val="tx1">
                    <a:alpha val="80000"/>
                  </a:schemeClr>
                </a:solidFill>
              </a:rPr>
              <a:t> Way Data Binding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CH" sz="22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Einsatz</a:t>
            </a:r>
          </a:p>
          <a:p>
            <a:pPr>
              <a:lnSpc>
                <a:spcPct val="70000"/>
              </a:lnSpc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Interaktive Frontend-Applikationen</a:t>
            </a:r>
          </a:p>
          <a:p>
            <a:pPr>
              <a:lnSpc>
                <a:spcPct val="70000"/>
              </a:lnSpc>
            </a:pPr>
            <a:r>
              <a:rPr lang="de-CH" sz="22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Beispiele: Instagram, Netflix, Dropbox, </a:t>
            </a:r>
            <a:r>
              <a:rPr lang="de-CH" sz="22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Airbnb</a:t>
            </a:r>
            <a:r>
              <a:rPr lang="de-CH" sz="22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,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B69E13-DD88-F5B7-5F35-67F55799A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9E9F0A-9ECB-A429-31F6-0A0952AE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1"/>
            <a:ext cx="6134894" cy="43669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Verbesserte Leistung &amp; Update-Geschwindigkeit durch Virtual DOM Konzept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Einfachere Fehlerbehebung durch </a:t>
            </a:r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-Way Data Binding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Erhöhte Effizienz durch wiederverwendbare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Relativ einfacher Einstieg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Kümmert sich nur um UI-Ebene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Komplexität durch starke Abstraktion der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Schnelle Weiterentwicklung der Library erschwert es Fuss zu fassen</a:t>
            </a:r>
          </a:p>
          <a:p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0E9052-0387-A00E-397A-004D4F60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77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D3.js  React</vt:lpstr>
      <vt:lpstr>Inhalt</vt:lpstr>
      <vt:lpstr>Frameworks  vs. Libraries</vt:lpstr>
      <vt:lpstr>D3.js – Beschreibung, Einsatz </vt:lpstr>
      <vt:lpstr>D3.js – Beispielseite, Code</vt:lpstr>
      <vt:lpstr>D3.js – Stärken / Schwächen</vt:lpstr>
      <vt:lpstr>React – Beschreibung, Einsatz </vt:lpstr>
      <vt:lpstr>React – Beispielseite, Code</vt:lpstr>
      <vt:lpstr>React – Stärken / Schwächen</vt:lpstr>
      <vt:lpstr>Vergleich D3.js und React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React</dc:title>
  <dc:creator>Morena Sager</dc:creator>
  <cp:lastModifiedBy>Wagner Yara</cp:lastModifiedBy>
  <cp:revision>12</cp:revision>
  <dcterms:created xsi:type="dcterms:W3CDTF">2023-05-01T17:23:48Z</dcterms:created>
  <dcterms:modified xsi:type="dcterms:W3CDTF">2023-05-06T14:08:02Z</dcterms:modified>
</cp:coreProperties>
</file>