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38F8C5-F543-4AC7-A669-1BE52109EB05}" type="datetimeFigureOut">
              <a:rPr lang="ru-RU" smtClean="0"/>
              <a:t>20.01.2020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867D8-9CF8-4032-B148-FF81F69CDC6E}"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10</a:t>
            </a:fld>
            <a:endParaRPr lang="ru-RU"/>
          </a:p>
        </p:txBody>
      </p:sp>
    </p:spTree>
    <p:extLst>
      <p:ext uri="{BB962C8B-B14F-4D97-AF65-F5344CB8AC3E}">
        <p14:creationId xmlns:p14="http://schemas.microsoft.com/office/powerpoint/2010/main" val="71138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12</a:t>
            </a:fld>
            <a:endParaRPr lang="ru-RU"/>
          </a:p>
        </p:txBody>
      </p:sp>
    </p:spTree>
    <p:extLst>
      <p:ext uri="{BB962C8B-B14F-4D97-AF65-F5344CB8AC3E}">
        <p14:creationId xmlns:p14="http://schemas.microsoft.com/office/powerpoint/2010/main" val="318903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28</a:t>
            </a:fld>
            <a:endParaRPr lang="ru-RU"/>
          </a:p>
        </p:txBody>
      </p:sp>
    </p:spTree>
    <p:extLst>
      <p:ext uri="{BB962C8B-B14F-4D97-AF65-F5344CB8AC3E}">
        <p14:creationId xmlns:p14="http://schemas.microsoft.com/office/powerpoint/2010/main" val="315819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31</a:t>
            </a:fld>
            <a:endParaRPr lang="ru-RU"/>
          </a:p>
        </p:txBody>
      </p:sp>
    </p:spTree>
    <p:extLst>
      <p:ext uri="{BB962C8B-B14F-4D97-AF65-F5344CB8AC3E}">
        <p14:creationId xmlns:p14="http://schemas.microsoft.com/office/powerpoint/2010/main" val="3572478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32</a:t>
            </a:fld>
            <a:endParaRPr lang="ru-RU"/>
          </a:p>
        </p:txBody>
      </p:sp>
    </p:spTree>
    <p:extLst>
      <p:ext uri="{BB962C8B-B14F-4D97-AF65-F5344CB8AC3E}">
        <p14:creationId xmlns:p14="http://schemas.microsoft.com/office/powerpoint/2010/main" val="291525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33</a:t>
            </a:fld>
            <a:endParaRPr lang="ru-RU"/>
          </a:p>
        </p:txBody>
      </p:sp>
    </p:spTree>
    <p:extLst>
      <p:ext uri="{BB962C8B-B14F-4D97-AF65-F5344CB8AC3E}">
        <p14:creationId xmlns:p14="http://schemas.microsoft.com/office/powerpoint/2010/main" val="3509304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34</a:t>
            </a:fld>
            <a:endParaRPr lang="ru-RU"/>
          </a:p>
        </p:txBody>
      </p:sp>
    </p:spTree>
    <p:extLst>
      <p:ext uri="{BB962C8B-B14F-4D97-AF65-F5344CB8AC3E}">
        <p14:creationId xmlns:p14="http://schemas.microsoft.com/office/powerpoint/2010/main" val="211846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E011FD4-4123-4E2C-860E-191F5735CE5B}" type="datetimeFigureOut">
              <a:rPr lang="ru-RU" smtClean="0"/>
              <a:t>20.01.2020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011FD4-4123-4E2C-860E-191F5735CE5B}" type="datetimeFigureOut">
              <a:rPr lang="ru-RU" smtClean="0"/>
              <a:t>20.01.2020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011FD4-4123-4E2C-860E-191F5735CE5B}" type="datetimeFigureOut">
              <a:rPr lang="ru-RU" smtClean="0"/>
              <a:t>20.01.2020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011FD4-4123-4E2C-860E-191F5735CE5B}" type="datetimeFigureOut">
              <a:rPr lang="ru-RU" smtClean="0"/>
              <a:t>20.01.2020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E011FD4-4123-4E2C-860E-191F5735CE5B}" type="datetimeFigureOut">
              <a:rPr lang="ru-RU" smtClean="0"/>
              <a:t>20.01.2020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E011FD4-4123-4E2C-860E-191F5735CE5B}" type="datetimeFigureOut">
              <a:rPr lang="ru-RU" smtClean="0"/>
              <a:t>20.01.2020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E011FD4-4123-4E2C-860E-191F5735CE5B}" type="datetimeFigureOut">
              <a:rPr lang="ru-RU" smtClean="0"/>
              <a:t>20.01.2020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E011FD4-4123-4E2C-860E-191F5735CE5B}" type="datetimeFigureOut">
              <a:rPr lang="ru-RU" smtClean="0"/>
              <a:t>20.01.2020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E011FD4-4123-4E2C-860E-191F5735CE5B}" type="datetimeFigureOut">
              <a:rPr lang="ru-RU" smtClean="0"/>
              <a:t>20.01.2020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E011FD4-4123-4E2C-860E-191F5735CE5B}" type="datetimeFigureOut">
              <a:rPr lang="ru-RU" smtClean="0"/>
              <a:t>20.01.2020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E011FD4-4123-4E2C-860E-191F5735CE5B}" type="datetimeFigureOut">
              <a:rPr lang="ru-RU" smtClean="0"/>
              <a:t>20.01.2020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5FB5E9-76DC-4878-9388-2BDA3159311F}"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11FD4-4123-4E2C-860E-191F5735CE5B}" type="datetimeFigureOut">
              <a:rPr lang="ru-RU" smtClean="0"/>
              <a:t>20.01.2020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FB5E9-76DC-4878-9388-2BDA3159311F}"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2" Type="http://schemas.openxmlformats.org/officeDocument/2006/relationships/hyperlink" Target="http://ru.wikipedia.org/wiki/%D0%9C%D0%B5%D0%B6%D0%B4%D1%83%D0%BD%D0%B0%D1%80%D0%BE%D0%B4%D0%BD%D1%8B%D0%B9_%D1%84%D0%BE%D0%BD%D0%B5%D1%82%D0%B8%D1%87%D0%B5%D1%81%D0%BA%D0%B8%D0%B9_%D0%B0%D0%BB%D1%84%D0%B0%D0%B2%D0%B8%D1%82" TargetMode="External"/><Relationship Id="rId1" Type="http://schemas.openxmlformats.org/officeDocument/2006/relationships/slideLayout" Target="../slideLayouts/slideLayout2.xml"/><Relationship Id="rId6" Type="http://schemas.openxmlformats.org/officeDocument/2006/relationships/hyperlink" Target="http://ru.wikipedia.org/wiki/%D0%A1%D0%A3%D0%91%D0%94" TargetMode="External"/><Relationship Id="rId5" Type="http://schemas.openxmlformats.org/officeDocument/2006/relationships/hyperlink" Target="http://ru.wikipedia.org/wiki/%D0%A0%D0%B5%D0%BB%D1%8F%D1%86%D0%B8%D0%BE%D0%BD%D0%BD%D1%8B%D0%B5_%D0%B1%D0%B0%D0%B7%D1%8B_%D0%B4%D0%B0%D0%BD%D0%BD%D1%8B%D1%85" TargetMode="External"/><Relationship Id="rId4" Type="http://schemas.openxmlformats.org/officeDocument/2006/relationships/hyperlink" Target="http://ru.wikipedia.org/wiki/%D0%A4%D0%BE%D1%80%D0%BC%D0%B0%D0%BB%D1%8C%D0%BD%D1%8B%D0%B9_%D1%8F%D0%B7%D1%8B%D0%B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zametkinapolyah.ru/zametki-po-html/html-spiski-sozdanie-spiskov-html-vidy-html-spiskov-numerovannyj-spisok-ol-li-markirovannyj-spisok-ul-li-spisok-opredelenij-dl-dt-dd-spisok-direktorij-dir-spisok-menyu-menu.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zametkinapolyah.ru/zametki-po-html/html-spiski.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zametkinapolyah.ru/zametki-o-mysql/mysql-server-fajl-konfiguracij-my-ini-nastrojka-kodirovki-mysql-servera-tablicy-perekodirovok.html" TargetMode="External"/><Relationship Id="rId2" Type="http://schemas.openxmlformats.org/officeDocument/2006/relationships/hyperlink" Target="http://zametkinapolyah.ru/zametki-o-mysql/sistema-upravleniya-bazami-dannyx-relyacionnye-bazy-dannyx-gde-skachat-mysql-server-kak-nastroit-i-ustanovit.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poiu.ru/functions/index.php-mysql-connect.ht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Базы данных</a:t>
            </a:r>
            <a:endParaRPr lang="ru-RU" b="1" dirty="0"/>
          </a:p>
        </p:txBody>
      </p:sp>
      <p:sp>
        <p:nvSpPr>
          <p:cNvPr id="7" name="Прямоугольник 6"/>
          <p:cNvSpPr/>
          <p:nvPr/>
        </p:nvSpPr>
        <p:spPr>
          <a:xfrm>
            <a:off x="467544" y="1556792"/>
            <a:ext cx="8208912"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000" b="1" dirty="0" smtClean="0">
                <a:latin typeface="Times New Roman" pitchFamily="18" charset="0"/>
                <a:cs typeface="Times New Roman" pitchFamily="18" charset="0"/>
              </a:rPr>
              <a:t>База данных </a:t>
            </a:r>
            <a:r>
              <a:rPr lang="ru-RU" sz="2000" dirty="0" smtClean="0">
                <a:latin typeface="Times New Roman" pitchFamily="18" charset="0"/>
                <a:cs typeface="Times New Roman" pitchFamily="18" charset="0"/>
              </a:rPr>
              <a:t>- это информационная модель, позволяющая упорядоченно хранить данные о группе объектов, обладающих одинаковым набором свойств. Пожалуй, одним из самых банальных примеров баз данных может быть записная книжка с телефонами ваших знакомых. Этот список фамилий владельцев телефонов и их телефонных номеров, представленный в вашей записной книжке в алфавитном порядке, представляет собой, вообще говоря, проиндексированную базу данных. Использование индекса - в данном случае фамилии (или имени) позволяет вам достаточно быстро отыскать требуемый номер телефона.</a:t>
            </a:r>
            <a:endParaRPr lang="ru-RU" sz="2000" dirty="0">
              <a:latin typeface="Times New Roman" pitchFamily="18" charset="0"/>
              <a:cs typeface="Times New Roman" pitchFamily="18" charset="0"/>
            </a:endParaRPr>
          </a:p>
        </p:txBody>
      </p:sp>
      <p:pic>
        <p:nvPicPr>
          <p:cNvPr id="12290" name="Picture 2" descr="http://www.codenet.ru/np-includes/upload/2003/10/24/129611.gif"/>
          <p:cNvPicPr>
            <a:picLocks noChangeAspect="1" noChangeArrowheads="1"/>
          </p:cNvPicPr>
          <p:nvPr/>
        </p:nvPicPr>
        <p:blipFill>
          <a:blip r:embed="rId2" cstate="print"/>
          <a:srcRect/>
          <a:stretch>
            <a:fillRect/>
          </a:stretch>
        </p:blipFill>
        <p:spPr bwMode="auto">
          <a:xfrm>
            <a:off x="2051720" y="4581128"/>
            <a:ext cx="4933950" cy="2276872"/>
          </a:xfrm>
          <a:prstGeom prst="rect">
            <a:avLst/>
          </a:prstGeom>
          <a:noFill/>
        </p:spPr>
      </p:pic>
    </p:spTree>
    <p:extLst>
      <p:ext uri="{BB962C8B-B14F-4D97-AF65-F5344CB8AC3E}">
        <p14:creationId xmlns:p14="http://schemas.microsoft.com/office/powerpoint/2010/main" val="2396665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928992" cy="1143000"/>
          </a:xfrm>
        </p:spPr>
        <p:style>
          <a:lnRef idx="2">
            <a:schemeClr val="accent1"/>
          </a:lnRef>
          <a:fillRef idx="1">
            <a:schemeClr val="lt1"/>
          </a:fillRef>
          <a:effectRef idx="0">
            <a:schemeClr val="accent1"/>
          </a:effectRef>
          <a:fontRef idx="minor">
            <a:schemeClr val="dk1"/>
          </a:fontRef>
        </p:style>
        <p:txBody>
          <a:bodyPr/>
          <a:lstStyle/>
          <a:p>
            <a:r>
              <a:rPr lang="ru-RU" b="1" dirty="0" smtClean="0"/>
              <a:t>Пример базы данных</a:t>
            </a:r>
            <a:endParaRPr lang="ru-RU" b="1" dirty="0"/>
          </a:p>
        </p:txBody>
      </p:sp>
      <p:sp>
        <p:nvSpPr>
          <p:cNvPr id="5" name="Прямоугольник 4"/>
          <p:cNvSpPr/>
          <p:nvPr/>
        </p:nvSpPr>
        <p:spPr>
          <a:xfrm>
            <a:off x="215008" y="1628800"/>
            <a:ext cx="8821488"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Рассмотрим, например, базу данных "Компьютер", которая содержит перечень объектов (компьютеров), каждый из которых имеет </a:t>
            </a:r>
            <a:r>
              <a:rPr lang="ru-RU" b="1" dirty="0" smtClean="0"/>
              <a:t>имя (название)</a:t>
            </a:r>
            <a:r>
              <a:rPr lang="ru-RU" dirty="0" smtClean="0"/>
              <a:t>. В качестве характеристик (свойств) можно рассмотреть </a:t>
            </a:r>
            <a:r>
              <a:rPr lang="ru-RU" b="1" dirty="0" smtClean="0"/>
              <a:t>тип установленного процессора </a:t>
            </a:r>
            <a:r>
              <a:rPr lang="ru-RU" dirty="0" smtClean="0"/>
              <a:t>и </a:t>
            </a:r>
            <a:r>
              <a:rPr lang="ru-RU" b="1" dirty="0" smtClean="0"/>
              <a:t>объем оперативной памяти</a:t>
            </a:r>
            <a:r>
              <a:rPr lang="ru-RU" dirty="0" smtClean="0"/>
              <a:t>. Поля </a:t>
            </a:r>
            <a:r>
              <a:rPr lang="ru-RU" i="1" dirty="0" smtClean="0"/>
              <a:t>Название</a:t>
            </a:r>
            <a:r>
              <a:rPr lang="ru-RU" dirty="0" smtClean="0"/>
              <a:t> и </a:t>
            </a:r>
            <a:r>
              <a:rPr lang="ru-RU" i="1" dirty="0" smtClean="0"/>
              <a:t>Тип процессора</a:t>
            </a:r>
            <a:r>
              <a:rPr lang="ru-RU" dirty="0" smtClean="0"/>
              <a:t> являются текстовыми, </a:t>
            </a:r>
            <a:r>
              <a:rPr lang="ru-RU" i="1" dirty="0" smtClean="0"/>
              <a:t>Оперативная память</a:t>
            </a:r>
            <a:r>
              <a:rPr lang="ru-RU" dirty="0" smtClean="0"/>
              <a:t> - числовым, а поле </a:t>
            </a:r>
            <a:r>
              <a:rPr lang="ru-RU" i="1" dirty="0" smtClean="0"/>
              <a:t>№ </a:t>
            </a:r>
            <a:r>
              <a:rPr lang="ru-RU" i="1" dirty="0" err="1" smtClean="0"/>
              <a:t>п</a:t>
            </a:r>
            <a:r>
              <a:rPr lang="ru-RU" i="1" dirty="0" smtClean="0"/>
              <a:t>/</a:t>
            </a:r>
            <a:r>
              <a:rPr lang="ru-RU" i="1" dirty="0" err="1" smtClean="0"/>
              <a:t>п</a:t>
            </a:r>
            <a:r>
              <a:rPr lang="ru-RU" dirty="0" smtClean="0"/>
              <a:t> - счетчиком</a:t>
            </a:r>
          </a:p>
          <a:p>
            <a:pPr algn="just"/>
            <a:r>
              <a:rPr lang="ru-RU" dirty="0" smtClean="0"/>
              <a:t>При этом каждое поле обладает определенным набором свойств. Например, для поля </a:t>
            </a:r>
            <a:r>
              <a:rPr lang="ru-RU" i="1" dirty="0" smtClean="0"/>
              <a:t>Оперативная память</a:t>
            </a:r>
            <a:r>
              <a:rPr lang="ru-RU" dirty="0" smtClean="0"/>
              <a:t> задан формат данных </a:t>
            </a:r>
            <a:r>
              <a:rPr lang="ru-RU" i="1" dirty="0" smtClean="0"/>
              <a:t>целое число</a:t>
            </a:r>
            <a:r>
              <a:rPr lang="ru-RU" dirty="0" smtClean="0"/>
              <a:t>.</a:t>
            </a:r>
            <a:endParaRPr lang="ru-RU" dirty="0"/>
          </a:p>
        </p:txBody>
      </p:sp>
      <p:pic>
        <p:nvPicPr>
          <p:cNvPr id="5121" name="Picture 1" descr="C:\Users\Сергей\YandexDisk\Скриншоты\2014-04-26 20-12-04 Скриншот экрана.png"/>
          <p:cNvPicPr>
            <a:picLocks noChangeAspect="1" noChangeArrowheads="1"/>
          </p:cNvPicPr>
          <p:nvPr/>
        </p:nvPicPr>
        <p:blipFill>
          <a:blip r:embed="rId3" cstate="print"/>
          <a:srcRect/>
          <a:stretch>
            <a:fillRect/>
          </a:stretch>
        </p:blipFill>
        <p:spPr bwMode="auto">
          <a:xfrm>
            <a:off x="2195736" y="3789040"/>
            <a:ext cx="5106022" cy="1152128"/>
          </a:xfrm>
          <a:prstGeom prst="rect">
            <a:avLst/>
          </a:prstGeom>
          <a:noFill/>
        </p:spPr>
      </p:pic>
      <p:sp>
        <p:nvSpPr>
          <p:cNvPr id="7" name="Прямоугольник 6"/>
          <p:cNvSpPr/>
          <p:nvPr/>
        </p:nvSpPr>
        <p:spPr>
          <a:xfrm>
            <a:off x="179512" y="5157192"/>
            <a:ext cx="885698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ru-RU" sz="2400" dirty="0" smtClean="0"/>
              <a:t>1. В чем заключается разница между записью и полем в табличной базе данных?</a:t>
            </a:r>
          </a:p>
          <a:p>
            <a:r>
              <a:rPr lang="ru-RU" sz="2400" dirty="0" smtClean="0"/>
              <a:t>2. Поля каких типов полей могут присутствовать в базе данных?</a:t>
            </a:r>
          </a:p>
          <a:p>
            <a:r>
              <a:rPr lang="ru-RU" sz="2400" dirty="0" smtClean="0"/>
              <a:t>3. Чем отличается ключевое поле от остальных полей?</a:t>
            </a:r>
            <a:endParaRPr lang="ru-RU" sz="2400" dirty="0"/>
          </a:p>
        </p:txBody>
      </p:sp>
    </p:spTree>
    <p:extLst>
      <p:ext uri="{BB962C8B-B14F-4D97-AF65-F5344CB8AC3E}">
        <p14:creationId xmlns:p14="http://schemas.microsoft.com/office/powerpoint/2010/main" val="457127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dirty="0" smtClean="0"/>
              <a:t>Практика-1</a:t>
            </a:r>
            <a:endParaRPr lang="ru-RU" dirty="0"/>
          </a:p>
        </p:txBody>
      </p:sp>
      <p:sp>
        <p:nvSpPr>
          <p:cNvPr id="3" name="Содержимое 2"/>
          <p:cNvSpPr>
            <a:spLocks noGrp="1"/>
          </p:cNvSpPr>
          <p:nvPr>
            <p:ph idx="1"/>
          </p:nvPr>
        </p:nvSpPr>
        <p:spPr>
          <a:xfrm>
            <a:off x="457200" y="1600201"/>
            <a:ext cx="8229600" cy="146876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buNone/>
            </a:pPr>
            <a:r>
              <a:rPr lang="ru-RU" dirty="0" smtClean="0"/>
              <a:t>	Создать базу данных магазина и таблицы, которые описывают сферу деятельности торговли</a:t>
            </a:r>
            <a:endParaRPr lang="ru-RU" dirty="0"/>
          </a:p>
        </p:txBody>
      </p:sp>
    </p:spTree>
    <p:extLst>
      <p:ext uri="{BB962C8B-B14F-4D97-AF65-F5344CB8AC3E}">
        <p14:creationId xmlns:p14="http://schemas.microsoft.com/office/powerpoint/2010/main" val="346567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СУБД </a:t>
            </a:r>
            <a:r>
              <a:rPr lang="en-US" sz="2000" b="1" dirty="0" err="1" smtClean="0">
                <a:solidFill>
                  <a:srgbClr val="773FA9"/>
                </a:solidFill>
                <a:latin typeface="Verdana" pitchFamily="34" charset="0"/>
                <a:ea typeface="Verdana" pitchFamily="34" charset="0"/>
                <a:cs typeface="Verdana" pitchFamily="34" charset="0"/>
              </a:rPr>
              <a:t>MySQL</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pic>
        <p:nvPicPr>
          <p:cNvPr id="2050" name="Picture 2" descr="C:\Users\Сергей\YandexDisk\Скриншоты\2014-11-09 19-51-36 Скриншот экрана.png"/>
          <p:cNvPicPr>
            <a:picLocks noChangeAspect="1" noChangeArrowheads="1"/>
          </p:cNvPicPr>
          <p:nvPr/>
        </p:nvPicPr>
        <p:blipFill>
          <a:blip r:embed="rId4" cstate="print"/>
          <a:srcRect/>
          <a:stretch>
            <a:fillRect/>
          </a:stretch>
        </p:blipFill>
        <p:spPr bwMode="auto">
          <a:xfrm>
            <a:off x="1187624" y="1268760"/>
            <a:ext cx="6383809" cy="5051465"/>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98666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ru-RU" b="1" dirty="0" smtClean="0"/>
              <a:t>Язык запросов </a:t>
            </a:r>
            <a:r>
              <a:rPr lang="en-US" b="1" dirty="0" smtClean="0"/>
              <a:t>SQL</a:t>
            </a:r>
            <a:endParaRPr lang="ru-RU" b="1" dirty="0"/>
          </a:p>
        </p:txBody>
      </p:sp>
      <p:sp>
        <p:nvSpPr>
          <p:cNvPr id="3" name="Содержимое 2"/>
          <p:cNvSpPr>
            <a:spLocks noGrp="1"/>
          </p:cNvSpPr>
          <p:nvPr>
            <p:ph idx="1"/>
          </p:nvPr>
        </p:nvSpPr>
        <p:spPr>
          <a:xfrm>
            <a:off x="107504" y="1600200"/>
            <a:ext cx="8928992" cy="4525963"/>
          </a:xfrm>
        </p:spPr>
        <p:style>
          <a:lnRef idx="1">
            <a:schemeClr val="accent5"/>
          </a:lnRef>
          <a:fillRef idx="2">
            <a:schemeClr val="accent5"/>
          </a:fillRef>
          <a:effectRef idx="1">
            <a:schemeClr val="accent5"/>
          </a:effectRef>
          <a:fontRef idx="minor">
            <a:schemeClr val="dk1"/>
          </a:fontRef>
        </p:style>
        <p:txBody>
          <a:bodyPr/>
          <a:lstStyle/>
          <a:p>
            <a:pPr>
              <a:buNone/>
            </a:pPr>
            <a:r>
              <a:rPr lang="en-US" b="1" dirty="0" smtClean="0"/>
              <a:t>    </a:t>
            </a:r>
            <a:r>
              <a:rPr lang="ru-RU" b="1" dirty="0" smtClean="0"/>
              <a:t>SQL</a:t>
            </a:r>
            <a:r>
              <a:rPr lang="ru-RU" dirty="0" smtClean="0"/>
              <a:t> (</a:t>
            </a:r>
            <a:r>
              <a:rPr lang="ru-RU" dirty="0" smtClean="0">
                <a:hlinkClick r:id="rId2" tooltip="Международный фонетический алфавит"/>
              </a:rPr>
              <a:t>ˈ</a:t>
            </a:r>
            <a:r>
              <a:rPr lang="ru-RU" dirty="0" err="1" smtClean="0">
                <a:hlinkClick r:id="rId2" tooltip="Международный фонетический алфавит"/>
              </a:rPr>
              <a:t>ɛs</a:t>
            </a:r>
            <a:r>
              <a:rPr lang="ru-RU" dirty="0" smtClean="0">
                <a:hlinkClick r:id="rId2" tooltip="Международный фонетический алфавит"/>
              </a:rPr>
              <a:t>ˈkjuˈ</a:t>
            </a:r>
            <a:r>
              <a:rPr lang="ru-RU" dirty="0" err="1" smtClean="0">
                <a:hlinkClick r:id="rId2" tooltip="Международный фонетический алфавит"/>
              </a:rPr>
              <a:t>ɛl</a:t>
            </a:r>
            <a:r>
              <a:rPr lang="ru-RU" dirty="0" smtClean="0"/>
              <a:t>; </a:t>
            </a:r>
            <a:r>
              <a:rPr lang="ru-RU" dirty="0" smtClean="0">
                <a:hlinkClick r:id="rId3" tooltip="Английский язык"/>
              </a:rPr>
              <a:t>англ.</a:t>
            </a:r>
            <a:r>
              <a:rPr lang="ru-RU" dirty="0" smtClean="0"/>
              <a:t> </a:t>
            </a:r>
            <a:r>
              <a:rPr lang="ru-RU" i="1" dirty="0" err="1" smtClean="0"/>
              <a:t>structured</a:t>
            </a:r>
            <a:r>
              <a:rPr lang="ru-RU" i="1" dirty="0" smtClean="0"/>
              <a:t> </a:t>
            </a:r>
            <a:r>
              <a:rPr lang="ru-RU" i="1" dirty="0" err="1" smtClean="0"/>
              <a:t>query</a:t>
            </a:r>
            <a:r>
              <a:rPr lang="ru-RU" i="1" dirty="0" smtClean="0"/>
              <a:t> </a:t>
            </a:r>
            <a:r>
              <a:rPr lang="ru-RU" i="1" dirty="0" err="1" smtClean="0"/>
              <a:t>language</a:t>
            </a:r>
            <a:r>
              <a:rPr lang="ru-RU" dirty="0" smtClean="0"/>
              <a:t> — «структурированный язык запросов») —</a:t>
            </a:r>
            <a:r>
              <a:rPr lang="ru-RU" dirty="0" smtClean="0">
                <a:hlinkClick r:id="rId4" tooltip="Формальный язык"/>
              </a:rPr>
              <a:t>формальный</a:t>
            </a:r>
            <a:r>
              <a:rPr lang="ru-RU" dirty="0" smtClean="0"/>
              <a:t> непроцедурный язык программирования, применяемый для создания, модификации и управления данными в произвольной </a:t>
            </a:r>
            <a:r>
              <a:rPr lang="ru-RU" dirty="0" smtClean="0">
                <a:hlinkClick r:id="rId5" tooltip="Реляционные базы данных"/>
              </a:rPr>
              <a:t>реляционной базе данных</a:t>
            </a:r>
            <a:r>
              <a:rPr lang="ru-RU" dirty="0" smtClean="0"/>
              <a:t>, управляемой соответствующей системой управления базами данных (</a:t>
            </a:r>
            <a:r>
              <a:rPr lang="ru-RU" dirty="0" smtClean="0">
                <a:hlinkClick r:id="rId6" tooltip="СУБД"/>
              </a:rPr>
              <a:t>СУБД</a:t>
            </a:r>
            <a:r>
              <a:rPr lang="ru-RU" dirty="0" smtClean="0"/>
              <a:t>)</a:t>
            </a:r>
            <a:endParaRPr lang="ru-RU" dirty="0"/>
          </a:p>
        </p:txBody>
      </p:sp>
    </p:spTree>
    <p:extLst>
      <p:ext uri="{BB962C8B-B14F-4D97-AF65-F5344CB8AC3E}">
        <p14:creationId xmlns:p14="http://schemas.microsoft.com/office/powerpoint/2010/main" val="345325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8376"/>
            <a:ext cx="8229600" cy="522312"/>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ru-RU" sz="3200" b="1" dirty="0" smtClean="0"/>
              <a:t>Язык запросов </a:t>
            </a:r>
            <a:r>
              <a:rPr lang="en-US" sz="3200" b="1" dirty="0" smtClean="0"/>
              <a:t>SQL</a:t>
            </a:r>
            <a:endParaRPr lang="ru-RU" sz="3200" b="1" dirty="0"/>
          </a:p>
        </p:txBody>
      </p:sp>
      <p:sp>
        <p:nvSpPr>
          <p:cNvPr id="3" name="Содержимое 2"/>
          <p:cNvSpPr>
            <a:spLocks noGrp="1"/>
          </p:cNvSpPr>
          <p:nvPr>
            <p:ph idx="1"/>
          </p:nvPr>
        </p:nvSpPr>
        <p:spPr>
          <a:xfrm>
            <a:off x="457200" y="908720"/>
            <a:ext cx="8229600" cy="5688632"/>
          </a:xfrm>
        </p:spPr>
        <p:style>
          <a:lnRef idx="0">
            <a:schemeClr val="accent4"/>
          </a:lnRef>
          <a:fillRef idx="3">
            <a:schemeClr val="accent4"/>
          </a:fillRef>
          <a:effectRef idx="3">
            <a:schemeClr val="accent4"/>
          </a:effectRef>
          <a:fontRef idx="minor">
            <a:schemeClr val="lt1"/>
          </a:fontRef>
        </p:style>
        <p:txBody>
          <a:bodyPr>
            <a:noAutofit/>
          </a:bodyPr>
          <a:lstStyle/>
          <a:p>
            <a:pPr>
              <a:lnSpc>
                <a:spcPct val="150000"/>
              </a:lnSpc>
            </a:pPr>
            <a:r>
              <a:rPr lang="ru-RU" sz="1800" b="1" dirty="0" err="1" smtClean="0">
                <a:latin typeface="Arial" pitchFamily="34" charset="0"/>
                <a:cs typeface="Arial" pitchFamily="34" charset="0"/>
              </a:rPr>
              <a:t>select</a:t>
            </a:r>
            <a:r>
              <a:rPr lang="ru-RU" sz="1800" dirty="0" smtClean="0">
                <a:latin typeface="Arial" pitchFamily="34" charset="0"/>
                <a:cs typeface="Arial" pitchFamily="34" charset="0"/>
              </a:rPr>
              <a:t> - оператор выбора данных из таблицы</a:t>
            </a:r>
          </a:p>
          <a:p>
            <a:pPr>
              <a:lnSpc>
                <a:spcPct val="150000"/>
              </a:lnSpc>
            </a:pPr>
            <a:r>
              <a:rPr lang="ru-RU" sz="1800" b="1" dirty="0" err="1" smtClean="0">
                <a:latin typeface="Arial" pitchFamily="34" charset="0"/>
                <a:cs typeface="Arial" pitchFamily="34" charset="0"/>
              </a:rPr>
              <a:t>where</a:t>
            </a:r>
            <a:r>
              <a:rPr lang="ru-RU" sz="1800" dirty="0" smtClean="0">
                <a:latin typeface="Arial" pitchFamily="34" charset="0"/>
                <a:cs typeface="Arial" pitchFamily="34" charset="0"/>
              </a:rPr>
              <a:t> - оператор условия для фильтрации данных</a:t>
            </a:r>
          </a:p>
          <a:p>
            <a:pPr>
              <a:lnSpc>
                <a:spcPct val="150000"/>
              </a:lnSpc>
            </a:pPr>
            <a:r>
              <a:rPr lang="ru-RU" sz="1800" b="1" dirty="0" smtClean="0">
                <a:latin typeface="Arial" pitchFamily="34" charset="0"/>
                <a:cs typeface="Arial" pitchFamily="34" charset="0"/>
              </a:rPr>
              <a:t>UPDATE</a:t>
            </a:r>
            <a:r>
              <a:rPr lang="ru-RU" sz="1800" dirty="0" smtClean="0">
                <a:latin typeface="Arial" pitchFamily="34" charset="0"/>
                <a:cs typeface="Arial" pitchFamily="34" charset="0"/>
              </a:rPr>
              <a:t> - оператор обновления таблицы</a:t>
            </a:r>
          </a:p>
          <a:p>
            <a:pPr>
              <a:lnSpc>
                <a:spcPct val="150000"/>
              </a:lnSpc>
            </a:pPr>
            <a:r>
              <a:rPr lang="en-US" sz="1800" b="1" dirty="0" smtClean="0">
                <a:latin typeface="Arial" pitchFamily="34" charset="0"/>
                <a:cs typeface="Arial" pitchFamily="34" charset="0"/>
              </a:rPr>
              <a:t>INSERT</a:t>
            </a:r>
            <a:r>
              <a:rPr lang="ru-RU" sz="1800" dirty="0" smtClean="0">
                <a:latin typeface="Arial" pitchFamily="34" charset="0"/>
                <a:cs typeface="Arial" pitchFamily="34" charset="0"/>
              </a:rPr>
              <a:t>- оператор вставки новой записи</a:t>
            </a:r>
          </a:p>
          <a:p>
            <a:pPr>
              <a:lnSpc>
                <a:spcPct val="150000"/>
              </a:lnSpc>
            </a:pPr>
            <a:r>
              <a:rPr lang="ru-RU" sz="1800" b="1" dirty="0" smtClean="0">
                <a:latin typeface="Arial" pitchFamily="34" charset="0"/>
                <a:cs typeface="Arial" pitchFamily="34" charset="0"/>
              </a:rPr>
              <a:t>DELETE</a:t>
            </a:r>
            <a:r>
              <a:rPr lang="ru-RU" sz="1800" dirty="0" smtClean="0">
                <a:latin typeface="Arial" pitchFamily="34" charset="0"/>
                <a:cs typeface="Arial" pitchFamily="34" charset="0"/>
              </a:rPr>
              <a:t>- удаление записей</a:t>
            </a:r>
            <a:endParaRPr lang="en-US" sz="1800" b="1" dirty="0" smtClean="0">
              <a:latin typeface="Arial" pitchFamily="34" charset="0"/>
              <a:cs typeface="Arial" pitchFamily="34" charset="0"/>
            </a:endParaRPr>
          </a:p>
          <a:p>
            <a:pPr>
              <a:lnSpc>
                <a:spcPct val="150000"/>
              </a:lnSpc>
            </a:pPr>
            <a:r>
              <a:rPr lang="ru-RU" sz="1800" b="1" dirty="0" err="1" smtClean="0">
                <a:latin typeface="Arial" pitchFamily="34" charset="0"/>
                <a:cs typeface="Arial" pitchFamily="34" charset="0"/>
              </a:rPr>
              <a:t>like</a:t>
            </a:r>
            <a:r>
              <a:rPr lang="ru-RU" sz="1800" dirty="0" smtClean="0">
                <a:latin typeface="Arial" pitchFamily="34" charset="0"/>
                <a:cs typeface="Arial" pitchFamily="34" charset="0"/>
              </a:rPr>
              <a:t> - поиск значения в соответствии с шаблоном</a:t>
            </a:r>
          </a:p>
          <a:p>
            <a:pPr>
              <a:lnSpc>
                <a:spcPct val="150000"/>
              </a:lnSpc>
            </a:pPr>
            <a:r>
              <a:rPr lang="ru-RU" sz="1800" b="1" dirty="0" err="1" smtClean="0">
                <a:latin typeface="Arial" pitchFamily="34" charset="0"/>
                <a:cs typeface="Arial" pitchFamily="34" charset="0"/>
              </a:rPr>
              <a:t>distinct</a:t>
            </a:r>
            <a:r>
              <a:rPr lang="ru-RU" sz="1800" dirty="0" smtClean="0">
                <a:latin typeface="Arial" pitchFamily="34" charset="0"/>
                <a:cs typeface="Arial" pitchFamily="34" charset="0"/>
              </a:rPr>
              <a:t> - получение уникальных значений</a:t>
            </a:r>
          </a:p>
          <a:p>
            <a:pPr>
              <a:lnSpc>
                <a:spcPct val="150000"/>
              </a:lnSpc>
            </a:pPr>
            <a:r>
              <a:rPr lang="ru-RU" sz="1800" b="1" dirty="0" err="1" smtClean="0">
                <a:latin typeface="Arial" pitchFamily="34" charset="0"/>
                <a:cs typeface="Arial" pitchFamily="34" charset="0"/>
              </a:rPr>
              <a:t>count</a:t>
            </a:r>
            <a:r>
              <a:rPr lang="ru-RU" sz="1800" b="1" dirty="0" smtClean="0">
                <a:latin typeface="Arial" pitchFamily="34" charset="0"/>
                <a:cs typeface="Arial" pitchFamily="34" charset="0"/>
              </a:rPr>
              <a:t>()</a:t>
            </a:r>
            <a:r>
              <a:rPr lang="ru-RU" sz="1800" dirty="0" smtClean="0">
                <a:latin typeface="Arial" pitchFamily="34" charset="0"/>
                <a:cs typeface="Arial" pitchFamily="34" charset="0"/>
              </a:rPr>
              <a:t> - получение количества записей</a:t>
            </a:r>
          </a:p>
          <a:p>
            <a:pPr>
              <a:lnSpc>
                <a:spcPct val="150000"/>
              </a:lnSpc>
            </a:pPr>
            <a:r>
              <a:rPr lang="ru-RU" sz="1800" b="1" dirty="0" err="1" smtClean="0">
                <a:latin typeface="Arial" pitchFamily="34" charset="0"/>
                <a:cs typeface="Arial" pitchFamily="34" charset="0"/>
              </a:rPr>
              <a:t>max</a:t>
            </a:r>
            <a:r>
              <a:rPr lang="ru-RU" sz="1800" b="1" dirty="0" smtClean="0">
                <a:latin typeface="Arial" pitchFamily="34" charset="0"/>
                <a:cs typeface="Arial" pitchFamily="34" charset="0"/>
              </a:rPr>
              <a:t>() </a:t>
            </a:r>
            <a:r>
              <a:rPr lang="ru-RU" sz="1800" dirty="0" smtClean="0">
                <a:latin typeface="Arial" pitchFamily="34" charset="0"/>
                <a:cs typeface="Arial" pitchFamily="34" charset="0"/>
              </a:rPr>
              <a:t>- поиск максимального элемента в столбце</a:t>
            </a:r>
          </a:p>
          <a:p>
            <a:pPr>
              <a:lnSpc>
                <a:spcPct val="150000"/>
              </a:lnSpc>
            </a:pPr>
            <a:r>
              <a:rPr lang="ru-RU" sz="1800" b="1" dirty="0" err="1" smtClean="0">
                <a:latin typeface="Arial" pitchFamily="34" charset="0"/>
                <a:cs typeface="Arial" pitchFamily="34" charset="0"/>
              </a:rPr>
              <a:t>min</a:t>
            </a:r>
            <a:r>
              <a:rPr lang="ru-RU" sz="1800" b="1" dirty="0" smtClean="0">
                <a:latin typeface="Arial" pitchFamily="34" charset="0"/>
                <a:cs typeface="Arial" pitchFamily="34" charset="0"/>
              </a:rPr>
              <a:t>() </a:t>
            </a:r>
            <a:r>
              <a:rPr lang="ru-RU" sz="1800" dirty="0" smtClean="0">
                <a:latin typeface="Arial" pitchFamily="34" charset="0"/>
                <a:cs typeface="Arial" pitchFamily="34" charset="0"/>
              </a:rPr>
              <a:t>- поиск минимального значения в столбце</a:t>
            </a:r>
          </a:p>
          <a:p>
            <a:pPr>
              <a:lnSpc>
                <a:spcPct val="150000"/>
              </a:lnSpc>
            </a:pPr>
            <a:r>
              <a:rPr lang="ru-RU" sz="1800" b="1" dirty="0" err="1" smtClean="0">
                <a:latin typeface="Arial" pitchFamily="34" charset="0"/>
                <a:cs typeface="Arial" pitchFamily="34" charset="0"/>
              </a:rPr>
              <a:t>sum</a:t>
            </a:r>
            <a:r>
              <a:rPr lang="ru-RU" sz="1800" b="1" dirty="0" smtClean="0">
                <a:latin typeface="Arial" pitchFamily="34" charset="0"/>
                <a:cs typeface="Arial" pitchFamily="34" charset="0"/>
              </a:rPr>
              <a:t>() </a:t>
            </a:r>
            <a:r>
              <a:rPr lang="ru-RU" sz="1800" dirty="0" smtClean="0">
                <a:latin typeface="Arial" pitchFamily="34" charset="0"/>
                <a:cs typeface="Arial" pitchFamily="34" charset="0"/>
              </a:rPr>
              <a:t>- вычисление суммы столбца</a:t>
            </a:r>
          </a:p>
          <a:p>
            <a:pPr>
              <a:lnSpc>
                <a:spcPct val="150000"/>
              </a:lnSpc>
            </a:pPr>
            <a:r>
              <a:rPr lang="ru-RU" sz="1800" b="1" dirty="0" smtClean="0">
                <a:latin typeface="Arial" pitchFamily="34" charset="0"/>
                <a:cs typeface="Arial" pitchFamily="34" charset="0"/>
              </a:rPr>
              <a:t>ORDER BY</a:t>
            </a:r>
            <a:r>
              <a:rPr lang="ru-RU" sz="1800" dirty="0" smtClean="0">
                <a:latin typeface="Arial" pitchFamily="34" charset="0"/>
                <a:cs typeface="Arial" pitchFamily="34" charset="0"/>
              </a:rPr>
              <a:t> - сортировка данных</a:t>
            </a:r>
            <a:endParaRPr lang="ru-RU" sz="1800" dirty="0">
              <a:latin typeface="Arial" pitchFamily="34" charset="0"/>
              <a:cs typeface="Arial" pitchFamily="34" charset="0"/>
            </a:endParaRPr>
          </a:p>
        </p:txBody>
      </p:sp>
    </p:spTree>
    <p:extLst>
      <p:ext uri="{BB962C8B-B14F-4D97-AF65-F5344CB8AC3E}">
        <p14:creationId xmlns:p14="http://schemas.microsoft.com/office/powerpoint/2010/main" val="328507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Выборка данных</a:t>
            </a:r>
            <a:endParaRPr lang="ru-RU" b="1" dirty="0"/>
          </a:p>
        </p:txBody>
      </p:sp>
      <p:sp>
        <p:nvSpPr>
          <p:cNvPr id="3" name="Содержимое 2"/>
          <p:cNvSpPr>
            <a:spLocks noGrp="1"/>
          </p:cNvSpPr>
          <p:nvPr>
            <p:ph idx="1"/>
          </p:nvPr>
        </p:nvSpPr>
        <p:spPr>
          <a:xfrm>
            <a:off x="457200" y="1600201"/>
            <a:ext cx="8229600" cy="2620888"/>
          </a:xfrm>
        </p:spPr>
        <p:style>
          <a:lnRef idx="1">
            <a:schemeClr val="accent1"/>
          </a:lnRef>
          <a:fillRef idx="2">
            <a:schemeClr val="accent1"/>
          </a:fillRef>
          <a:effectRef idx="1">
            <a:schemeClr val="accent1"/>
          </a:effectRef>
          <a:fontRef idx="minor">
            <a:schemeClr val="dk1"/>
          </a:fontRef>
        </p:style>
        <p:txBody>
          <a:bodyPr/>
          <a:lstStyle/>
          <a:p>
            <a:pPr algn="just">
              <a:buNone/>
            </a:pPr>
            <a:r>
              <a:rPr lang="en-US" dirty="0" smtClean="0"/>
              <a:t>	</a:t>
            </a:r>
            <a:r>
              <a:rPr lang="ru-RU" dirty="0" smtClean="0">
                <a:latin typeface="Times New Roman" pitchFamily="18" charset="0"/>
                <a:cs typeface="Times New Roman" pitchFamily="18" charset="0"/>
              </a:rPr>
              <a:t>Для получения данных из таблицы базы данных используется оператор «</a:t>
            </a:r>
            <a:r>
              <a:rPr lang="en-US" b="1" dirty="0" smtClean="0">
                <a:latin typeface="Times New Roman" pitchFamily="18" charset="0"/>
                <a:cs typeface="Times New Roman" pitchFamily="18" charset="0"/>
              </a:rPr>
              <a:t>SELECT</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Чтобы с помощью данного оператора извлечь данные, нужно указать - что мы хотим выбрать и откуда.</a:t>
            </a:r>
            <a:endParaRPr lang="ru-RU" dirty="0">
              <a:latin typeface="Times New Roman" pitchFamily="18" charset="0"/>
              <a:cs typeface="Times New Roman" pitchFamily="18" charset="0"/>
            </a:endParaRPr>
          </a:p>
        </p:txBody>
      </p:sp>
      <p:sp>
        <p:nvSpPr>
          <p:cNvPr id="4" name="TextBox 3"/>
          <p:cNvSpPr txBox="1"/>
          <p:nvPr/>
        </p:nvSpPr>
        <p:spPr>
          <a:xfrm>
            <a:off x="467544" y="4509120"/>
            <a:ext cx="849694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b="1" dirty="0" smtClean="0">
                <a:latin typeface="Times New Roman" pitchFamily="18" charset="0"/>
                <a:cs typeface="Times New Roman" pitchFamily="18" charset="0"/>
              </a:rPr>
              <a:t>SELECT </a:t>
            </a:r>
            <a:r>
              <a:rPr lang="en-US" sz="3600" b="1" dirty="0" err="1" smtClean="0">
                <a:latin typeface="Times New Roman" pitchFamily="18" charset="0"/>
                <a:cs typeface="Times New Roman" pitchFamily="18" charset="0"/>
              </a:rPr>
              <a:t>name_field</a:t>
            </a:r>
            <a:r>
              <a:rPr lang="en-US" sz="3600" b="1" dirty="0" smtClean="0">
                <a:latin typeface="Times New Roman" pitchFamily="18" charset="0"/>
                <a:cs typeface="Times New Roman" pitchFamily="18" charset="0"/>
              </a:rPr>
              <a:t> FROM </a:t>
            </a:r>
            <a:r>
              <a:rPr lang="en-US" sz="3600" b="1" dirty="0" err="1" smtClean="0">
                <a:latin typeface="Times New Roman" pitchFamily="18" charset="0"/>
                <a:cs typeface="Times New Roman" pitchFamily="18" charset="0"/>
              </a:rPr>
              <a:t>name_table</a:t>
            </a:r>
            <a:endParaRPr lang="ru-RU" sz="3600" b="1" dirty="0" smtClean="0">
              <a:latin typeface="Times New Roman" pitchFamily="18" charset="0"/>
              <a:cs typeface="Times New Roman" pitchFamily="18" charset="0"/>
            </a:endParaRPr>
          </a:p>
        </p:txBody>
      </p:sp>
      <p:sp>
        <p:nvSpPr>
          <p:cNvPr id="5" name="TextBox 4"/>
          <p:cNvSpPr txBox="1"/>
          <p:nvPr/>
        </p:nvSpPr>
        <p:spPr>
          <a:xfrm>
            <a:off x="467544" y="5589240"/>
            <a:ext cx="8496944" cy="954107"/>
          </a:xfrm>
          <a:prstGeom prst="rect">
            <a:avLst/>
          </a:prstGeom>
          <a:solidFill>
            <a:schemeClr val="accent6">
              <a:lumMod val="60000"/>
              <a:lumOff val="40000"/>
            </a:schemeClr>
          </a:solidFill>
        </p:spPr>
        <p:txBody>
          <a:bodyPr wrap="square" rtlCol="0">
            <a:spAutoFit/>
          </a:bodyPr>
          <a:lstStyle/>
          <a:p>
            <a:pPr algn="ctr"/>
            <a:r>
              <a:rPr lang="ru-RU" sz="2800" b="1" i="1" dirty="0" smtClean="0">
                <a:latin typeface="Times New Roman" pitchFamily="18" charset="0"/>
                <a:cs typeface="Times New Roman" pitchFamily="18" charset="0"/>
              </a:rPr>
              <a:t>Чтобы выбрать все столбцы из таблицы, вместо названий столбцов указывается «*»</a:t>
            </a:r>
            <a:endParaRPr lang="ru-RU" sz="2800" b="1" i="1" dirty="0">
              <a:latin typeface="Times New Roman" pitchFamily="18" charset="0"/>
              <a:cs typeface="Times New Roman" pitchFamily="18" charset="0"/>
            </a:endParaRPr>
          </a:p>
        </p:txBody>
      </p:sp>
    </p:spTree>
    <p:extLst>
      <p:ext uri="{BB962C8B-B14F-4D97-AF65-F5344CB8AC3E}">
        <p14:creationId xmlns:p14="http://schemas.microsoft.com/office/powerpoint/2010/main" val="286024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latin typeface="Times New Roman" pitchFamily="18" charset="0"/>
                <a:cs typeface="Times New Roman" pitchFamily="18" charset="0"/>
              </a:rPr>
              <a:t>Сортировка выбранных данных</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600201"/>
            <a:ext cx="8229600" cy="3556992"/>
          </a:xfrm>
        </p:spPr>
        <p:style>
          <a:lnRef idx="1">
            <a:schemeClr val="accent5"/>
          </a:lnRef>
          <a:fillRef idx="2">
            <a:schemeClr val="accent5"/>
          </a:fillRef>
          <a:effectRef idx="1">
            <a:schemeClr val="accent5"/>
          </a:effectRef>
          <a:fontRef idx="minor">
            <a:schemeClr val="dk1"/>
          </a:fontRef>
        </p:style>
        <p:txBody>
          <a:bodyPr/>
          <a:lstStyle/>
          <a:p>
            <a:pPr algn="just">
              <a:buNone/>
            </a:pPr>
            <a:r>
              <a:rPr lang="ru-RU" dirty="0" smtClean="0"/>
              <a:t>	</a:t>
            </a:r>
            <a:r>
              <a:rPr lang="ru-RU" dirty="0" smtClean="0">
                <a:latin typeface="Times New Roman" pitchFamily="18" charset="0"/>
                <a:cs typeface="Times New Roman" pitchFamily="18" charset="0"/>
              </a:rPr>
              <a:t>По умолчанию выбранные данные выводятся в том порядке, в котором они находятся в таблице. Для точной сортировки данных используется оператор </a:t>
            </a:r>
            <a:r>
              <a:rPr lang="en-US" dirty="0" smtClean="0">
                <a:latin typeface="Times New Roman" pitchFamily="18" charset="0"/>
                <a:cs typeface="Times New Roman" pitchFamily="18" charset="0"/>
              </a:rPr>
              <a:t>ORDER BY. </a:t>
            </a:r>
            <a:r>
              <a:rPr lang="ru-RU" dirty="0" smtClean="0">
                <a:latin typeface="Times New Roman" pitchFamily="18" charset="0"/>
                <a:cs typeface="Times New Roman" pitchFamily="18" charset="0"/>
              </a:rPr>
              <a:t>После оператора</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указывается имя одного или нескольких столбцов, по которым и сортируются результаты</a:t>
            </a:r>
            <a:endParaRPr lang="ru-RU" dirty="0">
              <a:latin typeface="Times New Roman" pitchFamily="18" charset="0"/>
              <a:cs typeface="Times New Roman" pitchFamily="18" charset="0"/>
            </a:endParaRPr>
          </a:p>
        </p:txBody>
      </p:sp>
      <p:sp>
        <p:nvSpPr>
          <p:cNvPr id="4" name="Прямоугольник 3"/>
          <p:cNvSpPr/>
          <p:nvPr/>
        </p:nvSpPr>
        <p:spPr>
          <a:xfrm>
            <a:off x="323528" y="5517232"/>
            <a:ext cx="871296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Times New Roman" pitchFamily="18" charset="0"/>
                <a:cs typeface="Times New Roman" pitchFamily="18" charset="0"/>
              </a:rPr>
              <a:t>SELECT </a:t>
            </a:r>
            <a:r>
              <a:rPr lang="en-US" sz="2400" b="1" dirty="0" err="1" smtClean="0">
                <a:latin typeface="Times New Roman" pitchFamily="18" charset="0"/>
                <a:cs typeface="Times New Roman" pitchFamily="18" charset="0"/>
              </a:rPr>
              <a:t>prod_name</a:t>
            </a:r>
            <a:r>
              <a:rPr lang="en-US" sz="2400" b="1" dirty="0" smtClean="0">
                <a:latin typeface="Times New Roman" pitchFamily="18" charset="0"/>
                <a:cs typeface="Times New Roman" pitchFamily="18" charset="0"/>
              </a:rPr>
              <a:t> FROM Products ORDER BY </a:t>
            </a:r>
            <a:r>
              <a:rPr lang="en-US" sz="2400" b="1" dirty="0" err="1" smtClean="0">
                <a:latin typeface="Times New Roman" pitchFamily="18" charset="0"/>
                <a:cs typeface="Times New Roman" pitchFamily="18" charset="0"/>
              </a:rPr>
              <a:t>prod_name</a:t>
            </a:r>
            <a:r>
              <a:rPr lang="en-US" sz="2400" b="1" dirty="0" smtClean="0">
                <a:latin typeface="Times New Roman" pitchFamily="18" charset="0"/>
                <a:cs typeface="Times New Roman" pitchFamily="18" charset="0"/>
              </a:rPr>
              <a:t>; </a:t>
            </a:r>
            <a:endParaRPr lang="ru-RU"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29551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Указание направления сортировки</a:t>
            </a:r>
            <a:endParaRPr lang="ru-RU" b="1" dirty="0"/>
          </a:p>
        </p:txBody>
      </p:sp>
      <p:sp>
        <p:nvSpPr>
          <p:cNvPr id="3" name="Содержимое 2"/>
          <p:cNvSpPr>
            <a:spLocks noGrp="1"/>
          </p:cNvSpPr>
          <p:nvPr>
            <p:ph idx="1"/>
          </p:nvPr>
        </p:nvSpPr>
        <p:spPr>
          <a:xfrm>
            <a:off x="179512" y="1600201"/>
            <a:ext cx="8507288" cy="3196952"/>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just">
              <a:buNone/>
            </a:pPr>
            <a:r>
              <a:rPr lang="ru-RU" dirty="0" smtClean="0"/>
              <a:t>	Сортировка данных не ограничена порядком по возрастанию (от А до Я). Несмотря на то что этот порядок является порядком по умолчанию, в предложении ORDER BY также можно использовать порядок по убыванию (от Я до А). Для этого необходимо указать </a:t>
            </a:r>
            <a:r>
              <a:rPr lang="ru-RU" b="1" u="sng" dirty="0" smtClean="0"/>
              <a:t>ключевое слово DESC</a:t>
            </a:r>
            <a:r>
              <a:rPr lang="ru-RU" dirty="0" smtClean="0"/>
              <a:t>. Если столбец содержит числовое значение то аналогично </a:t>
            </a:r>
            <a:r>
              <a:rPr lang="ru-RU" b="1" i="1" dirty="0" smtClean="0"/>
              <a:t>с помощью ключевого слова </a:t>
            </a:r>
            <a:r>
              <a:rPr lang="en-US" b="1" i="1" dirty="0" smtClean="0"/>
              <a:t>DESC </a:t>
            </a:r>
            <a:r>
              <a:rPr lang="ru-RU" b="1" i="1" dirty="0" smtClean="0"/>
              <a:t>– сортируем данные по убыванию, а с помощью ключ. слова </a:t>
            </a:r>
            <a:r>
              <a:rPr lang="en-US" b="1" i="1" dirty="0" smtClean="0"/>
              <a:t>ASC</a:t>
            </a:r>
            <a:r>
              <a:rPr lang="ru-RU" b="1" i="1" dirty="0" smtClean="0"/>
              <a:t> – по возрастанию</a:t>
            </a:r>
            <a:r>
              <a:rPr lang="ru-RU" dirty="0" smtClean="0"/>
              <a:t>.</a:t>
            </a:r>
            <a:endParaRPr lang="ru-RU" dirty="0"/>
          </a:p>
        </p:txBody>
      </p:sp>
      <p:sp>
        <p:nvSpPr>
          <p:cNvPr id="4" name="Прямоугольник 3"/>
          <p:cNvSpPr/>
          <p:nvPr/>
        </p:nvSpPr>
        <p:spPr>
          <a:xfrm>
            <a:off x="395536" y="5157192"/>
            <a:ext cx="8352928" cy="954107"/>
          </a:xfrm>
          <a:prstGeom prst="rect">
            <a:avLst/>
          </a:prstGeom>
          <a:solidFill>
            <a:schemeClr val="accent6">
              <a:lumMod val="60000"/>
              <a:lumOff val="40000"/>
            </a:schemeClr>
          </a:solidFill>
        </p:spPr>
        <p:txBody>
          <a:bodyPr wrap="square">
            <a:spAutoFit/>
          </a:bodyPr>
          <a:lstStyle/>
          <a:p>
            <a:r>
              <a:rPr lang="en-US" sz="2800" b="1" dirty="0" smtClean="0">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prod_id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prod_price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prod_name</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FROM </a:t>
            </a:r>
            <a:r>
              <a:rPr lang="en-US" sz="2800" dirty="0" smtClean="0">
                <a:latin typeface="Times New Roman" pitchFamily="18" charset="0"/>
                <a:cs typeface="Times New Roman" pitchFamily="18" charset="0"/>
              </a:rPr>
              <a:t>Products</a:t>
            </a:r>
            <a:r>
              <a:rPr lang="en-US" sz="2800" b="1" dirty="0" smtClean="0">
                <a:latin typeface="Times New Roman" pitchFamily="18" charset="0"/>
                <a:cs typeface="Times New Roman" pitchFamily="18" charset="0"/>
              </a:rPr>
              <a:t> ORDER BY </a:t>
            </a:r>
            <a:r>
              <a:rPr lang="en-US" sz="2800" dirty="0" err="1" smtClean="0">
                <a:latin typeface="Times New Roman" pitchFamily="18" charset="0"/>
                <a:cs typeface="Times New Roman" pitchFamily="18" charset="0"/>
              </a:rPr>
              <a:t>prod_price</a:t>
            </a:r>
            <a:r>
              <a:rPr lang="en-US" sz="2800" b="1" dirty="0" smtClean="0">
                <a:latin typeface="Times New Roman" pitchFamily="18" charset="0"/>
                <a:cs typeface="Times New Roman" pitchFamily="18" charset="0"/>
              </a:rPr>
              <a:t> DESC; </a:t>
            </a:r>
            <a:endParaRPr lang="ru-RU"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31957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latin typeface="Times New Roman" pitchFamily="18" charset="0"/>
                <a:cs typeface="Times New Roman" pitchFamily="18" charset="0"/>
              </a:rPr>
              <a:t>Фильтрация данных</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a:xfrm>
            <a:off x="107504" y="1600201"/>
            <a:ext cx="8856984" cy="2764904"/>
          </a:xfrm>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ru-RU" dirty="0" smtClean="0"/>
              <a:t>	В операторе SELECT данные фильтруются путем указания критерия поиска оператора </a:t>
            </a:r>
            <a:r>
              <a:rPr lang="ru-RU" b="1" dirty="0" smtClean="0"/>
              <a:t>WHERE</a:t>
            </a:r>
            <a:r>
              <a:rPr lang="ru-RU" dirty="0" smtClean="0"/>
              <a:t>. Оператор </a:t>
            </a:r>
            <a:r>
              <a:rPr lang="ru-RU" b="1" i="1" dirty="0" smtClean="0"/>
              <a:t>WHERE указывается сразу после названия таблицы </a:t>
            </a:r>
            <a:r>
              <a:rPr lang="ru-RU" dirty="0" smtClean="0"/>
              <a:t>(оператора </a:t>
            </a:r>
            <a:r>
              <a:rPr lang="ru-RU" b="1" dirty="0" smtClean="0"/>
              <a:t>FROM</a:t>
            </a:r>
            <a:r>
              <a:rPr lang="ru-RU" dirty="0" smtClean="0"/>
              <a:t>) следующим образом: </a:t>
            </a:r>
            <a:endParaRPr lang="ru-RU" dirty="0"/>
          </a:p>
        </p:txBody>
      </p:sp>
      <p:sp>
        <p:nvSpPr>
          <p:cNvPr id="4" name="Прямоугольник 3"/>
          <p:cNvSpPr/>
          <p:nvPr/>
        </p:nvSpPr>
        <p:spPr>
          <a:xfrm>
            <a:off x="251520" y="4797152"/>
            <a:ext cx="8712968" cy="1200329"/>
          </a:xfrm>
          <a:prstGeom prst="rect">
            <a:avLst/>
          </a:prstGeom>
        </p:spPr>
        <p:txBody>
          <a:bodyPr wrap="square">
            <a:spAutoFit/>
          </a:bodyPr>
          <a:lstStyle/>
          <a:p>
            <a:r>
              <a:rPr lang="en-US" sz="3600" b="1" dirty="0" smtClean="0">
                <a:latin typeface="Times New Roman" pitchFamily="18" charset="0"/>
                <a:cs typeface="Times New Roman" pitchFamily="18" charset="0"/>
              </a:rPr>
              <a:t>SELECT </a:t>
            </a:r>
            <a:r>
              <a:rPr lang="en-US" sz="3600" dirty="0" err="1" smtClean="0">
                <a:latin typeface="Times New Roman" pitchFamily="18" charset="0"/>
                <a:cs typeface="Times New Roman" pitchFamily="18" charset="0"/>
              </a:rPr>
              <a:t>prod_name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prod_price</a:t>
            </a: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FROM </a:t>
            </a:r>
            <a:r>
              <a:rPr lang="en-US" sz="3600" dirty="0" smtClean="0">
                <a:latin typeface="Times New Roman" pitchFamily="18" charset="0"/>
                <a:cs typeface="Times New Roman" pitchFamily="18" charset="0"/>
              </a:rPr>
              <a:t>Products </a:t>
            </a:r>
            <a:r>
              <a:rPr lang="en-US" sz="3600" b="1" dirty="0" smtClean="0">
                <a:latin typeface="Times New Roman" pitchFamily="18" charset="0"/>
                <a:cs typeface="Times New Roman" pitchFamily="18" charset="0"/>
              </a:rPr>
              <a:t>WHERE </a:t>
            </a:r>
            <a:r>
              <a:rPr lang="en-US" sz="3600" dirty="0" err="1" smtClean="0">
                <a:latin typeface="Times New Roman" pitchFamily="18" charset="0"/>
                <a:cs typeface="Times New Roman" pitchFamily="18" charset="0"/>
              </a:rPr>
              <a:t>prod_price</a:t>
            </a:r>
            <a:r>
              <a:rPr lang="en-US" sz="3600" dirty="0" smtClean="0">
                <a:latin typeface="Times New Roman" pitchFamily="18" charset="0"/>
                <a:cs typeface="Times New Roman" pitchFamily="18" charset="0"/>
              </a:rPr>
              <a:t> = 3.49</a:t>
            </a:r>
            <a:r>
              <a:rPr lang="en-US"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86156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Расширенная фильтрация БД</a:t>
            </a:r>
            <a:endParaRPr lang="ru-RU" b="1" dirty="0"/>
          </a:p>
        </p:txBody>
      </p:sp>
      <p:sp>
        <p:nvSpPr>
          <p:cNvPr id="7" name="Прямоугольник 6"/>
          <p:cNvSpPr/>
          <p:nvPr/>
        </p:nvSpPr>
        <p:spPr>
          <a:xfrm>
            <a:off x="467544" y="1556792"/>
            <a:ext cx="820891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000" b="1" dirty="0" smtClean="0">
                <a:latin typeface="Times New Roman" pitchFamily="18" charset="0"/>
                <a:cs typeface="Times New Roman" pitchFamily="18" charset="0"/>
              </a:rPr>
              <a:t>Чтобы увеличить уровень контроля над фильтром, можно использовать несколько предложений </a:t>
            </a:r>
            <a:r>
              <a:rPr lang="en-US" sz="2000" b="1" dirty="0" smtClean="0">
                <a:latin typeface="Times New Roman" pitchFamily="18" charset="0"/>
                <a:cs typeface="Times New Roman" pitchFamily="18" charset="0"/>
              </a:rPr>
              <a:t>WHERE</a:t>
            </a:r>
            <a:r>
              <a:rPr lang="ru-RU" sz="2000" b="1" dirty="0" smtClean="0">
                <a:latin typeface="Times New Roman" pitchFamily="18" charset="0"/>
                <a:cs typeface="Times New Roman" pitchFamily="18" charset="0"/>
              </a:rPr>
              <a:t>, которые можно использовать в виде логических операторов </a:t>
            </a:r>
            <a:r>
              <a:rPr lang="en-US" sz="2000" b="1" dirty="0" smtClean="0">
                <a:latin typeface="Times New Roman" pitchFamily="18" charset="0"/>
                <a:cs typeface="Times New Roman" pitchFamily="18" charset="0"/>
              </a:rPr>
              <a:t>AND </a:t>
            </a:r>
            <a:r>
              <a:rPr lang="ru-RU" sz="2000" b="1" dirty="0" smtClean="0">
                <a:latin typeface="Times New Roman" pitchFamily="18" charset="0"/>
                <a:cs typeface="Times New Roman" pitchFamily="18" charset="0"/>
              </a:rPr>
              <a:t>или </a:t>
            </a:r>
            <a:r>
              <a:rPr lang="en-US" sz="2000" b="1" dirty="0" smtClean="0">
                <a:latin typeface="Times New Roman" pitchFamily="18" charset="0"/>
                <a:cs typeface="Times New Roman" pitchFamily="18" charset="0"/>
              </a:rPr>
              <a:t>OR.</a:t>
            </a:r>
            <a:endParaRPr lang="ru-RU" sz="2000" dirty="0">
              <a:latin typeface="Times New Roman" pitchFamily="18" charset="0"/>
              <a:cs typeface="Times New Roman" pitchFamily="18" charset="0"/>
            </a:endParaRPr>
          </a:p>
        </p:txBody>
      </p:sp>
      <p:pic>
        <p:nvPicPr>
          <p:cNvPr id="1026" name="Picture 2" descr="C:\Users\Сергей\YandexDisk\Скриншоты\2014-05-04 10-32-42 Скриншот экрана.png"/>
          <p:cNvPicPr>
            <a:picLocks noChangeAspect="1" noChangeArrowheads="1"/>
          </p:cNvPicPr>
          <p:nvPr/>
        </p:nvPicPr>
        <p:blipFill>
          <a:blip r:embed="rId2" cstate="print"/>
          <a:srcRect/>
          <a:stretch>
            <a:fillRect/>
          </a:stretch>
        </p:blipFill>
        <p:spPr bwMode="auto">
          <a:xfrm>
            <a:off x="0" y="2924944"/>
            <a:ext cx="9144000" cy="2592288"/>
          </a:xfrm>
          <a:prstGeom prst="rect">
            <a:avLst/>
          </a:prstGeom>
          <a:noFill/>
        </p:spPr>
      </p:pic>
    </p:spTree>
    <p:extLst>
      <p:ext uri="{BB962C8B-B14F-4D97-AF65-F5344CB8AC3E}">
        <p14:creationId xmlns:p14="http://schemas.microsoft.com/office/powerpoint/2010/main" val="2180934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СУБД	</a:t>
            </a:r>
            <a:endParaRPr lang="ru-RU" b="1" dirty="0"/>
          </a:p>
        </p:txBody>
      </p:sp>
      <p:sp>
        <p:nvSpPr>
          <p:cNvPr id="5" name="Прямоугольник 4"/>
          <p:cNvSpPr/>
          <p:nvPr/>
        </p:nvSpPr>
        <p:spPr>
          <a:xfrm>
            <a:off x="179512" y="1772816"/>
            <a:ext cx="8856984"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Программное обеспечение, предназначенное для работы с базами данных, называется система управления базами данных (СУБД). СУБД используются для упорядоченного хранения и обработки больших объемов информации.</a:t>
            </a:r>
          </a:p>
          <a:p>
            <a:r>
              <a:rPr lang="ru-RU" sz="2000" b="1" dirty="0" smtClean="0">
                <a:latin typeface="Times New Roman" pitchFamily="18" charset="0"/>
                <a:cs typeface="Times New Roman" pitchFamily="18" charset="0"/>
              </a:rPr>
              <a:t>СУБД организует хранение информации таким образом, чтобы ее было удобно:</a:t>
            </a:r>
          </a:p>
          <a:p>
            <a:pPr>
              <a:buFont typeface="Arial" pitchFamily="34" charset="0"/>
              <a:buChar char="•"/>
            </a:pPr>
            <a:r>
              <a:rPr lang="ru-RU"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просматривать,</a:t>
            </a:r>
          </a:p>
          <a:p>
            <a:pPr>
              <a:buFont typeface="Arial" pitchFamily="34" charset="0"/>
              <a:buChar char="•"/>
            </a:pPr>
            <a:r>
              <a:rPr lang="ru-RU" sz="2400" dirty="0" smtClean="0">
                <a:latin typeface="Times New Roman" pitchFamily="18" charset="0"/>
                <a:cs typeface="Times New Roman" pitchFamily="18" charset="0"/>
              </a:rPr>
              <a:t> пополнять,</a:t>
            </a:r>
          </a:p>
          <a:p>
            <a:pPr>
              <a:buFont typeface="Arial" pitchFamily="34" charset="0"/>
              <a:buChar char="•"/>
            </a:pPr>
            <a:r>
              <a:rPr lang="ru-RU" sz="2400" dirty="0" smtClean="0">
                <a:latin typeface="Times New Roman" pitchFamily="18" charset="0"/>
                <a:cs typeface="Times New Roman" pitchFamily="18" charset="0"/>
              </a:rPr>
              <a:t> изменять,</a:t>
            </a:r>
          </a:p>
          <a:p>
            <a:pPr>
              <a:buFont typeface="Arial" pitchFamily="34" charset="0"/>
              <a:buChar char="•"/>
            </a:pPr>
            <a:r>
              <a:rPr lang="ru-RU" sz="2400" dirty="0" smtClean="0">
                <a:latin typeface="Times New Roman" pitchFamily="18" charset="0"/>
                <a:cs typeface="Times New Roman" pitchFamily="18" charset="0"/>
              </a:rPr>
              <a:t> искать нужные сведения,</a:t>
            </a:r>
          </a:p>
          <a:p>
            <a:pPr>
              <a:buFont typeface="Arial" pitchFamily="34" charset="0"/>
              <a:buChar char="•"/>
            </a:pPr>
            <a:r>
              <a:rPr lang="ru-RU" sz="2400" dirty="0" smtClean="0">
                <a:latin typeface="Times New Roman" pitchFamily="18" charset="0"/>
                <a:cs typeface="Times New Roman" pitchFamily="18" charset="0"/>
              </a:rPr>
              <a:t> делать любые выборки,</a:t>
            </a:r>
          </a:p>
          <a:p>
            <a:pPr>
              <a:buFont typeface="Arial" pitchFamily="34" charset="0"/>
              <a:buChar char="•"/>
            </a:pPr>
            <a:r>
              <a:rPr lang="ru-RU" sz="2400" dirty="0" smtClean="0">
                <a:latin typeface="Times New Roman" pitchFamily="18" charset="0"/>
                <a:cs typeface="Times New Roman" pitchFamily="18" charset="0"/>
              </a:rPr>
              <a:t> осуществлять сортировку в любом порядке.</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3399866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Ключевое слово </a:t>
            </a:r>
            <a:r>
              <a:rPr lang="en-US" b="1" dirty="0" smtClean="0"/>
              <a:t>DISTINCT</a:t>
            </a:r>
            <a:endParaRPr lang="ru-RU" b="1" dirty="0"/>
          </a:p>
        </p:txBody>
      </p:sp>
      <p:sp>
        <p:nvSpPr>
          <p:cNvPr id="5" name="Прямоугольник 4"/>
          <p:cNvSpPr/>
          <p:nvPr/>
        </p:nvSpPr>
        <p:spPr>
          <a:xfrm>
            <a:off x="179512" y="1772816"/>
            <a:ext cx="885698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400" dirty="0" smtClean="0"/>
              <a:t>Ключевое слово </a:t>
            </a:r>
            <a:r>
              <a:rPr lang="ru-RU" sz="2400" b="1" dirty="0" smtClean="0"/>
              <a:t>DISTINCT</a:t>
            </a:r>
            <a:r>
              <a:rPr lang="ru-RU" sz="2400" dirty="0" smtClean="0"/>
              <a:t> используется, когда нужно получить только различающиеся значения.</a:t>
            </a:r>
            <a:endParaRPr lang="en-US" sz="2400" dirty="0" smtClean="0"/>
          </a:p>
          <a:p>
            <a:pPr algn="just"/>
            <a:r>
              <a:rPr lang="en-US" sz="2400" b="1" dirty="0" smtClean="0"/>
              <a:t>_______________________________________________________</a:t>
            </a:r>
            <a:endParaRPr lang="en-US" sz="2400" b="1" u="sng" dirty="0" smtClean="0"/>
          </a:p>
          <a:p>
            <a:pPr algn="just"/>
            <a:r>
              <a:rPr lang="en-US" sz="2400" b="1" u="sng" dirty="0" smtClean="0"/>
              <a:t>SELECT DISTINCT </a:t>
            </a:r>
            <a:r>
              <a:rPr lang="ru-RU" sz="2400" b="1" u="sng" dirty="0" smtClean="0"/>
              <a:t>имя(имена)</a:t>
            </a:r>
            <a:r>
              <a:rPr lang="ru-RU" sz="2400" b="1" u="sng" dirty="0" err="1" smtClean="0"/>
              <a:t>_колонки</a:t>
            </a:r>
            <a:r>
              <a:rPr lang="ru-RU" sz="2400" b="1" u="sng" dirty="0" smtClean="0"/>
              <a:t> </a:t>
            </a:r>
            <a:r>
              <a:rPr lang="en-US" sz="2400" b="1" u="sng" dirty="0" smtClean="0"/>
              <a:t>FROM </a:t>
            </a:r>
            <a:r>
              <a:rPr lang="ru-RU" sz="2400" b="1" u="sng" dirty="0" err="1" smtClean="0"/>
              <a:t>имя_таблицы</a:t>
            </a:r>
            <a:r>
              <a:rPr lang="en-US" sz="2400" u="sng" dirty="0" smtClean="0"/>
              <a:t>_____ </a:t>
            </a:r>
            <a:endParaRPr lang="ru-RU" sz="2400" u="sng" dirty="0">
              <a:latin typeface="Times New Roman" pitchFamily="18" charset="0"/>
              <a:cs typeface="Times New Roman" pitchFamily="18" charset="0"/>
            </a:endParaRPr>
          </a:p>
        </p:txBody>
      </p:sp>
      <p:pic>
        <p:nvPicPr>
          <p:cNvPr id="2050" name="Picture 2" descr="C:\Users\Сергей\YandexDisk\Скриншоты\2014-05-04 10-42-38 Скриншот экрана.png"/>
          <p:cNvPicPr>
            <a:picLocks noChangeAspect="1" noChangeArrowheads="1"/>
          </p:cNvPicPr>
          <p:nvPr/>
        </p:nvPicPr>
        <p:blipFill>
          <a:blip r:embed="rId2" cstate="print"/>
          <a:srcRect/>
          <a:stretch>
            <a:fillRect/>
          </a:stretch>
        </p:blipFill>
        <p:spPr bwMode="auto">
          <a:xfrm>
            <a:off x="1115616" y="3501008"/>
            <a:ext cx="6953915" cy="2016224"/>
          </a:xfrm>
          <a:prstGeom prst="rect">
            <a:avLst/>
          </a:prstGeom>
          <a:noFill/>
        </p:spPr>
      </p:pic>
      <p:pic>
        <p:nvPicPr>
          <p:cNvPr id="2051" name="Picture 3" descr="C:\Users\Сергей\YandexDisk\Скриншоты\2014-05-04 10-43-27 Скриншот экрана.png"/>
          <p:cNvPicPr>
            <a:picLocks noChangeAspect="1" noChangeArrowheads="1"/>
          </p:cNvPicPr>
          <p:nvPr/>
        </p:nvPicPr>
        <p:blipFill>
          <a:blip r:embed="rId3" cstate="print"/>
          <a:srcRect/>
          <a:stretch>
            <a:fillRect/>
          </a:stretch>
        </p:blipFill>
        <p:spPr bwMode="auto">
          <a:xfrm>
            <a:off x="1187624" y="5661248"/>
            <a:ext cx="6720747" cy="864096"/>
          </a:xfrm>
          <a:prstGeom prst="rect">
            <a:avLst/>
          </a:prstGeom>
          <a:noFill/>
        </p:spPr>
      </p:pic>
    </p:spTree>
    <p:extLst>
      <p:ext uri="{BB962C8B-B14F-4D97-AF65-F5344CB8AC3E}">
        <p14:creationId xmlns:p14="http://schemas.microsoft.com/office/powerpoint/2010/main" val="120203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Вставка новых рядов</a:t>
            </a:r>
            <a:endParaRPr lang="ru-RU" b="1" dirty="0"/>
          </a:p>
        </p:txBody>
      </p:sp>
      <p:pic>
        <p:nvPicPr>
          <p:cNvPr id="3074" name="Picture 2" descr="C:\Users\Сергей\YandexDisk\Скриншоты\2014-05-04 10-46-07 Скриншот экрана.png"/>
          <p:cNvPicPr>
            <a:picLocks noChangeAspect="1" noChangeArrowheads="1"/>
          </p:cNvPicPr>
          <p:nvPr/>
        </p:nvPicPr>
        <p:blipFill>
          <a:blip r:embed="rId2" cstate="print"/>
          <a:srcRect/>
          <a:stretch>
            <a:fillRect/>
          </a:stretch>
        </p:blipFill>
        <p:spPr bwMode="auto">
          <a:xfrm>
            <a:off x="395536" y="1556791"/>
            <a:ext cx="8352928" cy="3224539"/>
          </a:xfrm>
          <a:prstGeom prst="rect">
            <a:avLst/>
          </a:prstGeom>
          <a:noFill/>
        </p:spPr>
      </p:pic>
    </p:spTree>
    <p:extLst>
      <p:ext uri="{BB962C8B-B14F-4D97-AF65-F5344CB8AC3E}">
        <p14:creationId xmlns:p14="http://schemas.microsoft.com/office/powerpoint/2010/main" val="4023841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Сергей\YandexDisk\Скриншоты\2014-05-04 10-49-28 Скриншот экрана.png"/>
          <p:cNvPicPr>
            <a:picLocks noChangeAspect="1" noChangeArrowheads="1"/>
          </p:cNvPicPr>
          <p:nvPr/>
        </p:nvPicPr>
        <p:blipFill>
          <a:blip r:embed="rId2" cstate="print"/>
          <a:srcRect/>
          <a:stretch>
            <a:fillRect/>
          </a:stretch>
        </p:blipFill>
        <p:spPr bwMode="auto">
          <a:xfrm>
            <a:off x="1979712" y="0"/>
            <a:ext cx="5702572" cy="6769373"/>
          </a:xfrm>
          <a:prstGeom prst="rect">
            <a:avLst/>
          </a:prstGeom>
          <a:noFill/>
        </p:spPr>
      </p:pic>
    </p:spTree>
    <p:extLst>
      <p:ext uri="{BB962C8B-B14F-4D97-AF65-F5344CB8AC3E}">
        <p14:creationId xmlns:p14="http://schemas.microsoft.com/office/powerpoint/2010/main" val="559805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922114"/>
          </a:xfrm>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Обновление рядов БД</a:t>
            </a:r>
            <a:endParaRPr lang="ru-RU" b="1" dirty="0"/>
          </a:p>
        </p:txBody>
      </p:sp>
      <p:pic>
        <p:nvPicPr>
          <p:cNvPr id="5122" name="Picture 2" descr="C:\Users\Сергей\YandexDisk\Скриншоты\2014-05-04 10-51-56 Скриншот экрана.png"/>
          <p:cNvPicPr>
            <a:picLocks noChangeAspect="1" noChangeArrowheads="1"/>
          </p:cNvPicPr>
          <p:nvPr/>
        </p:nvPicPr>
        <p:blipFill>
          <a:blip r:embed="rId2" cstate="print"/>
          <a:srcRect/>
          <a:stretch>
            <a:fillRect/>
          </a:stretch>
        </p:blipFill>
        <p:spPr bwMode="auto">
          <a:xfrm>
            <a:off x="2195736" y="1094071"/>
            <a:ext cx="5400600" cy="5763930"/>
          </a:xfrm>
          <a:prstGeom prst="rect">
            <a:avLst/>
          </a:prstGeom>
          <a:noFill/>
        </p:spPr>
      </p:pic>
    </p:spTree>
    <p:extLst>
      <p:ext uri="{BB962C8B-B14F-4D97-AF65-F5344CB8AC3E}">
        <p14:creationId xmlns:p14="http://schemas.microsoft.com/office/powerpoint/2010/main" val="2021432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Удаление рядов из таблицы БД</a:t>
            </a:r>
            <a:endParaRPr lang="ru-RU" b="1" dirty="0"/>
          </a:p>
        </p:txBody>
      </p:sp>
      <p:sp>
        <p:nvSpPr>
          <p:cNvPr id="3" name="Содержимое 2"/>
          <p:cNvSpPr>
            <a:spLocks noGrp="1"/>
          </p:cNvSpPr>
          <p:nvPr>
            <p:ph idx="1"/>
          </p:nvPr>
        </p:nvSpPr>
        <p:spPr>
          <a:xfrm>
            <a:off x="107504" y="1700808"/>
            <a:ext cx="9036496" cy="1224136"/>
          </a:xfrm>
        </p:spPr>
        <p:style>
          <a:lnRef idx="1">
            <a:schemeClr val="accent1"/>
          </a:lnRef>
          <a:fillRef idx="2">
            <a:schemeClr val="accent1"/>
          </a:fillRef>
          <a:effectRef idx="1">
            <a:schemeClr val="accent1"/>
          </a:effectRef>
          <a:fontRef idx="minor">
            <a:schemeClr val="dk1"/>
          </a:fontRef>
        </p:style>
        <p:txBody>
          <a:bodyPr>
            <a:normAutofit/>
          </a:bodyPr>
          <a:lstStyle/>
          <a:p>
            <a:pPr marL="514350" indent="-514350">
              <a:buNone/>
            </a:pPr>
            <a:r>
              <a:rPr lang="ru-RU" dirty="0" smtClean="0"/>
              <a:t>	Выражение </a:t>
            </a:r>
            <a:r>
              <a:rPr lang="en-US" b="1" dirty="0" smtClean="0"/>
              <a:t>DELETE</a:t>
            </a:r>
            <a:r>
              <a:rPr lang="en-US" dirty="0" smtClean="0"/>
              <a:t> </a:t>
            </a:r>
            <a:r>
              <a:rPr lang="ru-RU" dirty="0" smtClean="0"/>
              <a:t>позволяет удалить ряды(т.е. строки таблицы) из таблицы</a:t>
            </a:r>
            <a:endParaRPr lang="ru-RU" b="1" dirty="0"/>
          </a:p>
        </p:txBody>
      </p:sp>
      <p:pic>
        <p:nvPicPr>
          <p:cNvPr id="6147" name="Picture 3" descr="C:\Users\Сергей\YandexDisk\Скриншоты\2014-05-04 10-59-34 Скриншот экрана.png"/>
          <p:cNvPicPr>
            <a:picLocks noChangeAspect="1" noChangeArrowheads="1"/>
          </p:cNvPicPr>
          <p:nvPr/>
        </p:nvPicPr>
        <p:blipFill>
          <a:blip r:embed="rId2" cstate="print"/>
          <a:srcRect/>
          <a:stretch>
            <a:fillRect/>
          </a:stretch>
        </p:blipFill>
        <p:spPr bwMode="auto">
          <a:xfrm>
            <a:off x="827584" y="3140968"/>
            <a:ext cx="7488833" cy="504056"/>
          </a:xfrm>
          <a:prstGeom prst="rect">
            <a:avLst/>
          </a:prstGeom>
          <a:noFill/>
        </p:spPr>
      </p:pic>
      <p:pic>
        <p:nvPicPr>
          <p:cNvPr id="6148" name="Picture 4" descr="C:\Users\Сергей\YandexDisk\Скриншоты\2014-05-04 11-00-43 Скриншот экрана.png"/>
          <p:cNvPicPr>
            <a:picLocks noChangeAspect="1" noChangeArrowheads="1"/>
          </p:cNvPicPr>
          <p:nvPr/>
        </p:nvPicPr>
        <p:blipFill>
          <a:blip r:embed="rId3" cstate="print"/>
          <a:srcRect/>
          <a:stretch>
            <a:fillRect/>
          </a:stretch>
        </p:blipFill>
        <p:spPr bwMode="auto">
          <a:xfrm>
            <a:off x="1547664" y="3861048"/>
            <a:ext cx="5544616" cy="2855590"/>
          </a:xfrm>
          <a:prstGeom prst="rect">
            <a:avLst/>
          </a:prstGeom>
          <a:noFill/>
        </p:spPr>
      </p:pic>
    </p:spTree>
    <p:extLst>
      <p:ext uri="{BB962C8B-B14F-4D97-AF65-F5344CB8AC3E}">
        <p14:creationId xmlns:p14="http://schemas.microsoft.com/office/powerpoint/2010/main" val="1408007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Функция в </a:t>
            </a:r>
            <a:r>
              <a:rPr lang="en-US" sz="3600" b="1" dirty="0" smtClean="0"/>
              <a:t>SQL </a:t>
            </a:r>
            <a:r>
              <a:rPr lang="ru-RU" sz="3600" b="1" dirty="0" smtClean="0"/>
              <a:t>для подсчета записей</a:t>
            </a:r>
            <a:endParaRPr lang="ru-RU" sz="3600" b="1" dirty="0"/>
          </a:p>
        </p:txBody>
      </p:sp>
      <p:sp>
        <p:nvSpPr>
          <p:cNvPr id="4" name="Содержимое 3"/>
          <p:cNvSpPr>
            <a:spLocks noGrp="1"/>
          </p:cNvSpPr>
          <p:nvPr>
            <p:ph idx="1"/>
          </p:nvPr>
        </p:nvSpPr>
        <p:spPr>
          <a:xfrm>
            <a:off x="457200" y="1600200"/>
            <a:ext cx="8229600" cy="2620888"/>
          </a:xfr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ru-RU" sz="2800" dirty="0" smtClean="0">
                <a:latin typeface="Times New Roman" pitchFamily="18" charset="0"/>
                <a:cs typeface="Times New Roman" pitchFamily="18" charset="0"/>
              </a:rPr>
              <a:t>	Для подсчета количества записей в базе данных используется функция </a:t>
            </a:r>
            <a:r>
              <a:rPr lang="en-US" sz="2800" b="1" dirty="0" smtClean="0">
                <a:latin typeface="Times New Roman" pitchFamily="18" charset="0"/>
                <a:cs typeface="Times New Roman" pitchFamily="18" charset="0"/>
              </a:rPr>
              <a:t>COUNT</a:t>
            </a:r>
            <a:r>
              <a:rPr lang="ru-RU" sz="2800" b="1"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Данная функция возвращает число выбранных строк(рядов) в результате запроса. </a:t>
            </a:r>
            <a:endParaRPr lang="ru-RU" sz="3000" b="1" dirty="0" smtClean="0">
              <a:latin typeface="Times New Roman" pitchFamily="18" charset="0"/>
              <a:cs typeface="Times New Roman" pitchFamily="18" charset="0"/>
            </a:endParaRPr>
          </a:p>
          <a:p>
            <a:pPr algn="just">
              <a:buNone/>
            </a:pPr>
            <a:endParaRPr lang="ru-RU" sz="2800" dirty="0">
              <a:latin typeface="Times New Roman" pitchFamily="18" charset="0"/>
              <a:cs typeface="Times New Roman" pitchFamily="18" charset="0"/>
            </a:endParaRPr>
          </a:p>
        </p:txBody>
      </p:sp>
      <p:pic>
        <p:nvPicPr>
          <p:cNvPr id="7170" name="Picture 2" descr="C:\Users\Сергей\YandexDisk\Скриншоты\2014-05-04 11-10-17 Скриншот экрана.png"/>
          <p:cNvPicPr>
            <a:picLocks noChangeAspect="1" noChangeArrowheads="1"/>
          </p:cNvPicPr>
          <p:nvPr/>
        </p:nvPicPr>
        <p:blipFill>
          <a:blip r:embed="rId2" cstate="print"/>
          <a:srcRect/>
          <a:stretch>
            <a:fillRect/>
          </a:stretch>
        </p:blipFill>
        <p:spPr bwMode="auto">
          <a:xfrm>
            <a:off x="1763688" y="3356992"/>
            <a:ext cx="5616624" cy="631721"/>
          </a:xfrm>
          <a:prstGeom prst="rect">
            <a:avLst/>
          </a:prstGeom>
          <a:noFill/>
        </p:spPr>
      </p:pic>
      <p:pic>
        <p:nvPicPr>
          <p:cNvPr id="7171" name="Picture 3" descr="C:\Users\Сергей\YandexDisk\Скриншоты\2014-05-04 11-11-15 Скриншот экрана.png"/>
          <p:cNvPicPr>
            <a:picLocks noChangeAspect="1" noChangeArrowheads="1"/>
          </p:cNvPicPr>
          <p:nvPr/>
        </p:nvPicPr>
        <p:blipFill>
          <a:blip r:embed="rId3" cstate="print"/>
          <a:srcRect/>
          <a:stretch>
            <a:fillRect/>
          </a:stretch>
        </p:blipFill>
        <p:spPr bwMode="auto">
          <a:xfrm>
            <a:off x="1331640" y="4365104"/>
            <a:ext cx="6504586" cy="2304256"/>
          </a:xfrm>
          <a:prstGeom prst="rect">
            <a:avLst/>
          </a:prstGeom>
          <a:noFill/>
        </p:spPr>
      </p:pic>
    </p:spTree>
    <p:extLst>
      <p:ext uri="{BB962C8B-B14F-4D97-AF65-F5344CB8AC3E}">
        <p14:creationId xmlns:p14="http://schemas.microsoft.com/office/powerpoint/2010/main" val="551488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Практика-1</a:t>
            </a:r>
            <a:endParaRPr lang="ru-RU" b="1" dirty="0"/>
          </a:p>
        </p:txBody>
      </p:sp>
      <p:sp>
        <p:nvSpPr>
          <p:cNvPr id="3" name="Содержимое 2"/>
          <p:cNvSpPr>
            <a:spLocks noGrp="1"/>
          </p:cNvSpPr>
          <p:nvPr>
            <p:ph idx="1"/>
          </p:nvPr>
        </p:nvSpPr>
        <p:spPr>
          <a:xfrm>
            <a:off x="457200" y="1600200"/>
            <a:ext cx="8507288" cy="4525963"/>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just"/>
            <a:r>
              <a:rPr lang="ru-RU" b="1" i="1" dirty="0" smtClean="0"/>
              <a:t>Создайте базу данных продуктового магазина. Смоделируйте следующие варианты</a:t>
            </a:r>
            <a:r>
              <a:rPr lang="en-US" b="1" i="1" dirty="0" smtClean="0"/>
              <a:t>:</a:t>
            </a:r>
          </a:p>
          <a:p>
            <a:pPr marL="514350" indent="-514350" algn="just">
              <a:buFont typeface="+mj-lt"/>
              <a:buAutoNum type="arabicPeriod"/>
            </a:pPr>
            <a:r>
              <a:rPr lang="ru-RU" dirty="0" smtClean="0"/>
              <a:t>Получить товар, который имеет стоимость более 100 </a:t>
            </a:r>
            <a:r>
              <a:rPr lang="ru-RU" dirty="0" err="1" smtClean="0"/>
              <a:t>руб</a:t>
            </a:r>
            <a:r>
              <a:rPr lang="ru-RU" dirty="0" smtClean="0"/>
              <a:t>, но менее 500 руб. В результате не должно быть повторяющихся строк</a:t>
            </a:r>
          </a:p>
          <a:p>
            <a:pPr marL="514350" indent="-514350" algn="just">
              <a:buFont typeface="+mj-lt"/>
              <a:buAutoNum type="arabicPeriod"/>
            </a:pPr>
            <a:r>
              <a:rPr lang="ru-RU" dirty="0" smtClean="0"/>
              <a:t>Поступление товара</a:t>
            </a:r>
          </a:p>
          <a:p>
            <a:pPr marL="514350" indent="-514350" algn="just">
              <a:buFont typeface="+mj-lt"/>
              <a:buAutoNum type="arabicPeriod"/>
            </a:pPr>
            <a:r>
              <a:rPr lang="ru-RU" dirty="0" smtClean="0"/>
              <a:t>Модификация товара</a:t>
            </a:r>
          </a:p>
          <a:p>
            <a:pPr marL="514350" indent="-514350" algn="just">
              <a:buFont typeface="+mj-lt"/>
              <a:buAutoNum type="arabicPeriod"/>
            </a:pPr>
            <a:r>
              <a:rPr lang="ru-RU" dirty="0" smtClean="0"/>
              <a:t>Определенный вид товара продан</a:t>
            </a:r>
          </a:p>
          <a:p>
            <a:pPr marL="514350" indent="-514350" algn="just">
              <a:buFont typeface="+mj-lt"/>
              <a:buAutoNum type="arabicPeriod"/>
            </a:pPr>
            <a:r>
              <a:rPr lang="ru-RU" dirty="0" smtClean="0"/>
              <a:t>Подсчитать количество оставшегося определенного товара</a:t>
            </a:r>
          </a:p>
          <a:p>
            <a:pPr algn="just">
              <a:buNone/>
            </a:pPr>
            <a:endParaRPr lang="ru-RU" dirty="0" smtClean="0"/>
          </a:p>
          <a:p>
            <a:endParaRPr lang="ru-RU" dirty="0"/>
          </a:p>
        </p:txBody>
      </p:sp>
    </p:spTree>
    <p:extLst>
      <p:ext uri="{BB962C8B-B14F-4D97-AF65-F5344CB8AC3E}">
        <p14:creationId xmlns:p14="http://schemas.microsoft.com/office/powerpoint/2010/main" val="2130673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ru-RU" b="1" dirty="0" smtClean="0"/>
              <a:t>Избыточность базы данных</a:t>
            </a:r>
            <a:endParaRPr lang="ru-RU" b="1" dirty="0"/>
          </a:p>
        </p:txBody>
      </p:sp>
      <p:sp>
        <p:nvSpPr>
          <p:cNvPr id="4" name="Прямоугольник 3"/>
          <p:cNvSpPr/>
          <p:nvPr/>
        </p:nvSpPr>
        <p:spPr>
          <a:xfrm>
            <a:off x="251520" y="1556792"/>
            <a:ext cx="8677472" cy="523220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sz="2400" dirty="0" smtClean="0"/>
              <a:t>Любая база данных предназначена для хранения информации. И при </a:t>
            </a:r>
            <a:r>
              <a:rPr lang="ru-RU" sz="2400" b="1" dirty="0" smtClean="0"/>
              <a:t>проектирование базы данных</a:t>
            </a:r>
            <a:r>
              <a:rPr lang="ru-RU" sz="2400" dirty="0" smtClean="0"/>
              <a:t> следует учесть то, что какая-то информация может повторяться несколько раз. А каждая повторяющаяся запись – это занятое место на диске. То есть превышение количества информации необходимого для хранения данных. Но </a:t>
            </a:r>
            <a:r>
              <a:rPr lang="ru-RU" sz="2400" b="1" dirty="0" smtClean="0"/>
              <a:t>информационная избыточность</a:t>
            </a:r>
            <a:r>
              <a:rPr lang="ru-RU" sz="2400" dirty="0" smtClean="0"/>
              <a:t> ведет не только к увеличению требуемого объема памяти для хранения информации содержащейся в базе данных.</a:t>
            </a:r>
          </a:p>
          <a:p>
            <a:r>
              <a:rPr lang="ru-RU" sz="2400" b="1" dirty="0" smtClean="0"/>
              <a:t>Избыточность данных в базе данных</a:t>
            </a:r>
            <a:r>
              <a:rPr lang="ru-RU" sz="2400" dirty="0" smtClean="0"/>
              <a:t> – это нежелательное явление еще и потому, что при работе с таблицами базы </a:t>
            </a:r>
            <a:r>
              <a:rPr lang="ru-RU" sz="2400" dirty="0" smtClean="0">
                <a:solidFill>
                  <a:schemeClr val="tx1"/>
                </a:solidFill>
              </a:rPr>
              <a:t>данных</a:t>
            </a:r>
            <a:r>
              <a:rPr lang="ru-RU" sz="2400" dirty="0" smtClean="0"/>
              <a:t> (которые еще называют отношениями), содержащими избыточные данные возникают проблемы связанные с обработкой информации</a:t>
            </a:r>
          </a:p>
          <a:p>
            <a:pPr algn="just"/>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1554479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928992" cy="11430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Пример информационной избыточности</a:t>
            </a:r>
            <a:endParaRPr lang="ru-RU" b="1" dirty="0"/>
          </a:p>
        </p:txBody>
      </p:sp>
      <p:sp>
        <p:nvSpPr>
          <p:cNvPr id="5" name="Прямоугольник 4"/>
          <p:cNvSpPr/>
          <p:nvPr/>
        </p:nvSpPr>
        <p:spPr>
          <a:xfrm>
            <a:off x="215008" y="1628800"/>
            <a:ext cx="882148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Допустим, у нас есть таблица, в которой хранятся данные </a:t>
            </a:r>
            <a:r>
              <a:rPr lang="ru-RU" dirty="0" smtClean="0">
                <a:hlinkClick r:id="rId3" tooltip="HTML списки. Создание списков HTML. Виды HTML списков. Нумерованный список OL, LI; маркированный список UL, LI; список определений DL, DT, DD, список директорий DIR, список меню MENU"/>
              </a:rPr>
              <a:t>список</a:t>
            </a:r>
            <a:r>
              <a:rPr lang="ru-RU" dirty="0" smtClean="0"/>
              <a:t> преподавателей и </a:t>
            </a:r>
            <a:r>
              <a:rPr lang="ru-RU" dirty="0" smtClean="0">
                <a:hlinkClick r:id="rId4" tooltip="HTML списки"/>
              </a:rPr>
              <a:t>список</a:t>
            </a:r>
            <a:r>
              <a:rPr lang="ru-RU" dirty="0" smtClean="0"/>
              <a:t> предметов, которые они ведут. Естественно, в этой таблице присутствует информационная избыточность.</a:t>
            </a:r>
            <a:endParaRPr lang="ru-RU" dirty="0"/>
          </a:p>
        </p:txBody>
      </p:sp>
      <p:pic>
        <p:nvPicPr>
          <p:cNvPr id="18434" name="Picture 2" descr="http://zametkinapolyah.ru/wp-content/uploads/2012/10/bdd1.png"/>
          <p:cNvPicPr>
            <a:picLocks noChangeAspect="1" noChangeArrowheads="1"/>
          </p:cNvPicPr>
          <p:nvPr/>
        </p:nvPicPr>
        <p:blipFill>
          <a:blip r:embed="rId5" cstate="print"/>
          <a:srcRect/>
          <a:stretch>
            <a:fillRect/>
          </a:stretch>
        </p:blipFill>
        <p:spPr bwMode="auto">
          <a:xfrm>
            <a:off x="971600" y="2780928"/>
            <a:ext cx="7106053" cy="1800200"/>
          </a:xfrm>
          <a:prstGeom prst="rect">
            <a:avLst/>
          </a:prstGeom>
          <a:noFill/>
        </p:spPr>
      </p:pic>
      <p:sp>
        <p:nvSpPr>
          <p:cNvPr id="8" name="Прямоугольник 7"/>
          <p:cNvSpPr/>
          <p:nvPr/>
        </p:nvSpPr>
        <p:spPr>
          <a:xfrm>
            <a:off x="251520" y="4797152"/>
            <a:ext cx="8784976"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latin typeface="+mj-lt"/>
                <a:cs typeface="Times New Roman" pitchFamily="18" charset="0"/>
              </a:rPr>
              <a:t>Избыточность данных в этой таблице заключается в том, что любой преподаватель может вести несколько предметов, как преподаватель Иванов и для каждого нового предмета приходится добавлять новые записи в таблицу.</a:t>
            </a:r>
            <a:r>
              <a:rPr lang="en-US" dirty="0" smtClean="0">
                <a:latin typeface="+mj-lt"/>
                <a:cs typeface="Times New Roman" pitchFamily="18" charset="0"/>
              </a:rPr>
              <a:t> </a:t>
            </a:r>
            <a:r>
              <a:rPr lang="ru-RU" dirty="0" smtClean="0">
                <a:latin typeface="+mj-lt"/>
                <a:cs typeface="Times New Roman" pitchFamily="18" charset="0"/>
              </a:rPr>
              <a:t>Один преподаватель может вести разные предметы, а разные предметы могут вести разные преподаватели. Давайте посмотрим, какие аномалии могут произойти в данном конкретном случае и как можно избавиться от аномалий в конкретном случае.</a:t>
            </a:r>
            <a:r>
              <a:rPr lang="en-US" dirty="0" smtClean="0">
                <a:latin typeface="+mj-lt"/>
                <a:cs typeface="Times New Roman" pitchFamily="18" charset="0"/>
              </a:rPr>
              <a:t> </a:t>
            </a:r>
            <a:endParaRPr lang="ru-RU" dirty="0">
              <a:latin typeface="+mj-lt"/>
              <a:cs typeface="Times New Roman" pitchFamily="18" charset="0"/>
            </a:endParaRPr>
          </a:p>
        </p:txBody>
      </p:sp>
    </p:spTree>
    <p:extLst>
      <p:ext uri="{BB962C8B-B14F-4D97-AF65-F5344CB8AC3E}">
        <p14:creationId xmlns:p14="http://schemas.microsoft.com/office/powerpoint/2010/main" val="1761876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Пример информационной избыточности - продолжение</a:t>
            </a:r>
            <a:endParaRPr lang="ru-RU" b="1" dirty="0"/>
          </a:p>
        </p:txBody>
      </p:sp>
      <p:sp>
        <p:nvSpPr>
          <p:cNvPr id="5" name="Прямоугольник 4"/>
          <p:cNvSpPr/>
          <p:nvPr/>
        </p:nvSpPr>
        <p:spPr>
          <a:xfrm>
            <a:off x="179512" y="1628800"/>
            <a:ext cx="8784976"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1600" dirty="0" smtClean="0"/>
              <a:t>    Допустим, в нашей школе появился новый предмет и мы хотим его добавить в существующую таблицу базы данных, но мы еще не нашли преподавателя для этого предмета. А вписать в таблицу предмет нужно уже сейчас.</a:t>
            </a:r>
          </a:p>
          <a:p>
            <a:pPr algn="just"/>
            <a:r>
              <a:rPr lang="ru-RU" sz="1600" dirty="0" smtClean="0"/>
              <a:t>    В этом случае мы должны присвоить значение NULL каждому атрибуту преподавателя, но делать это никак нельзя, так как атрибут «Код преподавателя» является первичным ключом отношения (первичным ключом таблицы). Результатом попытки создания такой записи будет нарушение целостности данных базы данных, а любая </a:t>
            </a:r>
            <a:r>
              <a:rPr lang="ru-RU" sz="1600" dirty="0" smtClean="0">
                <a:hlinkClick r:id="rId2" tooltip="Система управления базами данных. Реляционные базы данных. Где скачать MySQL сервер, как настроить и установить"/>
              </a:rPr>
              <a:t>СУБД</a:t>
            </a:r>
            <a:r>
              <a:rPr lang="ru-RU" sz="1600" dirty="0" smtClean="0"/>
              <a:t>, в том числе и </a:t>
            </a:r>
            <a:r>
              <a:rPr lang="ru-RU" sz="1600" dirty="0" smtClean="0">
                <a:hlinkClick r:id="rId3" tooltip="MySQL сервер. Файл конфигураций my.ini. Настройка кодировки MySQL сервера. Таблицы перекодировок"/>
              </a:rPr>
              <a:t>СУБД </a:t>
            </a:r>
            <a:r>
              <a:rPr lang="ru-RU" sz="1600" dirty="0" err="1" smtClean="0">
                <a:hlinkClick r:id="rId3" tooltip="MySQL сервер. Файл конфигураций my.ini. Настройка кодировки MySQL сервера. Таблицы перекодировок"/>
              </a:rPr>
              <a:t>MySQL</a:t>
            </a:r>
            <a:r>
              <a:rPr lang="ru-RU" sz="1600" dirty="0" smtClean="0"/>
              <a:t> отклонит подобную попытку создания такой записи. Чтобы избавиться от возможных проблем нужно разбить таблицу на две: таблица преподавателей и таблица предметов. </a:t>
            </a:r>
            <a:endParaRPr lang="ru-RU" sz="1600" dirty="0"/>
          </a:p>
        </p:txBody>
      </p:sp>
      <p:pic>
        <p:nvPicPr>
          <p:cNvPr id="16386" name="Picture 2" descr="http://zametkinapolyah.ru/wp-content/uploads/2012/10/bdd2.png"/>
          <p:cNvPicPr>
            <a:picLocks noChangeAspect="1" noChangeArrowheads="1"/>
          </p:cNvPicPr>
          <p:nvPr/>
        </p:nvPicPr>
        <p:blipFill>
          <a:blip r:embed="rId4" cstate="print"/>
          <a:srcRect/>
          <a:stretch>
            <a:fillRect/>
          </a:stretch>
        </p:blipFill>
        <p:spPr bwMode="auto">
          <a:xfrm>
            <a:off x="2051720" y="4048124"/>
            <a:ext cx="4762500" cy="2809876"/>
          </a:xfrm>
          <a:prstGeom prst="rect">
            <a:avLst/>
          </a:prstGeom>
          <a:noFill/>
        </p:spPr>
      </p:pic>
    </p:spTree>
    <p:extLst>
      <p:ext uri="{BB962C8B-B14F-4D97-AF65-F5344CB8AC3E}">
        <p14:creationId xmlns:p14="http://schemas.microsoft.com/office/powerpoint/2010/main" val="1391481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Реляционная база данных</a:t>
            </a:r>
            <a:endParaRPr lang="ru-RU" b="1" dirty="0"/>
          </a:p>
        </p:txBody>
      </p:sp>
      <p:sp>
        <p:nvSpPr>
          <p:cNvPr id="3" name="Содержимое 2"/>
          <p:cNvSpPr>
            <a:spLocks noGrp="1"/>
          </p:cNvSpPr>
          <p:nvPr>
            <p:ph idx="1"/>
          </p:nvPr>
        </p:nvSpPr>
        <p:spPr>
          <a:xfrm>
            <a:off x="179512" y="1556793"/>
            <a:ext cx="8686800" cy="2016224"/>
          </a:xfrm>
        </p:spPr>
        <p:style>
          <a:lnRef idx="0">
            <a:schemeClr val="accent1"/>
          </a:lnRef>
          <a:fillRef idx="3">
            <a:schemeClr val="accent1"/>
          </a:fillRef>
          <a:effectRef idx="3">
            <a:schemeClr val="accent1"/>
          </a:effectRef>
          <a:fontRef idx="minor">
            <a:schemeClr val="lt1"/>
          </a:fontRef>
        </p:style>
        <p:txBody>
          <a:bodyPr>
            <a:normAutofit fontScale="77500" lnSpcReduction="20000"/>
          </a:bodyPr>
          <a:lstStyle/>
          <a:p>
            <a:pPr algn="just">
              <a:buNone/>
            </a:pPr>
            <a:r>
              <a:rPr lang="ru-RU" i="1" dirty="0" smtClean="0">
                <a:latin typeface="Times New Roman" pitchFamily="18" charset="0"/>
                <a:cs typeface="Times New Roman" pitchFamily="18" charset="0"/>
              </a:rPr>
              <a:t>    </a:t>
            </a:r>
            <a:r>
              <a:rPr lang="ru-RU" b="1" dirty="0" smtClean="0">
                <a:latin typeface="Times New Roman" pitchFamily="18" charset="0"/>
                <a:cs typeface="Times New Roman" pitchFamily="18" charset="0"/>
              </a:rPr>
              <a:t>По структуре организации данных базы данных бывают иерархическими и реляционными. </a:t>
            </a:r>
            <a:r>
              <a:rPr lang="ru-RU" i="1" u="sng" dirty="0" smtClean="0">
                <a:latin typeface="Times New Roman" pitchFamily="18" charset="0"/>
                <a:cs typeface="Times New Roman" pitchFamily="18" charset="0"/>
              </a:rPr>
              <a:t>В иерархической базе данных</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записи упорядочиваются в определенную последовательность, как ступеньки лестницы, и поиск данных может осуществляться последовательным «спуском» со ступени на ступень. </a:t>
            </a:r>
            <a:endParaRPr lang="ru-RU" i="1" dirty="0" smtClean="0">
              <a:latin typeface="Times New Roman" pitchFamily="18" charset="0"/>
              <a:cs typeface="Times New Roman" pitchFamily="18" charset="0"/>
            </a:endParaRPr>
          </a:p>
        </p:txBody>
      </p:sp>
      <p:sp>
        <p:nvSpPr>
          <p:cNvPr id="4" name="Прямоугольник 3"/>
          <p:cNvSpPr/>
          <p:nvPr/>
        </p:nvSpPr>
        <p:spPr>
          <a:xfrm>
            <a:off x="179512" y="3933056"/>
            <a:ext cx="8712968"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None/>
            </a:pPr>
            <a:r>
              <a:rPr lang="ru-RU" sz="2800" b="1" i="1" dirty="0" smtClean="0">
                <a:latin typeface="Times New Roman" pitchFamily="18" charset="0"/>
                <a:cs typeface="Times New Roman" pitchFamily="18" charset="0"/>
              </a:rPr>
              <a:t>Реляционная</a:t>
            </a:r>
            <a:r>
              <a:rPr lang="ru-RU" sz="2800" b="1" dirty="0" smtClean="0">
                <a:latin typeface="Times New Roman" pitchFamily="18" charset="0"/>
                <a:cs typeface="Times New Roman" pitchFamily="18" charset="0"/>
              </a:rPr>
              <a:t> база данных</a:t>
            </a:r>
            <a:r>
              <a:rPr lang="ru-RU" sz="2800" dirty="0" smtClean="0">
                <a:latin typeface="Times New Roman" pitchFamily="18" charset="0"/>
                <a:cs typeface="Times New Roman" pitchFamily="18" charset="0"/>
              </a:rPr>
              <a:t>, по сути, представляет собой двумерную </a:t>
            </a:r>
            <a:r>
              <a:rPr lang="ru-RU" sz="2800" i="1" dirty="0" smtClean="0">
                <a:latin typeface="Times New Roman" pitchFamily="18" charset="0"/>
                <a:cs typeface="Times New Roman" pitchFamily="18" charset="0"/>
              </a:rPr>
              <a:t>таблицу</a:t>
            </a:r>
            <a:r>
              <a:rPr lang="ru-RU" sz="2800" dirty="0" smtClean="0">
                <a:latin typeface="Times New Roman" pitchFamily="18" charset="0"/>
                <a:cs typeface="Times New Roman" pitchFamily="18" charset="0"/>
              </a:rPr>
              <a:t>. Столбцы таблицы называются </a:t>
            </a:r>
            <a:r>
              <a:rPr lang="ru-RU" sz="2800" b="1" dirty="0" smtClean="0">
                <a:latin typeface="Times New Roman" pitchFamily="18" charset="0"/>
                <a:cs typeface="Times New Roman" pitchFamily="18" charset="0"/>
              </a:rPr>
              <a:t>полями</a:t>
            </a:r>
            <a:r>
              <a:rPr lang="ru-RU" sz="2800" dirty="0" smtClean="0">
                <a:latin typeface="Times New Roman" pitchFamily="18" charset="0"/>
                <a:cs typeface="Times New Roman" pitchFamily="18" charset="0"/>
              </a:rPr>
              <a:t>: каждое поле характеризуется своим именем и типом данных. </a:t>
            </a:r>
            <a:r>
              <a:rPr lang="ru-RU" sz="2800" b="1" dirty="0" smtClean="0">
                <a:latin typeface="Times New Roman" pitchFamily="18" charset="0"/>
                <a:cs typeface="Times New Roman" pitchFamily="18" charset="0"/>
              </a:rPr>
              <a:t>Поле БД</a:t>
            </a:r>
            <a:r>
              <a:rPr lang="ru-RU" sz="2800" dirty="0" smtClean="0">
                <a:latin typeface="Times New Roman" pitchFamily="18" charset="0"/>
                <a:cs typeface="Times New Roman" pitchFamily="18" charset="0"/>
              </a:rPr>
              <a:t> – это столбец таблицы, содержащий значения определенного свойства.</a:t>
            </a:r>
          </a:p>
        </p:txBody>
      </p:sp>
    </p:spTree>
    <p:extLst>
      <p:ext uri="{BB962C8B-B14F-4D97-AF65-F5344CB8AC3E}">
        <p14:creationId xmlns:p14="http://schemas.microsoft.com/office/powerpoint/2010/main" val="4240150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dirty="0" smtClean="0"/>
              <a:t>Вопрос на усвоение материала</a:t>
            </a:r>
            <a:endParaRPr lang="ru-RU" dirty="0"/>
          </a:p>
        </p:txBody>
      </p:sp>
      <p:sp>
        <p:nvSpPr>
          <p:cNvPr id="3" name="Содержимое 2"/>
          <p:cNvSpPr>
            <a:spLocks noGrp="1"/>
          </p:cNvSpPr>
          <p:nvPr>
            <p:ph idx="1"/>
          </p:nvPr>
        </p:nvSpPr>
        <p:spPr>
          <a:xfrm>
            <a:off x="457200" y="1600201"/>
            <a:ext cx="8229600" cy="146876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ru-RU" dirty="0" smtClean="0"/>
              <a:t>	Как избавиться от избыточности данных в следующей базе данных</a:t>
            </a:r>
            <a:r>
              <a:rPr lang="en-US" dirty="0" smtClean="0"/>
              <a:t>?</a:t>
            </a:r>
            <a:endParaRPr lang="ru-RU" dirty="0"/>
          </a:p>
        </p:txBody>
      </p:sp>
      <p:pic>
        <p:nvPicPr>
          <p:cNvPr id="15362" name="Picture 2" descr="http://zametkinapolyah.ru/wp-content/uploads/2012/10/1nf.png"/>
          <p:cNvPicPr>
            <a:picLocks noChangeAspect="1" noChangeArrowheads="1"/>
          </p:cNvPicPr>
          <p:nvPr/>
        </p:nvPicPr>
        <p:blipFill>
          <a:blip r:embed="rId2" cstate="print"/>
          <a:srcRect/>
          <a:stretch>
            <a:fillRect/>
          </a:stretch>
        </p:blipFill>
        <p:spPr bwMode="auto">
          <a:xfrm>
            <a:off x="179512" y="3573016"/>
            <a:ext cx="8716748" cy="2088232"/>
          </a:xfrm>
          <a:prstGeom prst="rect">
            <a:avLst/>
          </a:prstGeom>
          <a:noFill/>
        </p:spPr>
      </p:pic>
    </p:spTree>
    <p:extLst>
      <p:ext uri="{BB962C8B-B14F-4D97-AF65-F5344CB8AC3E}">
        <p14:creationId xmlns:p14="http://schemas.microsoft.com/office/powerpoint/2010/main" val="4285766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Подключение к серверу базы данных из</a:t>
            </a:r>
            <a:r>
              <a:rPr lang="en-US" sz="2000" b="1" dirty="0" smtClean="0">
                <a:solidFill>
                  <a:srgbClr val="773FA9"/>
                </a:solidFill>
                <a:latin typeface="Verdana" pitchFamily="34" charset="0"/>
                <a:ea typeface="Verdana" pitchFamily="34" charset="0"/>
                <a:cs typeface="Verdana" pitchFamily="34" charset="0"/>
              </a:rPr>
              <a:t> PHP</a:t>
            </a:r>
          </a:p>
        </p:txBody>
      </p:sp>
      <p:pic>
        <p:nvPicPr>
          <p:cNvPr id="5" name="Picture 10"/>
          <p:cNvPicPr>
            <a:picLocks noChangeAspect="1"/>
          </p:cNvPicPr>
          <p:nvPr/>
        </p:nvPicPr>
        <p:blipFill>
          <a:blip r:embed="rId3" cstate="print">
            <a:extLst>
              <a:ext uri="{28A0092B-C50C-407E-A947-70E740481C1C}">
                <a14:useLocalDpi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sp>
        <p:nvSpPr>
          <p:cNvPr id="8" name="Содержимое 2"/>
          <p:cNvSpPr>
            <a:spLocks noGrp="1"/>
          </p:cNvSpPr>
          <p:nvPr>
            <p:ph idx="1"/>
          </p:nvPr>
        </p:nvSpPr>
        <p:spPr>
          <a:xfrm>
            <a:off x="107504" y="1268760"/>
            <a:ext cx="8856984" cy="2448272"/>
          </a:xfrm>
        </p:spPr>
        <p:style>
          <a:lnRef idx="1">
            <a:schemeClr val="accent4"/>
          </a:lnRef>
          <a:fillRef idx="2">
            <a:schemeClr val="accent4"/>
          </a:fillRef>
          <a:effectRef idx="1">
            <a:schemeClr val="accent4"/>
          </a:effectRef>
          <a:fontRef idx="minor">
            <a:schemeClr val="dk1"/>
          </a:fontRef>
        </p:style>
        <p:txBody>
          <a:bodyPr>
            <a:normAutofit fontScale="62500" lnSpcReduction="20000"/>
          </a:bodyPr>
          <a:lstStyle/>
          <a:p>
            <a:pPr algn="just">
              <a:lnSpc>
                <a:spcPct val="170000"/>
              </a:lnSpc>
              <a:buNone/>
            </a:pPr>
            <a:r>
              <a:rPr lang="en-US" sz="2800" dirty="0" smtClean="0"/>
              <a:t>	</a:t>
            </a:r>
            <a:r>
              <a:rPr lang="ru-RU" sz="2800" dirty="0" smtClean="0"/>
              <a:t>Прежде, чем начать работу с базой данных, необходимо создать соединение с сервером </a:t>
            </a:r>
            <a:r>
              <a:rPr lang="ru-RU" sz="2800" dirty="0" err="1" smtClean="0"/>
              <a:t>MySQL</a:t>
            </a:r>
            <a:r>
              <a:rPr lang="ru-RU" sz="2800" dirty="0" smtClean="0"/>
              <a:t>. Этим и занимается функция </a:t>
            </a:r>
            <a:r>
              <a:rPr lang="ru-RU" sz="2800" u="sng" dirty="0" err="1" smtClean="0">
                <a:hlinkClick r:id="rId4"/>
              </a:rPr>
              <a:t>mysql</a:t>
            </a:r>
            <a:r>
              <a:rPr lang="en-US" sz="2800" u="sng" smtClean="0">
                <a:hlinkClick r:id="rId4"/>
              </a:rPr>
              <a:t>i</a:t>
            </a:r>
            <a:r>
              <a:rPr lang="ru-RU" sz="2800" u="sng" smtClean="0">
                <a:hlinkClick r:id="rId4"/>
              </a:rPr>
              <a:t>_</a:t>
            </a:r>
            <a:r>
              <a:rPr lang="ru-RU" sz="2800" u="sng" dirty="0" err="1" smtClean="0">
                <a:hlinkClick r:id="rId4"/>
              </a:rPr>
              <a:t>connect</a:t>
            </a:r>
            <a:r>
              <a:rPr lang="ru-RU" sz="2800" u="sng" dirty="0" smtClean="0">
                <a:hlinkClick r:id="rId4"/>
              </a:rPr>
              <a:t>()</a:t>
            </a:r>
            <a:r>
              <a:rPr lang="en-US" sz="2800" u="sng" dirty="0" smtClean="0"/>
              <a:t>.</a:t>
            </a:r>
            <a:r>
              <a:rPr lang="en-US" sz="2800" dirty="0" smtClean="0"/>
              <a:t> </a:t>
            </a:r>
            <a:r>
              <a:rPr lang="ru-RU" sz="2800" dirty="0" smtClean="0"/>
              <a:t>Эта функция устанавливает соединение с сервером </a:t>
            </a:r>
            <a:r>
              <a:rPr lang="ru-RU" sz="2800" dirty="0" err="1" smtClean="0"/>
              <a:t>MySQL</a:t>
            </a:r>
            <a:r>
              <a:rPr lang="ru-RU" sz="2800" dirty="0" smtClean="0"/>
              <a:t> и возвращает дескриптор соединения с базой данных, по которому все другие функции, принимающие этот дескриптор в качестве аргумента, будут однозначно определять выбранную базу данных. </a:t>
            </a:r>
            <a:endParaRPr lang="ru-RU" sz="2800" dirty="0"/>
          </a:p>
        </p:txBody>
      </p:sp>
      <p:sp>
        <p:nvSpPr>
          <p:cNvPr id="2" name="Прямоугольник 1"/>
          <p:cNvSpPr/>
          <p:nvPr/>
        </p:nvSpPr>
        <p:spPr>
          <a:xfrm>
            <a:off x="28046" y="4437112"/>
            <a:ext cx="9144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rgbClr val="0000BB"/>
                </a:solidFill>
                <a:latin typeface="Courier New" panose="02070309020205020404" pitchFamily="49" charset="0"/>
              </a:rPr>
              <a:t>$</a:t>
            </a:r>
            <a:r>
              <a:rPr lang="en-US" dirty="0" smtClean="0">
                <a:solidFill>
                  <a:srgbClr val="0000BB"/>
                </a:solidFill>
                <a:latin typeface="Courier New" panose="02070309020205020404" pitchFamily="49" charset="0"/>
              </a:rPr>
              <a:t>link</a:t>
            </a:r>
            <a:r>
              <a:rPr lang="en-US" dirty="0" smtClean="0">
                <a:solidFill>
                  <a:srgbClr val="007700"/>
                </a:solidFill>
                <a:latin typeface="Courier New" panose="02070309020205020404" pitchFamily="49" charset="0"/>
              </a:rPr>
              <a:t>=</a:t>
            </a:r>
            <a:r>
              <a:rPr lang="en-US" dirty="0" err="1" smtClean="0">
                <a:solidFill>
                  <a:srgbClr val="0000BB"/>
                </a:solidFill>
                <a:latin typeface="Courier New" panose="02070309020205020404" pitchFamily="49" charset="0"/>
              </a:rPr>
              <a:t>mysqli_connect</a:t>
            </a:r>
            <a:r>
              <a:rPr lang="en-US" dirty="0">
                <a:solidFill>
                  <a:srgbClr val="007700"/>
                </a:solidFill>
                <a:latin typeface="Courier New" panose="02070309020205020404" pitchFamily="49" charset="0"/>
              </a:rPr>
              <a:t>(</a:t>
            </a:r>
            <a:r>
              <a:rPr lang="en-US" dirty="0">
                <a:solidFill>
                  <a:srgbClr val="DD0000"/>
                </a:solidFill>
                <a:latin typeface="Courier New" panose="02070309020205020404" pitchFamily="49" charset="0"/>
              </a:rPr>
              <a:t>"localhost"</a:t>
            </a:r>
            <a:r>
              <a:rPr lang="en-US" dirty="0">
                <a:solidFill>
                  <a:srgbClr val="007700"/>
                </a:solidFill>
                <a:latin typeface="Courier New" panose="02070309020205020404" pitchFamily="49" charset="0"/>
              </a:rPr>
              <a:t>, </a:t>
            </a:r>
            <a:r>
              <a:rPr lang="en-US" dirty="0">
                <a:solidFill>
                  <a:srgbClr val="DD0000"/>
                </a:solidFill>
                <a:latin typeface="Courier New" panose="02070309020205020404" pitchFamily="49" charset="0"/>
              </a:rPr>
              <a:t>"</a:t>
            </a:r>
            <a:r>
              <a:rPr lang="en-US" dirty="0" err="1">
                <a:solidFill>
                  <a:srgbClr val="DD0000"/>
                </a:solidFill>
                <a:latin typeface="Courier New" panose="02070309020205020404" pitchFamily="49" charset="0"/>
              </a:rPr>
              <a:t>my_user</a:t>
            </a:r>
            <a:r>
              <a:rPr lang="en-US" dirty="0">
                <a:solidFill>
                  <a:srgbClr val="DD0000"/>
                </a:solidFill>
                <a:latin typeface="Courier New" panose="02070309020205020404" pitchFamily="49" charset="0"/>
              </a:rPr>
              <a:t>"</a:t>
            </a:r>
            <a:r>
              <a:rPr lang="en-US" dirty="0">
                <a:solidFill>
                  <a:srgbClr val="007700"/>
                </a:solidFill>
                <a:latin typeface="Courier New" panose="02070309020205020404" pitchFamily="49" charset="0"/>
              </a:rPr>
              <a:t>, </a:t>
            </a:r>
            <a:r>
              <a:rPr lang="en-US" dirty="0">
                <a:solidFill>
                  <a:srgbClr val="DD0000"/>
                </a:solidFill>
                <a:latin typeface="Courier New" panose="02070309020205020404" pitchFamily="49" charset="0"/>
              </a:rPr>
              <a:t>"</a:t>
            </a:r>
            <a:r>
              <a:rPr lang="en-US" dirty="0" err="1">
                <a:solidFill>
                  <a:srgbClr val="DD0000"/>
                </a:solidFill>
                <a:latin typeface="Courier New" panose="02070309020205020404" pitchFamily="49" charset="0"/>
              </a:rPr>
              <a:t>my_password</a:t>
            </a:r>
            <a:r>
              <a:rPr lang="en-US" dirty="0">
                <a:solidFill>
                  <a:srgbClr val="DD0000"/>
                </a:solidFill>
                <a:latin typeface="Courier New" panose="02070309020205020404" pitchFamily="49" charset="0"/>
              </a:rPr>
              <a:t>"</a:t>
            </a:r>
            <a:r>
              <a:rPr lang="en-US" dirty="0">
                <a:solidFill>
                  <a:srgbClr val="007700"/>
                </a:solidFill>
                <a:latin typeface="Courier New" panose="02070309020205020404" pitchFamily="49" charset="0"/>
              </a:rPr>
              <a:t>, </a:t>
            </a:r>
            <a:r>
              <a:rPr lang="en-US" dirty="0">
                <a:solidFill>
                  <a:srgbClr val="DD0000"/>
                </a:solidFill>
                <a:latin typeface="Courier New" panose="02070309020205020404" pitchFamily="49" charset="0"/>
              </a:rPr>
              <a:t>"</a:t>
            </a:r>
            <a:r>
              <a:rPr lang="en-US" dirty="0" err="1" smtClean="0">
                <a:solidFill>
                  <a:srgbClr val="DD0000"/>
                </a:solidFill>
                <a:latin typeface="Courier New" panose="02070309020205020404" pitchFamily="49" charset="0"/>
              </a:rPr>
              <a:t>db</a:t>
            </a:r>
            <a:r>
              <a:rPr lang="en-US" dirty="0">
                <a:solidFill>
                  <a:srgbClr val="DD0000"/>
                </a:solidFill>
                <a:latin typeface="Courier New" panose="02070309020205020404" pitchFamily="49" charset="0"/>
              </a:rPr>
              <a:t>"</a:t>
            </a:r>
            <a:r>
              <a:rPr lang="en-US" dirty="0" smtClean="0">
                <a:solidFill>
                  <a:srgbClr val="007700"/>
                </a:solidFill>
                <a:latin typeface="Courier New" panose="02070309020205020404" pitchFamily="49" charset="0"/>
              </a:rPr>
              <a:t>)</a:t>
            </a:r>
            <a:endParaRPr lang="ru-RU" dirty="0"/>
          </a:p>
        </p:txBody>
      </p:sp>
      <p:sp>
        <p:nvSpPr>
          <p:cNvPr id="3" name="Прямоугольник 2"/>
          <p:cNvSpPr/>
          <p:nvPr/>
        </p:nvSpPr>
        <p:spPr>
          <a:xfrm>
            <a:off x="28046" y="5229200"/>
            <a:ext cx="91440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rgbClr val="007700"/>
                </a:solidFill>
                <a:latin typeface="Courier New" panose="02070309020205020404" pitchFamily="49" charset="0"/>
              </a:rPr>
              <a:t>if (</a:t>
            </a:r>
            <a:r>
              <a:rPr lang="en-US" dirty="0" err="1">
                <a:solidFill>
                  <a:srgbClr val="0000BB"/>
                </a:solidFill>
                <a:latin typeface="Courier New" panose="02070309020205020404" pitchFamily="49" charset="0"/>
              </a:rPr>
              <a:t>mysqli_connect_errno</a:t>
            </a:r>
            <a:r>
              <a:rPr lang="en-US" dirty="0">
                <a:solidFill>
                  <a:srgbClr val="007700"/>
                </a:solidFill>
                <a:latin typeface="Courier New" panose="02070309020205020404" pitchFamily="49" charset="0"/>
              </a:rPr>
              <a:t>()) {</a:t>
            </a:r>
            <a:br>
              <a:rPr lang="en-US" dirty="0">
                <a:solidFill>
                  <a:srgbClr val="007700"/>
                </a:solidFill>
                <a:latin typeface="Courier New" panose="02070309020205020404" pitchFamily="49" charset="0"/>
              </a:rPr>
            </a:br>
            <a:r>
              <a:rPr lang="en-US" dirty="0">
                <a:solidFill>
                  <a:srgbClr val="007700"/>
                </a:solidFill>
                <a:latin typeface="Courier New" panose="02070309020205020404" pitchFamily="49" charset="0"/>
              </a:rPr>
              <a:t>    </a:t>
            </a:r>
            <a:r>
              <a:rPr lang="en-US" dirty="0" smtClean="0">
                <a:solidFill>
                  <a:srgbClr val="0000BB"/>
                </a:solidFill>
                <a:latin typeface="Courier New" panose="02070309020205020404" pitchFamily="49" charset="0"/>
              </a:rPr>
              <a:t>die</a:t>
            </a:r>
            <a:r>
              <a:rPr lang="en-US" dirty="0" smtClean="0">
                <a:solidFill>
                  <a:srgbClr val="007700"/>
                </a:solidFill>
                <a:latin typeface="Courier New" panose="02070309020205020404" pitchFamily="49" charset="0"/>
              </a:rPr>
              <a:t>(</a:t>
            </a:r>
            <a:r>
              <a:rPr lang="en-US" dirty="0" smtClean="0">
                <a:solidFill>
                  <a:srgbClr val="DD0000"/>
                </a:solidFill>
                <a:latin typeface="Courier New" panose="02070309020205020404" pitchFamily="49" charset="0"/>
              </a:rPr>
              <a:t>"</a:t>
            </a:r>
            <a:r>
              <a:rPr lang="en-US" dirty="0">
                <a:solidFill>
                  <a:srgbClr val="DD0000"/>
                </a:solidFill>
                <a:latin typeface="Courier New" panose="02070309020205020404" pitchFamily="49" charset="0"/>
              </a:rPr>
              <a:t>Connect failed: "</a:t>
            </a:r>
            <a:r>
              <a:rPr lang="en-US" dirty="0" smtClean="0">
                <a:solidFill>
                  <a:srgbClr val="007700"/>
                </a:solidFill>
                <a:latin typeface="Courier New" panose="02070309020205020404" pitchFamily="49" charset="0"/>
              </a:rPr>
              <a:t>.</a:t>
            </a:r>
            <a:r>
              <a:rPr lang="en-US" dirty="0" err="1" smtClean="0">
                <a:solidFill>
                  <a:srgbClr val="0000BB"/>
                </a:solidFill>
                <a:latin typeface="Courier New" panose="02070309020205020404" pitchFamily="49" charset="0"/>
              </a:rPr>
              <a:t>mysqli_connect_error</a:t>
            </a:r>
            <a:r>
              <a:rPr lang="en-US" dirty="0" smtClean="0">
                <a:solidFill>
                  <a:srgbClr val="007700"/>
                </a:solidFill>
                <a:latin typeface="Courier New" panose="02070309020205020404" pitchFamily="49" charset="0"/>
              </a:rPr>
              <a:t>());</a:t>
            </a:r>
            <a:r>
              <a:rPr lang="en-US" dirty="0">
                <a:solidFill>
                  <a:srgbClr val="007700"/>
                </a:solidFill>
                <a:latin typeface="Courier New" panose="02070309020205020404" pitchFamily="49" charset="0"/>
              </a:rPr>
              <a:t/>
            </a:r>
            <a:br>
              <a:rPr lang="en-US" dirty="0">
                <a:solidFill>
                  <a:srgbClr val="007700"/>
                </a:solidFill>
                <a:latin typeface="Courier New" panose="02070309020205020404" pitchFamily="49" charset="0"/>
              </a:rPr>
            </a:br>
            <a:r>
              <a:rPr lang="en-US" dirty="0">
                <a:solidFill>
                  <a:srgbClr val="007700"/>
                </a:solidFill>
                <a:latin typeface="Courier New" panose="02070309020205020404" pitchFamily="49" charset="0"/>
              </a:rPr>
              <a:t>}</a:t>
            </a:r>
            <a:endParaRPr lang="ru-RU" dirty="0"/>
          </a:p>
        </p:txBody>
      </p:sp>
    </p:spTree>
    <p:extLst>
      <p:ext uri="{BB962C8B-B14F-4D97-AF65-F5344CB8AC3E}">
        <p14:creationId xmlns:p14="http://schemas.microsoft.com/office/powerpoint/2010/main" val="1007763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Отправка серверу </a:t>
            </a:r>
            <a:r>
              <a:rPr lang="en-US" sz="2000" b="1" dirty="0" smtClean="0">
                <a:solidFill>
                  <a:srgbClr val="773FA9"/>
                </a:solidFill>
                <a:latin typeface="Verdana" pitchFamily="34" charset="0"/>
                <a:ea typeface="Verdana" pitchFamily="34" charset="0"/>
                <a:cs typeface="Verdana" pitchFamily="34" charset="0"/>
              </a:rPr>
              <a:t>SQL </a:t>
            </a:r>
            <a:r>
              <a:rPr lang="ru-RU" sz="2000" b="1" dirty="0" smtClean="0">
                <a:solidFill>
                  <a:srgbClr val="773FA9"/>
                </a:solidFill>
                <a:latin typeface="Verdana" pitchFamily="34" charset="0"/>
                <a:ea typeface="Verdana" pitchFamily="34" charset="0"/>
                <a:cs typeface="Verdana" pitchFamily="34" charset="0"/>
              </a:rPr>
              <a:t>запросов</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sp>
        <p:nvSpPr>
          <p:cNvPr id="9" name="TextBox 8"/>
          <p:cNvSpPr txBox="1"/>
          <p:nvPr/>
        </p:nvSpPr>
        <p:spPr>
          <a:xfrm>
            <a:off x="251520" y="1196752"/>
            <a:ext cx="7760394" cy="369332"/>
          </a:xfrm>
          <a:prstGeom prst="rect">
            <a:avLst/>
          </a:prstGeom>
          <a:noFill/>
        </p:spPr>
        <p:txBody>
          <a:bodyPr wrap="none" rtlCol="0">
            <a:spAutoFit/>
          </a:bodyPr>
          <a:lstStyle/>
          <a:p>
            <a:r>
              <a:rPr lang="ru-RU" dirty="0" smtClean="0"/>
              <a:t>Для отправки серверу </a:t>
            </a:r>
            <a:r>
              <a:rPr lang="en-US" dirty="0" smtClean="0"/>
              <a:t>SQL </a:t>
            </a:r>
            <a:r>
              <a:rPr lang="ru-RU" dirty="0" smtClean="0"/>
              <a:t>запросов необходимо использовать </a:t>
            </a:r>
            <a:r>
              <a:rPr lang="en-US" dirty="0" smtClean="0"/>
              <a:t>PHP </a:t>
            </a:r>
            <a:r>
              <a:rPr lang="ru-RU" dirty="0" smtClean="0"/>
              <a:t>функцию </a:t>
            </a:r>
            <a:endParaRPr lang="ru-RU" dirty="0"/>
          </a:p>
        </p:txBody>
      </p:sp>
      <p:sp>
        <p:nvSpPr>
          <p:cNvPr id="21505" name="Rectangle 1"/>
          <p:cNvSpPr>
            <a:spLocks noChangeArrowheads="1"/>
          </p:cNvSpPr>
          <p:nvPr/>
        </p:nvSpPr>
        <p:spPr bwMode="auto">
          <a:xfrm>
            <a:off x="720080" y="1883822"/>
            <a:ext cx="7884368" cy="52322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800" b="1" i="0" u="none" strike="noStrike" cap="none" normalizeH="0" baseline="0" dirty="0" err="1" smtClean="0">
                <a:ln>
                  <a:noFill/>
                </a:ln>
                <a:solidFill>
                  <a:srgbClr val="000000"/>
                </a:solidFill>
                <a:effectLst/>
                <a:latin typeface="Arial" pitchFamily="34" charset="0"/>
                <a:cs typeface="Arial" pitchFamily="34" charset="0"/>
              </a:rPr>
              <a:t>mysql</a:t>
            </a:r>
            <a:r>
              <a:rPr kumimoji="0" lang="en-US" sz="2800" b="1" i="0" u="none" strike="noStrike" cap="none" normalizeH="0" baseline="0" dirty="0" err="1" smtClean="0">
                <a:ln>
                  <a:noFill/>
                </a:ln>
                <a:solidFill>
                  <a:srgbClr val="000000"/>
                </a:solidFill>
                <a:effectLst/>
                <a:latin typeface="Arial" pitchFamily="34" charset="0"/>
                <a:cs typeface="Arial" pitchFamily="34" charset="0"/>
              </a:rPr>
              <a:t>i</a:t>
            </a:r>
            <a:r>
              <a:rPr kumimoji="0" lang="ru-RU" sz="2800" b="1" i="0" u="none" strike="noStrike" cap="none" normalizeH="0" baseline="0" dirty="0" smtClean="0">
                <a:ln>
                  <a:noFill/>
                </a:ln>
                <a:solidFill>
                  <a:srgbClr val="000000"/>
                </a:solidFill>
                <a:effectLst/>
                <a:latin typeface="Arial" pitchFamily="34" charset="0"/>
                <a:cs typeface="Arial" pitchFamily="34" charset="0"/>
              </a:rPr>
              <a:t>_</a:t>
            </a:r>
            <a:r>
              <a:rPr kumimoji="0" lang="ru-RU" sz="2800" b="1" i="0" u="none" strike="noStrike" cap="none" normalizeH="0" baseline="0" dirty="0" err="1" smtClean="0">
                <a:ln>
                  <a:noFill/>
                </a:ln>
                <a:solidFill>
                  <a:srgbClr val="000000"/>
                </a:solidFill>
                <a:effectLst/>
                <a:latin typeface="Arial" pitchFamily="34" charset="0"/>
                <a:cs typeface="Arial" pitchFamily="34" charset="0"/>
              </a:rPr>
              <a:t>query</a:t>
            </a:r>
            <a:r>
              <a:rPr kumimoji="0" lang="ru-RU" sz="2800" b="1" i="0" u="none" strike="noStrike" cap="none" normalizeH="0" baseline="0" dirty="0" smtClean="0">
                <a:ln>
                  <a:noFill/>
                </a:ln>
                <a:solidFill>
                  <a:srgbClr val="000000"/>
                </a:solidFill>
                <a:effectLst/>
                <a:latin typeface="Arial" pitchFamily="34" charset="0"/>
                <a:cs typeface="Arial" pitchFamily="34" charset="0"/>
              </a:rPr>
              <a:t> (</a:t>
            </a:r>
            <a:r>
              <a:rPr kumimoji="0" lang="en-US" sz="2800" b="1" i="0" u="none" strike="noStrike" cap="none" normalizeH="0" baseline="0" dirty="0" smtClean="0">
                <a:ln>
                  <a:noFill/>
                </a:ln>
                <a:solidFill>
                  <a:srgbClr val="000000"/>
                </a:solidFill>
                <a:effectLst/>
                <a:latin typeface="Arial" pitchFamily="34" charset="0"/>
                <a:cs typeface="Arial" pitchFamily="34" charset="0"/>
              </a:rPr>
              <a:t>Connect link,</a:t>
            </a:r>
            <a:r>
              <a:rPr kumimoji="0" lang="en-US" sz="2800" b="1" i="0" u="none" strike="noStrike" cap="none" normalizeH="0" dirty="0" smtClean="0">
                <a:ln>
                  <a:noFill/>
                </a:ln>
                <a:solidFill>
                  <a:srgbClr val="000000"/>
                </a:solidFill>
                <a:effectLst/>
                <a:latin typeface="Arial" pitchFamily="34" charset="0"/>
                <a:cs typeface="Arial" pitchFamily="34" charset="0"/>
              </a:rPr>
              <a:t> </a:t>
            </a:r>
            <a:r>
              <a:rPr kumimoji="0" lang="ru-RU" sz="2800" b="1" i="0" u="none" strike="noStrike" cap="none" normalizeH="0" baseline="0" dirty="0" err="1" smtClean="0">
                <a:ln>
                  <a:noFill/>
                </a:ln>
                <a:solidFill>
                  <a:srgbClr val="000000"/>
                </a:solidFill>
                <a:effectLst/>
                <a:latin typeface="Arial" pitchFamily="34" charset="0"/>
                <a:cs typeface="Arial" pitchFamily="34" charset="0"/>
              </a:rPr>
              <a:t>string</a:t>
            </a:r>
            <a:r>
              <a:rPr kumimoji="0" lang="ru-RU" sz="2800" b="1" i="0" u="none" strike="noStrike" cap="none" normalizeH="0" baseline="0" dirty="0" smtClean="0">
                <a:ln>
                  <a:noFill/>
                </a:ln>
                <a:solidFill>
                  <a:srgbClr val="000000"/>
                </a:solidFill>
                <a:effectLst/>
                <a:latin typeface="Arial" pitchFamily="34" charset="0"/>
                <a:cs typeface="Arial" pitchFamily="34" charset="0"/>
              </a:rPr>
              <a:t> </a:t>
            </a:r>
            <a:r>
              <a:rPr kumimoji="0" lang="ru-RU" sz="2800" b="1" i="0" u="none" strike="noStrike" cap="none" normalizeH="0" baseline="0" dirty="0" err="1" smtClean="0">
                <a:ln>
                  <a:noFill/>
                </a:ln>
                <a:solidFill>
                  <a:srgbClr val="000000"/>
                </a:solidFill>
                <a:effectLst/>
                <a:latin typeface="Arial" pitchFamily="34" charset="0"/>
                <a:cs typeface="Arial" pitchFamily="34" charset="0"/>
              </a:rPr>
              <a:t>query</a:t>
            </a:r>
            <a:r>
              <a:rPr kumimoji="0" lang="ru-RU" sz="2800" b="1" i="0" u="none" strike="noStrike" cap="none" normalizeH="0" baseline="0" dirty="0" smtClean="0">
                <a:ln>
                  <a:noFill/>
                </a:ln>
                <a:solidFill>
                  <a:srgbClr val="000000"/>
                </a:solidFill>
                <a:effectLst/>
                <a:latin typeface="Arial" pitchFamily="34" charset="0"/>
                <a:cs typeface="Arial" pitchFamily="34" charset="0"/>
              </a:rPr>
              <a:t>)</a:t>
            </a:r>
            <a:r>
              <a:rPr kumimoji="0" lang="ru-RU" sz="2800" b="1" i="0" u="none" strike="noStrike" cap="none" normalizeH="0" baseline="0" dirty="0" smtClean="0">
                <a:ln>
                  <a:noFill/>
                </a:ln>
                <a:solidFill>
                  <a:schemeClr val="tx1"/>
                </a:solidFill>
                <a:effectLst/>
                <a:latin typeface="Arial" pitchFamily="34" charset="0"/>
                <a:cs typeface="Arial" pitchFamily="34" charset="0"/>
              </a:rPr>
              <a:t> </a:t>
            </a:r>
          </a:p>
        </p:txBody>
      </p:sp>
      <p:sp>
        <p:nvSpPr>
          <p:cNvPr id="2" name="Прямоугольник 1"/>
          <p:cNvSpPr/>
          <p:nvPr/>
        </p:nvSpPr>
        <p:spPr>
          <a:xfrm>
            <a:off x="179512" y="3140968"/>
            <a:ext cx="885698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rgbClr val="C00000"/>
                </a:solidFill>
                <a:latin typeface="Courier New" panose="02070309020205020404" pitchFamily="49" charset="0"/>
              </a:rPr>
              <a:t>$link = </a:t>
            </a:r>
            <a:r>
              <a:rPr lang="en-US" b="1" dirty="0" err="1">
                <a:solidFill>
                  <a:srgbClr val="C00000"/>
                </a:solidFill>
                <a:latin typeface="Courier New" panose="02070309020205020404" pitchFamily="49" charset="0"/>
              </a:rPr>
              <a:t>mysqli_connect</a:t>
            </a:r>
            <a:r>
              <a:rPr lang="en-US" b="1" dirty="0">
                <a:solidFill>
                  <a:srgbClr val="C00000"/>
                </a:solidFill>
                <a:latin typeface="Courier New" panose="02070309020205020404" pitchFamily="49" charset="0"/>
              </a:rPr>
              <a:t>( DB_HOST, DB_USER, DB_PASS, DB_NAME );</a:t>
            </a:r>
            <a:r>
              <a:rPr lang="en-US" b="1" dirty="0">
                <a:solidFill>
                  <a:srgbClr val="C00000"/>
                </a:solidFill>
              </a:rPr>
              <a:t/>
            </a:r>
            <a:br>
              <a:rPr lang="en-US" b="1" dirty="0">
                <a:solidFill>
                  <a:srgbClr val="C00000"/>
                </a:solidFill>
              </a:rPr>
            </a:br>
            <a:r>
              <a:rPr lang="en-US" b="1" dirty="0">
                <a:solidFill>
                  <a:srgbClr val="C00000"/>
                </a:solidFill>
                <a:latin typeface="Courier New" panose="02070309020205020404" pitchFamily="49" charset="0"/>
              </a:rPr>
              <a:t>$query = </a:t>
            </a:r>
            <a:r>
              <a:rPr lang="en-US" b="1" dirty="0" err="1">
                <a:solidFill>
                  <a:srgbClr val="C00000"/>
                </a:solidFill>
                <a:latin typeface="Courier New" panose="02070309020205020404" pitchFamily="49" charset="0"/>
              </a:rPr>
              <a:t>mysqli_query</a:t>
            </a:r>
            <a:r>
              <a:rPr lang="en-US" b="1" dirty="0">
                <a:solidFill>
                  <a:srgbClr val="C00000"/>
                </a:solidFill>
                <a:latin typeface="Courier New" panose="02070309020205020404" pitchFamily="49" charset="0"/>
              </a:rPr>
              <a:t>( $link, "SELECT * FROM </a:t>
            </a:r>
            <a:r>
              <a:rPr lang="en-US" b="1" dirty="0" smtClean="0">
                <a:solidFill>
                  <a:srgbClr val="C00000"/>
                </a:solidFill>
                <a:latin typeface="Courier New" panose="02070309020205020404" pitchFamily="49" charset="0"/>
              </a:rPr>
              <a:t>table" </a:t>
            </a:r>
            <a:r>
              <a:rPr lang="en-US" b="1" dirty="0">
                <a:solidFill>
                  <a:srgbClr val="C00000"/>
                </a:solidFill>
                <a:latin typeface="Courier New" panose="02070309020205020404" pitchFamily="49" charset="0"/>
              </a:rPr>
              <a:t>);</a:t>
            </a:r>
            <a:endParaRPr lang="ru-RU" b="1" dirty="0">
              <a:solidFill>
                <a:srgbClr val="C00000"/>
              </a:solidFill>
            </a:endParaRPr>
          </a:p>
        </p:txBody>
      </p:sp>
    </p:spTree>
    <p:extLst>
      <p:ext uri="{BB962C8B-B14F-4D97-AF65-F5344CB8AC3E}">
        <p14:creationId xmlns:p14="http://schemas.microsoft.com/office/powerpoint/2010/main" val="1254315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Получение значений из базы данных в виде массива</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sp>
        <p:nvSpPr>
          <p:cNvPr id="6" name="Содержимое 5"/>
          <p:cNvSpPr>
            <a:spLocks noGrp="1"/>
          </p:cNvSpPr>
          <p:nvPr>
            <p:ph idx="1"/>
          </p:nvPr>
        </p:nvSpPr>
        <p:spPr>
          <a:xfrm>
            <a:off x="251520" y="1052736"/>
            <a:ext cx="8229600" cy="72008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lgn="just">
              <a:buNone/>
            </a:pPr>
            <a:r>
              <a:rPr lang="ru-RU" dirty="0" smtClean="0"/>
              <a:t>	</a:t>
            </a:r>
            <a:r>
              <a:rPr lang="ru-RU" sz="1900" dirty="0" smtClean="0"/>
              <a:t>Данные из базы данных можно получить в виде ассоциативного массива, используя функцию </a:t>
            </a:r>
            <a:r>
              <a:rPr lang="en-US" sz="1900" b="1" u="sng" dirty="0" err="1" smtClean="0"/>
              <a:t>mysqli_fetch_array</a:t>
            </a:r>
            <a:endParaRPr lang="ru-RU" sz="1900" b="1" u="sng" dirty="0"/>
          </a:p>
        </p:txBody>
      </p:sp>
      <p:sp>
        <p:nvSpPr>
          <p:cNvPr id="2" name="Прямоугольник 1"/>
          <p:cNvSpPr/>
          <p:nvPr/>
        </p:nvSpPr>
        <p:spPr>
          <a:xfrm>
            <a:off x="251520" y="2136339"/>
            <a:ext cx="8676456"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chemeClr val="tx2"/>
                </a:solidFill>
                <a:latin typeface="Courier New" panose="02070309020205020404" pitchFamily="49" charset="0"/>
              </a:rPr>
              <a:t>$link = </a:t>
            </a:r>
            <a:r>
              <a:rPr lang="en-US" b="1" dirty="0" err="1">
                <a:solidFill>
                  <a:schemeClr val="tx2"/>
                </a:solidFill>
                <a:latin typeface="Courier New" panose="02070309020205020404" pitchFamily="49" charset="0"/>
              </a:rPr>
              <a:t>mysqli_connect</a:t>
            </a:r>
            <a:r>
              <a:rPr lang="en-US" b="1" dirty="0">
                <a:solidFill>
                  <a:schemeClr val="tx2"/>
                </a:solidFill>
                <a:latin typeface="Courier New" panose="02070309020205020404" pitchFamily="49" charset="0"/>
              </a:rPr>
              <a:t>( DB_HOST, DB_USER, DB_PASS, DB_NAME );</a:t>
            </a:r>
            <a:r>
              <a:rPr lang="en-US" b="1" dirty="0">
                <a:solidFill>
                  <a:schemeClr val="tx2"/>
                </a:solidFill>
              </a:rPr>
              <a:t/>
            </a:r>
            <a:br>
              <a:rPr lang="en-US" b="1" dirty="0">
                <a:solidFill>
                  <a:schemeClr val="tx2"/>
                </a:solidFill>
              </a:rPr>
            </a:br>
            <a:r>
              <a:rPr lang="en-US" b="1" dirty="0">
                <a:solidFill>
                  <a:schemeClr val="tx2"/>
                </a:solidFill>
                <a:latin typeface="Courier New" panose="02070309020205020404" pitchFamily="49" charset="0"/>
              </a:rPr>
              <a:t>$query = </a:t>
            </a:r>
            <a:r>
              <a:rPr lang="en-US" b="1" dirty="0" err="1">
                <a:solidFill>
                  <a:schemeClr val="tx2"/>
                </a:solidFill>
                <a:latin typeface="Courier New" panose="02070309020205020404" pitchFamily="49" charset="0"/>
              </a:rPr>
              <a:t>mysqli_query</a:t>
            </a:r>
            <a:r>
              <a:rPr lang="en-US" b="1" dirty="0">
                <a:solidFill>
                  <a:schemeClr val="tx2"/>
                </a:solidFill>
                <a:latin typeface="Courier New" panose="02070309020205020404" pitchFamily="49" charset="0"/>
              </a:rPr>
              <a:t>( $link, "SELECT * FROM `base`" );</a:t>
            </a:r>
            <a:r>
              <a:rPr lang="en-US" b="1" dirty="0">
                <a:solidFill>
                  <a:schemeClr val="tx2"/>
                </a:solidFill>
              </a:rPr>
              <a:t/>
            </a:r>
            <a:br>
              <a:rPr lang="en-US" b="1" dirty="0">
                <a:solidFill>
                  <a:schemeClr val="tx2"/>
                </a:solidFill>
              </a:rPr>
            </a:br>
            <a:r>
              <a:rPr lang="en-US" b="1" dirty="0">
                <a:solidFill>
                  <a:schemeClr val="tx2"/>
                </a:solidFill>
                <a:latin typeface="Courier New" panose="02070309020205020404" pitchFamily="49" charset="0"/>
              </a:rPr>
              <a:t>$array = </a:t>
            </a:r>
            <a:r>
              <a:rPr lang="en-US" b="1" dirty="0" err="1">
                <a:solidFill>
                  <a:schemeClr val="tx2"/>
                </a:solidFill>
                <a:latin typeface="Courier New" panose="02070309020205020404" pitchFamily="49" charset="0"/>
              </a:rPr>
              <a:t>mysqli_fetch_assoc</a:t>
            </a:r>
            <a:r>
              <a:rPr lang="en-US" b="1" dirty="0">
                <a:solidFill>
                  <a:schemeClr val="tx2"/>
                </a:solidFill>
                <a:latin typeface="Courier New" panose="02070309020205020404" pitchFamily="49" charset="0"/>
              </a:rPr>
              <a:t>( $query );</a:t>
            </a:r>
            <a:r>
              <a:rPr lang="en-US" b="1" dirty="0">
                <a:solidFill>
                  <a:schemeClr val="tx2"/>
                </a:solidFill>
              </a:rPr>
              <a:t/>
            </a:r>
            <a:br>
              <a:rPr lang="en-US" b="1" dirty="0">
                <a:solidFill>
                  <a:schemeClr val="tx2"/>
                </a:solidFill>
              </a:rPr>
            </a:br>
            <a:r>
              <a:rPr lang="en-US" b="1" dirty="0">
                <a:solidFill>
                  <a:schemeClr val="tx2"/>
                </a:solidFill>
                <a:latin typeface="Courier New" panose="02070309020205020404" pitchFamily="49" charset="0"/>
              </a:rPr>
              <a:t>echo '&lt;pre&gt;';</a:t>
            </a:r>
            <a:r>
              <a:rPr lang="en-US" b="1" dirty="0">
                <a:solidFill>
                  <a:schemeClr val="tx2"/>
                </a:solidFill>
              </a:rPr>
              <a:t/>
            </a:r>
            <a:br>
              <a:rPr lang="en-US" b="1" dirty="0">
                <a:solidFill>
                  <a:schemeClr val="tx2"/>
                </a:solidFill>
              </a:rPr>
            </a:br>
            <a:r>
              <a:rPr lang="en-US" b="1" dirty="0" err="1">
                <a:solidFill>
                  <a:schemeClr val="tx2"/>
                </a:solidFill>
                <a:latin typeface="Courier New" panose="02070309020205020404" pitchFamily="49" charset="0"/>
              </a:rPr>
              <a:t>print_r</a:t>
            </a:r>
            <a:r>
              <a:rPr lang="en-US" b="1" dirty="0">
                <a:solidFill>
                  <a:schemeClr val="tx2"/>
                </a:solidFill>
                <a:latin typeface="Courier New" panose="02070309020205020404" pitchFamily="49" charset="0"/>
              </a:rPr>
              <a:t>( $array );</a:t>
            </a:r>
            <a:r>
              <a:rPr lang="en-US" b="1" dirty="0">
                <a:solidFill>
                  <a:schemeClr val="tx2"/>
                </a:solidFill>
              </a:rPr>
              <a:t/>
            </a:r>
            <a:br>
              <a:rPr lang="en-US" b="1" dirty="0">
                <a:solidFill>
                  <a:schemeClr val="tx2"/>
                </a:solidFill>
              </a:rPr>
            </a:br>
            <a:r>
              <a:rPr lang="en-US" b="1" dirty="0">
                <a:solidFill>
                  <a:schemeClr val="tx2"/>
                </a:solidFill>
                <a:latin typeface="Courier New" panose="02070309020205020404" pitchFamily="49" charset="0"/>
              </a:rPr>
              <a:t>echo '&lt;/pre&gt;';</a:t>
            </a:r>
            <a:endParaRPr lang="ru-RU" b="1" dirty="0">
              <a:solidFill>
                <a:schemeClr val="tx2"/>
              </a:solidFill>
            </a:endParaRPr>
          </a:p>
        </p:txBody>
      </p:sp>
    </p:spTree>
    <p:extLst>
      <p:ext uri="{BB962C8B-B14F-4D97-AF65-F5344CB8AC3E}">
        <p14:creationId xmlns:p14="http://schemas.microsoft.com/office/powerpoint/2010/main" val="1515943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Пример вывода данных из базы данных в цикле</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sp>
        <p:nvSpPr>
          <p:cNvPr id="2" name="Прямоугольник 1"/>
          <p:cNvSpPr/>
          <p:nvPr/>
        </p:nvSpPr>
        <p:spPr>
          <a:xfrm>
            <a:off x="71500" y="980728"/>
            <a:ext cx="9036496" cy="61863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rgbClr val="002060"/>
                </a:solidFill>
                <a:latin typeface="Verdana" panose="020B0604030504040204" pitchFamily="34" charset="0"/>
              </a:rPr>
              <a:t>$link = </a:t>
            </a:r>
            <a:r>
              <a:rPr lang="en-US" dirty="0" err="1">
                <a:solidFill>
                  <a:srgbClr val="002060"/>
                </a:solidFill>
                <a:latin typeface="Verdana" panose="020B0604030504040204" pitchFamily="34" charset="0"/>
              </a:rPr>
              <a:t>mysqli_connect</a:t>
            </a:r>
            <a:r>
              <a:rPr lang="en-US" dirty="0">
                <a:solidFill>
                  <a:srgbClr val="002060"/>
                </a:solidFill>
                <a:latin typeface="Verdana" panose="020B0604030504040204" pitchFamily="34" charset="0"/>
              </a:rPr>
              <a:t>("localhost", "</a:t>
            </a:r>
            <a:r>
              <a:rPr lang="en-US" dirty="0" err="1">
                <a:solidFill>
                  <a:srgbClr val="002060"/>
                </a:solidFill>
                <a:latin typeface="Verdana" panose="020B0604030504040204" pitchFamily="34" charset="0"/>
              </a:rPr>
              <a:t>my_user</a:t>
            </a:r>
            <a:r>
              <a:rPr lang="en-US" dirty="0">
                <a:solidFill>
                  <a:srgbClr val="002060"/>
                </a:solidFill>
                <a:latin typeface="Verdana" panose="020B0604030504040204" pitchFamily="34" charset="0"/>
              </a:rPr>
              <a:t>", "</a:t>
            </a:r>
            <a:r>
              <a:rPr lang="en-US" dirty="0" err="1">
                <a:solidFill>
                  <a:srgbClr val="002060"/>
                </a:solidFill>
                <a:latin typeface="Verdana" panose="020B0604030504040204" pitchFamily="34" charset="0"/>
              </a:rPr>
              <a:t>my_password</a:t>
            </a:r>
            <a:r>
              <a:rPr lang="en-US" dirty="0">
                <a:solidFill>
                  <a:srgbClr val="002060"/>
                </a:solidFill>
                <a:latin typeface="Verdana" panose="020B0604030504040204" pitchFamily="34" charset="0"/>
              </a:rPr>
              <a:t>", "world");</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check connection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if (</a:t>
            </a:r>
            <a:r>
              <a:rPr lang="en-US" dirty="0" err="1">
                <a:solidFill>
                  <a:srgbClr val="002060"/>
                </a:solidFill>
                <a:latin typeface="Verdana" panose="020B0604030504040204" pitchFamily="34" charset="0"/>
              </a:rPr>
              <a:t>mysqli_connect_errno</a:t>
            </a:r>
            <a:r>
              <a:rPr lang="en-US" dirty="0">
                <a:solidFill>
                  <a:srgbClr val="002060"/>
                </a:solidFill>
                <a:latin typeface="Verdana" panose="020B0604030504040204" pitchFamily="34" charset="0"/>
              </a:rPr>
              <a:t>())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t>
            </a:r>
            <a:r>
              <a:rPr lang="en-US" dirty="0" smtClean="0">
                <a:solidFill>
                  <a:srgbClr val="002060"/>
                </a:solidFill>
                <a:latin typeface="Verdana" panose="020B0604030504040204" pitchFamily="34" charset="0"/>
              </a:rPr>
              <a:t>die("</a:t>
            </a:r>
            <a:r>
              <a:rPr lang="en-US" dirty="0">
                <a:solidFill>
                  <a:srgbClr val="002060"/>
                </a:solidFill>
                <a:latin typeface="Verdana" panose="020B0604030504040204" pitchFamily="34" charset="0"/>
              </a:rPr>
              <a:t>Connect failed: </a:t>
            </a:r>
            <a:r>
              <a:rPr lang="en-US" dirty="0" smtClean="0">
                <a:solidFill>
                  <a:srgbClr val="002060"/>
                </a:solidFill>
                <a:latin typeface="Verdana" panose="020B0604030504040204" pitchFamily="34" charset="0"/>
              </a:rPr>
              <a:t>“.</a:t>
            </a:r>
            <a:r>
              <a:rPr lang="en-US" dirty="0">
                <a:solidFill>
                  <a:srgbClr val="002060"/>
                </a:solidFill>
                <a:latin typeface="Verdana" panose="020B0604030504040204" pitchFamily="34" charset="0"/>
              </a:rPr>
              <a:t> </a:t>
            </a:r>
            <a:r>
              <a:rPr lang="en-US" dirty="0" err="1">
                <a:solidFill>
                  <a:srgbClr val="002060"/>
                </a:solidFill>
                <a:latin typeface="Verdana" panose="020B0604030504040204" pitchFamily="34" charset="0"/>
              </a:rPr>
              <a:t>mysqli_connect_error</a:t>
            </a:r>
            <a:r>
              <a:rPr lang="en-US" dirty="0" smtClean="0">
                <a:solidFill>
                  <a:srgbClr val="002060"/>
                </a:solidFill>
                <a:latin typeface="Verdana" panose="020B0604030504040204" pitchFamily="34" charset="0"/>
              </a:rPr>
              <a:t>());</a:t>
            </a: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$query = "SELECT Name, </a:t>
            </a:r>
            <a:r>
              <a:rPr lang="en-US" dirty="0" err="1">
                <a:solidFill>
                  <a:srgbClr val="002060"/>
                </a:solidFill>
                <a:latin typeface="Verdana" panose="020B0604030504040204" pitchFamily="34" charset="0"/>
              </a:rPr>
              <a:t>CountryCode</a:t>
            </a:r>
            <a:r>
              <a:rPr lang="en-US" dirty="0">
                <a:solidFill>
                  <a:srgbClr val="002060"/>
                </a:solidFill>
                <a:latin typeface="Verdana" panose="020B0604030504040204" pitchFamily="34" charset="0"/>
              </a:rPr>
              <a:t> FROM City ORDER by ID DESC LIMIT </a:t>
            </a:r>
            <a:r>
              <a:rPr lang="en-US" dirty="0" smtClean="0">
                <a:solidFill>
                  <a:srgbClr val="002060"/>
                </a:solidFill>
                <a:latin typeface="Verdana" panose="020B0604030504040204" pitchFamily="34" charset="0"/>
              </a:rPr>
              <a:t>50";</a:t>
            </a: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if ($result = </a:t>
            </a:r>
            <a:r>
              <a:rPr lang="en-US" dirty="0" err="1">
                <a:solidFill>
                  <a:srgbClr val="002060"/>
                </a:solidFill>
                <a:latin typeface="Verdana" panose="020B0604030504040204" pitchFamily="34" charset="0"/>
              </a:rPr>
              <a:t>mysqli_query</a:t>
            </a:r>
            <a:r>
              <a:rPr lang="en-US" dirty="0">
                <a:solidFill>
                  <a:srgbClr val="002060"/>
                </a:solidFill>
                <a:latin typeface="Verdana" panose="020B0604030504040204" pitchFamily="34" charset="0"/>
              </a:rPr>
              <a:t>($link, $query))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 fetch associative array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while ($row = </a:t>
            </a:r>
            <a:r>
              <a:rPr lang="en-US" dirty="0" err="1">
                <a:solidFill>
                  <a:srgbClr val="002060"/>
                </a:solidFill>
                <a:latin typeface="Verdana" panose="020B0604030504040204" pitchFamily="34" charset="0"/>
              </a:rPr>
              <a:t>mysqli_fetch_assoc</a:t>
            </a:r>
            <a:r>
              <a:rPr lang="en-US" dirty="0">
                <a:solidFill>
                  <a:srgbClr val="002060"/>
                </a:solidFill>
                <a:latin typeface="Verdana" panose="020B0604030504040204" pitchFamily="34" charset="0"/>
              </a:rPr>
              <a:t>($result))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t>
            </a:r>
            <a:r>
              <a:rPr lang="en-US" dirty="0" smtClean="0">
                <a:solidFill>
                  <a:srgbClr val="002060"/>
                </a:solidFill>
                <a:latin typeface="Verdana" panose="020B0604030504040204" pitchFamily="34" charset="0"/>
              </a:rPr>
              <a:t>echo</a:t>
            </a:r>
            <a:r>
              <a:rPr lang="en-US" dirty="0">
                <a:solidFill>
                  <a:srgbClr val="002060"/>
                </a:solidFill>
                <a:latin typeface="Verdana" panose="020B0604030504040204" pitchFamily="34" charset="0"/>
              </a:rPr>
              <a:t> </a:t>
            </a:r>
            <a:r>
              <a:rPr lang="en-US" dirty="0" smtClean="0">
                <a:solidFill>
                  <a:srgbClr val="002060"/>
                </a:solidFill>
                <a:latin typeface="Verdana" panose="020B0604030504040204" pitchFamily="34" charset="0"/>
              </a:rPr>
              <a:t>$</a:t>
            </a:r>
            <a:r>
              <a:rPr lang="en-US" dirty="0">
                <a:solidFill>
                  <a:srgbClr val="002060"/>
                </a:solidFill>
                <a:latin typeface="Verdana" panose="020B0604030504040204" pitchFamily="34" charset="0"/>
              </a:rPr>
              <a:t>row["Name</a:t>
            </a:r>
            <a:r>
              <a:rPr lang="en-US" dirty="0" smtClean="0">
                <a:solidFill>
                  <a:srgbClr val="002060"/>
                </a:solidFill>
                <a:latin typeface="Verdana" panose="020B0604030504040204" pitchFamily="34" charset="0"/>
              </a:rPr>
              <a:t>"].”,”.</a:t>
            </a:r>
            <a:r>
              <a:rPr lang="en-US" dirty="0">
                <a:solidFill>
                  <a:srgbClr val="002060"/>
                </a:solidFill>
                <a:latin typeface="Verdana" panose="020B0604030504040204" pitchFamily="34" charset="0"/>
              </a:rPr>
              <a:t> $row["</a:t>
            </a:r>
            <a:r>
              <a:rPr lang="en-US" dirty="0" err="1">
                <a:solidFill>
                  <a:srgbClr val="002060"/>
                </a:solidFill>
                <a:latin typeface="Verdana" panose="020B0604030504040204" pitchFamily="34" charset="0"/>
              </a:rPr>
              <a:t>CountryCode</a:t>
            </a:r>
            <a:r>
              <a:rPr lang="en-US" dirty="0">
                <a:solidFill>
                  <a:srgbClr val="002060"/>
                </a:solidFill>
                <a:latin typeface="Verdana" panose="020B0604030504040204" pitchFamily="34" charset="0"/>
              </a:rPr>
              <a:t>"]);</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smtClean="0">
                <a:solidFill>
                  <a:srgbClr val="002060"/>
                </a:solidFill>
                <a:latin typeface="Verdana" panose="020B0604030504040204" pitchFamily="34" charset="0"/>
              </a:rPr>
              <a:t>}</a:t>
            </a: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 close connection */</a:t>
            </a:r>
            <a:br>
              <a:rPr lang="en-US" dirty="0">
                <a:solidFill>
                  <a:srgbClr val="002060"/>
                </a:solidFill>
                <a:latin typeface="Verdana" panose="020B0604030504040204" pitchFamily="34" charset="0"/>
              </a:rPr>
            </a:br>
            <a:r>
              <a:rPr lang="en-US" dirty="0" err="1">
                <a:solidFill>
                  <a:srgbClr val="002060"/>
                </a:solidFill>
                <a:latin typeface="Verdana" panose="020B0604030504040204" pitchFamily="34" charset="0"/>
              </a:rPr>
              <a:t>mysqli_close</a:t>
            </a:r>
            <a:r>
              <a:rPr lang="en-US" dirty="0">
                <a:solidFill>
                  <a:srgbClr val="002060"/>
                </a:solidFill>
                <a:latin typeface="Verdana" panose="020B0604030504040204" pitchFamily="34" charset="0"/>
              </a:rPr>
              <a:t>($link);</a:t>
            </a:r>
            <a:br>
              <a:rPr lang="en-US" dirty="0">
                <a:solidFill>
                  <a:srgbClr val="002060"/>
                </a:solidFill>
                <a:latin typeface="Verdana" panose="020B0604030504040204" pitchFamily="34" charset="0"/>
              </a:rPr>
            </a:br>
            <a:r>
              <a:rPr lang="en-US" dirty="0">
                <a:solidFill>
                  <a:srgbClr val="002060"/>
                </a:solidFill>
                <a:latin typeface="Verdana" panose="020B0604030504040204" pitchFamily="34" charset="0"/>
              </a:rPr>
              <a:t>?&gt;</a:t>
            </a:r>
            <a:endParaRPr lang="ru-RU" dirty="0">
              <a:solidFill>
                <a:srgbClr val="002060"/>
              </a:solidFill>
            </a:endParaRPr>
          </a:p>
        </p:txBody>
      </p:sp>
    </p:spTree>
    <p:extLst>
      <p:ext uri="{BB962C8B-B14F-4D97-AF65-F5344CB8AC3E}">
        <p14:creationId xmlns:p14="http://schemas.microsoft.com/office/powerpoint/2010/main" val="151779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Типы полей реляционной БД</a:t>
            </a:r>
            <a:endParaRPr lang="ru-RU" b="1" dirty="0"/>
          </a:p>
        </p:txBody>
      </p:sp>
      <p:sp>
        <p:nvSpPr>
          <p:cNvPr id="4" name="Прямоугольник 3"/>
          <p:cNvSpPr/>
          <p:nvPr/>
        </p:nvSpPr>
        <p:spPr>
          <a:xfrm>
            <a:off x="395536" y="1700808"/>
            <a:ext cx="8352928"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 typeface="Wingdings" pitchFamily="2" charset="2"/>
              <a:buChar char="ü"/>
            </a:pPr>
            <a:r>
              <a:rPr lang="ru-RU" sz="3200" b="1" dirty="0" smtClean="0">
                <a:latin typeface="Times New Roman" pitchFamily="18" charset="0"/>
                <a:cs typeface="Times New Roman" pitchFamily="18" charset="0"/>
              </a:rPr>
              <a:t>Числовой</a:t>
            </a:r>
          </a:p>
          <a:p>
            <a:pPr>
              <a:buFont typeface="Wingdings" pitchFamily="2" charset="2"/>
              <a:buChar char="ü"/>
            </a:pPr>
            <a:r>
              <a:rPr lang="ru-RU" sz="3200" b="1" dirty="0" smtClean="0">
                <a:latin typeface="Times New Roman" pitchFamily="18" charset="0"/>
                <a:cs typeface="Times New Roman" pitchFamily="18" charset="0"/>
              </a:rPr>
              <a:t>Символьный</a:t>
            </a:r>
            <a:r>
              <a:rPr lang="ru-RU" sz="3200" dirty="0" smtClean="0">
                <a:latin typeface="Times New Roman" pitchFamily="18" charset="0"/>
                <a:cs typeface="Times New Roman" pitchFamily="18" charset="0"/>
              </a:rPr>
              <a:t> (слова, тексты, коды и т.д.)</a:t>
            </a:r>
          </a:p>
          <a:p>
            <a:pPr>
              <a:buFont typeface="Wingdings" pitchFamily="2" charset="2"/>
              <a:buChar char="ü"/>
            </a:pPr>
            <a:r>
              <a:rPr lang="ru-RU" sz="3200" b="1" dirty="0" smtClean="0">
                <a:latin typeface="Times New Roman" pitchFamily="18" charset="0"/>
                <a:cs typeface="Times New Roman" pitchFamily="18" charset="0"/>
              </a:rPr>
              <a:t>Дата</a:t>
            </a:r>
            <a:r>
              <a:rPr lang="ru-RU" sz="3200" dirty="0" smtClean="0">
                <a:latin typeface="Times New Roman" pitchFamily="18" charset="0"/>
                <a:cs typeface="Times New Roman" pitchFamily="18" charset="0"/>
              </a:rPr>
              <a:t> (календарные даты в форме «день/месяц/год»)</a:t>
            </a:r>
          </a:p>
          <a:p>
            <a:pPr>
              <a:buFont typeface="Wingdings" pitchFamily="2" charset="2"/>
              <a:buChar char="ü"/>
            </a:pPr>
            <a:r>
              <a:rPr lang="ru-RU" sz="3200" b="1" dirty="0" smtClean="0">
                <a:latin typeface="Times New Roman" pitchFamily="18" charset="0"/>
                <a:cs typeface="Times New Roman" pitchFamily="18" charset="0"/>
              </a:rPr>
              <a:t>Логический</a:t>
            </a:r>
            <a:r>
              <a:rPr lang="ru-RU" sz="3200" dirty="0" smtClean="0">
                <a:latin typeface="Times New Roman" pitchFamily="18" charset="0"/>
                <a:cs typeface="Times New Roman" pitchFamily="18" charset="0"/>
              </a:rPr>
              <a:t> (принимает два значения: «да» - «нет» или «истина» - «ложь»)</a:t>
            </a:r>
            <a:endParaRPr lang="ru-RU" sz="3200" dirty="0">
              <a:latin typeface="Times New Roman" pitchFamily="18" charset="0"/>
              <a:cs typeface="Times New Roman" pitchFamily="18" charset="0"/>
            </a:endParaRPr>
          </a:p>
        </p:txBody>
      </p:sp>
    </p:spTree>
    <p:extLst>
      <p:ext uri="{BB962C8B-B14F-4D97-AF65-F5344CB8AC3E}">
        <p14:creationId xmlns:p14="http://schemas.microsoft.com/office/powerpoint/2010/main" val="2788608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Числовые типы данных БД</a:t>
            </a:r>
            <a:endParaRPr lang="ru-RU" b="1" dirty="0"/>
          </a:p>
        </p:txBody>
      </p:sp>
      <p:sp>
        <p:nvSpPr>
          <p:cNvPr id="6" name="TextBox 5"/>
          <p:cNvSpPr txBox="1"/>
          <p:nvPr/>
        </p:nvSpPr>
        <p:spPr>
          <a:xfrm>
            <a:off x="179512" y="1556792"/>
            <a:ext cx="878497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ru-RU" sz="2400" b="1" u="sng" dirty="0" smtClean="0">
                <a:latin typeface="Times New Roman" pitchFamily="18" charset="0"/>
                <a:cs typeface="Times New Roman" pitchFamily="18" charset="0"/>
              </a:rPr>
              <a:t>Целые числа</a:t>
            </a:r>
            <a:r>
              <a:rPr lang="en-US" sz="2400" b="1" u="sng" dirty="0" smtClean="0">
                <a:latin typeface="Times New Roman" pitchFamily="18" charset="0"/>
                <a:cs typeface="Times New Roman" pitchFamily="18" charset="0"/>
              </a:rPr>
              <a:t>:</a:t>
            </a:r>
          </a:p>
          <a:p>
            <a:r>
              <a:rPr lang="ru-RU" sz="2400" b="1" dirty="0" smtClean="0">
                <a:latin typeface="Times New Roman" pitchFamily="18" charset="0"/>
                <a:cs typeface="Times New Roman" pitchFamily="18" charset="0"/>
              </a:rPr>
              <a:t>TINYINT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Может хранить числа от -128 до 127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SMALLINT</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Диапазон от -32 768 до 32 767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MEDIUMINT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-8 388 608 до 8 388 607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-2 147 483 648 до 2 147 483 647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BIGINT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-9 223 372 036 854 775 808 до 9 223 372 036 854 775 807</a:t>
            </a:r>
            <a:endParaRPr lang="ru-RU" sz="2400" dirty="0">
              <a:latin typeface="Times New Roman" pitchFamily="18" charset="0"/>
              <a:cs typeface="Times New Roman" pitchFamily="18" charset="0"/>
            </a:endParaRPr>
          </a:p>
        </p:txBody>
      </p:sp>
      <p:sp>
        <p:nvSpPr>
          <p:cNvPr id="7" name="TextBox 6"/>
          <p:cNvSpPr txBox="1"/>
          <p:nvPr/>
        </p:nvSpPr>
        <p:spPr>
          <a:xfrm>
            <a:off x="179512" y="4437112"/>
            <a:ext cx="878497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ru-RU" sz="2400" b="1" u="sng" dirty="0" smtClean="0">
                <a:latin typeface="Times New Roman" pitchFamily="18" charset="0"/>
                <a:cs typeface="Times New Roman" pitchFamily="18" charset="0"/>
              </a:rPr>
              <a:t>Дробные числа</a:t>
            </a:r>
            <a:r>
              <a:rPr lang="en-US" sz="2400" b="1" u="sng" dirty="0" smtClean="0">
                <a:latin typeface="Times New Roman" pitchFamily="18" charset="0"/>
                <a:cs typeface="Times New Roman" pitchFamily="18" charset="0"/>
              </a:rPr>
              <a:t>:</a:t>
            </a:r>
          </a:p>
          <a:p>
            <a:r>
              <a:rPr lang="ru-RU" sz="2400" b="1" dirty="0" smtClean="0">
                <a:latin typeface="Times New Roman" pitchFamily="18" charset="0"/>
                <a:cs typeface="Times New Roman" pitchFamily="18" charset="0"/>
              </a:rPr>
              <a:t>FLOAT</a:t>
            </a:r>
            <a:r>
              <a:rPr lang="ru-RU" sz="2400" dirty="0" smtClean="0">
                <a:latin typeface="Times New Roman" pitchFamily="18" charset="0"/>
                <a:cs typeface="Times New Roman" pitchFamily="18" charset="0"/>
              </a:rPr>
              <a:t> - Число с плавающей точкой небольшой точности</a:t>
            </a:r>
          </a:p>
          <a:p>
            <a:r>
              <a:rPr lang="ru-RU" sz="2400" b="1" dirty="0" smtClean="0">
                <a:latin typeface="Times New Roman" pitchFamily="18" charset="0"/>
                <a:cs typeface="Times New Roman" pitchFamily="18" charset="0"/>
              </a:rPr>
              <a:t>DOUBLE</a:t>
            </a:r>
            <a:r>
              <a:rPr lang="ru-RU" sz="2400" dirty="0" smtClean="0">
                <a:latin typeface="Times New Roman" pitchFamily="18" charset="0"/>
                <a:cs typeface="Times New Roman" pitchFamily="18" charset="0"/>
              </a:rPr>
              <a:t> - Число с плавающей точкой двойной точности </a:t>
            </a:r>
          </a:p>
          <a:p>
            <a:r>
              <a:rPr lang="ru-RU" sz="2400" b="1" dirty="0" smtClean="0">
                <a:latin typeface="Times New Roman" pitchFamily="18" charset="0"/>
                <a:cs typeface="Times New Roman" pitchFamily="18" charset="0"/>
              </a:rPr>
              <a:t>REAL</a:t>
            </a:r>
            <a:r>
              <a:rPr lang="ru-RU" sz="2400" dirty="0" smtClean="0">
                <a:latin typeface="Times New Roman" pitchFamily="18" charset="0"/>
                <a:cs typeface="Times New Roman" pitchFamily="18" charset="0"/>
              </a:rPr>
              <a:t> - Синоним для DOUBLE.</a:t>
            </a:r>
          </a:p>
          <a:p>
            <a:r>
              <a:rPr lang="ru-RU" sz="2400" b="1" dirty="0" smtClean="0">
                <a:latin typeface="Times New Roman" pitchFamily="18" charset="0"/>
                <a:cs typeface="Times New Roman" pitchFamily="18" charset="0"/>
              </a:rPr>
              <a:t>DECIMAL</a:t>
            </a:r>
            <a:r>
              <a:rPr lang="ru-RU" sz="2400" dirty="0" smtClean="0">
                <a:latin typeface="Times New Roman" pitchFamily="18" charset="0"/>
                <a:cs typeface="Times New Roman" pitchFamily="18" charset="0"/>
              </a:rPr>
              <a:t> - Дробное число, хранящееся в виде строки. 	   </a:t>
            </a:r>
            <a:r>
              <a:rPr lang="ru-RU" sz="2400" b="1" dirty="0" smtClean="0">
                <a:latin typeface="Times New Roman" pitchFamily="18" charset="0"/>
                <a:cs typeface="Times New Roman" pitchFamily="18" charset="0"/>
              </a:rPr>
              <a:t>NUMERIC </a:t>
            </a:r>
            <a:r>
              <a:rPr lang="ru-RU" sz="2400" dirty="0" smtClean="0">
                <a:latin typeface="Times New Roman" pitchFamily="18" charset="0"/>
                <a:cs typeface="Times New Roman" pitchFamily="18" charset="0"/>
              </a:rPr>
              <a:t>- Синоним для DECIMAL.</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1220987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Строковые и временные </a:t>
            </a:r>
            <a:br>
              <a:rPr lang="ru-RU" b="1" dirty="0" smtClean="0"/>
            </a:br>
            <a:r>
              <a:rPr lang="ru-RU" b="1" dirty="0" smtClean="0"/>
              <a:t>типы данных БД</a:t>
            </a:r>
            <a:endParaRPr lang="ru-RU" b="1" dirty="0"/>
          </a:p>
        </p:txBody>
      </p:sp>
      <p:sp>
        <p:nvSpPr>
          <p:cNvPr id="3" name="Содержимое 2"/>
          <p:cNvSpPr>
            <a:spLocks noGrp="1"/>
          </p:cNvSpPr>
          <p:nvPr>
            <p:ph idx="1"/>
          </p:nvPr>
        </p:nvSpPr>
        <p:spPr>
          <a:xfrm>
            <a:off x="215008" y="1700808"/>
            <a:ext cx="8928992" cy="2016224"/>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marL="514350" indent="-514350" algn="ctr">
              <a:buNone/>
            </a:pPr>
            <a:r>
              <a:rPr lang="en-US" b="1" dirty="0" smtClean="0"/>
              <a:t>	</a:t>
            </a:r>
            <a:r>
              <a:rPr lang="ru-RU" sz="4100" b="1" u="sng" dirty="0" err="1" smtClean="0"/>
              <a:t>Строковы</a:t>
            </a:r>
            <a:r>
              <a:rPr lang="ru-RU" sz="4100" b="1" u="sng" dirty="0" smtClean="0"/>
              <a:t> типы данных</a:t>
            </a:r>
            <a:r>
              <a:rPr lang="en-US" sz="4100" b="1" dirty="0" smtClean="0"/>
              <a:t>:</a:t>
            </a:r>
          </a:p>
          <a:p>
            <a:pPr marL="514350" indent="-514350">
              <a:buNone/>
            </a:pPr>
            <a:r>
              <a:rPr lang="ru-RU" dirty="0" smtClean="0"/>
              <a:t>	</a:t>
            </a:r>
            <a:r>
              <a:rPr lang="ru-RU" b="1" dirty="0" smtClean="0"/>
              <a:t>VARCHAR</a:t>
            </a:r>
            <a:r>
              <a:rPr lang="en-US" dirty="0" smtClean="0"/>
              <a:t> -</a:t>
            </a:r>
            <a:r>
              <a:rPr lang="ru-RU" dirty="0" smtClean="0"/>
              <a:t> может хранить не более 255 символов. </a:t>
            </a:r>
          </a:p>
          <a:p>
            <a:pPr marL="514350" indent="-514350">
              <a:buNone/>
            </a:pPr>
            <a:r>
              <a:rPr lang="ru-RU" dirty="0" smtClean="0"/>
              <a:t>	</a:t>
            </a:r>
            <a:r>
              <a:rPr lang="ru-RU" b="1" dirty="0" smtClean="0"/>
              <a:t>TEXT</a:t>
            </a:r>
            <a:r>
              <a:rPr lang="ru-RU" dirty="0" smtClean="0"/>
              <a:t> - может хранить не более 65 535 символов.</a:t>
            </a:r>
          </a:p>
          <a:p>
            <a:pPr marL="514350" indent="-514350">
              <a:buNone/>
            </a:pPr>
            <a:r>
              <a:rPr lang="ru-RU" dirty="0" smtClean="0"/>
              <a:t>	</a:t>
            </a:r>
            <a:r>
              <a:rPr lang="en-US" b="1" dirty="0" smtClean="0"/>
              <a:t>MEDIUMTEXT</a:t>
            </a:r>
            <a:r>
              <a:rPr lang="ru-RU" dirty="0" smtClean="0"/>
              <a:t> - может хранить не более 16 777 215 символов</a:t>
            </a:r>
            <a:endParaRPr lang="ru-RU" b="1" dirty="0"/>
          </a:p>
        </p:txBody>
      </p:sp>
      <p:sp>
        <p:nvSpPr>
          <p:cNvPr id="5" name="Содержимое 2"/>
          <p:cNvSpPr txBox="1">
            <a:spLocks/>
          </p:cNvSpPr>
          <p:nvPr/>
        </p:nvSpPr>
        <p:spPr>
          <a:xfrm>
            <a:off x="107504" y="4077072"/>
            <a:ext cx="8928992" cy="259228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514350" marR="0" lvl="0" indent="-5143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	</a:t>
            </a:r>
            <a:r>
              <a:rPr kumimoji="0" lang="ru-RU" sz="3200" b="1" i="0" u="sng" strike="noStrike" kern="1200" cap="none" spc="0" normalizeH="0" baseline="0" noProof="0" dirty="0" smtClean="0">
                <a:ln>
                  <a:noFill/>
                </a:ln>
                <a:solidFill>
                  <a:schemeClr val="dk1"/>
                </a:solidFill>
                <a:effectLst/>
                <a:uLnTx/>
                <a:uFillTx/>
                <a:latin typeface="+mn-lt"/>
                <a:ea typeface="+mn-ea"/>
                <a:cs typeface="+mn-cs"/>
              </a:rPr>
              <a:t>Дата и время</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a:t>
            </a:r>
          </a:p>
          <a:p>
            <a:pPr marL="514350" lvl="0" indent="-514350">
              <a:spcBef>
                <a:spcPct val="20000"/>
              </a:spcBef>
            </a:pPr>
            <a:r>
              <a:rPr kumimoji="0" lang="ru-RU" sz="3200" b="0" i="0" u="none" strike="noStrike" kern="1200" cap="none" spc="0" normalizeH="0" baseline="0" noProof="0" dirty="0" smtClean="0">
                <a:ln>
                  <a:noFill/>
                </a:ln>
                <a:solidFill>
                  <a:schemeClr val="dk1"/>
                </a:solidFill>
                <a:effectLst/>
                <a:uLnTx/>
                <a:uFillTx/>
                <a:latin typeface="+mn-lt"/>
                <a:ea typeface="+mn-ea"/>
                <a:cs typeface="+mn-cs"/>
              </a:rPr>
              <a:t>	</a:t>
            </a:r>
            <a:r>
              <a:rPr lang="ru-RU" sz="3200" b="1" dirty="0" smtClean="0"/>
              <a:t>DATE</a:t>
            </a:r>
            <a:r>
              <a:rPr lang="ru-RU" sz="3200" dirty="0" smtClean="0"/>
              <a:t> - дата в формате ГГГГ-ММ-ДД</a:t>
            </a:r>
          </a:p>
          <a:p>
            <a:pPr marL="514350" lvl="0" indent="-514350">
              <a:spcBef>
                <a:spcPct val="20000"/>
              </a:spcBef>
            </a:pPr>
            <a:r>
              <a:rPr lang="ru-RU" sz="3200" dirty="0" smtClean="0"/>
              <a:t> 	</a:t>
            </a:r>
            <a:r>
              <a:rPr lang="ru-RU" sz="3200" b="1" dirty="0" smtClean="0"/>
              <a:t>TIME</a:t>
            </a:r>
            <a:r>
              <a:rPr lang="ru-RU" sz="3200" dirty="0" smtClean="0"/>
              <a:t> - время в формате ЧЧ:ММ:СС</a:t>
            </a:r>
          </a:p>
          <a:p>
            <a:pPr marL="514350" lvl="0" indent="-514350">
              <a:spcBef>
                <a:spcPct val="20000"/>
              </a:spcBef>
            </a:pPr>
            <a:r>
              <a:rPr lang="ru-RU" sz="3200" dirty="0" smtClean="0"/>
              <a:t>	</a:t>
            </a:r>
            <a:r>
              <a:rPr lang="ru-RU" sz="3200" b="1" dirty="0" smtClean="0"/>
              <a:t>DATETIME</a:t>
            </a:r>
            <a:r>
              <a:rPr lang="ru-RU" sz="3200" dirty="0" smtClean="0"/>
              <a:t> - дата и время в формате ГГГГ-ММ-ДД ЧЧ:ММ:СС</a:t>
            </a:r>
            <a:endParaRPr kumimoji="0" lang="ru-RU" sz="32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546077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Основные понятия БД</a:t>
            </a:r>
            <a:endParaRPr lang="ru-RU" sz="3600" b="1" dirty="0"/>
          </a:p>
        </p:txBody>
      </p:sp>
      <p:sp>
        <p:nvSpPr>
          <p:cNvPr id="4" name="Содержимое 3"/>
          <p:cNvSpPr>
            <a:spLocks noGrp="1"/>
          </p:cNvSpPr>
          <p:nvPr>
            <p:ph idx="1"/>
          </p:nvPr>
        </p:nvSpPr>
        <p:spPr>
          <a:xfrm>
            <a:off x="457200" y="1600200"/>
            <a:ext cx="8229600" cy="4565104"/>
          </a:xfr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just">
              <a:buNone/>
            </a:pPr>
            <a:r>
              <a:rPr lang="ru-RU" sz="2800" b="1" i="1" dirty="0" smtClean="0">
                <a:latin typeface="Times New Roman" pitchFamily="18" charset="0"/>
                <a:cs typeface="Times New Roman" pitchFamily="18" charset="0"/>
              </a:rPr>
              <a:t>	</a:t>
            </a:r>
            <a:r>
              <a:rPr lang="ru-RU" sz="2800" b="1" i="1" u="sng" dirty="0" smtClean="0">
                <a:latin typeface="Times New Roman" pitchFamily="18" charset="0"/>
                <a:cs typeface="Times New Roman" pitchFamily="18" charset="0"/>
              </a:rPr>
              <a:t>Поле базы данных</a:t>
            </a:r>
            <a:r>
              <a:rPr lang="ru-RU" sz="2800" i="1"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это столбец таблицы, содержащий значения определенного свойства.</a:t>
            </a:r>
          </a:p>
          <a:p>
            <a:pPr algn="just">
              <a:buNone/>
            </a:pPr>
            <a:r>
              <a:rPr lang="ru-RU" sz="2800" dirty="0" smtClean="0">
                <a:latin typeface="Times New Roman" pitchFamily="18" charset="0"/>
                <a:cs typeface="Times New Roman" pitchFamily="18" charset="0"/>
              </a:rPr>
              <a:t>	</a:t>
            </a:r>
            <a:r>
              <a:rPr lang="ru-RU" sz="2800" b="1" i="1" u="sng" dirty="0" smtClean="0">
                <a:latin typeface="Times New Roman" pitchFamily="18" charset="0"/>
                <a:cs typeface="Times New Roman" pitchFamily="18" charset="0"/>
              </a:rPr>
              <a:t>Запись базы данных</a:t>
            </a:r>
            <a:r>
              <a:rPr lang="ru-RU" sz="2800" i="1"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это строка таблицы, содержащая набор значений свойств, размещенный в полях базы данных.</a:t>
            </a:r>
          </a:p>
          <a:p>
            <a:pPr algn="just">
              <a:buNone/>
            </a:pPr>
            <a:endParaRPr lang="ru-RU" sz="2800" dirty="0" smtClean="0">
              <a:latin typeface="Times New Roman" pitchFamily="18" charset="0"/>
              <a:cs typeface="Times New Roman" pitchFamily="18" charset="0"/>
            </a:endParaRPr>
          </a:p>
          <a:p>
            <a:pPr algn="just">
              <a:buNone/>
            </a:pPr>
            <a:r>
              <a:rPr lang="ru-RU" sz="2800" dirty="0" smtClean="0">
                <a:latin typeface="Times New Roman" pitchFamily="18" charset="0"/>
                <a:cs typeface="Times New Roman" pitchFamily="18" charset="0"/>
              </a:rPr>
              <a:t>	Каждая таблица должна содержать, по крайней мере, одно </a:t>
            </a:r>
            <a:r>
              <a:rPr lang="ru-RU" sz="2800" i="1" dirty="0" smtClean="0">
                <a:latin typeface="Times New Roman" pitchFamily="18" charset="0"/>
                <a:cs typeface="Times New Roman" pitchFamily="18" charset="0"/>
              </a:rPr>
              <a:t>ключевое поле</a:t>
            </a:r>
            <a:r>
              <a:rPr lang="ru-RU" sz="2800" dirty="0" smtClean="0">
                <a:latin typeface="Times New Roman" pitchFamily="18" charset="0"/>
                <a:cs typeface="Times New Roman" pitchFamily="18" charset="0"/>
              </a:rPr>
              <a:t>, содержимое которого уникально для каждой записи в этой таблице. Ключевое поле позволяет однозначно идентифицировать каждую запись в таблице.</a:t>
            </a:r>
          </a:p>
          <a:p>
            <a:pPr algn="just"/>
            <a:r>
              <a:rPr lang="ru-RU" sz="3000" b="1" i="1" u="sng" dirty="0" smtClean="0">
                <a:latin typeface="Times New Roman" pitchFamily="18" charset="0"/>
                <a:cs typeface="Times New Roman" pitchFamily="18" charset="0"/>
              </a:rPr>
              <a:t>Ключевое поле</a:t>
            </a:r>
            <a:r>
              <a:rPr lang="ru-RU" sz="3000" i="1" dirty="0" smtClean="0">
                <a:latin typeface="Times New Roman" pitchFamily="18" charset="0"/>
                <a:cs typeface="Times New Roman" pitchFamily="18" charset="0"/>
              </a:rPr>
              <a:t> - это поле, значение которого </a:t>
            </a:r>
          </a:p>
          <a:p>
            <a:pPr algn="just">
              <a:buNone/>
            </a:pPr>
            <a:r>
              <a:rPr lang="ru-RU" sz="3000" i="1" dirty="0" smtClean="0">
                <a:latin typeface="Times New Roman" pitchFamily="18" charset="0"/>
                <a:cs typeface="Times New Roman" pitchFamily="18" charset="0"/>
              </a:rPr>
              <a:t>	однозначно определяет запись в таблице.</a:t>
            </a:r>
            <a:endParaRPr lang="ru-RU" sz="3000" dirty="0" smtClean="0">
              <a:latin typeface="Times New Roman" pitchFamily="18" charset="0"/>
              <a:cs typeface="Times New Roman" pitchFamily="18" charset="0"/>
            </a:endParaRPr>
          </a:p>
          <a:p>
            <a:pPr algn="just">
              <a:buNone/>
            </a:pPr>
            <a:endParaRPr lang="ru-RU" sz="2800" dirty="0">
              <a:latin typeface="Times New Roman" pitchFamily="18" charset="0"/>
              <a:cs typeface="Times New Roman" pitchFamily="18" charset="0"/>
            </a:endParaRPr>
          </a:p>
        </p:txBody>
      </p:sp>
      <p:cxnSp>
        <p:nvCxnSpPr>
          <p:cNvPr id="7" name="Прямая соединительная линия 6"/>
          <p:cNvCxnSpPr/>
          <p:nvPr/>
        </p:nvCxnSpPr>
        <p:spPr>
          <a:xfrm>
            <a:off x="899592" y="3501008"/>
            <a:ext cx="74888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47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Таблицы</a:t>
            </a:r>
            <a:endParaRPr lang="ru-RU" b="1" dirty="0"/>
          </a:p>
        </p:txBody>
      </p:sp>
      <p:sp>
        <p:nvSpPr>
          <p:cNvPr id="3" name="Содержимое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lgn="just"/>
            <a:r>
              <a:rPr lang="ru-RU" dirty="0" smtClean="0"/>
              <a:t>Когда вы храните информацию в шкафу для документов, вы стараетесь не перемешивать их. Напротив, все документы хранятся в соответствующих папках. В мире баз данных такая папка называется таблицей. Таблица — это структурированный файл, в котором могут храниться данные определенного типа. В таблице может находиться список клиентов, каталог продукции и любая другая информация.</a:t>
            </a:r>
          </a:p>
          <a:p>
            <a:endParaRPr lang="ru-RU" dirty="0"/>
          </a:p>
        </p:txBody>
      </p:sp>
    </p:spTree>
    <p:extLst>
      <p:ext uri="{BB962C8B-B14F-4D97-AF65-F5344CB8AC3E}">
        <p14:creationId xmlns:p14="http://schemas.microsoft.com/office/powerpoint/2010/main" val="373741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ru-RU" b="1" dirty="0" smtClean="0"/>
              <a:t>Первичный ключ</a:t>
            </a:r>
            <a:endParaRPr lang="ru-RU" b="1" dirty="0"/>
          </a:p>
        </p:txBody>
      </p:sp>
      <p:sp>
        <p:nvSpPr>
          <p:cNvPr id="4" name="Прямоугольник 3"/>
          <p:cNvSpPr/>
          <p:nvPr/>
        </p:nvSpPr>
        <p:spPr>
          <a:xfrm>
            <a:off x="251520" y="1556792"/>
            <a:ext cx="8677472" cy="449353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200" dirty="0" smtClean="0">
                <a:latin typeface="Times New Roman" pitchFamily="18" charset="0"/>
                <a:cs typeface="Times New Roman" pitchFamily="18" charset="0"/>
              </a:rPr>
              <a:t>В каждой строке таблицы должно быть несколько столбцов, которые уникальным образом идентифицируют ее. В таблице с клиентами для этого может использоваться столбец с номером клиента, тогда как в таблице, содержащей заказы, таким столбцом может быть идентификатор заказа. В таблице со списком служащих может использоваться номер служащего или столбец с номерами карточек социального страхования.</a:t>
            </a:r>
          </a:p>
          <a:p>
            <a:pPr algn="just"/>
            <a:r>
              <a:rPr lang="ru-RU" sz="2200" b="1" u="sng" dirty="0" smtClean="0">
                <a:latin typeface="Times New Roman" pitchFamily="18" charset="0"/>
                <a:cs typeface="Times New Roman" pitchFamily="18" charset="0"/>
              </a:rPr>
              <a:t>Первичный ключ </a:t>
            </a:r>
            <a:r>
              <a:rPr lang="ru-RU" sz="2200" dirty="0" smtClean="0">
                <a:latin typeface="Times New Roman" pitchFamily="18" charset="0"/>
                <a:cs typeface="Times New Roman" pitchFamily="18" charset="0"/>
              </a:rPr>
              <a:t>- столбец (или набор столбцов), значения которого уникально идентифицируют каждую строку таблицы.</a:t>
            </a:r>
          </a:p>
          <a:p>
            <a:pPr algn="just"/>
            <a:r>
              <a:rPr lang="ru-RU" sz="2200" dirty="0" smtClean="0">
                <a:latin typeface="Times New Roman" pitchFamily="18" charset="0"/>
                <a:cs typeface="Times New Roman" pitchFamily="18" charset="0"/>
              </a:rPr>
              <a:t>Первичный ключ используется для определения конкретной строки. Без него выполнять обновление или удаление строк таблицы было бы очень затруднительно, так как не было бы никакой гарантии, что мы изменяем нужные строки.</a:t>
            </a: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4993084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1126</Words>
  <Application>Microsoft Office PowerPoint</Application>
  <PresentationFormat>Экран (4:3)</PresentationFormat>
  <Paragraphs>140</Paragraphs>
  <Slides>34</Slides>
  <Notes>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34</vt:i4>
      </vt:variant>
    </vt:vector>
  </HeadingPairs>
  <TitlesOfParts>
    <vt:vector size="41" baseType="lpstr">
      <vt:lpstr>Arial</vt:lpstr>
      <vt:lpstr>Calibri</vt:lpstr>
      <vt:lpstr>Courier New</vt:lpstr>
      <vt:lpstr>Times New Roman</vt:lpstr>
      <vt:lpstr>Verdana</vt:lpstr>
      <vt:lpstr>Wingdings</vt:lpstr>
      <vt:lpstr>Тема Office</vt:lpstr>
      <vt:lpstr>Базы данных</vt:lpstr>
      <vt:lpstr>СУБД </vt:lpstr>
      <vt:lpstr>Реляционная база данных</vt:lpstr>
      <vt:lpstr>Типы полей реляционной БД</vt:lpstr>
      <vt:lpstr>Числовые типы данных БД</vt:lpstr>
      <vt:lpstr>Строковые и временные  типы данных БД</vt:lpstr>
      <vt:lpstr>Основные понятия БД</vt:lpstr>
      <vt:lpstr>Таблицы</vt:lpstr>
      <vt:lpstr>Первичный ключ</vt:lpstr>
      <vt:lpstr>Пример базы данных</vt:lpstr>
      <vt:lpstr>Практика-1</vt:lpstr>
      <vt:lpstr>Презентация PowerPoint</vt:lpstr>
      <vt:lpstr>Язык запросов SQL</vt:lpstr>
      <vt:lpstr>Язык запросов SQL</vt:lpstr>
      <vt:lpstr>Выборка данных</vt:lpstr>
      <vt:lpstr>Сортировка выбранных данных</vt:lpstr>
      <vt:lpstr>Указание направления сортировки</vt:lpstr>
      <vt:lpstr>Фильтрация данных</vt:lpstr>
      <vt:lpstr>Расширенная фильтрация БД</vt:lpstr>
      <vt:lpstr>Ключевое слово DISTINCT</vt:lpstr>
      <vt:lpstr>Вставка новых рядов</vt:lpstr>
      <vt:lpstr>Презентация PowerPoint</vt:lpstr>
      <vt:lpstr>Обновление рядов БД</vt:lpstr>
      <vt:lpstr>Удаление рядов из таблицы БД</vt:lpstr>
      <vt:lpstr>Функция в SQL для подсчета записей</vt:lpstr>
      <vt:lpstr>Практика-1</vt:lpstr>
      <vt:lpstr>Избыточность базы данных</vt:lpstr>
      <vt:lpstr>Пример информационной избыточности</vt:lpstr>
      <vt:lpstr>Пример информационной избыточности - продолжение</vt:lpstr>
      <vt:lpstr>Вопрос на усвоение материала</vt:lpstr>
      <vt:lpstr>Презентация PowerPoint</vt:lpstr>
      <vt:lpstr>Презентация PowerPoint</vt:lpstr>
      <vt:lpstr>Презентация PowerPoint</vt:lpstr>
      <vt:lpstr>Презентация PowerPoint</vt:lpstr>
    </vt:vector>
  </TitlesOfParts>
  <Company>xxxxxxxx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dc:title>
  <dc:creator>Герасименко Сергей Валерьевич</dc:creator>
  <cp:lastModifiedBy>Сергей Герасименко</cp:lastModifiedBy>
  <cp:revision>4</cp:revision>
  <dcterms:created xsi:type="dcterms:W3CDTF">2017-02-07T11:15:06Z</dcterms:created>
  <dcterms:modified xsi:type="dcterms:W3CDTF">2020-01-20T18:03:29Z</dcterms:modified>
</cp:coreProperties>
</file>