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506" r:id="rId2"/>
    <p:sldId id="507" r:id="rId3"/>
    <p:sldId id="508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36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131" autoAdjust="0"/>
  </p:normalViewPr>
  <p:slideViewPr>
    <p:cSldViewPr snapToObjects="1">
      <p:cViewPr varScale="1">
        <p:scale>
          <a:sx n="119" d="100"/>
          <a:sy n="119" d="100"/>
        </p:scale>
        <p:origin x="13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34D7E-6504-49D1-89F9-95E6AD76169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C73A9084-6659-4B93-8CD4-3AE34ECF3EE9}">
      <dgm:prSet/>
      <dgm:spPr/>
      <dgm:t>
        <a:bodyPr/>
        <a:lstStyle/>
        <a:p>
          <a:pPr rtl="0"/>
          <a:r>
            <a:rPr lang="ru-RU" dirty="0" smtClean="0"/>
            <a:t>GET передает данные серверу используя URL, когда POST передает данные, используя тело HTTP запроса</a:t>
          </a:r>
          <a:endParaRPr lang="en-US" dirty="0"/>
        </a:p>
      </dgm:t>
    </dgm:pt>
    <dgm:pt modelId="{7FB88BC9-53BB-4531-8EAB-22C8485C40C8}" type="parTrans" cxnId="{6E773CCA-9DDD-4BD0-B5BD-C644986220DE}">
      <dgm:prSet/>
      <dgm:spPr/>
      <dgm:t>
        <a:bodyPr/>
        <a:lstStyle/>
        <a:p>
          <a:endParaRPr lang="ru-RU"/>
        </a:p>
      </dgm:t>
    </dgm:pt>
    <dgm:pt modelId="{EAA4566B-365B-4EEE-AA80-4C6F091C724F}" type="sibTrans" cxnId="{6E773CCA-9DDD-4BD0-B5BD-C644986220DE}">
      <dgm:prSet/>
      <dgm:spPr/>
      <dgm:t>
        <a:bodyPr/>
        <a:lstStyle/>
        <a:p>
          <a:endParaRPr lang="ru-RU"/>
        </a:p>
      </dgm:t>
    </dgm:pt>
    <dgm:pt modelId="{8BF921B1-4746-49D4-B6F3-ECE1DC8298A6}">
      <dgm:prSet/>
      <dgm:spPr/>
      <dgm:t>
        <a:bodyPr/>
        <a:lstStyle/>
        <a:p>
          <a:pPr rtl="0"/>
          <a:r>
            <a:rPr lang="ru-RU" dirty="0" smtClean="0"/>
            <a:t>Длина </a:t>
          </a:r>
          <a:r>
            <a:rPr lang="ru-RU" dirty="0" err="1" smtClean="0"/>
            <a:t>URL'а</a:t>
          </a:r>
          <a:r>
            <a:rPr lang="ru-RU" dirty="0" smtClean="0"/>
            <a:t> ограничена 1024 символами, это и будет верхним ограничением для данных, которые можно отослать </a:t>
          </a:r>
          <a:r>
            <a:rPr lang="ru-RU" dirty="0" err="1" smtClean="0"/>
            <a:t>GET'ом</a:t>
          </a:r>
          <a:endParaRPr lang="en-US" dirty="0"/>
        </a:p>
      </dgm:t>
    </dgm:pt>
    <dgm:pt modelId="{7C13601C-6732-436F-A2B7-8CE19F8C4434}" type="parTrans" cxnId="{AB988B10-14A1-4D4A-8684-DC5E4E3B9877}">
      <dgm:prSet/>
      <dgm:spPr/>
      <dgm:t>
        <a:bodyPr/>
        <a:lstStyle/>
        <a:p>
          <a:endParaRPr lang="ru-RU"/>
        </a:p>
      </dgm:t>
    </dgm:pt>
    <dgm:pt modelId="{CB390157-DEEE-4AC3-82AE-C1C037A8F3B8}" type="sibTrans" cxnId="{AB988B10-14A1-4D4A-8684-DC5E4E3B9877}">
      <dgm:prSet/>
      <dgm:spPr/>
      <dgm:t>
        <a:bodyPr/>
        <a:lstStyle/>
        <a:p>
          <a:endParaRPr lang="ru-RU"/>
        </a:p>
      </dgm:t>
    </dgm:pt>
    <dgm:pt modelId="{C73E4EC7-1173-48D5-B169-D720A431B1DB}">
      <dgm:prSet/>
      <dgm:spPr/>
      <dgm:t>
        <a:bodyPr/>
        <a:lstStyle/>
        <a:p>
          <a:pPr rtl="0"/>
          <a:r>
            <a:rPr lang="ru-RU" dirty="0" smtClean="0"/>
            <a:t>POST может отправлять гораздо большие объемы данных. Лимит устанавливается </a:t>
          </a:r>
          <a:r>
            <a:rPr lang="ru-RU" dirty="0" err="1" smtClean="0"/>
            <a:t>веб-сервером</a:t>
          </a:r>
          <a:r>
            <a:rPr lang="ru-RU" dirty="0" smtClean="0"/>
            <a:t> и обычно равен около 2MB</a:t>
          </a:r>
          <a:endParaRPr lang="en-US" dirty="0"/>
        </a:p>
      </dgm:t>
    </dgm:pt>
    <dgm:pt modelId="{AA57EDF2-6245-4F7F-BC6E-1A890DE9FC1F}" type="parTrans" cxnId="{1E1E66BB-31B2-4EC5-8DAF-370F9A70D68F}">
      <dgm:prSet/>
      <dgm:spPr/>
      <dgm:t>
        <a:bodyPr/>
        <a:lstStyle/>
        <a:p>
          <a:endParaRPr lang="ru-RU"/>
        </a:p>
      </dgm:t>
    </dgm:pt>
    <dgm:pt modelId="{7CE665A2-5D64-4ABF-A679-6CB12923B653}" type="sibTrans" cxnId="{1E1E66BB-31B2-4EC5-8DAF-370F9A70D68F}">
      <dgm:prSet/>
      <dgm:spPr/>
      <dgm:t>
        <a:bodyPr/>
        <a:lstStyle/>
        <a:p>
          <a:endParaRPr lang="ru-RU"/>
        </a:p>
      </dgm:t>
    </dgm:pt>
    <dgm:pt modelId="{32DA28AC-4B26-417C-B606-685C9DFEFD1A}">
      <dgm:prSet/>
      <dgm:spPr/>
      <dgm:t>
        <a:bodyPr/>
        <a:lstStyle/>
        <a:p>
          <a:pPr rtl="0"/>
          <a:r>
            <a:rPr lang="ru-RU" dirty="0" smtClean="0"/>
            <a:t>Передача данных методом POST более безопасна, чем методом GET, так как секретные данные (например пароль) не отображаются напрямую в web-клиенте пользователя (в отличии от URL, который виден почти всегда)</a:t>
          </a:r>
          <a:endParaRPr lang="en-US" dirty="0"/>
        </a:p>
      </dgm:t>
    </dgm:pt>
    <dgm:pt modelId="{85E9C1CB-854E-4D53-A8AE-AC06968375F3}" type="parTrans" cxnId="{91C3ED11-33D1-4DEF-A83C-8F130976D4D8}">
      <dgm:prSet/>
      <dgm:spPr/>
      <dgm:t>
        <a:bodyPr/>
        <a:lstStyle/>
        <a:p>
          <a:endParaRPr lang="ru-RU"/>
        </a:p>
      </dgm:t>
    </dgm:pt>
    <dgm:pt modelId="{EB37D36B-8371-4A6B-9D64-B7F346927DF9}" type="sibTrans" cxnId="{91C3ED11-33D1-4DEF-A83C-8F130976D4D8}">
      <dgm:prSet/>
      <dgm:spPr/>
      <dgm:t>
        <a:bodyPr/>
        <a:lstStyle/>
        <a:p>
          <a:endParaRPr lang="ru-RU"/>
        </a:p>
      </dgm:t>
    </dgm:pt>
    <dgm:pt modelId="{FB64A161-145F-4B53-AB22-0A9D590E49D4}" type="pres">
      <dgm:prSet presAssocID="{CF534D7E-6504-49D1-89F9-95E6AD7616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C5C9708-4B30-41F4-AC05-761A20CB648D}" type="pres">
      <dgm:prSet presAssocID="{C73A9084-6659-4B93-8CD4-3AE34ECF3EE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D9ABDF-709D-4CA5-B70A-22F6C993EE00}" type="pres">
      <dgm:prSet presAssocID="{EAA4566B-365B-4EEE-AA80-4C6F091C724F}" presName="spacer" presStyleCnt="0"/>
      <dgm:spPr/>
    </dgm:pt>
    <dgm:pt modelId="{D64EE8E8-6FE3-4566-A5FA-4950DF047C82}" type="pres">
      <dgm:prSet presAssocID="{8BF921B1-4746-49D4-B6F3-ECE1DC8298A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E1E196-9D09-4087-844B-D69E35F4A0AE}" type="pres">
      <dgm:prSet presAssocID="{CB390157-DEEE-4AC3-82AE-C1C037A8F3B8}" presName="spacer" presStyleCnt="0"/>
      <dgm:spPr/>
    </dgm:pt>
    <dgm:pt modelId="{57FB5B63-89B0-4E69-B6CC-978D3F650F81}" type="pres">
      <dgm:prSet presAssocID="{C73E4EC7-1173-48D5-B169-D720A431B1D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B1444F-8700-48F5-8D55-222A3B523C26}" type="pres">
      <dgm:prSet presAssocID="{7CE665A2-5D64-4ABF-A679-6CB12923B653}" presName="spacer" presStyleCnt="0"/>
      <dgm:spPr/>
    </dgm:pt>
    <dgm:pt modelId="{E244F155-EE43-41B4-AE10-6AD6EF99F836}" type="pres">
      <dgm:prSet presAssocID="{32DA28AC-4B26-417C-B606-685C9DFEFD1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B988B10-14A1-4D4A-8684-DC5E4E3B9877}" srcId="{CF534D7E-6504-49D1-89F9-95E6AD76169F}" destId="{8BF921B1-4746-49D4-B6F3-ECE1DC8298A6}" srcOrd="1" destOrd="0" parTransId="{7C13601C-6732-436F-A2B7-8CE19F8C4434}" sibTransId="{CB390157-DEEE-4AC3-82AE-C1C037A8F3B8}"/>
    <dgm:cxn modelId="{9A36B02D-A3D0-4A28-8E9A-F2BAECAD23DD}" type="presOf" srcId="{CF534D7E-6504-49D1-89F9-95E6AD76169F}" destId="{FB64A161-145F-4B53-AB22-0A9D590E49D4}" srcOrd="0" destOrd="0" presId="urn:microsoft.com/office/officeart/2005/8/layout/vList2"/>
    <dgm:cxn modelId="{054DD8B3-9180-4D2A-AF8F-FA9C19FAD11A}" type="presOf" srcId="{8BF921B1-4746-49D4-B6F3-ECE1DC8298A6}" destId="{D64EE8E8-6FE3-4566-A5FA-4950DF047C82}" srcOrd="0" destOrd="0" presId="urn:microsoft.com/office/officeart/2005/8/layout/vList2"/>
    <dgm:cxn modelId="{6E773CCA-9DDD-4BD0-B5BD-C644986220DE}" srcId="{CF534D7E-6504-49D1-89F9-95E6AD76169F}" destId="{C73A9084-6659-4B93-8CD4-3AE34ECF3EE9}" srcOrd="0" destOrd="0" parTransId="{7FB88BC9-53BB-4531-8EAB-22C8485C40C8}" sibTransId="{EAA4566B-365B-4EEE-AA80-4C6F091C724F}"/>
    <dgm:cxn modelId="{26EC707A-88EA-4BC0-9C99-D825BCBA4B17}" type="presOf" srcId="{32DA28AC-4B26-417C-B606-685C9DFEFD1A}" destId="{E244F155-EE43-41B4-AE10-6AD6EF99F836}" srcOrd="0" destOrd="0" presId="urn:microsoft.com/office/officeart/2005/8/layout/vList2"/>
    <dgm:cxn modelId="{91C3ED11-33D1-4DEF-A83C-8F130976D4D8}" srcId="{CF534D7E-6504-49D1-89F9-95E6AD76169F}" destId="{32DA28AC-4B26-417C-B606-685C9DFEFD1A}" srcOrd="3" destOrd="0" parTransId="{85E9C1CB-854E-4D53-A8AE-AC06968375F3}" sibTransId="{EB37D36B-8371-4A6B-9D64-B7F346927DF9}"/>
    <dgm:cxn modelId="{77AD0B32-9F1F-45D8-90C8-2F3B6E2B83BF}" type="presOf" srcId="{C73E4EC7-1173-48D5-B169-D720A431B1DB}" destId="{57FB5B63-89B0-4E69-B6CC-978D3F650F81}" srcOrd="0" destOrd="0" presId="urn:microsoft.com/office/officeart/2005/8/layout/vList2"/>
    <dgm:cxn modelId="{1E1E66BB-31B2-4EC5-8DAF-370F9A70D68F}" srcId="{CF534D7E-6504-49D1-89F9-95E6AD76169F}" destId="{C73E4EC7-1173-48D5-B169-D720A431B1DB}" srcOrd="2" destOrd="0" parTransId="{AA57EDF2-6245-4F7F-BC6E-1A890DE9FC1F}" sibTransId="{7CE665A2-5D64-4ABF-A679-6CB12923B653}"/>
    <dgm:cxn modelId="{8D961709-8440-41BD-A4F9-3BD1CA9F9027}" type="presOf" srcId="{C73A9084-6659-4B93-8CD4-3AE34ECF3EE9}" destId="{EC5C9708-4B30-41F4-AC05-761A20CB648D}" srcOrd="0" destOrd="0" presId="urn:microsoft.com/office/officeart/2005/8/layout/vList2"/>
    <dgm:cxn modelId="{1ED4E4ED-EA7F-4988-9D72-A9A18B890DF1}" type="presParOf" srcId="{FB64A161-145F-4B53-AB22-0A9D590E49D4}" destId="{EC5C9708-4B30-41F4-AC05-761A20CB648D}" srcOrd="0" destOrd="0" presId="urn:microsoft.com/office/officeart/2005/8/layout/vList2"/>
    <dgm:cxn modelId="{FD033ED2-7E2B-4D0B-8998-A655350F8FB7}" type="presParOf" srcId="{FB64A161-145F-4B53-AB22-0A9D590E49D4}" destId="{0CD9ABDF-709D-4CA5-B70A-22F6C993EE00}" srcOrd="1" destOrd="0" presId="urn:microsoft.com/office/officeart/2005/8/layout/vList2"/>
    <dgm:cxn modelId="{48D8F80C-C07B-47EF-B603-9F344FFC5882}" type="presParOf" srcId="{FB64A161-145F-4B53-AB22-0A9D590E49D4}" destId="{D64EE8E8-6FE3-4566-A5FA-4950DF047C82}" srcOrd="2" destOrd="0" presId="urn:microsoft.com/office/officeart/2005/8/layout/vList2"/>
    <dgm:cxn modelId="{5D58BF50-B991-438E-ABFB-F49EE5DAF9A5}" type="presParOf" srcId="{FB64A161-145F-4B53-AB22-0A9D590E49D4}" destId="{62E1E196-9D09-4087-844B-D69E35F4A0AE}" srcOrd="3" destOrd="0" presId="urn:microsoft.com/office/officeart/2005/8/layout/vList2"/>
    <dgm:cxn modelId="{8D390558-E4CC-4F1F-B1AA-8C549A9761C5}" type="presParOf" srcId="{FB64A161-145F-4B53-AB22-0A9D590E49D4}" destId="{57FB5B63-89B0-4E69-B6CC-978D3F650F81}" srcOrd="4" destOrd="0" presId="urn:microsoft.com/office/officeart/2005/8/layout/vList2"/>
    <dgm:cxn modelId="{826BB209-401B-4A16-9F03-1B630B052D33}" type="presParOf" srcId="{FB64A161-145F-4B53-AB22-0A9D590E49D4}" destId="{0FB1444F-8700-48F5-8D55-222A3B523C26}" srcOrd="5" destOrd="0" presId="urn:microsoft.com/office/officeart/2005/8/layout/vList2"/>
    <dgm:cxn modelId="{DA39BCA2-2D08-4042-8608-046012CCE873}" type="presParOf" srcId="{FB64A161-145F-4B53-AB22-0A9D590E49D4}" destId="{E244F155-EE43-41B4-AE10-6AD6EF99F83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C9708-4B30-41F4-AC05-761A20CB648D}">
      <dsp:nvSpPr>
        <dsp:cNvPr id="0" name=""/>
        <dsp:cNvSpPr/>
      </dsp:nvSpPr>
      <dsp:spPr>
        <a:xfrm>
          <a:off x="0" y="52238"/>
          <a:ext cx="8676456" cy="11188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GET передает данные серверу используя URL, когда POST передает данные, используя тело HTTP запроса</a:t>
          </a:r>
          <a:endParaRPr lang="en-US" sz="2000" kern="1200" dirty="0"/>
        </a:p>
      </dsp:txBody>
      <dsp:txXfrm>
        <a:off x="54616" y="106854"/>
        <a:ext cx="8567224" cy="1009580"/>
      </dsp:txXfrm>
    </dsp:sp>
    <dsp:sp modelId="{D64EE8E8-6FE3-4566-A5FA-4950DF047C82}">
      <dsp:nvSpPr>
        <dsp:cNvPr id="0" name=""/>
        <dsp:cNvSpPr/>
      </dsp:nvSpPr>
      <dsp:spPr>
        <a:xfrm>
          <a:off x="0" y="1228651"/>
          <a:ext cx="8676456" cy="11188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Длина </a:t>
          </a:r>
          <a:r>
            <a:rPr lang="ru-RU" sz="2000" kern="1200" dirty="0" err="1" smtClean="0"/>
            <a:t>URL'а</a:t>
          </a:r>
          <a:r>
            <a:rPr lang="ru-RU" sz="2000" kern="1200" dirty="0" smtClean="0"/>
            <a:t> ограничена 1024 символами, это и будет верхним ограничением для данных, которые можно отослать </a:t>
          </a:r>
          <a:r>
            <a:rPr lang="ru-RU" sz="2000" kern="1200" dirty="0" err="1" smtClean="0"/>
            <a:t>GET'ом</a:t>
          </a:r>
          <a:endParaRPr lang="en-US" sz="2000" kern="1200" dirty="0"/>
        </a:p>
      </dsp:txBody>
      <dsp:txXfrm>
        <a:off x="54616" y="1283267"/>
        <a:ext cx="8567224" cy="1009580"/>
      </dsp:txXfrm>
    </dsp:sp>
    <dsp:sp modelId="{57FB5B63-89B0-4E69-B6CC-978D3F650F81}">
      <dsp:nvSpPr>
        <dsp:cNvPr id="0" name=""/>
        <dsp:cNvSpPr/>
      </dsp:nvSpPr>
      <dsp:spPr>
        <a:xfrm>
          <a:off x="0" y="2405064"/>
          <a:ext cx="8676456" cy="11188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POST может отправлять гораздо большие объемы данных. Лимит устанавливается </a:t>
          </a:r>
          <a:r>
            <a:rPr lang="ru-RU" sz="2000" kern="1200" dirty="0" err="1" smtClean="0"/>
            <a:t>веб-сервером</a:t>
          </a:r>
          <a:r>
            <a:rPr lang="ru-RU" sz="2000" kern="1200" dirty="0" smtClean="0"/>
            <a:t> и обычно равен около 2MB</a:t>
          </a:r>
          <a:endParaRPr lang="en-US" sz="2000" kern="1200" dirty="0"/>
        </a:p>
      </dsp:txBody>
      <dsp:txXfrm>
        <a:off x="54616" y="2459680"/>
        <a:ext cx="8567224" cy="1009580"/>
      </dsp:txXfrm>
    </dsp:sp>
    <dsp:sp modelId="{E244F155-EE43-41B4-AE10-6AD6EF99F836}">
      <dsp:nvSpPr>
        <dsp:cNvPr id="0" name=""/>
        <dsp:cNvSpPr/>
      </dsp:nvSpPr>
      <dsp:spPr>
        <a:xfrm>
          <a:off x="0" y="3581476"/>
          <a:ext cx="8676456" cy="11188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Передача данных методом POST более безопасна, чем методом GET, так как секретные данные (например пароль) не отображаются напрямую в web-клиенте пользователя (в отличии от URL, который виден почти всегда)</a:t>
          </a:r>
          <a:endParaRPr lang="en-US" sz="2000" kern="1200" dirty="0"/>
        </a:p>
      </dsp:txBody>
      <dsp:txXfrm>
        <a:off x="54616" y="3636092"/>
        <a:ext cx="8567224" cy="100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30.07.2019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206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887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067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78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30.07.2019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30.07.2019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30.07.2019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30.07.2019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30.07.2019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30.07.2019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30.07.2019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30.07.2019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30.07.2019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30.07.2019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30.07.2019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30.07.2019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ПРОТОКОЛ ПЕРЕДАЧИ ДАННЫХ «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»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1520" y="1844825"/>
            <a:ext cx="5112568" cy="3744416"/>
          </a:xfrm>
          <a:prstGeom prst="roundRect">
            <a:avLst/>
          </a:prstGeom>
          <a:solidFill>
            <a:srgbClr val="773FA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HTTP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(</a:t>
            </a:r>
            <a:r>
              <a:rPr lang="ru-RU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HyperText</a:t>
            </a:r>
            <a:r>
              <a:rPr lang="ru-RU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Transfer</a:t>
            </a:r>
            <a:r>
              <a:rPr lang="ru-RU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Protocol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 —протокол передачи данных. Основой HTTP является 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технология «Клиент-сервер»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то есть предполагается существование клиентов, которые инициируют соединение и посылают запрос серверу, который ожидает соединения для получения запроса и производит необходимые действия, возвращая обратно сообщение с результатом.</a:t>
            </a:r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2" descr="http://aesvn.com/uploads/dich-vu/2011_08/network_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988840"/>
            <a:ext cx="3661009" cy="33123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Вэб-формы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Кнопка отправки формы (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submit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just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340768"/>
            <a:ext cx="8676456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/>
              <a:t>Служит для отправки формы сценарию.</a:t>
            </a:r>
            <a:endParaRPr lang="en-US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&lt;</a:t>
            </a:r>
            <a:r>
              <a:rPr lang="ru-RU" b="1" dirty="0" err="1" smtClean="0">
                <a:solidFill>
                  <a:srgbClr val="FF0000"/>
                </a:solidFill>
              </a:rPr>
              <a:t>input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type=</a:t>
            </a:r>
            <a:r>
              <a:rPr lang="ru-RU" b="1" dirty="0" smtClean="0">
                <a:solidFill>
                  <a:srgbClr val="FF0000"/>
                </a:solidFill>
              </a:rPr>
              <a:t>"Тип" </a:t>
            </a:r>
            <a:r>
              <a:rPr lang="ru-RU" b="1" dirty="0" err="1" smtClean="0">
                <a:solidFill>
                  <a:srgbClr val="FF0000"/>
                </a:solidFill>
              </a:rPr>
              <a:t>name=</a:t>
            </a:r>
            <a:r>
              <a:rPr lang="ru-RU" b="1" dirty="0" smtClean="0">
                <a:solidFill>
                  <a:srgbClr val="FF0000"/>
                </a:solidFill>
              </a:rPr>
              <a:t>"Имя кнопки" </a:t>
            </a:r>
            <a:r>
              <a:rPr lang="ru-RU" b="1" dirty="0" err="1" smtClean="0">
                <a:solidFill>
                  <a:srgbClr val="FF0000"/>
                </a:solidFill>
              </a:rPr>
              <a:t>value=</a:t>
            </a:r>
            <a:r>
              <a:rPr lang="ru-RU" b="1" dirty="0" smtClean="0">
                <a:solidFill>
                  <a:srgbClr val="FF0000"/>
                </a:solidFill>
              </a:rPr>
              <a:t>"Текст кнопки"&gt;</a:t>
            </a:r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При создании кнопки для отправки формы необходимо указать 2 атрибута: </a:t>
            </a:r>
            <a:r>
              <a:rPr lang="ru-RU" i="1" dirty="0" err="1" smtClean="0"/>
              <a:t>type=</a:t>
            </a:r>
            <a:r>
              <a:rPr lang="ru-RU" i="1" dirty="0" smtClean="0"/>
              <a:t>“</a:t>
            </a:r>
            <a:r>
              <a:rPr lang="ru-RU" i="1" dirty="0" err="1" smtClean="0"/>
              <a:t>submit</a:t>
            </a:r>
            <a:r>
              <a:rPr lang="ru-RU" i="1" dirty="0" smtClean="0"/>
              <a:t>”</a:t>
            </a:r>
            <a:r>
              <a:rPr lang="ru-RU" dirty="0" smtClean="0"/>
              <a:t> и </a:t>
            </a:r>
            <a:r>
              <a:rPr lang="ru-RU" i="1" dirty="0" err="1" smtClean="0"/>
              <a:t>value=</a:t>
            </a:r>
            <a:r>
              <a:rPr lang="ru-RU" i="1" dirty="0" smtClean="0"/>
              <a:t>”Текст кнопки”</a:t>
            </a:r>
            <a:r>
              <a:rPr lang="ru-RU" dirty="0" smtClean="0"/>
              <a:t>. Атрибут </a:t>
            </a:r>
            <a:r>
              <a:rPr lang="ru-RU" dirty="0" err="1" smtClean="0"/>
              <a:t>name</a:t>
            </a:r>
            <a:r>
              <a:rPr lang="ru-RU" dirty="0" smtClean="0"/>
              <a:t> необходим если кнопка не одна, а несколько и все они созданы для разных операций, например кнопки "Сохранить", "Удалить", "Редактировать" и т.д. После нажатия на кнопку сценарию передается строка </a:t>
            </a:r>
            <a:r>
              <a:rPr lang="ru-RU" i="1" dirty="0" err="1" smtClean="0"/>
              <a:t>имя=текст</a:t>
            </a:r>
            <a:r>
              <a:rPr lang="ru-RU" i="1" dirty="0" smtClean="0"/>
              <a:t> кнопки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8612" name="Picture 4" descr="http://cms-all.ru/images/stories/form-in-modal-fancybox.jpg"/>
          <p:cNvPicPr>
            <a:picLocks noChangeAspect="1" noChangeArrowheads="1"/>
          </p:cNvPicPr>
          <p:nvPr/>
        </p:nvPicPr>
        <p:blipFill>
          <a:blip r:embed="rId4" cstate="print"/>
          <a:srcRect l="25200" t="43287" r="29441" b="13061"/>
          <a:stretch>
            <a:fillRect/>
          </a:stretch>
        </p:blipFill>
        <p:spPr bwMode="auto">
          <a:xfrm>
            <a:off x="2411760" y="4077072"/>
            <a:ext cx="4032448" cy="25871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ВЕБ-ФОРМЫ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26" name="Picture 2" descr="C:\Users\Сергей\YandexDisk\Скриншоты\2014-05-13 20-12-20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5" y="1700808"/>
            <a:ext cx="8820471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МЕТОД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GET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050" name="Picture 2" descr="C:\Users\Сергей\Desktop\33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647" y="1556792"/>
            <a:ext cx="8505825" cy="3562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МЕТОД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074" name="Picture 2" descr="C:\Users\Сергей\Desktop\55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225" y="1124744"/>
            <a:ext cx="8591550" cy="5095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СРАВНЕНИЕ МЕТОДОВ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GET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11" name="Схема 10"/>
          <p:cNvGraphicFramePr/>
          <p:nvPr/>
        </p:nvGraphicFramePr>
        <p:xfrm>
          <a:off x="251520" y="1340768"/>
          <a:ext cx="867645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ПРИЕМ ДАННЫХ ФОРМЫ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836712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5122" name="Picture 2" descr="C:\Users\Сергей\YandexDisk\Скриншоты\2014-05-13 20-48-03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263" y="1124744"/>
            <a:ext cx="7991475" cy="512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ПРАКТИЧЕСКАЯ РАБОТА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836712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520" y="1484784"/>
            <a:ext cx="8676456" cy="3816424"/>
          </a:xfrm>
          <a:prstGeom prst="roundRect">
            <a:avLst/>
          </a:prstGeom>
          <a:solidFill>
            <a:srgbClr val="773FA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Создать форму заявки вызова специалиста на дом. 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 форме указать контактные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данные, чтобы с вами могли оперативно связаться, а также укажите суть обращения.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Отобразить информацию для специалиста в отформатированном виде.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Реализовать и внедрить механизм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Captcha</a:t>
            </a:r>
            <a:endParaRPr lang="ru-RU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/>
          </a:p>
          <a:p>
            <a:pPr algn="just"/>
            <a:endParaRPr lang="ru-RU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Обработка данных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33075" t="36992" r="16723" b="24618"/>
          <a:stretch>
            <a:fillRect/>
          </a:stretch>
        </p:blipFill>
        <p:spPr bwMode="auto">
          <a:xfrm>
            <a:off x="827584" y="1412776"/>
            <a:ext cx="7415439" cy="45365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Загрузка файла на сервер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18309" t="23625" r="25582" b="35032"/>
          <a:stretch>
            <a:fillRect/>
          </a:stretch>
        </p:blipFill>
        <p:spPr bwMode="auto">
          <a:xfrm>
            <a:off x="611559" y="1268760"/>
            <a:ext cx="8184481" cy="48245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 формы загрузки файла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l="20672" t="27035" r="31488" b="49340"/>
          <a:stretch>
            <a:fillRect/>
          </a:stretch>
        </p:blipFill>
        <p:spPr bwMode="auto">
          <a:xfrm>
            <a:off x="755575" y="1196752"/>
            <a:ext cx="7655351" cy="30243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4581128"/>
            <a:ext cx="38100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2770" name="Picture 2" descr="C:\Users\Сергей\Desktop\2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1075" y="1268760"/>
            <a:ext cx="7181850" cy="4933950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Прием файла на сервере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51520" y="1268760"/>
            <a:ext cx="8676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Список загруженных файлов хранится в </a:t>
            </a:r>
            <a:r>
              <a:rPr lang="ru-RU" dirty="0" err="1" smtClean="0"/>
              <a:t>супер-глобальном</a:t>
            </a:r>
            <a:r>
              <a:rPr lang="ru-RU" dirty="0" smtClean="0"/>
              <a:t> массиве </a:t>
            </a:r>
            <a:r>
              <a:rPr lang="en-US" dirty="0" smtClean="0"/>
              <a:t>$_FILES. </a:t>
            </a:r>
            <a:r>
              <a:rPr lang="ru-RU" dirty="0" smtClean="0"/>
              <a:t>Это ассоциативный массив в котором каждый элемент содержим описание одного из файлов. </a:t>
            </a:r>
            <a:endParaRPr lang="ru-RU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 l="21853" t="65706" r="10817" b="14361"/>
          <a:stretch>
            <a:fillRect/>
          </a:stretch>
        </p:blipFill>
        <p:spPr bwMode="auto">
          <a:xfrm>
            <a:off x="57062" y="2192090"/>
            <a:ext cx="8870914" cy="210100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Скрипт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загрузки файла на сервер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 l="21262" t="43558" r="11998" b="18052"/>
          <a:stretch>
            <a:fillRect/>
          </a:stretch>
        </p:blipFill>
        <p:spPr bwMode="auto">
          <a:xfrm>
            <a:off x="251520" y="1340768"/>
            <a:ext cx="8676456" cy="45365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73FA9"/>
                </a:solidFill>
              </a:rPr>
              <a:t>Null-</a:t>
            </a:r>
            <a:r>
              <a:rPr lang="ru-RU" sz="2800" b="1" dirty="0" err="1">
                <a:solidFill>
                  <a:srgbClr val="773FA9"/>
                </a:solidFill>
              </a:rPr>
              <a:t>коалесцентный</a:t>
            </a:r>
            <a:r>
              <a:rPr lang="ru-RU" sz="2800" b="1" dirty="0">
                <a:solidFill>
                  <a:srgbClr val="773FA9"/>
                </a:solidFill>
              </a:rPr>
              <a:t> оператор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16537" t="44800" r="56295" b="25101"/>
          <a:stretch/>
        </p:blipFill>
        <p:spPr>
          <a:xfrm>
            <a:off x="693100" y="1484785"/>
            <a:ext cx="7368751" cy="4592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281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773FA9"/>
                </a:solidFill>
              </a:rPr>
              <a:t>Оператор «Космический корабль» </a:t>
            </a:r>
            <a:r>
              <a:rPr lang="en-US" sz="2800" b="1" dirty="0" smtClean="0">
                <a:solidFill>
                  <a:srgbClr val="773FA9"/>
                </a:solidFill>
                <a:sym typeface="Wingdings" panose="05000000000000000000" pitchFamily="2" charset="2"/>
              </a:rPr>
              <a:t></a:t>
            </a:r>
            <a:endParaRPr lang="ru-RU" sz="2800" b="1" dirty="0">
              <a:solidFill>
                <a:srgbClr val="773FA9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7875" t="56699" r="70075" b="18987"/>
          <a:stretch/>
        </p:blipFill>
        <p:spPr>
          <a:xfrm>
            <a:off x="185661" y="1195090"/>
            <a:ext cx="4530355" cy="28099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004048" y="1195090"/>
            <a:ext cx="3716604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// </a:t>
            </a:r>
            <a:r>
              <a:rPr lang="ru-RU" b="1" dirty="0"/>
              <a:t>Целые числа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echo 1 &lt;=&gt; 1; // 0</a:t>
            </a:r>
            <a:br>
              <a:rPr lang="en-US" dirty="0"/>
            </a:br>
            <a:r>
              <a:rPr lang="en-US" dirty="0"/>
              <a:t>echo 1 &lt;=&gt; 2; // -1</a:t>
            </a:r>
            <a:br>
              <a:rPr lang="en-US" dirty="0"/>
            </a:br>
            <a:r>
              <a:rPr lang="en-US" dirty="0"/>
              <a:t>echo 2 &lt;=&gt; 1; // 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// </a:t>
            </a:r>
            <a:r>
              <a:rPr lang="ru-RU" b="1" dirty="0"/>
              <a:t>Числа с плавающей точкой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echo 1.5 &lt;=&gt; 1.5; // 0</a:t>
            </a:r>
            <a:br>
              <a:rPr lang="en-US" dirty="0"/>
            </a:br>
            <a:r>
              <a:rPr lang="en-US" dirty="0"/>
              <a:t>echo 1.5 &lt;=&gt; 2.5; // -1</a:t>
            </a:r>
            <a:br>
              <a:rPr lang="en-US" dirty="0"/>
            </a:br>
            <a:r>
              <a:rPr lang="en-US" dirty="0"/>
              <a:t>echo 2.5 &lt;=&gt; 1.5; // 1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// </a:t>
            </a:r>
            <a:r>
              <a:rPr lang="ru-RU" b="1" dirty="0"/>
              <a:t>Строки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echo "a" &lt;=&gt; "a"; // 0</a:t>
            </a:r>
            <a:br>
              <a:rPr lang="en-US" dirty="0"/>
            </a:br>
            <a:r>
              <a:rPr lang="en-US" dirty="0"/>
              <a:t>echo "a" &lt;=&gt; "b"; // -1</a:t>
            </a:r>
            <a:br>
              <a:rPr lang="en-US" dirty="0"/>
            </a:br>
            <a:r>
              <a:rPr lang="en-US" dirty="0"/>
              <a:t>echo "b" &lt;=&gt; "a"; // 1</a:t>
            </a:r>
            <a:br>
              <a:rPr lang="en-US" dirty="0"/>
            </a:br>
            <a:r>
              <a:rPr lang="en-US" dirty="0"/>
              <a:t>?&gt;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5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Декларация типов и возвращаемых значений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1196752"/>
            <a:ext cx="7203806" cy="44012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function</a:t>
            </a:r>
            <a:r>
              <a:rPr lang="en-US" sz="2800" dirty="0" smtClean="0"/>
              <a:t> </a:t>
            </a:r>
            <a:r>
              <a:rPr lang="en-US" sz="2800" dirty="0" err="1">
                <a:solidFill>
                  <a:srgbClr val="00B050"/>
                </a:solidFill>
              </a:rPr>
              <a:t>myFunc</a:t>
            </a:r>
            <a:r>
              <a:rPr lang="en-US" sz="2800" dirty="0"/>
              <a:t>(</a:t>
            </a:r>
            <a:r>
              <a:rPr lang="en-US" sz="2800" b="1" dirty="0" err="1"/>
              <a:t>int</a:t>
            </a:r>
            <a:r>
              <a:rPr lang="en-US" sz="2800" dirty="0"/>
              <a:t> $a, </a:t>
            </a:r>
            <a:r>
              <a:rPr lang="en-US" sz="2800" b="1" dirty="0"/>
              <a:t>float</a:t>
            </a:r>
            <a:r>
              <a:rPr lang="en-US" sz="2800" dirty="0"/>
              <a:t> $b, </a:t>
            </a:r>
            <a:r>
              <a:rPr lang="en-US" sz="2800" b="1" dirty="0" err="1"/>
              <a:t>int</a:t>
            </a:r>
            <a:r>
              <a:rPr lang="en-US" sz="2800" dirty="0"/>
              <a:t> $c) : </a:t>
            </a:r>
            <a:r>
              <a:rPr lang="en-US" sz="2800" b="1" dirty="0"/>
              <a:t>void</a:t>
            </a:r>
            <a:r>
              <a:rPr lang="en-US" sz="2800" dirty="0"/>
              <a:t>{</a:t>
            </a:r>
          </a:p>
          <a:p>
            <a:pPr algn="just"/>
            <a:r>
              <a:rPr lang="en-US" sz="2800" dirty="0"/>
              <a:t>    $s = $a + $b + $c;</a:t>
            </a:r>
          </a:p>
          <a:p>
            <a:pPr algn="just"/>
            <a:r>
              <a:rPr lang="en-US" sz="2800" dirty="0" smtClean="0"/>
              <a:t>    echo </a:t>
            </a:r>
            <a:r>
              <a:rPr lang="en-US" sz="2800" dirty="0"/>
              <a:t>$s;</a:t>
            </a:r>
          </a:p>
          <a:p>
            <a:pPr algn="just"/>
            <a:r>
              <a:rPr lang="en-US" sz="2800" dirty="0"/>
              <a:t>}</a:t>
            </a:r>
          </a:p>
          <a:p>
            <a:pPr algn="just"/>
            <a:r>
              <a:rPr lang="en-US" sz="2800" dirty="0" err="1"/>
              <a:t>myFunc</a:t>
            </a:r>
            <a:r>
              <a:rPr lang="en-US" sz="2800" dirty="0"/>
              <a:t>(1,2,3);//6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function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myFunc2</a:t>
            </a:r>
            <a:r>
              <a:rPr lang="en-US" sz="2800" dirty="0"/>
              <a:t>(</a:t>
            </a:r>
            <a:r>
              <a:rPr lang="en-US" sz="2800" b="1" dirty="0" err="1"/>
              <a:t>int</a:t>
            </a:r>
            <a:r>
              <a:rPr lang="en-US" sz="2800" dirty="0"/>
              <a:t> $a, </a:t>
            </a:r>
            <a:r>
              <a:rPr lang="en-US" sz="2800" b="1" dirty="0"/>
              <a:t>float</a:t>
            </a:r>
            <a:r>
              <a:rPr lang="en-US" sz="2800" dirty="0"/>
              <a:t> $b, </a:t>
            </a:r>
            <a:r>
              <a:rPr lang="en-US" sz="2800" b="1" dirty="0" err="1"/>
              <a:t>int</a:t>
            </a:r>
            <a:r>
              <a:rPr lang="en-US" sz="2800" dirty="0"/>
              <a:t> $c) : </a:t>
            </a:r>
            <a:r>
              <a:rPr lang="en-US" sz="2800" b="1" dirty="0" err="1"/>
              <a:t>int</a:t>
            </a:r>
            <a:r>
              <a:rPr lang="en-US" sz="2800" dirty="0"/>
              <a:t>{</a:t>
            </a:r>
          </a:p>
          <a:p>
            <a:pPr algn="just"/>
            <a:r>
              <a:rPr lang="en-US" sz="2800" dirty="0"/>
              <a:t>   </a:t>
            </a:r>
            <a:r>
              <a:rPr lang="en-US" sz="2800" dirty="0" smtClean="0"/>
              <a:t>  return </a:t>
            </a:r>
            <a:r>
              <a:rPr lang="en-US" sz="2800" dirty="0"/>
              <a:t>$a + $b + $c;</a:t>
            </a:r>
          </a:p>
          <a:p>
            <a:pPr algn="just"/>
            <a:r>
              <a:rPr lang="en-US" sz="2800" dirty="0"/>
              <a:t>}</a:t>
            </a:r>
          </a:p>
          <a:p>
            <a:pPr algn="just"/>
            <a:r>
              <a:rPr lang="en-US" sz="2800" dirty="0" smtClean="0"/>
              <a:t>echo </a:t>
            </a:r>
            <a:r>
              <a:rPr lang="en-US" sz="2800" dirty="0"/>
              <a:t>myFunc2(1,2,3);//6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690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7414"/>
          <a:stretch>
            <a:fillRect/>
          </a:stretch>
        </p:blipFill>
        <p:spPr>
          <a:xfrm>
            <a:off x="0" y="1348365"/>
            <a:ext cx="8686800" cy="2971800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1752600"/>
            <a:ext cx="7772400" cy="9905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3200" b="1" noProof="0" dirty="0" smtClean="0">
                <a:solidFill>
                  <a:srgbClr val="FFFFFF"/>
                </a:solidFill>
                <a:ea typeface="+mj-ea"/>
                <a:cs typeface="+mj-cs"/>
                <a:sym typeface="Lucida Grande" charset="0"/>
              </a:rPr>
              <a:t>Благодарю за внимание!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28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Вэб-формы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Создание простой формы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340768"/>
            <a:ext cx="8676456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/>
              <a:t>Теги </a:t>
            </a:r>
            <a:r>
              <a:rPr lang="ru-RU" b="1" i="1" dirty="0" smtClean="0"/>
              <a:t>&lt;</a:t>
            </a:r>
            <a:r>
              <a:rPr lang="ru-RU" b="1" i="1" dirty="0" err="1" smtClean="0"/>
              <a:t>form</a:t>
            </a:r>
            <a:r>
              <a:rPr lang="ru-RU" b="1" i="1" dirty="0" smtClean="0"/>
              <a:t>&gt;</a:t>
            </a:r>
            <a:r>
              <a:rPr lang="ru-RU" dirty="0" smtClean="0"/>
              <a:t> и </a:t>
            </a:r>
            <a:r>
              <a:rPr lang="ru-RU" b="1" i="1" dirty="0" smtClean="0"/>
              <a:t>&lt;/</a:t>
            </a:r>
            <a:r>
              <a:rPr lang="ru-RU" b="1" i="1" dirty="0" err="1" smtClean="0"/>
              <a:t>form</a:t>
            </a:r>
            <a:r>
              <a:rPr lang="ru-RU" b="1" i="1" dirty="0" smtClean="0"/>
              <a:t>&gt;</a:t>
            </a:r>
            <a:r>
              <a:rPr lang="ru-RU" dirty="0" smtClean="0"/>
              <a:t> задают начало и конец формы. Начинающий форму тег </a:t>
            </a:r>
            <a:r>
              <a:rPr lang="ru-RU" i="1" dirty="0" smtClean="0"/>
              <a:t>&lt;</a:t>
            </a:r>
            <a:r>
              <a:rPr lang="ru-RU" i="1" dirty="0" err="1" smtClean="0"/>
              <a:t>form</a:t>
            </a:r>
            <a:r>
              <a:rPr lang="ru-RU" i="1" dirty="0" smtClean="0"/>
              <a:t>&gt;</a:t>
            </a:r>
            <a:r>
              <a:rPr lang="ru-RU" dirty="0" smtClean="0"/>
              <a:t> содержит два атрибута: </a:t>
            </a:r>
            <a:r>
              <a:rPr lang="ru-RU" b="1" i="1" dirty="0" err="1" smtClean="0"/>
              <a:t>action</a:t>
            </a:r>
            <a:r>
              <a:rPr lang="ru-RU" dirty="0" smtClean="0"/>
              <a:t> и </a:t>
            </a:r>
            <a:r>
              <a:rPr lang="ru-RU" b="1" i="1" dirty="0" err="1" smtClean="0"/>
              <a:t>method</a:t>
            </a:r>
            <a:r>
              <a:rPr lang="ru-RU" dirty="0" smtClean="0"/>
              <a:t>. Атрибут </a:t>
            </a:r>
            <a:r>
              <a:rPr lang="ru-RU" dirty="0" err="1" smtClean="0"/>
              <a:t>action</a:t>
            </a:r>
            <a:r>
              <a:rPr lang="ru-RU" dirty="0" smtClean="0"/>
              <a:t> содержит адрес URL сценария, который должен быть вызван для обработки сценария. Атрибут </a:t>
            </a:r>
            <a:r>
              <a:rPr lang="ru-RU" i="1" dirty="0" err="1" smtClean="0"/>
              <a:t>method</a:t>
            </a:r>
            <a:r>
              <a:rPr lang="ru-RU" dirty="0" smtClean="0"/>
              <a:t> указывает браузеру, какой вид HTTP запроса необходимо использовать для отправки формы; возможны значения </a:t>
            </a:r>
            <a:r>
              <a:rPr lang="ru-RU" i="1" dirty="0" smtClean="0"/>
              <a:t>POST</a:t>
            </a:r>
            <a:r>
              <a:rPr lang="ru-RU" dirty="0" smtClean="0"/>
              <a:t> и </a:t>
            </a:r>
            <a:r>
              <a:rPr lang="ru-RU" i="1" dirty="0" smtClean="0"/>
              <a:t>GET</a:t>
            </a:r>
            <a:r>
              <a:rPr lang="ru-RU" dirty="0" smtClean="0"/>
              <a:t>. Главное отличие методов POST и GET заключается в способе передачи информации. В методе GET параметры передаются через адресную строку, т.е. по сути в HTTP-заголовке запроса, в то время как в методе POST параметры передаются через тело HTTP-запроса и никак не отражаются на виде адресной строки.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Вэб-формы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Флажок (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checkbox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340768"/>
            <a:ext cx="8676456" cy="3139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/>
              <a:t>Флажки </a:t>
            </a:r>
            <a:r>
              <a:rPr lang="ru-RU" i="1" dirty="0" err="1" smtClean="0"/>
              <a:t>checkbox</a:t>
            </a:r>
            <a:r>
              <a:rPr lang="ru-RU" dirty="0" smtClean="0"/>
              <a:t> предлагают пользователю ряд вариантов, и разрешают выбор нескольких из них.</a:t>
            </a:r>
            <a:endParaRPr lang="en-US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&lt;</a:t>
            </a:r>
            <a:r>
              <a:rPr lang="ru-RU" dirty="0" err="1" smtClean="0">
                <a:solidFill>
                  <a:srgbClr val="FF0000"/>
                </a:solidFill>
              </a:rPr>
              <a:t>input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name=</a:t>
            </a:r>
            <a:r>
              <a:rPr lang="ru-RU" dirty="0" smtClean="0">
                <a:solidFill>
                  <a:srgbClr val="FF0000"/>
                </a:solidFill>
              </a:rPr>
              <a:t>"</a:t>
            </a:r>
            <a:r>
              <a:rPr lang="ru-RU" b="1" dirty="0" smtClean="0">
                <a:solidFill>
                  <a:srgbClr val="FF0000"/>
                </a:solidFill>
              </a:rPr>
              <a:t>Имя переключателя</a:t>
            </a:r>
            <a:r>
              <a:rPr lang="ru-RU" dirty="0" smtClean="0">
                <a:solidFill>
                  <a:srgbClr val="FF0000"/>
                </a:solidFill>
              </a:rPr>
              <a:t>" </a:t>
            </a:r>
            <a:r>
              <a:rPr lang="ru-RU" dirty="0" err="1" smtClean="0">
                <a:solidFill>
                  <a:srgbClr val="FF0000"/>
                </a:solidFill>
              </a:rPr>
              <a:t>type=</a:t>
            </a:r>
            <a:r>
              <a:rPr lang="ru-RU" dirty="0" smtClean="0">
                <a:solidFill>
                  <a:srgbClr val="FF0000"/>
                </a:solidFill>
              </a:rPr>
              <a:t>"</a:t>
            </a:r>
            <a:r>
              <a:rPr lang="ru-RU" b="1" dirty="0" smtClean="0">
                <a:solidFill>
                  <a:srgbClr val="FF0000"/>
                </a:solidFill>
              </a:rPr>
              <a:t>Тип</a:t>
            </a:r>
            <a:r>
              <a:rPr lang="ru-RU" dirty="0" smtClean="0">
                <a:solidFill>
                  <a:srgbClr val="FF0000"/>
                </a:solidFill>
              </a:rPr>
              <a:t>" </a:t>
            </a:r>
            <a:r>
              <a:rPr lang="ru-RU" dirty="0" err="1" smtClean="0">
                <a:solidFill>
                  <a:srgbClr val="FF0000"/>
                </a:solidFill>
              </a:rPr>
              <a:t>value=</a:t>
            </a:r>
            <a:r>
              <a:rPr lang="ru-RU" dirty="0" smtClean="0">
                <a:solidFill>
                  <a:srgbClr val="FF0000"/>
                </a:solidFill>
              </a:rPr>
              <a:t>"</a:t>
            </a:r>
            <a:r>
              <a:rPr lang="ru-RU" b="1" dirty="0" smtClean="0">
                <a:solidFill>
                  <a:srgbClr val="FF0000"/>
                </a:solidFill>
              </a:rPr>
              <a:t>Значение</a:t>
            </a:r>
            <a:r>
              <a:rPr lang="ru-RU" dirty="0" smtClean="0">
                <a:solidFill>
                  <a:srgbClr val="FF0000"/>
                </a:solidFill>
              </a:rPr>
              <a:t>"&gt;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Группа флажков состоит из элементов </a:t>
            </a:r>
            <a:r>
              <a:rPr lang="ru-RU" i="1" dirty="0" smtClean="0"/>
              <a:t>&lt;</a:t>
            </a:r>
            <a:r>
              <a:rPr lang="ru-RU" i="1" dirty="0" err="1" smtClean="0"/>
              <a:t>input</a:t>
            </a:r>
            <a:r>
              <a:rPr lang="ru-RU" i="1" dirty="0" smtClean="0"/>
              <a:t>&gt;</a:t>
            </a:r>
            <a:r>
              <a:rPr lang="ru-RU" dirty="0" smtClean="0"/>
              <a:t>, имеющих одинаковые атрибуты </a:t>
            </a:r>
            <a:r>
              <a:rPr lang="ru-RU" i="1" dirty="0" err="1" smtClean="0"/>
              <a:t>name</a:t>
            </a:r>
            <a:r>
              <a:rPr lang="ru-RU" dirty="0" smtClean="0"/>
              <a:t> и </a:t>
            </a:r>
            <a:r>
              <a:rPr lang="ru-RU" i="1" dirty="0" err="1" smtClean="0"/>
              <a:t>type</a:t>
            </a:r>
            <a:r>
              <a:rPr lang="ru-RU" i="1" dirty="0" smtClean="0"/>
              <a:t>(</a:t>
            </a:r>
            <a:r>
              <a:rPr lang="ru-RU" i="1" dirty="0" err="1" smtClean="0"/>
              <a:t>checkbox</a:t>
            </a:r>
            <a:r>
              <a:rPr lang="ru-RU" i="1" dirty="0" smtClean="0"/>
              <a:t>)</a:t>
            </a:r>
            <a:r>
              <a:rPr lang="ru-RU" dirty="0" smtClean="0"/>
              <a:t>. Если вы хотите, чтобы элемент был отмечен по умолчанию необходимо пометить его как </a:t>
            </a:r>
            <a:r>
              <a:rPr lang="ru-RU" i="1" dirty="0" err="1" smtClean="0"/>
              <a:t>checked</a:t>
            </a:r>
            <a:r>
              <a:rPr lang="ru-RU" dirty="0" smtClean="0"/>
              <a:t>. Если элемент выбран, то сценарию поступит строка </a:t>
            </a:r>
            <a:r>
              <a:rPr lang="ru-RU" i="1" dirty="0" err="1" smtClean="0"/>
              <a:t>имя=значение</a:t>
            </a:r>
            <a:r>
              <a:rPr lang="ru-RU" dirty="0" smtClean="0"/>
              <a:t>, в противном случае в обработчик формы не </a:t>
            </a:r>
            <a:r>
              <a:rPr lang="ru-RU" i="1" dirty="0" smtClean="0"/>
              <a:t>придет ничего</a:t>
            </a:r>
            <a:r>
              <a:rPr lang="ru-RU" dirty="0" smtClean="0"/>
              <a:t>, т.е. не выбранные флажки вообще никак не проявляют себя в переданном наборе данных.</a:t>
            </a:r>
            <a:endParaRPr lang="ru-RU" dirty="0"/>
          </a:p>
        </p:txBody>
      </p:sp>
      <p:pic>
        <p:nvPicPr>
          <p:cNvPr id="50178" name="Picture 2" descr="http://3.bp.blogspot.com/-gyAkoWeDXAA/U1tmJQIg2bI/AAAAAAAAD-s/RbjSKDXAEWc/s1600/checkbok.png"/>
          <p:cNvPicPr>
            <a:picLocks noChangeAspect="1" noChangeArrowheads="1"/>
          </p:cNvPicPr>
          <p:nvPr/>
        </p:nvPicPr>
        <p:blipFill>
          <a:blip r:embed="rId4" cstate="print"/>
          <a:srcRect t="40320" b="29441"/>
          <a:stretch>
            <a:fillRect/>
          </a:stretch>
        </p:blipFill>
        <p:spPr bwMode="auto">
          <a:xfrm>
            <a:off x="395536" y="5157192"/>
            <a:ext cx="7986183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Вэб-формы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Переключатель (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radio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340768"/>
            <a:ext cx="8676456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rgbClr val="FF0000"/>
                </a:solidFill>
              </a:rPr>
              <a:t>&lt;</a:t>
            </a:r>
            <a:r>
              <a:rPr lang="ru-RU" b="1" dirty="0" err="1" smtClean="0">
                <a:solidFill>
                  <a:srgbClr val="FF0000"/>
                </a:solidFill>
              </a:rPr>
              <a:t>input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name=</a:t>
            </a:r>
            <a:r>
              <a:rPr lang="ru-RU" b="1" dirty="0" smtClean="0">
                <a:solidFill>
                  <a:srgbClr val="FF0000"/>
                </a:solidFill>
              </a:rPr>
              <a:t>"Имя переключателя" </a:t>
            </a:r>
            <a:r>
              <a:rPr lang="ru-RU" b="1" dirty="0" err="1" smtClean="0">
                <a:solidFill>
                  <a:srgbClr val="FF0000"/>
                </a:solidFill>
              </a:rPr>
              <a:t>type=</a:t>
            </a:r>
            <a:r>
              <a:rPr lang="ru-RU" b="1" dirty="0" smtClean="0">
                <a:solidFill>
                  <a:srgbClr val="FF0000"/>
                </a:solidFill>
              </a:rPr>
              <a:t>"Тип" </a:t>
            </a:r>
            <a:r>
              <a:rPr lang="ru-RU" b="1" dirty="0" err="1" smtClean="0">
                <a:solidFill>
                  <a:srgbClr val="FF0000"/>
                </a:solidFill>
              </a:rPr>
              <a:t>value=</a:t>
            </a:r>
            <a:r>
              <a:rPr lang="ru-RU" b="1" dirty="0" smtClean="0">
                <a:solidFill>
                  <a:srgbClr val="FF0000"/>
                </a:solidFill>
              </a:rPr>
              <a:t>"Значение"&gt;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endParaRPr lang="ru-RU" b="1" dirty="0" smtClean="0">
              <a:solidFill>
                <a:srgbClr val="FF0000"/>
              </a:solidFill>
            </a:endParaRPr>
          </a:p>
          <a:p>
            <a:pPr algn="just"/>
            <a:r>
              <a:rPr lang="ru-RU" dirty="0" smtClean="0"/>
              <a:t>Переключатель (</a:t>
            </a:r>
            <a:r>
              <a:rPr lang="ru-RU" i="1" dirty="0" err="1" smtClean="0"/>
              <a:t>radio</a:t>
            </a:r>
            <a:r>
              <a:rPr lang="ru-RU" dirty="0" smtClean="0"/>
              <a:t>) имеет атрибуты </a:t>
            </a:r>
            <a:r>
              <a:rPr lang="ru-RU" i="1" dirty="0" err="1" smtClean="0"/>
              <a:t>name</a:t>
            </a:r>
            <a:r>
              <a:rPr lang="ru-RU" dirty="0" smtClean="0"/>
              <a:t>, </a:t>
            </a:r>
            <a:r>
              <a:rPr lang="ru-RU" i="1" dirty="0" err="1" smtClean="0"/>
              <a:t>type</a:t>
            </a:r>
            <a:r>
              <a:rPr lang="ru-RU" dirty="0" smtClean="0"/>
              <a:t> и </a:t>
            </a:r>
            <a:r>
              <a:rPr lang="ru-RU" i="1" dirty="0" err="1" smtClean="0"/>
              <a:t>value</a:t>
            </a:r>
            <a:r>
              <a:rPr lang="ru-RU" dirty="0" smtClean="0"/>
              <a:t>. Атрибут </a:t>
            </a:r>
            <a:r>
              <a:rPr lang="ru-RU" i="1" dirty="0" err="1" smtClean="0"/>
              <a:t>name</a:t>
            </a:r>
            <a:r>
              <a:rPr lang="ru-RU" dirty="0" smtClean="0"/>
              <a:t> задает имя переключателя, </a:t>
            </a:r>
            <a:r>
              <a:rPr lang="ru-RU" i="1" dirty="0" err="1" smtClean="0"/>
              <a:t>type</a:t>
            </a:r>
            <a:r>
              <a:rPr lang="ru-RU" dirty="0" smtClean="0"/>
              <a:t> задает тип </a:t>
            </a:r>
            <a:r>
              <a:rPr lang="ru-RU" i="1" dirty="0" err="1" smtClean="0"/>
              <a:t>radio</a:t>
            </a:r>
            <a:r>
              <a:rPr lang="ru-RU" dirty="0" smtClean="0"/>
              <a:t>, а атрибут </a:t>
            </a:r>
            <a:r>
              <a:rPr lang="ru-RU" i="1" dirty="0" err="1" smtClean="0"/>
              <a:t>value</a:t>
            </a:r>
            <a:r>
              <a:rPr lang="ru-RU" dirty="0" smtClean="0"/>
              <a:t> задает значение. Если пользователь выберет переключатель, то сценарию будет передана строка </a:t>
            </a:r>
            <a:r>
              <a:rPr lang="ru-RU" i="1" dirty="0" err="1" smtClean="0"/>
              <a:t>имя=значение</a:t>
            </a:r>
            <a:r>
              <a:rPr lang="ru-RU" dirty="0" smtClean="0"/>
              <a:t>. При необходимости можно указать параметр </a:t>
            </a:r>
            <a:r>
              <a:rPr lang="ru-RU" i="1" dirty="0" err="1" smtClean="0"/>
              <a:t>checked</a:t>
            </a:r>
            <a:r>
              <a:rPr lang="ru-RU" dirty="0" smtClean="0"/>
              <a:t>, который указывает на то, что </a:t>
            </a:r>
            <a:r>
              <a:rPr lang="ru-RU" dirty="0" err="1" smtClean="0"/>
              <a:t>перключатель</a:t>
            </a:r>
            <a:r>
              <a:rPr lang="ru-RU" dirty="0" smtClean="0"/>
              <a:t> будет иметь фокус (т.е. будет отмечен по умолчанию) при загрузке страницы. Переключатели также можно объединять в группы, для этого они должны иметь одно и тоже имя.</a:t>
            </a:r>
            <a:endParaRPr lang="ru-RU" dirty="0"/>
          </a:p>
        </p:txBody>
      </p:sp>
      <p:pic>
        <p:nvPicPr>
          <p:cNvPr id="58370" name="Picture 2" descr="http://lawrencelapin.com/image-checkbox-html-i19.gif"/>
          <p:cNvPicPr>
            <a:picLocks noChangeAspect="1" noChangeArrowheads="1"/>
          </p:cNvPicPr>
          <p:nvPr/>
        </p:nvPicPr>
        <p:blipFill>
          <a:blip r:embed="rId4" cstate="print"/>
          <a:srcRect t="50399" r="58430"/>
          <a:stretch>
            <a:fillRect/>
          </a:stretch>
        </p:blipFill>
        <p:spPr bwMode="auto">
          <a:xfrm>
            <a:off x="2123728" y="4077072"/>
            <a:ext cx="3672408" cy="25039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Вэб-формы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Кнопка сброса формы(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reset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340768"/>
            <a:ext cx="867645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&lt;</a:t>
            </a:r>
            <a:r>
              <a:rPr lang="ru-RU" b="1" dirty="0" err="1" smtClean="0">
                <a:solidFill>
                  <a:srgbClr val="FF0000"/>
                </a:solidFill>
              </a:rPr>
              <a:t>input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type=</a:t>
            </a:r>
            <a:r>
              <a:rPr lang="ru-RU" b="1" dirty="0" smtClean="0">
                <a:solidFill>
                  <a:srgbClr val="FF0000"/>
                </a:solidFill>
              </a:rPr>
              <a:t>"Тип" </a:t>
            </a:r>
            <a:r>
              <a:rPr lang="ru-RU" b="1" dirty="0" err="1" smtClean="0">
                <a:solidFill>
                  <a:srgbClr val="FF0000"/>
                </a:solidFill>
              </a:rPr>
              <a:t>name=</a:t>
            </a:r>
            <a:r>
              <a:rPr lang="ru-RU" b="1" dirty="0" smtClean="0">
                <a:solidFill>
                  <a:srgbClr val="FF0000"/>
                </a:solidFill>
              </a:rPr>
              <a:t>"Имя кнопки" </a:t>
            </a:r>
            <a:r>
              <a:rPr lang="ru-RU" b="1" dirty="0" err="1" smtClean="0">
                <a:solidFill>
                  <a:srgbClr val="FF0000"/>
                </a:solidFill>
              </a:rPr>
              <a:t>value=</a:t>
            </a:r>
            <a:r>
              <a:rPr lang="ru-RU" b="1" dirty="0" smtClean="0">
                <a:solidFill>
                  <a:srgbClr val="FF0000"/>
                </a:solidFill>
              </a:rPr>
              <a:t>"Надпись на кнопке"&gt;</a:t>
            </a:r>
          </a:p>
          <a:p>
            <a:r>
              <a:rPr lang="ru-RU" dirty="0" smtClean="0"/>
              <a:t>При нажатии на кнопку сброса(</a:t>
            </a:r>
            <a:r>
              <a:rPr lang="ru-RU" i="1" dirty="0" err="1" smtClean="0"/>
              <a:t>reset</a:t>
            </a:r>
            <a:r>
              <a:rPr lang="ru-RU" dirty="0" smtClean="0"/>
              <a:t>), все элементы формы будут установлены в то состояние, которое было задано в атрибутах по умолчанию, причем отправка формы </a:t>
            </a:r>
            <a:r>
              <a:rPr lang="ru-RU" i="1" dirty="0" smtClean="0"/>
              <a:t>не производиться.</a:t>
            </a:r>
            <a:endParaRPr lang="ru-RU" dirty="0"/>
          </a:p>
        </p:txBody>
      </p:sp>
      <p:pic>
        <p:nvPicPr>
          <p:cNvPr id="60418" name="Picture 2" descr="http://www.lepide.de/images/adselfservice/reset-password.jpg"/>
          <p:cNvPicPr>
            <a:picLocks noChangeAspect="1" noChangeArrowheads="1"/>
          </p:cNvPicPr>
          <p:nvPr/>
        </p:nvPicPr>
        <p:blipFill>
          <a:blip r:embed="rId4" cstate="print"/>
          <a:srcRect l="23666" t="44013" r="23730" b="11974"/>
          <a:stretch>
            <a:fillRect/>
          </a:stretch>
        </p:blipFill>
        <p:spPr bwMode="auto">
          <a:xfrm>
            <a:off x="971600" y="2924944"/>
            <a:ext cx="6523078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Вэб-формы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Выпадающий список (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340768"/>
            <a:ext cx="8676456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/>
              <a:t>Тэг </a:t>
            </a:r>
            <a:r>
              <a:rPr lang="ru-RU" b="1" i="1" dirty="0" smtClean="0"/>
              <a:t>&lt;</a:t>
            </a:r>
            <a:r>
              <a:rPr lang="ru-RU" b="1" i="1" dirty="0" err="1" smtClean="0"/>
              <a:t>select</a:t>
            </a:r>
            <a:r>
              <a:rPr lang="ru-RU" b="1" i="1" dirty="0" smtClean="0"/>
              <a:t>&gt;</a:t>
            </a:r>
            <a:r>
              <a:rPr lang="ru-RU" dirty="0" smtClean="0"/>
              <a:t> представляет собой выпадающий или раскрытый список, при этом одновременно могут быть выбраны одна или несколько строк.</a:t>
            </a:r>
          </a:p>
          <a:p>
            <a:pPr algn="just"/>
            <a:r>
              <a:rPr lang="ru-RU" dirty="0" smtClean="0"/>
              <a:t>Список начинается с парных тегов </a:t>
            </a:r>
            <a:r>
              <a:rPr lang="ru-RU" b="1" i="1" dirty="0" smtClean="0"/>
              <a:t>&lt;</a:t>
            </a:r>
            <a:r>
              <a:rPr lang="ru-RU" b="1" i="1" dirty="0" err="1" smtClean="0"/>
              <a:t>select</a:t>
            </a:r>
            <a:r>
              <a:rPr lang="ru-RU" b="1" i="1" dirty="0" smtClean="0"/>
              <a:t>&gt;&lt;/</a:t>
            </a:r>
            <a:r>
              <a:rPr lang="ru-RU" b="1" i="1" dirty="0" err="1" smtClean="0"/>
              <a:t>select</a:t>
            </a:r>
            <a:r>
              <a:rPr lang="ru-RU" b="1" i="1" dirty="0" smtClean="0"/>
              <a:t>&gt;</a:t>
            </a:r>
            <a:r>
              <a:rPr lang="ru-RU" b="1" dirty="0" smtClean="0"/>
              <a:t>. </a:t>
            </a:r>
            <a:r>
              <a:rPr lang="ru-RU" dirty="0" smtClean="0"/>
              <a:t>Теги </a:t>
            </a:r>
            <a:r>
              <a:rPr lang="ru-RU" b="1" i="1" dirty="0" smtClean="0"/>
              <a:t>&lt;</a:t>
            </a:r>
            <a:r>
              <a:rPr lang="ru-RU" b="1" i="1" dirty="0" err="1" smtClean="0"/>
              <a:t>option</a:t>
            </a:r>
            <a:r>
              <a:rPr lang="ru-RU" b="1" i="1" dirty="0" smtClean="0"/>
              <a:t>&gt;&lt;/</a:t>
            </a:r>
            <a:r>
              <a:rPr lang="ru-RU" b="1" i="1" dirty="0" err="1" smtClean="0"/>
              <a:t>option</a:t>
            </a:r>
            <a:r>
              <a:rPr lang="ru-RU" b="1" i="1" dirty="0" smtClean="0"/>
              <a:t>&gt;</a:t>
            </a:r>
            <a:r>
              <a:rPr lang="ru-RU" dirty="0" smtClean="0"/>
              <a:t> позволяют определить содержимое списка, а параметр </a:t>
            </a:r>
            <a:r>
              <a:rPr lang="ru-RU" dirty="0" err="1" smtClean="0"/>
              <a:t>value</a:t>
            </a:r>
            <a:r>
              <a:rPr lang="ru-RU" dirty="0" smtClean="0"/>
              <a:t> определяет значение строки. Если в теге </a:t>
            </a:r>
            <a:r>
              <a:rPr lang="ru-RU" i="1" dirty="0" smtClean="0"/>
              <a:t>&lt;</a:t>
            </a:r>
            <a:r>
              <a:rPr lang="ru-RU" i="1" dirty="0" err="1" smtClean="0"/>
              <a:t>option</a:t>
            </a:r>
            <a:r>
              <a:rPr lang="ru-RU" i="1" dirty="0" smtClean="0"/>
              <a:t>&gt;</a:t>
            </a:r>
            <a:r>
              <a:rPr lang="ru-RU" dirty="0" smtClean="0"/>
              <a:t> указан параметр </a:t>
            </a:r>
            <a:r>
              <a:rPr lang="ru-RU" i="1" dirty="0" err="1" smtClean="0"/>
              <a:t>selected</a:t>
            </a:r>
            <a:r>
              <a:rPr lang="ru-RU" dirty="0" smtClean="0"/>
              <a:t>, то строка будет изначально выбранной. Параметр </a:t>
            </a:r>
            <a:r>
              <a:rPr lang="ru-RU" dirty="0" err="1" smtClean="0"/>
              <a:t>size</a:t>
            </a:r>
            <a:r>
              <a:rPr lang="ru-RU" dirty="0" smtClean="0"/>
              <a:t> задает, сколько строк будет занимать список. </a:t>
            </a:r>
            <a:r>
              <a:rPr lang="ru-RU" dirty="0" err="1" smtClean="0"/>
              <a:t>Если</a:t>
            </a:r>
            <a:r>
              <a:rPr lang="ru-RU" i="1" dirty="0" err="1" smtClean="0"/>
              <a:t>size</a:t>
            </a:r>
            <a:r>
              <a:rPr lang="ru-RU" dirty="0" smtClean="0"/>
              <a:t> равен 1, то список будет выпадающим. Если указан атрибут </a:t>
            </a:r>
            <a:r>
              <a:rPr lang="ru-RU" i="1" dirty="0" err="1" smtClean="0"/>
              <a:t>multiple</a:t>
            </a:r>
            <a:r>
              <a:rPr lang="ru-RU" dirty="0" smtClean="0"/>
              <a:t>, то разрешено выбирать несколько элементов из списка(при </a:t>
            </a:r>
            <a:r>
              <a:rPr lang="ru-RU" i="1" dirty="0" err="1" smtClean="0"/>
              <a:t>size</a:t>
            </a:r>
            <a:r>
              <a:rPr lang="ru-RU" i="1" dirty="0" smtClean="0"/>
              <a:t> = 1</a:t>
            </a:r>
            <a:r>
              <a:rPr lang="ru-RU" dirty="0" smtClean="0"/>
              <a:t> не имеет смысла)</a:t>
            </a:r>
            <a:endParaRPr lang="ru-RU" dirty="0"/>
          </a:p>
        </p:txBody>
      </p:sp>
      <p:pic>
        <p:nvPicPr>
          <p:cNvPr id="62466" name="Picture 2" descr="http://i.stack.imgur.com/004Um.png"/>
          <p:cNvPicPr>
            <a:picLocks noChangeAspect="1" noChangeArrowheads="1"/>
          </p:cNvPicPr>
          <p:nvPr/>
        </p:nvPicPr>
        <p:blipFill>
          <a:blip r:embed="rId4" cstate="print"/>
          <a:srcRect l="22787" t="20106" r="11533" b="19576"/>
          <a:stretch>
            <a:fillRect/>
          </a:stretch>
        </p:blipFill>
        <p:spPr bwMode="auto">
          <a:xfrm>
            <a:off x="2123728" y="3789040"/>
            <a:ext cx="4392488" cy="2689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Вэб-формы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Текстовое поле (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text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340768"/>
            <a:ext cx="8676456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/>
              <a:t>Позволяет пользователям вводить различную информацию.</a:t>
            </a:r>
          </a:p>
          <a:p>
            <a:pPr algn="just"/>
            <a:endParaRPr lang="ru-RU" b="1" dirty="0" smtClean="0">
              <a:solidFill>
                <a:srgbClr val="FF0000"/>
              </a:solidFill>
            </a:endParaRPr>
          </a:p>
          <a:p>
            <a:pPr algn="just"/>
            <a:r>
              <a:rPr lang="ru-RU" b="1" dirty="0" smtClean="0">
                <a:solidFill>
                  <a:srgbClr val="FF0000"/>
                </a:solidFill>
              </a:rPr>
              <a:t>&lt;</a:t>
            </a:r>
            <a:r>
              <a:rPr lang="ru-RU" b="1" dirty="0" err="1" smtClean="0">
                <a:solidFill>
                  <a:srgbClr val="FF0000"/>
                </a:solidFill>
              </a:rPr>
              <a:t>input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type=</a:t>
            </a:r>
            <a:r>
              <a:rPr lang="ru-RU" b="1" dirty="0" smtClean="0">
                <a:solidFill>
                  <a:srgbClr val="FF0000"/>
                </a:solidFill>
              </a:rPr>
              <a:t>"Тип" </a:t>
            </a:r>
            <a:r>
              <a:rPr lang="ru-RU" b="1" dirty="0" err="1" smtClean="0">
                <a:solidFill>
                  <a:srgbClr val="FF0000"/>
                </a:solidFill>
              </a:rPr>
              <a:t>name=</a:t>
            </a:r>
            <a:r>
              <a:rPr lang="ru-RU" b="1" dirty="0" smtClean="0">
                <a:solidFill>
                  <a:srgbClr val="FF0000"/>
                </a:solidFill>
              </a:rPr>
              <a:t>"Имя поля" </a:t>
            </a:r>
            <a:r>
              <a:rPr lang="ru-RU" b="1" dirty="0" err="1" smtClean="0">
                <a:solidFill>
                  <a:srgbClr val="FF0000"/>
                </a:solidFill>
              </a:rPr>
              <a:t>size=</a:t>
            </a:r>
            <a:r>
              <a:rPr lang="ru-RU" b="1" dirty="0" smtClean="0">
                <a:solidFill>
                  <a:srgbClr val="FF0000"/>
                </a:solidFill>
              </a:rPr>
              <a:t>"Размер" </a:t>
            </a:r>
            <a:r>
              <a:rPr lang="ru-RU" b="1" dirty="0" err="1" smtClean="0">
                <a:solidFill>
                  <a:srgbClr val="FF0000"/>
                </a:solidFill>
              </a:rPr>
              <a:t>maxlength=</a:t>
            </a:r>
            <a:r>
              <a:rPr lang="ru-RU" b="1" dirty="0" smtClean="0">
                <a:solidFill>
                  <a:srgbClr val="FF0000"/>
                </a:solidFill>
              </a:rPr>
              <a:t>"Макс. кол. </a:t>
            </a:r>
            <a:r>
              <a:rPr lang="ru-RU" b="1" dirty="0" err="1" smtClean="0">
                <a:solidFill>
                  <a:srgbClr val="FF0000"/>
                </a:solidFill>
              </a:rPr>
              <a:t>симв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ru-RU" b="1" dirty="0" smtClean="0">
                <a:solidFill>
                  <a:srgbClr val="FF0000"/>
                </a:solidFill>
              </a:rPr>
              <a:t>в"&gt;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При создании обычного текстового поля размером </a:t>
            </a:r>
            <a:r>
              <a:rPr lang="ru-RU" i="1" dirty="0" err="1" smtClean="0"/>
              <a:t>size</a:t>
            </a:r>
            <a:r>
              <a:rPr lang="ru-RU" dirty="0" smtClean="0"/>
              <a:t> и максимальной допустимой длины </a:t>
            </a:r>
            <a:r>
              <a:rPr lang="ru-RU" i="1" dirty="0" err="1" smtClean="0"/>
              <a:t>maxlength</a:t>
            </a:r>
            <a:r>
              <a:rPr lang="ru-RU" dirty="0" smtClean="0"/>
              <a:t> символов, атрибут </a:t>
            </a:r>
            <a:r>
              <a:rPr lang="ru-RU" i="1" dirty="0" err="1" smtClean="0"/>
              <a:t>type</a:t>
            </a:r>
            <a:r>
              <a:rPr lang="ru-RU" dirty="0" smtClean="0"/>
              <a:t> принимает значение </a:t>
            </a:r>
            <a:r>
              <a:rPr lang="ru-RU" i="1" dirty="0" err="1" smtClean="0"/>
              <a:t>text</a:t>
            </a:r>
            <a:r>
              <a:rPr lang="ru-RU" dirty="0" smtClean="0"/>
              <a:t>. Если указан параметр </a:t>
            </a:r>
            <a:r>
              <a:rPr lang="ru-RU" i="1" dirty="0" err="1" smtClean="0"/>
              <a:t>value</a:t>
            </a:r>
            <a:r>
              <a:rPr lang="ru-RU" dirty="0" smtClean="0"/>
              <a:t>, то поле будет содержать отображать </a:t>
            </a:r>
            <a:r>
              <a:rPr lang="ru-RU" i="1" dirty="0" smtClean="0"/>
              <a:t>value</a:t>
            </a:r>
            <a:r>
              <a:rPr lang="ru-RU" dirty="0" smtClean="0"/>
              <a:t>-текст. При создании поля не забывайте указывать имя поля, т.к. этот атрибут является обязательным.</a:t>
            </a:r>
            <a:endParaRPr lang="ru-RU" dirty="0"/>
          </a:p>
        </p:txBody>
      </p:sp>
      <p:pic>
        <p:nvPicPr>
          <p:cNvPr id="64514" name="Picture 2" descr="http://htmlbook.ru/files/images/faq/64.png"/>
          <p:cNvPicPr>
            <a:picLocks noChangeAspect="1" noChangeArrowheads="1"/>
          </p:cNvPicPr>
          <p:nvPr/>
        </p:nvPicPr>
        <p:blipFill>
          <a:blip r:embed="rId4" cstate="print"/>
          <a:srcRect t="36346" b="30943"/>
          <a:stretch>
            <a:fillRect/>
          </a:stretch>
        </p:blipFill>
        <p:spPr bwMode="auto">
          <a:xfrm>
            <a:off x="395536" y="4005064"/>
            <a:ext cx="7848872" cy="14127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Вэб-формы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Поле для ввода пароля (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password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340768"/>
            <a:ext cx="867645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/>
              <a:t>Полностью аналогичен текстовому полю, за исключением того что символы, набираемые пользователем, не будут отображаться на экране.</a:t>
            </a:r>
            <a:endParaRPr lang="ru-RU" dirty="0"/>
          </a:p>
        </p:txBody>
      </p:sp>
      <p:pic>
        <p:nvPicPr>
          <p:cNvPr id="66562" name="Picture 2" descr="http://stepbystep.htmlbook.ru/images/016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2636912"/>
            <a:ext cx="4989898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</TotalTime>
  <Words>520</Words>
  <Application>Microsoft Office PowerPoint</Application>
  <PresentationFormat>Экран (4:3)</PresentationFormat>
  <Paragraphs>96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Lucida Grande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№1       Герасименко Сергей Валерьевич  07 сентября 2016г.</dc:title>
  <dc:creator>user</dc:creator>
  <cp:lastModifiedBy>Сергей Герасименко</cp:lastModifiedBy>
  <cp:revision>477</cp:revision>
  <dcterms:created xsi:type="dcterms:W3CDTF">2013-08-07T14:23:10Z</dcterms:created>
  <dcterms:modified xsi:type="dcterms:W3CDTF">2019-07-30T16:02:26Z</dcterms:modified>
</cp:coreProperties>
</file>