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3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PHP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531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2133775"/>
            <a:ext cx="4151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Интерактивность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Загрузка файлов на сервер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485850" y="1149150"/>
            <a:ext cx="2172300" cy="5457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 Файл</a:t>
            </a:r>
          </a:p>
        </p:txBody>
      </p:sp>
      <p:sp>
        <p:nvSpPr>
          <p:cNvPr id="202" name="Shape 202"/>
          <p:cNvSpPr/>
          <p:nvPr/>
        </p:nvSpPr>
        <p:spPr>
          <a:xfrm>
            <a:off x="3485850" y="2017098"/>
            <a:ext cx="2172300" cy="5457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Форма загрузки</a:t>
            </a:r>
          </a:p>
        </p:txBody>
      </p:sp>
      <p:sp>
        <p:nvSpPr>
          <p:cNvPr id="203" name="Shape 203"/>
          <p:cNvSpPr/>
          <p:nvPr/>
        </p:nvSpPr>
        <p:spPr>
          <a:xfrm>
            <a:off x="3485850" y="2885046"/>
            <a:ext cx="2172300" cy="5457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$_FILES</a:t>
            </a:r>
          </a:p>
        </p:txBody>
      </p:sp>
      <p:cxnSp>
        <p:nvCxnSpPr>
          <p:cNvPr id="204" name="Shape 204"/>
          <p:cNvCxnSpPr>
            <a:stCxn id="201" idx="2"/>
          </p:cNvCxnSpPr>
          <p:nvPr/>
        </p:nvCxnSpPr>
        <p:spPr>
          <a:xfrm>
            <a:off x="4572000" y="1694850"/>
            <a:ext cx="0" cy="2013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>
            <a:off x="4572000" y="2562800"/>
            <a:ext cx="0" cy="2013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136025" y="1610900"/>
            <a:ext cx="68544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На сегодняшнем занятии мы научили наши страницы реагировать на действия пользователей, создавая скрипты, которые обрабатывают различные входящие HTTP запросы.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36025" y="1610900"/>
            <a:ext cx="68544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PHP даёт возможность не только реагировать на действие пользователей, но и сохранять переданные данные и файлы, что открывает перед нами новые горизонты возможностей.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И самое главное – всегда помните о безопасности Вашего кода!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21" name="Shape 121"/>
          <p:cNvSpPr/>
          <p:nvPr/>
        </p:nvSpPr>
        <p:spPr>
          <a:xfrm>
            <a:off x="1142374" y="2258885"/>
            <a:ext cx="68544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Основные методы передачи данных на сервер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Применение в PHP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Загрузка файлов на сервер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Основные методы передачи данных на сервер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940300" y="893950"/>
            <a:ext cx="1655700" cy="7848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GET</a:t>
            </a:r>
          </a:p>
        </p:txBody>
      </p:sp>
      <p:sp>
        <p:nvSpPr>
          <p:cNvPr id="132" name="Shape 132"/>
          <p:cNvSpPr/>
          <p:nvPr/>
        </p:nvSpPr>
        <p:spPr>
          <a:xfrm>
            <a:off x="1940300" y="1964513"/>
            <a:ext cx="1655700" cy="940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Запрос содержимого</a:t>
            </a:r>
          </a:p>
        </p:txBody>
      </p:sp>
      <p:sp>
        <p:nvSpPr>
          <p:cNvPr id="133" name="Shape 133"/>
          <p:cNvSpPr/>
          <p:nvPr/>
        </p:nvSpPr>
        <p:spPr>
          <a:xfrm>
            <a:off x="1940300" y="3027944"/>
            <a:ext cx="1655700" cy="940799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Получить пакет данных/страницу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568290" y="893986"/>
            <a:ext cx="1655837" cy="3075038"/>
            <a:chOff x="5449600" y="970150"/>
            <a:chExt cx="1601700" cy="2974500"/>
          </a:xfrm>
        </p:grpSpPr>
        <p:sp>
          <p:nvSpPr>
            <p:cNvPr id="135" name="Shape 135"/>
            <p:cNvSpPr/>
            <p:nvPr/>
          </p:nvSpPr>
          <p:spPr>
            <a:xfrm>
              <a:off x="5449600" y="970150"/>
              <a:ext cx="1601700" cy="7593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EEEEEE"/>
                  </a:solidFill>
                </a:rPr>
                <a:t>POST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5449600" y="2005750"/>
              <a:ext cx="1601700" cy="9102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Передача данных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5449600" y="3034450"/>
              <a:ext cx="1601700" cy="9102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Отправить комментарий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Применение в 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016500" y="1732150"/>
            <a:ext cx="1601700" cy="7593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GET</a:t>
            </a:r>
          </a:p>
        </p:txBody>
      </p:sp>
      <p:sp>
        <p:nvSpPr>
          <p:cNvPr id="148" name="Shape 148"/>
          <p:cNvSpPr/>
          <p:nvPr/>
        </p:nvSpPr>
        <p:spPr>
          <a:xfrm>
            <a:off x="2016500" y="3426864"/>
            <a:ext cx="1601700" cy="759300"/>
          </a:xfrm>
          <a:prstGeom prst="rect">
            <a:avLst/>
          </a:prstGeom>
          <a:solidFill>
            <a:srgbClr val="838787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600">
                <a:solidFill>
                  <a:srgbClr val="EEEEEE"/>
                </a:solidFill>
              </a:rPr>
              <a:t>$_GET</a:t>
            </a:r>
          </a:p>
        </p:txBody>
      </p:sp>
      <p:cxnSp>
        <p:nvCxnSpPr>
          <p:cNvPr id="149" name="Shape 149"/>
          <p:cNvCxnSpPr>
            <a:stCxn id="147" idx="2"/>
          </p:cNvCxnSpPr>
          <p:nvPr/>
        </p:nvCxnSpPr>
        <p:spPr>
          <a:xfrm>
            <a:off x="2817350" y="2491450"/>
            <a:ext cx="0" cy="8154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50" name="Shape 150"/>
          <p:cNvGrpSpPr/>
          <p:nvPr/>
        </p:nvGrpSpPr>
        <p:grpSpPr>
          <a:xfrm>
            <a:off x="5525800" y="1732150"/>
            <a:ext cx="1601700" cy="2454014"/>
            <a:chOff x="5525800" y="1732150"/>
            <a:chExt cx="1601700" cy="2454014"/>
          </a:xfrm>
        </p:grpSpPr>
        <p:sp>
          <p:nvSpPr>
            <p:cNvPr id="151" name="Shape 151"/>
            <p:cNvSpPr/>
            <p:nvPr/>
          </p:nvSpPr>
          <p:spPr>
            <a:xfrm>
              <a:off x="5525800" y="1732150"/>
              <a:ext cx="1601700" cy="7593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EEEEEE"/>
                  </a:solidFill>
                </a:rPr>
                <a:t>POST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525800" y="3426864"/>
              <a:ext cx="1601700" cy="759300"/>
            </a:xfrm>
            <a:prstGeom prst="rect">
              <a:avLst/>
            </a:prstGeom>
            <a:solidFill>
              <a:srgbClr val="838787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EEEEEE"/>
                  </a:solidFill>
                </a:rPr>
                <a:t>$_POST</a:t>
              </a:r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6326650" y="2491450"/>
              <a:ext cx="0" cy="815400"/>
            </a:xfrm>
            <a:prstGeom prst="straightConnector1">
              <a:avLst/>
            </a:prstGeom>
            <a:noFill/>
            <a:ln cap="flat" cmpd="sng" w="19050">
              <a:solidFill>
                <a:srgbClr val="4C5D6E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Применение в PHP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Применение в PHP</a:t>
            </a:r>
          </a:p>
        </p:txBody>
      </p:sp>
      <p:sp>
        <p:nvSpPr>
          <p:cNvPr id="160" name="Shape 160"/>
          <p:cNvSpPr/>
          <p:nvPr/>
        </p:nvSpPr>
        <p:spPr>
          <a:xfrm>
            <a:off x="1136024" y="1641749"/>
            <a:ext cx="2391300" cy="17523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GET/POST</a:t>
            </a:r>
          </a:p>
        </p:txBody>
      </p:sp>
      <p:sp>
        <p:nvSpPr>
          <p:cNvPr id="161" name="Shape 161"/>
          <p:cNvSpPr/>
          <p:nvPr/>
        </p:nvSpPr>
        <p:spPr>
          <a:xfrm>
            <a:off x="2381391" y="1808407"/>
            <a:ext cx="1042200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param1</a:t>
            </a:r>
          </a:p>
        </p:txBody>
      </p:sp>
      <p:sp>
        <p:nvSpPr>
          <p:cNvPr id="162" name="Shape 162"/>
          <p:cNvSpPr/>
          <p:nvPr/>
        </p:nvSpPr>
        <p:spPr>
          <a:xfrm>
            <a:off x="2368245" y="2929187"/>
            <a:ext cx="1042199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param3</a:t>
            </a:r>
          </a:p>
        </p:txBody>
      </p:sp>
      <p:sp>
        <p:nvSpPr>
          <p:cNvPr id="163" name="Shape 163"/>
          <p:cNvSpPr/>
          <p:nvPr/>
        </p:nvSpPr>
        <p:spPr>
          <a:xfrm>
            <a:off x="2373608" y="2361760"/>
            <a:ext cx="1042200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param2</a:t>
            </a:r>
          </a:p>
        </p:txBody>
      </p:sp>
      <p:sp>
        <p:nvSpPr>
          <p:cNvPr id="164" name="Shape 164"/>
          <p:cNvSpPr/>
          <p:nvPr/>
        </p:nvSpPr>
        <p:spPr>
          <a:xfrm>
            <a:off x="5351432" y="1599499"/>
            <a:ext cx="2391300" cy="16809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424045" y="1697479"/>
            <a:ext cx="2260199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$_GET/POST['param1']</a:t>
            </a:r>
          </a:p>
        </p:txBody>
      </p:sp>
      <p:sp>
        <p:nvSpPr>
          <p:cNvPr id="166" name="Shape 166"/>
          <p:cNvSpPr/>
          <p:nvPr/>
        </p:nvSpPr>
        <p:spPr>
          <a:xfrm>
            <a:off x="5424045" y="2090631"/>
            <a:ext cx="2260199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$_GET/POST['param2']</a:t>
            </a:r>
          </a:p>
        </p:txBody>
      </p:sp>
      <p:sp>
        <p:nvSpPr>
          <p:cNvPr id="167" name="Shape 167"/>
          <p:cNvSpPr/>
          <p:nvPr/>
        </p:nvSpPr>
        <p:spPr>
          <a:xfrm>
            <a:off x="5424045" y="2483493"/>
            <a:ext cx="2260199" cy="298200"/>
          </a:xfrm>
          <a:prstGeom prst="rect">
            <a:avLst/>
          </a:prstGeom>
          <a:solidFill>
            <a:srgbClr val="99A8B7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$_GET/POST['param3']</a:t>
            </a:r>
          </a:p>
        </p:txBody>
      </p:sp>
      <p:sp>
        <p:nvSpPr>
          <p:cNvPr id="168" name="Shape 168"/>
          <p:cNvSpPr/>
          <p:nvPr/>
        </p:nvSpPr>
        <p:spPr>
          <a:xfrm>
            <a:off x="5424045" y="2876356"/>
            <a:ext cx="2260199" cy="298200"/>
          </a:xfrm>
          <a:prstGeom prst="rect">
            <a:avLst/>
          </a:prstGeom>
          <a:solidFill>
            <a:srgbClr val="C94D4C"/>
          </a:solidFill>
          <a:ln cap="flat" cmpd="sng" w="12700">
            <a:solidFill>
              <a:srgbClr val="6F7A8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$_GET/POST['param4']</a:t>
            </a:r>
          </a:p>
        </p:txBody>
      </p:sp>
      <p:sp>
        <p:nvSpPr>
          <p:cNvPr id="169" name="Shape 169"/>
          <p:cNvSpPr/>
          <p:nvPr/>
        </p:nvSpPr>
        <p:spPr>
          <a:xfrm>
            <a:off x="5351430" y="3375684"/>
            <a:ext cx="2391300" cy="826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Isset()</a:t>
            </a:r>
          </a:p>
        </p:txBody>
      </p:sp>
      <p:cxnSp>
        <p:nvCxnSpPr>
          <p:cNvPr id="170" name="Shape 170"/>
          <p:cNvCxnSpPr>
            <a:stCxn id="160" idx="3"/>
          </p:cNvCxnSpPr>
          <p:nvPr/>
        </p:nvCxnSpPr>
        <p:spPr>
          <a:xfrm>
            <a:off x="3527324" y="2517899"/>
            <a:ext cx="1596000" cy="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Безопасность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136025" y="1576000"/>
            <a:ext cx="7198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C94D4C"/>
                </a:solidFill>
              </a:rPr>
              <a:t>Данные от пользователя небезопасны!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136025" y="2428025"/>
            <a:ext cx="6624300" cy="1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AutoNum type="arabicPeriod"/>
            </a:pPr>
            <a:r>
              <a:rPr lang="en-US">
                <a:solidFill>
                  <a:srgbClr val="2C2D30"/>
                </a:solidFill>
              </a:rPr>
              <a:t>strip_tags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AutoNum type="arabicPeriod"/>
            </a:pPr>
            <a:r>
              <a:rPr lang="en-US">
                <a:solidFill>
                  <a:srgbClr val="2C2D30"/>
                </a:solidFill>
              </a:rPr>
              <a:t>htmlspecialchars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AutoNum type="arabicPeriod"/>
            </a:pPr>
            <a:r>
              <a:rPr lang="en-US">
                <a:solidFill>
                  <a:srgbClr val="2C2D30"/>
                </a:solidFill>
              </a:rPr>
              <a:t>(string)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AutoNum type="arabicPeriod"/>
            </a:pPr>
            <a:r>
              <a:rPr lang="en-US">
                <a:solidFill>
                  <a:srgbClr val="2C2D30"/>
                </a:solidFill>
              </a:rPr>
              <a:t>mysqli_real_escape_string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CRUD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1202398" y="1532919"/>
            <a:ext cx="2630264" cy="2645981"/>
            <a:chOff x="3256873" y="1486219"/>
            <a:chExt cx="2630264" cy="2645981"/>
          </a:xfrm>
        </p:grpSpPr>
        <p:sp>
          <p:nvSpPr>
            <p:cNvPr id="184" name="Shape 184"/>
            <p:cNvSpPr/>
            <p:nvPr/>
          </p:nvSpPr>
          <p:spPr>
            <a:xfrm>
              <a:off x="3451137" y="1627000"/>
              <a:ext cx="2436000" cy="435300"/>
            </a:xfrm>
            <a:prstGeom prst="rect">
              <a:avLst/>
            </a:prstGeom>
            <a:solidFill>
              <a:srgbClr val="6F7A8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EEEEEE"/>
                  </a:solidFill>
                </a:rPr>
                <a:t>CREATE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256873" y="1486219"/>
              <a:ext cx="475500" cy="475500"/>
            </a:xfrm>
            <a:prstGeom prst="ellipse">
              <a:avLst/>
            </a:prstGeom>
            <a:solidFill>
              <a:srgbClr val="4C5D6E"/>
            </a:solidFill>
            <a:ln cap="flat" cmpd="sng" w="28575">
              <a:solidFill>
                <a:srgbClr val="EEEEE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>
                  <a:solidFill>
                    <a:srgbClr val="EEEEEE"/>
                  </a:solidFill>
                </a:rPr>
                <a:t>C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3451137" y="2316967"/>
              <a:ext cx="2436000" cy="435300"/>
            </a:xfrm>
            <a:prstGeom prst="rect">
              <a:avLst/>
            </a:prstGeom>
            <a:solidFill>
              <a:srgbClr val="6F7A8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EEEEEE"/>
                  </a:solidFill>
                </a:rPr>
                <a:t>READ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256873" y="2176186"/>
              <a:ext cx="475500" cy="475500"/>
            </a:xfrm>
            <a:prstGeom prst="ellipse">
              <a:avLst/>
            </a:prstGeom>
            <a:solidFill>
              <a:srgbClr val="4C5D6E"/>
            </a:solidFill>
            <a:ln cap="flat" cmpd="sng" w="28575">
              <a:solidFill>
                <a:srgbClr val="EEEEE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>
                  <a:solidFill>
                    <a:srgbClr val="EEEEEE"/>
                  </a:solidFill>
                </a:rPr>
                <a:t>R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451137" y="3006934"/>
              <a:ext cx="2436000" cy="435300"/>
            </a:xfrm>
            <a:prstGeom prst="rect">
              <a:avLst/>
            </a:prstGeom>
            <a:solidFill>
              <a:srgbClr val="6F7A8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EEEEEE"/>
                  </a:solidFill>
                </a:rPr>
                <a:t>UPDATE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256873" y="2866154"/>
              <a:ext cx="475500" cy="475500"/>
            </a:xfrm>
            <a:prstGeom prst="ellipse">
              <a:avLst/>
            </a:prstGeom>
            <a:solidFill>
              <a:srgbClr val="4C5D6E"/>
            </a:solidFill>
            <a:ln cap="flat" cmpd="sng" w="28575">
              <a:solidFill>
                <a:srgbClr val="EEEEE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>
                  <a:solidFill>
                    <a:srgbClr val="EEEEEE"/>
                  </a:solidFill>
                </a:rPr>
                <a:t>U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51137" y="3696901"/>
              <a:ext cx="2436000" cy="435300"/>
            </a:xfrm>
            <a:prstGeom prst="rect">
              <a:avLst/>
            </a:prstGeom>
            <a:solidFill>
              <a:srgbClr val="6F7A8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EEEEEE"/>
                  </a:solidFill>
                </a:rPr>
                <a:t>DELETE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3256873" y="3556121"/>
              <a:ext cx="475500" cy="475500"/>
            </a:xfrm>
            <a:prstGeom prst="ellipse">
              <a:avLst/>
            </a:prstGeom>
            <a:solidFill>
              <a:srgbClr val="4C5D6E"/>
            </a:solidFill>
            <a:ln cap="flat" cmpd="sng" w="28575">
              <a:solidFill>
                <a:srgbClr val="EEEEE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>
                  <a:solidFill>
                    <a:srgbClr val="EEEEEE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