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handoutMasterIdLst>
    <p:handoutMasterId r:id="rId32"/>
  </p:handoutMasterIdLst>
  <p:sldIdLst>
    <p:sldId id="318" r:id="rId3"/>
    <p:sldId id="405" r:id="rId4"/>
    <p:sldId id="402" r:id="rId5"/>
    <p:sldId id="404" r:id="rId6"/>
    <p:sldId id="403" r:id="rId7"/>
    <p:sldId id="374" r:id="rId8"/>
    <p:sldId id="375" r:id="rId9"/>
    <p:sldId id="376" r:id="rId10"/>
    <p:sldId id="377" r:id="rId11"/>
    <p:sldId id="378" r:id="rId12"/>
    <p:sldId id="379" r:id="rId13"/>
    <p:sldId id="380" r:id="rId14"/>
    <p:sldId id="398" r:id="rId15"/>
    <p:sldId id="397" r:id="rId16"/>
    <p:sldId id="396" r:id="rId17"/>
    <p:sldId id="401" r:id="rId18"/>
    <p:sldId id="399" r:id="rId19"/>
    <p:sldId id="400" r:id="rId20"/>
    <p:sldId id="384" r:id="rId21"/>
    <p:sldId id="319" r:id="rId22"/>
    <p:sldId id="322" r:id="rId23"/>
    <p:sldId id="323" r:id="rId24"/>
    <p:sldId id="324" r:id="rId25"/>
    <p:sldId id="325" r:id="rId26"/>
    <p:sldId id="326" r:id="rId27"/>
    <p:sldId id="331" r:id="rId28"/>
    <p:sldId id="332" r:id="rId29"/>
    <p:sldId id="285"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Light" panose="020B0502040204020203" pitchFamily="34" charset="0"/>
        <a:ea typeface="+mn-ea"/>
        <a:cs typeface="+mn-cs"/>
      </a:defRPr>
    </a:lvl9pPr>
  </p:defaultTextStyle>
  <p:extLst>
    <p:ext uri="{EFAFB233-063F-42B5-8137-9DF3F51BA10A}">
      <p15:sldGuideLst xmlns:p15="http://schemas.microsoft.com/office/powerpoint/2012/main">
        <p15:guide id="1" orient="horz" pos="2328">
          <p15:clr>
            <a:srgbClr val="A4A3A4"/>
          </p15:clr>
        </p15:guide>
        <p15:guide id="2" pos="3840">
          <p15:clr>
            <a:srgbClr val="A4A3A4"/>
          </p15:clr>
        </p15:guide>
        <p15:guide id="3" pos="7512">
          <p15:clr>
            <a:srgbClr val="A4A3A4"/>
          </p15:clr>
        </p15:guide>
        <p15:guide id="4" pos="144">
          <p15:clr>
            <a:srgbClr val="A4A3A4"/>
          </p15:clr>
        </p15:guide>
        <p15:guide id="5" orient="horz" pos="647">
          <p15:clr>
            <a:srgbClr val="A4A3A4"/>
          </p15:clr>
        </p15:guide>
        <p15:guide id="6" orient="horz" pos="40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凤飞 孙" initials="凤飞"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1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0"/>
    <p:restoredTop sz="94652"/>
  </p:normalViewPr>
  <p:slideViewPr>
    <p:cSldViewPr snapToGrid="0" showGuides="1">
      <p:cViewPr varScale="1">
        <p:scale>
          <a:sx n="91" d="100"/>
          <a:sy n="91" d="100"/>
        </p:scale>
        <p:origin x="130" y="72"/>
      </p:cViewPr>
      <p:guideLst>
        <p:guide orient="horz" pos="2328"/>
        <p:guide pos="3840"/>
        <p:guide pos="7512"/>
        <p:guide pos="144"/>
        <p:guide orient="horz" pos="647"/>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448A2FC-4B55-431F-A945-672BDC059ADC}" type="datetime1">
              <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Microsoft YaHei UI" panose="020B0503020204020204" pitchFamily="34" charset="-122"/>
                <a:ea typeface="Microsoft YaHei UI"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665882-9B03-4BE0-8150-2D2582732944}" type="slidenum">
              <a:rPr kumimoji="0" lang="en-US" altLang="zh-CN"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7F95C3C-5C45-442B-BC2D-D174775DDA46}" type="datetime1">
              <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Microsoft YaHei UI" panose="020B0503020204020204" pitchFamily="34" charset="-122"/>
                <a:ea typeface="Microsoft YaHei UI"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05F424-F8D4-4671-BDCB-9E4E2F4B4C3F}" type="slidenum">
              <a:rPr kumimoji="0" lang="en-US" altLang="zh-CN"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现有的研究主要考虑再分配偏好和政策生成以及政策实施效果的关系，</a:t>
            </a:r>
          </a:p>
          <a:p>
            <a:r>
              <a:rPr lang="zh-CN" altLang="en-US"/>
              <a:t>而本文则关注再分配偏好形成的影响因素（红线框选处）。</a:t>
            </a:r>
          </a:p>
        </p:txBody>
      </p:sp>
      <p:sp>
        <p:nvSpPr>
          <p:cNvPr id="4" name="灯片编号占位符 3"/>
          <p:cNvSpPr>
            <a:spLocks noGrp="1"/>
          </p:cNvSpPr>
          <p:nvPr>
            <p:ph type="sldNum" sz="quarter" idx="5"/>
          </p:nvPr>
        </p:nvSpPr>
        <p:spPr/>
        <p:txBody>
          <a:bodyPr/>
          <a:lstStyle/>
          <a:p>
            <a:fld id="{658D21B9-5A54-4118-97BA-1CB9B985F0F7}"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8D21B9-5A54-4118-97BA-1CB9B985F0F7}" type="slidenum">
              <a:rPr lang="zh-CN" altLang="en-US" smtClean="0"/>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8" name="幻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latin typeface="Microsoft YaHei UI" panose="020B0503020204020204" pitchFamily="34" charset="-122"/>
                <a:ea typeface="Microsoft YaHei UI" panose="020B0503020204020204" pitchFamily="34" charset="-122"/>
              </a:rPr>
              <a:t>28</a:t>
            </a:fld>
            <a:endParaRPr lang="en-US" altLang="zh-CN" sz="1200"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rtlCol="0" anchor="b"/>
          <a:lstStyle>
            <a:lvl1pPr algn="ctr">
              <a:defRPr sz="6000"/>
            </a:lvl1pPr>
          </a:lstStyle>
          <a:p>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365125"/>
            <a:ext cx="2628900" cy="5811838"/>
          </a:xfrm>
        </p:spPr>
        <p:txBody>
          <a:bodyPr vert="eaVert" rtlCol="0"/>
          <a:lstStyle/>
          <a:p>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838200" y="365125"/>
            <a:ext cx="7734300" cy="5811838"/>
          </a:xfrm>
        </p:spPr>
        <p:txBody>
          <a:bodyPr vert="eaVert"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rtlCol="0" anchor="b"/>
          <a:lstStyle>
            <a:lvl1pPr algn="ctr">
              <a:defRPr sz="6000"/>
            </a:lvl1pPr>
          </a:lstStyle>
          <a:p>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rtlCol="0" anchor="b"/>
          <a:lstStyle>
            <a:lvl1pPr>
              <a:defRPr sz="6000"/>
            </a:lvl1pPr>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38200" y="1825625"/>
            <a:ext cx="5181600" cy="435133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内容占位符 3"/>
          <p:cNvSpPr>
            <a:spLocks noGrp="1"/>
          </p:cNvSpPr>
          <p:nvPr>
            <p:ph sz="half" idx="2"/>
          </p:nvPr>
        </p:nvSpPr>
        <p:spPr>
          <a:xfrm>
            <a:off x="6172200" y="1825625"/>
            <a:ext cx="5181600" cy="435133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rtlCol="0"/>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4" name="内容占位符 3"/>
          <p:cNvSpPr>
            <a:spLocks noGrp="1"/>
          </p:cNvSpPr>
          <p:nvPr>
            <p:ph sz="half" idx="2"/>
          </p:nvPr>
        </p:nvSpPr>
        <p:spPr>
          <a:xfrm>
            <a:off x="839788" y="2505075"/>
            <a:ext cx="5157787" cy="368458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5" name="文本占位符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6" name="内容占位符 5"/>
          <p:cNvSpPr>
            <a:spLocks noGrp="1"/>
          </p:cNvSpPr>
          <p:nvPr>
            <p:ph sz="quarter" idx="4"/>
          </p:nvPr>
        </p:nvSpPr>
        <p:spPr>
          <a:xfrm>
            <a:off x="6172200" y="2505075"/>
            <a:ext cx="5183188" cy="368458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单击图标添加图片</a:t>
            </a:r>
            <a:endParaRPr kumimoji="0" lang="zh-CN" altLang="en-US" sz="3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365125"/>
            <a:ext cx="2628900" cy="5811838"/>
          </a:xfrm>
        </p:spPr>
        <p:txBody>
          <a:bodyPr vert="eaVert" rtlCol="0"/>
          <a:lstStyle/>
          <a:p>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838200" y="365125"/>
            <a:ext cx="7734300" cy="5811838"/>
          </a:xfrm>
        </p:spPr>
        <p:txBody>
          <a:bodyPr vert="eaVert"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658812"/>
            <a:ext cx="10515600" cy="1325563"/>
          </a:xfrm>
        </p:spPr>
        <p:txBody>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838200" y="1756410"/>
            <a:ext cx="10515600" cy="4351338"/>
          </a:xfrm>
        </p:spPr>
        <p:txBody>
          <a:bodyPr/>
          <a:lstStyle>
            <a:lvl1pPr>
              <a:defRPr b="1">
                <a:latin typeface="微软雅黑" panose="020B0503020204020204" pitchFamily="34" charset="-122"/>
                <a:ea typeface="微软雅黑" panose="020B0503020204020204" pitchFamily="34" charset="-122"/>
              </a:defRPr>
            </a:lvl1pPr>
            <a:lvl2pPr>
              <a:defRPr sz="2000"/>
            </a:lvl2pPr>
            <a:lvl3pPr>
              <a:defRPr sz="16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2F8C5C-D3D6-4BBB-BF53-C966E0CE8EA2}" type="datetime1">
              <a:rPr lang="zh-CN" altLang="en-US" smtClean="0"/>
              <a:t>2022/3/3</a:t>
            </a:fld>
            <a:endParaRPr lang="zh-CN" altLang="en-US"/>
          </a:p>
        </p:txBody>
      </p:sp>
      <p:sp>
        <p:nvSpPr>
          <p:cNvPr id="5" name="页脚占位符 4"/>
          <p:cNvSpPr>
            <a:spLocks noGrp="1"/>
          </p:cNvSpPr>
          <p:nvPr>
            <p:ph type="ftr" sz="quarter" idx="11"/>
          </p:nvPr>
        </p:nvSpPr>
        <p:spPr/>
        <p:txBody>
          <a:bodyPr/>
          <a:lstStyle/>
          <a:p>
            <a:r>
              <a:rPr lang="zh-CN" altLang="en-US"/>
              <a:t>中国人民大学 周业安</a:t>
            </a:r>
          </a:p>
        </p:txBody>
      </p:sp>
      <p:sp>
        <p:nvSpPr>
          <p:cNvPr id="6" name="灯片编号占位符 5"/>
          <p:cNvSpPr>
            <a:spLocks noGrp="1"/>
          </p:cNvSpPr>
          <p:nvPr>
            <p:ph type="sldNum" sz="quarter" idx="12"/>
          </p:nvPr>
        </p:nvSpPr>
        <p:spPr/>
        <p:txBody>
          <a:bodyPr/>
          <a:lstStyle/>
          <a:p>
            <a:fld id="{4C673E6B-CAE9-45AE-B2DC-B25330E8CB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rtlCol="0" anchor="b"/>
          <a:lstStyle>
            <a:lvl1pPr>
              <a:defRPr sz="6000"/>
            </a:lvl1pPr>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38200" y="1825625"/>
            <a:ext cx="5181600" cy="435133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内容占位符 3"/>
          <p:cNvSpPr>
            <a:spLocks noGrp="1"/>
          </p:cNvSpPr>
          <p:nvPr>
            <p:ph sz="half" idx="2"/>
          </p:nvPr>
        </p:nvSpPr>
        <p:spPr>
          <a:xfrm>
            <a:off x="6172200" y="1825625"/>
            <a:ext cx="5181600" cy="435133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rtlCol="0"/>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4" name="内容占位符 3"/>
          <p:cNvSpPr>
            <a:spLocks noGrp="1"/>
          </p:cNvSpPr>
          <p:nvPr>
            <p:ph sz="half" idx="2"/>
          </p:nvPr>
        </p:nvSpPr>
        <p:spPr>
          <a:xfrm>
            <a:off x="839788" y="2505075"/>
            <a:ext cx="5157787" cy="368458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5" name="文本占位符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6" name="内容占位符 5"/>
          <p:cNvSpPr>
            <a:spLocks noGrp="1"/>
          </p:cNvSpPr>
          <p:nvPr>
            <p:ph sz="quarter" idx="4"/>
          </p:nvPr>
        </p:nvSpPr>
        <p:spPr>
          <a:xfrm>
            <a:off x="6172200" y="2505075"/>
            <a:ext cx="5183188" cy="3684588"/>
          </a:xfrm>
        </p:spPr>
        <p:txBody>
          <a:bodyPr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zh-CN" altLang="en-US" noProof="0" dirty="0"/>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icrosoft YaHei UI" panose="020B0503020204020204" pitchFamily="34" charset="-122"/>
                <a:ea typeface="Microsoft YaHei UI" panose="020B0503020204020204" pitchFamily="34" charset="-122"/>
                <a:cs typeface="+mn-cs"/>
              </a:rPr>
              <a:t>单击图标添加图片</a:t>
            </a:r>
            <a:endParaRPr kumimoji="0" lang="zh-CN" altLang="en-US" sz="3200" b="0" i="0" u="none" strike="noStrike" kern="1200" cap="none" spc="0" normalizeH="0" baseline="0" noProof="0" dirty="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Microsoft YaHei UI" panose="020B0503020204020204" pitchFamily="34" charset="-122"/>
                <a:ea typeface="Microsoft YaHei UI"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icrosoft YaHei UI" panose="020B0503020204020204" pitchFamily="34" charset="-122"/>
          <a:ea typeface="Microsoft YaHei UI"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5pPr>
      <a:lvl6pPr marL="4572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6pPr>
      <a:lvl7pPr marL="9144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7pPr>
      <a:lvl8pPr marL="13716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8pPr>
      <a:lvl9pPr marL="18288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63D939C-38AF-47F2-93C5-3D645F000CB0}"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Microsoft YaHei UI" panose="020B0503020204020204" pitchFamily="34" charset="-122"/>
                <a:ea typeface="Microsoft YaHei UI"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E6764E-1579-43ED-BC05-217A295CE90D}" type="slidenum">
              <a:rPr kumimoji="0" lang="en-US" altLang="zh-CN"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rPr>
              <a:t>‹#›</a:t>
            </a:fld>
            <a:endParaRPr kumimoji="0" lang="zh-CN" altLang="en-US" sz="1200" b="0" i="0" u="none" strike="noStrike" kern="1200" cap="none" spc="0" normalizeH="0" baseline="0" noProof="0">
              <a:ln>
                <a:noFill/>
              </a:ln>
              <a:solidFill>
                <a:srgbClr val="898989"/>
              </a:solidFill>
              <a:effectLst/>
              <a:uLnTx/>
              <a:uFillTx/>
              <a:latin typeface="Microsoft YaHei UI" panose="020B0503020204020204" pitchFamily="34" charset="-122"/>
              <a:ea typeface="Microsoft YaHei UI"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icrosoft YaHei UI" panose="020B0503020204020204" pitchFamily="34" charset="-122"/>
          <a:ea typeface="Microsoft YaHei UI"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5pPr>
      <a:lvl6pPr marL="4572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6pPr>
      <a:lvl7pPr marL="9144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7pPr>
      <a:lvl8pPr marL="13716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8pPr>
      <a:lvl9pPr marL="1828800" algn="l" rtl="0" fontAlgn="base">
        <a:lnSpc>
          <a:spcPct val="90000"/>
        </a:lnSpc>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icrosoft YaHei UI" panose="020B0503020204020204" pitchFamily="34" charset="-122"/>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ln/>
        </p:spPr>
        <p:txBody>
          <a:bodyPr vert="horz" wrap="square" lIns="91440" tIns="45720" rIns="91440" bIns="45720" anchor="ctr"/>
          <a:lstStyle/>
          <a:p>
            <a:pPr algn="ctr"/>
            <a:r>
              <a:rPr lang="zh-CN" altLang="en-US" dirty="0">
                <a:solidFill>
                  <a:srgbClr val="FFC000"/>
                </a:solidFill>
              </a:rPr>
              <a:t>学术论文的规范写作</a:t>
            </a:r>
            <a:r>
              <a:rPr lang="en-US" altLang="zh-CN" dirty="0">
                <a:solidFill>
                  <a:srgbClr val="FFC000"/>
                </a:solidFill>
              </a:rPr>
              <a:t>:</a:t>
            </a:r>
            <a:br>
              <a:rPr lang="en-US" altLang="zh-CN" dirty="0">
                <a:solidFill>
                  <a:srgbClr val="FFC000"/>
                </a:solidFill>
              </a:rPr>
            </a:br>
            <a:r>
              <a:rPr lang="zh-CN" altLang="en-US" dirty="0">
                <a:solidFill>
                  <a:srgbClr val="FFC000"/>
                </a:solidFill>
              </a:rPr>
              <a:t>交叉学科研究视角</a:t>
            </a:r>
          </a:p>
        </p:txBody>
      </p:sp>
      <p:sp>
        <p:nvSpPr>
          <p:cNvPr id="4099" name="内容占位符 2"/>
          <p:cNvSpPr>
            <a:spLocks noGrp="1"/>
          </p:cNvSpPr>
          <p:nvPr>
            <p:ph idx="1"/>
          </p:nvPr>
        </p:nvSpPr>
        <p:spPr>
          <a:xfrm>
            <a:off x="838200" y="4119563"/>
            <a:ext cx="10515600" cy="2057400"/>
          </a:xfrm>
          <a:ln/>
        </p:spPr>
        <p:txBody>
          <a:bodyPr vert="horz" wrap="square" lIns="91440" tIns="45720" rIns="91440" bIns="45720" anchor="t"/>
          <a:lstStyle/>
          <a:p>
            <a:pPr algn="ctr"/>
            <a:r>
              <a:rPr lang="zh-CN" altLang="en-US" dirty="0">
                <a:solidFill>
                  <a:srgbClr val="FFC000"/>
                </a:solidFill>
              </a:rPr>
              <a:t>周业安</a:t>
            </a:r>
            <a:endParaRPr lang="en-US" altLang="zh-CN" dirty="0">
              <a:solidFill>
                <a:srgbClr val="FFC000"/>
              </a:solidFill>
            </a:endParaRPr>
          </a:p>
          <a:p>
            <a:pPr algn="ctr"/>
            <a:endParaRPr lang="en-US" altLang="zh-CN" dirty="0">
              <a:solidFill>
                <a:srgbClr val="FFC000"/>
              </a:solidFill>
            </a:endParaRPr>
          </a:p>
          <a:p>
            <a:pPr algn="ctr"/>
            <a:r>
              <a:rPr lang="zh-CN" altLang="en-US" dirty="0">
                <a:solidFill>
                  <a:srgbClr val="FFC000"/>
                </a:solidFill>
              </a:rPr>
              <a:t>中国人民大学经济学院</a:t>
            </a: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8C9F044-DA90-47AE-8E63-69C3F7E04C3C}" type="datetime1">
              <a:rPr kumimoji="0" lang="zh-CN" altLang="en-US" sz="1200" b="0" i="0" u="none" strike="noStrike" kern="1200" cap="none" spc="0" normalizeH="0" baseline="0" noProof="0" smtClean="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二、研究的实现</a:t>
            </a:r>
          </a:p>
        </p:txBody>
      </p:sp>
      <p:sp>
        <p:nvSpPr>
          <p:cNvPr id="3" name="内容占位符 2"/>
          <p:cNvSpPr>
            <a:spLocks noGrp="1"/>
          </p:cNvSpPr>
          <p:nvPr>
            <p:ph idx="1"/>
          </p:nvPr>
        </p:nvSpPr>
        <p:spPr>
          <a:xfrm>
            <a:off x="838200" y="1402080"/>
            <a:ext cx="10515600" cy="4775200"/>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好问题与研究设计</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400" b="1" noProof="0" dirty="0" err="1">
                <a:ln>
                  <a:noFill/>
                </a:ln>
                <a:solidFill>
                  <a:schemeClr val="accent4"/>
                </a:solidFill>
                <a:effectLst/>
                <a:uLnTx/>
                <a:uFillTx/>
                <a:sym typeface="+mn-ea"/>
              </a:rPr>
              <a:t>Sahni</a:t>
            </a:r>
            <a:r>
              <a:rPr lang="en-US" altLang="zh-CN" sz="2400" b="1" noProof="0" dirty="0">
                <a:ln>
                  <a:noFill/>
                </a:ln>
                <a:solidFill>
                  <a:schemeClr val="accent4"/>
                </a:solidFill>
                <a:effectLst/>
                <a:uLnTx/>
                <a:uFillTx/>
                <a:sym typeface="+mn-ea"/>
              </a:rPr>
              <a:t> and  Nair</a:t>
            </a:r>
            <a:r>
              <a:rPr lang="zh-CN" altLang="en-US" sz="2400" b="1" noProof="0" dirty="0">
                <a:ln>
                  <a:noFill/>
                </a:ln>
                <a:solidFill>
                  <a:schemeClr val="accent4"/>
                </a:solidFill>
                <a:effectLst/>
                <a:uLnTx/>
                <a:uFillTx/>
                <a:sym typeface="+mn-ea"/>
              </a:rPr>
              <a:t>（</a:t>
            </a:r>
            <a:r>
              <a:rPr lang="en-US" altLang="zh-CN" sz="2400" b="1" noProof="0" dirty="0">
                <a:ln>
                  <a:noFill/>
                </a:ln>
                <a:solidFill>
                  <a:schemeClr val="accent4"/>
                </a:solidFill>
                <a:effectLst/>
                <a:uLnTx/>
                <a:uFillTx/>
                <a:sym typeface="+mn-ea"/>
              </a:rPr>
              <a:t>2020</a:t>
            </a:r>
            <a:r>
              <a:rPr lang="zh-CN" altLang="en-US" sz="2400" b="1" noProof="0" dirty="0">
                <a:ln>
                  <a:noFill/>
                </a:ln>
                <a:solidFill>
                  <a:schemeClr val="accent4"/>
                </a:solidFill>
                <a:effectLst/>
                <a:uLnTx/>
                <a:uFillTx/>
                <a:sym typeface="+mn-ea"/>
              </a:rPr>
              <a:t>）对消费者的处理：</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rPr>
              <a:t>随机将用户分入三个组：</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rPr>
              <a:t>（1）对照组：Zomato 不显示广告，仅显示原来的搜索结果列表。</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rPr>
              <a:t>（2）实验组 A：Zomato 在原来的搜索结果中加入广告，但不标明广告。</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rPr>
              <a:t>（3）实验组 B：Zomato 在原来的搜索结果中加入广告，且标明广告。</a:t>
            </a: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由于无法从 Zomato 直接获得消费者的消费行为，作者将“呼叫餐厅”作为</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“购买”的衡量指标。</a:t>
            </a: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二、研究的实现</a:t>
            </a:r>
          </a:p>
        </p:txBody>
      </p:sp>
      <p:sp>
        <p:nvSpPr>
          <p:cNvPr id="3" name="内容占位符 2"/>
          <p:cNvSpPr>
            <a:spLocks noGrp="1"/>
          </p:cNvSpPr>
          <p:nvPr>
            <p:ph idx="1"/>
          </p:nvPr>
        </p:nvSpPr>
        <p:spPr>
          <a:xfrm>
            <a:off x="838200" y="1402080"/>
            <a:ext cx="10515600" cy="4775200"/>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err="1">
                <a:ln>
                  <a:noFill/>
                </a:ln>
                <a:solidFill>
                  <a:schemeClr val="accent4"/>
                </a:solidFill>
                <a:effectLst/>
                <a:uLnTx/>
                <a:uFillTx/>
                <a:sym typeface="+mn-ea"/>
              </a:rPr>
              <a:t>结论</a:t>
            </a:r>
            <a:r>
              <a:rPr lang="zh-CN" sz="2400" b="1" noProof="0" dirty="0">
                <a:ln>
                  <a:noFill/>
                </a:ln>
                <a:solidFill>
                  <a:schemeClr val="accent4"/>
                </a:solidFill>
                <a:effectLst/>
                <a:uLnTx/>
                <a:uFillTx/>
                <a:sym typeface="+mn-ea"/>
              </a:rPr>
              <a:t>：</a:t>
            </a:r>
            <a:endParaRPr sz="2400" b="1" noProof="0" dirty="0">
              <a:ln>
                <a:noFill/>
              </a:ln>
              <a:solidFill>
                <a:schemeClr val="accent4"/>
              </a:solidFill>
              <a:effectLst/>
              <a:uLnTx/>
              <a:uFillTx/>
              <a:sym typeface="+mn-ea"/>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sym typeface="+mn-ea"/>
              </a:rPr>
              <a:t>此实验评估了“广告披露效应”，发现其能增加餐厅的电话，且当消费者位</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sym typeface="+mn-ea"/>
              </a:rPr>
              <a:t>于非常驻城市、餐厅不确定性更高、餐厅过去收到的评论数更少时，此效应越大。</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sz="2400" b="1" noProof="0" dirty="0">
                <a:ln>
                  <a:noFill/>
                </a:ln>
                <a:solidFill>
                  <a:schemeClr val="accent4"/>
                </a:solidFill>
                <a:effectLst/>
                <a:uLnTx/>
                <a:uFillTx/>
                <a:sym typeface="+mn-ea"/>
              </a:rPr>
              <a:t>在供给侧，进入市场时间更短、评级更高、更受欢迎的餐厅会在平台上做更多广告；而那些在实验中做广告的餐厅在两年后评分更高。综上，这些结论与“信号理论”的均衡保持一致，即广告作为隐性信号，增强了餐馆对消费者的吸引力，而消费者、广告商都从这一信号中获利。</a:t>
            </a: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三、研究中如何讲好中国故事？</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dirty="0">
                <a:solidFill>
                  <a:srgbClr val="000000"/>
                </a:solidFill>
                <a:effectLst/>
                <a:latin typeface="Avenir Next"/>
                <a:sym typeface="+mn-ea"/>
              </a:rPr>
              <a:t>从交叉学科研究的视角来寻找本土的好问题</a:t>
            </a:r>
            <a:endParaRPr lang="en-US" altLang="zh-CN" dirty="0">
              <a:solidFill>
                <a:srgbClr val="000000"/>
              </a:solidFill>
              <a:effectLst/>
              <a:latin typeface="Avenir Next"/>
              <a:sym typeface="+mn-ea"/>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dirty="0">
                <a:solidFill>
                  <a:srgbClr val="000000"/>
                </a:solidFill>
                <a:latin typeface="Avenir Next"/>
                <a:sym typeface="+mn-ea"/>
              </a:rPr>
              <a:t>例子：</a:t>
            </a:r>
            <a:r>
              <a:rPr lang="zh-CN" altLang="en-US" dirty="0">
                <a:solidFill>
                  <a:srgbClr val="000000"/>
                </a:solidFill>
                <a:effectLst/>
                <a:latin typeface="Avenir Next"/>
                <a:sym typeface="+mn-ea"/>
              </a:rPr>
              <a:t>杨晓兰</a:t>
            </a:r>
            <a:r>
              <a:rPr lang="en-US" altLang="zh-CN" dirty="0">
                <a:solidFill>
                  <a:srgbClr val="000000"/>
                </a:solidFill>
                <a:effectLst/>
                <a:latin typeface="Avenir Next"/>
                <a:sym typeface="+mn-ea"/>
              </a:rPr>
              <a:t>,</a:t>
            </a:r>
            <a:r>
              <a:rPr lang="zh-CN" altLang="en-US" dirty="0">
                <a:solidFill>
                  <a:srgbClr val="000000"/>
                </a:solidFill>
                <a:effectLst/>
                <a:latin typeface="Avenir Next"/>
                <a:sym typeface="+mn-ea"/>
              </a:rPr>
              <a:t>周业安（</a:t>
            </a:r>
            <a:r>
              <a:rPr lang="en-US" altLang="zh-CN" dirty="0">
                <a:solidFill>
                  <a:srgbClr val="000000"/>
                </a:solidFill>
                <a:effectLst/>
                <a:latin typeface="Avenir Next"/>
                <a:sym typeface="+mn-ea"/>
              </a:rPr>
              <a:t>2017</a:t>
            </a:r>
            <a:r>
              <a:rPr lang="zh-CN" altLang="en-US" dirty="0">
                <a:solidFill>
                  <a:srgbClr val="000000"/>
                </a:solidFill>
                <a:effectLst/>
                <a:latin typeface="Avenir Next"/>
                <a:sym typeface="+mn-ea"/>
              </a:rPr>
              <a:t>）</a:t>
            </a:r>
            <a:r>
              <a:rPr lang="en-US" altLang="zh-CN" dirty="0">
                <a:solidFill>
                  <a:srgbClr val="000000"/>
                </a:solidFill>
                <a:effectLst/>
                <a:latin typeface="Avenir Next"/>
                <a:sym typeface="+mn-ea"/>
              </a:rPr>
              <a:t>.</a:t>
            </a:r>
            <a:r>
              <a:rPr lang="zh-CN" altLang="en-US" dirty="0">
                <a:solidFill>
                  <a:srgbClr val="000000"/>
                </a:solidFill>
                <a:effectLst/>
                <a:latin typeface="Avenir Next"/>
                <a:sym typeface="+mn-ea"/>
              </a:rPr>
              <a:t>政府效率、社会决策机制和再分配偏好</a:t>
            </a:r>
            <a:r>
              <a:rPr lang="en-US" altLang="zh-CN" dirty="0">
                <a:solidFill>
                  <a:srgbClr val="000000"/>
                </a:solidFill>
                <a:effectLst/>
                <a:latin typeface="Avenir Next"/>
                <a:sym typeface="+mn-ea"/>
              </a:rPr>
              <a:t>——</a:t>
            </a:r>
            <a:r>
              <a:rPr lang="zh-CN" altLang="en-US" dirty="0">
                <a:solidFill>
                  <a:srgbClr val="000000"/>
                </a:solidFill>
                <a:effectLst/>
                <a:latin typeface="Avenir Next"/>
                <a:sym typeface="+mn-ea"/>
              </a:rPr>
              <a:t>基于中国被试的实验经济学研究</a:t>
            </a:r>
            <a:r>
              <a:rPr lang="en-US" altLang="zh-CN" dirty="0">
                <a:solidFill>
                  <a:srgbClr val="000000"/>
                </a:solidFill>
                <a:effectLst/>
                <a:latin typeface="Avenir Next"/>
                <a:sym typeface="+mn-ea"/>
              </a:rPr>
              <a:t>.</a:t>
            </a:r>
            <a:r>
              <a:rPr lang="zh-CN" altLang="en-US" i="1" dirty="0">
                <a:solidFill>
                  <a:srgbClr val="000000"/>
                </a:solidFill>
                <a:effectLst/>
                <a:latin typeface="Avenir Next"/>
                <a:sym typeface="+mn-ea"/>
              </a:rPr>
              <a:t>管理世界</a:t>
            </a:r>
            <a:r>
              <a:rPr lang="en-US" altLang="zh-CN" dirty="0">
                <a:solidFill>
                  <a:srgbClr val="000000"/>
                </a:solidFill>
                <a:effectLst/>
                <a:latin typeface="Avenir Next"/>
                <a:sym typeface="+mn-ea"/>
              </a:rPr>
              <a:t>,(6)</a:t>
            </a:r>
            <a:r>
              <a:rPr lang="zh-CN" altLang="en-US" dirty="0">
                <a:solidFill>
                  <a:srgbClr val="000000"/>
                </a:solidFill>
                <a:effectLst/>
                <a:latin typeface="Avenir Next"/>
                <a:sym typeface="+mn-ea"/>
              </a:rPr>
              <a:t>，</a:t>
            </a:r>
            <a:r>
              <a:rPr lang="en-US" altLang="zh-CN" dirty="0">
                <a:solidFill>
                  <a:srgbClr val="000000"/>
                </a:solidFill>
                <a:effectLst/>
                <a:latin typeface="Avenir Next"/>
                <a:sym typeface="+mn-ea"/>
              </a:rPr>
              <a:t>51-62.</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600" baseline="0">
                <a:latin typeface="微软雅黑" panose="020B0503020204020204" pitchFamily="34" charset="-122"/>
                <a:ea typeface="微软雅黑" panose="020B0503020204020204" pitchFamily="34" charset="-122"/>
              </a:rPr>
              <a:t>研究背景</a:t>
            </a:r>
          </a:p>
        </p:txBody>
      </p:sp>
      <p:sp>
        <p:nvSpPr>
          <p:cNvPr id="3" name="文本占位符 2"/>
          <p:cNvSpPr>
            <a:spLocks noGrp="1"/>
          </p:cNvSpPr>
          <p:nvPr>
            <p:ph type="body" idx="1"/>
          </p:nvPr>
        </p:nvSpPr>
        <p:spPr/>
        <p:txBody>
          <a:bodyPr/>
          <a:lstStyle/>
          <a:p>
            <a:pPr marR="0" lvl="0" rtl="0"/>
            <a:r>
              <a:rPr lang="zh-CN" altLang="en-US" b="0" i="0" u="none" strike="noStrike" baseline="0">
                <a:latin typeface="微软雅黑" panose="020B0503020204020204" pitchFamily="34" charset="-122"/>
                <a:ea typeface="微软雅黑" panose="020B0503020204020204" pitchFamily="34" charset="-122"/>
              </a:rPr>
              <a:t>收入再分配是社会实现效率与公平目标兼顾的主要途径</a:t>
            </a:r>
          </a:p>
          <a:p>
            <a:pPr lvl="0"/>
            <a:r>
              <a:rPr lang="zh-CN" altLang="en-US" b="0"/>
              <a:t>只有</a:t>
            </a:r>
            <a:r>
              <a:rPr lang="zh-CN" altLang="en-US" b="0" i="0" u="none" strike="noStrike" baseline="0">
                <a:latin typeface="微软雅黑" panose="020B0503020204020204" pitchFamily="34" charset="-122"/>
                <a:ea typeface="微软雅黑" panose="020B0503020204020204" pitchFamily="34" charset="-122"/>
              </a:rPr>
              <a:t>实施符合社会成员偏好的再分配政策才能实现帕累托改进</a:t>
            </a:r>
            <a:endParaRPr lang="en-US" altLang="zh-CN" b="0" i="0" u="none" strike="noStrike" baseline="0">
              <a:latin typeface="微软雅黑" panose="020B0503020204020204" pitchFamily="34" charset="-122"/>
              <a:ea typeface="微软雅黑" panose="020B0503020204020204" pitchFamily="34" charset="-122"/>
            </a:endParaRPr>
          </a:p>
          <a:p>
            <a:r>
              <a:rPr lang="zh-CN" altLang="en-US" b="0" i="0" u="none" strike="noStrike" baseline="0">
                <a:latin typeface="微软雅黑" panose="020B0503020204020204" pitchFamily="34" charset="-122"/>
                <a:ea typeface="微软雅黑" panose="020B0503020204020204" pitchFamily="34" charset="-122"/>
              </a:rPr>
              <a:t>再分配偏好相关研究</a:t>
            </a:r>
          </a:p>
          <a:p>
            <a:pPr marR="0" lvl="1" rtl="0">
              <a:lnSpc>
                <a:spcPct val="150000"/>
              </a:lnSpc>
            </a:pPr>
            <a:r>
              <a:rPr lang="zh-CN" altLang="en-US" b="0" i="0" u="none" strike="noStrike" baseline="0">
                <a:latin typeface="微软雅黑" panose="020B0503020204020204" pitchFamily="34" charset="-122"/>
                <a:ea typeface="微软雅黑" panose="020B0503020204020204" pitchFamily="34" charset="-122"/>
              </a:rPr>
              <a:t>测度再分配偏好</a:t>
            </a:r>
          </a:p>
          <a:p>
            <a:pPr marR="0" lvl="2" rtl="0"/>
            <a:r>
              <a:rPr lang="zh-CN" altLang="en-US" b="0" i="0" u="none" strike="noStrike" baseline="0">
                <a:latin typeface="微软雅黑" panose="020B0503020204020204" pitchFamily="34" charset="-122"/>
                <a:ea typeface="微软雅黑" panose="020B0503020204020204" pitchFamily="34" charset="-122"/>
              </a:rPr>
              <a:t>问卷调查</a:t>
            </a:r>
          </a:p>
          <a:p>
            <a:pPr marR="0" lvl="2" rtl="0"/>
            <a:r>
              <a:rPr lang="zh-CN" altLang="en-US" b="0" i="0" u="none" strike="noStrike" baseline="0">
                <a:latin typeface="微软雅黑" panose="020B0503020204020204" pitchFamily="34" charset="-122"/>
                <a:ea typeface="微软雅黑" panose="020B0503020204020204" pitchFamily="34" charset="-122"/>
              </a:rPr>
              <a:t>经济学实验</a:t>
            </a:r>
          </a:p>
          <a:p>
            <a:pPr marR="0" lvl="1" rtl="0"/>
            <a:r>
              <a:rPr lang="zh-CN" altLang="en-US" b="0" i="0" u="none" strike="noStrike" baseline="0">
                <a:latin typeface="微软雅黑" panose="020B0503020204020204" pitchFamily="34" charset="-122"/>
                <a:ea typeface="微软雅黑" panose="020B0503020204020204" pitchFamily="34" charset="-122"/>
              </a:rPr>
              <a:t>估计因素影响程度</a:t>
            </a:r>
          </a:p>
          <a:p>
            <a:pPr marR="0" lvl="0" rtl="0"/>
            <a:endParaRPr lang="en-US" altLang="zh-CN" b="0" i="0" u="none" strike="noStrike" baseline="0">
              <a:latin typeface="微软雅黑" panose="020B0503020204020204" pitchFamily="34" charset="-122"/>
              <a:ea typeface="微软雅黑" panose="020B0503020204020204" pitchFamily="34" charset="-122"/>
            </a:endParaRPr>
          </a:p>
          <a:p>
            <a:pPr marR="0" lvl="0" rtl="0"/>
            <a:endParaRPr lang="zh-CN" altLang="en-US" b="0" i="0" u="none" strike="noStrike" baseline="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04A46F14-1F01-4C27-98A4-E1ABE74AE854}"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13</a:t>
            </a:fld>
            <a:endParaRPr lang="zh-CN" altLang="en-US"/>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backgroundRemoval t="8787" b="89540" l="1935" r="95982">
                        <a14:foregroundMark x1="16071" y1="22176" x2="16071" y2="22176"/>
                        <a14:foregroundMark x1="8482" y1="20502" x2="17411" y2="20084"/>
                        <a14:foregroundMark x1="5952" y1="30544" x2="18155" y2="23849"/>
                        <a14:foregroundMark x1="12054" y1="22176" x2="6250" y2="19665"/>
                        <a14:foregroundMark x1="6250" y1="19665" x2="6250" y2="19665"/>
                        <a14:foregroundMark x1="2679" y1="15481" x2="2679" y2="15481"/>
                        <a14:foregroundMark x1="2083" y1="15481" x2="2083" y2="15481"/>
                        <a14:foregroundMark x1="2083" y1="15481" x2="2083" y2="15481"/>
                        <a14:foregroundMark x1="27381" y1="20084" x2="27381" y2="20084"/>
                        <a14:foregroundMark x1="25744" y1="20084" x2="25744" y2="20084"/>
                        <a14:foregroundMark x1="45833" y1="15900" x2="45833" y2="15900"/>
                        <a14:foregroundMark x1="54613" y1="23013" x2="54613" y2="23013"/>
                        <a14:foregroundMark x1="65625" y1="21757" x2="65625" y2="21757"/>
                        <a14:foregroundMark x1="74405" y1="19247" x2="74405" y2="19247"/>
                        <a14:foregroundMark x1="87500" y1="24686" x2="87500" y2="24686"/>
                        <a14:foregroundMark x1="84673" y1="19247" x2="84673" y2="19247"/>
                        <a14:foregroundMark x1="84673" y1="19247" x2="84673" y2="19247"/>
                        <a14:foregroundMark x1="87202" y1="16318" x2="87202" y2="16318"/>
                        <a14:foregroundMark x1="87202" y1="16318" x2="87202" y2="16318"/>
                        <a14:foregroundMark x1="92857" y1="15900" x2="92857" y2="15900"/>
                        <a14:foregroundMark x1="92857" y1="15900" x2="92857" y2="15900"/>
                        <a14:foregroundMark x1="91220" y1="21757" x2="91220" y2="21757"/>
                        <a14:foregroundMark x1="91220" y1="21757" x2="91220" y2="21757"/>
                        <a14:foregroundMark x1="95982" y1="24268" x2="95982" y2="24268"/>
                        <a14:foregroundMark x1="95982" y1="24268" x2="95982" y2="24268"/>
                        <a14:foregroundMark x1="84375" y1="49791" x2="84375" y2="49791"/>
                        <a14:foregroundMark x1="84375" y1="49791" x2="84375" y2="49791"/>
                        <a14:foregroundMark x1="69940" y1="21339" x2="69940" y2="21339"/>
                        <a14:foregroundMark x1="69940" y1="21339" x2="69940" y2="21339"/>
                        <a14:foregroundMark x1="84375" y1="43515" x2="84375" y2="43515"/>
                        <a14:foregroundMark x1="84375" y1="43515" x2="84375" y2="43515"/>
                        <a14:foregroundMark x1="49554" y1="40586" x2="49554" y2="40586"/>
                        <a14:foregroundMark x1="49554" y1="40586" x2="49554" y2="40586"/>
                        <a14:foregroundMark x1="50149" y1="71130" x2="50149" y2="71130"/>
                        <a14:foregroundMark x1="50149" y1="71130" x2="50149" y2="71130"/>
                      </a14:backgroundRemoval>
                    </a14:imgEffect>
                  </a14:imgLayer>
                </a14:imgProps>
              </a:ext>
            </a:extLst>
          </a:blip>
          <a:stretch>
            <a:fillRect/>
          </a:stretch>
        </p:blipFill>
        <p:spPr>
          <a:xfrm>
            <a:off x="4799571" y="3187927"/>
            <a:ext cx="6680005" cy="2375776"/>
          </a:xfrm>
          <a:prstGeom prst="rect">
            <a:avLst/>
          </a:prstGeom>
        </p:spPr>
      </p:pic>
      <p:sp>
        <p:nvSpPr>
          <p:cNvPr id="8" name="椭圆 7"/>
          <p:cNvSpPr/>
          <p:nvPr/>
        </p:nvSpPr>
        <p:spPr>
          <a:xfrm>
            <a:off x="7491470" y="4505899"/>
            <a:ext cx="3701667" cy="11237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a:t>研究主题</a:t>
            </a:r>
          </a:p>
        </p:txBody>
      </p:sp>
      <p:sp>
        <p:nvSpPr>
          <p:cNvPr id="3" name="文本占位符 2"/>
          <p:cNvSpPr>
            <a:spLocks noGrp="1"/>
          </p:cNvSpPr>
          <p:nvPr>
            <p:ph type="body" idx="1"/>
          </p:nvPr>
        </p:nvSpPr>
        <p:spPr/>
        <p:txBody>
          <a:bodyPr/>
          <a:lstStyle/>
          <a:p>
            <a:pPr>
              <a:lnSpc>
                <a:spcPct val="150000"/>
              </a:lnSpc>
            </a:pPr>
            <a:r>
              <a:rPr lang="zh-CN" altLang="en-US" b="0"/>
              <a:t>微观个体已知和未知自己收入这两种情况下，不同社会决策机制对社会成员再分配偏好所产生的影响</a:t>
            </a:r>
          </a:p>
        </p:txBody>
      </p:sp>
      <p:sp>
        <p:nvSpPr>
          <p:cNvPr id="4" name="日期占位符 3"/>
          <p:cNvSpPr>
            <a:spLocks noGrp="1"/>
          </p:cNvSpPr>
          <p:nvPr>
            <p:ph type="dt" sz="half" idx="10"/>
          </p:nvPr>
        </p:nvSpPr>
        <p:spPr/>
        <p:txBody>
          <a:bodyPr/>
          <a:lstStyle/>
          <a:p>
            <a:fld id="{7DEF0779-1C81-4F99-B6F3-1D6A05899651}"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600" baseline="0">
                <a:latin typeface="微软雅黑" panose="020B0503020204020204" pitchFamily="34" charset="-122"/>
                <a:ea typeface="微软雅黑" panose="020B0503020204020204" pitchFamily="34" charset="-122"/>
              </a:rPr>
              <a:t>实验设计 </a:t>
            </a:r>
            <a:r>
              <a:rPr lang="en-US" altLang="zh-CN" b="0" i="0" u="none" strike="noStrike" kern="1600" baseline="0">
                <a:latin typeface="微软雅黑" panose="020B0503020204020204" pitchFamily="34" charset="-122"/>
                <a:ea typeface="微软雅黑" panose="020B0503020204020204" pitchFamily="34" charset="-122"/>
              </a:rPr>
              <a:t>·  </a:t>
            </a:r>
            <a:r>
              <a:rPr lang="zh-CN" altLang="en-US" b="0" i="0" u="none" strike="noStrike" kern="1600" baseline="0">
                <a:latin typeface="微软雅黑" panose="020B0503020204020204" pitchFamily="34" charset="-122"/>
                <a:ea typeface="微软雅黑" panose="020B0503020204020204" pitchFamily="34" charset="-122"/>
              </a:rPr>
              <a:t>社会决策机制：社会税率水平</a:t>
            </a:r>
            <a:r>
              <a:rPr lang="en-US" altLang="zh-CN" b="0" i="0" u="none" strike="noStrike" kern="1600" baseline="0">
                <a:latin typeface="微软雅黑" panose="020B0503020204020204" pitchFamily="34" charset="-122"/>
                <a:ea typeface="微软雅黑" panose="020B0503020204020204" pitchFamily="34" charset="-122"/>
              </a:rPr>
              <a:t>t</a:t>
            </a:r>
          </a:p>
        </p:txBody>
      </p:sp>
      <p:sp>
        <p:nvSpPr>
          <p:cNvPr id="3" name="文本占位符 2"/>
          <p:cNvSpPr>
            <a:spLocks noGrp="1"/>
          </p:cNvSpPr>
          <p:nvPr>
            <p:ph type="body" idx="1"/>
          </p:nvPr>
        </p:nvSpPr>
        <p:spPr>
          <a:xfrm>
            <a:off x="661012" y="1751682"/>
            <a:ext cx="10692788" cy="4604668"/>
          </a:xfrm>
        </p:spPr>
        <p:txBody>
          <a:bodyPr>
            <a:normAutofit fontScale="92500" lnSpcReduction="20000"/>
          </a:bodyPr>
          <a:lstStyle/>
          <a:p>
            <a:pPr marL="514350" marR="0" lvl="0" indent="-514350" rtl="0">
              <a:buFont typeface="+mj-ea"/>
              <a:buAutoNum type="circleNumDbPlain"/>
            </a:pPr>
            <a:r>
              <a:rPr lang="zh-CN" altLang="en-US" b="0" i="0" u="none" strike="noStrike" baseline="0">
                <a:latin typeface="微软雅黑" panose="020B0503020204020204" pitchFamily="34" charset="-122"/>
                <a:ea typeface="微软雅黑" panose="020B0503020204020204" pitchFamily="34" charset="-122"/>
              </a:rPr>
              <a:t>多数原则</a:t>
            </a:r>
          </a:p>
          <a:p>
            <a:pPr marR="0" lvl="1" rtl="0">
              <a:lnSpc>
                <a:spcPct val="160000"/>
              </a:lnSpc>
            </a:pPr>
            <a:r>
              <a:rPr lang="zh-CN" altLang="en-US" b="0" i="0" u="none" strike="noStrike" baseline="0">
                <a:latin typeface="微软雅黑" panose="020B0503020204020204" pitchFamily="34" charset="-122"/>
                <a:ea typeface="微软雅黑" panose="020B0503020204020204" pitchFamily="34" charset="-122"/>
              </a:rPr>
              <a:t>得票最多的税率水平为该阶段的社会税率水平</a:t>
            </a:r>
          </a:p>
          <a:p>
            <a:pPr marL="514350" marR="0" lvl="0" indent="-514350" rtl="0">
              <a:buFont typeface="+mj-ea"/>
              <a:buAutoNum type="circleNumDbPlain"/>
            </a:pPr>
            <a:r>
              <a:rPr lang="zh-CN" altLang="en-US" b="0" i="0" u="none" strike="noStrike" baseline="0">
                <a:latin typeface="微软雅黑" panose="020B0503020204020204" pitchFamily="34" charset="-122"/>
                <a:ea typeface="微软雅黑" panose="020B0503020204020204" pitchFamily="34" charset="-122"/>
              </a:rPr>
              <a:t>随机选择社会决策者</a:t>
            </a:r>
          </a:p>
          <a:p>
            <a:pPr marR="0" lvl="1" rtl="0">
              <a:lnSpc>
                <a:spcPct val="160000"/>
              </a:lnSpc>
            </a:pPr>
            <a:r>
              <a:rPr lang="zh-CN" altLang="en-US" b="0" i="0" u="none" strike="noStrike" baseline="0">
                <a:latin typeface="微软雅黑" panose="020B0503020204020204" pitchFamily="34" charset="-122"/>
                <a:ea typeface="微软雅黑" panose="020B0503020204020204" pitchFamily="34" charset="-122"/>
              </a:rPr>
              <a:t>被试选择税率</a:t>
            </a:r>
          </a:p>
          <a:p>
            <a:pPr marR="0" lvl="1" rtl="0"/>
            <a:r>
              <a:rPr lang="zh-CN" altLang="en-US" b="0" i="0" u="none" strike="noStrike" baseline="0">
                <a:latin typeface="微软雅黑" panose="020B0503020204020204" pitchFamily="34" charset="-122"/>
                <a:ea typeface="微软雅黑" panose="020B0503020204020204" pitchFamily="34" charset="-122"/>
              </a:rPr>
              <a:t>一个被试随机选为社会决策者</a:t>
            </a:r>
          </a:p>
          <a:p>
            <a:pPr marL="514350" marR="0" lvl="0" indent="-514350" rtl="0">
              <a:buFont typeface="+mj-ea"/>
              <a:buAutoNum type="circleNumDbPlain"/>
            </a:pPr>
            <a:r>
              <a:rPr lang="zh-CN" altLang="en-US" b="0" i="0" u="none" strike="noStrike" baseline="0">
                <a:latin typeface="微软雅黑" panose="020B0503020204020204" pitchFamily="34" charset="-122"/>
                <a:ea typeface="微软雅黑" panose="020B0503020204020204" pitchFamily="34" charset="-122"/>
              </a:rPr>
              <a:t>民主集中制</a:t>
            </a:r>
          </a:p>
          <a:p>
            <a:pPr marR="0" lvl="1" rtl="0">
              <a:lnSpc>
                <a:spcPct val="160000"/>
              </a:lnSpc>
            </a:pPr>
            <a:r>
              <a:rPr lang="zh-CN" altLang="en-US" b="0" i="0" u="none" strike="noStrike" baseline="0">
                <a:latin typeface="微软雅黑" panose="020B0503020204020204" pitchFamily="34" charset="-122"/>
                <a:ea typeface="微软雅黑" panose="020B0503020204020204" pitchFamily="34" charset="-122"/>
              </a:rPr>
              <a:t>第一阶段</a:t>
            </a:r>
          </a:p>
          <a:p>
            <a:pPr marR="0" lvl="2" rtl="0"/>
            <a:r>
              <a:rPr lang="zh-CN" altLang="en-US" b="0" i="0" u="none" strike="noStrike" baseline="0">
                <a:latin typeface="微软雅黑" panose="020B0503020204020204" pitchFamily="34" charset="-122"/>
                <a:ea typeface="微软雅黑" panose="020B0503020204020204" pitchFamily="34" charset="-122"/>
              </a:rPr>
              <a:t>被试选择税率</a:t>
            </a:r>
          </a:p>
          <a:p>
            <a:pPr marR="0" lvl="2" rtl="0"/>
            <a:r>
              <a:rPr lang="zh-CN" altLang="en-US" b="0" i="0" u="none" strike="noStrike" baseline="0">
                <a:latin typeface="微软雅黑" panose="020B0503020204020204" pitchFamily="34" charset="-122"/>
                <a:ea typeface="微软雅黑" panose="020B0503020204020204" pitchFamily="34" charset="-122"/>
              </a:rPr>
              <a:t>投票选举社会计划者</a:t>
            </a:r>
          </a:p>
          <a:p>
            <a:pPr marR="0" lvl="2" rtl="0"/>
            <a:r>
              <a:rPr lang="zh-CN" altLang="en-US" b="0" i="0" u="none" strike="noStrike" baseline="0">
                <a:latin typeface="微软雅黑" panose="020B0503020204020204" pitchFamily="34" charset="-122"/>
                <a:ea typeface="微软雅黑" panose="020B0503020204020204" pitchFamily="34" charset="-122"/>
              </a:rPr>
              <a:t>社会计划者决定社会税率</a:t>
            </a:r>
          </a:p>
          <a:p>
            <a:pPr marR="0" lvl="1" rtl="0"/>
            <a:r>
              <a:rPr lang="zh-CN" altLang="en-US" b="0" i="0" u="none" strike="noStrike" baseline="0">
                <a:latin typeface="微软雅黑" panose="020B0503020204020204" pitchFamily="34" charset="-122"/>
                <a:ea typeface="微软雅黑" panose="020B0503020204020204" pitchFamily="34" charset="-122"/>
              </a:rPr>
              <a:t>第二阶段</a:t>
            </a:r>
          </a:p>
          <a:p>
            <a:pPr marR="0" lvl="2" rtl="0"/>
            <a:r>
              <a:rPr lang="zh-CN" altLang="en-US" b="0" i="0" u="none" strike="noStrike" baseline="0">
                <a:latin typeface="微软雅黑" panose="020B0503020204020204" pitchFamily="34" charset="-122"/>
                <a:ea typeface="微软雅黑" panose="020B0503020204020204" pitchFamily="34" charset="-122"/>
              </a:rPr>
              <a:t>被试选择税率</a:t>
            </a:r>
          </a:p>
          <a:p>
            <a:pPr marR="0" lvl="2" rtl="0"/>
            <a:r>
              <a:rPr lang="zh-CN" altLang="en-US" b="0" i="0" u="none" strike="noStrike" baseline="0">
                <a:latin typeface="微软雅黑" panose="020B0503020204020204" pitchFamily="34" charset="-122"/>
                <a:ea typeface="微软雅黑" panose="020B0503020204020204" pitchFamily="34" charset="-122"/>
              </a:rPr>
              <a:t>社会计划者决定社会税率</a:t>
            </a:r>
          </a:p>
        </p:txBody>
      </p:sp>
      <p:sp>
        <p:nvSpPr>
          <p:cNvPr id="4" name="日期占位符 3"/>
          <p:cNvSpPr>
            <a:spLocks noGrp="1"/>
          </p:cNvSpPr>
          <p:nvPr>
            <p:ph type="dt" sz="half" idx="10"/>
          </p:nvPr>
        </p:nvSpPr>
        <p:spPr/>
        <p:txBody>
          <a:bodyPr/>
          <a:lstStyle/>
          <a:p>
            <a:fld id="{8FF6B332-922A-4ED2-8F16-7E11E12D47BB}"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600" baseline="0">
                <a:latin typeface="微软雅黑" panose="020B0503020204020204" pitchFamily="34" charset="-122"/>
                <a:ea typeface="微软雅黑" panose="020B0503020204020204" pitchFamily="34" charset="-122"/>
              </a:rPr>
              <a:t>实验设计 </a:t>
            </a:r>
            <a:r>
              <a:rPr lang="en-US" altLang="zh-CN" b="0" i="0" u="none" strike="noStrike" kern="1600" baseline="0">
                <a:latin typeface="微软雅黑" panose="020B0503020204020204" pitchFamily="34" charset="-122"/>
                <a:ea typeface="微软雅黑" panose="020B0503020204020204" pitchFamily="34" charset="-122"/>
              </a:rPr>
              <a:t>· </a:t>
            </a:r>
            <a:r>
              <a:rPr lang="zh-CN" altLang="en-US" b="0" i="0" u="none" strike="noStrike" kern="1600" baseline="0">
                <a:latin typeface="微软雅黑" panose="020B0503020204020204" pitchFamily="34" charset="-122"/>
                <a:ea typeface="微软雅黑" panose="020B0503020204020204" pitchFamily="34" charset="-122"/>
              </a:rPr>
              <a:t>基本信息</a:t>
            </a:r>
          </a:p>
        </p:txBody>
      </p:sp>
      <p:sp>
        <p:nvSpPr>
          <p:cNvPr id="3" name="文本占位符 2"/>
          <p:cNvSpPr>
            <a:spLocks noGrp="1"/>
          </p:cNvSpPr>
          <p:nvPr>
            <p:ph type="body" idx="1"/>
          </p:nvPr>
        </p:nvSpPr>
        <p:spPr/>
        <p:txBody>
          <a:bodyPr/>
          <a:lstStyle/>
          <a:p>
            <a:pPr marR="0" lvl="0" rtl="0"/>
            <a:r>
              <a:rPr lang="en-US" altLang="zh-CN" b="0" i="0" u="none" strike="noStrike" baseline="0">
                <a:latin typeface="微软雅黑" panose="020B0503020204020204" pitchFamily="34" charset="-122"/>
                <a:ea typeface="微软雅黑" panose="020B0503020204020204" pitchFamily="34" charset="-122"/>
              </a:rPr>
              <a:t>2012.3,2012.8,2015.5  280</a:t>
            </a:r>
            <a:r>
              <a:rPr lang="zh-CN" altLang="en-US" b="0" i="0" u="none" strike="noStrike" baseline="0">
                <a:latin typeface="微软雅黑" panose="020B0503020204020204" pitchFamily="34" charset="-122"/>
                <a:ea typeface="微软雅黑" panose="020B0503020204020204" pitchFamily="34" charset="-122"/>
              </a:rPr>
              <a:t>名本科生</a:t>
            </a:r>
          </a:p>
          <a:p>
            <a:pPr marR="0" lvl="0" rtl="0"/>
            <a:r>
              <a:rPr lang="en-US" altLang="zh-CN" b="0" i="0" u="none" strike="noStrike" baseline="0">
                <a:latin typeface="微软雅黑" panose="020B0503020204020204" pitchFamily="34" charset="-122"/>
                <a:ea typeface="微软雅黑" panose="020B0503020204020204" pitchFamily="34" charset="-122"/>
              </a:rPr>
              <a:t>3*3</a:t>
            </a:r>
            <a:r>
              <a:rPr lang="zh-CN" altLang="en-US" b="0" i="0" u="none" strike="noStrike" baseline="0">
                <a:latin typeface="微软雅黑" panose="020B0503020204020204" pitchFamily="34" charset="-122"/>
                <a:ea typeface="微软雅黑" panose="020B0503020204020204" pitchFamily="34" charset="-122"/>
              </a:rPr>
              <a:t>实验组，共</a:t>
            </a:r>
            <a:r>
              <a:rPr lang="en-US" altLang="zh-CN" b="0" i="0" u="none" strike="noStrike" baseline="0">
                <a:latin typeface="微软雅黑" panose="020B0503020204020204" pitchFamily="34" charset="-122"/>
                <a:ea typeface="微软雅黑" panose="020B0503020204020204" pitchFamily="34" charset="-122"/>
              </a:rPr>
              <a:t>19</a:t>
            </a:r>
            <a:r>
              <a:rPr lang="zh-CN" altLang="en-US" b="0" i="0" u="none" strike="noStrike" baseline="0">
                <a:latin typeface="微软雅黑" panose="020B0503020204020204" pitchFamily="34" charset="-122"/>
                <a:ea typeface="微软雅黑" panose="020B0503020204020204" pitchFamily="34" charset="-122"/>
              </a:rPr>
              <a:t>个实验局</a:t>
            </a:r>
          </a:p>
          <a:p>
            <a:pPr marR="0" lvl="0" rtl="0"/>
            <a:r>
              <a:rPr lang="en-US" altLang="zh-CN" b="0" i="0" u="none" strike="noStrike" baseline="0">
                <a:latin typeface="微软雅黑" panose="020B0503020204020204" pitchFamily="34" charset="-122"/>
                <a:ea typeface="微软雅黑" panose="020B0503020204020204" pitchFamily="34" charset="-122"/>
              </a:rPr>
              <a:t>ztree </a:t>
            </a:r>
          </a:p>
        </p:txBody>
      </p:sp>
      <p:sp>
        <p:nvSpPr>
          <p:cNvPr id="4" name="日期占位符 3"/>
          <p:cNvSpPr>
            <a:spLocks noGrp="1"/>
          </p:cNvSpPr>
          <p:nvPr>
            <p:ph type="dt" sz="half" idx="10"/>
          </p:nvPr>
        </p:nvSpPr>
        <p:spPr/>
        <p:txBody>
          <a:bodyPr/>
          <a:lstStyle/>
          <a:p>
            <a:fld id="{81DE2BDE-22B8-4D4B-ACEC-DFC9B16A14BD}"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16</a:t>
            </a:fld>
            <a:endParaRPr lang="zh-CN" altLang="en-US"/>
          </a:p>
        </p:txBody>
      </p:sp>
      <p:pic>
        <p:nvPicPr>
          <p:cNvPr id="9" name="图片 8"/>
          <p:cNvPicPr>
            <a:picLocks noChangeAspect="1"/>
          </p:cNvPicPr>
          <p:nvPr/>
        </p:nvPicPr>
        <p:blipFill>
          <a:blip r:embed="rId3"/>
          <a:stretch>
            <a:fillRect/>
          </a:stretch>
        </p:blipFill>
        <p:spPr>
          <a:xfrm>
            <a:off x="3581400" y="2869084"/>
            <a:ext cx="5016758" cy="2406774"/>
          </a:xfrm>
          <a:prstGeom prst="rect">
            <a:avLst/>
          </a:prstGeom>
        </p:spPr>
      </p:pic>
      <p:pic>
        <p:nvPicPr>
          <p:cNvPr id="11" name="图片 10"/>
          <p:cNvPicPr>
            <a:picLocks noChangeAspect="1"/>
          </p:cNvPicPr>
          <p:nvPr/>
        </p:nvPicPr>
        <p:blipFill rotWithShape="1">
          <a:blip r:embed="rId4"/>
          <a:srcRect r="14131" b="59520"/>
          <a:stretch>
            <a:fillRect/>
          </a:stretch>
        </p:blipFill>
        <p:spPr>
          <a:xfrm>
            <a:off x="3575179" y="5267595"/>
            <a:ext cx="5016758" cy="254491"/>
          </a:xfrm>
          <a:prstGeom prst="rect">
            <a:avLst/>
          </a:prstGeom>
        </p:spPr>
      </p:pic>
      <p:sp>
        <p:nvSpPr>
          <p:cNvPr id="14" name="文本框 13"/>
          <p:cNvSpPr txBox="1"/>
          <p:nvPr/>
        </p:nvSpPr>
        <p:spPr>
          <a:xfrm>
            <a:off x="506776" y="5679248"/>
            <a:ext cx="11685224" cy="584775"/>
          </a:xfrm>
          <a:prstGeom prst="rect">
            <a:avLst/>
          </a:prstGeom>
          <a:noFill/>
        </p:spPr>
        <p:txBody>
          <a:bodyPr wrap="square">
            <a:spAutoFit/>
          </a:bodyPr>
          <a:lstStyle/>
          <a:p>
            <a:r>
              <a:rPr lang="zh-CN" altLang="en-US" sz="1600">
                <a:latin typeface="+mn-ea"/>
              </a:rPr>
              <a:t>注：实验组编号第一个字母 </a:t>
            </a:r>
            <a:r>
              <a:rPr lang="en-US" altLang="zh-CN" sz="1600">
                <a:latin typeface="+mn-ea"/>
              </a:rPr>
              <a:t>M </a:t>
            </a:r>
            <a:r>
              <a:rPr lang="zh-CN" altLang="en-US" sz="1600">
                <a:latin typeface="+mn-ea"/>
              </a:rPr>
              <a:t>代表多数原则（</a:t>
            </a:r>
            <a:r>
              <a:rPr lang="en-US" altLang="zh-CN" sz="1600">
                <a:latin typeface="+mn-ea"/>
              </a:rPr>
              <a:t>Majority</a:t>
            </a:r>
            <a:r>
              <a:rPr lang="zh-CN" altLang="en-US" sz="1600">
                <a:latin typeface="+mn-ea"/>
              </a:rPr>
              <a:t>），</a:t>
            </a:r>
            <a:r>
              <a:rPr lang="en-US" altLang="zh-CN" sz="1600">
                <a:latin typeface="+mn-ea"/>
              </a:rPr>
              <a:t>D </a:t>
            </a:r>
            <a:r>
              <a:rPr lang="zh-CN" altLang="en-US" sz="1600">
                <a:latin typeface="+mn-ea"/>
              </a:rPr>
              <a:t>代表随机选择社会决策者（</a:t>
            </a:r>
            <a:r>
              <a:rPr lang="en-US" altLang="zh-CN" sz="1600">
                <a:latin typeface="+mn-ea"/>
              </a:rPr>
              <a:t>Dictator</a:t>
            </a:r>
            <a:r>
              <a:rPr lang="zh-CN" altLang="en-US" sz="1600">
                <a:latin typeface="+mn-ea"/>
              </a:rPr>
              <a:t>），</a:t>
            </a:r>
            <a:r>
              <a:rPr lang="en-US" altLang="zh-CN" sz="1600">
                <a:latin typeface="+mn-ea"/>
              </a:rPr>
              <a:t>S </a:t>
            </a:r>
            <a:r>
              <a:rPr lang="zh-CN" altLang="en-US" sz="1600">
                <a:latin typeface="+mn-ea"/>
              </a:rPr>
              <a:t>代表民主集中制（</a:t>
            </a:r>
            <a:r>
              <a:rPr lang="en-US" altLang="zh-CN" sz="1600">
                <a:latin typeface="+mn-ea"/>
              </a:rPr>
              <a:t>Social Planner</a:t>
            </a:r>
            <a:r>
              <a:rPr lang="zh-CN" altLang="en-US" sz="1600">
                <a:latin typeface="+mn-ea"/>
              </a:rPr>
              <a:t>）；第二个字母 </a:t>
            </a:r>
            <a:r>
              <a:rPr lang="en-US" altLang="zh-CN" sz="1600">
                <a:latin typeface="+mn-ea"/>
              </a:rPr>
              <a:t>L</a:t>
            </a:r>
            <a:r>
              <a:rPr lang="zh-CN" altLang="en-US" sz="1600">
                <a:latin typeface="+mn-ea"/>
              </a:rPr>
              <a:t>，</a:t>
            </a:r>
            <a:r>
              <a:rPr lang="en-US" altLang="zh-CN" sz="1600">
                <a:latin typeface="+mn-ea"/>
              </a:rPr>
              <a:t>M</a:t>
            </a:r>
            <a:r>
              <a:rPr lang="zh-CN" altLang="en-US" sz="1600">
                <a:latin typeface="+mn-ea"/>
              </a:rPr>
              <a:t>，</a:t>
            </a:r>
            <a:r>
              <a:rPr lang="en-US" altLang="zh-CN" sz="1600">
                <a:latin typeface="+mn-ea"/>
              </a:rPr>
              <a:t>H </a:t>
            </a:r>
            <a:r>
              <a:rPr lang="zh-CN" altLang="en-US" sz="1600">
                <a:latin typeface="+mn-ea"/>
              </a:rPr>
              <a:t>分别代表政府效率低（</a:t>
            </a:r>
            <a:r>
              <a:rPr lang="en-US" altLang="zh-CN" sz="1600">
                <a:latin typeface="+mn-ea"/>
              </a:rPr>
              <a:t>Low</a:t>
            </a:r>
            <a:r>
              <a:rPr lang="zh-CN" altLang="en-US" sz="1600">
                <a:latin typeface="+mn-ea"/>
              </a:rPr>
              <a:t>）、中（</a:t>
            </a:r>
            <a:r>
              <a:rPr lang="en-US" altLang="zh-CN" sz="1600">
                <a:latin typeface="+mn-ea"/>
              </a:rPr>
              <a:t>Middle</a:t>
            </a:r>
            <a:r>
              <a:rPr lang="zh-CN" altLang="en-US" sz="1600">
                <a:latin typeface="+mn-ea"/>
              </a:rPr>
              <a:t>）、高（</a:t>
            </a:r>
            <a:r>
              <a:rPr lang="en-US" altLang="zh-CN" sz="1600">
                <a:latin typeface="+mn-ea"/>
              </a:rPr>
              <a:t>High</a:t>
            </a:r>
            <a:r>
              <a:rPr lang="zh-CN" altLang="en-US" sz="1600">
                <a:latin typeface="+mn-ea"/>
              </a:rPr>
              <a:t>）三种情况。</a:t>
            </a:r>
          </a:p>
        </p:txBody>
      </p:sp>
      <p:sp>
        <p:nvSpPr>
          <p:cNvPr id="6" name="页脚占位符 5"/>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baseline="0">
                <a:latin typeface="微软雅黑" panose="020B0503020204020204" pitchFamily="34" charset="-122"/>
                <a:ea typeface="微软雅黑" panose="020B0503020204020204" pitchFamily="34" charset="-122"/>
              </a:rPr>
              <a:t>实验设计 </a:t>
            </a:r>
            <a:r>
              <a:rPr lang="en-US" altLang="zh-CN" b="0" i="0" u="none" strike="noStrike" baseline="0">
                <a:latin typeface="微软雅黑" panose="020B0503020204020204" pitchFamily="34" charset="-122"/>
                <a:ea typeface="微软雅黑" panose="020B0503020204020204" pitchFamily="34" charset="-122"/>
              </a:rPr>
              <a:t>· </a:t>
            </a:r>
            <a:r>
              <a:rPr lang="zh-CN" altLang="en-US" b="0" i="0" u="none" strike="noStrike" baseline="0">
                <a:latin typeface="微软雅黑" panose="020B0503020204020204" pitchFamily="34" charset="-122"/>
                <a:ea typeface="微软雅黑" panose="020B0503020204020204" pitchFamily="34" charset="-122"/>
              </a:rPr>
              <a:t>实验流程</a:t>
            </a:r>
            <a:endParaRPr lang="en-US" altLang="zh-CN" b="0" i="0" u="none" strike="noStrike" baseline="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85F718B8-07DE-446D-8BB2-7B23E7A65636}"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17</a:t>
            </a:fld>
            <a:endParaRPr lang="zh-CN"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446" y="1673703"/>
            <a:ext cx="7622754" cy="22850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446" y="4143515"/>
            <a:ext cx="7622754" cy="2055673"/>
          </a:xfrm>
          <a:prstGeom prst="rect">
            <a:avLst/>
          </a:prstGeom>
          <a:noFill/>
          <a:extLst>
            <a:ext uri="{909E8E84-426E-40DD-AFC4-6F175D3DCCD1}">
              <a14:hiddenFill xmlns:a14="http://schemas.microsoft.com/office/drawing/2010/main">
                <a:solidFill>
                  <a:srgbClr val="FFFFFF"/>
                </a:solidFill>
              </a14:hiddenFill>
            </a:ext>
          </a:extLst>
        </p:spPr>
      </p:pic>
      <p:sp>
        <p:nvSpPr>
          <p:cNvPr id="3" name="页脚占位符 2"/>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600" baseline="0">
                <a:latin typeface="微软雅黑" panose="020B0503020204020204" pitchFamily="34" charset="-122"/>
                <a:ea typeface="微软雅黑" panose="020B0503020204020204" pitchFamily="34" charset="-122"/>
              </a:rPr>
              <a:t>实验结果</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a:latin typeface="微软雅黑" panose="020B0503020204020204" pitchFamily="34" charset="-122"/>
                <a:ea typeface="微软雅黑" panose="020B0503020204020204" pitchFamily="34" charset="-122"/>
              </a:rPr>
              <a:t>社会决策机制</a:t>
            </a:r>
          </a:p>
          <a:p>
            <a:pPr marR="0" lvl="1" rtl="0"/>
            <a:r>
              <a:rPr lang="zh-CN" altLang="en-US" b="0" i="0" u="none" strike="noStrike" baseline="0">
                <a:latin typeface="微软雅黑" panose="020B0503020204020204" pitchFamily="34" charset="-122"/>
                <a:ea typeface="微软雅黑" panose="020B0503020204020204" pitchFamily="34" charset="-122"/>
              </a:rPr>
              <a:t>相比于多数原则，随机选择社会决策者和民主集中制更能又发个体更高的再分配偏好</a:t>
            </a:r>
          </a:p>
          <a:p>
            <a:pPr marR="0" lvl="0" rtl="0"/>
            <a:r>
              <a:rPr lang="zh-CN" altLang="en-US" b="0" i="0" u="none" strike="noStrike" baseline="0">
                <a:latin typeface="微软雅黑" panose="020B0503020204020204" pitchFamily="34" charset="-122"/>
                <a:ea typeface="微软雅黑" panose="020B0503020204020204" pitchFamily="34" charset="-122"/>
              </a:rPr>
              <a:t>政府效率</a:t>
            </a:r>
          </a:p>
          <a:p>
            <a:pPr marR="0" lvl="1" rtl="0"/>
            <a:r>
              <a:rPr lang="zh-CN" altLang="en-US" b="0" i="0" u="none" strike="noStrike" baseline="0">
                <a:latin typeface="微软雅黑" panose="020B0503020204020204" pitchFamily="34" charset="-122"/>
                <a:ea typeface="微软雅黑" panose="020B0503020204020204" pitchFamily="34" charset="-122"/>
              </a:rPr>
              <a:t>随着政府效率的提高，税收带来社会净福利的增加，个体的再分配偏好也随之提高</a:t>
            </a:r>
          </a:p>
          <a:p>
            <a:pPr marR="0" lvl="0" rtl="0"/>
            <a:r>
              <a:rPr lang="zh-CN" altLang="en-US" b="0" i="0" u="none" strike="noStrike" baseline="0">
                <a:latin typeface="微软雅黑" panose="020B0503020204020204" pitchFamily="34" charset="-122"/>
                <a:ea typeface="微软雅黑" panose="020B0503020204020204" pitchFamily="34" charset="-122"/>
              </a:rPr>
              <a:t>其他因素</a:t>
            </a:r>
            <a:r>
              <a:rPr lang="en-US" altLang="zh-CN" b="0" i="0" u="none" strike="noStrike" baseline="0">
                <a:latin typeface="微软雅黑" panose="020B0503020204020204" pitchFamily="34" charset="-122"/>
                <a:ea typeface="微软雅黑" panose="020B0503020204020204" pitchFamily="34" charset="-122"/>
              </a:rPr>
              <a:t>——</a:t>
            </a:r>
            <a:r>
              <a:rPr lang="zh-CN" altLang="en-US" b="0" i="0" u="none" strike="noStrike" baseline="0">
                <a:latin typeface="微软雅黑" panose="020B0503020204020204" pitchFamily="34" charset="-122"/>
                <a:ea typeface="微软雅黑" panose="020B0503020204020204" pitchFamily="34" charset="-122"/>
              </a:rPr>
              <a:t>收入</a:t>
            </a:r>
          </a:p>
          <a:p>
            <a:pPr marR="0" lvl="1" rtl="0"/>
            <a:r>
              <a:rPr lang="zh-CN" altLang="en-US" b="0" i="0" u="none" strike="noStrike" baseline="0">
                <a:latin typeface="微软雅黑" panose="020B0503020204020204" pitchFamily="34" charset="-122"/>
                <a:ea typeface="微软雅黑" panose="020B0503020204020204" pitchFamily="34" charset="-122"/>
              </a:rPr>
              <a:t>在个体收入揭示之后，个体的再分配偏好强烈依赖于其所处的收入等级，呈现明显的自利动机</a:t>
            </a:r>
          </a:p>
          <a:p>
            <a:pPr marR="0" lvl="0" rtl="0"/>
            <a:r>
              <a:rPr lang="zh-CN" altLang="en-US" b="0" i="0" u="none" strike="noStrike" baseline="0">
                <a:latin typeface="微软雅黑" panose="020B0503020204020204" pitchFamily="34" charset="-122"/>
                <a:ea typeface="微软雅黑" panose="020B0503020204020204" pitchFamily="34" charset="-122"/>
              </a:rPr>
              <a:t>异质性分析</a:t>
            </a:r>
          </a:p>
          <a:p>
            <a:pPr marR="0" lvl="1" rtl="0"/>
            <a:r>
              <a:rPr lang="zh-CN" altLang="en-US" b="0" i="0" u="none" strike="noStrike" baseline="0">
                <a:latin typeface="微软雅黑" panose="020B0503020204020204" pitchFamily="34" charset="-122"/>
                <a:ea typeface="微软雅黑" panose="020B0503020204020204" pitchFamily="34" charset="-122"/>
              </a:rPr>
              <a:t>高收入群体与低收入群体</a:t>
            </a:r>
          </a:p>
          <a:p>
            <a:pPr marR="0" lvl="1" rtl="0"/>
            <a:r>
              <a:rPr lang="zh-CN" altLang="en-US" b="0" i="0" u="none" strike="noStrike" baseline="0">
                <a:latin typeface="微软雅黑" panose="020B0503020204020204" pitchFamily="34" charset="-122"/>
                <a:ea typeface="微软雅黑" panose="020B0503020204020204" pitchFamily="34" charset="-122"/>
              </a:rPr>
              <a:t>学生与非学生群体</a:t>
            </a:r>
          </a:p>
        </p:txBody>
      </p:sp>
      <p:sp>
        <p:nvSpPr>
          <p:cNvPr id="4" name="日期占位符 3"/>
          <p:cNvSpPr>
            <a:spLocks noGrp="1"/>
          </p:cNvSpPr>
          <p:nvPr>
            <p:ph type="dt" sz="half" idx="10"/>
          </p:nvPr>
        </p:nvSpPr>
        <p:spPr/>
        <p:txBody>
          <a:bodyPr/>
          <a:lstStyle/>
          <a:p>
            <a:fld id="{BCD15DBC-36B8-40AF-8A76-06A9C03DA091}" type="datetime1">
              <a:rPr lang="zh-CN" altLang="en-US" smtClean="0"/>
              <a:t>2022/3/3</a:t>
            </a:fld>
            <a:endParaRPr lang="zh-CN" altLang="en-US"/>
          </a:p>
        </p:txBody>
      </p:sp>
      <p:sp>
        <p:nvSpPr>
          <p:cNvPr id="5" name="灯片编号占位符 4"/>
          <p:cNvSpPr>
            <a:spLocks noGrp="1"/>
          </p:cNvSpPr>
          <p:nvPr>
            <p:ph type="sldNum" sz="quarter" idx="12"/>
          </p:nvPr>
        </p:nvSpPr>
        <p:spPr/>
        <p:txBody>
          <a:bodyPr/>
          <a:lstStyle/>
          <a:p>
            <a:fld id="{4C673E6B-CAE9-45AE-B2DC-B25330E8CB8F}" type="slidenum">
              <a:rPr lang="zh-CN" altLang="en-US" smtClean="0"/>
              <a:t>18</a:t>
            </a:fld>
            <a:endParaRPr lang="zh-CN" altLang="en-US"/>
          </a:p>
        </p:txBody>
      </p:sp>
      <p:sp>
        <p:nvSpPr>
          <p:cNvPr id="6" name="页脚占位符 5"/>
          <p:cNvSpPr>
            <a:spLocks noGrp="1"/>
          </p:cNvSpPr>
          <p:nvPr>
            <p:ph type="ftr" sz="quarter" idx="11"/>
          </p:nvPr>
        </p:nvSpPr>
        <p:spPr/>
        <p:txBody>
          <a:bodyPr/>
          <a:lstStyle/>
          <a:p>
            <a:r>
              <a:rPr lang="zh-CN" altLang="en-US"/>
              <a:t>中国人民大学 周业安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四、中文论文的写作</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论文结构：</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摘要</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正文</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参考文献</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一、经济学的交叉学科研究传统</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 、古典政治经济学的多学科研究</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lang="zh-CN" altLang="en-US" b="1" dirty="0">
                <a:solidFill>
                  <a:schemeClr val="accent4"/>
                </a:solidFill>
              </a:rPr>
              <a:t>新古典经济学与经济学作为独立的学科</a:t>
            </a:r>
            <a:r>
              <a:rPr lang="en-US" altLang="zh-CN" b="1" dirty="0">
                <a:solidFill>
                  <a:schemeClr val="accent4"/>
                </a:solidFill>
              </a:rPr>
              <a:t>——</a:t>
            </a:r>
            <a:r>
              <a:rPr lang="zh-CN" altLang="en-US" b="1" dirty="0">
                <a:solidFill>
                  <a:schemeClr val="accent4"/>
                </a:solidFill>
              </a:rPr>
              <a:t>纯经济问题的研究（资源配置）</a:t>
            </a:r>
            <a:endPar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、交叉学科研究传统的兴起：老制度经济学、老行为经济学、现代行为经济学</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46824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ln/>
        </p:spPr>
        <p:txBody>
          <a:bodyPr vert="horz" wrap="square" lIns="91440" tIns="45720" rIns="91440" bIns="45720" anchor="ctr"/>
          <a:lstStyle/>
          <a:p>
            <a:pPr algn="ctr" eaLnBrk="1" hangingPunct="1"/>
            <a:r>
              <a:rPr lang="zh-CN" altLang="en-US" sz="3600" b="1" dirty="0">
                <a:solidFill>
                  <a:schemeClr val="accent2"/>
                </a:solidFill>
              </a:rPr>
              <a:t>中文论文的写作</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摘要：</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一句话说清研究目的；一句话说清研究意义；几句话说清研究的主要结论和创新之处。</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ln/>
        </p:spPr>
        <p:txBody>
          <a:bodyPr vert="horz" wrap="square" lIns="91440" tIns="45720" rIns="91440" bIns="45720" anchor="ctr"/>
          <a:lstStyle/>
          <a:p>
            <a:pPr algn="ctr" eaLnBrk="1" hangingPunct="1"/>
            <a:r>
              <a:rPr lang="zh-CN" altLang="en-US" sz="3600" b="1" dirty="0">
                <a:solidFill>
                  <a:schemeClr val="accent2"/>
                </a:solidFill>
              </a:rPr>
              <a:t>中文论文的写作</a:t>
            </a: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正文：</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导言（引言）</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相关文献综述</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研究设计（模型设计、实验设计等等）</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研究结果（回归结果分析、实验结果分析、模型证明推导等等）</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结论</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五、投稿与审稿</a:t>
            </a:r>
          </a:p>
        </p:txBody>
      </p:sp>
      <p:sp>
        <p:nvSpPr>
          <p:cNvPr id="6" name="内容占位符 5"/>
          <p:cNvSpPr>
            <a:spLocks noGrp="1"/>
          </p:cNvSpPr>
          <p:nvPr>
            <p:ph idx="1"/>
          </p:nvPr>
        </p:nvSpPr>
        <p:spPr>
          <a:xfrm>
            <a:off x="838200" y="1323975"/>
            <a:ext cx="10515600" cy="4745038"/>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中文刊物的分类潜规则：顶刊与普通核心</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顶刊：普遍采取匿审制度。初审通常一个月内给出结果。假定进入匿审，只能看脸，快的审稿人可能一两个月做出结论；慢的审稿人可能拖上半年、甚至一两年。匿审通常会经过三次以上，反复修改，直到审稿人都觉得你已经江郎才尽了，才可能罢手。但也有最后给否的，大概审稿人对你实在很失望。</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周期：从投稿到刊发，顺利情况下，初审一个月；匿审三审，每次两个月，共</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6</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个月；刊发</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3-5</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个月，整个周期大概</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10-12</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个月，也就是一年左右。</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真实的审稿周期：</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年？</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年？</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年？默默撤稿</a:t>
            </a: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投稿与审稿</a:t>
            </a:r>
          </a:p>
        </p:txBody>
      </p:sp>
      <p:sp>
        <p:nvSpPr>
          <p:cNvPr id="6" name="内容占位符 5"/>
          <p:cNvSpPr>
            <a:spLocks noGrp="1"/>
          </p:cNvSpPr>
          <p:nvPr>
            <p:ph idx="1"/>
          </p:nvPr>
        </p:nvSpPr>
        <p:spPr>
          <a:xfrm>
            <a:off x="838200" y="1717675"/>
            <a:ext cx="10515600" cy="4351338"/>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为何真实的周期很长？你</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可能会遇到的问题：</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、找不到合适的审稿人，漫长的等待；</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、审稿人没有及时审稿，更换审稿人，耗时间；</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、审稿人提出的修改意见难度大，论文几乎要重做，得花很长的时间修改；</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4</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、少数审稿人不负责任的做出结论，恭喜你躺枪了。</a:t>
            </a: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投稿与审稿</a:t>
            </a:r>
          </a:p>
        </p:txBody>
      </p:sp>
      <p:sp>
        <p:nvSpPr>
          <p:cNvPr id="6" name="内容占位符 5"/>
          <p:cNvSpPr>
            <a:spLocks noGrp="1"/>
          </p:cNvSpPr>
          <p:nvPr>
            <p:ph idx="1"/>
          </p:nvPr>
        </p:nvSpPr>
        <p:spPr>
          <a:xfrm>
            <a:off x="838200" y="1717675"/>
            <a:ext cx="10515600" cy="4351338"/>
          </a:xfrm>
        </p:spPr>
        <p:txBody>
          <a:bodyPr vert="horz" wrap="square" lIns="91440" tIns="45720" rIns="91440" bIns="45720" numCol="1" rtlCol="0" anchor="t" anchorCtr="0" compatLnSpc="1">
            <a:normAutofit fontScale="62500" lnSpcReduction="2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哪些论文过初审的概率大？</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、大部分中文刊物偏好切合重大现实问题的选题；少数刊物可以考虑纯理论问题，比如</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经济研究</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经济学季刊</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等。</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、大部分中文刊物偏好有名气的作者；不少刊物隐性要求正高职称；少数刊物也同时看重年轻作者，比如</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经济研究</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世界经济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经济学季刊</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中国工业经济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等。</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、积极参加刊物主办的学术论坛，例如</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经济研究</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主办的学术论坛通常会有</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6</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篇优秀稿件直接进入匿审。</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、刊物有各自侧重点。比如</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经济研究</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经济学季刊</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比较综合；</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中国工业经济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侧重产业和企业；</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世界经济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侧重国际贸易和开放经济；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财贸经济</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侧重财政、宏观和货币，等等。</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所以，投对刊物很重要。</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投稿与审稿</a:t>
            </a:r>
          </a:p>
        </p:txBody>
      </p:sp>
      <p:sp>
        <p:nvSpPr>
          <p:cNvPr id="6" name="内容占位符 5"/>
          <p:cNvSpPr>
            <a:spLocks noGrp="1"/>
          </p:cNvSpPr>
          <p:nvPr>
            <p:ph idx="1"/>
          </p:nvPr>
        </p:nvSpPr>
        <p:spPr>
          <a:xfrm>
            <a:off x="838200" y="1717675"/>
            <a:ext cx="10515600" cy="4351338"/>
          </a:xfrm>
        </p:spPr>
        <p:txBody>
          <a:bodyPr vert="horz" wrap="square" lIns="91440" tIns="45720" rIns="91440" bIns="45720" numCol="1" rtlCol="0" anchor="t" anchorCtr="0" compatLnSpc="1">
            <a:normAutofit fontScale="62500" lnSpcReduction="2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哪些论文过匿审的概率大？</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、论文自身质量高：有新意；方法恰当；没有硬伤；分析细腻，特别是各种稳健性和内生性的处理。</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妥善回复审稿意见：尊敬审稿人；审稿人总是对的（因为通常情况下审稿人都不会无缘无故提出修改意见，所以吸纳审稿人的意见是正确的做法）；能改的地方修改到位；做不到的地方老实承认，但要说服审稿人，即便做不到也无伤大雅。</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、积极参加高水平小范围的学术会议或论坛，比如</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经济研究</a:t>
            </a: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主办的论坛、香樟学术会议等，因为参会的基本上都是各大刊物的活跃审稿人。</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4</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、多和青年才俊合作研究。后浪们的水平远高于前浪。后浪们多合作，水涨船高，可以大幅度提升自己的学术研究水平和写作水平。</a:t>
            </a: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六、悲剧的论文之常见问题</a:t>
            </a:r>
          </a:p>
        </p:txBody>
      </p:sp>
      <p:sp>
        <p:nvSpPr>
          <p:cNvPr id="6" name="内容占位符 5"/>
          <p:cNvSpPr>
            <a:spLocks noGrp="1"/>
          </p:cNvSpPr>
          <p:nvPr>
            <p:ph idx="1"/>
          </p:nvPr>
        </p:nvSpPr>
        <p:spPr>
          <a:xfrm>
            <a:off x="838200" y="1435100"/>
            <a:ext cx="10515600" cy="4633913"/>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、选题太细，或者太平庸，审稿人都没兴趣看后面的研究；</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、摘要没有突出论文的创新点；</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、引言没有突出研究目的、意义和自己的视角；</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4</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、相关文献不够完整，特别是缺失重要文献；</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5</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、文献综述编译，没有按照自己的思路来整理加工；</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6</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、研究设计缺乏文献支撑；</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7</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、结果分析不够细腻，对可能存在的内生性、稳健性等方面的问题缺乏深入讨论；</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8</a:t>
            </a:r>
            <a:r>
              <a:rPr kumimoji="0" lang="zh-CN" altLang="en-US"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、行文英文化，不符合基本的中文句式和语法，文章结构没有起承转合</a:t>
            </a:r>
            <a:endParaRPr kumimoji="0" lang="en-US" altLang="zh-CN" sz="20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icrosoft YaHei UI" panose="020B0503020204020204" pitchFamily="34" charset="-122"/>
                <a:ea typeface="Microsoft YaHei UI" panose="020B0503020204020204" pitchFamily="34" charset="-122"/>
                <a:cs typeface="+mj-cs"/>
              </a:rPr>
              <a:t>最后的提醒</a:t>
            </a:r>
          </a:p>
        </p:txBody>
      </p:sp>
      <p:sp>
        <p:nvSpPr>
          <p:cNvPr id="6" name="内容占位符 5"/>
          <p:cNvSpPr>
            <a:spLocks noGrp="1"/>
          </p:cNvSpPr>
          <p:nvPr>
            <p:ph idx="1"/>
          </p:nvPr>
        </p:nvSpPr>
        <p:spPr>
          <a:xfrm>
            <a:off x="838200" y="1435100"/>
            <a:ext cx="10515600" cy="4633913"/>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、学术不易，贵在坚持；</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、多读文献，积累充实；</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、虚心求教，善于合作；</a:t>
            </a:r>
            <a:endPar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4</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、精益求精，多产多投</a:t>
            </a:r>
          </a:p>
        </p:txBody>
      </p:sp>
      <p:sp>
        <p:nvSpPr>
          <p:cNvPr id="7" name="日期占位符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7099589-8387-4D39-BF04-10C252C85431}"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8" name="页脚占位符 7"/>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 10"/>
          <p:cNvGrpSpPr/>
          <p:nvPr/>
        </p:nvGrpSpPr>
        <p:grpSpPr>
          <a:xfrm>
            <a:off x="4325938" y="1544638"/>
            <a:ext cx="3540125" cy="3768725"/>
            <a:chOff x="4325258" y="1229517"/>
            <a:chExt cx="3541486" cy="3769865"/>
          </a:xfrm>
        </p:grpSpPr>
        <p:sp>
          <p:nvSpPr>
            <p:cNvPr id="12" name="菱形 11"/>
            <p:cNvSpPr/>
            <p:nvPr/>
          </p:nvSpPr>
          <p:spPr>
            <a:xfrm>
              <a:off x="4792162" y="2391919"/>
              <a:ext cx="2607677" cy="260746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UI" panose="020B0503020204020204" pitchFamily="34" charset="-122"/>
                <a:ea typeface="Microsoft YaHei UI" panose="020B0503020204020204" pitchFamily="34" charset="-122"/>
                <a:cs typeface="+mn-cs"/>
              </a:endParaRPr>
            </a:p>
          </p:txBody>
        </p:sp>
        <p:sp>
          <p:nvSpPr>
            <p:cNvPr id="13" name="菱形 12"/>
            <p:cNvSpPr/>
            <p:nvPr/>
          </p:nvSpPr>
          <p:spPr>
            <a:xfrm>
              <a:off x="4325258" y="1229517"/>
              <a:ext cx="3541486" cy="354119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UI" panose="020B0503020204020204" pitchFamily="34" charset="-122"/>
                <a:ea typeface="Microsoft YaHei UI" panose="020B0503020204020204" pitchFamily="34" charset="-122"/>
                <a:cs typeface="+mn-cs"/>
              </a:endParaRPr>
            </a:p>
          </p:txBody>
        </p:sp>
      </p:grpSp>
      <p:sp>
        <p:nvSpPr>
          <p:cNvPr id="15" name="标题 1"/>
          <p:cNvSpPr>
            <a:spLocks noGrp="1"/>
          </p:cNvSpPr>
          <p:nvPr>
            <p:ph type="ctrTitle"/>
          </p:nvPr>
        </p:nvSpPr>
        <p:spPr>
          <a:xfrm>
            <a:off x="1519238" y="4430713"/>
            <a:ext cx="9144000" cy="996950"/>
          </a:xfrm>
        </p:spPr>
        <p:txBody>
          <a:bodyPr vert="horz" wrap="square" lIns="0" tIns="0" rIns="0" bIns="0" numCol="1" rtlCol="0" anchor="ctr" anchorCtr="0" compatLnSpc="1">
            <a:sp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7200" b="1"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cs typeface="+mj-cs"/>
              </a:rPr>
              <a:t>谢谢</a:t>
            </a:r>
            <a:endParaRPr kumimoji="0" lang="zh-CN" altLang="en-US" sz="7200" b="0"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j-cs"/>
            </a:endParaRPr>
          </a:p>
        </p:txBody>
      </p:sp>
      <p:sp>
        <p:nvSpPr>
          <p:cNvPr id="2" name="日期占位符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60A163B-4113-42C2-AF7D-B92317B221C7}"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3" name="页脚占位符 2"/>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grpSp>
        <p:nvGrpSpPr>
          <p:cNvPr id="40966" name="组合 7"/>
          <p:cNvGrpSpPr/>
          <p:nvPr/>
        </p:nvGrpSpPr>
        <p:grpSpPr>
          <a:xfrm>
            <a:off x="4095750" y="635000"/>
            <a:ext cx="4000500" cy="3657600"/>
            <a:chOff x="3568700" y="233363"/>
            <a:chExt cx="4000500" cy="3657600"/>
          </a:xfrm>
        </p:grpSpPr>
        <p:sp>
          <p:nvSpPr>
            <p:cNvPr id="40967" name="Freeform 5"/>
            <p:cNvSpPr/>
            <p:nvPr/>
          </p:nvSpPr>
          <p:spPr>
            <a:xfrm>
              <a:off x="5897563" y="1109663"/>
              <a:ext cx="231775" cy="539750"/>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0" t="0" r="0" b="0"/>
              <a:pathLst>
                <a:path w="881" h="2045">
                  <a:moveTo>
                    <a:pt x="469" y="2045"/>
                  </a:moveTo>
                  <a:cubicBezTo>
                    <a:pt x="412" y="2045"/>
                    <a:pt x="412" y="2045"/>
                    <a:pt x="412" y="2045"/>
                  </a:cubicBezTo>
                  <a:cubicBezTo>
                    <a:pt x="249" y="2045"/>
                    <a:pt x="117" y="1912"/>
                    <a:pt x="117" y="1750"/>
                  </a:cubicBezTo>
                  <a:cubicBezTo>
                    <a:pt x="117" y="303"/>
                    <a:pt x="117" y="303"/>
                    <a:pt x="117" y="303"/>
                  </a:cubicBezTo>
                  <a:cubicBezTo>
                    <a:pt x="50" y="286"/>
                    <a:pt x="0" y="226"/>
                    <a:pt x="0" y="154"/>
                  </a:cubicBezTo>
                  <a:cubicBezTo>
                    <a:pt x="0" y="69"/>
                    <a:pt x="68" y="0"/>
                    <a:pt x="153" y="0"/>
                  </a:cubicBezTo>
                  <a:cubicBezTo>
                    <a:pt x="728" y="0"/>
                    <a:pt x="728" y="0"/>
                    <a:pt x="728" y="0"/>
                  </a:cubicBezTo>
                  <a:cubicBezTo>
                    <a:pt x="813" y="0"/>
                    <a:pt x="881" y="69"/>
                    <a:pt x="881" y="154"/>
                  </a:cubicBezTo>
                  <a:cubicBezTo>
                    <a:pt x="881" y="226"/>
                    <a:pt x="831" y="286"/>
                    <a:pt x="764" y="303"/>
                  </a:cubicBezTo>
                  <a:cubicBezTo>
                    <a:pt x="764" y="1750"/>
                    <a:pt x="764" y="1750"/>
                    <a:pt x="764" y="1750"/>
                  </a:cubicBezTo>
                  <a:cubicBezTo>
                    <a:pt x="764" y="1912"/>
                    <a:pt x="632" y="2045"/>
                    <a:pt x="469" y="2045"/>
                  </a:cubicBezTo>
                  <a:close/>
                </a:path>
              </a:pathLst>
            </a:custGeom>
            <a:solidFill>
              <a:srgbClr val="E26D6D">
                <a:alpha val="100000"/>
              </a:srgbClr>
            </a:solidFill>
            <a:ln w="9525">
              <a:noFill/>
            </a:ln>
          </p:spPr>
          <p:txBody>
            <a:bodyPr/>
            <a:lstStyle/>
            <a:p>
              <a:endParaRPr lang="zh-CN" altLang="en-US"/>
            </a:p>
          </p:txBody>
        </p:sp>
        <p:sp>
          <p:nvSpPr>
            <p:cNvPr id="40968" name="Freeform 6"/>
            <p:cNvSpPr/>
            <p:nvPr/>
          </p:nvSpPr>
          <p:spPr>
            <a:xfrm>
              <a:off x="5915025" y="1127126"/>
              <a:ext cx="198438" cy="50482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51" h="1913">
                  <a:moveTo>
                    <a:pt x="663" y="0"/>
                  </a:moveTo>
                  <a:cubicBezTo>
                    <a:pt x="88" y="0"/>
                    <a:pt x="88" y="0"/>
                    <a:pt x="88" y="0"/>
                  </a:cubicBezTo>
                  <a:cubicBezTo>
                    <a:pt x="40" y="0"/>
                    <a:pt x="0" y="39"/>
                    <a:pt x="0" y="88"/>
                  </a:cubicBezTo>
                  <a:cubicBezTo>
                    <a:pt x="0" y="136"/>
                    <a:pt x="40" y="175"/>
                    <a:pt x="88" y="175"/>
                  </a:cubicBezTo>
                  <a:cubicBezTo>
                    <a:pt x="118" y="175"/>
                    <a:pt x="118" y="175"/>
                    <a:pt x="118" y="175"/>
                  </a:cubicBezTo>
                  <a:cubicBezTo>
                    <a:pt x="118" y="1684"/>
                    <a:pt x="118" y="1684"/>
                    <a:pt x="118" y="1684"/>
                  </a:cubicBezTo>
                  <a:cubicBezTo>
                    <a:pt x="118" y="1810"/>
                    <a:pt x="220" y="1913"/>
                    <a:pt x="347" y="1913"/>
                  </a:cubicBezTo>
                  <a:cubicBezTo>
                    <a:pt x="404" y="1913"/>
                    <a:pt x="404" y="1913"/>
                    <a:pt x="404" y="1913"/>
                  </a:cubicBezTo>
                  <a:cubicBezTo>
                    <a:pt x="531" y="1913"/>
                    <a:pt x="634" y="1810"/>
                    <a:pt x="634" y="1684"/>
                  </a:cubicBezTo>
                  <a:cubicBezTo>
                    <a:pt x="634" y="175"/>
                    <a:pt x="634" y="175"/>
                    <a:pt x="634" y="175"/>
                  </a:cubicBezTo>
                  <a:cubicBezTo>
                    <a:pt x="663" y="175"/>
                    <a:pt x="663" y="175"/>
                    <a:pt x="663" y="175"/>
                  </a:cubicBezTo>
                  <a:cubicBezTo>
                    <a:pt x="711" y="175"/>
                    <a:pt x="751" y="136"/>
                    <a:pt x="751" y="88"/>
                  </a:cubicBezTo>
                  <a:cubicBezTo>
                    <a:pt x="751" y="39"/>
                    <a:pt x="711" y="0"/>
                    <a:pt x="663" y="0"/>
                  </a:cubicBezTo>
                  <a:close/>
                </a:path>
              </a:pathLst>
            </a:custGeom>
            <a:solidFill>
              <a:srgbClr val="FFFFFF">
                <a:alpha val="100000"/>
              </a:srgbClr>
            </a:solidFill>
            <a:ln w="9525">
              <a:noFill/>
            </a:ln>
          </p:spPr>
          <p:txBody>
            <a:bodyPr/>
            <a:lstStyle/>
            <a:p>
              <a:endParaRPr lang="zh-CN" altLang="en-US"/>
            </a:p>
          </p:txBody>
        </p:sp>
        <p:sp>
          <p:nvSpPr>
            <p:cNvPr id="40969" name="Freeform 7"/>
            <p:cNvSpPr/>
            <p:nvPr/>
          </p:nvSpPr>
          <p:spPr>
            <a:xfrm>
              <a:off x="5962650" y="1341438"/>
              <a:ext cx="101600" cy="274638"/>
            </a:xfrm>
            <a:custGeom>
              <a:avLst/>
              <a:gdLst/>
              <a:ahLst/>
              <a:cxnLst>
                <a:cxn ang="0">
                  <a:pos x="0" y="0"/>
                </a:cxn>
                <a:cxn ang="0">
                  <a:pos x="0" y="2147483646"/>
                </a:cxn>
                <a:cxn ang="0">
                  <a:pos x="2147483646" y="2147483646"/>
                </a:cxn>
                <a:cxn ang="0">
                  <a:pos x="2147483646" y="2147483646"/>
                </a:cxn>
                <a:cxn ang="0">
                  <a:pos x="2147483646" y="2147483646"/>
                </a:cxn>
                <a:cxn ang="0">
                  <a:pos x="2147483646" y="0"/>
                </a:cxn>
                <a:cxn ang="0">
                  <a:pos x="0" y="0"/>
                </a:cxn>
              </a:cxnLst>
              <a:rect l="0" t="0" r="0" b="0"/>
              <a:pathLst>
                <a:path w="384" h="1036">
                  <a:moveTo>
                    <a:pt x="0" y="0"/>
                  </a:moveTo>
                  <a:cubicBezTo>
                    <a:pt x="0" y="873"/>
                    <a:pt x="0" y="873"/>
                    <a:pt x="0" y="873"/>
                  </a:cubicBezTo>
                  <a:cubicBezTo>
                    <a:pt x="0" y="963"/>
                    <a:pt x="74" y="1036"/>
                    <a:pt x="164" y="1036"/>
                  </a:cubicBezTo>
                  <a:cubicBezTo>
                    <a:pt x="221" y="1036"/>
                    <a:pt x="221" y="1036"/>
                    <a:pt x="221" y="1036"/>
                  </a:cubicBezTo>
                  <a:cubicBezTo>
                    <a:pt x="311" y="1036"/>
                    <a:pt x="384" y="963"/>
                    <a:pt x="384" y="873"/>
                  </a:cubicBezTo>
                  <a:cubicBezTo>
                    <a:pt x="384" y="0"/>
                    <a:pt x="384" y="0"/>
                    <a:pt x="384" y="0"/>
                  </a:cubicBezTo>
                  <a:lnTo>
                    <a:pt x="0" y="0"/>
                  </a:lnTo>
                  <a:close/>
                </a:path>
              </a:pathLst>
            </a:custGeom>
            <a:solidFill>
              <a:srgbClr val="C93A41">
                <a:alpha val="100000"/>
              </a:srgbClr>
            </a:solidFill>
            <a:ln w="9525">
              <a:noFill/>
            </a:ln>
          </p:spPr>
          <p:txBody>
            <a:bodyPr/>
            <a:lstStyle/>
            <a:p>
              <a:endParaRPr lang="zh-CN" altLang="en-US"/>
            </a:p>
          </p:txBody>
        </p:sp>
        <p:sp>
          <p:nvSpPr>
            <p:cNvPr id="40970" name="Freeform 8"/>
            <p:cNvSpPr/>
            <p:nvPr/>
          </p:nvSpPr>
          <p:spPr>
            <a:xfrm>
              <a:off x="6176963" y="1109663"/>
              <a:ext cx="233363" cy="539750"/>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0" t="0" r="0" b="0"/>
              <a:pathLst>
                <a:path w="882" h="2045">
                  <a:moveTo>
                    <a:pt x="469" y="2045"/>
                  </a:moveTo>
                  <a:cubicBezTo>
                    <a:pt x="412" y="2045"/>
                    <a:pt x="412" y="2045"/>
                    <a:pt x="412" y="2045"/>
                  </a:cubicBezTo>
                  <a:cubicBezTo>
                    <a:pt x="249" y="2045"/>
                    <a:pt x="117" y="1912"/>
                    <a:pt x="117" y="1750"/>
                  </a:cubicBezTo>
                  <a:cubicBezTo>
                    <a:pt x="117" y="303"/>
                    <a:pt x="117" y="303"/>
                    <a:pt x="117" y="303"/>
                  </a:cubicBezTo>
                  <a:cubicBezTo>
                    <a:pt x="50" y="286"/>
                    <a:pt x="0" y="226"/>
                    <a:pt x="0" y="154"/>
                  </a:cubicBezTo>
                  <a:cubicBezTo>
                    <a:pt x="0" y="69"/>
                    <a:pt x="68" y="0"/>
                    <a:pt x="153" y="0"/>
                  </a:cubicBezTo>
                  <a:cubicBezTo>
                    <a:pt x="728" y="0"/>
                    <a:pt x="728" y="0"/>
                    <a:pt x="728" y="0"/>
                  </a:cubicBezTo>
                  <a:cubicBezTo>
                    <a:pt x="813" y="0"/>
                    <a:pt x="882" y="69"/>
                    <a:pt x="882" y="154"/>
                  </a:cubicBezTo>
                  <a:cubicBezTo>
                    <a:pt x="882" y="226"/>
                    <a:pt x="831" y="286"/>
                    <a:pt x="764" y="303"/>
                  </a:cubicBezTo>
                  <a:cubicBezTo>
                    <a:pt x="764" y="1750"/>
                    <a:pt x="764" y="1750"/>
                    <a:pt x="764" y="1750"/>
                  </a:cubicBezTo>
                  <a:cubicBezTo>
                    <a:pt x="764" y="1912"/>
                    <a:pt x="632" y="2045"/>
                    <a:pt x="469" y="2045"/>
                  </a:cubicBezTo>
                  <a:close/>
                </a:path>
              </a:pathLst>
            </a:custGeom>
            <a:solidFill>
              <a:srgbClr val="E26D6D">
                <a:alpha val="100000"/>
              </a:srgbClr>
            </a:solidFill>
            <a:ln w="9525">
              <a:noFill/>
            </a:ln>
          </p:spPr>
          <p:txBody>
            <a:bodyPr/>
            <a:lstStyle/>
            <a:p>
              <a:endParaRPr lang="zh-CN" altLang="en-US"/>
            </a:p>
          </p:txBody>
        </p:sp>
        <p:sp>
          <p:nvSpPr>
            <p:cNvPr id="40971" name="Freeform 9"/>
            <p:cNvSpPr/>
            <p:nvPr/>
          </p:nvSpPr>
          <p:spPr>
            <a:xfrm>
              <a:off x="6194425" y="1127126"/>
              <a:ext cx="198438" cy="50482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51" h="1913">
                  <a:moveTo>
                    <a:pt x="663" y="0"/>
                  </a:moveTo>
                  <a:cubicBezTo>
                    <a:pt x="88" y="0"/>
                    <a:pt x="88" y="0"/>
                    <a:pt x="88" y="0"/>
                  </a:cubicBezTo>
                  <a:cubicBezTo>
                    <a:pt x="40" y="0"/>
                    <a:pt x="0" y="39"/>
                    <a:pt x="0" y="88"/>
                  </a:cubicBezTo>
                  <a:cubicBezTo>
                    <a:pt x="0" y="136"/>
                    <a:pt x="40" y="175"/>
                    <a:pt x="88" y="175"/>
                  </a:cubicBezTo>
                  <a:cubicBezTo>
                    <a:pt x="118" y="175"/>
                    <a:pt x="118" y="175"/>
                    <a:pt x="118" y="175"/>
                  </a:cubicBezTo>
                  <a:cubicBezTo>
                    <a:pt x="118" y="1684"/>
                    <a:pt x="118" y="1684"/>
                    <a:pt x="118" y="1684"/>
                  </a:cubicBezTo>
                  <a:cubicBezTo>
                    <a:pt x="118" y="1810"/>
                    <a:pt x="220" y="1913"/>
                    <a:pt x="347" y="1913"/>
                  </a:cubicBezTo>
                  <a:cubicBezTo>
                    <a:pt x="404" y="1913"/>
                    <a:pt x="404" y="1913"/>
                    <a:pt x="404" y="1913"/>
                  </a:cubicBezTo>
                  <a:cubicBezTo>
                    <a:pt x="531" y="1913"/>
                    <a:pt x="634" y="1810"/>
                    <a:pt x="634" y="1684"/>
                  </a:cubicBezTo>
                  <a:cubicBezTo>
                    <a:pt x="634" y="175"/>
                    <a:pt x="634" y="175"/>
                    <a:pt x="634" y="175"/>
                  </a:cubicBezTo>
                  <a:cubicBezTo>
                    <a:pt x="663" y="175"/>
                    <a:pt x="663" y="175"/>
                    <a:pt x="663" y="175"/>
                  </a:cubicBezTo>
                  <a:cubicBezTo>
                    <a:pt x="712" y="175"/>
                    <a:pt x="751" y="136"/>
                    <a:pt x="751" y="88"/>
                  </a:cubicBezTo>
                  <a:cubicBezTo>
                    <a:pt x="751" y="39"/>
                    <a:pt x="712" y="0"/>
                    <a:pt x="663" y="0"/>
                  </a:cubicBezTo>
                  <a:close/>
                </a:path>
              </a:pathLst>
            </a:custGeom>
            <a:solidFill>
              <a:srgbClr val="FFFFFF">
                <a:alpha val="100000"/>
              </a:srgbClr>
            </a:solidFill>
            <a:ln w="9525">
              <a:noFill/>
            </a:ln>
          </p:spPr>
          <p:txBody>
            <a:bodyPr/>
            <a:lstStyle/>
            <a:p>
              <a:endParaRPr lang="zh-CN" altLang="en-US"/>
            </a:p>
          </p:txBody>
        </p:sp>
        <p:sp>
          <p:nvSpPr>
            <p:cNvPr id="40972" name="Rectangle 10"/>
            <p:cNvSpPr/>
            <p:nvPr/>
          </p:nvSpPr>
          <p:spPr>
            <a:xfrm>
              <a:off x="6243638" y="1265238"/>
              <a:ext cx="100013" cy="107950"/>
            </a:xfrm>
            <a:prstGeom prst="rect">
              <a:avLst/>
            </a:prstGeom>
            <a:solidFill>
              <a:srgbClr val="AD8E7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0973" name="Freeform 11"/>
            <p:cNvSpPr/>
            <p:nvPr/>
          </p:nvSpPr>
          <p:spPr>
            <a:xfrm>
              <a:off x="6243638" y="1373188"/>
              <a:ext cx="100013" cy="242888"/>
            </a:xfrm>
            <a:custGeom>
              <a:avLst/>
              <a:gdLst/>
              <a:ahLst/>
              <a:cxnLst>
                <a:cxn ang="0">
                  <a:pos x="0" y="0"/>
                </a:cxn>
                <a:cxn ang="0">
                  <a:pos x="0" y="2147483646"/>
                </a:cxn>
                <a:cxn ang="0">
                  <a:pos x="2147483646" y="2147483646"/>
                </a:cxn>
                <a:cxn ang="0">
                  <a:pos x="2147483646" y="2147483646"/>
                </a:cxn>
                <a:cxn ang="0">
                  <a:pos x="2147483646" y="2147483646"/>
                </a:cxn>
                <a:cxn ang="0">
                  <a:pos x="2147483646" y="0"/>
                </a:cxn>
                <a:cxn ang="0">
                  <a:pos x="0" y="0"/>
                </a:cxn>
              </a:cxnLst>
              <a:rect l="0" t="0" r="0" b="0"/>
              <a:pathLst>
                <a:path w="383" h="916">
                  <a:moveTo>
                    <a:pt x="0" y="0"/>
                  </a:moveTo>
                  <a:cubicBezTo>
                    <a:pt x="0" y="753"/>
                    <a:pt x="0" y="753"/>
                    <a:pt x="0" y="753"/>
                  </a:cubicBezTo>
                  <a:cubicBezTo>
                    <a:pt x="0" y="843"/>
                    <a:pt x="73" y="916"/>
                    <a:pt x="163" y="916"/>
                  </a:cubicBezTo>
                  <a:cubicBezTo>
                    <a:pt x="220" y="916"/>
                    <a:pt x="220" y="916"/>
                    <a:pt x="220" y="916"/>
                  </a:cubicBezTo>
                  <a:cubicBezTo>
                    <a:pt x="310" y="916"/>
                    <a:pt x="383" y="843"/>
                    <a:pt x="383" y="753"/>
                  </a:cubicBezTo>
                  <a:cubicBezTo>
                    <a:pt x="383" y="0"/>
                    <a:pt x="383" y="0"/>
                    <a:pt x="383" y="0"/>
                  </a:cubicBezTo>
                  <a:lnTo>
                    <a:pt x="0" y="0"/>
                  </a:lnTo>
                  <a:close/>
                </a:path>
              </a:pathLst>
            </a:custGeom>
            <a:solidFill>
              <a:srgbClr val="AD8E74">
                <a:alpha val="100000"/>
              </a:srgbClr>
            </a:solidFill>
            <a:ln w="9525">
              <a:noFill/>
            </a:ln>
          </p:spPr>
          <p:txBody>
            <a:bodyPr/>
            <a:lstStyle/>
            <a:p>
              <a:endParaRPr lang="zh-CN" altLang="en-US"/>
            </a:p>
          </p:txBody>
        </p:sp>
        <p:sp>
          <p:nvSpPr>
            <p:cNvPr id="40974" name="Freeform 12"/>
            <p:cNvSpPr/>
            <p:nvPr/>
          </p:nvSpPr>
          <p:spPr>
            <a:xfrm>
              <a:off x="6457950" y="1109663"/>
              <a:ext cx="231775" cy="539750"/>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0" t="0" r="0" b="0"/>
              <a:pathLst>
                <a:path w="882" h="2045">
                  <a:moveTo>
                    <a:pt x="469" y="2045"/>
                  </a:moveTo>
                  <a:cubicBezTo>
                    <a:pt x="412" y="2045"/>
                    <a:pt x="412" y="2045"/>
                    <a:pt x="412" y="2045"/>
                  </a:cubicBezTo>
                  <a:cubicBezTo>
                    <a:pt x="249" y="2045"/>
                    <a:pt x="117" y="1912"/>
                    <a:pt x="117" y="1750"/>
                  </a:cubicBezTo>
                  <a:cubicBezTo>
                    <a:pt x="117" y="303"/>
                    <a:pt x="117" y="303"/>
                    <a:pt x="117" y="303"/>
                  </a:cubicBezTo>
                  <a:cubicBezTo>
                    <a:pt x="50" y="286"/>
                    <a:pt x="0" y="226"/>
                    <a:pt x="0" y="154"/>
                  </a:cubicBezTo>
                  <a:cubicBezTo>
                    <a:pt x="0" y="69"/>
                    <a:pt x="69" y="0"/>
                    <a:pt x="153" y="0"/>
                  </a:cubicBezTo>
                  <a:cubicBezTo>
                    <a:pt x="728" y="0"/>
                    <a:pt x="728" y="0"/>
                    <a:pt x="728" y="0"/>
                  </a:cubicBezTo>
                  <a:cubicBezTo>
                    <a:pt x="813" y="0"/>
                    <a:pt x="882" y="69"/>
                    <a:pt x="882" y="154"/>
                  </a:cubicBezTo>
                  <a:cubicBezTo>
                    <a:pt x="882" y="226"/>
                    <a:pt x="832" y="286"/>
                    <a:pt x="765" y="303"/>
                  </a:cubicBezTo>
                  <a:cubicBezTo>
                    <a:pt x="765" y="1750"/>
                    <a:pt x="765" y="1750"/>
                    <a:pt x="765" y="1750"/>
                  </a:cubicBezTo>
                  <a:cubicBezTo>
                    <a:pt x="765" y="1912"/>
                    <a:pt x="632" y="2045"/>
                    <a:pt x="469" y="2045"/>
                  </a:cubicBezTo>
                  <a:close/>
                </a:path>
              </a:pathLst>
            </a:custGeom>
            <a:solidFill>
              <a:srgbClr val="E26D6D">
                <a:alpha val="100000"/>
              </a:srgbClr>
            </a:solidFill>
            <a:ln w="9525">
              <a:noFill/>
            </a:ln>
          </p:spPr>
          <p:txBody>
            <a:bodyPr/>
            <a:lstStyle/>
            <a:p>
              <a:endParaRPr lang="zh-CN" altLang="en-US"/>
            </a:p>
          </p:txBody>
        </p:sp>
        <p:sp>
          <p:nvSpPr>
            <p:cNvPr id="40975" name="Freeform 13"/>
            <p:cNvSpPr/>
            <p:nvPr/>
          </p:nvSpPr>
          <p:spPr>
            <a:xfrm>
              <a:off x="6473825" y="1127126"/>
              <a:ext cx="198438" cy="50482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51" h="1913">
                  <a:moveTo>
                    <a:pt x="663" y="0"/>
                  </a:moveTo>
                  <a:cubicBezTo>
                    <a:pt x="88" y="0"/>
                    <a:pt x="88" y="0"/>
                    <a:pt x="88" y="0"/>
                  </a:cubicBezTo>
                  <a:cubicBezTo>
                    <a:pt x="40" y="0"/>
                    <a:pt x="0" y="39"/>
                    <a:pt x="0" y="88"/>
                  </a:cubicBezTo>
                  <a:cubicBezTo>
                    <a:pt x="0" y="136"/>
                    <a:pt x="40" y="175"/>
                    <a:pt x="88" y="175"/>
                  </a:cubicBezTo>
                  <a:cubicBezTo>
                    <a:pt x="118" y="175"/>
                    <a:pt x="118" y="175"/>
                    <a:pt x="118" y="175"/>
                  </a:cubicBezTo>
                  <a:cubicBezTo>
                    <a:pt x="118" y="1684"/>
                    <a:pt x="118" y="1684"/>
                    <a:pt x="118" y="1684"/>
                  </a:cubicBezTo>
                  <a:cubicBezTo>
                    <a:pt x="118" y="1810"/>
                    <a:pt x="220" y="1913"/>
                    <a:pt x="347" y="1913"/>
                  </a:cubicBezTo>
                  <a:cubicBezTo>
                    <a:pt x="404" y="1913"/>
                    <a:pt x="404" y="1913"/>
                    <a:pt x="404" y="1913"/>
                  </a:cubicBezTo>
                  <a:cubicBezTo>
                    <a:pt x="531" y="1913"/>
                    <a:pt x="634" y="1810"/>
                    <a:pt x="634" y="1684"/>
                  </a:cubicBezTo>
                  <a:cubicBezTo>
                    <a:pt x="634" y="175"/>
                    <a:pt x="634" y="175"/>
                    <a:pt x="634" y="175"/>
                  </a:cubicBezTo>
                  <a:cubicBezTo>
                    <a:pt x="663" y="175"/>
                    <a:pt x="663" y="175"/>
                    <a:pt x="663" y="175"/>
                  </a:cubicBezTo>
                  <a:cubicBezTo>
                    <a:pt x="712" y="175"/>
                    <a:pt x="751" y="136"/>
                    <a:pt x="751" y="88"/>
                  </a:cubicBezTo>
                  <a:cubicBezTo>
                    <a:pt x="751" y="39"/>
                    <a:pt x="712" y="0"/>
                    <a:pt x="663" y="0"/>
                  </a:cubicBezTo>
                  <a:close/>
                </a:path>
              </a:pathLst>
            </a:custGeom>
            <a:solidFill>
              <a:srgbClr val="FFFFFF">
                <a:alpha val="100000"/>
              </a:srgbClr>
            </a:solidFill>
            <a:ln w="9525">
              <a:noFill/>
            </a:ln>
          </p:spPr>
          <p:txBody>
            <a:bodyPr/>
            <a:lstStyle/>
            <a:p>
              <a:endParaRPr lang="zh-CN" altLang="en-US"/>
            </a:p>
          </p:txBody>
        </p:sp>
        <p:sp>
          <p:nvSpPr>
            <p:cNvPr id="40976" name="Rectangle 14"/>
            <p:cNvSpPr/>
            <p:nvPr/>
          </p:nvSpPr>
          <p:spPr>
            <a:xfrm>
              <a:off x="6523038" y="1374776"/>
              <a:ext cx="101600" cy="144463"/>
            </a:xfrm>
            <a:prstGeom prst="rect">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0977" name="Freeform 15"/>
            <p:cNvSpPr/>
            <p:nvPr/>
          </p:nvSpPr>
          <p:spPr>
            <a:xfrm>
              <a:off x="6523038" y="1519238"/>
              <a:ext cx="101600" cy="96838"/>
            </a:xfrm>
            <a:custGeom>
              <a:avLst/>
              <a:gdLst/>
              <a:ahLst/>
              <a:cxnLst>
                <a:cxn ang="0">
                  <a:pos x="0" y="0"/>
                </a:cxn>
                <a:cxn ang="0">
                  <a:pos x="0" y="2147483646"/>
                </a:cxn>
                <a:cxn ang="0">
                  <a:pos x="2147483646" y="2147483646"/>
                </a:cxn>
                <a:cxn ang="0">
                  <a:pos x="2147483646" y="2147483646"/>
                </a:cxn>
                <a:cxn ang="0">
                  <a:pos x="2147483646" y="2147483646"/>
                </a:cxn>
                <a:cxn ang="0">
                  <a:pos x="2147483646" y="0"/>
                </a:cxn>
                <a:cxn ang="0">
                  <a:pos x="0" y="0"/>
                </a:cxn>
              </a:cxnLst>
              <a:rect l="0" t="0" r="0" b="0"/>
              <a:pathLst>
                <a:path w="384" h="362">
                  <a:moveTo>
                    <a:pt x="0" y="0"/>
                  </a:moveTo>
                  <a:cubicBezTo>
                    <a:pt x="0" y="199"/>
                    <a:pt x="0" y="199"/>
                    <a:pt x="0" y="199"/>
                  </a:cubicBezTo>
                  <a:cubicBezTo>
                    <a:pt x="0" y="289"/>
                    <a:pt x="73" y="362"/>
                    <a:pt x="163" y="362"/>
                  </a:cubicBezTo>
                  <a:cubicBezTo>
                    <a:pt x="220" y="362"/>
                    <a:pt x="220" y="362"/>
                    <a:pt x="220" y="362"/>
                  </a:cubicBezTo>
                  <a:cubicBezTo>
                    <a:pt x="310" y="362"/>
                    <a:pt x="384" y="289"/>
                    <a:pt x="384" y="199"/>
                  </a:cubicBezTo>
                  <a:cubicBezTo>
                    <a:pt x="384" y="0"/>
                    <a:pt x="384" y="0"/>
                    <a:pt x="384" y="0"/>
                  </a:cubicBezTo>
                  <a:lnTo>
                    <a:pt x="0" y="0"/>
                  </a:lnTo>
                  <a:close/>
                </a:path>
              </a:pathLst>
            </a:custGeom>
            <a:solidFill>
              <a:srgbClr val="E26D6D">
                <a:alpha val="100000"/>
              </a:srgbClr>
            </a:solidFill>
            <a:ln w="9525">
              <a:noFill/>
            </a:ln>
          </p:spPr>
          <p:txBody>
            <a:bodyPr/>
            <a:lstStyle/>
            <a:p>
              <a:endParaRPr lang="zh-CN" altLang="en-US"/>
            </a:p>
          </p:txBody>
        </p:sp>
        <p:sp>
          <p:nvSpPr>
            <p:cNvPr id="40978" name="Freeform 16"/>
            <p:cNvSpPr/>
            <p:nvPr/>
          </p:nvSpPr>
          <p:spPr>
            <a:xfrm>
              <a:off x="6737350" y="1109663"/>
              <a:ext cx="231775" cy="539750"/>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Lst>
              <a:rect l="0" t="0" r="0" b="0"/>
              <a:pathLst>
                <a:path w="882" h="2045">
                  <a:moveTo>
                    <a:pt x="469" y="2045"/>
                  </a:moveTo>
                  <a:cubicBezTo>
                    <a:pt x="412" y="2045"/>
                    <a:pt x="412" y="2045"/>
                    <a:pt x="412" y="2045"/>
                  </a:cubicBezTo>
                  <a:cubicBezTo>
                    <a:pt x="249" y="2045"/>
                    <a:pt x="117" y="1912"/>
                    <a:pt x="117" y="1750"/>
                  </a:cubicBezTo>
                  <a:cubicBezTo>
                    <a:pt x="117" y="303"/>
                    <a:pt x="117" y="303"/>
                    <a:pt x="117" y="303"/>
                  </a:cubicBezTo>
                  <a:cubicBezTo>
                    <a:pt x="50" y="286"/>
                    <a:pt x="0" y="226"/>
                    <a:pt x="0" y="154"/>
                  </a:cubicBezTo>
                  <a:cubicBezTo>
                    <a:pt x="0" y="69"/>
                    <a:pt x="69" y="0"/>
                    <a:pt x="153" y="0"/>
                  </a:cubicBezTo>
                  <a:cubicBezTo>
                    <a:pt x="728" y="0"/>
                    <a:pt x="728" y="0"/>
                    <a:pt x="728" y="0"/>
                  </a:cubicBezTo>
                  <a:cubicBezTo>
                    <a:pt x="813" y="0"/>
                    <a:pt x="882" y="69"/>
                    <a:pt x="882" y="154"/>
                  </a:cubicBezTo>
                  <a:cubicBezTo>
                    <a:pt x="882" y="226"/>
                    <a:pt x="832" y="286"/>
                    <a:pt x="765" y="303"/>
                  </a:cubicBezTo>
                  <a:cubicBezTo>
                    <a:pt x="765" y="1750"/>
                    <a:pt x="765" y="1750"/>
                    <a:pt x="765" y="1750"/>
                  </a:cubicBezTo>
                  <a:cubicBezTo>
                    <a:pt x="765" y="1912"/>
                    <a:pt x="632" y="2045"/>
                    <a:pt x="469" y="2045"/>
                  </a:cubicBezTo>
                  <a:close/>
                </a:path>
              </a:pathLst>
            </a:custGeom>
            <a:solidFill>
              <a:srgbClr val="E26D6D">
                <a:alpha val="100000"/>
              </a:srgbClr>
            </a:solidFill>
            <a:ln w="9525">
              <a:noFill/>
            </a:ln>
          </p:spPr>
          <p:txBody>
            <a:bodyPr/>
            <a:lstStyle/>
            <a:p>
              <a:endParaRPr lang="zh-CN" altLang="en-US"/>
            </a:p>
          </p:txBody>
        </p:sp>
        <p:sp>
          <p:nvSpPr>
            <p:cNvPr id="40979" name="Freeform 17"/>
            <p:cNvSpPr/>
            <p:nvPr/>
          </p:nvSpPr>
          <p:spPr>
            <a:xfrm>
              <a:off x="6754813" y="1127126"/>
              <a:ext cx="196850" cy="50482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50" h="1913">
                  <a:moveTo>
                    <a:pt x="662" y="0"/>
                  </a:moveTo>
                  <a:cubicBezTo>
                    <a:pt x="87" y="0"/>
                    <a:pt x="87" y="0"/>
                    <a:pt x="87" y="0"/>
                  </a:cubicBezTo>
                  <a:cubicBezTo>
                    <a:pt x="39" y="0"/>
                    <a:pt x="0" y="39"/>
                    <a:pt x="0" y="88"/>
                  </a:cubicBezTo>
                  <a:cubicBezTo>
                    <a:pt x="0" y="136"/>
                    <a:pt x="39" y="175"/>
                    <a:pt x="87" y="175"/>
                  </a:cubicBezTo>
                  <a:cubicBezTo>
                    <a:pt x="117" y="175"/>
                    <a:pt x="117" y="175"/>
                    <a:pt x="117" y="175"/>
                  </a:cubicBezTo>
                  <a:cubicBezTo>
                    <a:pt x="117" y="1684"/>
                    <a:pt x="117" y="1684"/>
                    <a:pt x="117" y="1684"/>
                  </a:cubicBezTo>
                  <a:cubicBezTo>
                    <a:pt x="117" y="1810"/>
                    <a:pt x="219" y="1913"/>
                    <a:pt x="346" y="1913"/>
                  </a:cubicBezTo>
                  <a:cubicBezTo>
                    <a:pt x="403" y="1913"/>
                    <a:pt x="403" y="1913"/>
                    <a:pt x="403" y="1913"/>
                  </a:cubicBezTo>
                  <a:cubicBezTo>
                    <a:pt x="530" y="1913"/>
                    <a:pt x="633" y="1810"/>
                    <a:pt x="633" y="1684"/>
                  </a:cubicBezTo>
                  <a:cubicBezTo>
                    <a:pt x="633" y="175"/>
                    <a:pt x="633" y="175"/>
                    <a:pt x="633" y="175"/>
                  </a:cubicBezTo>
                  <a:cubicBezTo>
                    <a:pt x="662" y="175"/>
                    <a:pt x="662" y="175"/>
                    <a:pt x="662" y="175"/>
                  </a:cubicBezTo>
                  <a:cubicBezTo>
                    <a:pt x="711" y="175"/>
                    <a:pt x="750" y="136"/>
                    <a:pt x="750" y="88"/>
                  </a:cubicBezTo>
                  <a:cubicBezTo>
                    <a:pt x="750" y="39"/>
                    <a:pt x="711" y="0"/>
                    <a:pt x="662" y="0"/>
                  </a:cubicBezTo>
                  <a:close/>
                </a:path>
              </a:pathLst>
            </a:custGeom>
            <a:solidFill>
              <a:srgbClr val="FFFFFF">
                <a:alpha val="100000"/>
              </a:srgbClr>
            </a:solidFill>
            <a:ln w="9525">
              <a:noFill/>
            </a:ln>
          </p:spPr>
          <p:txBody>
            <a:bodyPr/>
            <a:lstStyle/>
            <a:p>
              <a:endParaRPr lang="zh-CN" altLang="en-US"/>
            </a:p>
          </p:txBody>
        </p:sp>
        <p:sp>
          <p:nvSpPr>
            <p:cNvPr id="40980" name="Freeform 18"/>
            <p:cNvSpPr/>
            <p:nvPr/>
          </p:nvSpPr>
          <p:spPr>
            <a:xfrm>
              <a:off x="6802438" y="1363663"/>
              <a:ext cx="101600" cy="252413"/>
            </a:xfrm>
            <a:custGeom>
              <a:avLst/>
              <a:gdLst/>
              <a:ahLst/>
              <a:cxnLst>
                <a:cxn ang="0">
                  <a:pos x="0" y="0"/>
                </a:cxn>
                <a:cxn ang="0">
                  <a:pos x="0" y="2147483646"/>
                </a:cxn>
                <a:cxn ang="0">
                  <a:pos x="2147483646" y="2147483646"/>
                </a:cxn>
                <a:cxn ang="0">
                  <a:pos x="2147483646" y="2147483646"/>
                </a:cxn>
                <a:cxn ang="0">
                  <a:pos x="2147483646" y="2147483646"/>
                </a:cxn>
                <a:cxn ang="0">
                  <a:pos x="2147483646" y="0"/>
                </a:cxn>
                <a:cxn ang="0">
                  <a:pos x="0" y="0"/>
                </a:cxn>
              </a:cxnLst>
              <a:rect l="0" t="0" r="0" b="0"/>
              <a:pathLst>
                <a:path w="384" h="954">
                  <a:moveTo>
                    <a:pt x="0" y="0"/>
                  </a:moveTo>
                  <a:cubicBezTo>
                    <a:pt x="0" y="791"/>
                    <a:pt x="0" y="791"/>
                    <a:pt x="0" y="791"/>
                  </a:cubicBezTo>
                  <a:cubicBezTo>
                    <a:pt x="0" y="881"/>
                    <a:pt x="73" y="954"/>
                    <a:pt x="163" y="954"/>
                  </a:cubicBezTo>
                  <a:cubicBezTo>
                    <a:pt x="220" y="954"/>
                    <a:pt x="220" y="954"/>
                    <a:pt x="220" y="954"/>
                  </a:cubicBezTo>
                  <a:cubicBezTo>
                    <a:pt x="310" y="954"/>
                    <a:pt x="384" y="881"/>
                    <a:pt x="384" y="791"/>
                  </a:cubicBezTo>
                  <a:cubicBezTo>
                    <a:pt x="384" y="0"/>
                    <a:pt x="384" y="0"/>
                    <a:pt x="384" y="0"/>
                  </a:cubicBezTo>
                  <a:lnTo>
                    <a:pt x="0" y="0"/>
                  </a:lnTo>
                  <a:close/>
                </a:path>
              </a:pathLst>
            </a:custGeom>
            <a:solidFill>
              <a:srgbClr val="D8C0A4">
                <a:alpha val="100000"/>
              </a:srgbClr>
            </a:solidFill>
            <a:ln w="9525">
              <a:noFill/>
            </a:ln>
          </p:spPr>
          <p:txBody>
            <a:bodyPr/>
            <a:lstStyle/>
            <a:p>
              <a:endParaRPr lang="zh-CN" altLang="en-US"/>
            </a:p>
          </p:txBody>
        </p:sp>
        <p:sp>
          <p:nvSpPr>
            <p:cNvPr id="40981" name="Rectangle 19"/>
            <p:cNvSpPr/>
            <p:nvPr/>
          </p:nvSpPr>
          <p:spPr>
            <a:xfrm>
              <a:off x="6802438" y="1274763"/>
              <a:ext cx="101600" cy="88900"/>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0982" name="Freeform 20"/>
            <p:cNvSpPr/>
            <p:nvPr/>
          </p:nvSpPr>
          <p:spPr>
            <a:xfrm>
              <a:off x="5802313" y="1463676"/>
              <a:ext cx="1257300" cy="3175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4762" h="123">
                  <a:moveTo>
                    <a:pt x="4762" y="62"/>
                  </a:moveTo>
                  <a:cubicBezTo>
                    <a:pt x="4762" y="96"/>
                    <a:pt x="4734" y="123"/>
                    <a:pt x="4701" y="123"/>
                  </a:cubicBezTo>
                  <a:cubicBezTo>
                    <a:pt x="62" y="123"/>
                    <a:pt x="62" y="123"/>
                    <a:pt x="62" y="123"/>
                  </a:cubicBezTo>
                  <a:cubicBezTo>
                    <a:pt x="28" y="123"/>
                    <a:pt x="0" y="96"/>
                    <a:pt x="0" y="62"/>
                  </a:cubicBezTo>
                  <a:cubicBezTo>
                    <a:pt x="0" y="62"/>
                    <a:pt x="0" y="62"/>
                    <a:pt x="0" y="62"/>
                  </a:cubicBezTo>
                  <a:cubicBezTo>
                    <a:pt x="0" y="28"/>
                    <a:pt x="28" y="0"/>
                    <a:pt x="62" y="0"/>
                  </a:cubicBezTo>
                  <a:cubicBezTo>
                    <a:pt x="4701" y="0"/>
                    <a:pt x="4701" y="0"/>
                    <a:pt x="4701" y="0"/>
                  </a:cubicBezTo>
                  <a:cubicBezTo>
                    <a:pt x="4734" y="0"/>
                    <a:pt x="4762" y="28"/>
                    <a:pt x="4762" y="62"/>
                  </a:cubicBezTo>
                  <a:close/>
                </a:path>
              </a:pathLst>
            </a:custGeom>
            <a:solidFill>
              <a:srgbClr val="D8C0A4">
                <a:alpha val="100000"/>
              </a:srgbClr>
            </a:solidFill>
            <a:ln w="9525">
              <a:noFill/>
            </a:ln>
          </p:spPr>
          <p:txBody>
            <a:bodyPr/>
            <a:lstStyle/>
            <a:p>
              <a:endParaRPr lang="zh-CN" altLang="en-US"/>
            </a:p>
          </p:txBody>
        </p:sp>
        <p:sp>
          <p:nvSpPr>
            <p:cNvPr id="40983" name="Freeform 21"/>
            <p:cNvSpPr/>
            <p:nvPr/>
          </p:nvSpPr>
          <p:spPr>
            <a:xfrm>
              <a:off x="5862638" y="1479551"/>
              <a:ext cx="31750" cy="203200"/>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22" h="765">
                  <a:moveTo>
                    <a:pt x="0" y="0"/>
                  </a:moveTo>
                  <a:cubicBezTo>
                    <a:pt x="0" y="703"/>
                    <a:pt x="0" y="703"/>
                    <a:pt x="0" y="703"/>
                  </a:cubicBezTo>
                  <a:cubicBezTo>
                    <a:pt x="0" y="737"/>
                    <a:pt x="27" y="765"/>
                    <a:pt x="61" y="765"/>
                  </a:cubicBezTo>
                  <a:cubicBezTo>
                    <a:pt x="95" y="765"/>
                    <a:pt x="122" y="737"/>
                    <a:pt x="122" y="703"/>
                  </a:cubicBezTo>
                  <a:cubicBezTo>
                    <a:pt x="122" y="0"/>
                    <a:pt x="122" y="0"/>
                    <a:pt x="122" y="0"/>
                  </a:cubicBezTo>
                  <a:lnTo>
                    <a:pt x="0" y="0"/>
                  </a:lnTo>
                  <a:close/>
                </a:path>
              </a:pathLst>
            </a:custGeom>
            <a:solidFill>
              <a:srgbClr val="D8C0A4">
                <a:alpha val="100000"/>
              </a:srgbClr>
            </a:solidFill>
            <a:ln w="9525">
              <a:noFill/>
            </a:ln>
          </p:spPr>
          <p:txBody>
            <a:bodyPr/>
            <a:lstStyle/>
            <a:p>
              <a:endParaRPr lang="zh-CN" altLang="en-US"/>
            </a:p>
          </p:txBody>
        </p:sp>
        <p:sp>
          <p:nvSpPr>
            <p:cNvPr id="40984" name="Freeform 22"/>
            <p:cNvSpPr/>
            <p:nvPr/>
          </p:nvSpPr>
          <p:spPr>
            <a:xfrm>
              <a:off x="6130925" y="1479551"/>
              <a:ext cx="31750" cy="203200"/>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23" h="765">
                  <a:moveTo>
                    <a:pt x="0" y="0"/>
                  </a:moveTo>
                  <a:cubicBezTo>
                    <a:pt x="0" y="703"/>
                    <a:pt x="0" y="703"/>
                    <a:pt x="0" y="703"/>
                  </a:cubicBezTo>
                  <a:cubicBezTo>
                    <a:pt x="0" y="737"/>
                    <a:pt x="28" y="765"/>
                    <a:pt x="62" y="765"/>
                  </a:cubicBezTo>
                  <a:cubicBezTo>
                    <a:pt x="96" y="765"/>
                    <a:pt x="123" y="737"/>
                    <a:pt x="123" y="703"/>
                  </a:cubicBezTo>
                  <a:cubicBezTo>
                    <a:pt x="123" y="0"/>
                    <a:pt x="123" y="0"/>
                    <a:pt x="123" y="0"/>
                  </a:cubicBezTo>
                  <a:lnTo>
                    <a:pt x="0" y="0"/>
                  </a:lnTo>
                  <a:close/>
                </a:path>
              </a:pathLst>
            </a:custGeom>
            <a:solidFill>
              <a:srgbClr val="D8C0A4">
                <a:alpha val="100000"/>
              </a:srgbClr>
            </a:solidFill>
            <a:ln w="9525">
              <a:noFill/>
            </a:ln>
          </p:spPr>
          <p:txBody>
            <a:bodyPr/>
            <a:lstStyle/>
            <a:p>
              <a:endParaRPr lang="zh-CN" altLang="en-US"/>
            </a:p>
          </p:txBody>
        </p:sp>
        <p:sp>
          <p:nvSpPr>
            <p:cNvPr id="40985" name="Freeform 23"/>
            <p:cNvSpPr/>
            <p:nvPr/>
          </p:nvSpPr>
          <p:spPr>
            <a:xfrm>
              <a:off x="6418263" y="1479551"/>
              <a:ext cx="31750" cy="203200"/>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23" h="765">
                  <a:moveTo>
                    <a:pt x="0" y="0"/>
                  </a:moveTo>
                  <a:cubicBezTo>
                    <a:pt x="0" y="703"/>
                    <a:pt x="0" y="703"/>
                    <a:pt x="0" y="703"/>
                  </a:cubicBezTo>
                  <a:cubicBezTo>
                    <a:pt x="0" y="737"/>
                    <a:pt x="27" y="765"/>
                    <a:pt x="61" y="765"/>
                  </a:cubicBezTo>
                  <a:cubicBezTo>
                    <a:pt x="95" y="765"/>
                    <a:pt x="123" y="737"/>
                    <a:pt x="123" y="703"/>
                  </a:cubicBezTo>
                  <a:cubicBezTo>
                    <a:pt x="123" y="0"/>
                    <a:pt x="123" y="0"/>
                    <a:pt x="123" y="0"/>
                  </a:cubicBezTo>
                  <a:lnTo>
                    <a:pt x="0" y="0"/>
                  </a:lnTo>
                  <a:close/>
                </a:path>
              </a:pathLst>
            </a:custGeom>
            <a:solidFill>
              <a:srgbClr val="D8C0A4">
                <a:alpha val="100000"/>
              </a:srgbClr>
            </a:solidFill>
            <a:ln w="9525">
              <a:noFill/>
            </a:ln>
          </p:spPr>
          <p:txBody>
            <a:bodyPr/>
            <a:lstStyle/>
            <a:p>
              <a:endParaRPr lang="zh-CN" altLang="en-US"/>
            </a:p>
          </p:txBody>
        </p:sp>
        <p:sp>
          <p:nvSpPr>
            <p:cNvPr id="40986" name="Freeform 24"/>
            <p:cNvSpPr/>
            <p:nvPr/>
          </p:nvSpPr>
          <p:spPr>
            <a:xfrm>
              <a:off x="6699250" y="1479551"/>
              <a:ext cx="33338" cy="203200"/>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23" h="765">
                  <a:moveTo>
                    <a:pt x="0" y="0"/>
                  </a:moveTo>
                  <a:cubicBezTo>
                    <a:pt x="0" y="703"/>
                    <a:pt x="0" y="703"/>
                    <a:pt x="0" y="703"/>
                  </a:cubicBezTo>
                  <a:cubicBezTo>
                    <a:pt x="0" y="737"/>
                    <a:pt x="28" y="765"/>
                    <a:pt x="62" y="765"/>
                  </a:cubicBezTo>
                  <a:cubicBezTo>
                    <a:pt x="96" y="765"/>
                    <a:pt x="123" y="737"/>
                    <a:pt x="123" y="703"/>
                  </a:cubicBezTo>
                  <a:cubicBezTo>
                    <a:pt x="123" y="0"/>
                    <a:pt x="123" y="0"/>
                    <a:pt x="123" y="0"/>
                  </a:cubicBezTo>
                  <a:lnTo>
                    <a:pt x="0" y="0"/>
                  </a:lnTo>
                  <a:close/>
                </a:path>
              </a:pathLst>
            </a:custGeom>
            <a:solidFill>
              <a:srgbClr val="D8C0A4">
                <a:alpha val="100000"/>
              </a:srgbClr>
            </a:solidFill>
            <a:ln w="9525">
              <a:noFill/>
            </a:ln>
          </p:spPr>
          <p:txBody>
            <a:bodyPr/>
            <a:lstStyle/>
            <a:p>
              <a:endParaRPr lang="zh-CN" altLang="en-US"/>
            </a:p>
          </p:txBody>
        </p:sp>
        <p:sp>
          <p:nvSpPr>
            <p:cNvPr id="40987" name="Freeform 25"/>
            <p:cNvSpPr/>
            <p:nvPr/>
          </p:nvSpPr>
          <p:spPr>
            <a:xfrm>
              <a:off x="6980238" y="1479551"/>
              <a:ext cx="31750" cy="203200"/>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22" h="765">
                  <a:moveTo>
                    <a:pt x="0" y="0"/>
                  </a:moveTo>
                  <a:cubicBezTo>
                    <a:pt x="0" y="703"/>
                    <a:pt x="0" y="703"/>
                    <a:pt x="0" y="703"/>
                  </a:cubicBezTo>
                  <a:cubicBezTo>
                    <a:pt x="0" y="737"/>
                    <a:pt x="27" y="765"/>
                    <a:pt x="61" y="765"/>
                  </a:cubicBezTo>
                  <a:cubicBezTo>
                    <a:pt x="95" y="765"/>
                    <a:pt x="122" y="737"/>
                    <a:pt x="122" y="703"/>
                  </a:cubicBezTo>
                  <a:cubicBezTo>
                    <a:pt x="122" y="0"/>
                    <a:pt x="122" y="0"/>
                    <a:pt x="122" y="0"/>
                  </a:cubicBezTo>
                  <a:lnTo>
                    <a:pt x="0" y="0"/>
                  </a:lnTo>
                  <a:close/>
                </a:path>
              </a:pathLst>
            </a:custGeom>
            <a:solidFill>
              <a:srgbClr val="D8C0A4">
                <a:alpha val="100000"/>
              </a:srgbClr>
            </a:solidFill>
            <a:ln w="9525">
              <a:noFill/>
            </a:ln>
          </p:spPr>
          <p:txBody>
            <a:bodyPr/>
            <a:lstStyle/>
            <a:p>
              <a:endParaRPr lang="zh-CN" altLang="en-US"/>
            </a:p>
          </p:txBody>
        </p:sp>
        <p:sp>
          <p:nvSpPr>
            <p:cNvPr id="40988" name="Freeform 26"/>
            <p:cNvSpPr>
              <a:spLocks noEditPoints="1"/>
            </p:cNvSpPr>
            <p:nvPr/>
          </p:nvSpPr>
          <p:spPr>
            <a:xfrm>
              <a:off x="3568700" y="233363"/>
              <a:ext cx="4000500" cy="36576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152" h="13852">
                  <a:moveTo>
                    <a:pt x="13106" y="549"/>
                  </a:moveTo>
                  <a:cubicBezTo>
                    <a:pt x="12946" y="448"/>
                    <a:pt x="12946" y="448"/>
                    <a:pt x="12946" y="448"/>
                  </a:cubicBezTo>
                  <a:cubicBezTo>
                    <a:pt x="12946" y="2109"/>
                    <a:pt x="12946" y="2109"/>
                    <a:pt x="12946" y="2109"/>
                  </a:cubicBezTo>
                  <a:cubicBezTo>
                    <a:pt x="12827" y="2109"/>
                    <a:pt x="12827" y="2109"/>
                    <a:pt x="12827" y="2109"/>
                  </a:cubicBezTo>
                  <a:cubicBezTo>
                    <a:pt x="12783" y="2109"/>
                    <a:pt x="12747" y="2096"/>
                    <a:pt x="12716" y="2067"/>
                  </a:cubicBezTo>
                  <a:cubicBezTo>
                    <a:pt x="12702" y="2055"/>
                    <a:pt x="12690" y="2040"/>
                    <a:pt x="12679" y="2022"/>
                  </a:cubicBezTo>
                  <a:cubicBezTo>
                    <a:pt x="12693" y="1994"/>
                    <a:pt x="12716" y="1945"/>
                    <a:pt x="12739" y="1892"/>
                  </a:cubicBezTo>
                  <a:cubicBezTo>
                    <a:pt x="12761" y="1841"/>
                    <a:pt x="12778" y="1800"/>
                    <a:pt x="12790" y="1766"/>
                  </a:cubicBezTo>
                  <a:cubicBezTo>
                    <a:pt x="12805" y="1722"/>
                    <a:pt x="12815" y="1689"/>
                    <a:pt x="12815" y="1659"/>
                  </a:cubicBezTo>
                  <a:cubicBezTo>
                    <a:pt x="12815" y="1607"/>
                    <a:pt x="12793" y="1558"/>
                    <a:pt x="12753" y="1522"/>
                  </a:cubicBezTo>
                  <a:cubicBezTo>
                    <a:pt x="12714" y="1488"/>
                    <a:pt x="12664" y="1469"/>
                    <a:pt x="12610" y="1469"/>
                  </a:cubicBezTo>
                  <a:cubicBezTo>
                    <a:pt x="12557" y="1469"/>
                    <a:pt x="12506" y="1488"/>
                    <a:pt x="12468" y="1522"/>
                  </a:cubicBezTo>
                  <a:cubicBezTo>
                    <a:pt x="12428" y="1557"/>
                    <a:pt x="12405" y="1607"/>
                    <a:pt x="12405" y="1660"/>
                  </a:cubicBezTo>
                  <a:cubicBezTo>
                    <a:pt x="12405" y="1689"/>
                    <a:pt x="12415" y="1722"/>
                    <a:pt x="12431" y="1766"/>
                  </a:cubicBezTo>
                  <a:cubicBezTo>
                    <a:pt x="12463" y="1856"/>
                    <a:pt x="12519" y="1976"/>
                    <a:pt x="12540" y="2021"/>
                  </a:cubicBezTo>
                  <a:cubicBezTo>
                    <a:pt x="12529" y="2041"/>
                    <a:pt x="12515" y="2058"/>
                    <a:pt x="12501" y="2070"/>
                  </a:cubicBezTo>
                  <a:cubicBezTo>
                    <a:pt x="12470" y="2097"/>
                    <a:pt x="12434" y="2109"/>
                    <a:pt x="12389" y="2109"/>
                  </a:cubicBezTo>
                  <a:cubicBezTo>
                    <a:pt x="12345" y="2109"/>
                    <a:pt x="12309" y="2096"/>
                    <a:pt x="12277" y="2067"/>
                  </a:cubicBezTo>
                  <a:cubicBezTo>
                    <a:pt x="12265" y="2056"/>
                    <a:pt x="12253" y="2042"/>
                    <a:pt x="12243" y="2025"/>
                  </a:cubicBezTo>
                  <a:cubicBezTo>
                    <a:pt x="12246" y="2016"/>
                    <a:pt x="12246" y="2016"/>
                    <a:pt x="12246" y="2016"/>
                  </a:cubicBezTo>
                  <a:cubicBezTo>
                    <a:pt x="12260" y="1986"/>
                    <a:pt x="12281" y="1941"/>
                    <a:pt x="12303" y="1892"/>
                  </a:cubicBezTo>
                  <a:cubicBezTo>
                    <a:pt x="12321" y="1850"/>
                    <a:pt x="12339" y="1805"/>
                    <a:pt x="12353" y="1766"/>
                  </a:cubicBezTo>
                  <a:cubicBezTo>
                    <a:pt x="12369" y="1722"/>
                    <a:pt x="12379" y="1689"/>
                    <a:pt x="12379" y="1659"/>
                  </a:cubicBezTo>
                  <a:cubicBezTo>
                    <a:pt x="12379" y="1607"/>
                    <a:pt x="12356" y="1558"/>
                    <a:pt x="12317" y="1522"/>
                  </a:cubicBezTo>
                  <a:cubicBezTo>
                    <a:pt x="12278" y="1488"/>
                    <a:pt x="12227" y="1469"/>
                    <a:pt x="12174" y="1469"/>
                  </a:cubicBezTo>
                  <a:cubicBezTo>
                    <a:pt x="12120" y="1469"/>
                    <a:pt x="12069" y="1488"/>
                    <a:pt x="12031" y="1522"/>
                  </a:cubicBezTo>
                  <a:cubicBezTo>
                    <a:pt x="11991" y="1558"/>
                    <a:pt x="11968" y="1607"/>
                    <a:pt x="11968" y="1660"/>
                  </a:cubicBezTo>
                  <a:cubicBezTo>
                    <a:pt x="11969" y="1688"/>
                    <a:pt x="11978" y="1720"/>
                    <a:pt x="11994" y="1766"/>
                  </a:cubicBezTo>
                  <a:cubicBezTo>
                    <a:pt x="12024" y="1850"/>
                    <a:pt x="12073" y="1955"/>
                    <a:pt x="12097" y="2005"/>
                  </a:cubicBezTo>
                  <a:cubicBezTo>
                    <a:pt x="12099" y="2011"/>
                    <a:pt x="12101" y="2018"/>
                    <a:pt x="12103" y="2024"/>
                  </a:cubicBezTo>
                  <a:cubicBezTo>
                    <a:pt x="12092" y="2043"/>
                    <a:pt x="12079" y="2058"/>
                    <a:pt x="12066" y="2070"/>
                  </a:cubicBezTo>
                  <a:cubicBezTo>
                    <a:pt x="12035" y="2097"/>
                    <a:pt x="11999" y="2109"/>
                    <a:pt x="11953" y="2109"/>
                  </a:cubicBezTo>
                  <a:cubicBezTo>
                    <a:pt x="11598" y="2109"/>
                    <a:pt x="11598" y="2109"/>
                    <a:pt x="11598" y="2109"/>
                  </a:cubicBezTo>
                  <a:cubicBezTo>
                    <a:pt x="11448" y="2109"/>
                    <a:pt x="11326" y="2231"/>
                    <a:pt x="11326" y="2382"/>
                  </a:cubicBezTo>
                  <a:cubicBezTo>
                    <a:pt x="11326" y="3689"/>
                    <a:pt x="11326" y="3689"/>
                    <a:pt x="11326" y="3689"/>
                  </a:cubicBezTo>
                  <a:cubicBezTo>
                    <a:pt x="11452" y="3689"/>
                    <a:pt x="11452" y="3689"/>
                    <a:pt x="11452" y="3689"/>
                  </a:cubicBezTo>
                  <a:cubicBezTo>
                    <a:pt x="11452" y="2382"/>
                    <a:pt x="11452" y="2382"/>
                    <a:pt x="11452" y="2382"/>
                  </a:cubicBezTo>
                  <a:cubicBezTo>
                    <a:pt x="11452" y="2301"/>
                    <a:pt x="11517" y="2236"/>
                    <a:pt x="11598" y="2236"/>
                  </a:cubicBezTo>
                  <a:cubicBezTo>
                    <a:pt x="11884" y="2236"/>
                    <a:pt x="11884" y="2236"/>
                    <a:pt x="11884" y="2236"/>
                  </a:cubicBezTo>
                  <a:cubicBezTo>
                    <a:pt x="11884" y="2237"/>
                    <a:pt x="11884" y="2237"/>
                    <a:pt x="11884" y="2237"/>
                  </a:cubicBezTo>
                  <a:cubicBezTo>
                    <a:pt x="11920" y="2236"/>
                    <a:pt x="11920" y="2236"/>
                    <a:pt x="11920" y="2236"/>
                  </a:cubicBezTo>
                  <a:cubicBezTo>
                    <a:pt x="11923" y="2236"/>
                    <a:pt x="11923" y="2236"/>
                    <a:pt x="11923" y="2236"/>
                  </a:cubicBezTo>
                  <a:cubicBezTo>
                    <a:pt x="11923" y="2236"/>
                    <a:pt x="11923" y="2236"/>
                    <a:pt x="11923" y="2236"/>
                  </a:cubicBezTo>
                  <a:cubicBezTo>
                    <a:pt x="11953" y="2235"/>
                    <a:pt x="11953" y="2235"/>
                    <a:pt x="11953" y="2235"/>
                  </a:cubicBezTo>
                  <a:cubicBezTo>
                    <a:pt x="12028" y="2235"/>
                    <a:pt x="12096" y="2211"/>
                    <a:pt x="12148" y="2165"/>
                  </a:cubicBezTo>
                  <a:cubicBezTo>
                    <a:pt x="12157" y="2157"/>
                    <a:pt x="12165" y="2149"/>
                    <a:pt x="12173" y="2140"/>
                  </a:cubicBezTo>
                  <a:cubicBezTo>
                    <a:pt x="12179" y="2148"/>
                    <a:pt x="12186" y="2154"/>
                    <a:pt x="12193" y="2160"/>
                  </a:cubicBezTo>
                  <a:cubicBezTo>
                    <a:pt x="12247" y="2209"/>
                    <a:pt x="12314" y="2235"/>
                    <a:pt x="12388" y="2235"/>
                  </a:cubicBezTo>
                  <a:cubicBezTo>
                    <a:pt x="12463" y="2235"/>
                    <a:pt x="12531" y="2211"/>
                    <a:pt x="12584" y="2165"/>
                  </a:cubicBezTo>
                  <a:cubicBezTo>
                    <a:pt x="12593" y="2157"/>
                    <a:pt x="12601" y="2148"/>
                    <a:pt x="12610" y="2139"/>
                  </a:cubicBezTo>
                  <a:cubicBezTo>
                    <a:pt x="12617" y="2147"/>
                    <a:pt x="12624" y="2154"/>
                    <a:pt x="12631" y="2160"/>
                  </a:cubicBezTo>
                  <a:cubicBezTo>
                    <a:pt x="12685" y="2209"/>
                    <a:pt x="12752" y="2235"/>
                    <a:pt x="12826" y="2235"/>
                  </a:cubicBezTo>
                  <a:cubicBezTo>
                    <a:pt x="13155" y="2235"/>
                    <a:pt x="13155" y="2235"/>
                    <a:pt x="13155" y="2235"/>
                  </a:cubicBezTo>
                  <a:cubicBezTo>
                    <a:pt x="13155" y="2109"/>
                    <a:pt x="13155" y="2109"/>
                    <a:pt x="13155" y="2109"/>
                  </a:cubicBezTo>
                  <a:cubicBezTo>
                    <a:pt x="13155" y="2109"/>
                    <a:pt x="13155" y="2109"/>
                    <a:pt x="13155" y="2109"/>
                  </a:cubicBezTo>
                  <a:cubicBezTo>
                    <a:pt x="13155" y="834"/>
                    <a:pt x="13155" y="834"/>
                    <a:pt x="13155" y="834"/>
                  </a:cubicBezTo>
                  <a:cubicBezTo>
                    <a:pt x="14246" y="1610"/>
                    <a:pt x="14943" y="3028"/>
                    <a:pt x="14942" y="4518"/>
                  </a:cubicBezTo>
                  <a:cubicBezTo>
                    <a:pt x="14942" y="5070"/>
                    <a:pt x="14847" y="5632"/>
                    <a:pt x="14642" y="6175"/>
                  </a:cubicBezTo>
                  <a:cubicBezTo>
                    <a:pt x="14534" y="6481"/>
                    <a:pt x="14088" y="6744"/>
                    <a:pt x="13749" y="6739"/>
                  </a:cubicBezTo>
                  <a:cubicBezTo>
                    <a:pt x="13589" y="6739"/>
                    <a:pt x="13589" y="6739"/>
                    <a:pt x="13589" y="6739"/>
                  </a:cubicBezTo>
                  <a:cubicBezTo>
                    <a:pt x="13589" y="6948"/>
                    <a:pt x="13589" y="6948"/>
                    <a:pt x="13589" y="6948"/>
                  </a:cubicBezTo>
                  <a:cubicBezTo>
                    <a:pt x="13749" y="6948"/>
                    <a:pt x="13749" y="6948"/>
                    <a:pt x="13749" y="6948"/>
                  </a:cubicBezTo>
                  <a:cubicBezTo>
                    <a:pt x="14180" y="6943"/>
                    <a:pt x="14673" y="6664"/>
                    <a:pt x="14837" y="6250"/>
                  </a:cubicBezTo>
                  <a:cubicBezTo>
                    <a:pt x="15052" y="5681"/>
                    <a:pt x="15152" y="5094"/>
                    <a:pt x="15152" y="4518"/>
                  </a:cubicBezTo>
                  <a:cubicBezTo>
                    <a:pt x="15151" y="2889"/>
                    <a:pt x="14358" y="1343"/>
                    <a:pt x="13106" y="549"/>
                  </a:cubicBezTo>
                  <a:close/>
                  <a:moveTo>
                    <a:pt x="12174" y="1872"/>
                  </a:moveTo>
                  <a:cubicBezTo>
                    <a:pt x="12161" y="1844"/>
                    <a:pt x="12147" y="1812"/>
                    <a:pt x="12134" y="1781"/>
                  </a:cubicBezTo>
                  <a:cubicBezTo>
                    <a:pt x="12123" y="1752"/>
                    <a:pt x="12112" y="1723"/>
                    <a:pt x="12104" y="1699"/>
                  </a:cubicBezTo>
                  <a:cubicBezTo>
                    <a:pt x="12097" y="1677"/>
                    <a:pt x="12094" y="1662"/>
                    <a:pt x="12094" y="1659"/>
                  </a:cubicBezTo>
                  <a:cubicBezTo>
                    <a:pt x="12094" y="1639"/>
                    <a:pt x="12105" y="1624"/>
                    <a:pt x="12115" y="1616"/>
                  </a:cubicBezTo>
                  <a:cubicBezTo>
                    <a:pt x="12130" y="1602"/>
                    <a:pt x="12151" y="1594"/>
                    <a:pt x="12174" y="1594"/>
                  </a:cubicBezTo>
                  <a:cubicBezTo>
                    <a:pt x="12196" y="1594"/>
                    <a:pt x="12218" y="1602"/>
                    <a:pt x="12233" y="1616"/>
                  </a:cubicBezTo>
                  <a:cubicBezTo>
                    <a:pt x="12242" y="1624"/>
                    <a:pt x="12254" y="1639"/>
                    <a:pt x="12254" y="1659"/>
                  </a:cubicBezTo>
                  <a:cubicBezTo>
                    <a:pt x="12253" y="1665"/>
                    <a:pt x="12248" y="1687"/>
                    <a:pt x="12235" y="1724"/>
                  </a:cubicBezTo>
                  <a:cubicBezTo>
                    <a:pt x="12218" y="1771"/>
                    <a:pt x="12194" y="1827"/>
                    <a:pt x="12174" y="1872"/>
                  </a:cubicBezTo>
                  <a:close/>
                  <a:moveTo>
                    <a:pt x="12610" y="1872"/>
                  </a:moveTo>
                  <a:cubicBezTo>
                    <a:pt x="12597" y="1843"/>
                    <a:pt x="12583" y="1811"/>
                    <a:pt x="12571" y="1781"/>
                  </a:cubicBezTo>
                  <a:cubicBezTo>
                    <a:pt x="12559" y="1751"/>
                    <a:pt x="12548" y="1723"/>
                    <a:pt x="12540" y="1699"/>
                  </a:cubicBezTo>
                  <a:cubicBezTo>
                    <a:pt x="12533" y="1677"/>
                    <a:pt x="12531" y="1663"/>
                    <a:pt x="12530" y="1659"/>
                  </a:cubicBezTo>
                  <a:cubicBezTo>
                    <a:pt x="12530" y="1639"/>
                    <a:pt x="12542" y="1624"/>
                    <a:pt x="12551" y="1616"/>
                  </a:cubicBezTo>
                  <a:cubicBezTo>
                    <a:pt x="12566" y="1602"/>
                    <a:pt x="12588" y="1594"/>
                    <a:pt x="12610" y="1594"/>
                  </a:cubicBezTo>
                  <a:cubicBezTo>
                    <a:pt x="12633" y="1594"/>
                    <a:pt x="12654" y="1602"/>
                    <a:pt x="12669" y="1616"/>
                  </a:cubicBezTo>
                  <a:cubicBezTo>
                    <a:pt x="12678" y="1624"/>
                    <a:pt x="12690" y="1639"/>
                    <a:pt x="12690" y="1659"/>
                  </a:cubicBezTo>
                  <a:cubicBezTo>
                    <a:pt x="12690" y="1664"/>
                    <a:pt x="12684" y="1688"/>
                    <a:pt x="12671" y="1724"/>
                  </a:cubicBezTo>
                  <a:cubicBezTo>
                    <a:pt x="12658" y="1762"/>
                    <a:pt x="12637" y="1812"/>
                    <a:pt x="12610" y="1872"/>
                  </a:cubicBezTo>
                  <a:close/>
                  <a:moveTo>
                    <a:pt x="1606" y="3728"/>
                  </a:moveTo>
                  <a:cubicBezTo>
                    <a:pt x="1815" y="3728"/>
                    <a:pt x="1815" y="3728"/>
                    <a:pt x="1815" y="3728"/>
                  </a:cubicBezTo>
                  <a:cubicBezTo>
                    <a:pt x="1815" y="2655"/>
                    <a:pt x="1815" y="2655"/>
                    <a:pt x="1815" y="2655"/>
                  </a:cubicBezTo>
                  <a:cubicBezTo>
                    <a:pt x="580" y="2655"/>
                    <a:pt x="580" y="2655"/>
                    <a:pt x="580" y="2655"/>
                  </a:cubicBezTo>
                  <a:cubicBezTo>
                    <a:pt x="1168" y="1244"/>
                    <a:pt x="2395" y="209"/>
                    <a:pt x="3906" y="209"/>
                  </a:cubicBezTo>
                  <a:cubicBezTo>
                    <a:pt x="4610" y="209"/>
                    <a:pt x="5380" y="433"/>
                    <a:pt x="6185" y="956"/>
                  </a:cubicBezTo>
                  <a:cubicBezTo>
                    <a:pt x="6185" y="3256"/>
                    <a:pt x="6185" y="3256"/>
                    <a:pt x="6185" y="3256"/>
                  </a:cubicBezTo>
                  <a:cubicBezTo>
                    <a:pt x="6185" y="3584"/>
                    <a:pt x="5920" y="3848"/>
                    <a:pt x="5593" y="3849"/>
                  </a:cubicBezTo>
                  <a:cubicBezTo>
                    <a:pt x="5164" y="3849"/>
                    <a:pt x="5164" y="3849"/>
                    <a:pt x="5164" y="3849"/>
                  </a:cubicBezTo>
                  <a:cubicBezTo>
                    <a:pt x="4721" y="3849"/>
                    <a:pt x="4362" y="4208"/>
                    <a:pt x="4362" y="4650"/>
                  </a:cubicBezTo>
                  <a:cubicBezTo>
                    <a:pt x="4362" y="5889"/>
                    <a:pt x="4362" y="5889"/>
                    <a:pt x="4362" y="5889"/>
                  </a:cubicBezTo>
                  <a:cubicBezTo>
                    <a:pt x="4571" y="5889"/>
                    <a:pt x="4571" y="5889"/>
                    <a:pt x="4571" y="5889"/>
                  </a:cubicBezTo>
                  <a:cubicBezTo>
                    <a:pt x="4571" y="4650"/>
                    <a:pt x="4571" y="4650"/>
                    <a:pt x="4571" y="4650"/>
                  </a:cubicBezTo>
                  <a:cubicBezTo>
                    <a:pt x="4572" y="4323"/>
                    <a:pt x="4837" y="4059"/>
                    <a:pt x="5164" y="4058"/>
                  </a:cubicBezTo>
                  <a:cubicBezTo>
                    <a:pt x="5593" y="4058"/>
                    <a:pt x="5593" y="4058"/>
                    <a:pt x="5593" y="4058"/>
                  </a:cubicBezTo>
                  <a:cubicBezTo>
                    <a:pt x="6036" y="4058"/>
                    <a:pt x="6394" y="3699"/>
                    <a:pt x="6395" y="3256"/>
                  </a:cubicBezTo>
                  <a:cubicBezTo>
                    <a:pt x="6395" y="843"/>
                    <a:pt x="6395" y="843"/>
                    <a:pt x="6395" y="843"/>
                  </a:cubicBezTo>
                  <a:cubicBezTo>
                    <a:pt x="6348" y="812"/>
                    <a:pt x="6348" y="812"/>
                    <a:pt x="6348" y="812"/>
                  </a:cubicBezTo>
                  <a:cubicBezTo>
                    <a:pt x="5497" y="248"/>
                    <a:pt x="4669" y="0"/>
                    <a:pt x="3906" y="0"/>
                  </a:cubicBezTo>
                  <a:cubicBezTo>
                    <a:pt x="2240" y="1"/>
                    <a:pt x="913" y="1179"/>
                    <a:pt x="328" y="2722"/>
                  </a:cubicBezTo>
                  <a:cubicBezTo>
                    <a:pt x="275" y="2863"/>
                    <a:pt x="275" y="2863"/>
                    <a:pt x="275" y="2863"/>
                  </a:cubicBezTo>
                  <a:cubicBezTo>
                    <a:pt x="1606" y="2863"/>
                    <a:pt x="1606" y="2863"/>
                    <a:pt x="1606" y="2863"/>
                  </a:cubicBezTo>
                  <a:lnTo>
                    <a:pt x="1606" y="3728"/>
                  </a:lnTo>
                  <a:close/>
                  <a:moveTo>
                    <a:pt x="11463" y="8137"/>
                  </a:moveTo>
                  <a:cubicBezTo>
                    <a:pt x="11671" y="8137"/>
                    <a:pt x="11671" y="8137"/>
                    <a:pt x="11671" y="8137"/>
                  </a:cubicBezTo>
                  <a:cubicBezTo>
                    <a:pt x="11671" y="7490"/>
                    <a:pt x="11671" y="7490"/>
                    <a:pt x="11671" y="7490"/>
                  </a:cubicBezTo>
                  <a:cubicBezTo>
                    <a:pt x="11672" y="7197"/>
                    <a:pt x="11931" y="6949"/>
                    <a:pt x="12264" y="6948"/>
                  </a:cubicBezTo>
                  <a:cubicBezTo>
                    <a:pt x="13229" y="6948"/>
                    <a:pt x="13229" y="6948"/>
                    <a:pt x="13229" y="6948"/>
                  </a:cubicBezTo>
                  <a:cubicBezTo>
                    <a:pt x="13229" y="6739"/>
                    <a:pt x="13229" y="6739"/>
                    <a:pt x="13229" y="6739"/>
                  </a:cubicBezTo>
                  <a:cubicBezTo>
                    <a:pt x="12264" y="6739"/>
                    <a:pt x="12264" y="6739"/>
                    <a:pt x="12264" y="6739"/>
                  </a:cubicBezTo>
                  <a:cubicBezTo>
                    <a:pt x="11827" y="6740"/>
                    <a:pt x="11464" y="7069"/>
                    <a:pt x="11463" y="7490"/>
                  </a:cubicBezTo>
                  <a:lnTo>
                    <a:pt x="11463" y="8137"/>
                  </a:lnTo>
                  <a:close/>
                  <a:moveTo>
                    <a:pt x="14152" y="5900"/>
                  </a:moveTo>
                  <a:cubicBezTo>
                    <a:pt x="14152" y="4765"/>
                    <a:pt x="14152" y="4765"/>
                    <a:pt x="14152" y="4765"/>
                  </a:cubicBezTo>
                  <a:cubicBezTo>
                    <a:pt x="13943" y="4765"/>
                    <a:pt x="13943" y="4765"/>
                    <a:pt x="13943" y="4765"/>
                  </a:cubicBezTo>
                  <a:cubicBezTo>
                    <a:pt x="13943" y="5900"/>
                    <a:pt x="13943" y="5900"/>
                    <a:pt x="13943" y="5900"/>
                  </a:cubicBezTo>
                  <a:cubicBezTo>
                    <a:pt x="13943" y="5919"/>
                    <a:pt x="13927" y="5935"/>
                    <a:pt x="13908" y="5935"/>
                  </a:cubicBezTo>
                  <a:cubicBezTo>
                    <a:pt x="13549" y="5935"/>
                    <a:pt x="13549" y="5935"/>
                    <a:pt x="13549" y="5935"/>
                  </a:cubicBezTo>
                  <a:cubicBezTo>
                    <a:pt x="13414" y="5935"/>
                    <a:pt x="13305" y="6044"/>
                    <a:pt x="13305" y="6179"/>
                  </a:cubicBezTo>
                  <a:cubicBezTo>
                    <a:pt x="13305" y="8209"/>
                    <a:pt x="13305" y="8209"/>
                    <a:pt x="13305" y="8209"/>
                  </a:cubicBezTo>
                  <a:cubicBezTo>
                    <a:pt x="13308" y="8253"/>
                    <a:pt x="13270" y="8359"/>
                    <a:pt x="13241" y="8390"/>
                  </a:cubicBezTo>
                  <a:cubicBezTo>
                    <a:pt x="12147" y="9726"/>
                    <a:pt x="10712" y="11040"/>
                    <a:pt x="9552" y="12018"/>
                  </a:cubicBezTo>
                  <a:cubicBezTo>
                    <a:pt x="8972" y="12507"/>
                    <a:pt x="8461" y="12912"/>
                    <a:pt x="8094" y="13195"/>
                  </a:cubicBezTo>
                  <a:cubicBezTo>
                    <a:pt x="7841" y="13391"/>
                    <a:pt x="7657" y="13528"/>
                    <a:pt x="7568" y="13593"/>
                  </a:cubicBezTo>
                  <a:cubicBezTo>
                    <a:pt x="6848" y="13073"/>
                    <a:pt x="2467" y="9812"/>
                    <a:pt x="795" y="6787"/>
                  </a:cubicBezTo>
                  <a:cubicBezTo>
                    <a:pt x="391" y="6061"/>
                    <a:pt x="209" y="5279"/>
                    <a:pt x="209" y="4515"/>
                  </a:cubicBezTo>
                  <a:cubicBezTo>
                    <a:pt x="209" y="4425"/>
                    <a:pt x="211" y="4336"/>
                    <a:pt x="216" y="4247"/>
                  </a:cubicBezTo>
                  <a:cubicBezTo>
                    <a:pt x="237" y="4247"/>
                    <a:pt x="259" y="4247"/>
                    <a:pt x="283" y="4247"/>
                  </a:cubicBezTo>
                  <a:cubicBezTo>
                    <a:pt x="351" y="4247"/>
                    <a:pt x="430" y="4247"/>
                    <a:pt x="501" y="4246"/>
                  </a:cubicBezTo>
                  <a:cubicBezTo>
                    <a:pt x="675" y="4245"/>
                    <a:pt x="814" y="4105"/>
                    <a:pt x="814" y="3931"/>
                  </a:cubicBezTo>
                  <a:cubicBezTo>
                    <a:pt x="814" y="3701"/>
                    <a:pt x="814" y="3701"/>
                    <a:pt x="814" y="3701"/>
                  </a:cubicBezTo>
                  <a:cubicBezTo>
                    <a:pt x="814" y="3643"/>
                    <a:pt x="861" y="3596"/>
                    <a:pt x="919" y="3596"/>
                  </a:cubicBezTo>
                  <a:cubicBezTo>
                    <a:pt x="1323" y="3596"/>
                    <a:pt x="1323" y="3596"/>
                    <a:pt x="1323" y="3596"/>
                  </a:cubicBezTo>
                  <a:cubicBezTo>
                    <a:pt x="1323" y="3387"/>
                    <a:pt x="1323" y="3387"/>
                    <a:pt x="1323" y="3387"/>
                  </a:cubicBezTo>
                  <a:cubicBezTo>
                    <a:pt x="919" y="3387"/>
                    <a:pt x="919" y="3387"/>
                    <a:pt x="919" y="3387"/>
                  </a:cubicBezTo>
                  <a:cubicBezTo>
                    <a:pt x="746" y="3387"/>
                    <a:pt x="605" y="3528"/>
                    <a:pt x="605" y="3701"/>
                  </a:cubicBezTo>
                  <a:cubicBezTo>
                    <a:pt x="605" y="3931"/>
                    <a:pt x="605" y="3931"/>
                    <a:pt x="605" y="3931"/>
                  </a:cubicBezTo>
                  <a:cubicBezTo>
                    <a:pt x="606" y="3989"/>
                    <a:pt x="558" y="4037"/>
                    <a:pt x="500" y="4037"/>
                  </a:cubicBezTo>
                  <a:cubicBezTo>
                    <a:pt x="429" y="4037"/>
                    <a:pt x="350" y="4038"/>
                    <a:pt x="283" y="4038"/>
                  </a:cubicBezTo>
                  <a:cubicBezTo>
                    <a:pt x="240" y="4038"/>
                    <a:pt x="201" y="4038"/>
                    <a:pt x="173" y="4037"/>
                  </a:cubicBezTo>
                  <a:cubicBezTo>
                    <a:pt x="22" y="4037"/>
                    <a:pt x="22" y="4037"/>
                    <a:pt x="22" y="4037"/>
                  </a:cubicBezTo>
                  <a:cubicBezTo>
                    <a:pt x="14" y="4132"/>
                    <a:pt x="14" y="4132"/>
                    <a:pt x="14" y="4132"/>
                  </a:cubicBezTo>
                  <a:cubicBezTo>
                    <a:pt x="5" y="4259"/>
                    <a:pt x="0" y="4387"/>
                    <a:pt x="0" y="4515"/>
                  </a:cubicBezTo>
                  <a:cubicBezTo>
                    <a:pt x="0" y="5312"/>
                    <a:pt x="190" y="6130"/>
                    <a:pt x="612" y="6888"/>
                  </a:cubicBezTo>
                  <a:cubicBezTo>
                    <a:pt x="2387" y="10086"/>
                    <a:pt x="7025" y="13458"/>
                    <a:pt x="7508" y="13808"/>
                  </a:cubicBezTo>
                  <a:cubicBezTo>
                    <a:pt x="7569" y="13852"/>
                    <a:pt x="7569" y="13852"/>
                    <a:pt x="7569" y="13852"/>
                  </a:cubicBezTo>
                  <a:cubicBezTo>
                    <a:pt x="7631" y="13807"/>
                    <a:pt x="7631" y="13807"/>
                    <a:pt x="7631" y="13807"/>
                  </a:cubicBezTo>
                  <a:cubicBezTo>
                    <a:pt x="7634" y="13804"/>
                    <a:pt x="11187" y="11226"/>
                    <a:pt x="13403" y="8523"/>
                  </a:cubicBezTo>
                  <a:cubicBezTo>
                    <a:pt x="13471" y="8435"/>
                    <a:pt x="13511" y="8319"/>
                    <a:pt x="13514" y="8209"/>
                  </a:cubicBezTo>
                  <a:cubicBezTo>
                    <a:pt x="13514" y="6179"/>
                    <a:pt x="13514" y="6179"/>
                    <a:pt x="13514" y="6179"/>
                  </a:cubicBezTo>
                  <a:cubicBezTo>
                    <a:pt x="13514" y="6160"/>
                    <a:pt x="13530" y="6144"/>
                    <a:pt x="13549" y="6144"/>
                  </a:cubicBezTo>
                  <a:cubicBezTo>
                    <a:pt x="13908" y="6144"/>
                    <a:pt x="13908" y="6144"/>
                    <a:pt x="13908" y="6144"/>
                  </a:cubicBezTo>
                  <a:cubicBezTo>
                    <a:pt x="14043" y="6144"/>
                    <a:pt x="14152" y="6035"/>
                    <a:pt x="14152" y="5900"/>
                  </a:cubicBezTo>
                  <a:close/>
                  <a:moveTo>
                    <a:pt x="7426" y="6523"/>
                  </a:moveTo>
                  <a:cubicBezTo>
                    <a:pt x="7417" y="6520"/>
                    <a:pt x="7410" y="6517"/>
                    <a:pt x="7403" y="6515"/>
                  </a:cubicBezTo>
                  <a:cubicBezTo>
                    <a:pt x="7350" y="6491"/>
                    <a:pt x="7268" y="6455"/>
                    <a:pt x="7180" y="6417"/>
                  </a:cubicBezTo>
                  <a:cubicBezTo>
                    <a:pt x="7094" y="6381"/>
                    <a:pt x="7018" y="6352"/>
                    <a:pt x="6955" y="6330"/>
                  </a:cubicBezTo>
                  <a:cubicBezTo>
                    <a:pt x="6918" y="6318"/>
                    <a:pt x="6885" y="6307"/>
                    <a:pt x="6855" y="6300"/>
                  </a:cubicBezTo>
                  <a:cubicBezTo>
                    <a:pt x="6817" y="6290"/>
                    <a:pt x="6790" y="6286"/>
                    <a:pt x="6764" y="6286"/>
                  </a:cubicBezTo>
                  <a:cubicBezTo>
                    <a:pt x="6674" y="6286"/>
                    <a:pt x="6586" y="6325"/>
                    <a:pt x="6523" y="6392"/>
                  </a:cubicBezTo>
                  <a:cubicBezTo>
                    <a:pt x="6461" y="6459"/>
                    <a:pt x="6427" y="6547"/>
                    <a:pt x="6427" y="6640"/>
                  </a:cubicBezTo>
                  <a:cubicBezTo>
                    <a:pt x="6427" y="6733"/>
                    <a:pt x="6461" y="6821"/>
                    <a:pt x="6523" y="6887"/>
                  </a:cubicBezTo>
                  <a:cubicBezTo>
                    <a:pt x="6586" y="6955"/>
                    <a:pt x="6674" y="6994"/>
                    <a:pt x="6765" y="6994"/>
                  </a:cubicBezTo>
                  <a:cubicBezTo>
                    <a:pt x="6796" y="6994"/>
                    <a:pt x="6828" y="6987"/>
                    <a:pt x="6855" y="6980"/>
                  </a:cubicBezTo>
                  <a:cubicBezTo>
                    <a:pt x="6939" y="6959"/>
                    <a:pt x="7063" y="6913"/>
                    <a:pt x="7235" y="6839"/>
                  </a:cubicBezTo>
                  <a:cubicBezTo>
                    <a:pt x="7294" y="6814"/>
                    <a:pt x="7348" y="6790"/>
                    <a:pt x="7388" y="6772"/>
                  </a:cubicBezTo>
                  <a:cubicBezTo>
                    <a:pt x="7400" y="6768"/>
                    <a:pt x="7412" y="6764"/>
                    <a:pt x="7424" y="6760"/>
                  </a:cubicBezTo>
                  <a:cubicBezTo>
                    <a:pt x="7460" y="6780"/>
                    <a:pt x="7490" y="6803"/>
                    <a:pt x="7512" y="6828"/>
                  </a:cubicBezTo>
                  <a:cubicBezTo>
                    <a:pt x="7561" y="6882"/>
                    <a:pt x="7584" y="6944"/>
                    <a:pt x="7584" y="7023"/>
                  </a:cubicBezTo>
                  <a:cubicBezTo>
                    <a:pt x="7584" y="7092"/>
                    <a:pt x="7584" y="7092"/>
                    <a:pt x="7584" y="7092"/>
                  </a:cubicBezTo>
                  <a:cubicBezTo>
                    <a:pt x="7584" y="7092"/>
                    <a:pt x="7584" y="7092"/>
                    <a:pt x="7584" y="7092"/>
                  </a:cubicBezTo>
                  <a:cubicBezTo>
                    <a:pt x="7584" y="7908"/>
                    <a:pt x="7584" y="7908"/>
                    <a:pt x="7584" y="7908"/>
                  </a:cubicBezTo>
                  <a:cubicBezTo>
                    <a:pt x="7798" y="7908"/>
                    <a:pt x="7798" y="7908"/>
                    <a:pt x="7798" y="7908"/>
                  </a:cubicBezTo>
                  <a:cubicBezTo>
                    <a:pt x="7798" y="7088"/>
                    <a:pt x="7798" y="7088"/>
                    <a:pt x="7798" y="7088"/>
                  </a:cubicBezTo>
                  <a:cubicBezTo>
                    <a:pt x="7798" y="7088"/>
                    <a:pt x="7798" y="7088"/>
                    <a:pt x="7798" y="7088"/>
                  </a:cubicBezTo>
                  <a:cubicBezTo>
                    <a:pt x="7798" y="7023"/>
                    <a:pt x="7798" y="7023"/>
                    <a:pt x="7798" y="7023"/>
                  </a:cubicBezTo>
                  <a:cubicBezTo>
                    <a:pt x="7798" y="6892"/>
                    <a:pt x="7754" y="6775"/>
                    <a:pt x="7671" y="6684"/>
                  </a:cubicBezTo>
                  <a:cubicBezTo>
                    <a:pt x="7658" y="6669"/>
                    <a:pt x="7643" y="6655"/>
                    <a:pt x="7628" y="6641"/>
                  </a:cubicBezTo>
                  <a:cubicBezTo>
                    <a:pt x="7641" y="6630"/>
                    <a:pt x="7652" y="6619"/>
                    <a:pt x="7664" y="6607"/>
                  </a:cubicBezTo>
                  <a:cubicBezTo>
                    <a:pt x="7752" y="6514"/>
                    <a:pt x="7798" y="6397"/>
                    <a:pt x="7798" y="6269"/>
                  </a:cubicBezTo>
                  <a:cubicBezTo>
                    <a:pt x="7798" y="6138"/>
                    <a:pt x="7754" y="6021"/>
                    <a:pt x="7671" y="5930"/>
                  </a:cubicBezTo>
                  <a:cubicBezTo>
                    <a:pt x="7657" y="5914"/>
                    <a:pt x="7642" y="5899"/>
                    <a:pt x="7625" y="5885"/>
                  </a:cubicBezTo>
                  <a:cubicBezTo>
                    <a:pt x="7639" y="5873"/>
                    <a:pt x="7652" y="5861"/>
                    <a:pt x="7664" y="5848"/>
                  </a:cubicBezTo>
                  <a:cubicBezTo>
                    <a:pt x="7752" y="5755"/>
                    <a:pt x="7798" y="5638"/>
                    <a:pt x="7798" y="5510"/>
                  </a:cubicBezTo>
                  <a:cubicBezTo>
                    <a:pt x="7798" y="5379"/>
                    <a:pt x="7754" y="5262"/>
                    <a:pt x="7671" y="5171"/>
                  </a:cubicBezTo>
                  <a:cubicBezTo>
                    <a:pt x="7658" y="5156"/>
                    <a:pt x="7643" y="5142"/>
                    <a:pt x="7628" y="5129"/>
                  </a:cubicBezTo>
                  <a:cubicBezTo>
                    <a:pt x="7641" y="5117"/>
                    <a:pt x="7652" y="5106"/>
                    <a:pt x="7664" y="5094"/>
                  </a:cubicBezTo>
                  <a:cubicBezTo>
                    <a:pt x="7752" y="5001"/>
                    <a:pt x="7798" y="4884"/>
                    <a:pt x="7798" y="4756"/>
                  </a:cubicBezTo>
                  <a:cubicBezTo>
                    <a:pt x="7798" y="4625"/>
                    <a:pt x="7754" y="4508"/>
                    <a:pt x="7671" y="4417"/>
                  </a:cubicBezTo>
                  <a:cubicBezTo>
                    <a:pt x="7657" y="4401"/>
                    <a:pt x="7642" y="4386"/>
                    <a:pt x="7625" y="4372"/>
                  </a:cubicBezTo>
                  <a:cubicBezTo>
                    <a:pt x="7639" y="4360"/>
                    <a:pt x="7652" y="4348"/>
                    <a:pt x="7664" y="4335"/>
                  </a:cubicBezTo>
                  <a:cubicBezTo>
                    <a:pt x="7747" y="4247"/>
                    <a:pt x="7793" y="4137"/>
                    <a:pt x="7798" y="4014"/>
                  </a:cubicBezTo>
                  <a:cubicBezTo>
                    <a:pt x="7798" y="3878"/>
                    <a:pt x="7798" y="3878"/>
                    <a:pt x="7798" y="3878"/>
                  </a:cubicBezTo>
                  <a:cubicBezTo>
                    <a:pt x="7798" y="3808"/>
                    <a:pt x="7798" y="3808"/>
                    <a:pt x="7798" y="3808"/>
                  </a:cubicBezTo>
                  <a:cubicBezTo>
                    <a:pt x="7796" y="3808"/>
                    <a:pt x="7796" y="3808"/>
                    <a:pt x="7796" y="3808"/>
                  </a:cubicBezTo>
                  <a:cubicBezTo>
                    <a:pt x="7796" y="1912"/>
                    <a:pt x="7796" y="1912"/>
                    <a:pt x="7796" y="1912"/>
                  </a:cubicBezTo>
                  <a:cubicBezTo>
                    <a:pt x="9020" y="698"/>
                    <a:pt x="10206" y="213"/>
                    <a:pt x="11243" y="213"/>
                  </a:cubicBezTo>
                  <a:cubicBezTo>
                    <a:pt x="11446" y="213"/>
                    <a:pt x="11643" y="232"/>
                    <a:pt x="11835" y="267"/>
                  </a:cubicBezTo>
                  <a:cubicBezTo>
                    <a:pt x="11835" y="914"/>
                    <a:pt x="11835" y="914"/>
                    <a:pt x="11835" y="914"/>
                  </a:cubicBezTo>
                  <a:cubicBezTo>
                    <a:pt x="11835" y="1048"/>
                    <a:pt x="11724" y="1161"/>
                    <a:pt x="11589" y="1162"/>
                  </a:cubicBezTo>
                  <a:cubicBezTo>
                    <a:pt x="10422" y="1176"/>
                    <a:pt x="10422" y="1176"/>
                    <a:pt x="10422" y="1176"/>
                  </a:cubicBezTo>
                  <a:cubicBezTo>
                    <a:pt x="10425" y="1385"/>
                    <a:pt x="10425" y="1385"/>
                    <a:pt x="10425" y="1385"/>
                  </a:cubicBezTo>
                  <a:cubicBezTo>
                    <a:pt x="11592" y="1371"/>
                    <a:pt x="11592" y="1371"/>
                    <a:pt x="11592" y="1371"/>
                  </a:cubicBezTo>
                  <a:cubicBezTo>
                    <a:pt x="11842" y="1367"/>
                    <a:pt x="12043" y="1164"/>
                    <a:pt x="12044" y="914"/>
                  </a:cubicBezTo>
                  <a:cubicBezTo>
                    <a:pt x="12044" y="97"/>
                    <a:pt x="12044" y="97"/>
                    <a:pt x="12044" y="97"/>
                  </a:cubicBezTo>
                  <a:cubicBezTo>
                    <a:pt x="11961" y="79"/>
                    <a:pt x="11961" y="79"/>
                    <a:pt x="11961" y="79"/>
                  </a:cubicBezTo>
                  <a:cubicBezTo>
                    <a:pt x="11730" y="30"/>
                    <a:pt x="11490" y="4"/>
                    <a:pt x="11243" y="4"/>
                  </a:cubicBezTo>
                  <a:cubicBezTo>
                    <a:pt x="10129" y="4"/>
                    <a:pt x="8879" y="531"/>
                    <a:pt x="7617" y="1795"/>
                  </a:cubicBezTo>
                  <a:cubicBezTo>
                    <a:pt x="7586" y="1826"/>
                    <a:pt x="7586" y="1826"/>
                    <a:pt x="7586" y="1826"/>
                  </a:cubicBezTo>
                  <a:cubicBezTo>
                    <a:pt x="7586" y="3808"/>
                    <a:pt x="7586" y="3808"/>
                    <a:pt x="7586" y="3808"/>
                  </a:cubicBezTo>
                  <a:cubicBezTo>
                    <a:pt x="7584" y="3808"/>
                    <a:pt x="7584" y="3808"/>
                    <a:pt x="7584" y="3808"/>
                  </a:cubicBezTo>
                  <a:cubicBezTo>
                    <a:pt x="7584" y="3878"/>
                    <a:pt x="7584" y="3878"/>
                    <a:pt x="7584" y="3878"/>
                  </a:cubicBezTo>
                  <a:cubicBezTo>
                    <a:pt x="7583" y="4008"/>
                    <a:pt x="7583" y="4008"/>
                    <a:pt x="7583" y="4008"/>
                  </a:cubicBezTo>
                  <a:cubicBezTo>
                    <a:pt x="7581" y="4078"/>
                    <a:pt x="7556" y="4137"/>
                    <a:pt x="7508" y="4188"/>
                  </a:cubicBezTo>
                  <a:cubicBezTo>
                    <a:pt x="7485" y="4213"/>
                    <a:pt x="7455" y="4235"/>
                    <a:pt x="7420" y="4254"/>
                  </a:cubicBezTo>
                  <a:cubicBezTo>
                    <a:pt x="7369" y="4231"/>
                    <a:pt x="7279" y="4190"/>
                    <a:pt x="7180" y="4149"/>
                  </a:cubicBezTo>
                  <a:cubicBezTo>
                    <a:pt x="7092" y="4112"/>
                    <a:pt x="7016" y="4082"/>
                    <a:pt x="6955" y="4061"/>
                  </a:cubicBezTo>
                  <a:cubicBezTo>
                    <a:pt x="6918" y="4049"/>
                    <a:pt x="6885" y="4039"/>
                    <a:pt x="6855" y="4031"/>
                  </a:cubicBezTo>
                  <a:cubicBezTo>
                    <a:pt x="6817" y="4021"/>
                    <a:pt x="6790" y="4017"/>
                    <a:pt x="6764" y="4017"/>
                  </a:cubicBezTo>
                  <a:cubicBezTo>
                    <a:pt x="6674" y="4017"/>
                    <a:pt x="6586" y="4056"/>
                    <a:pt x="6523" y="4124"/>
                  </a:cubicBezTo>
                  <a:cubicBezTo>
                    <a:pt x="6461" y="4190"/>
                    <a:pt x="6427" y="4278"/>
                    <a:pt x="6427" y="4371"/>
                  </a:cubicBezTo>
                  <a:cubicBezTo>
                    <a:pt x="6427" y="4465"/>
                    <a:pt x="6461" y="4552"/>
                    <a:pt x="6523" y="4619"/>
                  </a:cubicBezTo>
                  <a:cubicBezTo>
                    <a:pt x="6586" y="4686"/>
                    <a:pt x="6674" y="4725"/>
                    <a:pt x="6765" y="4725"/>
                  </a:cubicBezTo>
                  <a:cubicBezTo>
                    <a:pt x="6796" y="4725"/>
                    <a:pt x="6828" y="4718"/>
                    <a:pt x="6855" y="4711"/>
                  </a:cubicBezTo>
                  <a:cubicBezTo>
                    <a:pt x="6939" y="4690"/>
                    <a:pt x="7064" y="4644"/>
                    <a:pt x="7235" y="4570"/>
                  </a:cubicBezTo>
                  <a:cubicBezTo>
                    <a:pt x="7312" y="4537"/>
                    <a:pt x="7379" y="4507"/>
                    <a:pt x="7418" y="4489"/>
                  </a:cubicBezTo>
                  <a:cubicBezTo>
                    <a:pt x="7457" y="4511"/>
                    <a:pt x="7489" y="4535"/>
                    <a:pt x="7512" y="4561"/>
                  </a:cubicBezTo>
                  <a:cubicBezTo>
                    <a:pt x="7561" y="4614"/>
                    <a:pt x="7584" y="4676"/>
                    <a:pt x="7584" y="4755"/>
                  </a:cubicBezTo>
                  <a:cubicBezTo>
                    <a:pt x="7584" y="4830"/>
                    <a:pt x="7559" y="4893"/>
                    <a:pt x="7508" y="4947"/>
                  </a:cubicBezTo>
                  <a:cubicBezTo>
                    <a:pt x="7486" y="4970"/>
                    <a:pt x="7458" y="4991"/>
                    <a:pt x="7426" y="5010"/>
                  </a:cubicBezTo>
                  <a:cubicBezTo>
                    <a:pt x="7418" y="5007"/>
                    <a:pt x="7410" y="5005"/>
                    <a:pt x="7404" y="5002"/>
                  </a:cubicBezTo>
                  <a:cubicBezTo>
                    <a:pt x="7351" y="4978"/>
                    <a:pt x="7269" y="4942"/>
                    <a:pt x="7180" y="4905"/>
                  </a:cubicBezTo>
                  <a:cubicBezTo>
                    <a:pt x="7094" y="4868"/>
                    <a:pt x="7018" y="4839"/>
                    <a:pt x="6955" y="4817"/>
                  </a:cubicBezTo>
                  <a:cubicBezTo>
                    <a:pt x="6918" y="4805"/>
                    <a:pt x="6885" y="4794"/>
                    <a:pt x="6855" y="4787"/>
                  </a:cubicBezTo>
                  <a:cubicBezTo>
                    <a:pt x="6817" y="4777"/>
                    <a:pt x="6790" y="4773"/>
                    <a:pt x="6764" y="4773"/>
                  </a:cubicBezTo>
                  <a:cubicBezTo>
                    <a:pt x="6674" y="4773"/>
                    <a:pt x="6586" y="4812"/>
                    <a:pt x="6523" y="4879"/>
                  </a:cubicBezTo>
                  <a:cubicBezTo>
                    <a:pt x="6461" y="4946"/>
                    <a:pt x="6427" y="5034"/>
                    <a:pt x="6427" y="5127"/>
                  </a:cubicBezTo>
                  <a:cubicBezTo>
                    <a:pt x="6427" y="5220"/>
                    <a:pt x="6461" y="5308"/>
                    <a:pt x="6523" y="5375"/>
                  </a:cubicBezTo>
                  <a:cubicBezTo>
                    <a:pt x="6586" y="5442"/>
                    <a:pt x="6674" y="5481"/>
                    <a:pt x="6765" y="5481"/>
                  </a:cubicBezTo>
                  <a:cubicBezTo>
                    <a:pt x="6795" y="5481"/>
                    <a:pt x="6826" y="5474"/>
                    <a:pt x="6855" y="5467"/>
                  </a:cubicBezTo>
                  <a:cubicBezTo>
                    <a:pt x="6939" y="5445"/>
                    <a:pt x="7064" y="5399"/>
                    <a:pt x="7235" y="5326"/>
                  </a:cubicBezTo>
                  <a:cubicBezTo>
                    <a:pt x="7294" y="5301"/>
                    <a:pt x="7348" y="5277"/>
                    <a:pt x="7388" y="5259"/>
                  </a:cubicBezTo>
                  <a:cubicBezTo>
                    <a:pt x="7400" y="5255"/>
                    <a:pt x="7412" y="5251"/>
                    <a:pt x="7424" y="5247"/>
                  </a:cubicBezTo>
                  <a:cubicBezTo>
                    <a:pt x="7460" y="5267"/>
                    <a:pt x="7490" y="5290"/>
                    <a:pt x="7512" y="5315"/>
                  </a:cubicBezTo>
                  <a:cubicBezTo>
                    <a:pt x="7561" y="5369"/>
                    <a:pt x="7584" y="5431"/>
                    <a:pt x="7584" y="5509"/>
                  </a:cubicBezTo>
                  <a:cubicBezTo>
                    <a:pt x="7584" y="5584"/>
                    <a:pt x="7559" y="5647"/>
                    <a:pt x="7508" y="5701"/>
                  </a:cubicBezTo>
                  <a:cubicBezTo>
                    <a:pt x="7485" y="5726"/>
                    <a:pt x="7455" y="5748"/>
                    <a:pt x="7421" y="5767"/>
                  </a:cubicBezTo>
                  <a:cubicBezTo>
                    <a:pt x="7379" y="5748"/>
                    <a:pt x="7285" y="5706"/>
                    <a:pt x="7180" y="5662"/>
                  </a:cubicBezTo>
                  <a:cubicBezTo>
                    <a:pt x="7092" y="5625"/>
                    <a:pt x="7016" y="5595"/>
                    <a:pt x="6955" y="5574"/>
                  </a:cubicBezTo>
                  <a:cubicBezTo>
                    <a:pt x="6918" y="5562"/>
                    <a:pt x="6885" y="5552"/>
                    <a:pt x="6855" y="5544"/>
                  </a:cubicBezTo>
                  <a:cubicBezTo>
                    <a:pt x="6817" y="5534"/>
                    <a:pt x="6790" y="5530"/>
                    <a:pt x="6764" y="5530"/>
                  </a:cubicBezTo>
                  <a:cubicBezTo>
                    <a:pt x="6674" y="5530"/>
                    <a:pt x="6586" y="5569"/>
                    <a:pt x="6523" y="5636"/>
                  </a:cubicBezTo>
                  <a:cubicBezTo>
                    <a:pt x="6461" y="5703"/>
                    <a:pt x="6427" y="5791"/>
                    <a:pt x="6427" y="5884"/>
                  </a:cubicBezTo>
                  <a:cubicBezTo>
                    <a:pt x="6427" y="5977"/>
                    <a:pt x="6461" y="6065"/>
                    <a:pt x="6523" y="6132"/>
                  </a:cubicBezTo>
                  <a:cubicBezTo>
                    <a:pt x="6586" y="6199"/>
                    <a:pt x="6674" y="6238"/>
                    <a:pt x="6765" y="6238"/>
                  </a:cubicBezTo>
                  <a:cubicBezTo>
                    <a:pt x="6790" y="6238"/>
                    <a:pt x="6817" y="6234"/>
                    <a:pt x="6855" y="6224"/>
                  </a:cubicBezTo>
                  <a:cubicBezTo>
                    <a:pt x="6939" y="6203"/>
                    <a:pt x="7064" y="6157"/>
                    <a:pt x="7235" y="6083"/>
                  </a:cubicBezTo>
                  <a:cubicBezTo>
                    <a:pt x="7312" y="6050"/>
                    <a:pt x="7379" y="6020"/>
                    <a:pt x="7416" y="6003"/>
                  </a:cubicBezTo>
                  <a:cubicBezTo>
                    <a:pt x="7418" y="6002"/>
                    <a:pt x="7418" y="6002"/>
                    <a:pt x="7418" y="6002"/>
                  </a:cubicBezTo>
                  <a:cubicBezTo>
                    <a:pt x="7457" y="6024"/>
                    <a:pt x="7489" y="6047"/>
                    <a:pt x="7512" y="6074"/>
                  </a:cubicBezTo>
                  <a:cubicBezTo>
                    <a:pt x="7561" y="6127"/>
                    <a:pt x="7584" y="6189"/>
                    <a:pt x="7584" y="6268"/>
                  </a:cubicBezTo>
                  <a:cubicBezTo>
                    <a:pt x="7584" y="6343"/>
                    <a:pt x="7559" y="6406"/>
                    <a:pt x="7508" y="6460"/>
                  </a:cubicBezTo>
                  <a:cubicBezTo>
                    <a:pt x="7486" y="6483"/>
                    <a:pt x="7458" y="6504"/>
                    <a:pt x="7426" y="6523"/>
                  </a:cubicBezTo>
                  <a:close/>
                  <a:moveTo>
                    <a:pt x="6988" y="6709"/>
                  </a:moveTo>
                  <a:cubicBezTo>
                    <a:pt x="6930" y="6732"/>
                    <a:pt x="6880" y="6749"/>
                    <a:pt x="6840" y="6762"/>
                  </a:cubicBezTo>
                  <a:cubicBezTo>
                    <a:pt x="6798" y="6775"/>
                    <a:pt x="6772" y="6779"/>
                    <a:pt x="6764" y="6779"/>
                  </a:cubicBezTo>
                  <a:cubicBezTo>
                    <a:pt x="6724" y="6779"/>
                    <a:pt x="6696" y="6759"/>
                    <a:pt x="6680" y="6742"/>
                  </a:cubicBezTo>
                  <a:cubicBezTo>
                    <a:pt x="6655" y="6715"/>
                    <a:pt x="6642" y="6679"/>
                    <a:pt x="6642" y="6640"/>
                  </a:cubicBezTo>
                  <a:cubicBezTo>
                    <a:pt x="6642" y="6601"/>
                    <a:pt x="6655" y="6565"/>
                    <a:pt x="6680" y="6539"/>
                  </a:cubicBezTo>
                  <a:cubicBezTo>
                    <a:pt x="6696" y="6521"/>
                    <a:pt x="6724" y="6500"/>
                    <a:pt x="6764" y="6500"/>
                  </a:cubicBezTo>
                  <a:cubicBezTo>
                    <a:pt x="6765" y="6500"/>
                    <a:pt x="6765" y="6500"/>
                    <a:pt x="6765" y="6500"/>
                  </a:cubicBezTo>
                  <a:cubicBezTo>
                    <a:pt x="6767" y="6500"/>
                    <a:pt x="6780" y="6502"/>
                    <a:pt x="6802" y="6507"/>
                  </a:cubicBezTo>
                  <a:cubicBezTo>
                    <a:pt x="6872" y="6525"/>
                    <a:pt x="6996" y="6571"/>
                    <a:pt x="7151" y="6638"/>
                  </a:cubicBezTo>
                  <a:cubicBezTo>
                    <a:pt x="7155" y="6640"/>
                    <a:pt x="7155" y="6640"/>
                    <a:pt x="7155" y="6640"/>
                  </a:cubicBezTo>
                  <a:cubicBezTo>
                    <a:pt x="7094" y="6666"/>
                    <a:pt x="7038" y="6689"/>
                    <a:pt x="6988" y="6709"/>
                  </a:cubicBezTo>
                  <a:close/>
                  <a:moveTo>
                    <a:pt x="6988" y="4440"/>
                  </a:moveTo>
                  <a:cubicBezTo>
                    <a:pt x="6929" y="4463"/>
                    <a:pt x="6880" y="4481"/>
                    <a:pt x="6840" y="4493"/>
                  </a:cubicBezTo>
                  <a:cubicBezTo>
                    <a:pt x="6798" y="4506"/>
                    <a:pt x="6771" y="4511"/>
                    <a:pt x="6764" y="4511"/>
                  </a:cubicBezTo>
                  <a:cubicBezTo>
                    <a:pt x="6724" y="4511"/>
                    <a:pt x="6696" y="4490"/>
                    <a:pt x="6680" y="4473"/>
                  </a:cubicBezTo>
                  <a:cubicBezTo>
                    <a:pt x="6655" y="4446"/>
                    <a:pt x="6642" y="4410"/>
                    <a:pt x="6642" y="4371"/>
                  </a:cubicBezTo>
                  <a:cubicBezTo>
                    <a:pt x="6642" y="4332"/>
                    <a:pt x="6655" y="4296"/>
                    <a:pt x="6680" y="4270"/>
                  </a:cubicBezTo>
                  <a:cubicBezTo>
                    <a:pt x="6696" y="4252"/>
                    <a:pt x="6724" y="4232"/>
                    <a:pt x="6764" y="4232"/>
                  </a:cubicBezTo>
                  <a:cubicBezTo>
                    <a:pt x="6765" y="4232"/>
                    <a:pt x="6765" y="4232"/>
                    <a:pt x="6765" y="4232"/>
                  </a:cubicBezTo>
                  <a:cubicBezTo>
                    <a:pt x="6768" y="4232"/>
                    <a:pt x="6781" y="4233"/>
                    <a:pt x="6802" y="4239"/>
                  </a:cubicBezTo>
                  <a:cubicBezTo>
                    <a:pt x="6872" y="4256"/>
                    <a:pt x="6996" y="4303"/>
                    <a:pt x="7151" y="4369"/>
                  </a:cubicBezTo>
                  <a:cubicBezTo>
                    <a:pt x="7155" y="4371"/>
                    <a:pt x="7155" y="4371"/>
                    <a:pt x="7155" y="4371"/>
                  </a:cubicBezTo>
                  <a:cubicBezTo>
                    <a:pt x="7103" y="4394"/>
                    <a:pt x="7045" y="4418"/>
                    <a:pt x="6988" y="4440"/>
                  </a:cubicBezTo>
                  <a:close/>
                  <a:moveTo>
                    <a:pt x="6988" y="5196"/>
                  </a:moveTo>
                  <a:cubicBezTo>
                    <a:pt x="6929" y="5219"/>
                    <a:pt x="6879" y="5237"/>
                    <a:pt x="6840" y="5249"/>
                  </a:cubicBezTo>
                  <a:cubicBezTo>
                    <a:pt x="6798" y="5262"/>
                    <a:pt x="6772" y="5266"/>
                    <a:pt x="6764" y="5267"/>
                  </a:cubicBezTo>
                  <a:cubicBezTo>
                    <a:pt x="6724" y="5267"/>
                    <a:pt x="6696" y="5246"/>
                    <a:pt x="6680" y="5228"/>
                  </a:cubicBezTo>
                  <a:cubicBezTo>
                    <a:pt x="6655" y="5202"/>
                    <a:pt x="6642" y="5166"/>
                    <a:pt x="6642" y="5127"/>
                  </a:cubicBezTo>
                  <a:cubicBezTo>
                    <a:pt x="6642" y="5088"/>
                    <a:pt x="6655" y="5052"/>
                    <a:pt x="6680" y="5026"/>
                  </a:cubicBezTo>
                  <a:cubicBezTo>
                    <a:pt x="6696" y="5008"/>
                    <a:pt x="6724" y="4987"/>
                    <a:pt x="6764" y="4987"/>
                  </a:cubicBezTo>
                  <a:cubicBezTo>
                    <a:pt x="6765" y="4987"/>
                    <a:pt x="6765" y="4987"/>
                    <a:pt x="6765" y="4987"/>
                  </a:cubicBezTo>
                  <a:cubicBezTo>
                    <a:pt x="6767" y="4987"/>
                    <a:pt x="6780" y="4989"/>
                    <a:pt x="6802" y="4994"/>
                  </a:cubicBezTo>
                  <a:cubicBezTo>
                    <a:pt x="6872" y="5012"/>
                    <a:pt x="6996" y="5059"/>
                    <a:pt x="7151" y="5125"/>
                  </a:cubicBezTo>
                  <a:cubicBezTo>
                    <a:pt x="7155" y="5127"/>
                    <a:pt x="7155" y="5127"/>
                    <a:pt x="7155" y="5127"/>
                  </a:cubicBezTo>
                  <a:cubicBezTo>
                    <a:pt x="7102" y="5150"/>
                    <a:pt x="7044" y="5174"/>
                    <a:pt x="6988" y="5196"/>
                  </a:cubicBezTo>
                  <a:close/>
                  <a:moveTo>
                    <a:pt x="6988" y="5953"/>
                  </a:moveTo>
                  <a:cubicBezTo>
                    <a:pt x="6929" y="5976"/>
                    <a:pt x="6879" y="5994"/>
                    <a:pt x="6840" y="6006"/>
                  </a:cubicBezTo>
                  <a:cubicBezTo>
                    <a:pt x="6798" y="6019"/>
                    <a:pt x="6771" y="6024"/>
                    <a:pt x="6764" y="6024"/>
                  </a:cubicBezTo>
                  <a:cubicBezTo>
                    <a:pt x="6724" y="6024"/>
                    <a:pt x="6696" y="6003"/>
                    <a:pt x="6680" y="5986"/>
                  </a:cubicBezTo>
                  <a:cubicBezTo>
                    <a:pt x="6655" y="5959"/>
                    <a:pt x="6642" y="5923"/>
                    <a:pt x="6642" y="5884"/>
                  </a:cubicBezTo>
                  <a:cubicBezTo>
                    <a:pt x="6642" y="5845"/>
                    <a:pt x="6655" y="5809"/>
                    <a:pt x="6680" y="5783"/>
                  </a:cubicBezTo>
                  <a:cubicBezTo>
                    <a:pt x="6696" y="5765"/>
                    <a:pt x="6724" y="5745"/>
                    <a:pt x="6764" y="5745"/>
                  </a:cubicBezTo>
                  <a:cubicBezTo>
                    <a:pt x="6765" y="5745"/>
                    <a:pt x="6765" y="5745"/>
                    <a:pt x="6765" y="5745"/>
                  </a:cubicBezTo>
                  <a:cubicBezTo>
                    <a:pt x="6767" y="5745"/>
                    <a:pt x="6780" y="5746"/>
                    <a:pt x="6802" y="5752"/>
                  </a:cubicBezTo>
                  <a:cubicBezTo>
                    <a:pt x="6872" y="5769"/>
                    <a:pt x="6999" y="5817"/>
                    <a:pt x="7151" y="5882"/>
                  </a:cubicBezTo>
                  <a:cubicBezTo>
                    <a:pt x="7155" y="5884"/>
                    <a:pt x="7155" y="5884"/>
                    <a:pt x="7155" y="5884"/>
                  </a:cubicBezTo>
                  <a:cubicBezTo>
                    <a:pt x="7094" y="5911"/>
                    <a:pt x="7037" y="5934"/>
                    <a:pt x="6988" y="5953"/>
                  </a:cubicBezTo>
                  <a:close/>
                  <a:moveTo>
                    <a:pt x="11269" y="4041"/>
                  </a:moveTo>
                  <a:cubicBezTo>
                    <a:pt x="11269" y="4104"/>
                    <a:pt x="11320" y="4155"/>
                    <a:pt x="11383" y="4155"/>
                  </a:cubicBezTo>
                  <a:cubicBezTo>
                    <a:pt x="11445" y="4155"/>
                    <a:pt x="11496" y="4104"/>
                    <a:pt x="11496" y="4041"/>
                  </a:cubicBezTo>
                  <a:cubicBezTo>
                    <a:pt x="11496" y="3978"/>
                    <a:pt x="11383" y="3774"/>
                    <a:pt x="11383" y="3774"/>
                  </a:cubicBezTo>
                  <a:cubicBezTo>
                    <a:pt x="11383" y="3774"/>
                    <a:pt x="11269" y="3978"/>
                    <a:pt x="11269" y="4041"/>
                  </a:cubicBezTo>
                  <a:close/>
                  <a:moveTo>
                    <a:pt x="11293" y="4517"/>
                  </a:moveTo>
                  <a:cubicBezTo>
                    <a:pt x="11293" y="4549"/>
                    <a:pt x="11320" y="4575"/>
                    <a:pt x="11352" y="4575"/>
                  </a:cubicBezTo>
                  <a:cubicBezTo>
                    <a:pt x="11385" y="4575"/>
                    <a:pt x="11411" y="4549"/>
                    <a:pt x="11411" y="4517"/>
                  </a:cubicBezTo>
                  <a:cubicBezTo>
                    <a:pt x="11411" y="4484"/>
                    <a:pt x="11352" y="4378"/>
                    <a:pt x="11352" y="4378"/>
                  </a:cubicBezTo>
                  <a:cubicBezTo>
                    <a:pt x="11352" y="4378"/>
                    <a:pt x="11293" y="4484"/>
                    <a:pt x="11293" y="4517"/>
                  </a:cubicBezTo>
                  <a:close/>
                </a:path>
              </a:pathLst>
            </a:custGeom>
            <a:solidFill>
              <a:schemeClr val="bg1">
                <a:alpha val="100000"/>
              </a:schemeClr>
            </a:solidFill>
            <a:ln w="9525">
              <a:noFill/>
            </a:ln>
          </p:spPr>
          <p:txBody>
            <a:bodyPr/>
            <a:lstStyle/>
            <a:p>
              <a:endParaRPr lang="zh-CN" altLang="en-US"/>
            </a:p>
          </p:txBody>
        </p:sp>
        <p:sp>
          <p:nvSpPr>
            <p:cNvPr id="40989" name="Freeform 27"/>
            <p:cNvSpPr>
              <a:spLocks noEditPoints="1"/>
            </p:cNvSpPr>
            <p:nvPr/>
          </p:nvSpPr>
          <p:spPr>
            <a:xfrm>
              <a:off x="5759450" y="2357438"/>
              <a:ext cx="374650" cy="242888"/>
            </a:xfrm>
            <a:custGeom>
              <a:avLst/>
              <a:gdLst/>
              <a:ahLst/>
              <a:cxnLst>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Lst>
              <a:rect l="0" t="0" r="0" b="0"/>
              <a:pathLst>
                <a:path w="1420" h="921">
                  <a:moveTo>
                    <a:pt x="0" y="920"/>
                  </a:moveTo>
                  <a:cubicBezTo>
                    <a:pt x="0" y="921"/>
                    <a:pt x="0" y="921"/>
                    <a:pt x="0" y="921"/>
                  </a:cubicBezTo>
                  <a:cubicBezTo>
                    <a:pt x="0" y="920"/>
                    <a:pt x="0" y="920"/>
                    <a:pt x="0" y="920"/>
                  </a:cubicBezTo>
                  <a:close/>
                  <a:moveTo>
                    <a:pt x="0" y="920"/>
                  </a:moveTo>
                  <a:cubicBezTo>
                    <a:pt x="0" y="711"/>
                    <a:pt x="0" y="711"/>
                    <a:pt x="0" y="711"/>
                  </a:cubicBezTo>
                  <a:cubicBezTo>
                    <a:pt x="1106" y="711"/>
                    <a:pt x="1106" y="711"/>
                    <a:pt x="1106" y="711"/>
                  </a:cubicBezTo>
                  <a:cubicBezTo>
                    <a:pt x="1164" y="711"/>
                    <a:pt x="1211" y="665"/>
                    <a:pt x="1211" y="607"/>
                  </a:cubicBezTo>
                  <a:cubicBezTo>
                    <a:pt x="1211" y="607"/>
                    <a:pt x="1211" y="607"/>
                    <a:pt x="1211" y="607"/>
                  </a:cubicBezTo>
                  <a:cubicBezTo>
                    <a:pt x="1211" y="0"/>
                    <a:pt x="1211" y="0"/>
                    <a:pt x="1211" y="0"/>
                  </a:cubicBezTo>
                  <a:cubicBezTo>
                    <a:pt x="1420" y="0"/>
                    <a:pt x="1420" y="0"/>
                    <a:pt x="1420" y="0"/>
                  </a:cubicBezTo>
                  <a:cubicBezTo>
                    <a:pt x="1420" y="607"/>
                    <a:pt x="1420" y="607"/>
                    <a:pt x="1420" y="607"/>
                  </a:cubicBezTo>
                  <a:cubicBezTo>
                    <a:pt x="1420" y="780"/>
                    <a:pt x="1279" y="920"/>
                    <a:pt x="1106" y="920"/>
                  </a:cubicBezTo>
                  <a:cubicBezTo>
                    <a:pt x="1106" y="920"/>
                    <a:pt x="1106" y="920"/>
                    <a:pt x="1106" y="920"/>
                  </a:cubicBezTo>
                  <a:cubicBezTo>
                    <a:pt x="0" y="920"/>
                    <a:pt x="0" y="920"/>
                    <a:pt x="0" y="920"/>
                  </a:cubicBezTo>
                  <a:close/>
                </a:path>
              </a:pathLst>
            </a:custGeom>
            <a:solidFill>
              <a:srgbClr val="D8C0A4">
                <a:alpha val="100000"/>
              </a:srgbClr>
            </a:solidFill>
            <a:ln w="9525">
              <a:noFill/>
            </a:ln>
          </p:spPr>
          <p:txBody>
            <a:bodyPr/>
            <a:lstStyle/>
            <a:p>
              <a:endParaRPr lang="zh-CN" altLang="en-US"/>
            </a:p>
          </p:txBody>
        </p:sp>
        <p:sp>
          <p:nvSpPr>
            <p:cNvPr id="40990" name="Freeform 28"/>
            <p:cNvSpPr/>
            <p:nvPr/>
          </p:nvSpPr>
          <p:spPr>
            <a:xfrm>
              <a:off x="5260975" y="3530601"/>
              <a:ext cx="608013" cy="60325"/>
            </a:xfrm>
            <a:custGeom>
              <a:avLst/>
              <a:gdLst/>
              <a:ahLst/>
              <a:cxnLst>
                <a:cxn ang="0">
                  <a:pos x="2147483646" y="0"/>
                </a:cxn>
                <a:cxn ang="0">
                  <a:pos x="0" y="0"/>
                </a:cxn>
                <a:cxn ang="0">
                  <a:pos x="2147483646" y="2147483646"/>
                </a:cxn>
                <a:cxn ang="0">
                  <a:pos x="2147483646" y="2147483646"/>
                </a:cxn>
                <a:cxn ang="0">
                  <a:pos x="2147483646" y="0"/>
                </a:cxn>
              </a:cxnLst>
              <a:rect l="0" t="0" r="0" b="0"/>
              <a:pathLst>
                <a:path w="2302" h="230">
                  <a:moveTo>
                    <a:pt x="2302" y="0"/>
                  </a:moveTo>
                  <a:cubicBezTo>
                    <a:pt x="0" y="0"/>
                    <a:pt x="0" y="0"/>
                    <a:pt x="0" y="0"/>
                  </a:cubicBezTo>
                  <a:cubicBezTo>
                    <a:pt x="101" y="81"/>
                    <a:pt x="198" y="157"/>
                    <a:pt x="290" y="230"/>
                  </a:cubicBezTo>
                  <a:cubicBezTo>
                    <a:pt x="2015" y="230"/>
                    <a:pt x="2015" y="230"/>
                    <a:pt x="2015" y="230"/>
                  </a:cubicBezTo>
                  <a:cubicBezTo>
                    <a:pt x="2107" y="158"/>
                    <a:pt x="2202" y="81"/>
                    <a:pt x="2302" y="0"/>
                  </a:cubicBezTo>
                  <a:close/>
                </a:path>
              </a:pathLst>
            </a:custGeom>
            <a:solidFill>
              <a:srgbClr val="AD8E74">
                <a:alpha val="100000"/>
              </a:srgbClr>
            </a:solidFill>
            <a:ln w="9525">
              <a:noFill/>
            </a:ln>
          </p:spPr>
          <p:txBody>
            <a:bodyPr/>
            <a:lstStyle/>
            <a:p>
              <a:endParaRPr lang="zh-CN" altLang="en-US"/>
            </a:p>
          </p:txBody>
        </p:sp>
        <p:sp>
          <p:nvSpPr>
            <p:cNvPr id="40991" name="Freeform 29"/>
            <p:cNvSpPr/>
            <p:nvPr/>
          </p:nvSpPr>
          <p:spPr>
            <a:xfrm>
              <a:off x="5337175" y="3590926"/>
              <a:ext cx="455613" cy="174625"/>
            </a:xfrm>
            <a:custGeom>
              <a:avLst/>
              <a:gdLst/>
              <a:ahLst/>
              <a:cxnLst>
                <a:cxn ang="0">
                  <a:pos x="2147483646" y="0"/>
                </a:cxn>
                <a:cxn ang="0">
                  <a:pos x="0" y="0"/>
                </a:cxn>
                <a:cxn ang="0">
                  <a:pos x="2147483646" y="2147483646"/>
                </a:cxn>
                <a:cxn ang="0">
                  <a:pos x="2147483646" y="0"/>
                </a:cxn>
              </a:cxnLst>
              <a:rect l="0" t="0" r="0" b="0"/>
              <a:pathLst>
                <a:path w="1725" h="661">
                  <a:moveTo>
                    <a:pt x="1725" y="0"/>
                  </a:moveTo>
                  <a:cubicBezTo>
                    <a:pt x="0" y="0"/>
                    <a:pt x="0" y="0"/>
                    <a:pt x="0" y="0"/>
                  </a:cubicBezTo>
                  <a:cubicBezTo>
                    <a:pt x="378" y="296"/>
                    <a:pt x="680" y="522"/>
                    <a:pt x="870" y="661"/>
                  </a:cubicBezTo>
                  <a:cubicBezTo>
                    <a:pt x="1042" y="532"/>
                    <a:pt x="1343" y="303"/>
                    <a:pt x="1725" y="0"/>
                  </a:cubicBezTo>
                  <a:close/>
                </a:path>
              </a:pathLst>
            </a:custGeom>
            <a:solidFill>
              <a:schemeClr val="bg1">
                <a:alpha val="100000"/>
              </a:schemeClr>
            </a:solidFill>
            <a:ln w="9525">
              <a:noFill/>
            </a:ln>
          </p:spPr>
          <p:txBody>
            <a:bodyPr/>
            <a:lstStyle/>
            <a:p>
              <a:endParaRPr lang="zh-CN" altLang="en-US"/>
            </a:p>
          </p:txBody>
        </p:sp>
        <p:sp>
          <p:nvSpPr>
            <p:cNvPr id="40992" name="Rectangle 30"/>
            <p:cNvSpPr/>
            <p:nvPr/>
          </p:nvSpPr>
          <p:spPr>
            <a:xfrm>
              <a:off x="4140200" y="1611313"/>
              <a:ext cx="612775" cy="28575"/>
            </a:xfrm>
            <a:prstGeom prst="rect">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38" name="Freeform 31"/>
            <p:cNvSpPr/>
            <p:nvPr/>
          </p:nvSpPr>
          <p:spPr bwMode="auto">
            <a:xfrm>
              <a:off x="3840163" y="1443038"/>
              <a:ext cx="358775" cy="655638"/>
            </a:xfrm>
            <a:custGeom>
              <a:avLst/>
              <a:gdLst>
                <a:gd name="T0" fmla="*/ 695 w 1358"/>
                <a:gd name="T1" fmla="*/ 2486 h 2486"/>
                <a:gd name="T2" fmla="*/ 412 w 1358"/>
                <a:gd name="T3" fmla="*/ 2202 h 2486"/>
                <a:gd name="T4" fmla="*/ 412 w 1358"/>
                <a:gd name="T5" fmla="*/ 2145 h 2486"/>
                <a:gd name="T6" fmla="*/ 148 w 1358"/>
                <a:gd name="T7" fmla="*/ 1707 h 2486"/>
                <a:gd name="T8" fmla="*/ 148 w 1358"/>
                <a:gd name="T9" fmla="*/ 585 h 2486"/>
                <a:gd name="T10" fmla="*/ 0 w 1358"/>
                <a:gd name="T11" fmla="*/ 317 h 2486"/>
                <a:gd name="T12" fmla="*/ 317 w 1358"/>
                <a:gd name="T13" fmla="*/ 0 h 2486"/>
                <a:gd name="T14" fmla="*/ 1042 w 1358"/>
                <a:gd name="T15" fmla="*/ 0 h 2486"/>
                <a:gd name="T16" fmla="*/ 1358 w 1358"/>
                <a:gd name="T17" fmla="*/ 317 h 2486"/>
                <a:gd name="T18" fmla="*/ 1211 w 1358"/>
                <a:gd name="T19" fmla="*/ 585 h 2486"/>
                <a:gd name="T20" fmla="*/ 1211 w 1358"/>
                <a:gd name="T21" fmla="*/ 1707 h 2486"/>
                <a:gd name="T22" fmla="*/ 979 w 1358"/>
                <a:gd name="T23" fmla="*/ 2126 h 2486"/>
                <a:gd name="T24" fmla="*/ 979 w 1358"/>
                <a:gd name="T25" fmla="*/ 2202 h 2486"/>
                <a:gd name="T26" fmla="*/ 695 w 1358"/>
                <a:gd name="T27" fmla="*/ 2486 h 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8" h="2486">
                  <a:moveTo>
                    <a:pt x="695" y="2486"/>
                  </a:moveTo>
                  <a:cubicBezTo>
                    <a:pt x="539" y="2486"/>
                    <a:pt x="412" y="2359"/>
                    <a:pt x="412" y="2202"/>
                  </a:cubicBezTo>
                  <a:cubicBezTo>
                    <a:pt x="412" y="2145"/>
                    <a:pt x="412" y="2145"/>
                    <a:pt x="412" y="2145"/>
                  </a:cubicBezTo>
                  <a:cubicBezTo>
                    <a:pt x="251" y="2061"/>
                    <a:pt x="148" y="1894"/>
                    <a:pt x="148" y="1707"/>
                  </a:cubicBezTo>
                  <a:cubicBezTo>
                    <a:pt x="148" y="585"/>
                    <a:pt x="148" y="585"/>
                    <a:pt x="148" y="585"/>
                  </a:cubicBezTo>
                  <a:cubicBezTo>
                    <a:pt x="58" y="528"/>
                    <a:pt x="0" y="428"/>
                    <a:pt x="0" y="317"/>
                  </a:cubicBezTo>
                  <a:cubicBezTo>
                    <a:pt x="0" y="142"/>
                    <a:pt x="142" y="0"/>
                    <a:pt x="317" y="0"/>
                  </a:cubicBezTo>
                  <a:cubicBezTo>
                    <a:pt x="1042" y="0"/>
                    <a:pt x="1042" y="0"/>
                    <a:pt x="1042" y="0"/>
                  </a:cubicBezTo>
                  <a:cubicBezTo>
                    <a:pt x="1216" y="0"/>
                    <a:pt x="1358" y="142"/>
                    <a:pt x="1358" y="317"/>
                  </a:cubicBezTo>
                  <a:cubicBezTo>
                    <a:pt x="1358" y="428"/>
                    <a:pt x="1301" y="528"/>
                    <a:pt x="1211" y="585"/>
                  </a:cubicBezTo>
                  <a:cubicBezTo>
                    <a:pt x="1211" y="1707"/>
                    <a:pt x="1211" y="1707"/>
                    <a:pt x="1211" y="1707"/>
                  </a:cubicBezTo>
                  <a:cubicBezTo>
                    <a:pt x="1211" y="1880"/>
                    <a:pt x="1122" y="2037"/>
                    <a:pt x="979" y="2126"/>
                  </a:cubicBezTo>
                  <a:cubicBezTo>
                    <a:pt x="979" y="2202"/>
                    <a:pt x="979" y="2202"/>
                    <a:pt x="979" y="2202"/>
                  </a:cubicBezTo>
                  <a:cubicBezTo>
                    <a:pt x="979" y="2359"/>
                    <a:pt x="852" y="2486"/>
                    <a:pt x="695" y="2486"/>
                  </a:cubicBezTo>
                  <a:close/>
                </a:path>
              </a:pathLst>
            </a:custGeom>
            <a:solidFill>
              <a:schemeClr val="accent3">
                <a:lumMod val="5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994" name="Freeform 32"/>
            <p:cNvSpPr/>
            <p:nvPr/>
          </p:nvSpPr>
          <p:spPr>
            <a:xfrm>
              <a:off x="3871913" y="1474788"/>
              <a:ext cx="293688" cy="59213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112" h="2240">
                  <a:moveTo>
                    <a:pt x="919" y="0"/>
                  </a:moveTo>
                  <a:cubicBezTo>
                    <a:pt x="194" y="0"/>
                    <a:pt x="194" y="0"/>
                    <a:pt x="194" y="0"/>
                  </a:cubicBezTo>
                  <a:cubicBezTo>
                    <a:pt x="87" y="0"/>
                    <a:pt x="0" y="87"/>
                    <a:pt x="0" y="194"/>
                  </a:cubicBezTo>
                  <a:cubicBezTo>
                    <a:pt x="0" y="285"/>
                    <a:pt x="63" y="361"/>
                    <a:pt x="148" y="382"/>
                  </a:cubicBezTo>
                  <a:cubicBezTo>
                    <a:pt x="148" y="1584"/>
                    <a:pt x="148" y="1584"/>
                    <a:pt x="148" y="1584"/>
                  </a:cubicBezTo>
                  <a:cubicBezTo>
                    <a:pt x="148" y="1752"/>
                    <a:pt x="259" y="1894"/>
                    <a:pt x="412" y="1940"/>
                  </a:cubicBezTo>
                  <a:cubicBezTo>
                    <a:pt x="412" y="2079"/>
                    <a:pt x="412" y="2079"/>
                    <a:pt x="412" y="2079"/>
                  </a:cubicBezTo>
                  <a:cubicBezTo>
                    <a:pt x="412" y="2168"/>
                    <a:pt x="484" y="2240"/>
                    <a:pt x="572" y="2240"/>
                  </a:cubicBezTo>
                  <a:cubicBezTo>
                    <a:pt x="661" y="2240"/>
                    <a:pt x="733" y="2168"/>
                    <a:pt x="733" y="2079"/>
                  </a:cubicBezTo>
                  <a:cubicBezTo>
                    <a:pt x="733" y="1928"/>
                    <a:pt x="733" y="1928"/>
                    <a:pt x="733" y="1928"/>
                  </a:cubicBezTo>
                  <a:cubicBezTo>
                    <a:pt x="869" y="1873"/>
                    <a:pt x="965" y="1740"/>
                    <a:pt x="965" y="1584"/>
                  </a:cubicBezTo>
                  <a:cubicBezTo>
                    <a:pt x="965" y="382"/>
                    <a:pt x="965" y="382"/>
                    <a:pt x="965" y="382"/>
                  </a:cubicBezTo>
                  <a:cubicBezTo>
                    <a:pt x="1049" y="361"/>
                    <a:pt x="1112" y="285"/>
                    <a:pt x="1112" y="194"/>
                  </a:cubicBezTo>
                  <a:cubicBezTo>
                    <a:pt x="1112" y="87"/>
                    <a:pt x="1026" y="0"/>
                    <a:pt x="919" y="0"/>
                  </a:cubicBezTo>
                  <a:close/>
                </a:path>
              </a:pathLst>
            </a:custGeom>
            <a:solidFill>
              <a:srgbClr val="FFFFFF">
                <a:alpha val="100000"/>
              </a:srgbClr>
            </a:solidFill>
            <a:ln w="9525">
              <a:noFill/>
            </a:ln>
          </p:spPr>
          <p:txBody>
            <a:bodyPr/>
            <a:lstStyle/>
            <a:p>
              <a:endParaRPr lang="zh-CN" altLang="en-US"/>
            </a:p>
          </p:txBody>
        </p:sp>
        <p:sp>
          <p:nvSpPr>
            <p:cNvPr id="40995" name="Rectangle 33"/>
            <p:cNvSpPr/>
            <p:nvPr/>
          </p:nvSpPr>
          <p:spPr>
            <a:xfrm>
              <a:off x="3930650" y="1733551"/>
              <a:ext cx="177800" cy="74613"/>
            </a:xfrm>
            <a:prstGeom prst="rect">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0996" name="Freeform 34"/>
            <p:cNvSpPr/>
            <p:nvPr/>
          </p:nvSpPr>
          <p:spPr>
            <a:xfrm>
              <a:off x="3930650" y="1808163"/>
              <a:ext cx="177800" cy="239713"/>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rect l="0" t="0" r="0" b="0"/>
              <a:pathLst>
                <a:path w="677" h="908">
                  <a:moveTo>
                    <a:pt x="0" y="0"/>
                  </a:moveTo>
                  <a:cubicBezTo>
                    <a:pt x="0" y="322"/>
                    <a:pt x="0" y="322"/>
                    <a:pt x="0" y="322"/>
                  </a:cubicBezTo>
                  <a:cubicBezTo>
                    <a:pt x="0" y="454"/>
                    <a:pt x="88" y="573"/>
                    <a:pt x="214" y="611"/>
                  </a:cubicBezTo>
                  <a:cubicBezTo>
                    <a:pt x="264" y="627"/>
                    <a:pt x="264" y="627"/>
                    <a:pt x="264" y="627"/>
                  </a:cubicBezTo>
                  <a:cubicBezTo>
                    <a:pt x="264" y="678"/>
                    <a:pt x="264" y="678"/>
                    <a:pt x="264" y="678"/>
                  </a:cubicBezTo>
                  <a:cubicBezTo>
                    <a:pt x="264" y="817"/>
                    <a:pt x="264" y="817"/>
                    <a:pt x="264" y="817"/>
                  </a:cubicBezTo>
                  <a:cubicBezTo>
                    <a:pt x="264" y="867"/>
                    <a:pt x="304" y="908"/>
                    <a:pt x="354" y="908"/>
                  </a:cubicBezTo>
                  <a:cubicBezTo>
                    <a:pt x="405" y="908"/>
                    <a:pt x="445" y="867"/>
                    <a:pt x="445" y="817"/>
                  </a:cubicBezTo>
                  <a:cubicBezTo>
                    <a:pt x="445" y="667"/>
                    <a:pt x="445" y="667"/>
                    <a:pt x="445" y="667"/>
                  </a:cubicBezTo>
                  <a:cubicBezTo>
                    <a:pt x="445" y="620"/>
                    <a:pt x="445" y="620"/>
                    <a:pt x="445" y="620"/>
                  </a:cubicBezTo>
                  <a:cubicBezTo>
                    <a:pt x="489" y="602"/>
                    <a:pt x="489" y="602"/>
                    <a:pt x="489" y="602"/>
                  </a:cubicBezTo>
                  <a:cubicBezTo>
                    <a:pt x="603" y="555"/>
                    <a:pt x="677" y="445"/>
                    <a:pt x="677" y="322"/>
                  </a:cubicBezTo>
                  <a:cubicBezTo>
                    <a:pt x="677" y="0"/>
                    <a:pt x="677" y="0"/>
                    <a:pt x="677" y="0"/>
                  </a:cubicBezTo>
                  <a:lnTo>
                    <a:pt x="0" y="0"/>
                  </a:lnTo>
                  <a:close/>
                </a:path>
              </a:pathLst>
            </a:custGeom>
            <a:solidFill>
              <a:srgbClr val="C93A41">
                <a:alpha val="100000"/>
              </a:srgbClr>
            </a:solidFill>
            <a:ln w="9525">
              <a:noFill/>
            </a:ln>
          </p:spPr>
          <p:txBody>
            <a:bodyPr/>
            <a:lstStyle/>
            <a:p>
              <a:endParaRPr lang="zh-CN" altLang="en-US"/>
            </a:p>
          </p:txBody>
        </p:sp>
        <p:sp>
          <p:nvSpPr>
            <p:cNvPr id="40997" name="Freeform 35"/>
            <p:cNvSpPr/>
            <p:nvPr/>
          </p:nvSpPr>
          <p:spPr>
            <a:xfrm>
              <a:off x="3971925" y="1636713"/>
              <a:ext cx="93663"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0998" name="Freeform 36"/>
            <p:cNvSpPr/>
            <p:nvPr/>
          </p:nvSpPr>
          <p:spPr>
            <a:xfrm>
              <a:off x="3971925" y="1679576"/>
              <a:ext cx="93663"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0999" name="Freeform 37"/>
            <p:cNvSpPr/>
            <p:nvPr/>
          </p:nvSpPr>
          <p:spPr>
            <a:xfrm>
              <a:off x="3971925" y="1722438"/>
              <a:ext cx="93663"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1000" name="Freeform 38"/>
            <p:cNvSpPr/>
            <p:nvPr/>
          </p:nvSpPr>
          <p:spPr>
            <a:xfrm>
              <a:off x="3971925" y="1763713"/>
              <a:ext cx="93663"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1001" name="Freeform 39"/>
            <p:cNvSpPr/>
            <p:nvPr/>
          </p:nvSpPr>
          <p:spPr>
            <a:xfrm>
              <a:off x="3971925" y="1806576"/>
              <a:ext cx="93663"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1002" name="Freeform 40"/>
            <p:cNvSpPr/>
            <p:nvPr/>
          </p:nvSpPr>
          <p:spPr>
            <a:xfrm>
              <a:off x="3971925" y="1847851"/>
              <a:ext cx="93663"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1003" name="Freeform 41"/>
            <p:cNvSpPr/>
            <p:nvPr/>
          </p:nvSpPr>
          <p:spPr>
            <a:xfrm>
              <a:off x="3971925" y="1890713"/>
              <a:ext cx="93663"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2" y="52"/>
                    <a:pt x="0" y="40"/>
                    <a:pt x="0" y="26"/>
                  </a:cubicBezTo>
                  <a:cubicBezTo>
                    <a:pt x="0" y="26"/>
                    <a:pt x="0" y="26"/>
                    <a:pt x="0" y="26"/>
                  </a:cubicBezTo>
                  <a:cubicBezTo>
                    <a:pt x="0" y="11"/>
                    <a:pt x="12" y="0"/>
                    <a:pt x="26" y="0"/>
                  </a:cubicBezTo>
                  <a:cubicBezTo>
                    <a:pt x="26" y="0"/>
                    <a:pt x="26" y="0"/>
                    <a:pt x="26" y="0"/>
                  </a:cubicBezTo>
                  <a:cubicBezTo>
                    <a:pt x="327" y="0"/>
                    <a:pt x="327" y="0"/>
                    <a:pt x="327" y="0"/>
                  </a:cubicBezTo>
                  <a:cubicBezTo>
                    <a:pt x="341" y="0"/>
                    <a:pt x="353" y="11"/>
                    <a:pt x="353" y="26"/>
                  </a:cubicBezTo>
                  <a:cubicBezTo>
                    <a:pt x="353" y="26"/>
                    <a:pt x="353" y="26"/>
                    <a:pt x="353" y="26"/>
                  </a:cubicBezTo>
                  <a:cubicBezTo>
                    <a:pt x="353" y="40"/>
                    <a:pt x="341" y="52"/>
                    <a:pt x="327" y="52"/>
                  </a:cubicBezTo>
                  <a:cubicBezTo>
                    <a:pt x="327" y="52"/>
                    <a:pt x="327" y="52"/>
                    <a:pt x="327" y="52"/>
                  </a:cubicBezTo>
                  <a:cubicBezTo>
                    <a:pt x="26" y="52"/>
                    <a:pt x="26" y="52"/>
                    <a:pt x="26" y="52"/>
                  </a:cubicBezTo>
                  <a:close/>
                </a:path>
              </a:pathLst>
            </a:custGeom>
            <a:solidFill>
              <a:srgbClr val="D8C0A4">
                <a:alpha val="100000"/>
              </a:srgbClr>
            </a:solidFill>
            <a:ln w="9525">
              <a:noFill/>
            </a:ln>
          </p:spPr>
          <p:txBody>
            <a:bodyPr/>
            <a:lstStyle/>
            <a:p>
              <a:endParaRPr lang="zh-CN" altLang="en-US"/>
            </a:p>
          </p:txBody>
        </p:sp>
        <p:sp>
          <p:nvSpPr>
            <p:cNvPr id="41004" name="Freeform 42"/>
            <p:cNvSpPr>
              <a:spLocks noEditPoints="1"/>
            </p:cNvSpPr>
            <p:nvPr/>
          </p:nvSpPr>
          <p:spPr>
            <a:xfrm>
              <a:off x="5118100" y="2160588"/>
              <a:ext cx="904875" cy="1279525"/>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8" h="4844">
                  <a:moveTo>
                    <a:pt x="2303" y="1799"/>
                  </a:moveTo>
                  <a:cubicBezTo>
                    <a:pt x="2303" y="713"/>
                    <a:pt x="2303" y="713"/>
                    <a:pt x="2303" y="713"/>
                  </a:cubicBezTo>
                  <a:cubicBezTo>
                    <a:pt x="2449" y="665"/>
                    <a:pt x="2556" y="527"/>
                    <a:pt x="2556" y="365"/>
                  </a:cubicBezTo>
                  <a:cubicBezTo>
                    <a:pt x="2556" y="164"/>
                    <a:pt x="2392" y="0"/>
                    <a:pt x="2191" y="0"/>
                  </a:cubicBezTo>
                  <a:cubicBezTo>
                    <a:pt x="1237" y="0"/>
                    <a:pt x="1237" y="0"/>
                    <a:pt x="1237" y="0"/>
                  </a:cubicBezTo>
                  <a:cubicBezTo>
                    <a:pt x="1036" y="0"/>
                    <a:pt x="872" y="164"/>
                    <a:pt x="872" y="365"/>
                  </a:cubicBezTo>
                  <a:cubicBezTo>
                    <a:pt x="872" y="527"/>
                    <a:pt x="978" y="665"/>
                    <a:pt x="1125" y="713"/>
                  </a:cubicBezTo>
                  <a:cubicBezTo>
                    <a:pt x="1125" y="1799"/>
                    <a:pt x="1125" y="1799"/>
                    <a:pt x="1125" y="1799"/>
                  </a:cubicBezTo>
                  <a:cubicBezTo>
                    <a:pt x="456" y="2034"/>
                    <a:pt x="0" y="2652"/>
                    <a:pt x="0" y="3346"/>
                  </a:cubicBezTo>
                  <a:cubicBezTo>
                    <a:pt x="0" y="3981"/>
                    <a:pt x="369" y="4549"/>
                    <a:pt x="964" y="4827"/>
                  </a:cubicBezTo>
                  <a:cubicBezTo>
                    <a:pt x="1000" y="4844"/>
                    <a:pt x="1000" y="4844"/>
                    <a:pt x="1000" y="4844"/>
                  </a:cubicBezTo>
                  <a:cubicBezTo>
                    <a:pt x="1040" y="4844"/>
                    <a:pt x="1040" y="4844"/>
                    <a:pt x="1040" y="4844"/>
                  </a:cubicBezTo>
                  <a:cubicBezTo>
                    <a:pt x="2388" y="4844"/>
                    <a:pt x="2388" y="4844"/>
                    <a:pt x="2388" y="4844"/>
                  </a:cubicBezTo>
                  <a:cubicBezTo>
                    <a:pt x="2428" y="4844"/>
                    <a:pt x="2428" y="4844"/>
                    <a:pt x="2428" y="4844"/>
                  </a:cubicBezTo>
                  <a:cubicBezTo>
                    <a:pt x="2464" y="4827"/>
                    <a:pt x="2464" y="4827"/>
                    <a:pt x="2464" y="4827"/>
                  </a:cubicBezTo>
                  <a:cubicBezTo>
                    <a:pt x="3059" y="4549"/>
                    <a:pt x="3428" y="3981"/>
                    <a:pt x="3428" y="3346"/>
                  </a:cubicBezTo>
                  <a:cubicBezTo>
                    <a:pt x="3428" y="2652"/>
                    <a:pt x="2972" y="2034"/>
                    <a:pt x="2303" y="1799"/>
                  </a:cubicBezTo>
                  <a:close/>
                  <a:moveTo>
                    <a:pt x="2388" y="4665"/>
                  </a:moveTo>
                  <a:cubicBezTo>
                    <a:pt x="1040" y="4665"/>
                    <a:pt x="1040" y="4665"/>
                    <a:pt x="1040" y="4665"/>
                  </a:cubicBezTo>
                  <a:cubicBezTo>
                    <a:pt x="530" y="4426"/>
                    <a:pt x="179" y="3925"/>
                    <a:pt x="179" y="3346"/>
                  </a:cubicBezTo>
                  <a:cubicBezTo>
                    <a:pt x="179" y="2671"/>
                    <a:pt x="655" y="2103"/>
                    <a:pt x="1304" y="1931"/>
                  </a:cubicBezTo>
                  <a:cubicBezTo>
                    <a:pt x="1304" y="551"/>
                    <a:pt x="1304" y="551"/>
                    <a:pt x="1304" y="551"/>
                  </a:cubicBezTo>
                  <a:cubicBezTo>
                    <a:pt x="1237" y="551"/>
                    <a:pt x="1237" y="551"/>
                    <a:pt x="1237" y="551"/>
                  </a:cubicBezTo>
                  <a:cubicBezTo>
                    <a:pt x="1134" y="551"/>
                    <a:pt x="1051" y="468"/>
                    <a:pt x="1051" y="365"/>
                  </a:cubicBezTo>
                  <a:cubicBezTo>
                    <a:pt x="1051" y="262"/>
                    <a:pt x="1134" y="179"/>
                    <a:pt x="1237" y="179"/>
                  </a:cubicBezTo>
                  <a:cubicBezTo>
                    <a:pt x="2191" y="179"/>
                    <a:pt x="2191" y="179"/>
                    <a:pt x="2191" y="179"/>
                  </a:cubicBezTo>
                  <a:cubicBezTo>
                    <a:pt x="2294" y="179"/>
                    <a:pt x="2377" y="262"/>
                    <a:pt x="2377" y="365"/>
                  </a:cubicBezTo>
                  <a:cubicBezTo>
                    <a:pt x="2377" y="468"/>
                    <a:pt x="2294" y="551"/>
                    <a:pt x="2191" y="551"/>
                  </a:cubicBezTo>
                  <a:cubicBezTo>
                    <a:pt x="2124" y="551"/>
                    <a:pt x="2124" y="551"/>
                    <a:pt x="2124" y="551"/>
                  </a:cubicBezTo>
                  <a:cubicBezTo>
                    <a:pt x="2124" y="1931"/>
                    <a:pt x="2124" y="1931"/>
                    <a:pt x="2124" y="1931"/>
                  </a:cubicBezTo>
                  <a:cubicBezTo>
                    <a:pt x="2773" y="2103"/>
                    <a:pt x="3249" y="2671"/>
                    <a:pt x="3249" y="3346"/>
                  </a:cubicBezTo>
                  <a:cubicBezTo>
                    <a:pt x="3249" y="3925"/>
                    <a:pt x="2898" y="4426"/>
                    <a:pt x="2388" y="4665"/>
                  </a:cubicBezTo>
                  <a:close/>
                </a:path>
              </a:pathLst>
            </a:custGeom>
            <a:solidFill>
              <a:srgbClr val="00B0F0">
                <a:alpha val="100000"/>
              </a:srgbClr>
            </a:solidFill>
            <a:ln w="9525">
              <a:noFill/>
            </a:ln>
          </p:spPr>
          <p:txBody>
            <a:bodyPr/>
            <a:lstStyle/>
            <a:p>
              <a:endParaRPr lang="zh-CN" altLang="en-US"/>
            </a:p>
          </p:txBody>
        </p:sp>
        <p:sp>
          <p:nvSpPr>
            <p:cNvPr id="41005" name="Freeform 43"/>
            <p:cNvSpPr/>
            <p:nvPr/>
          </p:nvSpPr>
          <p:spPr>
            <a:xfrm>
              <a:off x="5200650" y="3035301"/>
              <a:ext cx="739775" cy="107950"/>
            </a:xfrm>
            <a:custGeom>
              <a:avLst/>
              <a:gdLst/>
              <a:ahLst/>
              <a:cxnLst>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Lst>
              <a:rect l="0" t="0" r="0" b="0"/>
              <a:pathLst>
                <a:path w="2802" h="409">
                  <a:moveTo>
                    <a:pt x="2802" y="37"/>
                  </a:moveTo>
                  <a:cubicBezTo>
                    <a:pt x="2802" y="24"/>
                    <a:pt x="2801" y="12"/>
                    <a:pt x="2800" y="0"/>
                  </a:cubicBezTo>
                  <a:cubicBezTo>
                    <a:pt x="1" y="0"/>
                    <a:pt x="1" y="0"/>
                    <a:pt x="1" y="0"/>
                  </a:cubicBezTo>
                  <a:cubicBezTo>
                    <a:pt x="1" y="12"/>
                    <a:pt x="0" y="24"/>
                    <a:pt x="0" y="37"/>
                  </a:cubicBezTo>
                  <a:cubicBezTo>
                    <a:pt x="0" y="165"/>
                    <a:pt x="19" y="290"/>
                    <a:pt x="55" y="409"/>
                  </a:cubicBezTo>
                  <a:cubicBezTo>
                    <a:pt x="2747" y="409"/>
                    <a:pt x="2747" y="409"/>
                    <a:pt x="2747" y="409"/>
                  </a:cubicBezTo>
                  <a:cubicBezTo>
                    <a:pt x="2783" y="290"/>
                    <a:pt x="2802" y="165"/>
                    <a:pt x="2802" y="37"/>
                  </a:cubicBezTo>
                  <a:close/>
                </a:path>
              </a:pathLst>
            </a:custGeom>
            <a:solidFill>
              <a:srgbClr val="0070C0">
                <a:alpha val="100000"/>
              </a:srgbClr>
            </a:solidFill>
            <a:ln w="9525">
              <a:noFill/>
            </a:ln>
          </p:spPr>
          <p:txBody>
            <a:bodyPr/>
            <a:lstStyle/>
            <a:p>
              <a:endParaRPr lang="zh-CN" altLang="en-US"/>
            </a:p>
          </p:txBody>
        </p:sp>
        <p:sp>
          <p:nvSpPr>
            <p:cNvPr id="41006" name="Freeform 44"/>
            <p:cNvSpPr/>
            <p:nvPr/>
          </p:nvSpPr>
          <p:spPr>
            <a:xfrm>
              <a:off x="5216525" y="3143251"/>
              <a:ext cx="709613" cy="214313"/>
            </a:xfrm>
            <a:custGeom>
              <a:avLst/>
              <a:gdLst/>
              <a:ahLst/>
              <a:cxnLst>
                <a:cxn ang="0">
                  <a:pos x="0" y="0"/>
                </a:cxn>
                <a:cxn ang="0">
                  <a:pos x="2147483646" y="2147483646"/>
                </a:cxn>
                <a:cxn ang="0">
                  <a:pos x="2147483646" y="2147483646"/>
                </a:cxn>
                <a:cxn ang="0">
                  <a:pos x="2147483646" y="0"/>
                </a:cxn>
                <a:cxn ang="0">
                  <a:pos x="0" y="0"/>
                </a:cxn>
              </a:cxnLst>
              <a:rect l="0" t="0" r="0" b="0"/>
              <a:pathLst>
                <a:path w="2692" h="813">
                  <a:moveTo>
                    <a:pt x="0" y="0"/>
                  </a:moveTo>
                  <a:cubicBezTo>
                    <a:pt x="104" y="347"/>
                    <a:pt x="354" y="641"/>
                    <a:pt x="702" y="813"/>
                  </a:cubicBezTo>
                  <a:cubicBezTo>
                    <a:pt x="1990" y="813"/>
                    <a:pt x="1990" y="813"/>
                    <a:pt x="1990" y="813"/>
                  </a:cubicBezTo>
                  <a:cubicBezTo>
                    <a:pt x="2338" y="641"/>
                    <a:pt x="2588" y="347"/>
                    <a:pt x="2692" y="0"/>
                  </a:cubicBezTo>
                  <a:lnTo>
                    <a:pt x="0" y="0"/>
                  </a:lnTo>
                  <a:close/>
                </a:path>
              </a:pathLst>
            </a:custGeom>
            <a:solidFill>
              <a:srgbClr val="00B0F0">
                <a:alpha val="100000"/>
              </a:srgbClr>
            </a:solidFill>
            <a:ln w="9525">
              <a:noFill/>
            </a:ln>
          </p:spPr>
          <p:txBody>
            <a:bodyPr/>
            <a:lstStyle/>
            <a:p>
              <a:endParaRPr lang="zh-CN" altLang="en-US"/>
            </a:p>
          </p:txBody>
        </p:sp>
        <p:sp>
          <p:nvSpPr>
            <p:cNvPr id="41007" name="Freeform 45"/>
            <p:cNvSpPr/>
            <p:nvPr/>
          </p:nvSpPr>
          <p:spPr>
            <a:xfrm>
              <a:off x="5465763" y="2825751"/>
              <a:ext cx="182563" cy="1682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696" h="636">
                  <a:moveTo>
                    <a:pt x="348" y="188"/>
                  </a:moveTo>
                  <a:cubicBezTo>
                    <a:pt x="166" y="4"/>
                    <a:pt x="0" y="225"/>
                    <a:pt x="88" y="377"/>
                  </a:cubicBezTo>
                  <a:cubicBezTo>
                    <a:pt x="156" y="497"/>
                    <a:pt x="335" y="623"/>
                    <a:pt x="353" y="636"/>
                  </a:cubicBezTo>
                  <a:cubicBezTo>
                    <a:pt x="353" y="636"/>
                    <a:pt x="547" y="492"/>
                    <a:pt x="612" y="370"/>
                  </a:cubicBezTo>
                  <a:cubicBezTo>
                    <a:pt x="696" y="216"/>
                    <a:pt x="525" y="0"/>
                    <a:pt x="348" y="188"/>
                  </a:cubicBezTo>
                  <a:close/>
                </a:path>
              </a:pathLst>
            </a:custGeom>
            <a:solidFill>
              <a:srgbClr val="C93A41">
                <a:alpha val="100000"/>
              </a:srgbClr>
            </a:solidFill>
            <a:ln w="9525">
              <a:noFill/>
            </a:ln>
          </p:spPr>
          <p:txBody>
            <a:bodyPr/>
            <a:lstStyle/>
            <a:p>
              <a:endParaRPr lang="zh-CN" altLang="en-US"/>
            </a:p>
          </p:txBody>
        </p:sp>
        <p:sp>
          <p:nvSpPr>
            <p:cNvPr id="41008" name="Freeform 46"/>
            <p:cNvSpPr/>
            <p:nvPr/>
          </p:nvSpPr>
          <p:spPr>
            <a:xfrm>
              <a:off x="5576888" y="2733676"/>
              <a:ext cx="144463" cy="1317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548" h="502">
                  <a:moveTo>
                    <a:pt x="274" y="149"/>
                  </a:moveTo>
                  <a:cubicBezTo>
                    <a:pt x="130" y="4"/>
                    <a:pt x="0" y="178"/>
                    <a:pt x="69" y="298"/>
                  </a:cubicBezTo>
                  <a:cubicBezTo>
                    <a:pt x="123" y="392"/>
                    <a:pt x="263" y="492"/>
                    <a:pt x="278" y="502"/>
                  </a:cubicBezTo>
                  <a:cubicBezTo>
                    <a:pt x="278" y="502"/>
                    <a:pt x="431" y="388"/>
                    <a:pt x="482" y="293"/>
                  </a:cubicBezTo>
                  <a:cubicBezTo>
                    <a:pt x="548" y="171"/>
                    <a:pt x="413" y="0"/>
                    <a:pt x="274" y="149"/>
                  </a:cubicBezTo>
                  <a:close/>
                </a:path>
              </a:pathLst>
            </a:custGeom>
            <a:solidFill>
              <a:srgbClr val="C93A41">
                <a:alpha val="100000"/>
              </a:srgbClr>
            </a:solidFill>
            <a:ln w="9525">
              <a:noFill/>
            </a:ln>
          </p:spPr>
          <p:txBody>
            <a:bodyPr/>
            <a:lstStyle/>
            <a:p>
              <a:endParaRPr lang="zh-CN" altLang="en-US"/>
            </a:p>
          </p:txBody>
        </p:sp>
        <p:sp>
          <p:nvSpPr>
            <p:cNvPr id="41009" name="Freeform 47"/>
            <p:cNvSpPr/>
            <p:nvPr/>
          </p:nvSpPr>
          <p:spPr>
            <a:xfrm>
              <a:off x="5513388" y="2611438"/>
              <a:ext cx="96838" cy="8890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366" h="335">
                  <a:moveTo>
                    <a:pt x="183" y="100"/>
                  </a:moveTo>
                  <a:cubicBezTo>
                    <a:pt x="87" y="3"/>
                    <a:pt x="0" y="119"/>
                    <a:pt x="46" y="199"/>
                  </a:cubicBezTo>
                  <a:cubicBezTo>
                    <a:pt x="82" y="262"/>
                    <a:pt x="176" y="328"/>
                    <a:pt x="186" y="335"/>
                  </a:cubicBezTo>
                  <a:cubicBezTo>
                    <a:pt x="186" y="335"/>
                    <a:pt x="287" y="259"/>
                    <a:pt x="322" y="195"/>
                  </a:cubicBezTo>
                  <a:cubicBezTo>
                    <a:pt x="366" y="114"/>
                    <a:pt x="276" y="0"/>
                    <a:pt x="183" y="100"/>
                  </a:cubicBezTo>
                  <a:close/>
                </a:path>
              </a:pathLst>
            </a:custGeom>
            <a:solidFill>
              <a:srgbClr val="C93A41">
                <a:alpha val="100000"/>
              </a:srgbClr>
            </a:solidFill>
            <a:ln w="9525">
              <a:noFill/>
            </a:ln>
          </p:spPr>
          <p:txBody>
            <a:bodyPr/>
            <a:lstStyle/>
            <a:p>
              <a:endParaRPr lang="zh-CN" altLang="en-US"/>
            </a:p>
          </p:txBody>
        </p:sp>
        <p:sp>
          <p:nvSpPr>
            <p:cNvPr id="41010" name="Freeform 48"/>
            <p:cNvSpPr/>
            <p:nvPr/>
          </p:nvSpPr>
          <p:spPr>
            <a:xfrm>
              <a:off x="5553075" y="2479676"/>
              <a:ext cx="84138" cy="7620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318" h="292">
                  <a:moveTo>
                    <a:pt x="159" y="87"/>
                  </a:moveTo>
                  <a:cubicBezTo>
                    <a:pt x="76" y="2"/>
                    <a:pt x="0" y="103"/>
                    <a:pt x="40" y="173"/>
                  </a:cubicBezTo>
                  <a:cubicBezTo>
                    <a:pt x="71" y="228"/>
                    <a:pt x="153" y="286"/>
                    <a:pt x="161" y="292"/>
                  </a:cubicBezTo>
                  <a:cubicBezTo>
                    <a:pt x="161" y="292"/>
                    <a:pt x="250" y="226"/>
                    <a:pt x="280" y="170"/>
                  </a:cubicBezTo>
                  <a:cubicBezTo>
                    <a:pt x="318" y="99"/>
                    <a:pt x="240" y="0"/>
                    <a:pt x="159" y="87"/>
                  </a:cubicBezTo>
                  <a:close/>
                </a:path>
              </a:pathLst>
            </a:custGeom>
            <a:solidFill>
              <a:srgbClr val="C93A41">
                <a:alpha val="100000"/>
              </a:srgbClr>
            </a:solidFill>
            <a:ln w="9525">
              <a:noFill/>
            </a:ln>
          </p:spPr>
          <p:txBody>
            <a:bodyPr/>
            <a:lstStyle/>
            <a:p>
              <a:endParaRPr lang="zh-CN" altLang="en-US"/>
            </a:p>
          </p:txBody>
        </p:sp>
        <p:sp>
          <p:nvSpPr>
            <p:cNvPr id="41011" name="Freeform 49"/>
            <p:cNvSpPr/>
            <p:nvPr/>
          </p:nvSpPr>
          <p:spPr>
            <a:xfrm>
              <a:off x="5626100" y="2994026"/>
              <a:ext cx="84138" cy="7620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318" h="291">
                  <a:moveTo>
                    <a:pt x="159" y="86"/>
                  </a:moveTo>
                  <a:cubicBezTo>
                    <a:pt x="76" y="2"/>
                    <a:pt x="0" y="103"/>
                    <a:pt x="40" y="172"/>
                  </a:cubicBezTo>
                  <a:cubicBezTo>
                    <a:pt x="72" y="227"/>
                    <a:pt x="153" y="285"/>
                    <a:pt x="162" y="291"/>
                  </a:cubicBezTo>
                  <a:cubicBezTo>
                    <a:pt x="162" y="291"/>
                    <a:pt x="250" y="225"/>
                    <a:pt x="280" y="169"/>
                  </a:cubicBezTo>
                  <a:cubicBezTo>
                    <a:pt x="318" y="98"/>
                    <a:pt x="240" y="0"/>
                    <a:pt x="159" y="86"/>
                  </a:cubicBezTo>
                  <a:close/>
                </a:path>
              </a:pathLst>
            </a:custGeom>
            <a:solidFill>
              <a:srgbClr val="00B0F0">
                <a:alpha val="100000"/>
              </a:srgbClr>
            </a:solidFill>
            <a:ln w="9525">
              <a:noFill/>
            </a:ln>
          </p:spPr>
          <p:txBody>
            <a:bodyPr/>
            <a:lstStyle/>
            <a:p>
              <a:endParaRPr lang="zh-CN" altLang="en-US"/>
            </a:p>
          </p:txBody>
        </p:sp>
        <p:sp>
          <p:nvSpPr>
            <p:cNvPr id="41012" name="Freeform 50"/>
            <p:cNvSpPr/>
            <p:nvPr/>
          </p:nvSpPr>
          <p:spPr>
            <a:xfrm>
              <a:off x="5705475" y="3106738"/>
              <a:ext cx="84138" cy="7620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317" h="291">
                  <a:moveTo>
                    <a:pt x="158" y="86"/>
                  </a:moveTo>
                  <a:cubicBezTo>
                    <a:pt x="75" y="2"/>
                    <a:pt x="0" y="103"/>
                    <a:pt x="39" y="173"/>
                  </a:cubicBezTo>
                  <a:cubicBezTo>
                    <a:pt x="71" y="227"/>
                    <a:pt x="152" y="285"/>
                    <a:pt x="161" y="291"/>
                  </a:cubicBezTo>
                  <a:cubicBezTo>
                    <a:pt x="161" y="291"/>
                    <a:pt x="249" y="225"/>
                    <a:pt x="279" y="170"/>
                  </a:cubicBezTo>
                  <a:cubicBezTo>
                    <a:pt x="317" y="99"/>
                    <a:pt x="239" y="0"/>
                    <a:pt x="158" y="86"/>
                  </a:cubicBezTo>
                  <a:close/>
                </a:path>
              </a:pathLst>
            </a:custGeom>
            <a:solidFill>
              <a:srgbClr val="FFFFFF">
                <a:alpha val="100000"/>
              </a:srgbClr>
            </a:solidFill>
            <a:ln w="9525">
              <a:noFill/>
            </a:ln>
          </p:spPr>
          <p:txBody>
            <a:bodyPr/>
            <a:lstStyle/>
            <a:p>
              <a:endParaRPr lang="zh-CN" altLang="en-US"/>
            </a:p>
          </p:txBody>
        </p:sp>
        <p:sp>
          <p:nvSpPr>
            <p:cNvPr id="41013" name="Freeform 51"/>
            <p:cNvSpPr/>
            <p:nvPr/>
          </p:nvSpPr>
          <p:spPr>
            <a:xfrm>
              <a:off x="5559425" y="3182938"/>
              <a:ext cx="114300" cy="1063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435" h="399">
                  <a:moveTo>
                    <a:pt x="217" y="118"/>
                  </a:moveTo>
                  <a:cubicBezTo>
                    <a:pt x="103" y="3"/>
                    <a:pt x="0" y="141"/>
                    <a:pt x="55" y="236"/>
                  </a:cubicBezTo>
                  <a:cubicBezTo>
                    <a:pt x="97" y="311"/>
                    <a:pt x="209" y="391"/>
                    <a:pt x="221" y="399"/>
                  </a:cubicBezTo>
                  <a:cubicBezTo>
                    <a:pt x="221" y="399"/>
                    <a:pt x="342" y="308"/>
                    <a:pt x="383" y="232"/>
                  </a:cubicBezTo>
                  <a:cubicBezTo>
                    <a:pt x="435" y="135"/>
                    <a:pt x="328" y="0"/>
                    <a:pt x="217" y="118"/>
                  </a:cubicBezTo>
                  <a:close/>
                </a:path>
              </a:pathLst>
            </a:custGeom>
            <a:solidFill>
              <a:srgbClr val="FFFFFF">
                <a:alpha val="100000"/>
              </a:srgbClr>
            </a:solidFill>
            <a:ln w="9525">
              <a:noFill/>
            </a:ln>
          </p:spPr>
          <p:txBody>
            <a:bodyPr/>
            <a:lstStyle/>
            <a:p>
              <a:endParaRPr lang="zh-CN" altLang="en-US"/>
            </a:p>
          </p:txBody>
        </p:sp>
        <p:sp>
          <p:nvSpPr>
            <p:cNvPr id="41014" name="Freeform 52"/>
            <p:cNvSpPr/>
            <p:nvPr/>
          </p:nvSpPr>
          <p:spPr>
            <a:xfrm>
              <a:off x="5516563" y="3084513"/>
              <a:ext cx="63500" cy="5715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40" h="220">
                  <a:moveTo>
                    <a:pt x="120" y="65"/>
                  </a:moveTo>
                  <a:cubicBezTo>
                    <a:pt x="57" y="2"/>
                    <a:pt x="0" y="78"/>
                    <a:pt x="30" y="130"/>
                  </a:cubicBezTo>
                  <a:cubicBezTo>
                    <a:pt x="54" y="172"/>
                    <a:pt x="115" y="216"/>
                    <a:pt x="122" y="220"/>
                  </a:cubicBezTo>
                  <a:cubicBezTo>
                    <a:pt x="122" y="220"/>
                    <a:pt x="189" y="170"/>
                    <a:pt x="211" y="128"/>
                  </a:cubicBezTo>
                  <a:cubicBezTo>
                    <a:pt x="240" y="75"/>
                    <a:pt x="181" y="0"/>
                    <a:pt x="120" y="65"/>
                  </a:cubicBezTo>
                  <a:close/>
                </a:path>
              </a:pathLst>
            </a:custGeom>
            <a:solidFill>
              <a:srgbClr val="FFFFFF">
                <a:alpha val="100000"/>
              </a:srgbClr>
            </a:solidFill>
            <a:ln w="9525">
              <a:noFill/>
            </a:ln>
          </p:spPr>
          <p:txBody>
            <a:bodyPr/>
            <a:lstStyle/>
            <a:p>
              <a:endParaRPr lang="zh-CN" altLang="en-US"/>
            </a:p>
          </p:txBody>
        </p:sp>
        <p:sp>
          <p:nvSpPr>
            <p:cNvPr id="41015" name="Freeform 53"/>
            <p:cNvSpPr/>
            <p:nvPr/>
          </p:nvSpPr>
          <p:spPr>
            <a:xfrm>
              <a:off x="5314950" y="2928938"/>
              <a:ext cx="165100" cy="15240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626" h="573">
                  <a:moveTo>
                    <a:pt x="313" y="170"/>
                  </a:moveTo>
                  <a:cubicBezTo>
                    <a:pt x="149" y="4"/>
                    <a:pt x="0" y="202"/>
                    <a:pt x="79" y="339"/>
                  </a:cubicBezTo>
                  <a:cubicBezTo>
                    <a:pt x="140" y="447"/>
                    <a:pt x="301" y="561"/>
                    <a:pt x="318" y="573"/>
                  </a:cubicBezTo>
                  <a:cubicBezTo>
                    <a:pt x="318" y="573"/>
                    <a:pt x="492" y="443"/>
                    <a:pt x="551" y="334"/>
                  </a:cubicBezTo>
                  <a:cubicBezTo>
                    <a:pt x="626" y="194"/>
                    <a:pt x="472" y="0"/>
                    <a:pt x="313" y="170"/>
                  </a:cubicBezTo>
                  <a:close/>
                </a:path>
              </a:pathLst>
            </a:custGeom>
            <a:solidFill>
              <a:srgbClr val="00B0F0">
                <a:alpha val="100000"/>
              </a:srgbClr>
            </a:solidFill>
            <a:ln w="9525">
              <a:noFill/>
            </a:ln>
          </p:spPr>
          <p:txBody>
            <a:bodyPr/>
            <a:lstStyle/>
            <a:p>
              <a:endParaRPr lang="zh-CN" altLang="en-US"/>
            </a:p>
          </p:txBody>
        </p:sp>
        <p:sp>
          <p:nvSpPr>
            <p:cNvPr id="41016" name="Freeform 54"/>
            <p:cNvSpPr/>
            <p:nvPr/>
          </p:nvSpPr>
          <p:spPr>
            <a:xfrm>
              <a:off x="5438775" y="2728913"/>
              <a:ext cx="104775" cy="9525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395" h="361">
                  <a:moveTo>
                    <a:pt x="197" y="107"/>
                  </a:moveTo>
                  <a:cubicBezTo>
                    <a:pt x="94" y="2"/>
                    <a:pt x="0" y="127"/>
                    <a:pt x="50" y="214"/>
                  </a:cubicBezTo>
                  <a:cubicBezTo>
                    <a:pt x="88" y="282"/>
                    <a:pt x="190" y="354"/>
                    <a:pt x="200" y="361"/>
                  </a:cubicBezTo>
                  <a:cubicBezTo>
                    <a:pt x="200" y="361"/>
                    <a:pt x="310" y="279"/>
                    <a:pt x="347" y="210"/>
                  </a:cubicBezTo>
                  <a:cubicBezTo>
                    <a:pt x="395" y="122"/>
                    <a:pt x="298" y="0"/>
                    <a:pt x="197" y="107"/>
                  </a:cubicBezTo>
                  <a:close/>
                </a:path>
              </a:pathLst>
            </a:custGeom>
            <a:solidFill>
              <a:srgbClr val="C93A41">
                <a:alpha val="100000"/>
              </a:srgbClr>
            </a:solidFill>
            <a:ln w="9525">
              <a:noFill/>
            </a:ln>
          </p:spPr>
          <p:txBody>
            <a:bodyPr/>
            <a:lstStyle/>
            <a:p>
              <a:endParaRPr lang="zh-CN" altLang="en-US"/>
            </a:p>
          </p:txBody>
        </p:sp>
        <p:sp>
          <p:nvSpPr>
            <p:cNvPr id="41017" name="Freeform 55"/>
            <p:cNvSpPr/>
            <p:nvPr/>
          </p:nvSpPr>
          <p:spPr>
            <a:xfrm>
              <a:off x="5502275" y="2374901"/>
              <a:ext cx="61913" cy="5715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32" h="212">
                  <a:moveTo>
                    <a:pt x="116" y="63"/>
                  </a:moveTo>
                  <a:cubicBezTo>
                    <a:pt x="55" y="1"/>
                    <a:pt x="0" y="75"/>
                    <a:pt x="29" y="126"/>
                  </a:cubicBezTo>
                  <a:cubicBezTo>
                    <a:pt x="52" y="166"/>
                    <a:pt x="111" y="208"/>
                    <a:pt x="118" y="212"/>
                  </a:cubicBezTo>
                  <a:cubicBezTo>
                    <a:pt x="118" y="212"/>
                    <a:pt x="182" y="164"/>
                    <a:pt x="204" y="123"/>
                  </a:cubicBezTo>
                  <a:cubicBezTo>
                    <a:pt x="232" y="72"/>
                    <a:pt x="175" y="0"/>
                    <a:pt x="116" y="63"/>
                  </a:cubicBezTo>
                  <a:close/>
                </a:path>
              </a:pathLst>
            </a:custGeom>
            <a:solidFill>
              <a:srgbClr val="C93A41">
                <a:alpha val="100000"/>
              </a:srgbClr>
            </a:solidFill>
            <a:ln w="9525">
              <a:noFill/>
            </a:ln>
          </p:spPr>
          <p:txBody>
            <a:bodyPr/>
            <a:lstStyle/>
            <a:p>
              <a:endParaRPr lang="zh-CN" altLang="en-US"/>
            </a:p>
          </p:txBody>
        </p:sp>
        <p:sp>
          <p:nvSpPr>
            <p:cNvPr id="41018" name="Oval 56"/>
            <p:cNvSpPr/>
            <p:nvPr/>
          </p:nvSpPr>
          <p:spPr>
            <a:xfrm>
              <a:off x="5583238" y="2882901"/>
              <a:ext cx="28575" cy="285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19" name="Oval 57"/>
            <p:cNvSpPr/>
            <p:nvPr/>
          </p:nvSpPr>
          <p:spPr>
            <a:xfrm>
              <a:off x="5602288" y="2773363"/>
              <a:ext cx="30163" cy="301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0" name="Oval 58"/>
            <p:cNvSpPr/>
            <p:nvPr/>
          </p:nvSpPr>
          <p:spPr>
            <a:xfrm>
              <a:off x="5570538" y="2927351"/>
              <a:ext cx="17463" cy="190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1" name="Oval 59"/>
            <p:cNvSpPr/>
            <p:nvPr/>
          </p:nvSpPr>
          <p:spPr>
            <a:xfrm>
              <a:off x="5422900" y="2984501"/>
              <a:ext cx="22225" cy="222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2" name="Oval 60"/>
            <p:cNvSpPr/>
            <p:nvPr/>
          </p:nvSpPr>
          <p:spPr>
            <a:xfrm>
              <a:off x="5627688" y="2247901"/>
              <a:ext cx="12700" cy="1270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3" name="Oval 61"/>
            <p:cNvSpPr/>
            <p:nvPr/>
          </p:nvSpPr>
          <p:spPr>
            <a:xfrm>
              <a:off x="5680075" y="3275013"/>
              <a:ext cx="23813" cy="238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4" name="Oval 62"/>
            <p:cNvSpPr/>
            <p:nvPr/>
          </p:nvSpPr>
          <p:spPr>
            <a:xfrm>
              <a:off x="5638800" y="3071813"/>
              <a:ext cx="20638" cy="2063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5" name="Oval 63"/>
            <p:cNvSpPr/>
            <p:nvPr/>
          </p:nvSpPr>
          <p:spPr>
            <a:xfrm>
              <a:off x="5470525" y="3203576"/>
              <a:ext cx="36513" cy="365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6" name="Oval 64"/>
            <p:cNvSpPr/>
            <p:nvPr/>
          </p:nvSpPr>
          <p:spPr>
            <a:xfrm>
              <a:off x="5518150" y="3279776"/>
              <a:ext cx="47625" cy="46038"/>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27" name="Oval 65"/>
            <p:cNvSpPr/>
            <p:nvPr/>
          </p:nvSpPr>
          <p:spPr>
            <a:xfrm>
              <a:off x="5651500" y="3176588"/>
              <a:ext cx="19050" cy="19050"/>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73" name="Freeform 66"/>
            <p:cNvSpPr/>
            <p:nvPr/>
          </p:nvSpPr>
          <p:spPr bwMode="auto">
            <a:xfrm>
              <a:off x="4346575" y="1512888"/>
              <a:ext cx="798513" cy="957263"/>
            </a:xfrm>
            <a:custGeom>
              <a:avLst/>
              <a:gdLst>
                <a:gd name="T0" fmla="*/ 2660 w 3022"/>
                <a:gd name="T1" fmla="*/ 3627 h 3627"/>
                <a:gd name="T2" fmla="*/ 361 w 3022"/>
                <a:gd name="T3" fmla="*/ 3627 h 3627"/>
                <a:gd name="T4" fmla="*/ 53 w 3022"/>
                <a:gd name="T5" fmla="*/ 3471 h 3627"/>
                <a:gd name="T6" fmla="*/ 93 w 3022"/>
                <a:gd name="T7" fmla="*/ 3128 h 3627"/>
                <a:gd name="T8" fmla="*/ 1105 w 3022"/>
                <a:gd name="T9" fmla="*/ 1597 h 3627"/>
                <a:gd name="T10" fmla="*/ 1105 w 3022"/>
                <a:gd name="T11" fmla="*/ 439 h 3627"/>
                <a:gd name="T12" fmla="*/ 975 w 3022"/>
                <a:gd name="T13" fmla="*/ 231 h 3627"/>
                <a:gd name="T14" fmla="*/ 1205 w 3022"/>
                <a:gd name="T15" fmla="*/ 0 h 3627"/>
                <a:gd name="T16" fmla="*/ 1816 w 3022"/>
                <a:gd name="T17" fmla="*/ 0 h 3627"/>
                <a:gd name="T18" fmla="*/ 2047 w 3022"/>
                <a:gd name="T19" fmla="*/ 231 h 3627"/>
                <a:gd name="T20" fmla="*/ 1917 w 3022"/>
                <a:gd name="T21" fmla="*/ 439 h 3627"/>
                <a:gd name="T22" fmla="*/ 1917 w 3022"/>
                <a:gd name="T23" fmla="*/ 1597 h 3627"/>
                <a:gd name="T24" fmla="*/ 2929 w 3022"/>
                <a:gd name="T25" fmla="*/ 3128 h 3627"/>
                <a:gd name="T26" fmla="*/ 2968 w 3022"/>
                <a:gd name="T27" fmla="*/ 3471 h 3627"/>
                <a:gd name="T28" fmla="*/ 2660 w 3022"/>
                <a:gd name="T29" fmla="*/ 3627 h 3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2" h="3627">
                  <a:moveTo>
                    <a:pt x="2660" y="3627"/>
                  </a:moveTo>
                  <a:cubicBezTo>
                    <a:pt x="361" y="3627"/>
                    <a:pt x="361" y="3627"/>
                    <a:pt x="361" y="3627"/>
                  </a:cubicBezTo>
                  <a:cubicBezTo>
                    <a:pt x="219" y="3627"/>
                    <a:pt x="107" y="3570"/>
                    <a:pt x="53" y="3471"/>
                  </a:cubicBezTo>
                  <a:cubicBezTo>
                    <a:pt x="0" y="3372"/>
                    <a:pt x="14" y="3247"/>
                    <a:pt x="93" y="3128"/>
                  </a:cubicBezTo>
                  <a:cubicBezTo>
                    <a:pt x="1105" y="1597"/>
                    <a:pt x="1105" y="1597"/>
                    <a:pt x="1105" y="1597"/>
                  </a:cubicBezTo>
                  <a:cubicBezTo>
                    <a:pt x="1105" y="439"/>
                    <a:pt x="1105" y="439"/>
                    <a:pt x="1105" y="439"/>
                  </a:cubicBezTo>
                  <a:cubicBezTo>
                    <a:pt x="1028" y="401"/>
                    <a:pt x="975" y="322"/>
                    <a:pt x="975" y="231"/>
                  </a:cubicBezTo>
                  <a:cubicBezTo>
                    <a:pt x="975" y="104"/>
                    <a:pt x="1078" y="0"/>
                    <a:pt x="1205" y="0"/>
                  </a:cubicBezTo>
                  <a:cubicBezTo>
                    <a:pt x="1816" y="0"/>
                    <a:pt x="1816" y="0"/>
                    <a:pt x="1816" y="0"/>
                  </a:cubicBezTo>
                  <a:cubicBezTo>
                    <a:pt x="1943" y="0"/>
                    <a:pt x="2047" y="104"/>
                    <a:pt x="2047" y="231"/>
                  </a:cubicBezTo>
                  <a:cubicBezTo>
                    <a:pt x="2047" y="322"/>
                    <a:pt x="1994" y="401"/>
                    <a:pt x="1917" y="439"/>
                  </a:cubicBezTo>
                  <a:cubicBezTo>
                    <a:pt x="1917" y="1597"/>
                    <a:pt x="1917" y="1597"/>
                    <a:pt x="1917" y="1597"/>
                  </a:cubicBezTo>
                  <a:cubicBezTo>
                    <a:pt x="2929" y="3128"/>
                    <a:pt x="2929" y="3128"/>
                    <a:pt x="2929" y="3128"/>
                  </a:cubicBezTo>
                  <a:cubicBezTo>
                    <a:pt x="3007" y="3247"/>
                    <a:pt x="3022" y="3372"/>
                    <a:pt x="2968" y="3471"/>
                  </a:cubicBezTo>
                  <a:cubicBezTo>
                    <a:pt x="2915" y="3570"/>
                    <a:pt x="2803" y="3627"/>
                    <a:pt x="2660" y="3627"/>
                  </a:cubicBezTo>
                  <a:close/>
                </a:path>
              </a:pathLst>
            </a:custGeom>
            <a:solidFill>
              <a:schemeClr val="accent3">
                <a:lumMod val="5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029" name="Freeform 67"/>
            <p:cNvSpPr/>
            <p:nvPr/>
          </p:nvSpPr>
          <p:spPr>
            <a:xfrm>
              <a:off x="4373563" y="1549401"/>
              <a:ext cx="744538" cy="8842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16" h="3352">
                  <a:moveTo>
                    <a:pt x="2711" y="3066"/>
                  </a:moveTo>
                  <a:cubicBezTo>
                    <a:pt x="1676" y="1500"/>
                    <a:pt x="1676" y="1500"/>
                    <a:pt x="1676" y="1500"/>
                  </a:cubicBezTo>
                  <a:cubicBezTo>
                    <a:pt x="1676" y="186"/>
                    <a:pt x="1676" y="186"/>
                    <a:pt x="1676" y="186"/>
                  </a:cubicBezTo>
                  <a:cubicBezTo>
                    <a:pt x="1713" y="186"/>
                    <a:pt x="1713" y="186"/>
                    <a:pt x="1713" y="186"/>
                  </a:cubicBezTo>
                  <a:cubicBezTo>
                    <a:pt x="1765" y="186"/>
                    <a:pt x="1806" y="145"/>
                    <a:pt x="1806" y="93"/>
                  </a:cubicBezTo>
                  <a:cubicBezTo>
                    <a:pt x="1806" y="41"/>
                    <a:pt x="1765" y="0"/>
                    <a:pt x="1713" y="0"/>
                  </a:cubicBezTo>
                  <a:cubicBezTo>
                    <a:pt x="1102" y="0"/>
                    <a:pt x="1102" y="0"/>
                    <a:pt x="1102" y="0"/>
                  </a:cubicBezTo>
                  <a:cubicBezTo>
                    <a:pt x="1051" y="0"/>
                    <a:pt x="1009" y="41"/>
                    <a:pt x="1009" y="93"/>
                  </a:cubicBezTo>
                  <a:cubicBezTo>
                    <a:pt x="1009" y="145"/>
                    <a:pt x="1051" y="186"/>
                    <a:pt x="1102" y="186"/>
                  </a:cubicBezTo>
                  <a:cubicBezTo>
                    <a:pt x="1139" y="186"/>
                    <a:pt x="1139" y="186"/>
                    <a:pt x="1139" y="186"/>
                  </a:cubicBezTo>
                  <a:cubicBezTo>
                    <a:pt x="1139" y="1500"/>
                    <a:pt x="1139" y="1500"/>
                    <a:pt x="1139" y="1500"/>
                  </a:cubicBezTo>
                  <a:cubicBezTo>
                    <a:pt x="104" y="3066"/>
                    <a:pt x="104" y="3066"/>
                    <a:pt x="104" y="3066"/>
                  </a:cubicBezTo>
                  <a:cubicBezTo>
                    <a:pt x="0" y="3224"/>
                    <a:pt x="69" y="3352"/>
                    <a:pt x="259" y="3352"/>
                  </a:cubicBezTo>
                  <a:cubicBezTo>
                    <a:pt x="2557" y="3352"/>
                    <a:pt x="2557" y="3352"/>
                    <a:pt x="2557" y="3352"/>
                  </a:cubicBezTo>
                  <a:cubicBezTo>
                    <a:pt x="2747" y="3352"/>
                    <a:pt x="2816" y="3224"/>
                    <a:pt x="2711" y="3066"/>
                  </a:cubicBezTo>
                  <a:close/>
                </a:path>
              </a:pathLst>
            </a:custGeom>
            <a:solidFill>
              <a:srgbClr val="FFFFFF">
                <a:alpha val="100000"/>
              </a:srgbClr>
            </a:solidFill>
            <a:ln w="9525">
              <a:noFill/>
            </a:ln>
          </p:spPr>
          <p:txBody>
            <a:bodyPr/>
            <a:lstStyle/>
            <a:p>
              <a:endParaRPr lang="zh-CN" altLang="en-US"/>
            </a:p>
          </p:txBody>
        </p:sp>
        <p:sp>
          <p:nvSpPr>
            <p:cNvPr id="41030" name="Freeform 68"/>
            <p:cNvSpPr/>
            <p:nvPr/>
          </p:nvSpPr>
          <p:spPr>
            <a:xfrm>
              <a:off x="4503738" y="2212976"/>
              <a:ext cx="484188" cy="39688"/>
            </a:xfrm>
            <a:custGeom>
              <a:avLst/>
              <a:gdLst/>
              <a:ahLst/>
              <a:cxnLst>
                <a:cxn ang="0">
                  <a:pos x="2147483646" y="0"/>
                </a:cxn>
                <a:cxn ang="0">
                  <a:pos x="2147483646" y="0"/>
                </a:cxn>
                <a:cxn ang="0">
                  <a:pos x="0" y="2147483646"/>
                </a:cxn>
                <a:cxn ang="0">
                  <a:pos x="2147483646" y="2147483646"/>
                </a:cxn>
                <a:cxn ang="0">
                  <a:pos x="2147483646" y="0"/>
                </a:cxn>
              </a:cxnLst>
              <a:rect l="0" t="0" r="0" b="0"/>
              <a:pathLst>
                <a:path w="305" h="25">
                  <a:moveTo>
                    <a:pt x="288" y="0"/>
                  </a:moveTo>
                  <a:lnTo>
                    <a:pt x="17" y="0"/>
                  </a:lnTo>
                  <a:lnTo>
                    <a:pt x="0" y="25"/>
                  </a:lnTo>
                  <a:lnTo>
                    <a:pt x="305" y="25"/>
                  </a:lnTo>
                  <a:lnTo>
                    <a:pt x="288" y="0"/>
                  </a:lnTo>
                  <a:close/>
                </a:path>
              </a:pathLst>
            </a:custGeom>
            <a:solidFill>
              <a:srgbClr val="D8C0A4">
                <a:alpha val="100000"/>
              </a:srgbClr>
            </a:solidFill>
            <a:ln w="9525">
              <a:noFill/>
            </a:ln>
          </p:spPr>
          <p:txBody>
            <a:bodyPr/>
            <a:lstStyle/>
            <a:p>
              <a:endParaRPr lang="zh-CN" altLang="en-US"/>
            </a:p>
          </p:txBody>
        </p:sp>
        <p:sp>
          <p:nvSpPr>
            <p:cNvPr id="41031" name="Freeform 69"/>
            <p:cNvSpPr/>
            <p:nvPr/>
          </p:nvSpPr>
          <p:spPr>
            <a:xfrm>
              <a:off x="4414838" y="2252663"/>
              <a:ext cx="661988" cy="153988"/>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508" h="583">
                  <a:moveTo>
                    <a:pt x="2169" y="0"/>
                  </a:moveTo>
                  <a:cubicBezTo>
                    <a:pt x="338" y="0"/>
                    <a:pt x="338" y="0"/>
                    <a:pt x="338" y="0"/>
                  </a:cubicBezTo>
                  <a:cubicBezTo>
                    <a:pt x="36" y="456"/>
                    <a:pt x="36" y="456"/>
                    <a:pt x="36" y="456"/>
                  </a:cubicBezTo>
                  <a:cubicBezTo>
                    <a:pt x="6" y="503"/>
                    <a:pt x="0" y="539"/>
                    <a:pt x="8" y="553"/>
                  </a:cubicBezTo>
                  <a:cubicBezTo>
                    <a:pt x="16" y="568"/>
                    <a:pt x="49" y="583"/>
                    <a:pt x="105" y="583"/>
                  </a:cubicBezTo>
                  <a:cubicBezTo>
                    <a:pt x="2403" y="583"/>
                    <a:pt x="2403" y="583"/>
                    <a:pt x="2403" y="583"/>
                  </a:cubicBezTo>
                  <a:cubicBezTo>
                    <a:pt x="2459" y="583"/>
                    <a:pt x="2492" y="568"/>
                    <a:pt x="2500" y="553"/>
                  </a:cubicBezTo>
                  <a:cubicBezTo>
                    <a:pt x="2508" y="539"/>
                    <a:pt x="2502" y="503"/>
                    <a:pt x="2471" y="456"/>
                  </a:cubicBezTo>
                  <a:lnTo>
                    <a:pt x="2169" y="0"/>
                  </a:lnTo>
                  <a:close/>
                </a:path>
              </a:pathLst>
            </a:custGeom>
            <a:solidFill>
              <a:srgbClr val="D8C0A4">
                <a:alpha val="100000"/>
              </a:srgbClr>
            </a:solidFill>
            <a:ln w="9525">
              <a:noFill/>
            </a:ln>
          </p:spPr>
          <p:txBody>
            <a:bodyPr/>
            <a:lstStyle/>
            <a:p>
              <a:endParaRPr lang="zh-CN" altLang="en-US"/>
            </a:p>
          </p:txBody>
        </p:sp>
        <p:sp>
          <p:nvSpPr>
            <p:cNvPr id="41032" name="Freeform 70"/>
            <p:cNvSpPr/>
            <p:nvPr/>
          </p:nvSpPr>
          <p:spPr>
            <a:xfrm>
              <a:off x="6408738" y="2220913"/>
              <a:ext cx="425450" cy="461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14" h="1749">
                  <a:moveTo>
                    <a:pt x="1417" y="1749"/>
                  </a:moveTo>
                  <a:cubicBezTo>
                    <a:pt x="198" y="1749"/>
                    <a:pt x="198" y="1749"/>
                    <a:pt x="198" y="1749"/>
                  </a:cubicBezTo>
                  <a:cubicBezTo>
                    <a:pt x="126" y="1749"/>
                    <a:pt x="66" y="1720"/>
                    <a:pt x="34" y="1669"/>
                  </a:cubicBezTo>
                  <a:cubicBezTo>
                    <a:pt x="2" y="1618"/>
                    <a:pt x="0" y="1552"/>
                    <a:pt x="31" y="1487"/>
                  </a:cubicBezTo>
                  <a:cubicBezTo>
                    <a:pt x="483" y="465"/>
                    <a:pt x="483" y="465"/>
                    <a:pt x="483" y="465"/>
                  </a:cubicBezTo>
                  <a:cubicBezTo>
                    <a:pt x="483" y="234"/>
                    <a:pt x="483" y="234"/>
                    <a:pt x="483" y="234"/>
                  </a:cubicBezTo>
                  <a:cubicBezTo>
                    <a:pt x="434" y="219"/>
                    <a:pt x="398" y="174"/>
                    <a:pt x="398" y="120"/>
                  </a:cubicBezTo>
                  <a:cubicBezTo>
                    <a:pt x="398" y="54"/>
                    <a:pt x="452" y="0"/>
                    <a:pt x="518" y="0"/>
                  </a:cubicBezTo>
                  <a:cubicBezTo>
                    <a:pt x="1097" y="0"/>
                    <a:pt x="1097" y="0"/>
                    <a:pt x="1097" y="0"/>
                  </a:cubicBezTo>
                  <a:cubicBezTo>
                    <a:pt x="1162" y="0"/>
                    <a:pt x="1216" y="54"/>
                    <a:pt x="1216" y="120"/>
                  </a:cubicBezTo>
                  <a:cubicBezTo>
                    <a:pt x="1216" y="174"/>
                    <a:pt x="1180" y="219"/>
                    <a:pt x="1131" y="234"/>
                  </a:cubicBezTo>
                  <a:cubicBezTo>
                    <a:pt x="1131" y="465"/>
                    <a:pt x="1131" y="465"/>
                    <a:pt x="1131" y="465"/>
                  </a:cubicBezTo>
                  <a:cubicBezTo>
                    <a:pt x="1584" y="1488"/>
                    <a:pt x="1584" y="1488"/>
                    <a:pt x="1584" y="1488"/>
                  </a:cubicBezTo>
                  <a:cubicBezTo>
                    <a:pt x="1614" y="1552"/>
                    <a:pt x="1613" y="1618"/>
                    <a:pt x="1580" y="1669"/>
                  </a:cubicBezTo>
                  <a:cubicBezTo>
                    <a:pt x="1548" y="1720"/>
                    <a:pt x="1488" y="1749"/>
                    <a:pt x="1417" y="1749"/>
                  </a:cubicBezTo>
                  <a:close/>
                </a:path>
              </a:pathLst>
            </a:custGeom>
            <a:solidFill>
              <a:srgbClr val="E26D6D">
                <a:alpha val="100000"/>
              </a:srgbClr>
            </a:solidFill>
            <a:ln w="9525">
              <a:noFill/>
            </a:ln>
          </p:spPr>
          <p:txBody>
            <a:bodyPr/>
            <a:lstStyle/>
            <a:p>
              <a:endParaRPr lang="zh-CN" altLang="en-US"/>
            </a:p>
          </p:txBody>
        </p:sp>
        <p:sp>
          <p:nvSpPr>
            <p:cNvPr id="78" name="Freeform 71"/>
            <p:cNvSpPr/>
            <p:nvPr/>
          </p:nvSpPr>
          <p:spPr bwMode="auto">
            <a:xfrm>
              <a:off x="6423025" y="2239963"/>
              <a:ext cx="398463" cy="423863"/>
            </a:xfrm>
            <a:custGeom>
              <a:avLst/>
              <a:gdLst>
                <a:gd name="T0" fmla="*/ 144 w 1507"/>
                <a:gd name="T1" fmla="*/ 1607 h 1607"/>
                <a:gd name="T2" fmla="*/ 1363 w 1507"/>
                <a:gd name="T3" fmla="*/ 1607 h 1607"/>
                <a:gd name="T4" fmla="*/ 1465 w 1507"/>
                <a:gd name="T5" fmla="*/ 1446 h 1607"/>
                <a:gd name="T6" fmla="*/ 1006 w 1507"/>
                <a:gd name="T7" fmla="*/ 409 h 1607"/>
                <a:gd name="T8" fmla="*/ 1006 w 1507"/>
                <a:gd name="T9" fmla="*/ 97 h 1607"/>
                <a:gd name="T10" fmla="*/ 1043 w 1507"/>
                <a:gd name="T11" fmla="*/ 97 h 1607"/>
                <a:gd name="T12" fmla="*/ 1091 w 1507"/>
                <a:gd name="T13" fmla="*/ 49 h 1607"/>
                <a:gd name="T14" fmla="*/ 1043 w 1507"/>
                <a:gd name="T15" fmla="*/ 0 h 1607"/>
                <a:gd name="T16" fmla="*/ 464 w 1507"/>
                <a:gd name="T17" fmla="*/ 0 h 1607"/>
                <a:gd name="T18" fmla="*/ 415 w 1507"/>
                <a:gd name="T19" fmla="*/ 49 h 1607"/>
                <a:gd name="T20" fmla="*/ 464 w 1507"/>
                <a:gd name="T21" fmla="*/ 97 h 1607"/>
                <a:gd name="T22" fmla="*/ 501 w 1507"/>
                <a:gd name="T23" fmla="*/ 97 h 1607"/>
                <a:gd name="T24" fmla="*/ 501 w 1507"/>
                <a:gd name="T25" fmla="*/ 409 h 1607"/>
                <a:gd name="T26" fmla="*/ 41 w 1507"/>
                <a:gd name="T27" fmla="*/ 1446 h 1607"/>
                <a:gd name="T28" fmla="*/ 144 w 1507"/>
                <a:gd name="T29" fmla="*/ 1607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7" h="1607">
                  <a:moveTo>
                    <a:pt x="144" y="1607"/>
                  </a:moveTo>
                  <a:cubicBezTo>
                    <a:pt x="1363" y="1607"/>
                    <a:pt x="1363" y="1607"/>
                    <a:pt x="1363" y="1607"/>
                  </a:cubicBezTo>
                  <a:cubicBezTo>
                    <a:pt x="1461" y="1607"/>
                    <a:pt x="1507" y="1535"/>
                    <a:pt x="1465" y="1446"/>
                  </a:cubicBezTo>
                  <a:cubicBezTo>
                    <a:pt x="1006" y="409"/>
                    <a:pt x="1006" y="409"/>
                    <a:pt x="1006" y="409"/>
                  </a:cubicBezTo>
                  <a:cubicBezTo>
                    <a:pt x="1006" y="97"/>
                    <a:pt x="1006" y="97"/>
                    <a:pt x="1006" y="97"/>
                  </a:cubicBezTo>
                  <a:cubicBezTo>
                    <a:pt x="1043" y="97"/>
                    <a:pt x="1043" y="97"/>
                    <a:pt x="1043" y="97"/>
                  </a:cubicBezTo>
                  <a:cubicBezTo>
                    <a:pt x="1069" y="97"/>
                    <a:pt x="1091" y="76"/>
                    <a:pt x="1091" y="49"/>
                  </a:cubicBezTo>
                  <a:cubicBezTo>
                    <a:pt x="1091" y="22"/>
                    <a:pt x="1069" y="0"/>
                    <a:pt x="1043" y="0"/>
                  </a:cubicBezTo>
                  <a:cubicBezTo>
                    <a:pt x="464" y="0"/>
                    <a:pt x="464" y="0"/>
                    <a:pt x="464" y="0"/>
                  </a:cubicBezTo>
                  <a:cubicBezTo>
                    <a:pt x="437" y="0"/>
                    <a:pt x="415" y="22"/>
                    <a:pt x="415" y="49"/>
                  </a:cubicBezTo>
                  <a:cubicBezTo>
                    <a:pt x="415" y="76"/>
                    <a:pt x="437" y="97"/>
                    <a:pt x="464" y="97"/>
                  </a:cubicBezTo>
                  <a:cubicBezTo>
                    <a:pt x="501" y="97"/>
                    <a:pt x="501" y="97"/>
                    <a:pt x="501" y="97"/>
                  </a:cubicBezTo>
                  <a:cubicBezTo>
                    <a:pt x="501" y="409"/>
                    <a:pt x="501" y="409"/>
                    <a:pt x="501" y="409"/>
                  </a:cubicBezTo>
                  <a:cubicBezTo>
                    <a:pt x="41" y="1446"/>
                    <a:pt x="41" y="1446"/>
                    <a:pt x="41" y="1446"/>
                  </a:cubicBezTo>
                  <a:cubicBezTo>
                    <a:pt x="0" y="1535"/>
                    <a:pt x="46" y="1607"/>
                    <a:pt x="144" y="1607"/>
                  </a:cubicBezTo>
                  <a:close/>
                </a:path>
              </a:pathLst>
            </a:custGeom>
            <a:solidFill>
              <a:schemeClr val="accent3">
                <a:lumMod val="5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034" name="Freeform 72"/>
            <p:cNvSpPr/>
            <p:nvPr/>
          </p:nvSpPr>
          <p:spPr>
            <a:xfrm>
              <a:off x="6489700" y="2514601"/>
              <a:ext cx="263525" cy="25400"/>
            </a:xfrm>
            <a:custGeom>
              <a:avLst/>
              <a:gdLst/>
              <a:ahLst/>
              <a:cxnLst>
                <a:cxn ang="0">
                  <a:pos x="2147483646" y="0"/>
                </a:cxn>
                <a:cxn ang="0">
                  <a:pos x="2147483646" y="0"/>
                </a:cxn>
                <a:cxn ang="0">
                  <a:pos x="0" y="2147483646"/>
                </a:cxn>
                <a:cxn ang="0">
                  <a:pos x="2147483646" y="2147483646"/>
                </a:cxn>
                <a:cxn ang="0">
                  <a:pos x="2147483646" y="0"/>
                </a:cxn>
              </a:cxnLst>
              <a:rect l="0" t="0" r="0" b="0"/>
              <a:pathLst>
                <a:path w="166" h="16">
                  <a:moveTo>
                    <a:pt x="159" y="0"/>
                  </a:moveTo>
                  <a:lnTo>
                    <a:pt x="7" y="0"/>
                  </a:lnTo>
                  <a:lnTo>
                    <a:pt x="0" y="16"/>
                  </a:lnTo>
                  <a:lnTo>
                    <a:pt x="166" y="16"/>
                  </a:lnTo>
                  <a:lnTo>
                    <a:pt x="159" y="0"/>
                  </a:lnTo>
                  <a:close/>
                </a:path>
              </a:pathLst>
            </a:custGeom>
            <a:solidFill>
              <a:srgbClr val="C93A41">
                <a:alpha val="100000"/>
              </a:srgbClr>
            </a:solidFill>
            <a:ln w="9525">
              <a:noFill/>
            </a:ln>
          </p:spPr>
          <p:txBody>
            <a:bodyPr/>
            <a:lstStyle/>
            <a:p>
              <a:endParaRPr lang="zh-CN" altLang="en-US"/>
            </a:p>
          </p:txBody>
        </p:sp>
        <p:sp>
          <p:nvSpPr>
            <p:cNvPr id="41035" name="Freeform 73"/>
            <p:cNvSpPr/>
            <p:nvPr/>
          </p:nvSpPr>
          <p:spPr>
            <a:xfrm>
              <a:off x="6448425" y="2568576"/>
              <a:ext cx="347663" cy="762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320" h="289">
                  <a:moveTo>
                    <a:pt x="1208" y="0"/>
                  </a:moveTo>
                  <a:cubicBezTo>
                    <a:pt x="112" y="0"/>
                    <a:pt x="112" y="0"/>
                    <a:pt x="112" y="0"/>
                  </a:cubicBezTo>
                  <a:cubicBezTo>
                    <a:pt x="11" y="228"/>
                    <a:pt x="11" y="228"/>
                    <a:pt x="11" y="228"/>
                  </a:cubicBezTo>
                  <a:cubicBezTo>
                    <a:pt x="2" y="247"/>
                    <a:pt x="0" y="265"/>
                    <a:pt x="6" y="275"/>
                  </a:cubicBezTo>
                  <a:cubicBezTo>
                    <a:pt x="12" y="284"/>
                    <a:pt x="29" y="289"/>
                    <a:pt x="51" y="289"/>
                  </a:cubicBezTo>
                  <a:cubicBezTo>
                    <a:pt x="1270" y="289"/>
                    <a:pt x="1270" y="289"/>
                    <a:pt x="1270" y="289"/>
                  </a:cubicBezTo>
                  <a:cubicBezTo>
                    <a:pt x="1291" y="289"/>
                    <a:pt x="1309" y="284"/>
                    <a:pt x="1314" y="274"/>
                  </a:cubicBezTo>
                  <a:cubicBezTo>
                    <a:pt x="1320" y="265"/>
                    <a:pt x="1318" y="247"/>
                    <a:pt x="1308" y="226"/>
                  </a:cubicBezTo>
                  <a:lnTo>
                    <a:pt x="1208" y="0"/>
                  </a:lnTo>
                  <a:close/>
                </a:path>
              </a:pathLst>
            </a:custGeom>
            <a:solidFill>
              <a:srgbClr val="C93A41">
                <a:alpha val="100000"/>
              </a:srgbClr>
            </a:solidFill>
            <a:ln w="9525">
              <a:noFill/>
            </a:ln>
          </p:spPr>
          <p:txBody>
            <a:bodyPr/>
            <a:lstStyle/>
            <a:p>
              <a:endParaRPr lang="zh-CN" altLang="en-US"/>
            </a:p>
          </p:txBody>
        </p:sp>
        <p:sp>
          <p:nvSpPr>
            <p:cNvPr id="41036" name="Freeform 74"/>
            <p:cNvSpPr/>
            <p:nvPr/>
          </p:nvSpPr>
          <p:spPr>
            <a:xfrm>
              <a:off x="6477000" y="2540001"/>
              <a:ext cx="288925" cy="28575"/>
            </a:xfrm>
            <a:custGeom>
              <a:avLst/>
              <a:gdLst/>
              <a:ahLst/>
              <a:cxnLst>
                <a:cxn ang="0">
                  <a:pos x="2147483646" y="0"/>
                </a:cxn>
                <a:cxn ang="0">
                  <a:pos x="2147483646" y="0"/>
                </a:cxn>
                <a:cxn ang="0">
                  <a:pos x="0" y="2147483646"/>
                </a:cxn>
                <a:cxn ang="0">
                  <a:pos x="2147483646" y="2147483646"/>
                </a:cxn>
                <a:cxn ang="0">
                  <a:pos x="2147483646" y="0"/>
                </a:cxn>
              </a:cxnLst>
              <a:rect l="0" t="0" r="0" b="0"/>
              <a:pathLst>
                <a:path w="182" h="18">
                  <a:moveTo>
                    <a:pt x="174" y="0"/>
                  </a:moveTo>
                  <a:lnTo>
                    <a:pt x="8" y="0"/>
                  </a:lnTo>
                  <a:lnTo>
                    <a:pt x="0" y="18"/>
                  </a:lnTo>
                  <a:lnTo>
                    <a:pt x="182" y="18"/>
                  </a:lnTo>
                  <a:lnTo>
                    <a:pt x="174" y="0"/>
                  </a:lnTo>
                  <a:close/>
                </a:path>
              </a:pathLst>
            </a:custGeom>
            <a:solidFill>
              <a:srgbClr val="C93A41">
                <a:alpha val="100000"/>
              </a:srgbClr>
            </a:solidFill>
            <a:ln w="9525">
              <a:noFill/>
            </a:ln>
          </p:spPr>
          <p:txBody>
            <a:bodyPr/>
            <a:lstStyle/>
            <a:p>
              <a:endParaRPr lang="zh-CN" altLang="en-US"/>
            </a:p>
          </p:txBody>
        </p:sp>
        <p:sp>
          <p:nvSpPr>
            <p:cNvPr id="41037" name="Freeform 75"/>
            <p:cNvSpPr/>
            <p:nvPr/>
          </p:nvSpPr>
          <p:spPr>
            <a:xfrm>
              <a:off x="3959225" y="1333501"/>
              <a:ext cx="98425" cy="163513"/>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72" h="622">
                  <a:moveTo>
                    <a:pt x="372" y="436"/>
                  </a:moveTo>
                  <a:cubicBezTo>
                    <a:pt x="372" y="538"/>
                    <a:pt x="288" y="622"/>
                    <a:pt x="186" y="622"/>
                  </a:cubicBezTo>
                  <a:cubicBezTo>
                    <a:pt x="83" y="622"/>
                    <a:pt x="0" y="538"/>
                    <a:pt x="0" y="436"/>
                  </a:cubicBezTo>
                  <a:cubicBezTo>
                    <a:pt x="0" y="333"/>
                    <a:pt x="186" y="0"/>
                    <a:pt x="186" y="0"/>
                  </a:cubicBezTo>
                  <a:cubicBezTo>
                    <a:pt x="186" y="0"/>
                    <a:pt x="372" y="333"/>
                    <a:pt x="372" y="436"/>
                  </a:cubicBezTo>
                  <a:close/>
                </a:path>
              </a:pathLst>
            </a:custGeom>
            <a:solidFill>
              <a:srgbClr val="C93A41">
                <a:alpha val="100000"/>
              </a:srgbClr>
            </a:solidFill>
            <a:ln w="9525">
              <a:noFill/>
            </a:ln>
          </p:spPr>
          <p:txBody>
            <a:bodyPr/>
            <a:lstStyle/>
            <a:p>
              <a:endParaRPr lang="zh-CN" altLang="en-US"/>
            </a:p>
          </p:txBody>
        </p:sp>
        <p:sp>
          <p:nvSpPr>
            <p:cNvPr id="41038" name="Freeform 76"/>
            <p:cNvSpPr/>
            <p:nvPr/>
          </p:nvSpPr>
          <p:spPr>
            <a:xfrm>
              <a:off x="4021138" y="1498601"/>
              <a:ext cx="66675" cy="112713"/>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256" h="427">
                  <a:moveTo>
                    <a:pt x="256" y="300"/>
                  </a:moveTo>
                  <a:cubicBezTo>
                    <a:pt x="256" y="370"/>
                    <a:pt x="199" y="427"/>
                    <a:pt x="128" y="427"/>
                  </a:cubicBezTo>
                  <a:cubicBezTo>
                    <a:pt x="58" y="427"/>
                    <a:pt x="0" y="370"/>
                    <a:pt x="0" y="300"/>
                  </a:cubicBezTo>
                  <a:cubicBezTo>
                    <a:pt x="0" y="229"/>
                    <a:pt x="128" y="0"/>
                    <a:pt x="128" y="0"/>
                  </a:cubicBezTo>
                  <a:cubicBezTo>
                    <a:pt x="128" y="0"/>
                    <a:pt x="256" y="229"/>
                    <a:pt x="256" y="300"/>
                  </a:cubicBezTo>
                  <a:close/>
                </a:path>
              </a:pathLst>
            </a:custGeom>
            <a:solidFill>
              <a:srgbClr val="C93A41">
                <a:alpha val="100000"/>
              </a:srgbClr>
            </a:solidFill>
            <a:ln w="9525">
              <a:noFill/>
            </a:ln>
          </p:spPr>
          <p:txBody>
            <a:bodyPr/>
            <a:lstStyle/>
            <a:p>
              <a:endParaRPr lang="zh-CN" altLang="en-US"/>
            </a:p>
          </p:txBody>
        </p:sp>
        <p:sp>
          <p:nvSpPr>
            <p:cNvPr id="41039" name="Freeform 77"/>
            <p:cNvSpPr/>
            <p:nvPr/>
          </p:nvSpPr>
          <p:spPr>
            <a:xfrm>
              <a:off x="3968750" y="1069976"/>
              <a:ext cx="107950" cy="209550"/>
            </a:xfrm>
            <a:custGeom>
              <a:avLst/>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Lst>
              <a:rect l="0" t="0" r="0" b="0"/>
              <a:pathLst>
                <a:path w="410" h="793">
                  <a:moveTo>
                    <a:pt x="410" y="793"/>
                  </a:moveTo>
                  <a:cubicBezTo>
                    <a:pt x="410" y="105"/>
                    <a:pt x="410" y="105"/>
                    <a:pt x="410" y="105"/>
                  </a:cubicBezTo>
                  <a:cubicBezTo>
                    <a:pt x="410" y="47"/>
                    <a:pt x="363" y="0"/>
                    <a:pt x="306" y="0"/>
                  </a:cubicBezTo>
                  <a:cubicBezTo>
                    <a:pt x="105" y="0"/>
                    <a:pt x="105" y="0"/>
                    <a:pt x="105" y="0"/>
                  </a:cubicBezTo>
                  <a:cubicBezTo>
                    <a:pt x="47" y="0"/>
                    <a:pt x="0" y="47"/>
                    <a:pt x="0" y="105"/>
                  </a:cubicBezTo>
                  <a:cubicBezTo>
                    <a:pt x="0" y="793"/>
                    <a:pt x="0" y="793"/>
                    <a:pt x="0" y="793"/>
                  </a:cubicBezTo>
                  <a:lnTo>
                    <a:pt x="410" y="793"/>
                  </a:lnTo>
                  <a:close/>
                </a:path>
              </a:pathLst>
            </a:custGeom>
            <a:solidFill>
              <a:srgbClr val="AD8E74">
                <a:alpha val="100000"/>
              </a:srgbClr>
            </a:solidFill>
            <a:ln w="9525">
              <a:noFill/>
            </a:ln>
          </p:spPr>
          <p:txBody>
            <a:bodyPr/>
            <a:lstStyle/>
            <a:p>
              <a:endParaRPr lang="zh-CN" altLang="en-US"/>
            </a:p>
          </p:txBody>
        </p:sp>
        <p:sp>
          <p:nvSpPr>
            <p:cNvPr id="41040" name="Freeform 78"/>
            <p:cNvSpPr/>
            <p:nvPr/>
          </p:nvSpPr>
          <p:spPr>
            <a:xfrm>
              <a:off x="4610100" y="2560638"/>
              <a:ext cx="268288" cy="400050"/>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1012" h="1517">
                  <a:moveTo>
                    <a:pt x="1012" y="1064"/>
                  </a:moveTo>
                  <a:cubicBezTo>
                    <a:pt x="1012" y="1314"/>
                    <a:pt x="786" y="1517"/>
                    <a:pt x="506" y="1517"/>
                  </a:cubicBezTo>
                  <a:cubicBezTo>
                    <a:pt x="227" y="1517"/>
                    <a:pt x="0" y="1314"/>
                    <a:pt x="0" y="1064"/>
                  </a:cubicBezTo>
                  <a:cubicBezTo>
                    <a:pt x="0" y="814"/>
                    <a:pt x="506" y="0"/>
                    <a:pt x="506" y="0"/>
                  </a:cubicBezTo>
                  <a:cubicBezTo>
                    <a:pt x="506" y="0"/>
                    <a:pt x="1012" y="814"/>
                    <a:pt x="1012" y="1064"/>
                  </a:cubicBezTo>
                  <a:close/>
                </a:path>
              </a:pathLst>
            </a:custGeom>
            <a:solidFill>
              <a:srgbClr val="E26D6D">
                <a:alpha val="100000"/>
              </a:srgbClr>
            </a:solidFill>
            <a:ln w="9525">
              <a:noFill/>
            </a:ln>
          </p:spPr>
          <p:txBody>
            <a:bodyPr/>
            <a:lstStyle/>
            <a:p>
              <a:endParaRPr lang="zh-CN" altLang="en-US"/>
            </a:p>
          </p:txBody>
        </p:sp>
        <p:sp>
          <p:nvSpPr>
            <p:cNvPr id="41041" name="Freeform 79"/>
            <p:cNvSpPr/>
            <p:nvPr/>
          </p:nvSpPr>
          <p:spPr>
            <a:xfrm>
              <a:off x="4662488" y="2755901"/>
              <a:ext cx="101600" cy="153988"/>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89" h="583">
                  <a:moveTo>
                    <a:pt x="389" y="409"/>
                  </a:moveTo>
                  <a:cubicBezTo>
                    <a:pt x="389" y="505"/>
                    <a:pt x="302" y="583"/>
                    <a:pt x="194" y="583"/>
                  </a:cubicBezTo>
                  <a:cubicBezTo>
                    <a:pt x="87" y="583"/>
                    <a:pt x="0" y="505"/>
                    <a:pt x="0" y="409"/>
                  </a:cubicBezTo>
                  <a:cubicBezTo>
                    <a:pt x="0" y="313"/>
                    <a:pt x="194" y="0"/>
                    <a:pt x="194" y="0"/>
                  </a:cubicBezTo>
                  <a:cubicBezTo>
                    <a:pt x="194" y="0"/>
                    <a:pt x="389" y="313"/>
                    <a:pt x="389" y="409"/>
                  </a:cubicBezTo>
                  <a:close/>
                </a:path>
              </a:pathLst>
            </a:custGeom>
            <a:solidFill>
              <a:srgbClr val="FFFFFF">
                <a:alpha val="100000"/>
              </a:srgbClr>
            </a:solidFill>
            <a:ln w="9525">
              <a:noFill/>
            </a:ln>
          </p:spPr>
          <p:txBody>
            <a:bodyPr/>
            <a:lstStyle/>
            <a:p>
              <a:endParaRPr lang="zh-CN" altLang="en-US"/>
            </a:p>
          </p:txBody>
        </p:sp>
        <p:sp>
          <p:nvSpPr>
            <p:cNvPr id="41042" name="Freeform 80"/>
            <p:cNvSpPr/>
            <p:nvPr/>
          </p:nvSpPr>
          <p:spPr>
            <a:xfrm>
              <a:off x="4740275" y="2792413"/>
              <a:ext cx="80963" cy="120650"/>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07" h="460">
                  <a:moveTo>
                    <a:pt x="307" y="322"/>
                  </a:moveTo>
                  <a:cubicBezTo>
                    <a:pt x="307" y="398"/>
                    <a:pt x="238" y="460"/>
                    <a:pt x="153" y="460"/>
                  </a:cubicBezTo>
                  <a:cubicBezTo>
                    <a:pt x="69" y="460"/>
                    <a:pt x="0" y="398"/>
                    <a:pt x="0" y="322"/>
                  </a:cubicBezTo>
                  <a:cubicBezTo>
                    <a:pt x="0" y="246"/>
                    <a:pt x="153" y="0"/>
                    <a:pt x="153" y="0"/>
                  </a:cubicBezTo>
                  <a:cubicBezTo>
                    <a:pt x="153" y="0"/>
                    <a:pt x="307" y="246"/>
                    <a:pt x="307" y="322"/>
                  </a:cubicBezTo>
                  <a:close/>
                </a:path>
              </a:pathLst>
            </a:custGeom>
            <a:solidFill>
              <a:srgbClr val="FFFFFF">
                <a:alpha val="100000"/>
              </a:srgbClr>
            </a:solidFill>
            <a:ln w="9525">
              <a:noFill/>
            </a:ln>
          </p:spPr>
          <p:txBody>
            <a:bodyPr/>
            <a:lstStyle/>
            <a:p>
              <a:endParaRPr lang="zh-CN" altLang="en-US"/>
            </a:p>
          </p:txBody>
        </p:sp>
        <p:sp>
          <p:nvSpPr>
            <p:cNvPr id="41043" name="Freeform 81"/>
            <p:cNvSpPr/>
            <p:nvPr/>
          </p:nvSpPr>
          <p:spPr>
            <a:xfrm>
              <a:off x="4875213" y="2579688"/>
              <a:ext cx="103188" cy="15557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95" h="591">
                  <a:moveTo>
                    <a:pt x="395" y="414"/>
                  </a:moveTo>
                  <a:cubicBezTo>
                    <a:pt x="395" y="512"/>
                    <a:pt x="306" y="591"/>
                    <a:pt x="197" y="591"/>
                  </a:cubicBezTo>
                  <a:cubicBezTo>
                    <a:pt x="89" y="591"/>
                    <a:pt x="0" y="512"/>
                    <a:pt x="0" y="414"/>
                  </a:cubicBezTo>
                  <a:cubicBezTo>
                    <a:pt x="0" y="317"/>
                    <a:pt x="197" y="0"/>
                    <a:pt x="197" y="0"/>
                  </a:cubicBezTo>
                  <a:cubicBezTo>
                    <a:pt x="197" y="0"/>
                    <a:pt x="395" y="317"/>
                    <a:pt x="395" y="414"/>
                  </a:cubicBezTo>
                  <a:close/>
                </a:path>
              </a:pathLst>
            </a:custGeom>
            <a:solidFill>
              <a:srgbClr val="E26D6D">
                <a:alpha val="100000"/>
              </a:srgbClr>
            </a:solidFill>
            <a:ln w="9525">
              <a:noFill/>
            </a:ln>
          </p:spPr>
          <p:txBody>
            <a:bodyPr/>
            <a:lstStyle/>
            <a:p>
              <a:endParaRPr lang="zh-CN" altLang="en-US"/>
            </a:p>
          </p:txBody>
        </p:sp>
        <p:sp>
          <p:nvSpPr>
            <p:cNvPr id="41044" name="Freeform 82"/>
            <p:cNvSpPr/>
            <p:nvPr/>
          </p:nvSpPr>
          <p:spPr>
            <a:xfrm>
              <a:off x="4900613" y="2641601"/>
              <a:ext cx="46038" cy="68263"/>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176" h="263">
                  <a:moveTo>
                    <a:pt x="176" y="184"/>
                  </a:moveTo>
                  <a:cubicBezTo>
                    <a:pt x="176" y="228"/>
                    <a:pt x="136" y="263"/>
                    <a:pt x="88" y="263"/>
                  </a:cubicBezTo>
                  <a:cubicBezTo>
                    <a:pt x="40" y="263"/>
                    <a:pt x="0" y="228"/>
                    <a:pt x="0" y="184"/>
                  </a:cubicBezTo>
                  <a:cubicBezTo>
                    <a:pt x="0" y="141"/>
                    <a:pt x="88" y="0"/>
                    <a:pt x="88" y="0"/>
                  </a:cubicBezTo>
                  <a:cubicBezTo>
                    <a:pt x="88" y="0"/>
                    <a:pt x="176" y="141"/>
                    <a:pt x="176" y="184"/>
                  </a:cubicBezTo>
                  <a:close/>
                </a:path>
              </a:pathLst>
            </a:custGeom>
            <a:solidFill>
              <a:srgbClr val="FFFFFF">
                <a:alpha val="100000"/>
              </a:srgbClr>
            </a:solidFill>
            <a:ln w="9525">
              <a:noFill/>
            </a:ln>
          </p:spPr>
          <p:txBody>
            <a:bodyPr/>
            <a:lstStyle/>
            <a:p>
              <a:endParaRPr lang="zh-CN" altLang="en-US"/>
            </a:p>
          </p:txBody>
        </p:sp>
        <p:sp>
          <p:nvSpPr>
            <p:cNvPr id="41045" name="Oval 83"/>
            <p:cNvSpPr/>
            <p:nvPr/>
          </p:nvSpPr>
          <p:spPr>
            <a:xfrm>
              <a:off x="4635500" y="2500313"/>
              <a:ext cx="55563" cy="11906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46" name="Oval 84"/>
            <p:cNvSpPr/>
            <p:nvPr/>
          </p:nvSpPr>
          <p:spPr>
            <a:xfrm>
              <a:off x="4826000" y="2582863"/>
              <a:ext cx="41275" cy="873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47" name="Oval 85"/>
            <p:cNvSpPr/>
            <p:nvPr/>
          </p:nvSpPr>
          <p:spPr>
            <a:xfrm>
              <a:off x="4770438" y="2493963"/>
              <a:ext cx="38100" cy="8096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48" name="Freeform 86"/>
            <p:cNvSpPr/>
            <p:nvPr/>
          </p:nvSpPr>
          <p:spPr>
            <a:xfrm>
              <a:off x="6440488" y="1839913"/>
              <a:ext cx="160338" cy="241300"/>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610" h="913">
                  <a:moveTo>
                    <a:pt x="610" y="640"/>
                  </a:moveTo>
                  <a:cubicBezTo>
                    <a:pt x="610" y="791"/>
                    <a:pt x="473" y="913"/>
                    <a:pt x="305" y="913"/>
                  </a:cubicBezTo>
                  <a:cubicBezTo>
                    <a:pt x="137" y="913"/>
                    <a:pt x="0" y="791"/>
                    <a:pt x="0" y="640"/>
                  </a:cubicBezTo>
                  <a:cubicBezTo>
                    <a:pt x="0" y="489"/>
                    <a:pt x="305" y="0"/>
                    <a:pt x="305" y="0"/>
                  </a:cubicBezTo>
                  <a:cubicBezTo>
                    <a:pt x="305" y="0"/>
                    <a:pt x="610" y="489"/>
                    <a:pt x="610" y="640"/>
                  </a:cubicBezTo>
                  <a:close/>
                </a:path>
              </a:pathLst>
            </a:custGeom>
            <a:solidFill>
              <a:srgbClr val="D8C0A4">
                <a:alpha val="100000"/>
              </a:srgbClr>
            </a:solidFill>
            <a:ln w="9525">
              <a:noFill/>
            </a:ln>
          </p:spPr>
          <p:txBody>
            <a:bodyPr/>
            <a:lstStyle/>
            <a:p>
              <a:endParaRPr lang="zh-CN" altLang="en-US"/>
            </a:p>
          </p:txBody>
        </p:sp>
        <p:sp>
          <p:nvSpPr>
            <p:cNvPr id="41049" name="Freeform 87"/>
            <p:cNvSpPr/>
            <p:nvPr/>
          </p:nvSpPr>
          <p:spPr>
            <a:xfrm>
              <a:off x="6472238" y="1957388"/>
              <a:ext cx="61913" cy="9207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234" h="351">
                  <a:moveTo>
                    <a:pt x="234" y="247"/>
                  </a:moveTo>
                  <a:cubicBezTo>
                    <a:pt x="234" y="304"/>
                    <a:pt x="181" y="351"/>
                    <a:pt x="117" y="351"/>
                  </a:cubicBezTo>
                  <a:cubicBezTo>
                    <a:pt x="52" y="351"/>
                    <a:pt x="0" y="304"/>
                    <a:pt x="0" y="247"/>
                  </a:cubicBezTo>
                  <a:cubicBezTo>
                    <a:pt x="0" y="189"/>
                    <a:pt x="117" y="0"/>
                    <a:pt x="117" y="0"/>
                  </a:cubicBezTo>
                  <a:cubicBezTo>
                    <a:pt x="117" y="0"/>
                    <a:pt x="234" y="189"/>
                    <a:pt x="234" y="247"/>
                  </a:cubicBezTo>
                  <a:close/>
                </a:path>
              </a:pathLst>
            </a:custGeom>
            <a:solidFill>
              <a:srgbClr val="FFFFFF">
                <a:alpha val="100000"/>
              </a:srgbClr>
            </a:solidFill>
            <a:ln w="9525">
              <a:noFill/>
            </a:ln>
          </p:spPr>
          <p:txBody>
            <a:bodyPr/>
            <a:lstStyle/>
            <a:p>
              <a:endParaRPr lang="zh-CN" altLang="en-US"/>
            </a:p>
          </p:txBody>
        </p:sp>
        <p:sp>
          <p:nvSpPr>
            <p:cNvPr id="41050" name="Freeform 88"/>
            <p:cNvSpPr/>
            <p:nvPr/>
          </p:nvSpPr>
          <p:spPr>
            <a:xfrm>
              <a:off x="6518275" y="1979613"/>
              <a:ext cx="49213" cy="7302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185" h="277">
                  <a:moveTo>
                    <a:pt x="185" y="194"/>
                  </a:moveTo>
                  <a:cubicBezTo>
                    <a:pt x="185" y="240"/>
                    <a:pt x="143" y="277"/>
                    <a:pt x="92" y="277"/>
                  </a:cubicBezTo>
                  <a:cubicBezTo>
                    <a:pt x="42" y="277"/>
                    <a:pt x="0" y="240"/>
                    <a:pt x="0" y="194"/>
                  </a:cubicBezTo>
                  <a:cubicBezTo>
                    <a:pt x="0" y="148"/>
                    <a:pt x="92" y="0"/>
                    <a:pt x="92" y="0"/>
                  </a:cubicBezTo>
                  <a:cubicBezTo>
                    <a:pt x="92" y="0"/>
                    <a:pt x="185" y="148"/>
                    <a:pt x="185" y="194"/>
                  </a:cubicBezTo>
                  <a:close/>
                </a:path>
              </a:pathLst>
            </a:custGeom>
            <a:solidFill>
              <a:srgbClr val="FFFFFF">
                <a:alpha val="100000"/>
              </a:srgbClr>
            </a:solidFill>
            <a:ln w="9525">
              <a:noFill/>
            </a:ln>
          </p:spPr>
          <p:txBody>
            <a:bodyPr/>
            <a:lstStyle/>
            <a:p>
              <a:endParaRPr lang="zh-CN" altLang="en-US"/>
            </a:p>
          </p:txBody>
        </p:sp>
        <p:sp>
          <p:nvSpPr>
            <p:cNvPr id="41051" name="Freeform 89"/>
            <p:cNvSpPr/>
            <p:nvPr/>
          </p:nvSpPr>
          <p:spPr>
            <a:xfrm>
              <a:off x="6599238" y="1851026"/>
              <a:ext cx="63500" cy="93663"/>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238" h="355">
                  <a:moveTo>
                    <a:pt x="238" y="249"/>
                  </a:moveTo>
                  <a:cubicBezTo>
                    <a:pt x="238" y="307"/>
                    <a:pt x="185" y="355"/>
                    <a:pt x="119" y="355"/>
                  </a:cubicBezTo>
                  <a:cubicBezTo>
                    <a:pt x="53" y="355"/>
                    <a:pt x="0" y="307"/>
                    <a:pt x="0" y="249"/>
                  </a:cubicBezTo>
                  <a:cubicBezTo>
                    <a:pt x="0" y="190"/>
                    <a:pt x="119" y="0"/>
                    <a:pt x="119" y="0"/>
                  </a:cubicBezTo>
                  <a:cubicBezTo>
                    <a:pt x="119" y="0"/>
                    <a:pt x="238" y="190"/>
                    <a:pt x="238" y="249"/>
                  </a:cubicBezTo>
                  <a:close/>
                </a:path>
              </a:pathLst>
            </a:custGeom>
            <a:solidFill>
              <a:srgbClr val="D8C0A4">
                <a:alpha val="100000"/>
              </a:srgbClr>
            </a:solidFill>
            <a:ln w="9525">
              <a:noFill/>
            </a:ln>
          </p:spPr>
          <p:txBody>
            <a:bodyPr/>
            <a:lstStyle/>
            <a:p>
              <a:endParaRPr lang="zh-CN" altLang="en-US"/>
            </a:p>
          </p:txBody>
        </p:sp>
        <p:sp>
          <p:nvSpPr>
            <p:cNvPr id="41052" name="Freeform 90"/>
            <p:cNvSpPr/>
            <p:nvPr/>
          </p:nvSpPr>
          <p:spPr>
            <a:xfrm>
              <a:off x="6615113" y="1889126"/>
              <a:ext cx="26988" cy="4127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105" h="158">
                  <a:moveTo>
                    <a:pt x="105" y="111"/>
                  </a:moveTo>
                  <a:cubicBezTo>
                    <a:pt x="105" y="137"/>
                    <a:pt x="82" y="158"/>
                    <a:pt x="53" y="158"/>
                  </a:cubicBezTo>
                  <a:cubicBezTo>
                    <a:pt x="24" y="158"/>
                    <a:pt x="0" y="137"/>
                    <a:pt x="0" y="111"/>
                  </a:cubicBezTo>
                  <a:cubicBezTo>
                    <a:pt x="0" y="85"/>
                    <a:pt x="53" y="0"/>
                    <a:pt x="53" y="0"/>
                  </a:cubicBezTo>
                  <a:cubicBezTo>
                    <a:pt x="53" y="0"/>
                    <a:pt x="105" y="85"/>
                    <a:pt x="105" y="111"/>
                  </a:cubicBezTo>
                  <a:close/>
                </a:path>
              </a:pathLst>
            </a:custGeom>
            <a:solidFill>
              <a:srgbClr val="FFFFFF">
                <a:alpha val="100000"/>
              </a:srgbClr>
            </a:solidFill>
            <a:ln w="9525">
              <a:noFill/>
            </a:ln>
          </p:spPr>
          <p:txBody>
            <a:bodyPr/>
            <a:lstStyle/>
            <a:p>
              <a:endParaRPr lang="zh-CN" altLang="en-US"/>
            </a:p>
          </p:txBody>
        </p:sp>
        <p:sp>
          <p:nvSpPr>
            <p:cNvPr id="41053" name="Oval 91"/>
            <p:cNvSpPr/>
            <p:nvPr/>
          </p:nvSpPr>
          <p:spPr>
            <a:xfrm>
              <a:off x="6454775" y="1803401"/>
              <a:ext cx="33338" cy="714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4" name="Oval 92"/>
            <p:cNvSpPr/>
            <p:nvPr/>
          </p:nvSpPr>
          <p:spPr>
            <a:xfrm>
              <a:off x="6570663" y="1852613"/>
              <a:ext cx="23813" cy="53975"/>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5" name="Oval 93"/>
            <p:cNvSpPr/>
            <p:nvPr/>
          </p:nvSpPr>
          <p:spPr>
            <a:xfrm>
              <a:off x="6537325" y="1800226"/>
              <a:ext cx="22225" cy="492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6" name="Oval 94"/>
            <p:cNvSpPr/>
            <p:nvPr/>
          </p:nvSpPr>
          <p:spPr>
            <a:xfrm>
              <a:off x="4578350" y="1371601"/>
              <a:ext cx="92075" cy="92075"/>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7" name="Oval 95"/>
            <p:cNvSpPr/>
            <p:nvPr/>
          </p:nvSpPr>
          <p:spPr>
            <a:xfrm>
              <a:off x="4670425" y="1193801"/>
              <a:ext cx="61913" cy="6032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8" name="Oval 96"/>
            <p:cNvSpPr/>
            <p:nvPr/>
          </p:nvSpPr>
          <p:spPr>
            <a:xfrm>
              <a:off x="4603750" y="1100138"/>
              <a:ext cx="49213" cy="492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59" name="Oval 97"/>
            <p:cNvSpPr/>
            <p:nvPr/>
          </p:nvSpPr>
          <p:spPr>
            <a:xfrm>
              <a:off x="4738688" y="1003301"/>
              <a:ext cx="109538" cy="109538"/>
            </a:xfrm>
            <a:prstGeom prst="ellipse">
              <a:avLst/>
            </a:prstGeom>
            <a:solidFill>
              <a:srgbClr val="00B0F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0" name="Oval 98"/>
            <p:cNvSpPr/>
            <p:nvPr/>
          </p:nvSpPr>
          <p:spPr>
            <a:xfrm>
              <a:off x="4589463" y="915988"/>
              <a:ext cx="65088" cy="6350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1" name="Freeform 99"/>
            <p:cNvSpPr/>
            <p:nvPr/>
          </p:nvSpPr>
          <p:spPr>
            <a:xfrm>
              <a:off x="6211888" y="393701"/>
              <a:ext cx="100013" cy="106363"/>
            </a:xfrm>
            <a:custGeom>
              <a:avLst/>
              <a:gdLst/>
              <a:ahLst/>
              <a:cxnLst>
                <a:cxn ang="0">
                  <a:pos x="2147483646" y="2147483646"/>
                </a:cxn>
                <a:cxn ang="0">
                  <a:pos x="2147483646" y="2147483646"/>
                </a:cxn>
                <a:cxn ang="0">
                  <a:pos x="0" y="0"/>
                </a:cxn>
                <a:cxn ang="0">
                  <a:pos x="2147483646" y="0"/>
                </a:cxn>
                <a:cxn ang="0">
                  <a:pos x="2147483646" y="2147483646"/>
                </a:cxn>
              </a:cxnLst>
              <a:rect l="0" t="0" r="0" b="0"/>
              <a:pathLst>
                <a:path w="63" h="67">
                  <a:moveTo>
                    <a:pt x="52" y="67"/>
                  </a:moveTo>
                  <a:lnTo>
                    <a:pt x="11" y="67"/>
                  </a:lnTo>
                  <a:lnTo>
                    <a:pt x="0" y="0"/>
                  </a:lnTo>
                  <a:lnTo>
                    <a:pt x="63" y="0"/>
                  </a:lnTo>
                  <a:lnTo>
                    <a:pt x="52" y="67"/>
                  </a:lnTo>
                  <a:close/>
                </a:path>
              </a:pathLst>
            </a:custGeom>
            <a:solidFill>
              <a:srgbClr val="E26D6D">
                <a:alpha val="100000"/>
              </a:srgbClr>
            </a:solidFill>
            <a:ln w="9525">
              <a:noFill/>
            </a:ln>
          </p:spPr>
          <p:txBody>
            <a:bodyPr/>
            <a:lstStyle/>
            <a:p>
              <a:endParaRPr lang="zh-CN" altLang="en-US"/>
            </a:p>
          </p:txBody>
        </p:sp>
        <p:sp>
          <p:nvSpPr>
            <p:cNvPr id="41062" name="Freeform 100"/>
            <p:cNvSpPr>
              <a:spLocks noEditPoints="1"/>
            </p:cNvSpPr>
            <p:nvPr/>
          </p:nvSpPr>
          <p:spPr>
            <a:xfrm>
              <a:off x="6027738" y="436563"/>
              <a:ext cx="468313" cy="563563"/>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76" h="2131">
                  <a:moveTo>
                    <a:pt x="1721" y="1838"/>
                  </a:moveTo>
                  <a:cubicBezTo>
                    <a:pt x="1126" y="938"/>
                    <a:pt x="1126" y="938"/>
                    <a:pt x="1126" y="938"/>
                  </a:cubicBezTo>
                  <a:cubicBezTo>
                    <a:pt x="1126" y="257"/>
                    <a:pt x="1126" y="257"/>
                    <a:pt x="1126" y="257"/>
                  </a:cubicBezTo>
                  <a:cubicBezTo>
                    <a:pt x="1172" y="235"/>
                    <a:pt x="1203" y="189"/>
                    <a:pt x="1203" y="135"/>
                  </a:cubicBezTo>
                  <a:cubicBezTo>
                    <a:pt x="1203" y="61"/>
                    <a:pt x="1142" y="0"/>
                    <a:pt x="1067" y="0"/>
                  </a:cubicBezTo>
                  <a:cubicBezTo>
                    <a:pt x="708" y="0"/>
                    <a:pt x="708" y="0"/>
                    <a:pt x="708" y="0"/>
                  </a:cubicBezTo>
                  <a:cubicBezTo>
                    <a:pt x="634" y="0"/>
                    <a:pt x="573" y="61"/>
                    <a:pt x="573" y="135"/>
                  </a:cubicBezTo>
                  <a:cubicBezTo>
                    <a:pt x="573" y="189"/>
                    <a:pt x="604" y="235"/>
                    <a:pt x="649" y="257"/>
                  </a:cubicBezTo>
                  <a:cubicBezTo>
                    <a:pt x="649" y="938"/>
                    <a:pt x="649" y="938"/>
                    <a:pt x="649" y="938"/>
                  </a:cubicBezTo>
                  <a:cubicBezTo>
                    <a:pt x="55" y="1838"/>
                    <a:pt x="55" y="1838"/>
                    <a:pt x="55" y="1838"/>
                  </a:cubicBezTo>
                  <a:cubicBezTo>
                    <a:pt x="9" y="1907"/>
                    <a:pt x="0" y="1981"/>
                    <a:pt x="31" y="2039"/>
                  </a:cubicBezTo>
                  <a:cubicBezTo>
                    <a:pt x="63" y="2098"/>
                    <a:pt x="129" y="2131"/>
                    <a:pt x="213" y="2131"/>
                  </a:cubicBezTo>
                  <a:cubicBezTo>
                    <a:pt x="1563" y="2131"/>
                    <a:pt x="1563" y="2131"/>
                    <a:pt x="1563" y="2131"/>
                  </a:cubicBezTo>
                  <a:cubicBezTo>
                    <a:pt x="1647" y="2131"/>
                    <a:pt x="1713" y="2098"/>
                    <a:pt x="1744" y="2039"/>
                  </a:cubicBezTo>
                  <a:cubicBezTo>
                    <a:pt x="1776" y="1981"/>
                    <a:pt x="1767" y="1907"/>
                    <a:pt x="1721" y="1838"/>
                  </a:cubicBezTo>
                  <a:close/>
                  <a:moveTo>
                    <a:pt x="1563" y="2050"/>
                  </a:moveTo>
                  <a:cubicBezTo>
                    <a:pt x="213" y="2050"/>
                    <a:pt x="213" y="2050"/>
                    <a:pt x="213" y="2050"/>
                  </a:cubicBezTo>
                  <a:cubicBezTo>
                    <a:pt x="101" y="2050"/>
                    <a:pt x="61" y="1975"/>
                    <a:pt x="122" y="1882"/>
                  </a:cubicBezTo>
                  <a:cubicBezTo>
                    <a:pt x="730" y="962"/>
                    <a:pt x="730" y="962"/>
                    <a:pt x="730" y="962"/>
                  </a:cubicBezTo>
                  <a:cubicBezTo>
                    <a:pt x="730" y="190"/>
                    <a:pt x="730" y="190"/>
                    <a:pt x="730" y="190"/>
                  </a:cubicBezTo>
                  <a:cubicBezTo>
                    <a:pt x="708" y="190"/>
                    <a:pt x="708" y="190"/>
                    <a:pt x="708" y="190"/>
                  </a:cubicBezTo>
                  <a:cubicBezTo>
                    <a:pt x="678" y="190"/>
                    <a:pt x="654" y="166"/>
                    <a:pt x="654" y="135"/>
                  </a:cubicBezTo>
                  <a:cubicBezTo>
                    <a:pt x="654" y="105"/>
                    <a:pt x="678" y="81"/>
                    <a:pt x="708" y="81"/>
                  </a:cubicBezTo>
                  <a:cubicBezTo>
                    <a:pt x="1067" y="81"/>
                    <a:pt x="1067" y="81"/>
                    <a:pt x="1067" y="81"/>
                  </a:cubicBezTo>
                  <a:cubicBezTo>
                    <a:pt x="1098" y="81"/>
                    <a:pt x="1122" y="105"/>
                    <a:pt x="1122" y="135"/>
                  </a:cubicBezTo>
                  <a:cubicBezTo>
                    <a:pt x="1122" y="166"/>
                    <a:pt x="1098" y="190"/>
                    <a:pt x="1067" y="190"/>
                  </a:cubicBezTo>
                  <a:cubicBezTo>
                    <a:pt x="1046" y="190"/>
                    <a:pt x="1046" y="190"/>
                    <a:pt x="1046" y="190"/>
                  </a:cubicBezTo>
                  <a:cubicBezTo>
                    <a:pt x="1046" y="962"/>
                    <a:pt x="1046" y="962"/>
                    <a:pt x="1046" y="962"/>
                  </a:cubicBezTo>
                  <a:cubicBezTo>
                    <a:pt x="1654" y="1882"/>
                    <a:pt x="1654" y="1882"/>
                    <a:pt x="1654" y="1882"/>
                  </a:cubicBezTo>
                  <a:cubicBezTo>
                    <a:pt x="1715" y="1975"/>
                    <a:pt x="1675" y="2050"/>
                    <a:pt x="1563" y="2050"/>
                  </a:cubicBezTo>
                  <a:close/>
                </a:path>
              </a:pathLst>
            </a:custGeom>
            <a:solidFill>
              <a:srgbClr val="D8C0A4">
                <a:alpha val="100000"/>
              </a:srgbClr>
            </a:solidFill>
            <a:ln w="9525">
              <a:noFill/>
            </a:ln>
          </p:spPr>
          <p:txBody>
            <a:bodyPr/>
            <a:lstStyle/>
            <a:p>
              <a:endParaRPr lang="zh-CN" altLang="en-US"/>
            </a:p>
          </p:txBody>
        </p:sp>
        <p:sp>
          <p:nvSpPr>
            <p:cNvPr id="41063" name="Freeform 101"/>
            <p:cNvSpPr/>
            <p:nvPr/>
          </p:nvSpPr>
          <p:spPr>
            <a:xfrm>
              <a:off x="6069013" y="782638"/>
              <a:ext cx="385763" cy="1778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460" h="673">
                  <a:moveTo>
                    <a:pt x="1039" y="0"/>
                  </a:moveTo>
                  <a:cubicBezTo>
                    <a:pt x="421" y="0"/>
                    <a:pt x="421" y="0"/>
                    <a:pt x="421" y="0"/>
                  </a:cubicBezTo>
                  <a:cubicBezTo>
                    <a:pt x="19" y="608"/>
                    <a:pt x="19" y="608"/>
                    <a:pt x="19" y="608"/>
                  </a:cubicBezTo>
                  <a:cubicBezTo>
                    <a:pt x="1" y="635"/>
                    <a:pt x="0" y="653"/>
                    <a:pt x="3" y="659"/>
                  </a:cubicBezTo>
                  <a:cubicBezTo>
                    <a:pt x="6" y="665"/>
                    <a:pt x="22" y="673"/>
                    <a:pt x="55" y="673"/>
                  </a:cubicBezTo>
                  <a:cubicBezTo>
                    <a:pt x="1405" y="673"/>
                    <a:pt x="1405" y="673"/>
                    <a:pt x="1405" y="673"/>
                  </a:cubicBezTo>
                  <a:cubicBezTo>
                    <a:pt x="1438" y="673"/>
                    <a:pt x="1454" y="665"/>
                    <a:pt x="1457" y="659"/>
                  </a:cubicBezTo>
                  <a:cubicBezTo>
                    <a:pt x="1460" y="653"/>
                    <a:pt x="1458" y="635"/>
                    <a:pt x="1441" y="608"/>
                  </a:cubicBezTo>
                  <a:lnTo>
                    <a:pt x="1039" y="0"/>
                  </a:lnTo>
                  <a:close/>
                </a:path>
              </a:pathLst>
            </a:custGeom>
            <a:solidFill>
              <a:srgbClr val="00B0F0">
                <a:alpha val="100000"/>
              </a:srgbClr>
            </a:solidFill>
            <a:ln w="9525">
              <a:noFill/>
            </a:ln>
          </p:spPr>
          <p:txBody>
            <a:bodyPr/>
            <a:lstStyle/>
            <a:p>
              <a:endParaRPr lang="zh-CN" altLang="en-US"/>
            </a:p>
          </p:txBody>
        </p:sp>
        <p:sp>
          <p:nvSpPr>
            <p:cNvPr id="41064" name="Oval 102"/>
            <p:cNvSpPr/>
            <p:nvPr/>
          </p:nvSpPr>
          <p:spPr>
            <a:xfrm>
              <a:off x="6305550" y="806451"/>
              <a:ext cx="22225" cy="222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5" name="Oval 103"/>
            <p:cNvSpPr/>
            <p:nvPr/>
          </p:nvSpPr>
          <p:spPr>
            <a:xfrm>
              <a:off x="6259513" y="817563"/>
              <a:ext cx="11113" cy="111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6" name="Oval 104"/>
            <p:cNvSpPr/>
            <p:nvPr/>
          </p:nvSpPr>
          <p:spPr>
            <a:xfrm>
              <a:off x="6262688" y="860426"/>
              <a:ext cx="44450" cy="444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7" name="Oval 105"/>
            <p:cNvSpPr/>
            <p:nvPr/>
          </p:nvSpPr>
          <p:spPr>
            <a:xfrm>
              <a:off x="6330950" y="877888"/>
              <a:ext cx="7938" cy="95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8" name="Oval 106"/>
            <p:cNvSpPr/>
            <p:nvPr/>
          </p:nvSpPr>
          <p:spPr>
            <a:xfrm>
              <a:off x="6203950" y="819151"/>
              <a:ext cx="15875" cy="158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69" name="Oval 107"/>
            <p:cNvSpPr/>
            <p:nvPr/>
          </p:nvSpPr>
          <p:spPr>
            <a:xfrm>
              <a:off x="6240463" y="798513"/>
              <a:ext cx="9525" cy="9525"/>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0" name="Freeform 108"/>
            <p:cNvSpPr/>
            <p:nvPr/>
          </p:nvSpPr>
          <p:spPr>
            <a:xfrm>
              <a:off x="6199188" y="865188"/>
              <a:ext cx="34925" cy="3492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134" h="134">
                  <a:moveTo>
                    <a:pt x="134" y="67"/>
                  </a:moveTo>
                  <a:cubicBezTo>
                    <a:pt x="134" y="104"/>
                    <a:pt x="104" y="134"/>
                    <a:pt x="68" y="134"/>
                  </a:cubicBezTo>
                  <a:cubicBezTo>
                    <a:pt x="30" y="134"/>
                    <a:pt x="0" y="104"/>
                    <a:pt x="0" y="67"/>
                  </a:cubicBezTo>
                  <a:cubicBezTo>
                    <a:pt x="0" y="30"/>
                    <a:pt x="30" y="0"/>
                    <a:pt x="68" y="0"/>
                  </a:cubicBezTo>
                  <a:cubicBezTo>
                    <a:pt x="104" y="0"/>
                    <a:pt x="134" y="30"/>
                    <a:pt x="134" y="67"/>
                  </a:cubicBezTo>
                  <a:close/>
                </a:path>
              </a:pathLst>
            </a:custGeom>
            <a:solidFill>
              <a:srgbClr val="C93A41">
                <a:alpha val="100000"/>
              </a:srgbClr>
            </a:solidFill>
            <a:ln w="9525">
              <a:noFill/>
            </a:ln>
          </p:spPr>
          <p:txBody>
            <a:bodyPr/>
            <a:lstStyle/>
            <a:p>
              <a:endParaRPr lang="zh-CN" altLang="en-US"/>
            </a:p>
          </p:txBody>
        </p:sp>
        <p:sp>
          <p:nvSpPr>
            <p:cNvPr id="41071" name="Oval 109"/>
            <p:cNvSpPr/>
            <p:nvPr/>
          </p:nvSpPr>
          <p:spPr>
            <a:xfrm>
              <a:off x="6316663" y="850901"/>
              <a:ext cx="11113" cy="111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2" name="Oval 110"/>
            <p:cNvSpPr/>
            <p:nvPr/>
          </p:nvSpPr>
          <p:spPr>
            <a:xfrm>
              <a:off x="6251575" y="915988"/>
              <a:ext cx="20638" cy="20638"/>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3" name="Oval 111"/>
            <p:cNvSpPr/>
            <p:nvPr/>
          </p:nvSpPr>
          <p:spPr>
            <a:xfrm>
              <a:off x="6224588" y="731838"/>
              <a:ext cx="26988" cy="28575"/>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4" name="Oval 112"/>
            <p:cNvSpPr/>
            <p:nvPr/>
          </p:nvSpPr>
          <p:spPr>
            <a:xfrm>
              <a:off x="6276975" y="731838"/>
              <a:ext cx="12700" cy="1270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5" name="Oval 113"/>
            <p:cNvSpPr/>
            <p:nvPr/>
          </p:nvSpPr>
          <p:spPr>
            <a:xfrm>
              <a:off x="6262688" y="685801"/>
              <a:ext cx="20638" cy="22225"/>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6" name="Oval 114"/>
            <p:cNvSpPr/>
            <p:nvPr/>
          </p:nvSpPr>
          <p:spPr>
            <a:xfrm>
              <a:off x="6237288" y="635001"/>
              <a:ext cx="11113" cy="11113"/>
            </a:xfrm>
            <a:prstGeom prst="ellipse">
              <a:avLst/>
            </a:prstGeom>
            <a:solidFill>
              <a:srgbClr val="C93A4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7" name="Oval 115"/>
            <p:cNvSpPr/>
            <p:nvPr/>
          </p:nvSpPr>
          <p:spPr>
            <a:xfrm>
              <a:off x="6264275" y="644526"/>
              <a:ext cx="15875" cy="1746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8" name="Oval 116"/>
            <p:cNvSpPr/>
            <p:nvPr/>
          </p:nvSpPr>
          <p:spPr>
            <a:xfrm>
              <a:off x="6267450" y="758826"/>
              <a:ext cx="36513" cy="3651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79" name="Oval 117"/>
            <p:cNvSpPr/>
            <p:nvPr/>
          </p:nvSpPr>
          <p:spPr>
            <a:xfrm>
              <a:off x="6237288" y="774701"/>
              <a:ext cx="22225"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0" name="Oval 118"/>
            <p:cNvSpPr/>
            <p:nvPr/>
          </p:nvSpPr>
          <p:spPr>
            <a:xfrm>
              <a:off x="6267450" y="590551"/>
              <a:ext cx="19050"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1" name="Oval 119"/>
            <p:cNvSpPr/>
            <p:nvPr/>
          </p:nvSpPr>
          <p:spPr>
            <a:xfrm>
              <a:off x="6248400" y="708026"/>
              <a:ext cx="9525" cy="1111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2" name="Rectangle 120"/>
            <p:cNvSpPr/>
            <p:nvPr/>
          </p:nvSpPr>
          <p:spPr>
            <a:xfrm>
              <a:off x="5167313" y="733426"/>
              <a:ext cx="109538" cy="188913"/>
            </a:xfrm>
            <a:prstGeom prst="rect">
              <a:avLst/>
            </a:prstGeom>
            <a:solidFill>
              <a:srgbClr val="AD8E7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3" name="Rectangle 121"/>
            <p:cNvSpPr/>
            <p:nvPr/>
          </p:nvSpPr>
          <p:spPr>
            <a:xfrm>
              <a:off x="5126038" y="798513"/>
              <a:ext cx="50800" cy="58738"/>
            </a:xfrm>
            <a:prstGeom prst="rect">
              <a:avLst/>
            </a:prstGeom>
            <a:solidFill>
              <a:srgbClr val="AD8E7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4" name="Freeform 122"/>
            <p:cNvSpPr/>
            <p:nvPr/>
          </p:nvSpPr>
          <p:spPr>
            <a:xfrm>
              <a:off x="5045075" y="760413"/>
              <a:ext cx="73025" cy="138113"/>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272" h="522">
                  <a:moveTo>
                    <a:pt x="272" y="386"/>
                  </a:moveTo>
                  <a:cubicBezTo>
                    <a:pt x="272" y="461"/>
                    <a:pt x="212" y="522"/>
                    <a:pt x="136" y="522"/>
                  </a:cubicBezTo>
                  <a:cubicBezTo>
                    <a:pt x="136" y="522"/>
                    <a:pt x="136" y="522"/>
                    <a:pt x="136" y="522"/>
                  </a:cubicBezTo>
                  <a:cubicBezTo>
                    <a:pt x="61" y="522"/>
                    <a:pt x="0" y="461"/>
                    <a:pt x="0" y="386"/>
                  </a:cubicBezTo>
                  <a:cubicBezTo>
                    <a:pt x="0" y="136"/>
                    <a:pt x="0" y="136"/>
                    <a:pt x="0" y="136"/>
                  </a:cubicBezTo>
                  <a:cubicBezTo>
                    <a:pt x="0" y="61"/>
                    <a:pt x="61" y="0"/>
                    <a:pt x="136" y="0"/>
                  </a:cubicBezTo>
                  <a:cubicBezTo>
                    <a:pt x="136" y="0"/>
                    <a:pt x="136" y="0"/>
                    <a:pt x="136" y="0"/>
                  </a:cubicBezTo>
                  <a:cubicBezTo>
                    <a:pt x="212" y="0"/>
                    <a:pt x="272" y="61"/>
                    <a:pt x="272" y="136"/>
                  </a:cubicBezTo>
                  <a:lnTo>
                    <a:pt x="272" y="386"/>
                  </a:lnTo>
                  <a:close/>
                </a:path>
              </a:pathLst>
            </a:custGeom>
            <a:solidFill>
              <a:srgbClr val="AD8E74">
                <a:alpha val="100000"/>
              </a:srgbClr>
            </a:solidFill>
            <a:ln w="9525">
              <a:noFill/>
            </a:ln>
          </p:spPr>
          <p:txBody>
            <a:bodyPr/>
            <a:lstStyle/>
            <a:p>
              <a:endParaRPr lang="zh-CN" altLang="en-US"/>
            </a:p>
          </p:txBody>
        </p:sp>
        <p:sp>
          <p:nvSpPr>
            <p:cNvPr id="130" name="Freeform 123"/>
            <p:cNvSpPr/>
            <p:nvPr/>
          </p:nvSpPr>
          <p:spPr bwMode="auto">
            <a:xfrm>
              <a:off x="7105650" y="1082676"/>
              <a:ext cx="339725" cy="417512"/>
            </a:xfrm>
            <a:custGeom>
              <a:avLst/>
              <a:gdLst>
                <a:gd name="T0" fmla="*/ 868 w 1290"/>
                <a:gd name="T1" fmla="*/ 332 h 1581"/>
                <a:gd name="T2" fmla="*/ 868 w 1290"/>
                <a:gd name="T3" fmla="*/ 0 h 1581"/>
                <a:gd name="T4" fmla="*/ 774 w 1290"/>
                <a:gd name="T5" fmla="*/ 0 h 1581"/>
                <a:gd name="T6" fmla="*/ 774 w 1290"/>
                <a:gd name="T7" fmla="*/ 408 h 1581"/>
                <a:gd name="T8" fmla="*/ 868 w 1290"/>
                <a:gd name="T9" fmla="*/ 441 h 1581"/>
                <a:gd name="T10" fmla="*/ 1189 w 1290"/>
                <a:gd name="T11" fmla="*/ 936 h 1581"/>
                <a:gd name="T12" fmla="*/ 645 w 1290"/>
                <a:gd name="T13" fmla="*/ 1480 h 1581"/>
                <a:gd name="T14" fmla="*/ 101 w 1290"/>
                <a:gd name="T15" fmla="*/ 936 h 1581"/>
                <a:gd name="T16" fmla="*/ 434 w 1290"/>
                <a:gd name="T17" fmla="*/ 435 h 1581"/>
                <a:gd name="T18" fmla="*/ 528 w 1290"/>
                <a:gd name="T19" fmla="*/ 405 h 1581"/>
                <a:gd name="T20" fmla="*/ 528 w 1290"/>
                <a:gd name="T21" fmla="*/ 0 h 1581"/>
                <a:gd name="T22" fmla="*/ 434 w 1290"/>
                <a:gd name="T23" fmla="*/ 0 h 1581"/>
                <a:gd name="T24" fmla="*/ 434 w 1290"/>
                <a:gd name="T25" fmla="*/ 328 h 1581"/>
                <a:gd name="T26" fmla="*/ 0 w 1290"/>
                <a:gd name="T27" fmla="*/ 936 h 1581"/>
                <a:gd name="T28" fmla="*/ 645 w 1290"/>
                <a:gd name="T29" fmla="*/ 1581 h 1581"/>
                <a:gd name="T30" fmla="*/ 1290 w 1290"/>
                <a:gd name="T31" fmla="*/ 936 h 1581"/>
                <a:gd name="T32" fmla="*/ 868 w 1290"/>
                <a:gd name="T33" fmla="*/ 332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0" h="1581">
                  <a:moveTo>
                    <a:pt x="868" y="332"/>
                  </a:moveTo>
                  <a:cubicBezTo>
                    <a:pt x="868" y="0"/>
                    <a:pt x="868" y="0"/>
                    <a:pt x="868" y="0"/>
                  </a:cubicBezTo>
                  <a:cubicBezTo>
                    <a:pt x="774" y="0"/>
                    <a:pt x="774" y="0"/>
                    <a:pt x="774" y="0"/>
                  </a:cubicBezTo>
                  <a:cubicBezTo>
                    <a:pt x="774" y="408"/>
                    <a:pt x="774" y="408"/>
                    <a:pt x="774" y="408"/>
                  </a:cubicBezTo>
                  <a:cubicBezTo>
                    <a:pt x="807" y="416"/>
                    <a:pt x="838" y="428"/>
                    <a:pt x="868" y="441"/>
                  </a:cubicBezTo>
                  <a:cubicBezTo>
                    <a:pt x="1057" y="526"/>
                    <a:pt x="1189" y="715"/>
                    <a:pt x="1189" y="936"/>
                  </a:cubicBezTo>
                  <a:cubicBezTo>
                    <a:pt x="1189" y="1237"/>
                    <a:pt x="945" y="1480"/>
                    <a:pt x="645" y="1480"/>
                  </a:cubicBezTo>
                  <a:cubicBezTo>
                    <a:pt x="345" y="1480"/>
                    <a:pt x="101" y="1237"/>
                    <a:pt x="101" y="936"/>
                  </a:cubicBezTo>
                  <a:cubicBezTo>
                    <a:pt x="101" y="711"/>
                    <a:pt x="238" y="518"/>
                    <a:pt x="434" y="435"/>
                  </a:cubicBezTo>
                  <a:cubicBezTo>
                    <a:pt x="464" y="423"/>
                    <a:pt x="496" y="412"/>
                    <a:pt x="528" y="405"/>
                  </a:cubicBezTo>
                  <a:cubicBezTo>
                    <a:pt x="528" y="0"/>
                    <a:pt x="528" y="0"/>
                    <a:pt x="528" y="0"/>
                  </a:cubicBezTo>
                  <a:cubicBezTo>
                    <a:pt x="434" y="0"/>
                    <a:pt x="434" y="0"/>
                    <a:pt x="434" y="0"/>
                  </a:cubicBezTo>
                  <a:cubicBezTo>
                    <a:pt x="434" y="328"/>
                    <a:pt x="434" y="328"/>
                    <a:pt x="434" y="328"/>
                  </a:cubicBezTo>
                  <a:cubicBezTo>
                    <a:pt x="182" y="415"/>
                    <a:pt x="0" y="654"/>
                    <a:pt x="0" y="936"/>
                  </a:cubicBezTo>
                  <a:cubicBezTo>
                    <a:pt x="0" y="1292"/>
                    <a:pt x="289" y="1581"/>
                    <a:pt x="645" y="1581"/>
                  </a:cubicBezTo>
                  <a:cubicBezTo>
                    <a:pt x="1001" y="1581"/>
                    <a:pt x="1290" y="1292"/>
                    <a:pt x="1290" y="936"/>
                  </a:cubicBezTo>
                  <a:cubicBezTo>
                    <a:pt x="1290" y="659"/>
                    <a:pt x="1114" y="423"/>
                    <a:pt x="868" y="332"/>
                  </a:cubicBezTo>
                  <a:close/>
                </a:path>
              </a:pathLst>
            </a:custGeom>
            <a:solidFill>
              <a:schemeClr val="accent3">
                <a:lumMod val="5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Freeform 124"/>
            <p:cNvSpPr/>
            <p:nvPr/>
          </p:nvSpPr>
          <p:spPr bwMode="auto">
            <a:xfrm>
              <a:off x="7156450" y="1303338"/>
              <a:ext cx="238125" cy="146050"/>
            </a:xfrm>
            <a:custGeom>
              <a:avLst/>
              <a:gdLst>
                <a:gd name="T0" fmla="*/ 13 w 902"/>
                <a:gd name="T1" fmla="*/ 0 h 557"/>
                <a:gd name="T2" fmla="*/ 0 w 902"/>
                <a:gd name="T3" fmla="*/ 106 h 557"/>
                <a:gd name="T4" fmla="*/ 451 w 902"/>
                <a:gd name="T5" fmla="*/ 557 h 557"/>
                <a:gd name="T6" fmla="*/ 902 w 902"/>
                <a:gd name="T7" fmla="*/ 106 h 557"/>
                <a:gd name="T8" fmla="*/ 889 w 902"/>
                <a:gd name="T9" fmla="*/ 0 h 557"/>
                <a:gd name="T10" fmla="*/ 13 w 902"/>
                <a:gd name="T11" fmla="*/ 0 h 557"/>
              </a:gdLst>
              <a:ahLst/>
              <a:cxnLst>
                <a:cxn ang="0">
                  <a:pos x="T0" y="T1"/>
                </a:cxn>
                <a:cxn ang="0">
                  <a:pos x="T2" y="T3"/>
                </a:cxn>
                <a:cxn ang="0">
                  <a:pos x="T4" y="T5"/>
                </a:cxn>
                <a:cxn ang="0">
                  <a:pos x="T6" y="T7"/>
                </a:cxn>
                <a:cxn ang="0">
                  <a:pos x="T8" y="T9"/>
                </a:cxn>
                <a:cxn ang="0">
                  <a:pos x="T10" y="T11"/>
                </a:cxn>
              </a:cxnLst>
              <a:rect l="0" t="0" r="r" b="b"/>
              <a:pathLst>
                <a:path w="902" h="557">
                  <a:moveTo>
                    <a:pt x="13" y="0"/>
                  </a:moveTo>
                  <a:cubicBezTo>
                    <a:pt x="5" y="34"/>
                    <a:pt x="0" y="69"/>
                    <a:pt x="0" y="106"/>
                  </a:cubicBezTo>
                  <a:cubicBezTo>
                    <a:pt x="0" y="355"/>
                    <a:pt x="202" y="557"/>
                    <a:pt x="451" y="557"/>
                  </a:cubicBezTo>
                  <a:cubicBezTo>
                    <a:pt x="700" y="557"/>
                    <a:pt x="902" y="355"/>
                    <a:pt x="902" y="106"/>
                  </a:cubicBezTo>
                  <a:cubicBezTo>
                    <a:pt x="902" y="69"/>
                    <a:pt x="897" y="34"/>
                    <a:pt x="889" y="0"/>
                  </a:cubicBezTo>
                  <a:lnTo>
                    <a:pt x="13" y="0"/>
                  </a:lnTo>
                  <a:close/>
                </a:path>
              </a:pathLst>
            </a:custGeom>
            <a:solidFill>
              <a:schemeClr val="accent3">
                <a:lumMod val="5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087" name="Oval 125"/>
            <p:cNvSpPr/>
            <p:nvPr/>
          </p:nvSpPr>
          <p:spPr>
            <a:xfrm>
              <a:off x="7275513" y="1273176"/>
              <a:ext cx="61913" cy="6191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8" name="Oval 126"/>
            <p:cNvSpPr/>
            <p:nvPr/>
          </p:nvSpPr>
          <p:spPr>
            <a:xfrm>
              <a:off x="7213600" y="1257301"/>
              <a:ext cx="25400" cy="2540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89" name="Oval 127"/>
            <p:cNvSpPr/>
            <p:nvPr/>
          </p:nvSpPr>
          <p:spPr>
            <a:xfrm>
              <a:off x="7277100" y="1225551"/>
              <a:ext cx="23813" cy="2222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0" name="Oval 128"/>
            <p:cNvSpPr/>
            <p:nvPr/>
          </p:nvSpPr>
          <p:spPr>
            <a:xfrm>
              <a:off x="7270750" y="1149351"/>
              <a:ext cx="15875" cy="1587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1" name="Oval 129"/>
            <p:cNvSpPr/>
            <p:nvPr/>
          </p:nvSpPr>
          <p:spPr>
            <a:xfrm>
              <a:off x="7275513" y="1077913"/>
              <a:ext cx="30163" cy="30163"/>
            </a:xfrm>
            <a:prstGeom prst="ellipse">
              <a:avLst/>
            </a:prstGeom>
            <a:solidFill>
              <a:srgbClr val="00B0F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2" name="Oval 130"/>
            <p:cNvSpPr/>
            <p:nvPr/>
          </p:nvSpPr>
          <p:spPr>
            <a:xfrm>
              <a:off x="7231063" y="985838"/>
              <a:ext cx="44450" cy="4445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3" name="Oval 131"/>
            <p:cNvSpPr/>
            <p:nvPr/>
          </p:nvSpPr>
          <p:spPr>
            <a:xfrm>
              <a:off x="7280275" y="909638"/>
              <a:ext cx="77788" cy="7937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4" name="Oval 132"/>
            <p:cNvSpPr/>
            <p:nvPr/>
          </p:nvSpPr>
          <p:spPr>
            <a:xfrm>
              <a:off x="7205663" y="850901"/>
              <a:ext cx="49213" cy="4762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5" name="Oval 133"/>
            <p:cNvSpPr/>
            <p:nvPr/>
          </p:nvSpPr>
          <p:spPr>
            <a:xfrm>
              <a:off x="7275513" y="838201"/>
              <a:ext cx="20638"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6" name="Oval 134"/>
            <p:cNvSpPr/>
            <p:nvPr/>
          </p:nvSpPr>
          <p:spPr>
            <a:xfrm>
              <a:off x="7231063" y="933451"/>
              <a:ext cx="20638"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7" name="Oval 135"/>
            <p:cNvSpPr/>
            <p:nvPr/>
          </p:nvSpPr>
          <p:spPr>
            <a:xfrm>
              <a:off x="7310438" y="1011238"/>
              <a:ext cx="12700" cy="1428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8" name="Oval 136"/>
            <p:cNvSpPr/>
            <p:nvPr/>
          </p:nvSpPr>
          <p:spPr>
            <a:xfrm>
              <a:off x="7205663" y="779463"/>
              <a:ext cx="34925" cy="333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099" name="Oval 137"/>
            <p:cNvSpPr/>
            <p:nvPr/>
          </p:nvSpPr>
          <p:spPr>
            <a:xfrm>
              <a:off x="7256463" y="730251"/>
              <a:ext cx="14288" cy="1428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0" name="Oval 138"/>
            <p:cNvSpPr/>
            <p:nvPr/>
          </p:nvSpPr>
          <p:spPr>
            <a:xfrm>
              <a:off x="7239000" y="1322388"/>
              <a:ext cx="20638" cy="2063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1" name="Oval 139"/>
            <p:cNvSpPr/>
            <p:nvPr/>
          </p:nvSpPr>
          <p:spPr>
            <a:xfrm>
              <a:off x="7292975" y="1323976"/>
              <a:ext cx="33338" cy="317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2" name="Oval 140"/>
            <p:cNvSpPr/>
            <p:nvPr/>
          </p:nvSpPr>
          <p:spPr>
            <a:xfrm>
              <a:off x="7270750" y="1374776"/>
              <a:ext cx="22225" cy="222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3" name="Oval 141"/>
            <p:cNvSpPr/>
            <p:nvPr/>
          </p:nvSpPr>
          <p:spPr>
            <a:xfrm>
              <a:off x="7239000" y="1385888"/>
              <a:ext cx="4763" cy="47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4" name="Oval 142"/>
            <p:cNvSpPr/>
            <p:nvPr/>
          </p:nvSpPr>
          <p:spPr>
            <a:xfrm>
              <a:off x="7312025" y="935038"/>
              <a:ext cx="26988" cy="285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5" name="Oval 143"/>
            <p:cNvSpPr/>
            <p:nvPr/>
          </p:nvSpPr>
          <p:spPr>
            <a:xfrm>
              <a:off x="7216775" y="785813"/>
              <a:ext cx="12700" cy="1270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6" name="Freeform 144"/>
            <p:cNvSpPr/>
            <p:nvPr/>
          </p:nvSpPr>
          <p:spPr>
            <a:xfrm>
              <a:off x="4186238" y="1717676"/>
              <a:ext cx="341313" cy="417513"/>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Lst>
              <a:rect l="0" t="0" r="0" b="0"/>
              <a:pathLst>
                <a:path w="1290" h="1580">
                  <a:moveTo>
                    <a:pt x="869" y="331"/>
                  </a:moveTo>
                  <a:cubicBezTo>
                    <a:pt x="869" y="0"/>
                    <a:pt x="869" y="0"/>
                    <a:pt x="869" y="0"/>
                  </a:cubicBezTo>
                  <a:cubicBezTo>
                    <a:pt x="774" y="0"/>
                    <a:pt x="774" y="0"/>
                    <a:pt x="774" y="0"/>
                  </a:cubicBezTo>
                  <a:cubicBezTo>
                    <a:pt x="774" y="408"/>
                    <a:pt x="774" y="408"/>
                    <a:pt x="774" y="408"/>
                  </a:cubicBezTo>
                  <a:cubicBezTo>
                    <a:pt x="807" y="416"/>
                    <a:pt x="838" y="427"/>
                    <a:pt x="869" y="440"/>
                  </a:cubicBezTo>
                  <a:cubicBezTo>
                    <a:pt x="1057" y="526"/>
                    <a:pt x="1189" y="715"/>
                    <a:pt x="1189" y="935"/>
                  </a:cubicBezTo>
                  <a:cubicBezTo>
                    <a:pt x="1189" y="1236"/>
                    <a:pt x="946" y="1479"/>
                    <a:pt x="645" y="1479"/>
                  </a:cubicBezTo>
                  <a:cubicBezTo>
                    <a:pt x="345" y="1479"/>
                    <a:pt x="101" y="1236"/>
                    <a:pt x="101" y="935"/>
                  </a:cubicBezTo>
                  <a:cubicBezTo>
                    <a:pt x="101" y="710"/>
                    <a:pt x="239" y="517"/>
                    <a:pt x="434" y="435"/>
                  </a:cubicBezTo>
                  <a:cubicBezTo>
                    <a:pt x="464" y="422"/>
                    <a:pt x="496" y="412"/>
                    <a:pt x="528" y="405"/>
                  </a:cubicBezTo>
                  <a:cubicBezTo>
                    <a:pt x="528" y="0"/>
                    <a:pt x="528" y="0"/>
                    <a:pt x="528" y="0"/>
                  </a:cubicBezTo>
                  <a:cubicBezTo>
                    <a:pt x="434" y="0"/>
                    <a:pt x="434" y="0"/>
                    <a:pt x="434" y="0"/>
                  </a:cubicBezTo>
                  <a:cubicBezTo>
                    <a:pt x="434" y="327"/>
                    <a:pt x="434" y="327"/>
                    <a:pt x="434" y="327"/>
                  </a:cubicBezTo>
                  <a:cubicBezTo>
                    <a:pt x="182" y="415"/>
                    <a:pt x="0" y="653"/>
                    <a:pt x="0" y="935"/>
                  </a:cubicBezTo>
                  <a:cubicBezTo>
                    <a:pt x="0" y="1291"/>
                    <a:pt x="289" y="1580"/>
                    <a:pt x="645" y="1580"/>
                  </a:cubicBezTo>
                  <a:cubicBezTo>
                    <a:pt x="1001" y="1580"/>
                    <a:pt x="1290" y="1291"/>
                    <a:pt x="1290" y="935"/>
                  </a:cubicBezTo>
                  <a:cubicBezTo>
                    <a:pt x="1290" y="658"/>
                    <a:pt x="1114" y="422"/>
                    <a:pt x="869" y="331"/>
                  </a:cubicBezTo>
                  <a:close/>
                </a:path>
              </a:pathLst>
            </a:custGeom>
            <a:solidFill>
              <a:srgbClr val="00B0F0">
                <a:alpha val="100000"/>
              </a:srgbClr>
            </a:solidFill>
            <a:ln w="9525">
              <a:noFill/>
            </a:ln>
          </p:spPr>
          <p:txBody>
            <a:bodyPr/>
            <a:lstStyle/>
            <a:p>
              <a:endParaRPr lang="zh-CN" altLang="en-US"/>
            </a:p>
          </p:txBody>
        </p:sp>
        <p:sp>
          <p:nvSpPr>
            <p:cNvPr id="41107" name="Freeform 145"/>
            <p:cNvSpPr/>
            <p:nvPr/>
          </p:nvSpPr>
          <p:spPr>
            <a:xfrm>
              <a:off x="4238625" y="1936751"/>
              <a:ext cx="238125" cy="147638"/>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902" h="557">
                  <a:moveTo>
                    <a:pt x="13" y="0"/>
                  </a:moveTo>
                  <a:cubicBezTo>
                    <a:pt x="5" y="34"/>
                    <a:pt x="0" y="70"/>
                    <a:pt x="0" y="106"/>
                  </a:cubicBezTo>
                  <a:cubicBezTo>
                    <a:pt x="0" y="355"/>
                    <a:pt x="202" y="557"/>
                    <a:pt x="451" y="557"/>
                  </a:cubicBezTo>
                  <a:cubicBezTo>
                    <a:pt x="700" y="557"/>
                    <a:pt x="902" y="355"/>
                    <a:pt x="902" y="106"/>
                  </a:cubicBezTo>
                  <a:cubicBezTo>
                    <a:pt x="902" y="70"/>
                    <a:pt x="897" y="34"/>
                    <a:pt x="889" y="0"/>
                  </a:cubicBezTo>
                  <a:lnTo>
                    <a:pt x="13" y="0"/>
                  </a:lnTo>
                  <a:close/>
                </a:path>
              </a:pathLst>
            </a:custGeom>
            <a:solidFill>
              <a:srgbClr val="E26D6D">
                <a:alpha val="100000"/>
              </a:srgbClr>
            </a:solidFill>
            <a:ln w="9525">
              <a:noFill/>
            </a:ln>
          </p:spPr>
          <p:txBody>
            <a:bodyPr/>
            <a:lstStyle/>
            <a:p>
              <a:endParaRPr lang="zh-CN" altLang="en-US"/>
            </a:p>
          </p:txBody>
        </p:sp>
        <p:sp>
          <p:nvSpPr>
            <p:cNvPr id="41108" name="Oval 146"/>
            <p:cNvSpPr/>
            <p:nvPr/>
          </p:nvSpPr>
          <p:spPr>
            <a:xfrm>
              <a:off x="4357688" y="1908176"/>
              <a:ext cx="61913" cy="61913"/>
            </a:xfrm>
            <a:prstGeom prst="ellipse">
              <a:avLst/>
            </a:prstGeom>
            <a:solidFill>
              <a:srgbClr val="00B0F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09" name="Oval 147"/>
            <p:cNvSpPr/>
            <p:nvPr/>
          </p:nvSpPr>
          <p:spPr>
            <a:xfrm>
              <a:off x="4294188" y="1890713"/>
              <a:ext cx="25400" cy="2540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0" name="Oval 148"/>
            <p:cNvSpPr/>
            <p:nvPr/>
          </p:nvSpPr>
          <p:spPr>
            <a:xfrm>
              <a:off x="4359275" y="1858963"/>
              <a:ext cx="23813" cy="2381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1" name="Oval 149"/>
            <p:cNvSpPr/>
            <p:nvPr/>
          </p:nvSpPr>
          <p:spPr>
            <a:xfrm>
              <a:off x="4352925" y="1782763"/>
              <a:ext cx="15875" cy="1746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2" name="Oval 150"/>
            <p:cNvSpPr/>
            <p:nvPr/>
          </p:nvSpPr>
          <p:spPr>
            <a:xfrm>
              <a:off x="4357688" y="1712913"/>
              <a:ext cx="28575" cy="2857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3" name="Oval 151"/>
            <p:cNvSpPr/>
            <p:nvPr/>
          </p:nvSpPr>
          <p:spPr>
            <a:xfrm>
              <a:off x="4313238" y="1619251"/>
              <a:ext cx="44450" cy="4445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4" name="Oval 152"/>
            <p:cNvSpPr/>
            <p:nvPr/>
          </p:nvSpPr>
          <p:spPr>
            <a:xfrm>
              <a:off x="4360863" y="1544638"/>
              <a:ext cx="79375" cy="7778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5" name="Oval 153"/>
            <p:cNvSpPr/>
            <p:nvPr/>
          </p:nvSpPr>
          <p:spPr>
            <a:xfrm>
              <a:off x="4287838" y="1484313"/>
              <a:ext cx="47625" cy="4762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6" name="Oval 154"/>
            <p:cNvSpPr/>
            <p:nvPr/>
          </p:nvSpPr>
          <p:spPr>
            <a:xfrm>
              <a:off x="4357688" y="1473201"/>
              <a:ext cx="20638"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7" name="Oval 155"/>
            <p:cNvSpPr/>
            <p:nvPr/>
          </p:nvSpPr>
          <p:spPr>
            <a:xfrm>
              <a:off x="4313238" y="1566863"/>
              <a:ext cx="20638" cy="2063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8" name="Oval 156"/>
            <p:cNvSpPr/>
            <p:nvPr/>
          </p:nvSpPr>
          <p:spPr>
            <a:xfrm>
              <a:off x="4391025" y="1644651"/>
              <a:ext cx="14288" cy="14288"/>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19" name="Oval 157"/>
            <p:cNvSpPr/>
            <p:nvPr/>
          </p:nvSpPr>
          <p:spPr>
            <a:xfrm>
              <a:off x="4287838" y="1412876"/>
              <a:ext cx="34925" cy="34925"/>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0" name="Oval 158"/>
            <p:cNvSpPr/>
            <p:nvPr/>
          </p:nvSpPr>
          <p:spPr>
            <a:xfrm>
              <a:off x="4338638" y="1365251"/>
              <a:ext cx="14288" cy="12700"/>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1" name="Oval 159"/>
            <p:cNvSpPr/>
            <p:nvPr/>
          </p:nvSpPr>
          <p:spPr>
            <a:xfrm>
              <a:off x="4319588" y="1955801"/>
              <a:ext cx="20638" cy="2063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2" name="Oval 160"/>
            <p:cNvSpPr/>
            <p:nvPr/>
          </p:nvSpPr>
          <p:spPr>
            <a:xfrm>
              <a:off x="4375150" y="1958976"/>
              <a:ext cx="33338" cy="317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3" name="Oval 161"/>
            <p:cNvSpPr/>
            <p:nvPr/>
          </p:nvSpPr>
          <p:spPr>
            <a:xfrm>
              <a:off x="4352925" y="2008188"/>
              <a:ext cx="22225"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4" name="Oval 162"/>
            <p:cNvSpPr/>
            <p:nvPr/>
          </p:nvSpPr>
          <p:spPr>
            <a:xfrm>
              <a:off x="4319588" y="2020888"/>
              <a:ext cx="4763" cy="31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5" name="Oval 163"/>
            <p:cNvSpPr/>
            <p:nvPr/>
          </p:nvSpPr>
          <p:spPr>
            <a:xfrm>
              <a:off x="4394200" y="1570038"/>
              <a:ext cx="26988" cy="2698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6" name="Oval 164"/>
            <p:cNvSpPr/>
            <p:nvPr/>
          </p:nvSpPr>
          <p:spPr>
            <a:xfrm>
              <a:off x="4297363" y="1419226"/>
              <a:ext cx="14288" cy="1428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7" name="Freeform 165"/>
            <p:cNvSpPr/>
            <p:nvPr/>
          </p:nvSpPr>
          <p:spPr>
            <a:xfrm>
              <a:off x="4227513" y="439738"/>
              <a:ext cx="298450" cy="847725"/>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1130" h="3214">
                  <a:moveTo>
                    <a:pt x="565" y="0"/>
                  </a:moveTo>
                  <a:cubicBezTo>
                    <a:pt x="253" y="0"/>
                    <a:pt x="0" y="252"/>
                    <a:pt x="0" y="564"/>
                  </a:cubicBezTo>
                  <a:cubicBezTo>
                    <a:pt x="0" y="2649"/>
                    <a:pt x="0" y="2649"/>
                    <a:pt x="0" y="2649"/>
                  </a:cubicBezTo>
                  <a:cubicBezTo>
                    <a:pt x="0" y="2961"/>
                    <a:pt x="253" y="3214"/>
                    <a:pt x="565" y="3214"/>
                  </a:cubicBezTo>
                  <a:cubicBezTo>
                    <a:pt x="877" y="3214"/>
                    <a:pt x="1130" y="2961"/>
                    <a:pt x="1130" y="2649"/>
                  </a:cubicBezTo>
                  <a:cubicBezTo>
                    <a:pt x="1130" y="564"/>
                    <a:pt x="1130" y="564"/>
                    <a:pt x="1130" y="564"/>
                  </a:cubicBezTo>
                  <a:cubicBezTo>
                    <a:pt x="1130" y="252"/>
                    <a:pt x="877" y="0"/>
                    <a:pt x="565" y="0"/>
                  </a:cubicBezTo>
                  <a:close/>
                </a:path>
              </a:pathLst>
            </a:custGeom>
            <a:solidFill>
              <a:srgbClr val="FFFFFF">
                <a:alpha val="100000"/>
              </a:srgbClr>
            </a:solidFill>
            <a:ln w="9525">
              <a:noFill/>
            </a:ln>
          </p:spPr>
          <p:txBody>
            <a:bodyPr/>
            <a:lstStyle/>
            <a:p>
              <a:endParaRPr lang="zh-CN" altLang="en-US"/>
            </a:p>
          </p:txBody>
        </p:sp>
        <p:sp>
          <p:nvSpPr>
            <p:cNvPr id="41128" name="Oval 166"/>
            <p:cNvSpPr/>
            <p:nvPr/>
          </p:nvSpPr>
          <p:spPr>
            <a:xfrm>
              <a:off x="4298950" y="1065213"/>
              <a:ext cx="157163" cy="157163"/>
            </a:xfrm>
            <a:prstGeom prst="ellipse">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29" name="Freeform 167"/>
            <p:cNvSpPr/>
            <p:nvPr/>
          </p:nvSpPr>
          <p:spPr>
            <a:xfrm>
              <a:off x="4351338" y="512763"/>
              <a:ext cx="50800" cy="192088"/>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Lst>
              <a:rect l="0" t="0" r="0" b="0"/>
              <a:pathLst>
                <a:path w="192" h="728">
                  <a:moveTo>
                    <a:pt x="192" y="97"/>
                  </a:moveTo>
                  <a:cubicBezTo>
                    <a:pt x="192" y="43"/>
                    <a:pt x="149" y="0"/>
                    <a:pt x="96" y="0"/>
                  </a:cubicBezTo>
                  <a:cubicBezTo>
                    <a:pt x="43" y="0"/>
                    <a:pt x="0" y="43"/>
                    <a:pt x="0" y="97"/>
                  </a:cubicBezTo>
                  <a:cubicBezTo>
                    <a:pt x="0" y="728"/>
                    <a:pt x="0" y="728"/>
                    <a:pt x="0" y="728"/>
                  </a:cubicBezTo>
                  <a:cubicBezTo>
                    <a:pt x="192" y="728"/>
                    <a:pt x="192" y="728"/>
                    <a:pt x="192" y="728"/>
                  </a:cubicBezTo>
                  <a:lnTo>
                    <a:pt x="192" y="97"/>
                  </a:lnTo>
                  <a:close/>
                </a:path>
              </a:pathLst>
            </a:custGeom>
            <a:solidFill>
              <a:srgbClr val="D8C0A4">
                <a:alpha val="100000"/>
              </a:srgbClr>
            </a:solidFill>
            <a:ln w="9525">
              <a:noFill/>
            </a:ln>
          </p:spPr>
          <p:txBody>
            <a:bodyPr/>
            <a:lstStyle/>
            <a:p>
              <a:endParaRPr lang="zh-CN" altLang="en-US"/>
            </a:p>
          </p:txBody>
        </p:sp>
        <p:sp>
          <p:nvSpPr>
            <p:cNvPr id="41130" name="Freeform 168"/>
            <p:cNvSpPr/>
            <p:nvPr/>
          </p:nvSpPr>
          <p:spPr>
            <a:xfrm>
              <a:off x="4351338" y="704851"/>
              <a:ext cx="50800" cy="454025"/>
            </a:xfrm>
            <a:custGeom>
              <a:avLst/>
              <a:gdLst/>
              <a:ahLst/>
              <a:cxnLst>
                <a:cxn ang="0">
                  <a:pos x="0" y="0"/>
                </a:cxn>
                <a:cxn ang="0">
                  <a:pos x="0" y="2147483646"/>
                </a:cxn>
                <a:cxn ang="0">
                  <a:pos x="2147483646" y="2147483646"/>
                </a:cxn>
                <a:cxn ang="0">
                  <a:pos x="2147483646" y="2147483646"/>
                </a:cxn>
                <a:cxn ang="0">
                  <a:pos x="2147483646" y="0"/>
                </a:cxn>
                <a:cxn ang="0">
                  <a:pos x="0" y="0"/>
                </a:cxn>
              </a:cxnLst>
              <a:rect l="0" t="0" r="0" b="0"/>
              <a:pathLst>
                <a:path w="192" h="1719">
                  <a:moveTo>
                    <a:pt x="0" y="0"/>
                  </a:moveTo>
                  <a:cubicBezTo>
                    <a:pt x="0" y="1623"/>
                    <a:pt x="0" y="1623"/>
                    <a:pt x="0" y="1623"/>
                  </a:cubicBezTo>
                  <a:cubicBezTo>
                    <a:pt x="0" y="1676"/>
                    <a:pt x="43" y="1719"/>
                    <a:pt x="96" y="1719"/>
                  </a:cubicBezTo>
                  <a:cubicBezTo>
                    <a:pt x="149" y="1719"/>
                    <a:pt x="192" y="1676"/>
                    <a:pt x="192" y="1623"/>
                  </a:cubicBezTo>
                  <a:cubicBezTo>
                    <a:pt x="192" y="0"/>
                    <a:pt x="192" y="0"/>
                    <a:pt x="192" y="0"/>
                  </a:cubicBezTo>
                  <a:lnTo>
                    <a:pt x="0" y="0"/>
                  </a:lnTo>
                  <a:close/>
                </a:path>
              </a:pathLst>
            </a:custGeom>
            <a:solidFill>
              <a:srgbClr val="E26D6D">
                <a:alpha val="100000"/>
              </a:srgbClr>
            </a:solidFill>
            <a:ln w="9525">
              <a:noFill/>
            </a:ln>
          </p:spPr>
          <p:txBody>
            <a:bodyPr/>
            <a:lstStyle/>
            <a:p>
              <a:endParaRPr lang="zh-CN" altLang="en-US"/>
            </a:p>
          </p:txBody>
        </p:sp>
        <p:sp>
          <p:nvSpPr>
            <p:cNvPr id="41131" name="Freeform 169"/>
            <p:cNvSpPr/>
            <p:nvPr/>
          </p:nvSpPr>
          <p:spPr>
            <a:xfrm>
              <a:off x="4430713" y="581026"/>
              <a:ext cx="63500"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237" h="72">
                  <a:moveTo>
                    <a:pt x="36" y="0"/>
                  </a:moveTo>
                  <a:cubicBezTo>
                    <a:pt x="16" y="0"/>
                    <a:pt x="0" y="16"/>
                    <a:pt x="0" y="36"/>
                  </a:cubicBezTo>
                  <a:cubicBezTo>
                    <a:pt x="0" y="56"/>
                    <a:pt x="16" y="72"/>
                    <a:pt x="36" y="72"/>
                  </a:cubicBezTo>
                  <a:cubicBezTo>
                    <a:pt x="237" y="72"/>
                    <a:pt x="237" y="72"/>
                    <a:pt x="237" y="72"/>
                  </a:cubicBezTo>
                  <a:cubicBezTo>
                    <a:pt x="237" y="0"/>
                    <a:pt x="237" y="0"/>
                    <a:pt x="237" y="0"/>
                  </a:cubicBezTo>
                  <a:lnTo>
                    <a:pt x="36" y="0"/>
                  </a:lnTo>
                  <a:close/>
                </a:path>
              </a:pathLst>
            </a:custGeom>
            <a:solidFill>
              <a:srgbClr val="AD8E74">
                <a:alpha val="100000"/>
              </a:srgbClr>
            </a:solidFill>
            <a:ln w="9525">
              <a:noFill/>
            </a:ln>
          </p:spPr>
          <p:txBody>
            <a:bodyPr/>
            <a:lstStyle/>
            <a:p>
              <a:endParaRPr lang="zh-CN" altLang="en-US"/>
            </a:p>
          </p:txBody>
        </p:sp>
        <p:sp>
          <p:nvSpPr>
            <p:cNvPr id="41132" name="Freeform 170"/>
            <p:cNvSpPr/>
            <p:nvPr/>
          </p:nvSpPr>
          <p:spPr>
            <a:xfrm>
              <a:off x="4430713" y="735013"/>
              <a:ext cx="63500" cy="20638"/>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237" h="73">
                  <a:moveTo>
                    <a:pt x="36" y="0"/>
                  </a:moveTo>
                  <a:cubicBezTo>
                    <a:pt x="16" y="0"/>
                    <a:pt x="0" y="16"/>
                    <a:pt x="0" y="36"/>
                  </a:cubicBezTo>
                  <a:cubicBezTo>
                    <a:pt x="0" y="56"/>
                    <a:pt x="16" y="73"/>
                    <a:pt x="36" y="73"/>
                  </a:cubicBezTo>
                  <a:cubicBezTo>
                    <a:pt x="237" y="73"/>
                    <a:pt x="237" y="73"/>
                    <a:pt x="237" y="73"/>
                  </a:cubicBezTo>
                  <a:cubicBezTo>
                    <a:pt x="237" y="0"/>
                    <a:pt x="237" y="0"/>
                    <a:pt x="237" y="0"/>
                  </a:cubicBezTo>
                  <a:lnTo>
                    <a:pt x="36" y="0"/>
                  </a:lnTo>
                  <a:close/>
                </a:path>
              </a:pathLst>
            </a:custGeom>
            <a:solidFill>
              <a:srgbClr val="AD8E74">
                <a:alpha val="100000"/>
              </a:srgbClr>
            </a:solidFill>
            <a:ln w="9525">
              <a:noFill/>
            </a:ln>
          </p:spPr>
          <p:txBody>
            <a:bodyPr/>
            <a:lstStyle/>
            <a:p>
              <a:endParaRPr lang="zh-CN" altLang="en-US"/>
            </a:p>
          </p:txBody>
        </p:sp>
        <p:sp>
          <p:nvSpPr>
            <p:cNvPr id="41133" name="Freeform 171"/>
            <p:cNvSpPr/>
            <p:nvPr/>
          </p:nvSpPr>
          <p:spPr>
            <a:xfrm>
              <a:off x="4454525" y="620713"/>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2">
                  <a:moveTo>
                    <a:pt x="37" y="0"/>
                  </a:moveTo>
                  <a:cubicBezTo>
                    <a:pt x="17" y="0"/>
                    <a:pt x="0" y="16"/>
                    <a:pt x="0" y="36"/>
                  </a:cubicBezTo>
                  <a:cubicBezTo>
                    <a:pt x="0" y="56"/>
                    <a:pt x="17" y="72"/>
                    <a:pt x="37" y="72"/>
                  </a:cubicBezTo>
                  <a:cubicBezTo>
                    <a:pt x="151" y="72"/>
                    <a:pt x="151" y="72"/>
                    <a:pt x="151" y="72"/>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34" name="Freeform 172"/>
            <p:cNvSpPr/>
            <p:nvPr/>
          </p:nvSpPr>
          <p:spPr>
            <a:xfrm>
              <a:off x="4454525" y="658813"/>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2">
                  <a:moveTo>
                    <a:pt x="37" y="0"/>
                  </a:moveTo>
                  <a:cubicBezTo>
                    <a:pt x="17" y="0"/>
                    <a:pt x="0" y="16"/>
                    <a:pt x="0" y="36"/>
                  </a:cubicBezTo>
                  <a:cubicBezTo>
                    <a:pt x="0" y="56"/>
                    <a:pt x="17" y="72"/>
                    <a:pt x="37" y="72"/>
                  </a:cubicBezTo>
                  <a:cubicBezTo>
                    <a:pt x="151" y="72"/>
                    <a:pt x="151" y="72"/>
                    <a:pt x="151" y="72"/>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35" name="Freeform 173"/>
            <p:cNvSpPr/>
            <p:nvPr/>
          </p:nvSpPr>
          <p:spPr>
            <a:xfrm>
              <a:off x="4454525" y="696913"/>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3">
                  <a:moveTo>
                    <a:pt x="37" y="0"/>
                  </a:moveTo>
                  <a:cubicBezTo>
                    <a:pt x="17" y="0"/>
                    <a:pt x="0" y="16"/>
                    <a:pt x="0" y="36"/>
                  </a:cubicBezTo>
                  <a:cubicBezTo>
                    <a:pt x="0" y="56"/>
                    <a:pt x="17" y="73"/>
                    <a:pt x="37" y="73"/>
                  </a:cubicBezTo>
                  <a:cubicBezTo>
                    <a:pt x="151" y="73"/>
                    <a:pt x="151" y="73"/>
                    <a:pt x="151" y="73"/>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36" name="Freeform 174"/>
            <p:cNvSpPr/>
            <p:nvPr/>
          </p:nvSpPr>
          <p:spPr>
            <a:xfrm>
              <a:off x="4430713" y="890588"/>
              <a:ext cx="63500"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237" h="72">
                  <a:moveTo>
                    <a:pt x="36" y="0"/>
                  </a:moveTo>
                  <a:cubicBezTo>
                    <a:pt x="16" y="0"/>
                    <a:pt x="0" y="16"/>
                    <a:pt x="0" y="36"/>
                  </a:cubicBezTo>
                  <a:cubicBezTo>
                    <a:pt x="0" y="56"/>
                    <a:pt x="16" y="72"/>
                    <a:pt x="36" y="72"/>
                  </a:cubicBezTo>
                  <a:cubicBezTo>
                    <a:pt x="237" y="72"/>
                    <a:pt x="237" y="72"/>
                    <a:pt x="237" y="72"/>
                  </a:cubicBezTo>
                  <a:cubicBezTo>
                    <a:pt x="237" y="0"/>
                    <a:pt x="237" y="0"/>
                    <a:pt x="237" y="0"/>
                  </a:cubicBezTo>
                  <a:lnTo>
                    <a:pt x="36" y="0"/>
                  </a:lnTo>
                  <a:close/>
                </a:path>
              </a:pathLst>
            </a:custGeom>
            <a:solidFill>
              <a:srgbClr val="AD8E74">
                <a:alpha val="100000"/>
              </a:srgbClr>
            </a:solidFill>
            <a:ln w="9525">
              <a:noFill/>
            </a:ln>
          </p:spPr>
          <p:txBody>
            <a:bodyPr/>
            <a:lstStyle/>
            <a:p>
              <a:endParaRPr lang="zh-CN" altLang="en-US"/>
            </a:p>
          </p:txBody>
        </p:sp>
        <p:sp>
          <p:nvSpPr>
            <p:cNvPr id="41137" name="Freeform 175"/>
            <p:cNvSpPr/>
            <p:nvPr/>
          </p:nvSpPr>
          <p:spPr>
            <a:xfrm>
              <a:off x="4454525" y="774701"/>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3">
                  <a:moveTo>
                    <a:pt x="37" y="0"/>
                  </a:moveTo>
                  <a:cubicBezTo>
                    <a:pt x="17" y="0"/>
                    <a:pt x="0" y="16"/>
                    <a:pt x="0" y="36"/>
                  </a:cubicBezTo>
                  <a:cubicBezTo>
                    <a:pt x="0" y="56"/>
                    <a:pt x="17" y="73"/>
                    <a:pt x="37" y="73"/>
                  </a:cubicBezTo>
                  <a:cubicBezTo>
                    <a:pt x="151" y="73"/>
                    <a:pt x="151" y="73"/>
                    <a:pt x="151" y="73"/>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38" name="Freeform 176"/>
            <p:cNvSpPr/>
            <p:nvPr/>
          </p:nvSpPr>
          <p:spPr>
            <a:xfrm>
              <a:off x="4454525" y="812801"/>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3">
                  <a:moveTo>
                    <a:pt x="37" y="0"/>
                  </a:moveTo>
                  <a:cubicBezTo>
                    <a:pt x="17" y="0"/>
                    <a:pt x="0" y="17"/>
                    <a:pt x="0" y="36"/>
                  </a:cubicBezTo>
                  <a:cubicBezTo>
                    <a:pt x="0" y="57"/>
                    <a:pt x="17" y="73"/>
                    <a:pt x="37" y="73"/>
                  </a:cubicBezTo>
                  <a:cubicBezTo>
                    <a:pt x="151" y="73"/>
                    <a:pt x="151" y="73"/>
                    <a:pt x="151" y="73"/>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39" name="Freeform 177"/>
            <p:cNvSpPr/>
            <p:nvPr/>
          </p:nvSpPr>
          <p:spPr>
            <a:xfrm>
              <a:off x="4454525" y="850901"/>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3">
                  <a:moveTo>
                    <a:pt x="37" y="0"/>
                  </a:moveTo>
                  <a:cubicBezTo>
                    <a:pt x="17" y="0"/>
                    <a:pt x="0" y="17"/>
                    <a:pt x="0" y="37"/>
                  </a:cubicBezTo>
                  <a:cubicBezTo>
                    <a:pt x="0" y="57"/>
                    <a:pt x="17" y="73"/>
                    <a:pt x="37" y="73"/>
                  </a:cubicBezTo>
                  <a:cubicBezTo>
                    <a:pt x="151" y="73"/>
                    <a:pt x="151" y="73"/>
                    <a:pt x="151" y="73"/>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40" name="Freeform 178"/>
            <p:cNvSpPr/>
            <p:nvPr/>
          </p:nvSpPr>
          <p:spPr>
            <a:xfrm>
              <a:off x="4430713" y="1044576"/>
              <a:ext cx="63500"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237" h="72">
                  <a:moveTo>
                    <a:pt x="36" y="0"/>
                  </a:moveTo>
                  <a:cubicBezTo>
                    <a:pt x="16" y="0"/>
                    <a:pt x="0" y="16"/>
                    <a:pt x="0" y="36"/>
                  </a:cubicBezTo>
                  <a:cubicBezTo>
                    <a:pt x="0" y="56"/>
                    <a:pt x="16" y="72"/>
                    <a:pt x="36" y="72"/>
                  </a:cubicBezTo>
                  <a:cubicBezTo>
                    <a:pt x="237" y="72"/>
                    <a:pt x="237" y="72"/>
                    <a:pt x="237" y="72"/>
                  </a:cubicBezTo>
                  <a:cubicBezTo>
                    <a:pt x="237" y="0"/>
                    <a:pt x="237" y="0"/>
                    <a:pt x="237" y="0"/>
                  </a:cubicBezTo>
                  <a:lnTo>
                    <a:pt x="36" y="0"/>
                  </a:lnTo>
                  <a:close/>
                </a:path>
              </a:pathLst>
            </a:custGeom>
            <a:solidFill>
              <a:srgbClr val="AD8E74">
                <a:alpha val="100000"/>
              </a:srgbClr>
            </a:solidFill>
            <a:ln w="9525">
              <a:noFill/>
            </a:ln>
          </p:spPr>
          <p:txBody>
            <a:bodyPr/>
            <a:lstStyle/>
            <a:p>
              <a:endParaRPr lang="zh-CN" altLang="en-US"/>
            </a:p>
          </p:txBody>
        </p:sp>
        <p:sp>
          <p:nvSpPr>
            <p:cNvPr id="41141" name="Freeform 179"/>
            <p:cNvSpPr/>
            <p:nvPr/>
          </p:nvSpPr>
          <p:spPr>
            <a:xfrm>
              <a:off x="4454525" y="928688"/>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2">
                  <a:moveTo>
                    <a:pt x="37" y="0"/>
                  </a:moveTo>
                  <a:cubicBezTo>
                    <a:pt x="17" y="0"/>
                    <a:pt x="0" y="16"/>
                    <a:pt x="0" y="36"/>
                  </a:cubicBezTo>
                  <a:cubicBezTo>
                    <a:pt x="0" y="56"/>
                    <a:pt x="17" y="72"/>
                    <a:pt x="37" y="72"/>
                  </a:cubicBezTo>
                  <a:cubicBezTo>
                    <a:pt x="151" y="72"/>
                    <a:pt x="151" y="72"/>
                    <a:pt x="151" y="72"/>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42" name="Freeform 180"/>
            <p:cNvSpPr/>
            <p:nvPr/>
          </p:nvSpPr>
          <p:spPr>
            <a:xfrm>
              <a:off x="4454525" y="966788"/>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2">
                  <a:moveTo>
                    <a:pt x="37" y="0"/>
                  </a:moveTo>
                  <a:cubicBezTo>
                    <a:pt x="17" y="0"/>
                    <a:pt x="0" y="16"/>
                    <a:pt x="0" y="36"/>
                  </a:cubicBezTo>
                  <a:cubicBezTo>
                    <a:pt x="0" y="56"/>
                    <a:pt x="17" y="72"/>
                    <a:pt x="37" y="72"/>
                  </a:cubicBezTo>
                  <a:cubicBezTo>
                    <a:pt x="151" y="72"/>
                    <a:pt x="151" y="72"/>
                    <a:pt x="151" y="72"/>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43" name="Freeform 181"/>
            <p:cNvSpPr/>
            <p:nvPr/>
          </p:nvSpPr>
          <p:spPr>
            <a:xfrm>
              <a:off x="4454525" y="1006476"/>
              <a:ext cx="39688" cy="19050"/>
            </a:xfrm>
            <a:custGeom>
              <a:avLst/>
              <a:gdLst/>
              <a:ahLst/>
              <a:cxnLst>
                <a:cxn ang="0">
                  <a:pos x="2147483646" y="0"/>
                </a:cxn>
                <a:cxn ang="0">
                  <a:pos x="0" y="2147483646"/>
                </a:cxn>
                <a:cxn ang="0">
                  <a:pos x="2147483646" y="2147483646"/>
                </a:cxn>
                <a:cxn ang="0">
                  <a:pos x="2147483646" y="2147483646"/>
                </a:cxn>
                <a:cxn ang="0">
                  <a:pos x="2147483646" y="0"/>
                </a:cxn>
                <a:cxn ang="0">
                  <a:pos x="2147483646" y="0"/>
                </a:cxn>
              </a:cxnLst>
              <a:rect l="0" t="0" r="0" b="0"/>
              <a:pathLst>
                <a:path w="151" h="72">
                  <a:moveTo>
                    <a:pt x="37" y="0"/>
                  </a:moveTo>
                  <a:cubicBezTo>
                    <a:pt x="17" y="0"/>
                    <a:pt x="0" y="16"/>
                    <a:pt x="0" y="36"/>
                  </a:cubicBezTo>
                  <a:cubicBezTo>
                    <a:pt x="0" y="56"/>
                    <a:pt x="17" y="72"/>
                    <a:pt x="37" y="72"/>
                  </a:cubicBezTo>
                  <a:cubicBezTo>
                    <a:pt x="151" y="72"/>
                    <a:pt x="151" y="72"/>
                    <a:pt x="151" y="72"/>
                  </a:cubicBezTo>
                  <a:cubicBezTo>
                    <a:pt x="151" y="0"/>
                    <a:pt x="151" y="0"/>
                    <a:pt x="151" y="0"/>
                  </a:cubicBezTo>
                  <a:lnTo>
                    <a:pt x="37" y="0"/>
                  </a:lnTo>
                  <a:close/>
                </a:path>
              </a:pathLst>
            </a:custGeom>
            <a:solidFill>
              <a:srgbClr val="AD8E74">
                <a:alpha val="100000"/>
              </a:srgbClr>
            </a:solidFill>
            <a:ln w="9525">
              <a:noFill/>
            </a:ln>
          </p:spPr>
          <p:txBody>
            <a:bodyPr/>
            <a:lstStyle/>
            <a:p>
              <a:endParaRPr lang="zh-CN" altLang="en-US"/>
            </a:p>
          </p:txBody>
        </p:sp>
        <p:sp>
          <p:nvSpPr>
            <p:cNvPr id="41144" name="Freeform 182"/>
            <p:cNvSpPr>
              <a:spLocks noEditPoints="1"/>
            </p:cNvSpPr>
            <p:nvPr/>
          </p:nvSpPr>
          <p:spPr>
            <a:xfrm>
              <a:off x="4227513" y="439738"/>
              <a:ext cx="298450" cy="847725"/>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30" h="3214">
                  <a:moveTo>
                    <a:pt x="565" y="0"/>
                  </a:moveTo>
                  <a:cubicBezTo>
                    <a:pt x="253" y="0"/>
                    <a:pt x="0" y="252"/>
                    <a:pt x="0" y="564"/>
                  </a:cubicBezTo>
                  <a:cubicBezTo>
                    <a:pt x="0" y="2649"/>
                    <a:pt x="0" y="2649"/>
                    <a:pt x="0" y="2649"/>
                  </a:cubicBezTo>
                  <a:cubicBezTo>
                    <a:pt x="0" y="2961"/>
                    <a:pt x="253" y="3214"/>
                    <a:pt x="565" y="3214"/>
                  </a:cubicBezTo>
                  <a:cubicBezTo>
                    <a:pt x="877" y="3214"/>
                    <a:pt x="1130" y="2961"/>
                    <a:pt x="1130" y="2649"/>
                  </a:cubicBezTo>
                  <a:cubicBezTo>
                    <a:pt x="1130" y="564"/>
                    <a:pt x="1130" y="564"/>
                    <a:pt x="1130" y="564"/>
                  </a:cubicBezTo>
                  <a:cubicBezTo>
                    <a:pt x="1130" y="252"/>
                    <a:pt x="877" y="0"/>
                    <a:pt x="565" y="0"/>
                  </a:cubicBezTo>
                  <a:close/>
                  <a:moveTo>
                    <a:pt x="1004" y="2649"/>
                  </a:moveTo>
                  <a:cubicBezTo>
                    <a:pt x="1004" y="2891"/>
                    <a:pt x="807" y="3088"/>
                    <a:pt x="565" y="3088"/>
                  </a:cubicBezTo>
                  <a:cubicBezTo>
                    <a:pt x="323" y="3088"/>
                    <a:pt x="126" y="2891"/>
                    <a:pt x="126" y="2649"/>
                  </a:cubicBezTo>
                  <a:cubicBezTo>
                    <a:pt x="126" y="564"/>
                    <a:pt x="126" y="564"/>
                    <a:pt x="126" y="564"/>
                  </a:cubicBezTo>
                  <a:cubicBezTo>
                    <a:pt x="126" y="323"/>
                    <a:pt x="323" y="126"/>
                    <a:pt x="565" y="126"/>
                  </a:cubicBezTo>
                  <a:cubicBezTo>
                    <a:pt x="807" y="126"/>
                    <a:pt x="1004" y="323"/>
                    <a:pt x="1004" y="564"/>
                  </a:cubicBezTo>
                  <a:lnTo>
                    <a:pt x="1004" y="2649"/>
                  </a:lnTo>
                  <a:close/>
                </a:path>
              </a:pathLst>
            </a:custGeom>
            <a:solidFill>
              <a:srgbClr val="D8C0A4">
                <a:alpha val="100000"/>
              </a:srgbClr>
            </a:solidFill>
            <a:ln w="9525">
              <a:noFill/>
            </a:ln>
          </p:spPr>
          <p:txBody>
            <a:bodyPr/>
            <a:lstStyle/>
            <a:p>
              <a:endParaRPr lang="zh-CN" altLang="en-US"/>
            </a:p>
          </p:txBody>
        </p:sp>
        <p:sp>
          <p:nvSpPr>
            <p:cNvPr id="41145" name="Rectangle 183"/>
            <p:cNvSpPr/>
            <p:nvPr/>
          </p:nvSpPr>
          <p:spPr>
            <a:xfrm>
              <a:off x="5957888" y="2125663"/>
              <a:ext cx="307975" cy="14128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46" name="Freeform 184"/>
            <p:cNvSpPr>
              <a:spLocks noEditPoints="1"/>
            </p:cNvSpPr>
            <p:nvPr/>
          </p:nvSpPr>
          <p:spPr>
            <a:xfrm>
              <a:off x="5837238" y="1803401"/>
              <a:ext cx="549275" cy="525463"/>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80" h="1989">
                  <a:moveTo>
                    <a:pt x="1800" y="0"/>
                  </a:moveTo>
                  <a:cubicBezTo>
                    <a:pt x="280" y="0"/>
                    <a:pt x="280" y="0"/>
                    <a:pt x="280" y="0"/>
                  </a:cubicBezTo>
                  <a:cubicBezTo>
                    <a:pt x="126" y="0"/>
                    <a:pt x="0" y="125"/>
                    <a:pt x="0" y="280"/>
                  </a:cubicBezTo>
                  <a:cubicBezTo>
                    <a:pt x="0" y="411"/>
                    <a:pt x="92" y="522"/>
                    <a:pt x="214" y="552"/>
                  </a:cubicBezTo>
                  <a:cubicBezTo>
                    <a:pt x="214" y="1989"/>
                    <a:pt x="214" y="1989"/>
                    <a:pt x="214" y="1989"/>
                  </a:cubicBezTo>
                  <a:cubicBezTo>
                    <a:pt x="1866" y="1989"/>
                    <a:pt x="1866" y="1989"/>
                    <a:pt x="1866" y="1989"/>
                  </a:cubicBezTo>
                  <a:cubicBezTo>
                    <a:pt x="1866" y="552"/>
                    <a:pt x="1866" y="552"/>
                    <a:pt x="1866" y="552"/>
                  </a:cubicBezTo>
                  <a:cubicBezTo>
                    <a:pt x="1989" y="522"/>
                    <a:pt x="2080" y="411"/>
                    <a:pt x="2080" y="280"/>
                  </a:cubicBezTo>
                  <a:cubicBezTo>
                    <a:pt x="2080" y="125"/>
                    <a:pt x="1955" y="0"/>
                    <a:pt x="1800" y="0"/>
                  </a:cubicBezTo>
                  <a:close/>
                  <a:moveTo>
                    <a:pt x="1800" y="440"/>
                  </a:moveTo>
                  <a:cubicBezTo>
                    <a:pt x="1746" y="440"/>
                    <a:pt x="1746" y="440"/>
                    <a:pt x="1746" y="440"/>
                  </a:cubicBezTo>
                  <a:cubicBezTo>
                    <a:pt x="1746" y="1855"/>
                    <a:pt x="1746" y="1855"/>
                    <a:pt x="1746" y="1855"/>
                  </a:cubicBezTo>
                  <a:cubicBezTo>
                    <a:pt x="334" y="1855"/>
                    <a:pt x="334" y="1855"/>
                    <a:pt x="334" y="1855"/>
                  </a:cubicBezTo>
                  <a:cubicBezTo>
                    <a:pt x="334" y="440"/>
                    <a:pt x="334" y="440"/>
                    <a:pt x="334" y="440"/>
                  </a:cubicBezTo>
                  <a:cubicBezTo>
                    <a:pt x="280" y="440"/>
                    <a:pt x="280" y="440"/>
                    <a:pt x="280" y="440"/>
                  </a:cubicBezTo>
                  <a:cubicBezTo>
                    <a:pt x="192" y="440"/>
                    <a:pt x="120" y="368"/>
                    <a:pt x="120" y="280"/>
                  </a:cubicBezTo>
                  <a:cubicBezTo>
                    <a:pt x="120" y="192"/>
                    <a:pt x="192" y="120"/>
                    <a:pt x="280" y="120"/>
                  </a:cubicBezTo>
                  <a:cubicBezTo>
                    <a:pt x="1800" y="120"/>
                    <a:pt x="1800" y="120"/>
                    <a:pt x="1800" y="120"/>
                  </a:cubicBezTo>
                  <a:cubicBezTo>
                    <a:pt x="1889" y="120"/>
                    <a:pt x="1960" y="192"/>
                    <a:pt x="1960" y="280"/>
                  </a:cubicBezTo>
                  <a:cubicBezTo>
                    <a:pt x="1960" y="368"/>
                    <a:pt x="1889" y="440"/>
                    <a:pt x="1800" y="440"/>
                  </a:cubicBezTo>
                  <a:close/>
                </a:path>
              </a:pathLst>
            </a:custGeom>
            <a:solidFill>
              <a:srgbClr val="00B0F0">
                <a:alpha val="100000"/>
              </a:srgbClr>
            </a:solidFill>
            <a:ln w="9525">
              <a:noFill/>
            </a:ln>
          </p:spPr>
          <p:txBody>
            <a:bodyPr/>
            <a:lstStyle/>
            <a:p>
              <a:endParaRPr lang="zh-CN" altLang="en-US"/>
            </a:p>
          </p:txBody>
        </p:sp>
        <p:sp>
          <p:nvSpPr>
            <p:cNvPr id="41147" name="Freeform 185"/>
            <p:cNvSpPr/>
            <p:nvPr/>
          </p:nvSpPr>
          <p:spPr>
            <a:xfrm>
              <a:off x="6065838" y="1890713"/>
              <a:ext cx="92075"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48" name="Freeform 186"/>
            <p:cNvSpPr/>
            <p:nvPr/>
          </p:nvSpPr>
          <p:spPr>
            <a:xfrm>
              <a:off x="6065838" y="1943101"/>
              <a:ext cx="92075"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49" name="Freeform 187"/>
            <p:cNvSpPr/>
            <p:nvPr/>
          </p:nvSpPr>
          <p:spPr>
            <a:xfrm>
              <a:off x="6065838" y="1995488"/>
              <a:ext cx="92075" cy="14288"/>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50" name="Freeform 188"/>
            <p:cNvSpPr/>
            <p:nvPr/>
          </p:nvSpPr>
          <p:spPr>
            <a:xfrm>
              <a:off x="6065838" y="2047876"/>
              <a:ext cx="92075"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51" name="Freeform 189"/>
            <p:cNvSpPr/>
            <p:nvPr/>
          </p:nvSpPr>
          <p:spPr>
            <a:xfrm>
              <a:off x="6065838" y="2100263"/>
              <a:ext cx="92075"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52" name="Freeform 190"/>
            <p:cNvSpPr/>
            <p:nvPr/>
          </p:nvSpPr>
          <p:spPr>
            <a:xfrm>
              <a:off x="6065838" y="2152651"/>
              <a:ext cx="92075"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53" name="Freeform 191"/>
            <p:cNvSpPr/>
            <p:nvPr/>
          </p:nvSpPr>
          <p:spPr>
            <a:xfrm>
              <a:off x="6065838" y="2205038"/>
              <a:ext cx="92075" cy="12700"/>
            </a:xfrm>
            <a:custGeom>
              <a:avLst/>
              <a:gdLst/>
              <a:ahLst/>
              <a:cxnLst>
                <a:cxn ang="0">
                  <a:pos x="2147483646" y="2147483646"/>
                </a:cxn>
                <a:cxn ang="0">
                  <a:pos x="0" y="2147483646"/>
                </a:cxn>
                <a:cxn ang="0">
                  <a:pos x="0"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53" h="52">
                  <a:moveTo>
                    <a:pt x="26" y="52"/>
                  </a:moveTo>
                  <a:cubicBezTo>
                    <a:pt x="11" y="52"/>
                    <a:pt x="0" y="41"/>
                    <a:pt x="0" y="26"/>
                  </a:cubicBezTo>
                  <a:cubicBezTo>
                    <a:pt x="0" y="26"/>
                    <a:pt x="0" y="26"/>
                    <a:pt x="0" y="26"/>
                  </a:cubicBezTo>
                  <a:cubicBezTo>
                    <a:pt x="0" y="12"/>
                    <a:pt x="11" y="0"/>
                    <a:pt x="26" y="0"/>
                  </a:cubicBezTo>
                  <a:cubicBezTo>
                    <a:pt x="26" y="0"/>
                    <a:pt x="26" y="0"/>
                    <a:pt x="26" y="0"/>
                  </a:cubicBezTo>
                  <a:cubicBezTo>
                    <a:pt x="327" y="0"/>
                    <a:pt x="327" y="0"/>
                    <a:pt x="327" y="0"/>
                  </a:cubicBezTo>
                  <a:cubicBezTo>
                    <a:pt x="341" y="0"/>
                    <a:pt x="353" y="12"/>
                    <a:pt x="353" y="26"/>
                  </a:cubicBezTo>
                  <a:cubicBezTo>
                    <a:pt x="353" y="26"/>
                    <a:pt x="353" y="26"/>
                    <a:pt x="353" y="26"/>
                  </a:cubicBezTo>
                  <a:cubicBezTo>
                    <a:pt x="353" y="41"/>
                    <a:pt x="341" y="52"/>
                    <a:pt x="327" y="52"/>
                  </a:cubicBezTo>
                  <a:cubicBezTo>
                    <a:pt x="327" y="52"/>
                    <a:pt x="327" y="52"/>
                    <a:pt x="327" y="52"/>
                  </a:cubicBezTo>
                  <a:cubicBezTo>
                    <a:pt x="26" y="52"/>
                    <a:pt x="26" y="52"/>
                    <a:pt x="26" y="52"/>
                  </a:cubicBezTo>
                  <a:close/>
                </a:path>
              </a:pathLst>
            </a:custGeom>
            <a:solidFill>
              <a:srgbClr val="AD8E74">
                <a:alpha val="100000"/>
              </a:srgbClr>
            </a:solidFill>
            <a:ln w="9525">
              <a:noFill/>
            </a:ln>
          </p:spPr>
          <p:txBody>
            <a:bodyPr/>
            <a:lstStyle/>
            <a:p>
              <a:endParaRPr lang="zh-CN" altLang="en-US"/>
            </a:p>
          </p:txBody>
        </p:sp>
        <p:sp>
          <p:nvSpPr>
            <p:cNvPr id="41154" name="Oval 192"/>
            <p:cNvSpPr/>
            <p:nvPr/>
          </p:nvSpPr>
          <p:spPr>
            <a:xfrm>
              <a:off x="6169025" y="1922463"/>
              <a:ext cx="25400" cy="2381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55" name="Oval 193"/>
            <p:cNvSpPr/>
            <p:nvPr/>
          </p:nvSpPr>
          <p:spPr>
            <a:xfrm>
              <a:off x="6088063" y="1857376"/>
              <a:ext cx="20638" cy="206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56" name="Oval 194"/>
            <p:cNvSpPr/>
            <p:nvPr/>
          </p:nvSpPr>
          <p:spPr>
            <a:xfrm>
              <a:off x="6157913" y="2001838"/>
              <a:ext cx="47625" cy="4762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57" name="Oval 195"/>
            <p:cNvSpPr/>
            <p:nvPr/>
          </p:nvSpPr>
          <p:spPr>
            <a:xfrm>
              <a:off x="6029325" y="1968501"/>
              <a:ext cx="30163" cy="285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58" name="Oval 196"/>
            <p:cNvSpPr/>
            <p:nvPr/>
          </p:nvSpPr>
          <p:spPr>
            <a:xfrm>
              <a:off x="6076950" y="2076451"/>
              <a:ext cx="15875" cy="1746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59" name="Oval 197"/>
            <p:cNvSpPr/>
            <p:nvPr/>
          </p:nvSpPr>
          <p:spPr>
            <a:xfrm>
              <a:off x="6173788" y="2166938"/>
              <a:ext cx="28575" cy="285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0" name="Oval 198"/>
            <p:cNvSpPr/>
            <p:nvPr/>
          </p:nvSpPr>
          <p:spPr>
            <a:xfrm>
              <a:off x="6026150" y="2154238"/>
              <a:ext cx="17463" cy="190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1" name="Oval 199"/>
            <p:cNvSpPr/>
            <p:nvPr/>
          </p:nvSpPr>
          <p:spPr>
            <a:xfrm>
              <a:off x="5991225" y="2190751"/>
              <a:ext cx="31750" cy="3333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2" name="Oval 200"/>
            <p:cNvSpPr/>
            <p:nvPr/>
          </p:nvSpPr>
          <p:spPr>
            <a:xfrm>
              <a:off x="6130925" y="2238376"/>
              <a:ext cx="14288" cy="1587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3" name="Oval 201"/>
            <p:cNvSpPr/>
            <p:nvPr/>
          </p:nvSpPr>
          <p:spPr>
            <a:xfrm>
              <a:off x="4819650" y="2144713"/>
              <a:ext cx="22225" cy="2381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4" name="Oval 202"/>
            <p:cNvSpPr/>
            <p:nvPr/>
          </p:nvSpPr>
          <p:spPr>
            <a:xfrm>
              <a:off x="4783138" y="2100263"/>
              <a:ext cx="20638" cy="206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5" name="Oval 203"/>
            <p:cNvSpPr/>
            <p:nvPr/>
          </p:nvSpPr>
          <p:spPr>
            <a:xfrm>
              <a:off x="4819650" y="2046288"/>
              <a:ext cx="47625" cy="460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6" name="Freeform 204"/>
            <p:cNvSpPr>
              <a:spLocks noEditPoints="1"/>
            </p:cNvSpPr>
            <p:nvPr/>
          </p:nvSpPr>
          <p:spPr>
            <a:xfrm>
              <a:off x="4697413" y="1820863"/>
              <a:ext cx="90488" cy="88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0" h="339">
                  <a:moveTo>
                    <a:pt x="48" y="84"/>
                  </a:moveTo>
                  <a:cubicBezTo>
                    <a:pt x="95" y="16"/>
                    <a:pt x="189" y="0"/>
                    <a:pt x="256" y="47"/>
                  </a:cubicBezTo>
                  <a:cubicBezTo>
                    <a:pt x="256" y="47"/>
                    <a:pt x="256" y="47"/>
                    <a:pt x="256" y="47"/>
                  </a:cubicBezTo>
                  <a:cubicBezTo>
                    <a:pt x="324" y="95"/>
                    <a:pt x="340" y="188"/>
                    <a:pt x="292" y="256"/>
                  </a:cubicBezTo>
                  <a:cubicBezTo>
                    <a:pt x="292" y="256"/>
                    <a:pt x="292" y="256"/>
                    <a:pt x="292" y="256"/>
                  </a:cubicBezTo>
                  <a:cubicBezTo>
                    <a:pt x="245" y="323"/>
                    <a:pt x="152" y="339"/>
                    <a:pt x="84" y="292"/>
                  </a:cubicBezTo>
                  <a:cubicBezTo>
                    <a:pt x="84" y="292"/>
                    <a:pt x="84" y="292"/>
                    <a:pt x="84" y="292"/>
                  </a:cubicBezTo>
                  <a:cubicBezTo>
                    <a:pt x="16" y="244"/>
                    <a:pt x="0" y="151"/>
                    <a:pt x="48" y="84"/>
                  </a:cubicBezTo>
                  <a:close/>
                  <a:moveTo>
                    <a:pt x="85" y="110"/>
                  </a:moveTo>
                  <a:cubicBezTo>
                    <a:pt x="52" y="157"/>
                    <a:pt x="63" y="221"/>
                    <a:pt x="110" y="255"/>
                  </a:cubicBezTo>
                  <a:cubicBezTo>
                    <a:pt x="110" y="255"/>
                    <a:pt x="110" y="255"/>
                    <a:pt x="110" y="255"/>
                  </a:cubicBezTo>
                  <a:cubicBezTo>
                    <a:pt x="157" y="287"/>
                    <a:pt x="222" y="276"/>
                    <a:pt x="255" y="229"/>
                  </a:cubicBezTo>
                  <a:cubicBezTo>
                    <a:pt x="255" y="229"/>
                    <a:pt x="255" y="229"/>
                    <a:pt x="255" y="229"/>
                  </a:cubicBezTo>
                  <a:cubicBezTo>
                    <a:pt x="288" y="182"/>
                    <a:pt x="277" y="118"/>
                    <a:pt x="230" y="85"/>
                  </a:cubicBezTo>
                  <a:cubicBezTo>
                    <a:pt x="230" y="85"/>
                    <a:pt x="230" y="85"/>
                    <a:pt x="230" y="85"/>
                  </a:cubicBezTo>
                  <a:cubicBezTo>
                    <a:pt x="183" y="52"/>
                    <a:pt x="118" y="63"/>
                    <a:pt x="85" y="110"/>
                  </a:cubicBezTo>
                  <a:close/>
                </a:path>
              </a:pathLst>
            </a:custGeom>
            <a:solidFill>
              <a:srgbClr val="D8C0A4">
                <a:alpha val="100000"/>
              </a:srgbClr>
            </a:solidFill>
            <a:ln w="9525">
              <a:noFill/>
            </a:ln>
          </p:spPr>
          <p:txBody>
            <a:bodyPr/>
            <a:lstStyle/>
            <a:p>
              <a:endParaRPr lang="zh-CN" altLang="en-US"/>
            </a:p>
          </p:txBody>
        </p:sp>
        <p:sp>
          <p:nvSpPr>
            <p:cNvPr id="41167" name="Freeform 206"/>
            <p:cNvSpPr>
              <a:spLocks noEditPoints="1"/>
            </p:cNvSpPr>
            <p:nvPr/>
          </p:nvSpPr>
          <p:spPr>
            <a:xfrm>
              <a:off x="4741863" y="1714501"/>
              <a:ext cx="61913" cy="619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7" h="237">
                  <a:moveTo>
                    <a:pt x="33" y="58"/>
                  </a:moveTo>
                  <a:cubicBezTo>
                    <a:pt x="66" y="11"/>
                    <a:pt x="131" y="0"/>
                    <a:pt x="179" y="33"/>
                  </a:cubicBezTo>
                  <a:cubicBezTo>
                    <a:pt x="179" y="33"/>
                    <a:pt x="179" y="33"/>
                    <a:pt x="179" y="33"/>
                  </a:cubicBezTo>
                  <a:cubicBezTo>
                    <a:pt x="226" y="66"/>
                    <a:pt x="237" y="131"/>
                    <a:pt x="204" y="179"/>
                  </a:cubicBezTo>
                  <a:cubicBezTo>
                    <a:pt x="204" y="179"/>
                    <a:pt x="204" y="179"/>
                    <a:pt x="204" y="179"/>
                  </a:cubicBezTo>
                  <a:cubicBezTo>
                    <a:pt x="171" y="226"/>
                    <a:pt x="106" y="237"/>
                    <a:pt x="58" y="204"/>
                  </a:cubicBezTo>
                  <a:cubicBezTo>
                    <a:pt x="58" y="204"/>
                    <a:pt x="58" y="204"/>
                    <a:pt x="58" y="204"/>
                  </a:cubicBezTo>
                  <a:cubicBezTo>
                    <a:pt x="11" y="171"/>
                    <a:pt x="0" y="106"/>
                    <a:pt x="33" y="58"/>
                  </a:cubicBezTo>
                  <a:close/>
                  <a:moveTo>
                    <a:pt x="59" y="77"/>
                  </a:moveTo>
                  <a:cubicBezTo>
                    <a:pt x="36" y="110"/>
                    <a:pt x="44" y="155"/>
                    <a:pt x="77" y="178"/>
                  </a:cubicBezTo>
                  <a:cubicBezTo>
                    <a:pt x="77" y="178"/>
                    <a:pt x="77" y="178"/>
                    <a:pt x="77" y="178"/>
                  </a:cubicBezTo>
                  <a:cubicBezTo>
                    <a:pt x="110" y="201"/>
                    <a:pt x="155" y="193"/>
                    <a:pt x="178" y="160"/>
                  </a:cubicBezTo>
                  <a:cubicBezTo>
                    <a:pt x="178" y="160"/>
                    <a:pt x="178" y="160"/>
                    <a:pt x="178" y="160"/>
                  </a:cubicBezTo>
                  <a:cubicBezTo>
                    <a:pt x="201" y="127"/>
                    <a:pt x="193" y="82"/>
                    <a:pt x="160" y="59"/>
                  </a:cubicBezTo>
                  <a:cubicBezTo>
                    <a:pt x="160" y="59"/>
                    <a:pt x="160" y="59"/>
                    <a:pt x="160" y="59"/>
                  </a:cubicBezTo>
                  <a:cubicBezTo>
                    <a:pt x="127" y="36"/>
                    <a:pt x="82" y="44"/>
                    <a:pt x="59" y="77"/>
                  </a:cubicBezTo>
                  <a:close/>
                </a:path>
              </a:pathLst>
            </a:custGeom>
            <a:solidFill>
              <a:srgbClr val="D8C0A4">
                <a:alpha val="100000"/>
              </a:srgbClr>
            </a:solidFill>
            <a:ln w="9525">
              <a:noFill/>
            </a:ln>
          </p:spPr>
          <p:txBody>
            <a:bodyPr/>
            <a:lstStyle/>
            <a:p>
              <a:endParaRPr lang="zh-CN" altLang="en-US"/>
            </a:p>
          </p:txBody>
        </p:sp>
        <p:sp>
          <p:nvSpPr>
            <p:cNvPr id="41168" name="Oval 207"/>
            <p:cNvSpPr/>
            <p:nvPr/>
          </p:nvSpPr>
          <p:spPr>
            <a:xfrm>
              <a:off x="4602163" y="2314576"/>
              <a:ext cx="41275" cy="3968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69" name="Oval 208"/>
            <p:cNvSpPr/>
            <p:nvPr/>
          </p:nvSpPr>
          <p:spPr>
            <a:xfrm>
              <a:off x="4921250" y="2284413"/>
              <a:ext cx="20638" cy="190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0" name="Oval 209"/>
            <p:cNvSpPr/>
            <p:nvPr/>
          </p:nvSpPr>
          <p:spPr>
            <a:xfrm>
              <a:off x="4695825" y="2220913"/>
              <a:ext cx="26988" cy="2698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1" name="Oval 210"/>
            <p:cNvSpPr/>
            <p:nvPr/>
          </p:nvSpPr>
          <p:spPr>
            <a:xfrm>
              <a:off x="4886325" y="2351088"/>
              <a:ext cx="20638" cy="2063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2" name="Oval 211"/>
            <p:cNvSpPr/>
            <p:nvPr/>
          </p:nvSpPr>
          <p:spPr>
            <a:xfrm>
              <a:off x="4876800" y="2185988"/>
              <a:ext cx="44450" cy="44450"/>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3" name="Rectangle 212"/>
            <p:cNvSpPr/>
            <p:nvPr/>
          </p:nvSpPr>
          <p:spPr>
            <a:xfrm>
              <a:off x="6094413" y="2781301"/>
              <a:ext cx="107950" cy="58738"/>
            </a:xfrm>
            <a:prstGeom prst="rect">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4" name="Freeform 213"/>
            <p:cNvSpPr/>
            <p:nvPr/>
          </p:nvSpPr>
          <p:spPr>
            <a:xfrm>
              <a:off x="6083300" y="2738438"/>
              <a:ext cx="130175" cy="3333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491" h="122">
                  <a:moveTo>
                    <a:pt x="491" y="96"/>
                  </a:moveTo>
                  <a:cubicBezTo>
                    <a:pt x="491" y="111"/>
                    <a:pt x="480" y="122"/>
                    <a:pt x="466" y="122"/>
                  </a:cubicBezTo>
                  <a:cubicBezTo>
                    <a:pt x="26" y="122"/>
                    <a:pt x="26" y="122"/>
                    <a:pt x="26" y="122"/>
                  </a:cubicBezTo>
                  <a:cubicBezTo>
                    <a:pt x="12" y="122"/>
                    <a:pt x="0" y="111"/>
                    <a:pt x="0" y="96"/>
                  </a:cubicBezTo>
                  <a:cubicBezTo>
                    <a:pt x="0" y="26"/>
                    <a:pt x="0" y="26"/>
                    <a:pt x="0" y="26"/>
                  </a:cubicBezTo>
                  <a:cubicBezTo>
                    <a:pt x="0" y="12"/>
                    <a:pt x="12" y="0"/>
                    <a:pt x="26" y="0"/>
                  </a:cubicBezTo>
                  <a:cubicBezTo>
                    <a:pt x="466" y="0"/>
                    <a:pt x="466" y="0"/>
                    <a:pt x="466" y="0"/>
                  </a:cubicBezTo>
                  <a:cubicBezTo>
                    <a:pt x="480" y="0"/>
                    <a:pt x="491" y="12"/>
                    <a:pt x="491" y="26"/>
                  </a:cubicBezTo>
                  <a:lnTo>
                    <a:pt x="491" y="96"/>
                  </a:lnTo>
                  <a:close/>
                </a:path>
              </a:pathLst>
            </a:custGeom>
            <a:solidFill>
              <a:srgbClr val="AD8E74">
                <a:alpha val="100000"/>
              </a:srgbClr>
            </a:solidFill>
            <a:ln w="9525">
              <a:noFill/>
            </a:ln>
          </p:spPr>
          <p:txBody>
            <a:bodyPr/>
            <a:lstStyle/>
            <a:p>
              <a:endParaRPr lang="zh-CN" altLang="en-US"/>
            </a:p>
          </p:txBody>
        </p:sp>
        <p:sp>
          <p:nvSpPr>
            <p:cNvPr id="41175" name="Freeform 214"/>
            <p:cNvSpPr/>
            <p:nvPr/>
          </p:nvSpPr>
          <p:spPr>
            <a:xfrm>
              <a:off x="6054725" y="2801938"/>
              <a:ext cx="187325" cy="195263"/>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08" h="738">
                  <a:moveTo>
                    <a:pt x="683" y="110"/>
                  </a:moveTo>
                  <a:cubicBezTo>
                    <a:pt x="675" y="49"/>
                    <a:pt x="617" y="0"/>
                    <a:pt x="556" y="0"/>
                  </a:cubicBezTo>
                  <a:cubicBezTo>
                    <a:pt x="394" y="0"/>
                    <a:pt x="314" y="0"/>
                    <a:pt x="152" y="0"/>
                  </a:cubicBezTo>
                  <a:cubicBezTo>
                    <a:pt x="91" y="0"/>
                    <a:pt x="32" y="49"/>
                    <a:pt x="25" y="110"/>
                  </a:cubicBezTo>
                  <a:cubicBezTo>
                    <a:pt x="0" y="317"/>
                    <a:pt x="0" y="422"/>
                    <a:pt x="25" y="628"/>
                  </a:cubicBezTo>
                  <a:cubicBezTo>
                    <a:pt x="32" y="689"/>
                    <a:pt x="91" y="738"/>
                    <a:pt x="152" y="738"/>
                  </a:cubicBezTo>
                  <a:cubicBezTo>
                    <a:pt x="314" y="738"/>
                    <a:pt x="394" y="738"/>
                    <a:pt x="556" y="738"/>
                  </a:cubicBezTo>
                  <a:cubicBezTo>
                    <a:pt x="617" y="738"/>
                    <a:pt x="675" y="689"/>
                    <a:pt x="683" y="628"/>
                  </a:cubicBezTo>
                  <a:cubicBezTo>
                    <a:pt x="708" y="422"/>
                    <a:pt x="708" y="317"/>
                    <a:pt x="683" y="110"/>
                  </a:cubicBezTo>
                  <a:close/>
                </a:path>
              </a:pathLst>
            </a:custGeom>
            <a:solidFill>
              <a:srgbClr val="E26D6D">
                <a:alpha val="100000"/>
              </a:srgbClr>
            </a:solidFill>
            <a:ln w="9525">
              <a:noFill/>
            </a:ln>
          </p:spPr>
          <p:txBody>
            <a:bodyPr/>
            <a:lstStyle/>
            <a:p>
              <a:endParaRPr lang="zh-CN" altLang="en-US"/>
            </a:p>
          </p:txBody>
        </p:sp>
        <p:sp>
          <p:nvSpPr>
            <p:cNvPr id="41176" name="Rectangle 215"/>
            <p:cNvSpPr/>
            <p:nvPr/>
          </p:nvSpPr>
          <p:spPr>
            <a:xfrm>
              <a:off x="6097588" y="2835276"/>
              <a:ext cx="106363" cy="130175"/>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7" name="Rectangle 216"/>
            <p:cNvSpPr/>
            <p:nvPr/>
          </p:nvSpPr>
          <p:spPr>
            <a:xfrm>
              <a:off x="6115050" y="2863851"/>
              <a:ext cx="68263"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8" name="Rectangle 217"/>
            <p:cNvSpPr/>
            <p:nvPr/>
          </p:nvSpPr>
          <p:spPr>
            <a:xfrm>
              <a:off x="6115050" y="2884488"/>
              <a:ext cx="68263"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79" name="Rectangle 218"/>
            <p:cNvSpPr/>
            <p:nvPr/>
          </p:nvSpPr>
          <p:spPr>
            <a:xfrm>
              <a:off x="6115050" y="2905126"/>
              <a:ext cx="68263"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0" name="Rectangle 219"/>
            <p:cNvSpPr/>
            <p:nvPr/>
          </p:nvSpPr>
          <p:spPr>
            <a:xfrm>
              <a:off x="6115050" y="2925763"/>
              <a:ext cx="68263"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1" name="Rectangle 220"/>
            <p:cNvSpPr/>
            <p:nvPr/>
          </p:nvSpPr>
          <p:spPr>
            <a:xfrm>
              <a:off x="6323013" y="2781301"/>
              <a:ext cx="109538" cy="587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2" name="Freeform 221"/>
            <p:cNvSpPr/>
            <p:nvPr/>
          </p:nvSpPr>
          <p:spPr>
            <a:xfrm>
              <a:off x="6313488" y="2738438"/>
              <a:ext cx="128588" cy="3333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492" h="122">
                  <a:moveTo>
                    <a:pt x="492" y="96"/>
                  </a:moveTo>
                  <a:cubicBezTo>
                    <a:pt x="492" y="111"/>
                    <a:pt x="480" y="122"/>
                    <a:pt x="466" y="122"/>
                  </a:cubicBezTo>
                  <a:cubicBezTo>
                    <a:pt x="26" y="122"/>
                    <a:pt x="26" y="122"/>
                    <a:pt x="26" y="122"/>
                  </a:cubicBezTo>
                  <a:cubicBezTo>
                    <a:pt x="12" y="122"/>
                    <a:pt x="0" y="111"/>
                    <a:pt x="0" y="96"/>
                  </a:cubicBezTo>
                  <a:cubicBezTo>
                    <a:pt x="0" y="26"/>
                    <a:pt x="0" y="26"/>
                    <a:pt x="0" y="26"/>
                  </a:cubicBezTo>
                  <a:cubicBezTo>
                    <a:pt x="0" y="12"/>
                    <a:pt x="12" y="0"/>
                    <a:pt x="26" y="0"/>
                  </a:cubicBezTo>
                  <a:cubicBezTo>
                    <a:pt x="466" y="0"/>
                    <a:pt x="466" y="0"/>
                    <a:pt x="466" y="0"/>
                  </a:cubicBezTo>
                  <a:cubicBezTo>
                    <a:pt x="480" y="0"/>
                    <a:pt x="492" y="12"/>
                    <a:pt x="492" y="26"/>
                  </a:cubicBezTo>
                  <a:lnTo>
                    <a:pt x="492" y="96"/>
                  </a:lnTo>
                  <a:close/>
                </a:path>
              </a:pathLst>
            </a:custGeom>
            <a:solidFill>
              <a:srgbClr val="C93A41">
                <a:alpha val="100000"/>
              </a:srgbClr>
            </a:solidFill>
            <a:ln w="9525">
              <a:noFill/>
            </a:ln>
          </p:spPr>
          <p:txBody>
            <a:bodyPr/>
            <a:lstStyle/>
            <a:p>
              <a:endParaRPr lang="zh-CN" altLang="en-US"/>
            </a:p>
          </p:txBody>
        </p:sp>
        <p:sp>
          <p:nvSpPr>
            <p:cNvPr id="41183" name="Freeform 222"/>
            <p:cNvSpPr/>
            <p:nvPr/>
          </p:nvSpPr>
          <p:spPr>
            <a:xfrm>
              <a:off x="6284913" y="2801938"/>
              <a:ext cx="185738" cy="195263"/>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08" h="738">
                  <a:moveTo>
                    <a:pt x="683" y="110"/>
                  </a:moveTo>
                  <a:cubicBezTo>
                    <a:pt x="676" y="49"/>
                    <a:pt x="617" y="0"/>
                    <a:pt x="556" y="0"/>
                  </a:cubicBezTo>
                  <a:cubicBezTo>
                    <a:pt x="394" y="0"/>
                    <a:pt x="314" y="0"/>
                    <a:pt x="152" y="0"/>
                  </a:cubicBezTo>
                  <a:cubicBezTo>
                    <a:pt x="91" y="0"/>
                    <a:pt x="33" y="49"/>
                    <a:pt x="25" y="110"/>
                  </a:cubicBezTo>
                  <a:cubicBezTo>
                    <a:pt x="0" y="317"/>
                    <a:pt x="0" y="422"/>
                    <a:pt x="25" y="628"/>
                  </a:cubicBezTo>
                  <a:cubicBezTo>
                    <a:pt x="33" y="689"/>
                    <a:pt x="91" y="738"/>
                    <a:pt x="152" y="738"/>
                  </a:cubicBezTo>
                  <a:cubicBezTo>
                    <a:pt x="314" y="738"/>
                    <a:pt x="394" y="738"/>
                    <a:pt x="556" y="738"/>
                  </a:cubicBezTo>
                  <a:cubicBezTo>
                    <a:pt x="617" y="738"/>
                    <a:pt x="676" y="689"/>
                    <a:pt x="683" y="628"/>
                  </a:cubicBezTo>
                  <a:cubicBezTo>
                    <a:pt x="708" y="422"/>
                    <a:pt x="708" y="317"/>
                    <a:pt x="683" y="110"/>
                  </a:cubicBezTo>
                  <a:close/>
                </a:path>
              </a:pathLst>
            </a:custGeom>
            <a:solidFill>
              <a:srgbClr val="D8C0A4">
                <a:alpha val="100000"/>
              </a:srgbClr>
            </a:solidFill>
            <a:ln w="9525">
              <a:noFill/>
            </a:ln>
          </p:spPr>
          <p:txBody>
            <a:bodyPr/>
            <a:lstStyle/>
            <a:p>
              <a:endParaRPr lang="zh-CN" altLang="en-US"/>
            </a:p>
          </p:txBody>
        </p:sp>
        <p:sp>
          <p:nvSpPr>
            <p:cNvPr id="41184" name="Rectangle 223"/>
            <p:cNvSpPr/>
            <p:nvPr/>
          </p:nvSpPr>
          <p:spPr>
            <a:xfrm>
              <a:off x="6326188" y="2835276"/>
              <a:ext cx="106363" cy="130175"/>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5" name="Rectangle 224"/>
            <p:cNvSpPr/>
            <p:nvPr/>
          </p:nvSpPr>
          <p:spPr>
            <a:xfrm>
              <a:off x="6343650" y="2863851"/>
              <a:ext cx="69850"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6" name="Rectangle 225"/>
            <p:cNvSpPr/>
            <p:nvPr/>
          </p:nvSpPr>
          <p:spPr>
            <a:xfrm>
              <a:off x="6343650" y="2884488"/>
              <a:ext cx="69850"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7" name="Rectangle 226"/>
            <p:cNvSpPr/>
            <p:nvPr/>
          </p:nvSpPr>
          <p:spPr>
            <a:xfrm>
              <a:off x="6343650" y="2905126"/>
              <a:ext cx="69850"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8" name="Rectangle 227"/>
            <p:cNvSpPr/>
            <p:nvPr/>
          </p:nvSpPr>
          <p:spPr>
            <a:xfrm>
              <a:off x="6343650" y="2925763"/>
              <a:ext cx="69850" cy="7938"/>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89" name="Rectangle 228"/>
            <p:cNvSpPr/>
            <p:nvPr/>
          </p:nvSpPr>
          <p:spPr>
            <a:xfrm>
              <a:off x="4768850" y="528638"/>
              <a:ext cx="136525" cy="74613"/>
            </a:xfrm>
            <a:prstGeom prst="rect">
              <a:avLst/>
            </a:prstGeom>
            <a:solidFill>
              <a:srgbClr val="E26D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0" name="Freeform 229"/>
            <p:cNvSpPr/>
            <p:nvPr/>
          </p:nvSpPr>
          <p:spPr>
            <a:xfrm>
              <a:off x="4754563" y="474663"/>
              <a:ext cx="165100" cy="3968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622" h="155">
                  <a:moveTo>
                    <a:pt x="622" y="122"/>
                  </a:moveTo>
                  <a:cubicBezTo>
                    <a:pt x="622" y="140"/>
                    <a:pt x="608" y="155"/>
                    <a:pt x="589" y="155"/>
                  </a:cubicBezTo>
                  <a:cubicBezTo>
                    <a:pt x="33" y="155"/>
                    <a:pt x="33" y="155"/>
                    <a:pt x="33" y="155"/>
                  </a:cubicBezTo>
                  <a:cubicBezTo>
                    <a:pt x="15" y="155"/>
                    <a:pt x="0" y="140"/>
                    <a:pt x="0" y="122"/>
                  </a:cubicBezTo>
                  <a:cubicBezTo>
                    <a:pt x="0" y="33"/>
                    <a:pt x="0" y="33"/>
                    <a:pt x="0" y="33"/>
                  </a:cubicBezTo>
                  <a:cubicBezTo>
                    <a:pt x="0" y="15"/>
                    <a:pt x="15" y="0"/>
                    <a:pt x="33" y="0"/>
                  </a:cubicBezTo>
                  <a:cubicBezTo>
                    <a:pt x="589" y="0"/>
                    <a:pt x="589" y="0"/>
                    <a:pt x="589" y="0"/>
                  </a:cubicBezTo>
                  <a:cubicBezTo>
                    <a:pt x="608" y="0"/>
                    <a:pt x="622" y="15"/>
                    <a:pt x="622" y="33"/>
                  </a:cubicBezTo>
                  <a:lnTo>
                    <a:pt x="622" y="122"/>
                  </a:lnTo>
                  <a:close/>
                </a:path>
              </a:pathLst>
            </a:custGeom>
            <a:solidFill>
              <a:srgbClr val="AD8E74">
                <a:alpha val="100000"/>
              </a:srgbClr>
            </a:solidFill>
            <a:ln w="9525">
              <a:noFill/>
            </a:ln>
          </p:spPr>
          <p:txBody>
            <a:bodyPr/>
            <a:lstStyle/>
            <a:p>
              <a:endParaRPr lang="zh-CN" altLang="en-US"/>
            </a:p>
          </p:txBody>
        </p:sp>
        <p:sp>
          <p:nvSpPr>
            <p:cNvPr id="41191" name="Freeform 230"/>
            <p:cNvSpPr/>
            <p:nvPr/>
          </p:nvSpPr>
          <p:spPr>
            <a:xfrm>
              <a:off x="4718050" y="554038"/>
              <a:ext cx="238125" cy="247650"/>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98" h="936">
                  <a:moveTo>
                    <a:pt x="866" y="139"/>
                  </a:moveTo>
                  <a:cubicBezTo>
                    <a:pt x="857" y="62"/>
                    <a:pt x="783" y="0"/>
                    <a:pt x="705" y="0"/>
                  </a:cubicBezTo>
                  <a:cubicBezTo>
                    <a:pt x="500" y="0"/>
                    <a:pt x="398" y="0"/>
                    <a:pt x="193" y="0"/>
                  </a:cubicBezTo>
                  <a:cubicBezTo>
                    <a:pt x="116" y="0"/>
                    <a:pt x="42" y="62"/>
                    <a:pt x="32" y="139"/>
                  </a:cubicBezTo>
                  <a:cubicBezTo>
                    <a:pt x="0" y="401"/>
                    <a:pt x="0" y="534"/>
                    <a:pt x="32" y="796"/>
                  </a:cubicBezTo>
                  <a:cubicBezTo>
                    <a:pt x="42" y="873"/>
                    <a:pt x="116" y="936"/>
                    <a:pt x="193" y="936"/>
                  </a:cubicBezTo>
                  <a:cubicBezTo>
                    <a:pt x="398" y="936"/>
                    <a:pt x="500" y="936"/>
                    <a:pt x="705" y="936"/>
                  </a:cubicBezTo>
                  <a:cubicBezTo>
                    <a:pt x="783" y="936"/>
                    <a:pt x="857" y="873"/>
                    <a:pt x="866" y="796"/>
                  </a:cubicBezTo>
                  <a:cubicBezTo>
                    <a:pt x="898" y="534"/>
                    <a:pt x="898" y="401"/>
                    <a:pt x="866" y="139"/>
                  </a:cubicBezTo>
                  <a:close/>
                </a:path>
              </a:pathLst>
            </a:custGeom>
            <a:solidFill>
              <a:srgbClr val="00B0F0">
                <a:alpha val="100000"/>
              </a:srgbClr>
            </a:solidFill>
            <a:ln w="9525">
              <a:noFill/>
            </a:ln>
          </p:spPr>
          <p:txBody>
            <a:bodyPr/>
            <a:lstStyle/>
            <a:p>
              <a:endParaRPr lang="zh-CN" altLang="en-US"/>
            </a:p>
          </p:txBody>
        </p:sp>
        <p:sp>
          <p:nvSpPr>
            <p:cNvPr id="41192" name="Rectangle 231"/>
            <p:cNvSpPr/>
            <p:nvPr/>
          </p:nvSpPr>
          <p:spPr>
            <a:xfrm>
              <a:off x="4772025" y="595313"/>
              <a:ext cx="134938" cy="165100"/>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3" name="Rectangle 232"/>
            <p:cNvSpPr/>
            <p:nvPr/>
          </p:nvSpPr>
          <p:spPr>
            <a:xfrm>
              <a:off x="4794250" y="631826"/>
              <a:ext cx="87313" cy="9525"/>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4" name="Rectangle 233"/>
            <p:cNvSpPr/>
            <p:nvPr/>
          </p:nvSpPr>
          <p:spPr>
            <a:xfrm>
              <a:off x="4794250" y="657226"/>
              <a:ext cx="87313" cy="11113"/>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5" name="Rectangle 234"/>
            <p:cNvSpPr/>
            <p:nvPr/>
          </p:nvSpPr>
          <p:spPr>
            <a:xfrm>
              <a:off x="4794250" y="684213"/>
              <a:ext cx="87313" cy="11113"/>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6" name="Rectangle 235"/>
            <p:cNvSpPr/>
            <p:nvPr/>
          </p:nvSpPr>
          <p:spPr>
            <a:xfrm>
              <a:off x="4794250" y="711201"/>
              <a:ext cx="87313" cy="9525"/>
            </a:xfrm>
            <a:prstGeom prst="rect">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7" name="Oval 236"/>
            <p:cNvSpPr/>
            <p:nvPr/>
          </p:nvSpPr>
          <p:spPr>
            <a:xfrm>
              <a:off x="4587875" y="2163763"/>
              <a:ext cx="87313" cy="8731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8" name="Oval 237"/>
            <p:cNvSpPr/>
            <p:nvPr/>
          </p:nvSpPr>
          <p:spPr>
            <a:xfrm>
              <a:off x="4678363" y="2165351"/>
              <a:ext cx="41275" cy="4286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199" name="Oval 238"/>
            <p:cNvSpPr/>
            <p:nvPr/>
          </p:nvSpPr>
          <p:spPr>
            <a:xfrm>
              <a:off x="4757738" y="2190751"/>
              <a:ext cx="47625" cy="4762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0" name="Oval 239"/>
            <p:cNvSpPr/>
            <p:nvPr/>
          </p:nvSpPr>
          <p:spPr>
            <a:xfrm>
              <a:off x="4872038" y="2152651"/>
              <a:ext cx="23813" cy="23813"/>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1" name="Oval 240"/>
            <p:cNvSpPr/>
            <p:nvPr/>
          </p:nvSpPr>
          <p:spPr>
            <a:xfrm>
              <a:off x="4710113" y="2116138"/>
              <a:ext cx="53975" cy="539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2" name="Oval 241"/>
            <p:cNvSpPr/>
            <p:nvPr/>
          </p:nvSpPr>
          <p:spPr>
            <a:xfrm>
              <a:off x="4648200" y="2073276"/>
              <a:ext cx="31750" cy="333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3" name="Oval 242"/>
            <p:cNvSpPr/>
            <p:nvPr/>
          </p:nvSpPr>
          <p:spPr>
            <a:xfrm>
              <a:off x="4914900" y="2163763"/>
              <a:ext cx="11113" cy="952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4" name="Oval 243"/>
            <p:cNvSpPr/>
            <p:nvPr/>
          </p:nvSpPr>
          <p:spPr>
            <a:xfrm>
              <a:off x="4719638" y="1631951"/>
              <a:ext cx="28575" cy="285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5" name="Oval 244"/>
            <p:cNvSpPr/>
            <p:nvPr/>
          </p:nvSpPr>
          <p:spPr>
            <a:xfrm>
              <a:off x="4779963" y="1671638"/>
              <a:ext cx="15875" cy="158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6" name="Oval 245"/>
            <p:cNvSpPr/>
            <p:nvPr/>
          </p:nvSpPr>
          <p:spPr>
            <a:xfrm>
              <a:off x="4773613" y="1598613"/>
              <a:ext cx="28575" cy="285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7" name="Oval 246"/>
            <p:cNvSpPr/>
            <p:nvPr/>
          </p:nvSpPr>
          <p:spPr>
            <a:xfrm>
              <a:off x="4740275" y="1851026"/>
              <a:ext cx="9525" cy="7938"/>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8" name="Oval 247"/>
            <p:cNvSpPr/>
            <p:nvPr/>
          </p:nvSpPr>
          <p:spPr>
            <a:xfrm>
              <a:off x="4746625" y="1938338"/>
              <a:ext cx="53975" cy="539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sp>
          <p:nvSpPr>
            <p:cNvPr id="41209" name="Oval 248"/>
            <p:cNvSpPr/>
            <p:nvPr/>
          </p:nvSpPr>
          <p:spPr>
            <a:xfrm>
              <a:off x="4727575" y="1558926"/>
              <a:ext cx="28575" cy="28575"/>
            </a:xfrm>
            <a:prstGeom prst="ellipse">
              <a:avLst/>
            </a:prstGeom>
            <a:solidFill>
              <a:srgbClr val="D8C0A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icrosoft YaHei UI" panose="020B0503020204020204" pitchFamily="34" charset="-122"/>
                  <a:ea typeface="Microsoft YaHei UI" panose="020B0503020204020204" pitchFamily="34" charset="-122"/>
                  <a:cs typeface="+mn-cs"/>
                </a:defRPr>
              </a:lvl5pPr>
            </a:lstStyle>
            <a:p>
              <a:pPr marL="0" lvl="0" indent="0" eaLnBrk="1" hangingPunct="1">
                <a:lnSpc>
                  <a:spcPct val="100000"/>
                </a:lnSpc>
                <a:spcBef>
                  <a:spcPct val="0"/>
                </a:spcBef>
                <a:buFontTx/>
                <a:buNone/>
              </a:pPr>
              <a:endParaRPr lang="zh-CN" altLang="en-US" sz="1800" dirty="0">
                <a:latin typeface="Segoe UI Light" panose="020B0502040204020203"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一、经济学的交叉学科研究传统</a:t>
            </a: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现代行为经济学的交叉学科研究特征</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lang="zh-CN" altLang="en-US" sz="2400" b="0" i="0" u="none" strike="noStrike" baseline="0" dirty="0">
                <a:solidFill>
                  <a:schemeClr val="accent4"/>
                </a:solidFill>
                <a:latin typeface="......."/>
              </a:rPr>
              <a:t>卡尼曼（</a:t>
            </a:r>
            <a:r>
              <a:rPr lang="en-US" altLang="zh-CN" sz="2400" b="0" i="0" u="none" strike="noStrike" baseline="0" dirty="0">
                <a:solidFill>
                  <a:schemeClr val="accent4"/>
                </a:solidFill>
                <a:latin typeface="Times New Roman" panose="02020603050405020304" pitchFamily="18" charset="0"/>
              </a:rPr>
              <a:t>Daniel Kahneman</a:t>
            </a:r>
            <a:r>
              <a:rPr lang="zh-CN" altLang="en-US" sz="2400" b="0" i="0" u="none" strike="noStrike" baseline="0" dirty="0">
                <a:solidFill>
                  <a:schemeClr val="accent4"/>
                </a:solidFill>
                <a:latin typeface="......."/>
              </a:rPr>
              <a:t>）和特维斯基（</a:t>
            </a:r>
            <a:r>
              <a:rPr lang="en-US" altLang="zh-CN" sz="2400" b="0" i="0" u="none" strike="noStrike" baseline="0" dirty="0">
                <a:solidFill>
                  <a:schemeClr val="accent4"/>
                </a:solidFill>
                <a:latin typeface="Times New Roman" panose="02020603050405020304" pitchFamily="18" charset="0"/>
              </a:rPr>
              <a:t>Amos Tversky</a:t>
            </a:r>
            <a:r>
              <a:rPr lang="zh-CN" altLang="en-US" sz="2400" b="0" i="0" u="none" strike="noStrike" baseline="0" dirty="0">
                <a:solidFill>
                  <a:schemeClr val="accent4"/>
                </a:solidFill>
                <a:latin typeface="......."/>
              </a:rPr>
              <a:t>）</a:t>
            </a:r>
            <a:endParaRPr lang="en-US" altLang="zh-CN" sz="2400" b="0" i="0" u="none" strike="noStrike" baseline="0" dirty="0">
              <a:solidFill>
                <a:schemeClr val="accent4"/>
              </a:solidFill>
              <a:latin typeface="......."/>
            </a:endParaRPr>
          </a:p>
          <a:p>
            <a:pPr marL="0" marR="0" lvl="0" indent="0" algn="l" defTabSz="914400" rtl="0" eaLnBrk="1" fontAlgn="auto" latinLnBrk="0" hangingPunct="1">
              <a:lnSpc>
                <a:spcPct val="150000"/>
              </a:lnSpc>
              <a:spcBef>
                <a:spcPts val="1000"/>
              </a:spcBef>
              <a:spcAft>
                <a:spcPts val="0"/>
              </a:spcAft>
              <a:buClrTx/>
              <a:buSzTx/>
              <a:buNone/>
              <a:defRPr/>
            </a:pPr>
            <a:r>
              <a:rPr lang="en-US" altLang="zh-CN" sz="1800" b="0" i="0" u="none" strike="noStrike" baseline="0" dirty="0">
                <a:solidFill>
                  <a:schemeClr val="accent4"/>
                </a:solidFill>
                <a:latin typeface="Times New Roman" panose="02020603050405020304" pitchFamily="18" charset="0"/>
              </a:rPr>
              <a:t>Amos Tversky, Daniel Kahneman, “Prospect Theory: An Analysis of Decision under Risk”, </a:t>
            </a:r>
            <a:r>
              <a:rPr lang="en-US" altLang="zh-CN" sz="1800" b="0" i="0" u="none" strike="noStrike" baseline="0" dirty="0" err="1">
                <a:solidFill>
                  <a:schemeClr val="accent4"/>
                </a:solidFill>
                <a:latin typeface="Times New Roman" panose="02020603050405020304" pitchFamily="18" charset="0"/>
              </a:rPr>
              <a:t>Econometrica</a:t>
            </a:r>
            <a:r>
              <a:rPr lang="en-US" altLang="zh-CN" sz="1800" b="0" i="0" u="none" strike="noStrike" baseline="0" dirty="0">
                <a:solidFill>
                  <a:schemeClr val="accent4"/>
                </a:solidFill>
                <a:latin typeface="Times New Roman" panose="02020603050405020304" pitchFamily="18" charset="0"/>
              </a:rPr>
              <a:t>, vol.47, no.2, 1979, pp.263-292. </a:t>
            </a:r>
            <a:endPar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lang="zh-CN" altLang="en-US" sz="2400" b="0" i="0" u="none" strike="noStrike" baseline="0" dirty="0">
                <a:solidFill>
                  <a:schemeClr val="accent4"/>
                </a:solidFill>
                <a:latin typeface="......."/>
              </a:rPr>
              <a:t>塞勒（</a:t>
            </a:r>
            <a:r>
              <a:rPr lang="en-US" altLang="zh-CN" sz="2400" b="0" i="0" u="none" strike="noStrike" baseline="0" dirty="0">
                <a:solidFill>
                  <a:schemeClr val="accent4"/>
                </a:solidFill>
                <a:latin typeface="Times New Roman" panose="02020603050405020304" pitchFamily="18" charset="0"/>
              </a:rPr>
              <a:t>Richard Thaler</a:t>
            </a:r>
            <a:r>
              <a:rPr lang="zh-CN" altLang="en-US" sz="2400" b="0" i="0" u="none" strike="noStrike" baseline="0" dirty="0">
                <a:solidFill>
                  <a:schemeClr val="accent4"/>
                </a:solidFill>
                <a:latin typeface="......."/>
              </a:rPr>
              <a:t>）</a:t>
            </a:r>
            <a:endParaRPr lang="en-US" altLang="zh-CN" sz="2400" b="0" i="0" u="none" strike="noStrike" baseline="0" dirty="0">
              <a:solidFill>
                <a:schemeClr val="accent4"/>
              </a:solidFill>
              <a:latin typeface="......."/>
            </a:endParaRPr>
          </a:p>
          <a:p>
            <a:pPr marL="0" marR="0" lvl="0" indent="0" algn="l" defTabSz="914400" rtl="0" eaLnBrk="1" fontAlgn="auto" latinLnBrk="0" hangingPunct="1">
              <a:lnSpc>
                <a:spcPct val="150000"/>
              </a:lnSpc>
              <a:spcBef>
                <a:spcPts val="1000"/>
              </a:spcBef>
              <a:spcAft>
                <a:spcPts val="0"/>
              </a:spcAft>
              <a:buClrTx/>
              <a:buSzTx/>
              <a:buNone/>
              <a:defRPr/>
            </a:pPr>
            <a:r>
              <a:rPr lang="en-US" altLang="zh-CN" sz="1800" b="0" i="0" u="none" strike="noStrike" baseline="0" dirty="0">
                <a:solidFill>
                  <a:schemeClr val="accent4"/>
                </a:solidFill>
                <a:latin typeface="Times New Roman" panose="02020603050405020304" pitchFamily="18" charset="0"/>
              </a:rPr>
              <a:t>Thaler Richard </a:t>
            </a:r>
            <a:r>
              <a:rPr lang="en-US" altLang="zh-CN" sz="1800" b="0" i="0" u="none" strike="noStrike" baseline="0" dirty="0" err="1">
                <a:solidFill>
                  <a:schemeClr val="accent4"/>
                </a:solidFill>
                <a:latin typeface="Times New Roman" panose="02020603050405020304" pitchFamily="18" charset="0"/>
              </a:rPr>
              <a:t>H.,“Toward</a:t>
            </a:r>
            <a:r>
              <a:rPr lang="en-US" altLang="zh-CN" sz="1800" b="0" i="0" u="none" strike="noStrike" baseline="0" dirty="0">
                <a:solidFill>
                  <a:schemeClr val="accent4"/>
                </a:solidFill>
                <a:latin typeface="Times New Roman" panose="02020603050405020304" pitchFamily="18" charset="0"/>
              </a:rPr>
              <a:t> A Positive Theory of Consumer Choice”, Journal of Economic Behavior and Organization, no.1, 1980, pp.39-60; Thaler Richard </a:t>
            </a:r>
            <a:r>
              <a:rPr lang="en-US" altLang="zh-CN" sz="1800" b="0" i="0" u="none" strike="noStrike" baseline="0" dirty="0" err="1">
                <a:solidFill>
                  <a:schemeClr val="accent4"/>
                </a:solidFill>
                <a:latin typeface="Times New Roman" panose="02020603050405020304" pitchFamily="18" charset="0"/>
              </a:rPr>
              <a:t>H.,“Mental</a:t>
            </a:r>
            <a:r>
              <a:rPr lang="en-US" altLang="zh-CN" sz="1800" b="0" i="0" u="none" strike="noStrike" baseline="0" dirty="0">
                <a:solidFill>
                  <a:schemeClr val="accent4"/>
                </a:solidFill>
                <a:latin typeface="Times New Roman" panose="02020603050405020304" pitchFamily="18" charset="0"/>
              </a:rPr>
              <a:t> Accounting and Consumer Choice”, Marketing Science, no.4, 1985, pp.199-214. </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7203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一、经济学的交叉学科研究传统</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经济学与心理学还是心理学与经济学？</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000" b="0" i="0" u="none" strike="noStrike" baseline="0" dirty="0">
                <a:solidFill>
                  <a:schemeClr val="accent4"/>
                </a:solidFill>
                <a:latin typeface="Times New Roman" panose="02020603050405020304" pitchFamily="18" charset="0"/>
                <a:cs typeface="Times New Roman" panose="02020603050405020304" pitchFamily="18" charset="0"/>
              </a:rPr>
              <a:t>老制度经济学时期：</a:t>
            </a:r>
            <a:r>
              <a:rPr lang="en-US" altLang="zh-CN" sz="2000" b="0" i="0" u="none" strike="noStrike" baseline="0" dirty="0">
                <a:solidFill>
                  <a:schemeClr val="accent4"/>
                </a:solidFill>
                <a:latin typeface="Times New Roman" panose="02020603050405020304" pitchFamily="18" charset="0"/>
                <a:cs typeface="Times New Roman" panose="02020603050405020304" pitchFamily="18" charset="0"/>
              </a:rPr>
              <a:t>John Maurice Clark, “Economics and Modern </a:t>
            </a:r>
            <a:r>
              <a:rPr lang="en-US" altLang="zh-CN" sz="2000" b="0" i="0" u="none" strike="noStrike" baseline="0" dirty="0" err="1">
                <a:solidFill>
                  <a:schemeClr val="accent4"/>
                </a:solidFill>
                <a:latin typeface="Times New Roman" panose="02020603050405020304" pitchFamily="18" charset="0"/>
                <a:cs typeface="Times New Roman" panose="02020603050405020304" pitchFamily="18" charset="0"/>
              </a:rPr>
              <a:t>Psycholoy</a:t>
            </a:r>
            <a:r>
              <a:rPr lang="en-US" altLang="zh-CN" sz="2000" b="0" i="0" u="none" strike="noStrike" baseline="0" dirty="0">
                <a:solidFill>
                  <a:schemeClr val="accent4"/>
                </a:solidFill>
                <a:latin typeface="Times New Roman" panose="02020603050405020304" pitchFamily="18" charset="0"/>
                <a:cs typeface="Times New Roman" panose="02020603050405020304" pitchFamily="18" charset="0"/>
              </a:rPr>
              <a:t>: I”, Journal of Political Economy, vol.26, no.1, 1918, pp.1-30</a:t>
            </a:r>
            <a:r>
              <a:rPr lang="zh-CN" altLang="en-US" sz="2000" b="0" i="0" u="none" strike="noStrike" baseline="0" dirty="0">
                <a:solidFill>
                  <a:schemeClr val="accent4"/>
                </a:solidFill>
                <a:latin typeface="Times New Roman" panose="02020603050405020304" pitchFamily="18" charset="0"/>
                <a:cs typeface="Times New Roman" panose="02020603050405020304" pitchFamily="18" charset="0"/>
              </a:rPr>
              <a:t>；</a:t>
            </a:r>
            <a:r>
              <a:rPr lang="en-US" altLang="zh-CN" sz="2000" b="0" i="0" u="none" strike="noStrike" baseline="0" dirty="0">
                <a:solidFill>
                  <a:schemeClr val="accent4"/>
                </a:solidFill>
                <a:latin typeface="Times New Roman" panose="02020603050405020304" pitchFamily="18" charset="0"/>
                <a:cs typeface="Times New Roman" panose="02020603050405020304" pitchFamily="18" charset="0"/>
              </a:rPr>
              <a:t>John Maurice Clark, “Economics and Modern Psychology: II”, Journal of Political Economy, vol.26, no.2, 1918, pp.136-166</a:t>
            </a:r>
            <a:r>
              <a:rPr lang="zh-CN" altLang="en-US" sz="2000" b="0" i="0" u="none" strike="noStrike" baseline="0" dirty="0">
                <a:solidFill>
                  <a:schemeClr val="accent4"/>
                </a:solidFill>
                <a:latin typeface="Times New Roman" panose="02020603050405020304" pitchFamily="18" charset="0"/>
                <a:cs typeface="Times New Roman" panose="02020603050405020304" pitchFamily="18" charset="0"/>
              </a:rPr>
              <a:t>。</a:t>
            </a:r>
            <a:endParaRPr lang="en-US" altLang="zh-CN" sz="2000" b="0" i="0" u="none" strike="noStrike" baseline="0" dirty="0">
              <a:solidFill>
                <a:schemeClr val="accent4"/>
              </a:solidFill>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000" b="0" i="0" u="none" strike="noStrike" baseline="0" dirty="0">
                <a:solidFill>
                  <a:schemeClr val="accent4"/>
                </a:solidFill>
                <a:latin typeface="Times New Roman" panose="02020603050405020304" pitchFamily="18" charset="0"/>
                <a:cs typeface="Times New Roman" panose="02020603050405020304" pitchFamily="18" charset="0"/>
              </a:rPr>
              <a:t> </a:t>
            </a:r>
            <a:r>
              <a:rPr lang="zh-CN" altLang="en-US" sz="2000" b="0" i="0" u="none" strike="noStrike" baseline="0" dirty="0">
                <a:solidFill>
                  <a:schemeClr val="accent4"/>
                </a:solidFill>
                <a:latin typeface="Times New Roman" panose="02020603050405020304" pitchFamily="18" charset="0"/>
                <a:cs typeface="Times New Roman" panose="02020603050405020304" pitchFamily="18" charset="0"/>
              </a:rPr>
              <a:t>老行为经济学时期：</a:t>
            </a:r>
            <a:r>
              <a:rPr lang="en-US"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Katona, G., 1951, “Psychological Analysis of Economic Behavior. , New York: </a:t>
            </a:r>
            <a:r>
              <a:rPr lang="en-US" altLang="zh-CN" sz="2000" dirty="0" err="1">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McG</a:t>
            </a:r>
            <a:r>
              <a:rPr lang="en-US"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raw Hill . Katona, G. </a:t>
            </a:r>
            <a:r>
              <a:rPr lang="zh-CN"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1975</a:t>
            </a:r>
            <a:r>
              <a:rPr lang="zh-CN"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Psychological economic s , New York: Elsevier.</a:t>
            </a:r>
          </a:p>
          <a:p>
            <a:pPr lvl="0" eaLnBrk="1" fontAlgn="auto" hangingPunct="1">
              <a:lnSpc>
                <a:spcPct val="150000"/>
              </a:lnSpc>
              <a:spcAft>
                <a:spcPts val="0"/>
              </a:spcAft>
              <a:defRPr/>
            </a:pPr>
            <a:r>
              <a:rPr lang="zh-CN" altLang="en-US" sz="2000" dirty="0">
                <a:solidFill>
                  <a:schemeClr val="accent4"/>
                </a:solidFill>
                <a:latin typeface="Times New Roman" panose="02020603050405020304" pitchFamily="18" charset="0"/>
                <a:cs typeface="Times New Roman" panose="02020603050405020304" pitchFamily="18" charset="0"/>
              </a:rPr>
              <a:t>现代行为经济学时期：</a:t>
            </a:r>
            <a:r>
              <a:rPr lang="en-US" altLang="zh-CN" sz="2000" dirty="0">
                <a:solidFill>
                  <a:schemeClr val="accent4"/>
                </a:solidFill>
                <a:latin typeface="Times New Roman" panose="02020603050405020304" pitchFamily="18" charset="0"/>
                <a:cs typeface="Times New Roman" panose="02020603050405020304" pitchFamily="18" charset="0"/>
              </a:rPr>
              <a:t>Rabin </a:t>
            </a:r>
            <a:r>
              <a:rPr lang="en-US" altLang="zh-CN" sz="2000" dirty="0" err="1">
                <a:solidFill>
                  <a:schemeClr val="accent4"/>
                </a:solidFill>
                <a:latin typeface="Times New Roman" panose="02020603050405020304" pitchFamily="18" charset="0"/>
                <a:cs typeface="Times New Roman" panose="02020603050405020304" pitchFamily="18" charset="0"/>
              </a:rPr>
              <a:t>Matthew,“Economics</a:t>
            </a:r>
            <a:r>
              <a:rPr lang="en-US" altLang="zh-CN" sz="2000" dirty="0">
                <a:solidFill>
                  <a:schemeClr val="accent4"/>
                </a:solidFill>
                <a:latin typeface="Times New Roman" panose="02020603050405020304" pitchFamily="18" charset="0"/>
                <a:cs typeface="Times New Roman" panose="02020603050405020304" pitchFamily="18" charset="0"/>
              </a:rPr>
              <a:t> and Psychology”, Journal of Economic Literature, no.36, 1998, pp.11-46. </a:t>
            </a:r>
            <a:endParaRPr kumimoji="0" lang="en-US" altLang="zh-CN" sz="2000" b="1" i="0" u="none" strike="noStrike" kern="1200" cap="none" spc="0" normalizeH="0" baseline="0" noProof="0" dirty="0">
              <a:ln>
                <a:noFill/>
              </a:ln>
              <a:solidFill>
                <a:schemeClr val="accent4"/>
              </a:solidFill>
              <a:effectLst/>
              <a:uLnTx/>
              <a:uFillTx/>
              <a:latin typeface="Times New Roman" panose="02020603050405020304" pitchFamily="18" charset="0"/>
              <a:cs typeface="Times New Roman" panose="02020603050405020304" pitchFamily="18" charset="0"/>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81583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一、经济学的交叉学科研究传统</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现代行为经济学就是不断通过交叉学科研究来推进理论创新</a:t>
            </a: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认知双系统理论（认知科学，卡尼曼的诺奖发言）</a:t>
            </a:r>
            <a:r>
              <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a:t>
            </a: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有限理性假说（西蒙）</a:t>
            </a:r>
            <a:r>
              <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a:t>
            </a: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偏好的微观结构理论（社会偏好；现代行为经济学）</a:t>
            </a:r>
            <a:r>
              <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a:t>
            </a:r>
            <a:r>
              <a:rPr kumimoji="0" lang="zh-CN" altLang="en-US"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rPr>
              <a:t>复杂经济行为的解释</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49807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二、发现一个好问题</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从文献中发现问题</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从真实世界中发现问题：观察；数据；文本（比如传媒报道）；故事；甚至八卦。</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从交流中发现问题</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一、发现一个好问题</a:t>
            </a: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什么是好问题？</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、有趣</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、有层次</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、有新意</a:t>
            </a:r>
            <a:endParaRPr kumimoji="0" lang="en-US" altLang="zh-CN" sz="2800" b="1" i="0" u="none" strike="noStrike" kern="1200" cap="none" spc="0" normalizeH="0" baseline="0" noProof="0" dirty="0">
              <a:ln>
                <a:noFill/>
              </a:ln>
              <a:solidFill>
                <a:schemeClr val="accent4"/>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一、发现一个好问题</a:t>
            </a:r>
          </a:p>
        </p:txBody>
      </p:sp>
      <p:sp>
        <p:nvSpPr>
          <p:cNvPr id="3" name="内容占位符 2"/>
          <p:cNvSpPr>
            <a:spLocks noGrp="1"/>
          </p:cNvSpPr>
          <p:nvPr>
            <p:ph idx="1"/>
          </p:nvPr>
        </p:nvSpPr>
        <p:spPr>
          <a:xfrm>
            <a:off x="838200" y="1402080"/>
            <a:ext cx="10515600" cy="4775200"/>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好问题的例子：广告都是忽悠？</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大众看法：广告可能会夸大其词，美化和忽悠。所以本山大叔在小品里忠告</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别看广告，看疗效</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经济学家的看法：Nelson（</a:t>
            </a:r>
            <a:r>
              <a:rPr kumimoji="0" lang="en-US" alt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1974</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lang="zh-CN" altLang="en-US" sz="2400" b="1" noProof="0" dirty="0">
                <a:ln>
                  <a:noFill/>
                </a:ln>
                <a:solidFill>
                  <a:schemeClr val="accent4"/>
                </a:solidFill>
                <a:effectLst/>
                <a:uLnTx/>
                <a:uFillTx/>
                <a:sym typeface="+mn-ea"/>
              </a:rPr>
              <a:t>Kihlstrom </a:t>
            </a:r>
            <a:r>
              <a:rPr lang="en-US" altLang="zh-CN" sz="2400" b="1" noProof="0" dirty="0">
                <a:ln>
                  <a:noFill/>
                </a:ln>
                <a:solidFill>
                  <a:schemeClr val="accent4"/>
                </a:solidFill>
                <a:effectLst/>
                <a:uLnTx/>
                <a:uFillTx/>
                <a:sym typeface="+mn-ea"/>
              </a:rPr>
              <a:t>and Riordan</a:t>
            </a:r>
            <a:r>
              <a:rPr lang="zh-CN" altLang="en-US" sz="2400" b="1" noProof="0" dirty="0">
                <a:ln>
                  <a:noFill/>
                </a:ln>
                <a:solidFill>
                  <a:schemeClr val="accent4"/>
                </a:solidFill>
                <a:effectLst/>
                <a:uLnTx/>
                <a:uFillTx/>
                <a:sym typeface="+mn-ea"/>
              </a:rPr>
              <a:t> (1984)等人认为，</a:t>
            </a: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“广告能作为产品质量的信号”。</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那么问题来了。广告究竟能不能作为信号机制传递出质量信息？</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Sahni, Navdeep S. and Harikesh S. Nair</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2020</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 “Does Advertising Serve as a Signal? Evidence from a Field Experiment in Mobile Search</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 The Review of Economic Studies </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87 (</a:t>
            </a:r>
            <a:r>
              <a:rPr lang="en-US" altLang="zh-CN" sz="1800" b="1" noProof="0" dirty="0">
                <a:ln>
                  <a:noFill/>
                </a:ln>
                <a:solidFill>
                  <a:schemeClr val="accent4"/>
                </a:solidFill>
                <a:effectLst/>
                <a:uLnTx/>
                <a:uFillTx/>
                <a:sym typeface="+mn-ea"/>
              </a:rPr>
              <a:t>3</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 1529-1564.</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推文参见：</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“广告即疗效？”</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，作者</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王艺臻</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，公众号</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不完全是经济学（原名</a:t>
            </a:r>
            <a:r>
              <a:rPr kumimoji="0" lang="en-US" altLang="zh-CN" sz="1800" b="1" i="0" u="none" strike="noStrike" kern="1200" cap="none" spc="0" normalizeH="0" baseline="0" noProof="0" dirty="0" err="1">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经济学论文导读与讨论</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2020</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年</a:t>
            </a:r>
            <a:r>
              <a:rPr kumimoji="0" lang="en-US" altLang="zh-CN"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 5月22日</a:t>
            </a:r>
            <a:r>
              <a:rPr kumimoji="0" lang="zh-CN" altLang="en-US" sz="18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t>
            </a: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algn="ctr" eaLnBrk="1" hangingPunct="1"/>
            <a:r>
              <a:rPr lang="zh-CN" altLang="en-US" sz="3600" b="1" dirty="0">
                <a:solidFill>
                  <a:schemeClr val="accent2"/>
                </a:solidFill>
              </a:rPr>
              <a:t>一、发现一个好问题</a:t>
            </a:r>
          </a:p>
        </p:txBody>
      </p:sp>
      <p:sp>
        <p:nvSpPr>
          <p:cNvPr id="3" name="内容占位符 2"/>
          <p:cNvSpPr>
            <a:spLocks noGrp="1"/>
          </p:cNvSpPr>
          <p:nvPr>
            <p:ph idx="1"/>
          </p:nvPr>
        </p:nvSpPr>
        <p:spPr>
          <a:xfrm>
            <a:off x="838200" y="1402080"/>
            <a:ext cx="10515600" cy="4775200"/>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好问题的例子：广告都是忽悠？</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400" b="1" noProof="0" dirty="0">
                <a:ln>
                  <a:noFill/>
                </a:ln>
                <a:solidFill>
                  <a:schemeClr val="accent4"/>
                </a:solidFill>
                <a:effectLst/>
                <a:uLnTx/>
                <a:uFillTx/>
                <a:sym typeface="+mn-ea"/>
              </a:rPr>
              <a:t>Sahni and  Nair</a:t>
            </a:r>
            <a:r>
              <a:rPr lang="zh-CN" altLang="en-US" sz="2400" b="1" noProof="0" dirty="0">
                <a:ln>
                  <a:noFill/>
                </a:ln>
                <a:solidFill>
                  <a:schemeClr val="accent4"/>
                </a:solidFill>
                <a:effectLst/>
                <a:uLnTx/>
                <a:uFillTx/>
                <a:sym typeface="+mn-ea"/>
              </a:rPr>
              <a:t>（</a:t>
            </a:r>
            <a:r>
              <a:rPr lang="en-US" altLang="zh-CN" sz="2400" b="1" noProof="0" dirty="0">
                <a:ln>
                  <a:noFill/>
                </a:ln>
                <a:solidFill>
                  <a:schemeClr val="accent4"/>
                </a:solidFill>
                <a:effectLst/>
                <a:uLnTx/>
                <a:uFillTx/>
                <a:sym typeface="+mn-ea"/>
              </a:rPr>
              <a:t>2020</a:t>
            </a:r>
            <a:r>
              <a:rPr lang="zh-CN" altLang="en-US" sz="2400" b="1" noProof="0" dirty="0">
                <a:ln>
                  <a:noFill/>
                </a:ln>
                <a:solidFill>
                  <a:schemeClr val="accent4"/>
                </a:solidFill>
                <a:effectLst/>
                <a:uLnTx/>
                <a:uFillTx/>
                <a:sym typeface="+mn-ea"/>
              </a:rPr>
              <a:t>）找了个</a:t>
            </a:r>
            <a:r>
              <a:rPr kumimoji="0"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餐馆搜索引擎——Zomato</a:t>
            </a: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，然后在这个</a:t>
            </a:r>
            <a:r>
              <a:rPr kumimoji="0"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APP 上进行</a:t>
            </a: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实地</a:t>
            </a:r>
            <a:r>
              <a:rPr kumimoji="0"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实验。 2014 年 11 月发布 Zomato 的新版本，其中部分用户的此 APP 将含有广告</a:t>
            </a:r>
            <a:r>
              <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rPr>
              <a:t>。随后随机挑选 200 家在实验中做广告的餐厅和 200 家未做广告的餐厅，并在 2016 年搜索了它们的评分，得到 137 家在 2014 年做了广告的餐厅和146 家在 2014 年未做广告的餐厅（部分餐厅已不存在）。然后搜集数据进行研究。</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sz="2400" b="1" i="0" u="none" strike="noStrike" kern="1200" cap="none" spc="0" normalizeH="0" baseline="0" noProof="0" dirty="0">
              <a:ln>
                <a:noFill/>
              </a:ln>
              <a:solidFill>
                <a:schemeClr val="accent4"/>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3A978F-07BA-4EC5-8373-FF96A25BE6A9}" type="datetime1">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2022/3/3</a:t>
            </a:fld>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rPr>
              <a:t>中国人民大学 周业安</a:t>
            </a:r>
            <a:endParaRPr kumimoji="0" lang="zh-CN" altLang="en-US" sz="1200" b="0" i="0" u="none" strike="noStrike" kern="1200" cap="none" spc="0" normalizeH="0" baseline="0" noProof="0" dirty="0">
              <a:ln>
                <a:noFill/>
              </a:ln>
              <a:solidFill>
                <a:schemeClr val="tx1">
                  <a:tint val="75000"/>
                </a:schemeClr>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项目分析，来自 24Slides</Template>
  <TotalTime>46</TotalTime>
  <Words>2326</Words>
  <Application>Microsoft Office PowerPoint</Application>
  <PresentationFormat>宽屏</PresentationFormat>
  <Paragraphs>217</Paragraphs>
  <Slides>28</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vt:lpstr>
      <vt:lpstr>Avenir Next</vt:lpstr>
      <vt:lpstr>Microsoft YaHei UI</vt:lpstr>
      <vt:lpstr>仿宋</vt:lpstr>
      <vt:lpstr>微软雅黑</vt:lpstr>
      <vt:lpstr>Arial</vt:lpstr>
      <vt:lpstr>Segoe UI Light</vt:lpstr>
      <vt:lpstr>Times New Roman</vt:lpstr>
      <vt:lpstr>Office 主题</vt:lpstr>
      <vt:lpstr>1_Office 主题</vt:lpstr>
      <vt:lpstr>学术论文的规范写作: 交叉学科研究视角</vt:lpstr>
      <vt:lpstr>一、经济学的交叉学科研究传统</vt:lpstr>
      <vt:lpstr>一、经济学的交叉学科研究传统</vt:lpstr>
      <vt:lpstr>一、经济学的交叉学科研究传统</vt:lpstr>
      <vt:lpstr>一、经济学的交叉学科研究传统</vt:lpstr>
      <vt:lpstr>二、发现一个好问题</vt:lpstr>
      <vt:lpstr>一、发现一个好问题</vt:lpstr>
      <vt:lpstr>一、发现一个好问题</vt:lpstr>
      <vt:lpstr>一、发现一个好问题</vt:lpstr>
      <vt:lpstr>二、研究的实现</vt:lpstr>
      <vt:lpstr>二、研究的实现</vt:lpstr>
      <vt:lpstr>三、研究中如何讲好中国故事？</vt:lpstr>
      <vt:lpstr>研究背景</vt:lpstr>
      <vt:lpstr>研究主题</vt:lpstr>
      <vt:lpstr>实验设计 ·  社会决策机制：社会税率水平t</vt:lpstr>
      <vt:lpstr>实验设计 · 基本信息</vt:lpstr>
      <vt:lpstr>实验设计 · 实验流程</vt:lpstr>
      <vt:lpstr>实验结果</vt:lpstr>
      <vt:lpstr>四、中文论文的写作</vt:lpstr>
      <vt:lpstr>中文论文的写作</vt:lpstr>
      <vt:lpstr>中文论文的写作</vt:lpstr>
      <vt:lpstr>五、投稿与审稿</vt:lpstr>
      <vt:lpstr>投稿与审稿</vt:lpstr>
      <vt:lpstr>投稿与审稿</vt:lpstr>
      <vt:lpstr>投稿与审稿</vt:lpstr>
      <vt:lpstr>六、悲剧的论文之常见问题</vt:lpstr>
      <vt:lpstr>最后的提醒</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学术论文的规范写作: 交叉学科研究视角</dc:title>
  <dc:creator/>
  <cp:lastModifiedBy>zhou yean</cp:lastModifiedBy>
  <cp:revision>18</cp:revision>
  <dcterms:created xsi:type="dcterms:W3CDTF">2020-05-17T08:48:10Z</dcterms:created>
  <dcterms:modified xsi:type="dcterms:W3CDTF">2022-03-03T07:51:50Z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