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7" r:id="rId4"/>
    <p:sldId id="316" r:id="rId5"/>
    <p:sldId id="318" r:id="rId6"/>
    <p:sldId id="317" r:id="rId7"/>
    <p:sldId id="266" r:id="rId8"/>
    <p:sldId id="267" r:id="rId9"/>
    <p:sldId id="265" r:id="rId10"/>
    <p:sldId id="268" r:id="rId11"/>
    <p:sldId id="271" r:id="rId12"/>
    <p:sldId id="291" r:id="rId13"/>
    <p:sldId id="270" r:id="rId14"/>
    <p:sldId id="269" r:id="rId15"/>
    <p:sldId id="272" r:id="rId16"/>
    <p:sldId id="273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304" r:id="rId38"/>
    <p:sldId id="297" r:id="rId39"/>
    <p:sldId id="298" r:id="rId40"/>
    <p:sldId id="299" r:id="rId41"/>
    <p:sldId id="300" r:id="rId42"/>
    <p:sldId id="303" r:id="rId43"/>
    <p:sldId id="310" r:id="rId44"/>
    <p:sldId id="311" r:id="rId45"/>
    <p:sldId id="312" r:id="rId46"/>
    <p:sldId id="313" r:id="rId47"/>
    <p:sldId id="314" r:id="rId48"/>
    <p:sldId id="330" r:id="rId49"/>
    <p:sldId id="332" r:id="rId50"/>
    <p:sldId id="331" r:id="rId51"/>
    <p:sldId id="305" r:id="rId52"/>
    <p:sldId id="307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47D"/>
    <a:srgbClr val="0878BE"/>
    <a:srgbClr val="F16726"/>
    <a:srgbClr val="31AC4A"/>
    <a:srgbClr val="EA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1871" autoAdjust="0"/>
  </p:normalViewPr>
  <p:slideViewPr>
    <p:cSldViewPr snapToGrid="0">
      <p:cViewPr varScale="1">
        <p:scale>
          <a:sx n="105" d="100"/>
          <a:sy n="105" d="100"/>
        </p:scale>
        <p:origin x="8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CB24-D4FF-43DD-8E64-17BD169289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C24-BA1C-48DB-B8E9-887F4C67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httpstatuscodes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Prethodno smo sačuvali HTML stranice na disku i tako imali statički sadržaj koji se davao korisniku.</a:t>
            </a:r>
          </a:p>
          <a:p>
            <a:r>
              <a:rPr lang="sr-Latn-RS" dirty="0"/>
              <a:t>Sada ćemo u hodu generisati HTML stranice i tako imati dinamički sadrža koji će se dati korisniku.</a:t>
            </a:r>
          </a:p>
          <a:p>
            <a:r>
              <a:rPr lang="sr-Latn-RS" dirty="0"/>
              <a:t>Sajt nije samo HTML stranica već resursi</a:t>
            </a:r>
            <a:endParaRPr lang="en-US" dirty="0"/>
          </a:p>
          <a:p>
            <a:r>
              <a:rPr lang="en-US" dirty="0"/>
              <a:t>HTTP je </a:t>
            </a:r>
            <a:r>
              <a:rPr lang="en-US" dirty="0" err="1"/>
              <a:t>protokol</a:t>
            </a:r>
            <a:r>
              <a:rPr lang="en-US" dirty="0"/>
              <a:t> 7 ISO/OSI </a:t>
            </a:r>
            <a:r>
              <a:rPr lang="en-US" dirty="0" err="1"/>
              <a:t>nivoa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Sada ćemo pogledati zaglavlja poruka na narednih nekoliko slajdova iz Chrome </a:t>
            </a:r>
            <a:r>
              <a:rPr lang="sr-Latn-RS"/>
              <a:t>browsera a iz Posman aplikacije sam ostavio kako se to radi u dodatnim sladovima</a:t>
            </a:r>
            <a:r>
              <a:rPr lang="sr-Latn-RS" baseline="0"/>
              <a:t> na kraju prezentacije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2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9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0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1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5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0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6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03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HEAD - da proverim da li postoji taj resurs na serveru pre nego što ga potražim</a:t>
            </a:r>
          </a:p>
          <a:p>
            <a:r>
              <a:rPr lang="sr-Latn-RS" dirty="0"/>
              <a:t>PUT- npr. upload slike na FB ili intagramu bi trebao da ide ovom metodom</a:t>
            </a:r>
          </a:p>
          <a:p>
            <a:r>
              <a:rPr lang="sr-Latn-RS" dirty="0"/>
              <a:t>OPTIONS -  koje od metoda su dostupna za određeni resurs, npr. Post i Put može ali ne i Get</a:t>
            </a:r>
          </a:p>
          <a:p>
            <a:endParaRPr lang="sr-Latn-RS" dirty="0"/>
          </a:p>
          <a:p>
            <a:r>
              <a:rPr lang="sr-Latn-RS" dirty="0"/>
              <a:t>Ovo su samo preporuke šta bi trebalo koja metoda da radi, no to ne znači da tako moraju da budu implementirane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91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FB nije radio 2017 čitavih 40 minuta i tada je korisnicima pisalo </a:t>
            </a:r>
            <a:r>
              <a:rPr lang="en-US" b="1" dirty="0"/>
              <a:t>503 Service Unavailable</a:t>
            </a:r>
            <a:endParaRPr lang="en-US" dirty="0"/>
          </a:p>
          <a:p>
            <a:r>
              <a:rPr lang="en-US" dirty="0">
                <a:hlinkClick r:id="rId3"/>
              </a:rPr>
              <a:t>https://www.restapitutorial.com/httpstatuscodes.html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8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74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Za</a:t>
            </a:r>
            <a:r>
              <a:rPr lang="en-US" dirty="0"/>
              <a:t> post </a:t>
            </a:r>
            <a:r>
              <a:rPr lang="en-US" dirty="0" err="1"/>
              <a:t>zahtev</a:t>
            </a:r>
            <a:r>
              <a:rPr lang="en-US" dirty="0"/>
              <a:t> to je </a:t>
            </a:r>
            <a:r>
              <a:rPr lang="en-US" dirty="0" err="1"/>
              <a:t>izgled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se ne </a:t>
            </a:r>
            <a:r>
              <a:rPr lang="sr-Latn-RS" dirty="0"/>
              <a:t>šalju datoteke, već samo tekst vrednosti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27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38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je </a:t>
            </a:r>
            <a:r>
              <a:rPr lang="en-US" dirty="0" err="1"/>
              <a:t>protokol</a:t>
            </a:r>
            <a:r>
              <a:rPr lang="en-US" dirty="0"/>
              <a:t> 7 ISO/OSI </a:t>
            </a:r>
            <a:r>
              <a:rPr lang="en-US" dirty="0" err="1"/>
              <a:t>nivoa</a:t>
            </a:r>
            <a:endParaRPr lang="en-US" dirty="0"/>
          </a:p>
          <a:p>
            <a:r>
              <a:rPr lang="en-US" dirty="0" err="1"/>
              <a:t>Ver</a:t>
            </a:r>
            <a:r>
              <a:rPr lang="en-US" dirty="0"/>
              <a:t> 2.0 </a:t>
            </a:r>
            <a:r>
              <a:rPr lang="en-US" dirty="0" err="1"/>
              <a:t>tek</a:t>
            </a:r>
            <a:r>
              <a:rPr lang="en-US" dirty="0"/>
              <a:t> u </a:t>
            </a:r>
            <a:r>
              <a:rPr lang="en-US" dirty="0" err="1"/>
              <a:t>povoju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Kod</a:t>
            </a:r>
            <a:r>
              <a:rPr lang="en-US" dirty="0"/>
              <a:t> v</a:t>
            </a:r>
            <a:r>
              <a:rPr lang="sr-Latn-RS" dirty="0"/>
              <a:t>er</a:t>
            </a:r>
            <a:r>
              <a:rPr lang="en-US" dirty="0"/>
              <a:t> 1.0 </a:t>
            </a:r>
            <a:r>
              <a:rPr lang="en-US" dirty="0" err="1"/>
              <a:t>svaki</a:t>
            </a:r>
            <a:r>
              <a:rPr lang="en-US" dirty="0"/>
              <a:t> put se </a:t>
            </a:r>
            <a:r>
              <a:rPr lang="sr-Latn-RS" dirty="0"/>
              <a:t>š</a:t>
            </a:r>
            <a:r>
              <a:rPr lang="en-US" dirty="0" err="1"/>
              <a:t>alje</a:t>
            </a:r>
            <a:r>
              <a:rPr lang="en-US" dirty="0"/>
              <a:t> </a:t>
            </a:r>
            <a:r>
              <a:rPr lang="sr-Latn-RS" dirty="0"/>
              <a:t>z</a:t>
            </a:r>
            <a:r>
              <a:rPr lang="en-US" dirty="0" err="1"/>
              <a:t>ahtev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novom</a:t>
            </a:r>
            <a:r>
              <a:rPr lang="en-US" dirty="0"/>
              <a:t> </a:t>
            </a:r>
            <a:r>
              <a:rPr lang="en-US" dirty="0" err="1"/>
              <a:t>konekcijom</a:t>
            </a:r>
            <a:endParaRPr lang="sr-Latn-RS" dirty="0"/>
          </a:p>
          <a:p>
            <a:r>
              <a:rPr lang="en-US" dirty="0" err="1"/>
              <a:t>Kod</a:t>
            </a:r>
            <a:r>
              <a:rPr lang="en-US" dirty="0"/>
              <a:t> v</a:t>
            </a:r>
            <a:r>
              <a:rPr lang="sr-Latn-RS" dirty="0"/>
              <a:t>er</a:t>
            </a:r>
            <a:r>
              <a:rPr lang="en-US" dirty="0"/>
              <a:t> 1.</a:t>
            </a:r>
            <a:r>
              <a:rPr lang="sr-Latn-RS" dirty="0"/>
              <a:t>1</a:t>
            </a:r>
            <a:r>
              <a:rPr lang="en-US" dirty="0"/>
              <a:t> </a:t>
            </a:r>
            <a:r>
              <a:rPr lang="sr-Latn-RS" dirty="0"/>
              <a:t>jednom se otvori konekcija i koristi se svek dok je neko ne zatvori (keep-alive)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18E3-8B1C-4B2B-AB06-477F1B0B28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92.net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QV2iYFl5eSk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92.net/index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V2iYFl5eSk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V2iYFl5eS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man-echo.com/heade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92.net/index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92.net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tapitutorial.com/httpstatuscode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20548"/>
            <a:ext cx="9144000" cy="989415"/>
          </a:xfrm>
        </p:spPr>
        <p:txBody>
          <a:bodyPr/>
          <a:lstStyle/>
          <a:p>
            <a:r>
              <a:rPr lang="en-US" i="1">
                <a:latin typeface="+mn-lt"/>
              </a:rPr>
              <a:t>Osnove web programiranja</a:t>
            </a:r>
            <a:endParaRPr lang="en-US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2869"/>
          </a:xfrm>
        </p:spPr>
        <p:txBody>
          <a:bodyPr>
            <a:noAutofit/>
          </a:bodyPr>
          <a:lstStyle/>
          <a:p>
            <a:r>
              <a:rPr lang="sr-Latn-RS" sz="4800"/>
              <a:t>HTTP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999" y="4386984"/>
            <a:ext cx="9144000" cy="665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err="1">
                <a:solidFill>
                  <a:schemeClr val="bg1"/>
                </a:solidFill>
              </a:rPr>
              <a:t>Termin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sr-Latn-RS" sz="400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2" y="586152"/>
            <a:ext cx="1805353" cy="19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86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altLang="sr-Latn-RS" dirty="0" err="1"/>
              <a:t>zasnovana</a:t>
            </a:r>
            <a:r>
              <a:rPr lang="en-US" altLang="sr-Latn-RS" dirty="0"/>
              <a:t> </a:t>
            </a:r>
            <a:r>
              <a:rPr lang="en-US" altLang="sr-Latn-RS" dirty="0" err="1"/>
              <a:t>na</a:t>
            </a:r>
            <a:r>
              <a:rPr lang="en-US" altLang="sr-Latn-RS" dirty="0"/>
              <a:t> </a:t>
            </a:r>
            <a:r>
              <a:rPr lang="en-US" altLang="sr-Latn-RS" dirty="0" err="1"/>
              <a:t>zahtev</a:t>
            </a:r>
            <a:r>
              <a:rPr lang="en-US" altLang="sr-Latn-RS" dirty="0"/>
              <a:t>/</a:t>
            </a:r>
            <a:r>
              <a:rPr lang="en-US" altLang="sr-Latn-RS" dirty="0" err="1"/>
              <a:t>odgovor</a:t>
            </a:r>
            <a:r>
              <a:rPr lang="en-US" altLang="sr-Latn-RS" dirty="0"/>
              <a:t> </a:t>
            </a:r>
            <a:r>
              <a:rPr lang="en-US" altLang="sr-Latn-RS" dirty="0" err="1"/>
              <a:t>principu</a:t>
            </a:r>
            <a:endParaRPr lang="en-US" altLang="sr-Latn-RS" dirty="0"/>
          </a:p>
          <a:p>
            <a:r>
              <a:rPr lang="sr-Latn-CS" altLang="sr-Latn-RS" dirty="0"/>
              <a:t>svaki par zahtev</a:t>
            </a:r>
            <a:r>
              <a:rPr lang="en-US" altLang="sr-Latn-RS" dirty="0"/>
              <a:t>/</a:t>
            </a:r>
            <a:r>
              <a:rPr lang="sr-Latn-CS" altLang="sr-Latn-RS" dirty="0"/>
              <a:t>odgovor</a:t>
            </a:r>
            <a:r>
              <a:rPr lang="en-US" altLang="sr-Latn-RS" dirty="0"/>
              <a:t> se </a:t>
            </a:r>
            <a:r>
              <a:rPr lang="en-US" altLang="sr-Latn-RS" dirty="0" err="1"/>
              <a:t>smatra</a:t>
            </a:r>
            <a:r>
              <a:rPr lang="en-US" altLang="sr-Latn-RS" dirty="0"/>
              <a:t> </a:t>
            </a:r>
            <a:r>
              <a:rPr lang="en-US" altLang="sr-Latn-RS" dirty="0" err="1"/>
              <a:t>nezavisnim</a:t>
            </a:r>
            <a:r>
              <a:rPr lang="en-US" altLang="sr-Latn-RS" dirty="0"/>
              <a:t> od </a:t>
            </a:r>
            <a:r>
              <a:rPr lang="en-US" altLang="sr-Latn-RS" dirty="0" err="1"/>
              <a:t>ostalih</a:t>
            </a:r>
            <a:endParaRPr lang="en-US" altLang="sr-Latn-RS" dirty="0"/>
          </a:p>
          <a:p>
            <a:r>
              <a:rPr lang="en-US" dirty="0"/>
              <a:t>ne</a:t>
            </a:r>
            <a:r>
              <a:rPr lang="sr-Latn-CS" dirty="0"/>
              <a:t> omogućava praćenje korisničke sesije, tj. niza zahteva upućenih od strane istog klijenta</a:t>
            </a:r>
            <a:endParaRPr lang="sr-Latn-RS" alt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HTTP </a:t>
            </a:r>
            <a:r>
              <a:rPr lang="en-US" sz="4000" dirty="0" err="1">
                <a:latin typeface="+mn-lt"/>
              </a:rPr>
              <a:t>komunikacija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05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HTTP 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HTTP </a:t>
            </a:r>
            <a:r>
              <a:rPr lang="en-US" sz="4000" dirty="0" err="1">
                <a:latin typeface="+mn-lt"/>
              </a:rPr>
              <a:t>komunikacija</a:t>
            </a:r>
            <a:endParaRPr lang="en-US" sz="400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40398" y="1482139"/>
            <a:ext cx="7605060" cy="5273148"/>
            <a:chOff x="900113" y="2133600"/>
            <a:chExt cx="6638925" cy="480615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2133600"/>
              <a:ext cx="6638925" cy="2276475"/>
            </a:xfrm>
            <a:prstGeom prst="rect">
              <a:avLst/>
            </a:prstGeom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4" y="4493417"/>
              <a:ext cx="4968875" cy="2446338"/>
            </a:xfrm>
            <a:prstGeom prst="rect">
              <a:avLst/>
            </a:prstGeom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60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altLang="sr-Latn-RS" dirty="0"/>
              <a:t>HTTP je stateless protokol koji ne zateva od servera čuvanje statusa klijenta ili </a:t>
            </a:r>
            <a:r>
              <a:rPr lang="sr-Latn-CS" altLang="sr-Latn-RS" dirty="0"/>
              <a:t>korisničke sesije klijenta  tj. niza zahteva upućenih od strane istog klijenta</a:t>
            </a:r>
            <a:r>
              <a:rPr lang="sr-Latn-RS" altLang="sr-Latn-RS" dirty="0"/>
              <a:t>.</a:t>
            </a:r>
          </a:p>
          <a:p>
            <a:pPr marL="0" indent="0">
              <a:buNone/>
            </a:pPr>
            <a:r>
              <a:rPr lang="sr-Latn-CS" altLang="sr-Latn-RS" dirty="0"/>
              <a:t>HTTP serveri prevazilaze prethodno tako što implementiraju različite metode za održavanje i upravljanje sesijom, tipično se oslanjajući na jedinstveni identifikator </a:t>
            </a:r>
            <a:r>
              <a:rPr lang="sr-Latn-CS" altLang="sr-Latn-RS" i="1" dirty="0"/>
              <a:t>cookie</a:t>
            </a:r>
            <a:r>
              <a:rPr lang="sr-Latn-CS" altLang="sr-Latn-RS" dirty="0"/>
              <a:t> ili neki drugi parametar koji omogućava praćenje zahteva koji originiraju od istog klijenta</a:t>
            </a:r>
            <a:r>
              <a:rPr lang="en-US" altLang="sr-Latn-RS" dirty="0"/>
              <a:t> (</a:t>
            </a:r>
            <a:r>
              <a:rPr lang="en-US" altLang="sr-Latn-RS" dirty="0" err="1"/>
              <a:t>npr</a:t>
            </a:r>
            <a:r>
              <a:rPr lang="en-US" altLang="sr-Latn-RS" dirty="0"/>
              <a:t>. URL Rewriting </a:t>
            </a:r>
            <a:r>
              <a:rPr lang="en-US" altLang="sr-Latn-RS" dirty="0" err="1"/>
              <a:t>mehanizam</a:t>
            </a:r>
            <a:r>
              <a:rPr lang="en-US" altLang="sr-Latn-RS" dirty="0"/>
              <a:t>)</a:t>
            </a:r>
            <a:r>
              <a:rPr lang="sr-Latn-CS" altLang="sr-Latn-RS" dirty="0"/>
              <a:t>, kreirajući stateful protokol iznad HTTP protokola</a:t>
            </a:r>
            <a:r>
              <a:rPr lang="sr-Latn-RS" altLang="sr-Latn-RS" dirty="0"/>
              <a:t>.</a:t>
            </a:r>
            <a:endParaRPr 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Korisnička sesija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86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altLang="sr-Latn-RS" dirty="0"/>
              <a:t>U verziji 1.0 po završetku isporuke odgovora klijentu konekcija se zatvara (za novu komunikaciju klijenta sa serverom opet treba da se uspostavi konekcija).</a:t>
            </a:r>
          </a:p>
          <a:p>
            <a:r>
              <a:rPr lang="sr-Latn-RS" altLang="sr-Latn-RS" dirty="0"/>
              <a:t>U verziji 1.1 konekcija se ne zatvara tj. konekcija ostaje otvorena (keep-alive). Klijent će istu konekciju da koristi pri slanju novog zahteva ka serveru. Konekcija ostave otvorena sve dok neko od stana u komunikaciji (klijent ili server) ne odluči da je neophodno za završi komunikaciju sa drugom stranom, što će uraditi tako što će zatvoriti konekciju.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HTTP </a:t>
            </a:r>
            <a:r>
              <a:rPr lang="sr-Latn-RS" sz="4000" dirty="0">
                <a:latin typeface="+mn-lt"/>
              </a:rPr>
              <a:t>verzije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389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altLang="sr-Latn-RS" dirty="0"/>
              <a:t>Prednosti ver 1.1 </a:t>
            </a:r>
            <a:r>
              <a:rPr lang="sr-Latn-RS" dirty="0"/>
              <a:t>:</a:t>
            </a:r>
          </a:p>
          <a:p>
            <a:pPr lvl="1"/>
            <a:r>
              <a:rPr lang="sr-Latn-RS" altLang="sr-Latn-RS" dirty="0"/>
              <a:t>Smanjeno zauzeće CPU jer </a:t>
            </a:r>
            <a:r>
              <a:rPr lang="en-US" altLang="sr-Latn-RS" dirty="0"/>
              <a:t>je </a:t>
            </a:r>
            <a:r>
              <a:rPr lang="sr-Latn-RS" altLang="sr-Latn-RS" dirty="0"/>
              <a:t>smanjen broj poruka koje se </a:t>
            </a:r>
            <a:r>
              <a:rPr lang="en-US" altLang="sr-Latn-RS" dirty="0" err="1"/>
              <a:t>kreiraju</a:t>
            </a:r>
            <a:r>
              <a:rPr lang="en-US" altLang="sr-Latn-RS" dirty="0"/>
              <a:t>, </a:t>
            </a:r>
            <a:r>
              <a:rPr lang="en-US" altLang="sr-Latn-RS" dirty="0" err="1"/>
              <a:t>obra</a:t>
            </a:r>
            <a:r>
              <a:rPr lang="sr-Latn-RS" altLang="sr-Latn-RS" dirty="0"/>
              <a:t>đuju i šalju mrežom</a:t>
            </a:r>
            <a:r>
              <a:rPr lang="en-US" altLang="sr-Latn-RS" dirty="0"/>
              <a:t>.</a:t>
            </a:r>
          </a:p>
          <a:p>
            <a:pPr lvl="1"/>
            <a:r>
              <a:rPr lang="sr-Latn-RS" altLang="sr-Latn-RS" dirty="0"/>
              <a:t>Smanjeno zagušene mreže </a:t>
            </a:r>
            <a:r>
              <a:rPr lang="en-US" altLang="sr-Latn-RS" dirty="0"/>
              <a:t>(</a:t>
            </a:r>
            <a:r>
              <a:rPr lang="sr-Latn-RS" altLang="sr-Latn-RS" dirty="0"/>
              <a:t>manje poruka za kreiranja </a:t>
            </a:r>
            <a:r>
              <a:rPr lang="en-US" altLang="sr-Latn-RS" dirty="0"/>
              <a:t>TCP </a:t>
            </a:r>
            <a:r>
              <a:rPr lang="sr-Latn-RS" altLang="sr-Latn-RS" dirty="0"/>
              <a:t>konekcija</a:t>
            </a:r>
            <a:r>
              <a:rPr lang="en-US" altLang="sr-Latn-RS" dirty="0"/>
              <a:t>).</a:t>
            </a:r>
            <a:endParaRPr lang="sr-Latn-RS" altLang="sr-Latn-RS" dirty="0"/>
          </a:p>
          <a:p>
            <a:pPr marL="0" indent="0">
              <a:buNone/>
            </a:pPr>
            <a:r>
              <a:rPr lang="sr-Latn-RS" altLang="sr-Latn-RS" dirty="0"/>
              <a:t>Mana ver 1.1 </a:t>
            </a:r>
            <a:r>
              <a:rPr lang="sr-Latn-RS" dirty="0"/>
              <a:t>:</a:t>
            </a:r>
          </a:p>
          <a:p>
            <a:pPr lvl="1"/>
            <a:r>
              <a:rPr lang="sr-Latn-RS" altLang="sr-Latn-RS" dirty="0"/>
              <a:t>Situacija u kojoj je klijent preuzeo sve podatke od servera ali nije zatvorio konekciju je problem. U takvoj situaciji server nepotrebno troši resurse za otvorenu vezu, umesto da te resurse mogu da koriste drugi klijenti. </a:t>
            </a:r>
          </a:p>
          <a:p>
            <a:pPr lvl="1"/>
            <a:r>
              <a:rPr lang="sr-Latn-RS" altLang="sr-Latn-RS" dirty="0"/>
              <a:t>Prethodno može da utiče na dostupnost servera da prima nove zahteve klijenta, ako je na serveru ograničen broj klijenta koje istovremeno server opslužuje. </a:t>
            </a:r>
          </a:p>
          <a:p>
            <a:pPr lvl="1"/>
            <a:r>
              <a:rPr lang="sr-Latn-RS" altLang="sr-Latn-RS" dirty="0"/>
              <a:t>Server će izvršiti zatvaranje konekcije koja je idle u zavisnosti od konfiguracije.</a:t>
            </a:r>
            <a:endParaRPr lang="en-US" altLang="sr-Latn-RS" sz="2800" dirty="0"/>
          </a:p>
          <a:p>
            <a:pPr lvl="1"/>
            <a:endParaRPr lang="sr-Latn-RS" alt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HTTP </a:t>
            </a:r>
            <a:r>
              <a:rPr lang="en-US" sz="4000" dirty="0" err="1">
                <a:latin typeface="+mn-lt"/>
              </a:rPr>
              <a:t>verzije</a:t>
            </a:r>
            <a:r>
              <a:rPr lang="en-US" sz="4000" dirty="0">
                <a:latin typeface="+mn-lt"/>
              </a:rPr>
              <a:t> </a:t>
            </a:r>
            <a:r>
              <a:rPr lang="sr-Latn-RS" sz="4000" dirty="0">
                <a:latin typeface="+mn-lt"/>
              </a:rPr>
              <a:t>1.1 </a:t>
            </a:r>
            <a:r>
              <a:rPr lang="en-US" sz="4000" dirty="0" err="1">
                <a:latin typeface="+mn-lt"/>
              </a:rPr>
              <a:t>prednosti</a:t>
            </a:r>
            <a:r>
              <a:rPr lang="en-US" sz="4000" dirty="0">
                <a:latin typeface="+mn-lt"/>
              </a:rPr>
              <a:t> i mane</a:t>
            </a:r>
          </a:p>
        </p:txBody>
      </p:sp>
    </p:spTree>
    <p:extLst>
      <p:ext uri="{BB962C8B-B14F-4D97-AF65-F5344CB8AC3E}">
        <p14:creationId xmlns:p14="http://schemas.microsoft.com/office/powerpoint/2010/main" val="10801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HTTP 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HTTP 1.0 i HTTP 1.1 komunikacija</a:t>
            </a:r>
            <a:endParaRPr lang="en-US" sz="4000" dirty="0">
              <a:latin typeface="+mn-lt"/>
            </a:endParaRPr>
          </a:p>
        </p:txBody>
      </p:sp>
      <p:pic>
        <p:nvPicPr>
          <p:cNvPr id="10" name="Picture 6" descr="https://upload.wikimedia.org/wikipedia/commons/thumb/d/d5/HTTP_persistent_connection.svg/1280px-HTTP_persistent_connection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671" y="1482139"/>
            <a:ext cx="8453606" cy="5256864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732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HTTP 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HTTP razmena poruka</a:t>
            </a:r>
            <a:endParaRPr lang="en-US" sz="4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6177" y="1482138"/>
            <a:ext cx="11287666" cy="5383549"/>
            <a:chOff x="-830262" y="1752600"/>
            <a:chExt cx="10980560" cy="5112701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52400" y="1752600"/>
              <a:ext cx="914400" cy="71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sr-Latn-RS" sz="2000">
                  <a:latin typeface="Tahoma" pitchFamily="34" charset="0"/>
                </a:rPr>
                <a:t>HTTP</a:t>
              </a:r>
            </a:p>
            <a:p>
              <a:pPr eaLnBrk="1" hangingPunct="1"/>
              <a:r>
                <a:rPr lang="en-US" altLang="sr-Latn-RS" sz="2000">
                  <a:latin typeface="Tahoma" pitchFamily="34" charset="0"/>
                </a:rPr>
                <a:t>klijent</a:t>
              </a:r>
              <a:endParaRPr lang="en-GB" altLang="sr-Latn-RS" sz="2000">
                <a:latin typeface="Tahoma" pitchFamily="34" charset="0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8077200" y="1752600"/>
              <a:ext cx="884238" cy="71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sr-Latn-RS" sz="2000">
                  <a:latin typeface="Tahoma" pitchFamily="34" charset="0"/>
                </a:rPr>
                <a:t>HTTP</a:t>
              </a:r>
            </a:p>
            <a:p>
              <a:pPr eaLnBrk="1" hangingPunct="1"/>
              <a:r>
                <a:rPr lang="en-US" altLang="sr-Latn-RS" sz="2000">
                  <a:latin typeface="Tahoma" pitchFamily="34" charset="0"/>
                </a:rPr>
                <a:t>server</a:t>
              </a:r>
              <a:endParaRPr lang="en-GB" altLang="sr-Latn-RS" sz="2000">
                <a:latin typeface="Tahoma" pitchFamily="34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066800" y="2133600"/>
              <a:ext cx="701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92446" y="2490804"/>
              <a:ext cx="8851554" cy="1110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sr-Latn-RS" sz="1400" b="1" dirty="0">
                  <a:latin typeface="Courier New" pitchFamily="49" charset="0"/>
                </a:rPr>
                <a:t>GET /</a:t>
              </a:r>
              <a:r>
                <a:rPr lang="sr-Latn-RS" altLang="sr-Latn-RS" sz="1400" b="1" dirty="0">
                  <a:latin typeface="Courier New" pitchFamily="49" charset="0"/>
                </a:rPr>
                <a:t>index</a:t>
              </a:r>
              <a:r>
                <a:rPr lang="en-US" altLang="sr-Latn-RS" sz="1400" b="1" dirty="0">
                  <a:latin typeface="Courier New" pitchFamily="49" charset="0"/>
                </a:rPr>
                <a:t>.html HTTP/1.0</a:t>
              </a:r>
            </a:p>
            <a:p>
              <a:pPr eaLnBrk="1" hangingPunct="1"/>
              <a:r>
                <a:rPr lang="en-US" altLang="sr-Latn-RS" sz="1400" b="1" dirty="0">
                  <a:latin typeface="Courier New" pitchFamily="49" charset="0"/>
                </a:rPr>
                <a:t>User-Agent: Mozilla/5.0 (Windows NT 6.1; WOW64) Chrome/80.0.3987.132 Safari/537.36</a:t>
              </a:r>
            </a:p>
            <a:p>
              <a:pPr eaLnBrk="1" hangingPunct="1"/>
              <a:r>
                <a:rPr lang="en-US" altLang="sr-Latn-RS" sz="1400" b="1" dirty="0">
                  <a:latin typeface="Courier New" pitchFamily="49" charset="0"/>
                </a:rPr>
                <a:t>Accept-Cookies: yes</a:t>
              </a:r>
            </a:p>
            <a:p>
              <a:pPr eaLnBrk="1" hangingPunct="1"/>
              <a:r>
                <a:rPr lang="en-US" altLang="sr-Latn-RS" sz="1400" b="1" dirty="0">
                  <a:latin typeface="Courier New" pitchFamily="49" charset="0"/>
                </a:rPr>
                <a:t>Host: www.b92.net</a:t>
              </a:r>
            </a:p>
            <a:p>
              <a:pPr eaLnBrk="1" hangingPunct="1"/>
              <a:r>
                <a:rPr lang="en-US" altLang="sr-Latn-RS" sz="1400" b="1" dirty="0">
                  <a:latin typeface="Courier New" pitchFamily="49" charset="0"/>
                </a:rPr>
                <a:t>...</a:t>
              </a:r>
              <a:endParaRPr lang="en-GB" altLang="sr-Latn-RS" sz="1400" b="1" dirty="0">
                <a:latin typeface="Courier New" pitchFamily="49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52400" y="4089400"/>
              <a:ext cx="914400" cy="71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sr-Latn-RS" sz="2000">
                  <a:latin typeface="Tahoma" pitchFamily="34" charset="0"/>
                </a:rPr>
                <a:t>HTTP</a:t>
              </a:r>
            </a:p>
            <a:p>
              <a:pPr eaLnBrk="1" hangingPunct="1"/>
              <a:r>
                <a:rPr lang="en-US" altLang="sr-Latn-RS" sz="2000">
                  <a:latin typeface="Tahoma" pitchFamily="34" charset="0"/>
                </a:rPr>
                <a:t>klijent</a:t>
              </a:r>
              <a:endParaRPr lang="en-GB" altLang="sr-Latn-RS" sz="2000">
                <a:latin typeface="Tahoma" pitchFamily="34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8077200" y="4089400"/>
              <a:ext cx="884238" cy="71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sr-Latn-RS" sz="2000">
                  <a:latin typeface="Tahoma" pitchFamily="34" charset="0"/>
                </a:rPr>
                <a:t>HTTP</a:t>
              </a:r>
            </a:p>
            <a:p>
              <a:pPr eaLnBrk="1" hangingPunct="1"/>
              <a:r>
                <a:rPr lang="en-US" altLang="sr-Latn-RS" sz="2000">
                  <a:latin typeface="Tahoma" pitchFamily="34" charset="0"/>
                </a:rPr>
                <a:t>server</a:t>
              </a:r>
              <a:endParaRPr lang="en-GB" altLang="sr-Latn-RS" sz="2000">
                <a:latin typeface="Tahoma" pitchFamily="34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066800" y="4470400"/>
              <a:ext cx="701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295400" y="4772025"/>
              <a:ext cx="2630488" cy="136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sr-Latn-RS" sz="1400" b="1">
                  <a:latin typeface="Courier New" pitchFamily="49" charset="0"/>
                </a:rPr>
                <a:t>HTTP/1.0 200 OK</a:t>
              </a:r>
            </a:p>
            <a:p>
              <a:pPr eaLnBrk="1" hangingPunct="1"/>
              <a:r>
                <a:rPr lang="en-US" altLang="sr-Latn-RS" sz="1400" b="1">
                  <a:latin typeface="Courier New" pitchFamily="49" charset="0"/>
                </a:rPr>
                <a:t>Content-Type: text/html</a:t>
              </a:r>
            </a:p>
            <a:p>
              <a:pPr eaLnBrk="1" hangingPunct="1"/>
              <a:endParaRPr lang="en-US" altLang="sr-Latn-RS" sz="1400" b="1">
                <a:latin typeface="Courier New" pitchFamily="49" charset="0"/>
              </a:endParaRPr>
            </a:p>
            <a:p>
              <a:pPr eaLnBrk="1" hangingPunct="1"/>
              <a:r>
                <a:rPr lang="en-US" altLang="sr-Latn-RS" sz="1400" b="1">
                  <a:latin typeface="Courier New" pitchFamily="49" charset="0"/>
                </a:rPr>
                <a:t>&lt;HTML&gt;</a:t>
              </a:r>
            </a:p>
            <a:p>
              <a:pPr eaLnBrk="1" hangingPunct="1"/>
              <a:r>
                <a:rPr lang="en-US" altLang="sr-Latn-RS" sz="1400" b="1">
                  <a:latin typeface="Courier New" pitchFamily="49" charset="0"/>
                </a:rPr>
                <a:t>&lt;HEAD&gt;</a:t>
              </a:r>
            </a:p>
            <a:p>
              <a:pPr eaLnBrk="1" hangingPunct="1"/>
              <a:r>
                <a:rPr lang="en-US" altLang="sr-Latn-RS" sz="14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-830262" y="5988424"/>
              <a:ext cx="5761038" cy="876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0000"/>
                  </a:solidFill>
                </a:rPr>
                <a:t>Chrome browser i Postman</a:t>
              </a:r>
            </a:p>
            <a:p>
              <a:pPr eaLnBrk="1" hangingPunct="1"/>
              <a:r>
                <a:rPr lang="en-US" altLang="en-US" b="1" dirty="0">
                  <a:solidFill>
                    <a:srgbClr val="FF0000"/>
                  </a:solidFill>
                  <a:hlinkClick r:id="rId3"/>
                </a:rPr>
                <a:t>https://www.b92.net/index.html</a:t>
              </a:r>
              <a:r>
                <a:rPr lang="sr-Latn-RS" altLang="en-US" b="1" dirty="0">
                  <a:solidFill>
                    <a:srgbClr val="FF0000"/>
                  </a:solidFill>
                </a:rPr>
                <a:t> </a:t>
              </a:r>
              <a:endParaRPr lang="en-US" altLang="en-US" b="1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altLang="en-US" b="1" dirty="0">
                  <a:solidFill>
                    <a:srgbClr val="FF0000"/>
                  </a:solidFill>
                  <a:hlinkClick r:id="rId4"/>
                </a:rPr>
                <a:t>https://www.youtube.com/watch?v=QV2iYFl5eSk</a:t>
              </a:r>
              <a:r>
                <a:rPr lang="en-US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  <p:pic>
          <p:nvPicPr>
            <p:cNvPr id="1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76" y="4941888"/>
              <a:ext cx="5219522" cy="164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19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Postman i 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komunikacija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Postman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31" y="1575922"/>
            <a:ext cx="11411691" cy="5131718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24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Postman i 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komunikacija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Postman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0" y="1482139"/>
            <a:ext cx="11909512" cy="5363406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59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Postman i 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komunikacija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Generisanje HTTP zahteva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" y="1866834"/>
            <a:ext cx="11318533" cy="3068421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42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Sadr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žaj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WWW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 </a:t>
            </a:r>
            <a:r>
              <a:rPr lang="en-US" dirty="0" err="1"/>
              <a:t>uvod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Postman i HTTP </a:t>
            </a:r>
            <a:r>
              <a:rPr lang="en-US" dirty="0" err="1"/>
              <a:t>komunikacija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 Chrome i HTTP </a:t>
            </a:r>
            <a:r>
              <a:rPr lang="en-US" dirty="0" err="1"/>
              <a:t>komunikacija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 </a:t>
            </a:r>
            <a:r>
              <a:rPr lang="en-US" dirty="0" err="1"/>
              <a:t>zahtev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 </a:t>
            </a:r>
            <a:r>
              <a:rPr lang="en-US" dirty="0" err="1"/>
              <a:t>odgovor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Slanje podataka iz formi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Isporuka www sadržaja</a:t>
            </a:r>
          </a:p>
          <a:p>
            <a:pPr marL="0" indent="0">
              <a:buNone/>
            </a:pPr>
            <a:r>
              <a:rPr lang="sr-Latn-RS" dirty="0"/>
              <a:t>Dodatno: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URL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Port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1853851"/>
            <a:ext cx="11771739" cy="299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Postman i 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komunikacija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Generisanje HTTP zahteva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4377" y="1405169"/>
            <a:ext cx="236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FC000"/>
                </a:solidFill>
              </a:rPr>
              <a:t>Odabir metode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703540" y="1816273"/>
            <a:ext cx="4966569" cy="81373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331906" y="1653436"/>
            <a:ext cx="413359" cy="400832"/>
          </a:xfrm>
          <a:prstGeom prst="straightConnector1">
            <a:avLst/>
          </a:prstGeom>
          <a:noFill/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6538585" y="1319300"/>
            <a:ext cx="236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92D050"/>
                </a:solidFill>
              </a:rPr>
              <a:t>URL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91019" y="1743388"/>
            <a:ext cx="413359" cy="400832"/>
          </a:xfrm>
          <a:prstGeom prst="straightConnector1">
            <a:avLst/>
          </a:pr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104378" y="4385040"/>
            <a:ext cx="413358" cy="462532"/>
          </a:xfrm>
          <a:prstGeom prst="straightConnector1">
            <a:avLst/>
          </a:pr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1517736" y="4704422"/>
            <a:ext cx="322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00B0F0"/>
                </a:solidFill>
              </a:rPr>
              <a:t>Parametri forme u URL HTTP zahteva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0491592" y="3038575"/>
            <a:ext cx="1217113" cy="17030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7722294" y="4741661"/>
            <a:ext cx="326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F0000"/>
                </a:solidFill>
              </a:rPr>
              <a:t>Pregled poslatog zahteva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602239" y="3013296"/>
            <a:ext cx="208767" cy="319468"/>
          </a:xfrm>
          <a:prstGeom prst="straightConnector1">
            <a:avLst/>
          </a:pr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8003086" y="3173030"/>
            <a:ext cx="259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C00000"/>
                </a:solidFill>
              </a:rPr>
              <a:t>Pregled kolačića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018768" y="3035583"/>
            <a:ext cx="0" cy="516054"/>
          </a:xfrm>
          <a:prstGeom prst="straightConnector1">
            <a:avLst/>
          </a:prstGeom>
          <a:noFill/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1863244" y="3468754"/>
            <a:ext cx="236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0070C0"/>
                </a:solidFill>
              </a:rPr>
              <a:t>Atributi zaglavlja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482234" y="2997754"/>
            <a:ext cx="413358" cy="462532"/>
          </a:xfrm>
          <a:prstGeom prst="straightConnector1">
            <a:avLst/>
          </a:prstGeom>
          <a:noFill/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4895592" y="3317136"/>
            <a:ext cx="2652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002060"/>
                </a:solidFill>
              </a:rPr>
              <a:t>Parametri forme u telu HTTP zahteva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2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Postman i 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komunikacija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Generisanje HTTP zahteva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56" y="3810390"/>
            <a:ext cx="8597683" cy="2075303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56" y="1669072"/>
            <a:ext cx="7440963" cy="1859573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339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Postman i 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komunikacija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Inspekcija HTTP odgovora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0" y="1739879"/>
            <a:ext cx="10826410" cy="3784099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1375775" y="1588328"/>
            <a:ext cx="413359" cy="400832"/>
          </a:xfrm>
          <a:prstGeom prst="straightConnector1">
            <a:avLst/>
          </a:pr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10843" y="1589567"/>
            <a:ext cx="413359" cy="400832"/>
          </a:xfrm>
          <a:prstGeom prst="straightConnector1">
            <a:avLst/>
          </a:prstGeom>
          <a:noFill/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45912" y="1589567"/>
            <a:ext cx="413358" cy="451867"/>
          </a:xfrm>
          <a:prstGeom prst="straightConnector1">
            <a:avLst/>
          </a:pr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99337" y="2910323"/>
            <a:ext cx="0" cy="516054"/>
          </a:xfrm>
          <a:prstGeom prst="straightConnector1">
            <a:avLst/>
          </a:prstGeom>
          <a:noFill/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349058" y="2518140"/>
            <a:ext cx="413358" cy="462532"/>
          </a:xfrm>
          <a:prstGeom prst="straightConnector1">
            <a:avLst/>
          </a:prstGeom>
          <a:noFill/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6452865" y="1634566"/>
            <a:ext cx="3792386" cy="813736"/>
          </a:xfrm>
          <a:prstGeom prst="ellipse">
            <a:avLst/>
          </a:prstGeom>
          <a:noFill/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4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33" y="1482139"/>
            <a:ext cx="7724721" cy="5099449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Postman i 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komunikacija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Inspekcija HTTP odgovora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4830" y="6043728"/>
            <a:ext cx="5922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Postman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  <a:hlinkClick r:id="rId4"/>
              </a:rPr>
              <a:t>https://www.b92.net/index.html</a:t>
            </a:r>
            <a:r>
              <a:rPr lang="sr-Latn-R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10000" y="1838000"/>
            <a:ext cx="413358" cy="406868"/>
          </a:xfrm>
          <a:prstGeom prst="straightConnector1">
            <a:avLst/>
          </a:pr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2444536" y="3774461"/>
            <a:ext cx="5904522" cy="813736"/>
          </a:xfrm>
          <a:prstGeom prst="ellipse">
            <a:avLst/>
          </a:pr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96936" y="5617875"/>
            <a:ext cx="5904522" cy="813736"/>
          </a:xfrm>
          <a:prstGeom prst="ellipse">
            <a:avLst/>
          </a:pr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6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Postman i 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komunikacija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Inspekcija HTTP odgovora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05" y="1507191"/>
            <a:ext cx="8629650" cy="4591050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695185" y="1883443"/>
            <a:ext cx="524005" cy="373512"/>
          </a:xfrm>
          <a:prstGeom prst="straightConnector1">
            <a:avLst/>
          </a:pr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5995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Postman i 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komunikacija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HTTP komunikacija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065" y="1482139"/>
            <a:ext cx="5754317" cy="48774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5531" y="960577"/>
            <a:ext cx="4919860" cy="20206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75532" y="3137902"/>
            <a:ext cx="4121071" cy="36724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69218" y="6208294"/>
            <a:ext cx="5922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Postman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  <a:hlinkClick r:id="rId6"/>
              </a:rPr>
              <a:t>https://www.youtube.com/watch?v=QV2iYFl5eSk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379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Postman i 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komunikacija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Inspekcija HTTP odgovora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69218" y="6208294"/>
            <a:ext cx="5922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Postman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  <a:hlinkClick r:id="rId3"/>
              </a:rPr>
              <a:t>https://www.youtube.com/watch?v=QV2iYFl5eSk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2275" y="1798638"/>
            <a:ext cx="4788535" cy="4582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0037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Postman i 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komunikacija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HTTP komunikacija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69218" y="6208294"/>
            <a:ext cx="5922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Postman</a:t>
            </a:r>
          </a:p>
          <a:p>
            <a:pPr eaLnBrk="1" hangingPunct="1"/>
            <a:r>
              <a:rPr lang="en-US" altLang="en-US" b="1" dirty="0">
                <a:hlinkClick r:id="rId3"/>
              </a:rPr>
              <a:t>https://postman-echo.com/headers</a:t>
            </a:r>
            <a:r>
              <a:rPr lang="en-US" altLang="en-US" b="1" dirty="0"/>
              <a:t> 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2730" y="1550569"/>
            <a:ext cx="6912610" cy="48301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53358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79" y="1576761"/>
            <a:ext cx="9391169" cy="4958071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bg1"/>
                </a:solidFill>
                <a:latin typeface="+mn-lt"/>
              </a:rPr>
              <a:t>Google Chrome i HTTP komunikacija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Developer tools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0" y="6211669"/>
            <a:ext cx="5922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Chrome browser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  <a:hlinkClick r:id="rId4"/>
              </a:rPr>
              <a:t>https://www.b92.net/index.html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222348" y="5514274"/>
            <a:ext cx="413359" cy="400832"/>
          </a:xfrm>
          <a:prstGeom prst="straightConnector1">
            <a:avLst/>
          </a:prstGeom>
          <a:noFill/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05669" y="1252604"/>
            <a:ext cx="413359" cy="400832"/>
          </a:xfrm>
          <a:prstGeom prst="straightConnector1">
            <a:avLst/>
          </a:pr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3880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" y="1383982"/>
            <a:ext cx="8167537" cy="386207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bg1"/>
                </a:solidFill>
                <a:latin typeface="+mn-lt"/>
              </a:rPr>
              <a:t>Google Chrome i HTTP komunikacija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Developer tools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0" y="6211669"/>
            <a:ext cx="5922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Chrome browser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  <a:hlinkClick r:id="rId4"/>
              </a:rPr>
              <a:t>https://www.b92.net/index.html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199236" y="4299872"/>
            <a:ext cx="2898762" cy="1277968"/>
          </a:xfrm>
          <a:prstGeom prst="straightConnector1">
            <a:avLst/>
          </a:prstGeom>
          <a:noFill/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942480" y="4299872"/>
            <a:ext cx="486270" cy="1117948"/>
          </a:xfrm>
          <a:prstGeom prst="straightConnector1">
            <a:avLst/>
          </a:pr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249382" y="5417820"/>
            <a:ext cx="3899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FC000"/>
                </a:solidFill>
              </a:rPr>
              <a:t>Selekcija HTML elemenata na stranici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97998" y="5467425"/>
            <a:ext cx="236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92D050"/>
                </a:solidFill>
              </a:rPr>
              <a:t>HTML kod</a:t>
            </a:r>
          </a:p>
        </p:txBody>
      </p:sp>
    </p:spTree>
    <p:extLst>
      <p:ext uri="{BB962C8B-B14F-4D97-AF65-F5344CB8AC3E}">
        <p14:creationId xmlns:p14="http://schemas.microsoft.com/office/powerpoint/2010/main" val="235045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WWW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HTML stranice</a:t>
            </a:r>
          </a:p>
          <a:p>
            <a:r>
              <a:rPr lang="sr-Latn-RS" dirty="0"/>
              <a:t>multimedijalni elementi (slike, animacije, itd)</a:t>
            </a:r>
          </a:p>
          <a:p>
            <a:r>
              <a:rPr lang="sr-Latn-RS" dirty="0"/>
              <a:t>drugi tipovi datoteka</a:t>
            </a:r>
          </a:p>
          <a:p>
            <a:r>
              <a:rPr lang="en-GB" altLang="en-US" dirty="0" err="1"/>
              <a:t>Prostor</a:t>
            </a:r>
            <a:r>
              <a:rPr lang="en-GB" altLang="en-US" dirty="0"/>
              <a:t> u </a:t>
            </a:r>
            <a:r>
              <a:rPr lang="en-GB" altLang="en-US" dirty="0" err="1"/>
              <a:t>kome</a:t>
            </a:r>
            <a:r>
              <a:rPr lang="en-GB" altLang="en-US" dirty="0"/>
              <a:t> se </a:t>
            </a:r>
            <a:r>
              <a:rPr lang="en-GB" altLang="en-US" dirty="0" err="1"/>
              <a:t>nalaze</a:t>
            </a:r>
            <a:r>
              <a:rPr lang="en-GB" altLang="en-US" dirty="0"/>
              <a:t> </a:t>
            </a:r>
            <a:r>
              <a:rPr lang="en-GB" altLang="en-US" dirty="0" err="1"/>
              <a:t>dokumenti</a:t>
            </a:r>
            <a:r>
              <a:rPr lang="en-GB" altLang="en-US" dirty="0"/>
              <a:t> </a:t>
            </a:r>
            <a:r>
              <a:rPr lang="en-GB" altLang="en-US" dirty="0" err="1"/>
              <a:t>kategorisani</a:t>
            </a:r>
            <a:r>
              <a:rPr lang="en-GB" altLang="en-US" dirty="0"/>
              <a:t> </a:t>
            </a:r>
            <a:r>
              <a:rPr lang="en-GB" altLang="en-US" dirty="0" err="1"/>
              <a:t>po</a:t>
            </a:r>
            <a:r>
              <a:rPr lang="en-GB" altLang="en-US" dirty="0"/>
              <a:t> </a:t>
            </a:r>
            <a:r>
              <a:rPr lang="en-GB" altLang="en-US" i="1" dirty="0"/>
              <a:t>Uniform Resource Locator</a:t>
            </a:r>
            <a:r>
              <a:rPr lang="en-GB" altLang="en-US" dirty="0"/>
              <a:t> (URL)</a:t>
            </a:r>
          </a:p>
          <a:p>
            <a:r>
              <a:rPr lang="sr-Latn-RS" dirty="0"/>
              <a:t>www server i klijent komuniciraju preko HTTP protokola</a:t>
            </a:r>
          </a:p>
          <a:p>
            <a:endParaRPr lang="en-GB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Sadržaj</a:t>
            </a:r>
            <a:r>
              <a:rPr lang="en-US" sz="4000" dirty="0">
                <a:latin typeface="+mn-lt"/>
              </a:rPr>
              <a:t> www </a:t>
            </a:r>
            <a:r>
              <a:rPr lang="en-US" sz="4000" dirty="0" err="1">
                <a:latin typeface="+mn-lt"/>
              </a:rPr>
              <a:t>sajta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5411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8" y="2015833"/>
            <a:ext cx="6590758" cy="456807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bg1"/>
                </a:solidFill>
                <a:latin typeface="+mn-lt"/>
              </a:rPr>
              <a:t>Google Chrome i HTTP komunikacija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Developer tools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999118" y="3660887"/>
            <a:ext cx="1127112" cy="305323"/>
          </a:xfrm>
          <a:prstGeom prst="straightConnector1">
            <a:avLst/>
          </a:prstGeom>
          <a:noFill/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4390" y="1907248"/>
            <a:ext cx="537210" cy="217170"/>
          </a:xfrm>
          <a:prstGeom prst="straightConnector1">
            <a:avLst/>
          </a:pr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1472392" y="1482140"/>
            <a:ext cx="442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FC000"/>
                </a:solidFill>
              </a:rPr>
              <a:t>Selektovan HTML elemenat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6230" y="3735377"/>
            <a:ext cx="2367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92D050"/>
                </a:solidFill>
              </a:rPr>
              <a:t>CSS kod za element</a:t>
            </a:r>
          </a:p>
        </p:txBody>
      </p:sp>
    </p:spTree>
    <p:extLst>
      <p:ext uri="{BB962C8B-B14F-4D97-AF65-F5344CB8AC3E}">
        <p14:creationId xmlns:p14="http://schemas.microsoft.com/office/powerpoint/2010/main" val="2058041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069662"/>
            <a:ext cx="7181850" cy="41624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bg1"/>
                </a:solidFill>
                <a:latin typeface="+mn-lt"/>
              </a:rPr>
              <a:t>Google Chrome i HTTP komunikacija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Developer tools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397058" y="3752326"/>
            <a:ext cx="1127112" cy="30532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24170" y="1907248"/>
            <a:ext cx="537210" cy="217170"/>
          </a:xfrm>
          <a:prstGeom prst="straightConnector1">
            <a:avLst/>
          </a:pr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3061380" y="1554168"/>
            <a:ext cx="442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FC000"/>
                </a:solidFill>
              </a:rPr>
              <a:t>Preuzeti resursi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169" y="3872982"/>
            <a:ext cx="236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F0000"/>
                </a:solidFill>
              </a:rPr>
              <a:t>Preuzeta stranica</a:t>
            </a:r>
          </a:p>
        </p:txBody>
      </p:sp>
    </p:spTree>
    <p:extLst>
      <p:ext uri="{BB962C8B-B14F-4D97-AF65-F5344CB8AC3E}">
        <p14:creationId xmlns:p14="http://schemas.microsoft.com/office/powerpoint/2010/main" val="675081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57" y="1618987"/>
            <a:ext cx="80676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bg1"/>
                </a:solidFill>
                <a:latin typeface="+mn-lt"/>
              </a:rPr>
              <a:t>Google Chrome i HTTP komunikacija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Developer tools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17355" y="3529349"/>
            <a:ext cx="467364" cy="28827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8286750" y="2242150"/>
            <a:ext cx="1408748" cy="512480"/>
          </a:xfrm>
          <a:prstGeom prst="straightConnector1">
            <a:avLst/>
          </a:pr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9695498" y="2011317"/>
            <a:ext cx="237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FC000"/>
                </a:solidFill>
              </a:rPr>
              <a:t>Vremenska osa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347" y="3817620"/>
            <a:ext cx="236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F0000"/>
                </a:solidFill>
              </a:rPr>
              <a:t>Preuzeta stranica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26267" y="3358913"/>
            <a:ext cx="477503" cy="604171"/>
          </a:xfrm>
          <a:prstGeom prst="straightConnector1">
            <a:avLst/>
          </a:prstGeom>
          <a:noFill/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52350" y="1304971"/>
            <a:ext cx="593580" cy="379699"/>
          </a:xfrm>
          <a:prstGeom prst="straightConnector1">
            <a:avLst/>
          </a:pr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92596" y="3585519"/>
            <a:ext cx="538984" cy="0"/>
          </a:xfrm>
          <a:prstGeom prst="straightConnector1">
            <a:avLst/>
          </a:pr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23104" y="2618727"/>
            <a:ext cx="0" cy="636540"/>
          </a:xfrm>
          <a:prstGeom prst="straightConnector1">
            <a:avLst/>
          </a:prstGeom>
          <a:noFill/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88024" y="2658989"/>
            <a:ext cx="0" cy="601290"/>
          </a:xfrm>
          <a:prstGeom prst="straightConnector1">
            <a:avLst/>
          </a:prstGeom>
          <a:noFill/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62088" y="4949499"/>
            <a:ext cx="538984" cy="0"/>
          </a:xfrm>
          <a:prstGeom prst="straightConnector1">
            <a:avLst/>
          </a:pr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6665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zahtev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altLang="sr-Latn-RS" dirty="0"/>
              <a:t>Po</a:t>
            </a:r>
            <a:r>
              <a:rPr lang="sr-Latn-CS" altLang="sr-Latn-RS" dirty="0"/>
              <a:t>činje redom:</a:t>
            </a:r>
          </a:p>
          <a:p>
            <a:pPr>
              <a:buNone/>
            </a:pPr>
            <a:r>
              <a:rPr lang="sr-Latn-CS" altLang="sr-Latn-RS" dirty="0"/>
              <a:t>	METOD /putanja HTTP/verzija</a:t>
            </a:r>
          </a:p>
          <a:p>
            <a:r>
              <a:rPr lang="sr-Latn-CS" altLang="sr-Latn-RS" dirty="0"/>
              <a:t>METOD je:</a:t>
            </a:r>
          </a:p>
          <a:p>
            <a:pPr lvl="1"/>
            <a:r>
              <a:rPr lang="sr-Latn-CS" altLang="sr-Latn-RS" dirty="0"/>
              <a:t>GET</a:t>
            </a:r>
            <a:r>
              <a:rPr lang="en-US" altLang="sr-Latn-RS" dirty="0"/>
              <a:t>,</a:t>
            </a:r>
            <a:endParaRPr lang="sr-Latn-CS" altLang="sr-Latn-RS" dirty="0"/>
          </a:p>
          <a:p>
            <a:pPr lvl="1"/>
            <a:r>
              <a:rPr lang="sr-Latn-CS" altLang="sr-Latn-RS" dirty="0"/>
              <a:t>POST</a:t>
            </a:r>
            <a:r>
              <a:rPr lang="en-US" altLang="sr-Latn-RS" dirty="0"/>
              <a:t>, i dr.</a:t>
            </a:r>
            <a:endParaRPr lang="sr-Latn-CS" altLang="sr-Latn-RS" dirty="0"/>
          </a:p>
          <a:p>
            <a:r>
              <a:rPr lang="sr-Latn-CS" altLang="sr-Latn-RS" dirty="0"/>
              <a:t>dodatni redovi sadrže atribute oblika:</a:t>
            </a:r>
          </a:p>
          <a:p>
            <a:pPr lvl="1">
              <a:buNone/>
            </a:pPr>
            <a:r>
              <a:rPr lang="sr-Latn-CS" altLang="sr-Latn-RS" dirty="0"/>
              <a:t>Ime: vrednost</a:t>
            </a:r>
          </a:p>
          <a:p>
            <a:r>
              <a:rPr lang="sr-Latn-CS" altLang="sr-Latn-RS" dirty="0">
                <a:solidFill>
                  <a:srgbClr val="FF0000"/>
                </a:solidFill>
              </a:rPr>
              <a:t>prazan red na kraju</a:t>
            </a:r>
          </a:p>
          <a:p>
            <a:pPr lvl="1"/>
            <a:r>
              <a:rPr lang="sr-Latn-CS" altLang="sr-Latn-RS" dirty="0">
                <a:solidFill>
                  <a:srgbClr val="FF0000"/>
                </a:solidFill>
              </a:rPr>
              <a:t>Ako je POST zahtev posle praznog reda idu parametri forme</a:t>
            </a:r>
            <a:endParaRPr lang="en-US" altLang="sr-Latn-RS" dirty="0">
              <a:solidFill>
                <a:srgbClr val="FF0000"/>
              </a:solidFill>
            </a:endParaRPr>
          </a:p>
          <a:p>
            <a:pPr lvl="1"/>
            <a:endParaRPr lang="sr-Latn-RS" alt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Struktura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439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zahtev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GET –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resurs</a:t>
            </a:r>
            <a:r>
              <a:rPr lang="en-US" dirty="0"/>
              <a:t> od web </a:t>
            </a:r>
            <a:r>
              <a:rPr lang="en-US" dirty="0" err="1"/>
              <a:t>servera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POST – </a:t>
            </a:r>
            <a:r>
              <a:rPr lang="sr-Latn-CS" dirty="0"/>
              <a:t>šalje parametre forme i traži odgovor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HEAD</a:t>
            </a:r>
            <a:r>
              <a:rPr lang="sr-Latn-CS" dirty="0"/>
              <a:t> – zahteva samo HTTP odgovor (response), bez slanja samog resursa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PUT</a:t>
            </a:r>
            <a:r>
              <a:rPr lang="sr-Latn-CS" dirty="0"/>
              <a:t> – omogućava klijentu da pošalje datoteku na web server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OPTIONS</a:t>
            </a:r>
            <a:r>
              <a:rPr lang="sr-Latn-CS" dirty="0"/>
              <a:t> – od web servera se traži spisak metoda koje podržava</a:t>
            </a:r>
          </a:p>
          <a:p>
            <a:pPr>
              <a:lnSpc>
                <a:spcPct val="80000"/>
              </a:lnSpc>
            </a:pPr>
            <a:r>
              <a:rPr lang="en-US" dirty="0"/>
              <a:t>DELETE</a:t>
            </a:r>
            <a:r>
              <a:rPr lang="sr-Latn-CS" dirty="0"/>
              <a:t> – omogućava klijentu da obriše resurs sa web servera</a:t>
            </a:r>
          </a:p>
          <a:p>
            <a:pPr marL="457200" lvl="1" indent="0">
              <a:buNone/>
            </a:pPr>
            <a:endParaRPr lang="sr-Latn-RS" alt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Metode 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660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zahtev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sr-Latn-RS" dirty="0"/>
              <a:t>User-Agent – </a:t>
            </a:r>
            <a:r>
              <a:rPr lang="en-US" altLang="sr-Latn-RS" dirty="0" err="1"/>
              <a:t>identifikuje</a:t>
            </a:r>
            <a:r>
              <a:rPr lang="en-US" altLang="sr-Latn-RS" dirty="0"/>
              <a:t> web browser</a:t>
            </a:r>
          </a:p>
          <a:p>
            <a:pPr>
              <a:lnSpc>
                <a:spcPct val="80000"/>
              </a:lnSpc>
              <a:buNone/>
            </a:pPr>
            <a:r>
              <a:rPr lang="en-US" altLang="sr-Latn-RS" dirty="0">
                <a:solidFill>
                  <a:schemeClr val="tx2"/>
                </a:solidFill>
              </a:rPr>
              <a:t>User-Agent: Mozilla/5.0 (Windows; U; Windows NT 5.1; en-US; rv:1.8.1.2) Gecko/20070219 Firefox/2.0.0.2</a:t>
            </a:r>
          </a:p>
          <a:p>
            <a:pPr>
              <a:lnSpc>
                <a:spcPct val="80000"/>
              </a:lnSpc>
            </a:pPr>
            <a:r>
              <a:rPr lang="en-US" altLang="sr-Latn-RS" dirty="0"/>
              <a:t>Accept – </a:t>
            </a:r>
            <a:r>
              <a:rPr lang="en-US" altLang="sr-Latn-RS" dirty="0" err="1"/>
              <a:t>defini</a:t>
            </a:r>
            <a:r>
              <a:rPr lang="sr-Latn-CS" altLang="sr-Latn-RS" dirty="0"/>
              <a:t>še koje tipove resursa navigator prihvata kao odgovor na ovaj zahtev</a:t>
            </a:r>
            <a:endParaRPr lang="en-US" altLang="sr-Latn-RS" dirty="0"/>
          </a:p>
          <a:p>
            <a:pPr>
              <a:lnSpc>
                <a:spcPct val="80000"/>
              </a:lnSpc>
              <a:buNone/>
            </a:pPr>
            <a:r>
              <a:rPr lang="en-US" altLang="sr-Latn-RS" dirty="0">
                <a:solidFill>
                  <a:schemeClr val="tx2"/>
                </a:solidFill>
              </a:rPr>
              <a:t>Accept: text/</a:t>
            </a:r>
            <a:r>
              <a:rPr lang="en-US" altLang="sr-Latn-RS" dirty="0" err="1">
                <a:solidFill>
                  <a:schemeClr val="tx2"/>
                </a:solidFill>
              </a:rPr>
              <a:t>xml,application</a:t>
            </a:r>
            <a:r>
              <a:rPr lang="en-US" altLang="sr-Latn-RS" dirty="0">
                <a:solidFill>
                  <a:schemeClr val="tx2"/>
                </a:solidFill>
              </a:rPr>
              <a:t>/</a:t>
            </a:r>
            <a:r>
              <a:rPr lang="en-US" altLang="sr-Latn-RS" dirty="0" err="1">
                <a:solidFill>
                  <a:schemeClr val="tx2"/>
                </a:solidFill>
              </a:rPr>
              <a:t>xml,application</a:t>
            </a:r>
            <a:r>
              <a:rPr lang="en-US" altLang="sr-Latn-RS" dirty="0">
                <a:solidFill>
                  <a:schemeClr val="tx2"/>
                </a:solidFill>
              </a:rPr>
              <a:t>/</a:t>
            </a:r>
            <a:r>
              <a:rPr lang="en-US" altLang="sr-Latn-RS" dirty="0" err="1">
                <a:solidFill>
                  <a:schemeClr val="tx2"/>
                </a:solidFill>
              </a:rPr>
              <a:t>xhtml+xml,text</a:t>
            </a:r>
            <a:r>
              <a:rPr lang="en-US" altLang="sr-Latn-RS" dirty="0">
                <a:solidFill>
                  <a:schemeClr val="tx2"/>
                </a:solidFill>
              </a:rPr>
              <a:t>/</a:t>
            </a:r>
            <a:r>
              <a:rPr lang="en-US" altLang="sr-Latn-RS" dirty="0" err="1">
                <a:solidFill>
                  <a:schemeClr val="tx2"/>
                </a:solidFill>
              </a:rPr>
              <a:t>html;q</a:t>
            </a:r>
            <a:r>
              <a:rPr lang="en-US" altLang="sr-Latn-RS" dirty="0">
                <a:solidFill>
                  <a:schemeClr val="tx2"/>
                </a:solidFill>
              </a:rPr>
              <a:t>=0.9,text/</a:t>
            </a:r>
            <a:r>
              <a:rPr lang="en-US" altLang="sr-Latn-RS" dirty="0" err="1">
                <a:solidFill>
                  <a:schemeClr val="tx2"/>
                </a:solidFill>
              </a:rPr>
              <a:t>plain;q</a:t>
            </a:r>
            <a:r>
              <a:rPr lang="en-US" altLang="sr-Latn-RS" dirty="0">
                <a:solidFill>
                  <a:schemeClr val="tx2"/>
                </a:solidFill>
              </a:rPr>
              <a:t>=0.8,image/</a:t>
            </a:r>
            <a:r>
              <a:rPr lang="en-US" altLang="sr-Latn-RS" dirty="0" err="1">
                <a:solidFill>
                  <a:schemeClr val="tx2"/>
                </a:solidFill>
              </a:rPr>
              <a:t>png</a:t>
            </a:r>
            <a:r>
              <a:rPr lang="en-US" altLang="sr-Latn-RS" dirty="0">
                <a:solidFill>
                  <a:schemeClr val="tx2"/>
                </a:solidFill>
              </a:rPr>
              <a:t>,*/*;q=0.5</a:t>
            </a:r>
          </a:p>
          <a:p>
            <a:pPr>
              <a:lnSpc>
                <a:spcPct val="80000"/>
              </a:lnSpc>
            </a:pPr>
            <a:r>
              <a:rPr lang="sr-Latn-CS" altLang="sr-Latn-RS" dirty="0"/>
              <a:t>Accept-Language – definiše koji jezike očekuje kao odgovor</a:t>
            </a:r>
          </a:p>
          <a:p>
            <a:pPr>
              <a:lnSpc>
                <a:spcPct val="80000"/>
              </a:lnSpc>
              <a:buNone/>
            </a:pPr>
            <a:r>
              <a:rPr lang="en-US" altLang="sr-Latn-RS" dirty="0">
                <a:solidFill>
                  <a:schemeClr val="tx2"/>
                </a:solidFill>
              </a:rPr>
              <a:t>Accept-Language: </a:t>
            </a:r>
            <a:r>
              <a:rPr lang="en-US" altLang="sr-Latn-RS" dirty="0" err="1">
                <a:solidFill>
                  <a:schemeClr val="tx2"/>
                </a:solidFill>
              </a:rPr>
              <a:t>en-us,en;q</a:t>
            </a:r>
            <a:r>
              <a:rPr lang="en-US" altLang="sr-Latn-RS" dirty="0">
                <a:solidFill>
                  <a:schemeClr val="tx2"/>
                </a:solidFill>
              </a:rPr>
              <a:t>=0.5</a:t>
            </a:r>
          </a:p>
          <a:p>
            <a:pPr>
              <a:lnSpc>
                <a:spcPct val="80000"/>
              </a:lnSpc>
            </a:pPr>
            <a:r>
              <a:rPr lang="sr-Latn-CS" altLang="sr-Latn-RS" dirty="0"/>
              <a:t>Accept-Encoding – definiše koje ko</a:t>
            </a:r>
            <a:r>
              <a:rPr lang="en-US" altLang="sr-Latn-RS" dirty="0"/>
              <a:t>d</a:t>
            </a:r>
            <a:r>
              <a:rPr lang="sr-Latn-CS" altLang="sr-Latn-RS" dirty="0"/>
              <a:t>iranje očekuje kao odgovor</a:t>
            </a:r>
          </a:p>
          <a:p>
            <a:pPr>
              <a:lnSpc>
                <a:spcPct val="80000"/>
              </a:lnSpc>
              <a:buNone/>
            </a:pPr>
            <a:r>
              <a:rPr lang="en-US" altLang="sr-Latn-RS" dirty="0">
                <a:solidFill>
                  <a:schemeClr val="tx2"/>
                </a:solidFill>
              </a:rPr>
              <a:t>Accept-Encoding: </a:t>
            </a:r>
            <a:r>
              <a:rPr lang="en-US" altLang="sr-Latn-RS" dirty="0" err="1">
                <a:solidFill>
                  <a:schemeClr val="tx2"/>
                </a:solidFill>
              </a:rPr>
              <a:t>gzip,deflat</a:t>
            </a:r>
            <a:r>
              <a:rPr lang="sr-Latn-RS" altLang="sr-Latn-RS" dirty="0">
                <a:solidFill>
                  <a:schemeClr val="tx2"/>
                </a:solidFill>
              </a:rPr>
              <a:t>e</a:t>
            </a:r>
            <a:endParaRPr lang="sr-Latn-CS" altLang="sr-Latn-RS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Atributi u HTTP zahtevu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9136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zahtev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sr-Latn-CS" altLang="sr-Latn-RS" sz="2400" dirty="0"/>
              <a:t>Accept-Charset – definiše koju kodnu stranu očekuje</a:t>
            </a:r>
          </a:p>
          <a:p>
            <a:pPr>
              <a:lnSpc>
                <a:spcPct val="80000"/>
              </a:lnSpc>
              <a:buNone/>
            </a:pPr>
            <a:r>
              <a:rPr lang="en-US" altLang="sr-Latn-RS" sz="2400" dirty="0">
                <a:solidFill>
                  <a:schemeClr val="tx2"/>
                </a:solidFill>
              </a:rPr>
              <a:t>Accept-Charset: ISO-8859-1,utf-8;q=0.</a:t>
            </a:r>
            <a:r>
              <a:rPr lang="sr-Latn-RS" altLang="sr-Latn-RS" sz="2400" dirty="0">
                <a:solidFill>
                  <a:schemeClr val="tx2"/>
                </a:solidFill>
              </a:rPr>
              <a:t>8</a:t>
            </a:r>
            <a:r>
              <a:rPr lang="en-US" altLang="sr-Latn-RS" sz="2400" dirty="0">
                <a:solidFill>
                  <a:schemeClr val="tx2"/>
                </a:solidFill>
              </a:rPr>
              <a:t>,</a:t>
            </a:r>
            <a:r>
              <a:rPr lang="en-US" altLang="en-US" sz="2400" dirty="0"/>
              <a:t>ASCII</a:t>
            </a:r>
            <a:r>
              <a:rPr lang="sr-Latn-RS" altLang="en-US" sz="2400" dirty="0"/>
              <a:t>;</a:t>
            </a:r>
            <a:r>
              <a:rPr lang="en-US" altLang="sr-Latn-RS" sz="2400" dirty="0">
                <a:solidFill>
                  <a:schemeClr val="tx2"/>
                </a:solidFill>
              </a:rPr>
              <a:t>q=0.</a:t>
            </a:r>
            <a:r>
              <a:rPr lang="sr-Latn-RS" altLang="sr-Latn-RS" sz="2400" dirty="0">
                <a:solidFill>
                  <a:schemeClr val="tx2"/>
                </a:solidFill>
              </a:rPr>
              <a:t>7,</a:t>
            </a:r>
            <a:r>
              <a:rPr lang="en-US" altLang="sr-Latn-RS" sz="2400" dirty="0">
                <a:solidFill>
                  <a:schemeClr val="tx2"/>
                </a:solidFill>
              </a:rPr>
              <a:t>*;q=0.6</a:t>
            </a:r>
          </a:p>
          <a:p>
            <a:pPr>
              <a:lnSpc>
                <a:spcPct val="80000"/>
              </a:lnSpc>
            </a:pPr>
            <a:r>
              <a:rPr lang="sr-Latn-CS" altLang="sr-Latn-RS" sz="2400" dirty="0"/>
              <a:t>Cookie – definiše mehanizam praćenja sesije</a:t>
            </a:r>
          </a:p>
          <a:p>
            <a:pPr>
              <a:lnSpc>
                <a:spcPct val="80000"/>
              </a:lnSpc>
              <a:buNone/>
            </a:pPr>
            <a:r>
              <a:rPr lang="sr-Latn-CS" altLang="sr-Latn-RS" sz="2400" dirty="0">
                <a:solidFill>
                  <a:schemeClr val="tx2"/>
                </a:solidFill>
              </a:rPr>
              <a:t>Cookie: id1172566682241_1=1172566682241_1</a:t>
            </a:r>
          </a:p>
          <a:p>
            <a:pPr>
              <a:lnSpc>
                <a:spcPct val="80000"/>
              </a:lnSpc>
            </a:pPr>
            <a:r>
              <a:rPr lang="sr-Latn-CS" altLang="sr-Latn-RS" sz="2400" dirty="0"/>
              <a:t>Referer – definiše URL sa kojeg se došlo na ovu stranicu</a:t>
            </a:r>
            <a:r>
              <a:rPr lang="en-US" altLang="sr-Latn-R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sr-Latn-RS" sz="2000" dirty="0" err="1"/>
              <a:t>koristi</a:t>
            </a:r>
            <a:r>
              <a:rPr lang="en-US" altLang="sr-Latn-RS" sz="2000" dirty="0"/>
              <a:t> se </a:t>
            </a:r>
            <a:r>
              <a:rPr lang="en-US" altLang="sr-Latn-RS" sz="2000" dirty="0" err="1"/>
              <a:t>za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statistiku</a:t>
            </a:r>
            <a:endParaRPr lang="en-US" altLang="sr-Latn-RS" sz="2000" dirty="0"/>
          </a:p>
          <a:p>
            <a:pPr lvl="1">
              <a:lnSpc>
                <a:spcPct val="80000"/>
              </a:lnSpc>
            </a:pPr>
            <a:r>
              <a:rPr lang="en-US" altLang="sr-Latn-RS" sz="2000" dirty="0" err="1"/>
              <a:t>hotlinking</a:t>
            </a:r>
            <a:endParaRPr lang="sr-Latn-CS" altLang="sr-Latn-RS" sz="2000" dirty="0"/>
          </a:p>
          <a:p>
            <a:pPr>
              <a:lnSpc>
                <a:spcPct val="80000"/>
              </a:lnSpc>
              <a:buNone/>
            </a:pPr>
            <a:r>
              <a:rPr lang="sr-Latn-CS" altLang="sr-Latn-RS" sz="2400" dirty="0">
                <a:solidFill>
                  <a:schemeClr val="tx2"/>
                </a:solidFill>
              </a:rPr>
              <a:t>Referer: http://localhost/</a:t>
            </a:r>
          </a:p>
          <a:p>
            <a:pPr>
              <a:lnSpc>
                <a:spcPct val="80000"/>
              </a:lnSpc>
            </a:pPr>
            <a:r>
              <a:rPr lang="sr-Latn-CS" altLang="sr-Latn-RS" sz="2400" dirty="0"/>
              <a:t>Connection – HTTP1.1 "kaže" serveru da ne zatvara konekciju po isporuci resursa</a:t>
            </a:r>
          </a:p>
          <a:p>
            <a:pPr>
              <a:lnSpc>
                <a:spcPct val="80000"/>
              </a:lnSpc>
              <a:buNone/>
            </a:pPr>
            <a:r>
              <a:rPr lang="sr-Latn-CS" altLang="sr-Latn-RS" sz="2400" dirty="0">
                <a:solidFill>
                  <a:schemeClr val="tx2"/>
                </a:solidFill>
              </a:rPr>
              <a:t>Connection: Keep-Alive</a:t>
            </a:r>
          </a:p>
          <a:p>
            <a:pPr>
              <a:lnSpc>
                <a:spcPct val="80000"/>
              </a:lnSpc>
            </a:pPr>
            <a:r>
              <a:rPr lang="sr-Latn-CS" altLang="sr-Latn-RS" sz="2400" dirty="0"/>
              <a:t>q=</a:t>
            </a:r>
            <a:r>
              <a:rPr lang="en-US" altLang="sr-Latn-RS" sz="2400" dirty="0"/>
              <a:t> </a:t>
            </a:r>
            <a:r>
              <a:rPr lang="sr-Latn-CS" altLang="en-US" sz="2400" dirty="0"/>
              <a:t>broj definiše </a:t>
            </a:r>
            <a:r>
              <a:rPr lang="sr-Latn-CS" altLang="en-US" sz="2400" i="1" dirty="0"/>
              <a:t>qvalue</a:t>
            </a:r>
            <a:r>
              <a:rPr lang="sr-Latn-CS" altLang="en-US" sz="2400" dirty="0"/>
              <a:t>, a </a:t>
            </a:r>
            <a:r>
              <a:rPr lang="en-US" altLang="sr-Latn-RS" sz="2400" dirty="0" err="1"/>
              <a:t>predstavlja</a:t>
            </a:r>
            <a:r>
              <a:rPr lang="en-US" altLang="sr-Latn-RS" sz="2400" dirty="0"/>
              <a:t> </a:t>
            </a:r>
            <a:r>
              <a:rPr lang="en-US" altLang="en-US" sz="2400" b="1" dirty="0"/>
              <a:t>relative quality factor </a:t>
            </a:r>
            <a:r>
              <a:rPr lang="sr-Latn-CS" altLang="sr-Latn-RS" sz="2400" dirty="0"/>
              <a:t>odn. floating point vrednost "težine" parametra</a:t>
            </a:r>
            <a:endParaRPr lang="en-US" altLang="sr-Latn-RS" sz="2400" dirty="0"/>
          </a:p>
          <a:p>
            <a:pPr>
              <a:lnSpc>
                <a:spcPct val="80000"/>
              </a:lnSpc>
            </a:pPr>
            <a:r>
              <a:rPr lang="sr-Latn-RS" altLang="sr-Latn-RS" sz="2400" dirty="0"/>
              <a:t>f</a:t>
            </a:r>
            <a:r>
              <a:rPr lang="en-US" altLang="sr-Latn-RS" sz="2400" dirty="0" err="1"/>
              <a:t>avorizovani</a:t>
            </a:r>
            <a:r>
              <a:rPr lang="en-US" altLang="sr-Latn-RS" sz="2400" dirty="0"/>
              <a:t> Charset  je ISO-8859-1 </a:t>
            </a:r>
            <a:r>
              <a:rPr lang="en-US" altLang="sr-Latn-RS" sz="2400" dirty="0" err="1"/>
              <a:t>ili</a:t>
            </a:r>
            <a:r>
              <a:rPr lang="en-US" altLang="sr-Latn-RS" sz="2400" dirty="0"/>
              <a:t> utf-8, </a:t>
            </a:r>
            <a:r>
              <a:rPr lang="en-US" altLang="sr-Latn-RS" sz="2400" dirty="0" err="1"/>
              <a:t>ali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ukoliko</a:t>
            </a:r>
            <a:r>
              <a:rPr lang="en-US" altLang="sr-Latn-RS" sz="2400" dirty="0"/>
              <a:t> on</a:t>
            </a:r>
            <a:r>
              <a:rPr lang="sr-Latn-RS" altLang="sr-Latn-RS" sz="2400" dirty="0"/>
              <a:t>i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ni</a:t>
            </a:r>
            <a:r>
              <a:rPr lang="sr-Latn-RS" altLang="sr-Latn-RS" sz="2400" dirty="0"/>
              <a:t>su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podr</a:t>
            </a:r>
            <a:r>
              <a:rPr lang="sr-Latn-RS" altLang="sr-Latn-RS" sz="2400" dirty="0"/>
              <a:t>žani može i </a:t>
            </a:r>
            <a:r>
              <a:rPr lang="en-US" altLang="en-US" sz="2400" dirty="0"/>
              <a:t>ASCII</a:t>
            </a:r>
            <a:r>
              <a:rPr lang="sr-Latn-RS" altLang="en-US" sz="2400" dirty="0"/>
              <a:t>, a ako ništa od prethodnog nije podržano </a:t>
            </a:r>
            <a:r>
              <a:rPr lang="sr-Latn-RS" altLang="sr-Latn-RS" sz="2400" dirty="0"/>
              <a:t>prihvatiću i * (bilo koji drugi)</a:t>
            </a:r>
            <a:endParaRPr lang="sr-Latn-CS" altLang="sr-Latn-R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Atributi u HTTP zahtevu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624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Primer HTTP zahteva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/</a:t>
            </a:r>
            <a:r>
              <a:rPr lang="sr-Latn-RS" dirty="0"/>
              <a:t>index</a:t>
            </a:r>
            <a:r>
              <a:rPr lang="en-US" dirty="0"/>
              <a:t>.</a:t>
            </a:r>
            <a:r>
              <a:rPr lang="en-US" dirty="0" err="1"/>
              <a:t>htm</a:t>
            </a:r>
            <a:r>
              <a:rPr lang="sr-Latn-RS" dirty="0"/>
              <a:t>l</a:t>
            </a:r>
            <a:r>
              <a:rPr lang="en-US" dirty="0"/>
              <a:t> </a:t>
            </a:r>
            <a:r>
              <a:rPr lang="en-US" b="1" dirty="0"/>
              <a:t>HTTP/1.1</a:t>
            </a:r>
            <a:r>
              <a:rPr lang="en-US" dirty="0"/>
              <a:t> 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User-Agent: Mozilla/4.0 (compatible; MSIE5.01; Windows NT) 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Host: www.b92.net 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Accept-Language: en-us 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 </a:t>
            </a:r>
            <a:endParaRPr lang="sr-Latn-RS" dirty="0"/>
          </a:p>
          <a:p>
            <a:pPr marL="0" indent="0">
              <a:buNone/>
            </a:pPr>
            <a:r>
              <a:rPr lang="en-US" b="1" dirty="0"/>
              <a:t>Connection: Keep-Alive</a:t>
            </a:r>
            <a:endParaRPr lang="sr-Latn-R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4122500"/>
            <a:ext cx="356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EA232A"/>
                </a:solidFill>
              </a:rPr>
              <a:t>Ako je vrednost </a:t>
            </a:r>
            <a:r>
              <a:rPr lang="sr-Latn-RS" sz="2400" b="1" dirty="0">
                <a:solidFill>
                  <a:srgbClr val="EA232A"/>
                </a:solidFill>
              </a:rPr>
              <a:t>Close</a:t>
            </a:r>
            <a:r>
              <a:rPr lang="sr-Latn-RS" sz="2400" dirty="0">
                <a:solidFill>
                  <a:srgbClr val="EA232A"/>
                </a:solidFill>
              </a:rPr>
              <a:t>, konekcija se zatvara</a:t>
            </a:r>
            <a:endParaRPr lang="en-US" sz="2400" dirty="0">
              <a:solidFill>
                <a:srgbClr val="EA232A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761509" y="3890514"/>
            <a:ext cx="1077191" cy="505843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337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/>
              <a:t>HTTP persistent connection, also called HTTP keep-alive, or HTTP connection reuse, is the idea of using a single TCP connection to send and receive multiple HTTP requests/responses, as opposed to opening a new connection for every single request/response pair. </a:t>
            </a:r>
          </a:p>
          <a:p>
            <a:pPr>
              <a:buNone/>
            </a:pPr>
            <a:r>
              <a:rPr lang="en-US" altLang="en-US" dirty="0"/>
              <a:t>The newer HTTP/2 protocol uses the same idea and takes it further to allow multiple concurrent requests/responses to be multiplexed over a single connection.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zahtev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Keep Alive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623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 dirty="0"/>
              <a:t>Počinje redom:</a:t>
            </a:r>
          </a:p>
          <a:p>
            <a:pPr>
              <a:buNone/>
            </a:pPr>
            <a:r>
              <a:rPr lang="sr-Latn-CS" dirty="0"/>
              <a:t>	HTTP/verzija kod tekstualni_opis</a:t>
            </a:r>
          </a:p>
          <a:p>
            <a:r>
              <a:rPr lang="sr-Latn-CS" dirty="0"/>
              <a:t>dodatni redovi sadrže atribute:</a:t>
            </a:r>
          </a:p>
          <a:p>
            <a:pPr lvl="1">
              <a:buNone/>
            </a:pPr>
            <a:r>
              <a:rPr lang="sr-Latn-CS" dirty="0"/>
              <a:t>Ime: vrednost</a:t>
            </a:r>
          </a:p>
          <a:p>
            <a:r>
              <a:rPr lang="sr-Latn-CS" dirty="0">
                <a:solidFill>
                  <a:srgbClr val="FF0000"/>
                </a:solidFill>
              </a:rPr>
              <a:t>prazan red</a:t>
            </a:r>
          </a:p>
          <a:p>
            <a:r>
              <a:rPr lang="sr-Latn-CS" dirty="0">
                <a:solidFill>
                  <a:srgbClr val="FF0000"/>
                </a:solidFill>
              </a:rPr>
              <a:t>sledi sadržaj datoteke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odgovor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Struktura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66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URL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altLang="en-US" dirty="0"/>
              <a:t>standard </a:t>
            </a:r>
            <a:r>
              <a:rPr lang="en-US" altLang="en-US" dirty="0" err="1"/>
              <a:t>definisan</a:t>
            </a:r>
            <a:r>
              <a:rPr lang="en-US" altLang="en-US" dirty="0"/>
              <a:t> u IETF RFC 1738 </a:t>
            </a:r>
            <a:r>
              <a:rPr lang="en-US" altLang="en-US" dirty="0" err="1"/>
              <a:t>predstavlja</a:t>
            </a:r>
            <a:r>
              <a:rPr lang="en-US" altLang="en-US" dirty="0"/>
              <a:t> </a:t>
            </a:r>
            <a:r>
              <a:rPr lang="en-US" altLang="en-US" dirty="0" err="1"/>
              <a:t>podatke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upotrebiti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dobavljanje</a:t>
            </a:r>
            <a:r>
              <a:rPr lang="en-US" altLang="en-US" dirty="0"/>
              <a:t> </a:t>
            </a:r>
            <a:r>
              <a:rPr lang="en-US" altLang="en-US" dirty="0" err="1"/>
              <a:t>resursa</a:t>
            </a:r>
            <a:endParaRPr lang="en-US" altLang="en-US" dirty="0"/>
          </a:p>
          <a:p>
            <a:r>
              <a:rPr lang="en-US" altLang="en-US" dirty="0"/>
              <a:t>URL format - </a:t>
            </a:r>
            <a:r>
              <a:rPr lang="en-US" altLang="en-US" dirty="0" err="1"/>
              <a:t>protokol:putanja-do-resursa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Protokol://Adresa</a:t>
            </a:r>
            <a:r>
              <a:rPr lang="sr-Latn-CS" altLang="en-US" dirty="0"/>
              <a:t>_</a:t>
            </a:r>
            <a:r>
              <a:rPr lang="en-US" altLang="en-US" dirty="0" err="1"/>
              <a:t>ra</a:t>
            </a:r>
            <a:r>
              <a:rPr lang="sr-Latn-CS" altLang="en-US" dirty="0"/>
              <a:t>čunara:port/Dinamički ili statički resurs</a:t>
            </a:r>
          </a:p>
          <a:p>
            <a:pPr>
              <a:buNone/>
            </a:pPr>
            <a:r>
              <a:rPr lang="sr-Latn-CS" altLang="en-US" dirty="0"/>
              <a:t>Primeri</a:t>
            </a:r>
          </a:p>
          <a:p>
            <a:pPr>
              <a:buNone/>
            </a:pPr>
            <a:r>
              <a:rPr lang="sr-Latn-CS" altLang="en-US" dirty="0"/>
              <a:t>http://mojSajt.com:80/pictures - Simbolička aderesa i dinamički adresa NAPOMENA 80 je podrazumevani port za http protokol</a:t>
            </a:r>
          </a:p>
          <a:p>
            <a:pPr>
              <a:buNone/>
            </a:pPr>
            <a:r>
              <a:rPr lang="sr-Latn-CS" altLang="en-US" dirty="0"/>
              <a:t>http://192.168.0.1:4203/help.html – Numerička adresa i statički resurs</a:t>
            </a:r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Uniform Resource Locator (URL)</a:t>
            </a:r>
          </a:p>
        </p:txBody>
      </p:sp>
    </p:spTree>
    <p:extLst>
      <p:ext uri="{BB962C8B-B14F-4D97-AF65-F5344CB8AC3E}">
        <p14:creationId xmlns:p14="http://schemas.microsoft.com/office/powerpoint/2010/main" val="1783222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odgovor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Kodovi odgovora</a:t>
            </a:r>
            <a:endParaRPr lang="en-US" sz="4000" dirty="0"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82139"/>
            <a:ext cx="9006032" cy="522349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1323110" y="23262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84726" y="23262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960015" y="23262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05821" y="24786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83621" y="32152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16720" y="3230116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74516" y="33549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04110" y="39391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05821" y="39391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44205" y="4096046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30331" y="4096046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86395" y="60092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020831" y="60092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137815" y="60092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23605" y="6148958"/>
            <a:ext cx="442190" cy="0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85F5F3-78FA-4FA1-835B-784E7B4A1F71}"/>
              </a:ext>
            </a:extLst>
          </p:cNvPr>
          <p:cNvSpPr txBox="1"/>
          <p:nvPr/>
        </p:nvSpPr>
        <p:spPr>
          <a:xfrm>
            <a:off x="4513684" y="9903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https://www.restapitutorial.com/httpstatuscodes.html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18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sr-Latn-RS" sz="2400" dirty="0"/>
              <a:t>Content-type – </a:t>
            </a:r>
            <a:r>
              <a:rPr lang="en-US" altLang="sr-Latn-RS" sz="2400" dirty="0" err="1"/>
              <a:t>defini</a:t>
            </a:r>
            <a:r>
              <a:rPr lang="sr-Latn-CS" altLang="sr-Latn-RS" sz="2400" dirty="0"/>
              <a:t>še tip odgovora</a:t>
            </a:r>
          </a:p>
          <a:p>
            <a:pPr>
              <a:lnSpc>
                <a:spcPct val="80000"/>
              </a:lnSpc>
              <a:buNone/>
            </a:pPr>
            <a:r>
              <a:rPr lang="sr-Latn-CS" altLang="sr-Latn-RS" sz="2400" dirty="0">
                <a:solidFill>
                  <a:schemeClr val="tx2"/>
                </a:solidFill>
              </a:rPr>
              <a:t>Content-Type: text/html</a:t>
            </a:r>
          </a:p>
          <a:p>
            <a:pPr>
              <a:lnSpc>
                <a:spcPct val="80000"/>
              </a:lnSpc>
            </a:pPr>
            <a:r>
              <a:rPr lang="sr-Latn-CS" altLang="sr-Latn-RS" sz="2400" dirty="0"/>
              <a:t>Cache-Control – definiše kako se keš na klijentu ažurira</a:t>
            </a:r>
            <a:endParaRPr lang="en-US" altLang="sr-Latn-RS" sz="2400" dirty="0"/>
          </a:p>
          <a:p>
            <a:pPr lvl="1">
              <a:lnSpc>
                <a:spcPct val="80000"/>
              </a:lnSpc>
            </a:pPr>
            <a:r>
              <a:rPr lang="en-US" altLang="sr-Latn-RS" sz="2000" dirty="0" err="1"/>
              <a:t>koristi</a:t>
            </a:r>
            <a:r>
              <a:rPr lang="en-US" altLang="sr-Latn-RS" sz="2000" dirty="0"/>
              <a:t> se i Pragma: no-cache</a:t>
            </a:r>
            <a:endParaRPr lang="sr-Latn-CS" altLang="sr-Latn-RS" sz="2000" dirty="0"/>
          </a:p>
          <a:p>
            <a:pPr>
              <a:lnSpc>
                <a:spcPct val="80000"/>
              </a:lnSpc>
              <a:buNone/>
            </a:pPr>
            <a:r>
              <a:rPr lang="sr-Latn-CS" altLang="sr-Latn-RS" sz="2400" dirty="0">
                <a:solidFill>
                  <a:schemeClr val="tx2"/>
                </a:solidFill>
              </a:rPr>
              <a:t>Cache-Control: no-cache</a:t>
            </a:r>
          </a:p>
          <a:p>
            <a:pPr>
              <a:lnSpc>
                <a:spcPct val="80000"/>
              </a:lnSpc>
            </a:pPr>
            <a:r>
              <a:rPr lang="sr-Latn-CS" altLang="sr-Latn-RS" sz="2400" dirty="0"/>
              <a:t>Location – definiše novu adrese kod redirekcije</a:t>
            </a:r>
            <a:endParaRPr lang="en-US" altLang="sr-Latn-RS" sz="2400" dirty="0"/>
          </a:p>
          <a:p>
            <a:pPr>
              <a:lnSpc>
                <a:spcPct val="80000"/>
              </a:lnSpc>
              <a:buNone/>
            </a:pPr>
            <a:r>
              <a:rPr lang="en-US" altLang="sr-Latn-RS" sz="2400" dirty="0">
                <a:solidFill>
                  <a:schemeClr val="tx2"/>
                </a:solidFill>
              </a:rPr>
              <a:t>Location</a:t>
            </a:r>
            <a:r>
              <a:rPr lang="sr-Latn-CS" altLang="sr-Latn-RS" sz="2400" dirty="0">
                <a:solidFill>
                  <a:schemeClr val="tx2"/>
                </a:solidFill>
              </a:rPr>
              <a:t>: new.html</a:t>
            </a:r>
          </a:p>
          <a:p>
            <a:pPr>
              <a:lnSpc>
                <a:spcPct val="80000"/>
              </a:lnSpc>
            </a:pPr>
            <a:r>
              <a:rPr lang="sr-Latn-CS" altLang="sr-Latn-RS" sz="2400" dirty="0"/>
              <a:t>Connection –potvrda klijentu da li da zatvori konekciju ili da je ostavi otvorenu</a:t>
            </a:r>
          </a:p>
          <a:p>
            <a:pPr>
              <a:lnSpc>
                <a:spcPct val="80000"/>
              </a:lnSpc>
              <a:buNone/>
            </a:pPr>
            <a:r>
              <a:rPr lang="sr-Latn-CS" altLang="sr-Latn-RS" sz="2400" dirty="0">
                <a:solidFill>
                  <a:schemeClr val="tx2"/>
                </a:solidFill>
              </a:rPr>
              <a:t>Connection: Keep-Alive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odgovor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Atributi u HTTP odgovoru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854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Primer HTTP odgovora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noFill/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/>
              <a:t>HTTP/1.0 200 OK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Date: Tue, 04 May 02004 08:55:09 GMT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Status: 200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Servlet-Engine: Tomcat Web Server/3.1 (JSP 1.1; Servlet 2.2; Java 1.4.2_02; Wind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/>
              <a:t>ows</a:t>
            </a:r>
            <a:r>
              <a:rPr lang="en-US" dirty="0"/>
              <a:t> XP 5.1 x86; </a:t>
            </a:r>
            <a:r>
              <a:rPr lang="en-US" dirty="0" err="1"/>
              <a:t>java.vendor</a:t>
            </a:r>
            <a:r>
              <a:rPr lang="en-US" dirty="0"/>
              <a:t>=Sun Microsystems Inc.)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Content-Type: text/html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Last-Modified: Fri, 24 Oct 02003 16:07:24 GMT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Content-Length: 2524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Content-Language: en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 public "-//w3c//</a:t>
            </a:r>
            <a:r>
              <a:rPr lang="en-US" dirty="0" err="1"/>
              <a:t>dtd</a:t>
            </a:r>
            <a:r>
              <a:rPr lang="en-US" dirty="0"/>
              <a:t> html 4.0 transitional//en"&gt;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&lt;html&gt;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&lt;head&gt;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   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charset=iso-8859-1"&gt;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   &lt;meta name="GENERATOR" content="Mozilla/4.72 [en] (WinNT; U) [Netscape]"&gt;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   &lt;meta name="Author" content="Anil K. </a:t>
            </a:r>
            <a:r>
              <a:rPr lang="en-US" dirty="0" err="1"/>
              <a:t>Vijendran</a:t>
            </a:r>
            <a:r>
              <a:rPr lang="en-US" dirty="0"/>
              <a:t>"&gt;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   &lt;title&gt;Tomcat v3.1&lt;/title&gt;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&lt;/head&gt;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&lt;body&gt;</a:t>
            </a:r>
            <a:r>
              <a:rPr lang="sr-Latn-CS" dirty="0"/>
              <a:t>&lt;/body&gt;</a:t>
            </a:r>
          </a:p>
          <a:p>
            <a:pPr>
              <a:lnSpc>
                <a:spcPct val="80000"/>
              </a:lnSpc>
              <a:buNone/>
            </a:pPr>
            <a:r>
              <a:rPr lang="sr-Latn-CS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68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Slanje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podataka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iz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formi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81894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r>
              <a:rPr lang="en-GB" altLang="en-US" dirty="0" err="1"/>
              <a:t>Parametri</a:t>
            </a:r>
            <a:r>
              <a:rPr lang="en-GB" altLang="en-US" dirty="0"/>
              <a:t> </a:t>
            </a:r>
            <a:r>
              <a:rPr lang="en-GB" altLang="en-US" dirty="0" err="1"/>
              <a:t>iz</a:t>
            </a:r>
            <a:r>
              <a:rPr lang="en-GB" altLang="en-US" dirty="0"/>
              <a:t> </a:t>
            </a:r>
            <a:r>
              <a:rPr lang="en-GB" altLang="en-US" dirty="0" err="1"/>
              <a:t>forme</a:t>
            </a:r>
            <a:r>
              <a:rPr lang="en-GB" altLang="en-US" dirty="0"/>
              <a:t> se </a:t>
            </a:r>
            <a:r>
              <a:rPr lang="en-GB" altLang="en-US" dirty="0" err="1"/>
              <a:t>za</a:t>
            </a:r>
            <a:r>
              <a:rPr lang="en-GB" altLang="en-US" dirty="0"/>
              <a:t> GET </a:t>
            </a:r>
            <a:r>
              <a:rPr lang="en-GB" altLang="en-US" dirty="0" err="1"/>
              <a:t>metodu</a:t>
            </a:r>
            <a:r>
              <a:rPr lang="en-GB" altLang="en-US" dirty="0"/>
              <a:t> </a:t>
            </a:r>
            <a:r>
              <a:rPr lang="en-GB" altLang="en-US" dirty="0" err="1"/>
              <a:t>smeštaju</a:t>
            </a:r>
            <a:r>
              <a:rPr lang="en-GB" altLang="en-US" dirty="0"/>
              <a:t> u </a:t>
            </a:r>
            <a:r>
              <a:rPr lang="en-GB" altLang="en-US" dirty="0" err="1"/>
              <a:t>zaglavlje</a:t>
            </a:r>
            <a:r>
              <a:rPr lang="en-GB" altLang="en-US" dirty="0"/>
              <a:t> GET </a:t>
            </a:r>
            <a:r>
              <a:rPr lang="en-GB" altLang="en-US" dirty="0" err="1"/>
              <a:t>zahteva</a:t>
            </a:r>
            <a:endParaRPr lang="sr-Latn-RS" altLang="en-US" dirty="0"/>
          </a:p>
          <a:p>
            <a:r>
              <a:rPr lang="en-US" dirty="0"/>
              <a:t>GET HTTP </a:t>
            </a:r>
            <a:r>
              <a:rPr lang="en-US" dirty="0" err="1"/>
              <a:t>zahtev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GET /</a:t>
            </a:r>
            <a:r>
              <a:rPr lang="en-US" dirty="0" err="1"/>
              <a:t>PrihvatanjePodataka?ime</a:t>
            </a:r>
            <a:r>
              <a:rPr lang="en-US" dirty="0"/>
              <a:t>=</a:t>
            </a:r>
            <a:r>
              <a:rPr lang="en-US" dirty="0" err="1"/>
              <a:t>pera&amp;prezime</a:t>
            </a:r>
            <a:r>
              <a:rPr lang="en-US" dirty="0"/>
              <a:t>=</a:t>
            </a:r>
            <a:r>
              <a:rPr lang="en-US" dirty="0" err="1"/>
              <a:t>peric</a:t>
            </a:r>
            <a:r>
              <a:rPr lang="en-US" dirty="0"/>
              <a:t> HTTP/1.1</a:t>
            </a:r>
          </a:p>
          <a:p>
            <a:r>
              <a:rPr lang="en-US" dirty="0"/>
              <a:t>HTML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klijentu</a:t>
            </a:r>
            <a:endParaRPr lang="en-US" dirty="0"/>
          </a:p>
          <a:p>
            <a:endParaRPr lang="en-GB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Get metoda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382" y="3448050"/>
            <a:ext cx="11684000" cy="3174423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&lt;form action="PrihvatanjePodataka" method="get" accept-charset="UTF-8"&gt;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sr-Latn-CS" b="1" dirty="0">
                <a:latin typeface="Courier New" pitchFamily="49" charset="0"/>
              </a:rPr>
              <a:t>Ime :&lt;input type="text" name="ime" /&gt;&lt;</a:t>
            </a:r>
            <a:r>
              <a:rPr lang="en-US" b="1" dirty="0" err="1">
                <a:latin typeface="Courier New" pitchFamily="49" charset="0"/>
              </a:rPr>
              <a:t>br</a:t>
            </a:r>
            <a:r>
              <a:rPr lang="sr-Latn-CS" b="1" dirty="0">
                <a:latin typeface="Courier New" pitchFamily="49" charset="0"/>
              </a:rPr>
              <a:t>/&gt;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sr-Latn-CS" b="1" dirty="0">
                <a:latin typeface="Courier New" pitchFamily="49" charset="0"/>
              </a:rPr>
              <a:t>Prezime :&lt;input type="text" name="prezime" /&gt;&lt;</a:t>
            </a:r>
            <a:r>
              <a:rPr lang="en-US" b="1" dirty="0" err="1">
                <a:latin typeface="Courier New" pitchFamily="49" charset="0"/>
              </a:rPr>
              <a:t>br</a:t>
            </a:r>
            <a:r>
              <a:rPr lang="sr-Latn-CS" b="1" dirty="0">
                <a:latin typeface="Courier New" pitchFamily="49" charset="0"/>
              </a:rPr>
              <a:t>/&gt;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latin typeface="Courier New" pitchFamily="49" charset="0"/>
              </a:rPr>
              <a:t>	&lt;</a:t>
            </a:r>
            <a:r>
              <a:rPr lang="sr-Latn-CS" b="1" dirty="0">
                <a:latin typeface="Courier New" pitchFamily="49" charset="0"/>
              </a:rPr>
              <a:t>input type="submit" value="Posalji" /&gt;</a:t>
            </a:r>
            <a:endParaRPr lang="en-US" b="1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923999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1924051"/>
            <a:ext cx="5143500" cy="17621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Slanje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podataka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iz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formi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Get metoda</a:t>
            </a:r>
            <a:r>
              <a:rPr lang="en-US" sz="4000" dirty="0">
                <a:latin typeface="+mn-lt"/>
              </a:rPr>
              <a:t> i </a:t>
            </a:r>
            <a:r>
              <a:rPr lang="en-US" sz="4000" dirty="0" err="1">
                <a:latin typeface="+mn-lt"/>
              </a:rPr>
              <a:t>preuzimanje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podataka</a:t>
            </a:r>
            <a:endParaRPr lang="en-US" sz="4000" dirty="0">
              <a:latin typeface="+mn-lt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569200" y="5976938"/>
            <a:ext cx="3733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altLang="sr-Latn-RS" b="1" dirty="0">
                <a:solidFill>
                  <a:srgbClr val="FF0000"/>
                </a:solidFill>
              </a:rPr>
              <a:t>inputFormGet.html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8075" y="3686175"/>
            <a:ext cx="126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A232A"/>
                </a:solidFill>
              </a:rPr>
              <a:t>Po</a:t>
            </a:r>
            <a:r>
              <a:rPr lang="sr-Latn-RS" sz="2400" dirty="0">
                <a:solidFill>
                  <a:srgbClr val="EA232A"/>
                </a:solidFill>
              </a:rPr>
              <a:t>šalji</a:t>
            </a:r>
            <a:endParaRPr lang="en-US" sz="2400" dirty="0">
              <a:solidFill>
                <a:srgbClr val="EA232A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361334" y="3411164"/>
            <a:ext cx="1077191" cy="505843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5513532" y="2590800"/>
            <a:ext cx="762000" cy="257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1924051"/>
            <a:ext cx="5709283" cy="141446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4325815"/>
            <a:ext cx="7207161" cy="187199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4485888"/>
            <a:ext cx="4234160" cy="94336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150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Slanje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podataka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iz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formi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81894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r>
              <a:rPr lang="en-GB" altLang="en-US" dirty="0" err="1"/>
              <a:t>Parametri</a:t>
            </a:r>
            <a:r>
              <a:rPr lang="en-GB" altLang="en-US" dirty="0"/>
              <a:t> </a:t>
            </a:r>
            <a:r>
              <a:rPr lang="en-GB" altLang="en-US" dirty="0" err="1"/>
              <a:t>iz</a:t>
            </a:r>
            <a:r>
              <a:rPr lang="en-GB" altLang="en-US" dirty="0"/>
              <a:t> </a:t>
            </a:r>
            <a:r>
              <a:rPr lang="en-GB" altLang="en-US" dirty="0" err="1"/>
              <a:t>forme</a:t>
            </a:r>
            <a:r>
              <a:rPr lang="en-GB" altLang="en-US" dirty="0"/>
              <a:t> se </a:t>
            </a:r>
            <a:r>
              <a:rPr lang="en-GB" altLang="en-US" dirty="0" err="1"/>
              <a:t>za</a:t>
            </a:r>
            <a:r>
              <a:rPr lang="en-GB" altLang="en-US" dirty="0"/>
              <a:t> </a:t>
            </a:r>
            <a:r>
              <a:rPr lang="sr-Latn-RS" altLang="en-US" dirty="0"/>
              <a:t>POST </a:t>
            </a:r>
            <a:r>
              <a:rPr lang="en-GB" altLang="en-US" dirty="0" err="1"/>
              <a:t>metodu</a:t>
            </a:r>
            <a:r>
              <a:rPr lang="en-GB" altLang="en-US" dirty="0"/>
              <a:t> </a:t>
            </a:r>
            <a:r>
              <a:rPr lang="en-GB" altLang="en-US" dirty="0" err="1"/>
              <a:t>smeštaju</a:t>
            </a:r>
            <a:r>
              <a:rPr lang="en-GB" altLang="en-US" dirty="0"/>
              <a:t> u </a:t>
            </a:r>
            <a:r>
              <a:rPr lang="sr-Latn-RS" altLang="en-US" dirty="0"/>
              <a:t>telo POST </a:t>
            </a:r>
            <a:r>
              <a:rPr lang="en-GB" altLang="en-US" dirty="0" err="1"/>
              <a:t>zahteva</a:t>
            </a:r>
            <a:endParaRPr lang="sr-Latn-RS" altLang="en-US" dirty="0"/>
          </a:p>
          <a:p>
            <a:r>
              <a:rPr lang="sr-Latn-RS" dirty="0"/>
              <a:t>POST </a:t>
            </a:r>
            <a:r>
              <a:rPr lang="en-US" dirty="0"/>
              <a:t>HTTP </a:t>
            </a:r>
            <a:r>
              <a:rPr lang="en-US" dirty="0" err="1"/>
              <a:t>zahtev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sr-Latn-RS" dirty="0"/>
              <a:t>POST </a:t>
            </a:r>
            <a:r>
              <a:rPr lang="en-US" dirty="0"/>
              <a:t>/</a:t>
            </a:r>
            <a:r>
              <a:rPr lang="en-US" dirty="0" err="1"/>
              <a:t>PrihvatanjePodataka</a:t>
            </a:r>
            <a:r>
              <a:rPr lang="en-US" dirty="0"/>
              <a:t> HTTP/1.1</a:t>
            </a:r>
          </a:p>
          <a:p>
            <a:r>
              <a:rPr lang="en-US" dirty="0"/>
              <a:t>HTML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klijentu</a:t>
            </a:r>
            <a:endParaRPr lang="en-US" dirty="0"/>
          </a:p>
          <a:p>
            <a:endParaRPr lang="en-GB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Post metoda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382" y="3448050"/>
            <a:ext cx="11684000" cy="3174423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&lt;form action="PrihvatanjePodataka" method="post" accept-charset="UTF-8"&gt;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sr-Latn-CS" b="1" dirty="0">
                <a:latin typeface="Courier New" pitchFamily="49" charset="0"/>
              </a:rPr>
              <a:t>Ime :&lt;input type="text" name="ime" /&gt;&lt;</a:t>
            </a:r>
            <a:r>
              <a:rPr lang="en-US" b="1" dirty="0" err="1">
                <a:latin typeface="Courier New" pitchFamily="49" charset="0"/>
              </a:rPr>
              <a:t>br</a:t>
            </a:r>
            <a:r>
              <a:rPr lang="sr-Latn-CS" b="1" dirty="0">
                <a:latin typeface="Courier New" pitchFamily="49" charset="0"/>
              </a:rPr>
              <a:t>/&gt;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sr-Latn-CS" b="1" dirty="0">
                <a:latin typeface="Courier New" pitchFamily="49" charset="0"/>
              </a:rPr>
              <a:t>Prezime :&lt;input type="text" name="prezime" /&gt;&lt;</a:t>
            </a:r>
            <a:r>
              <a:rPr lang="en-US" b="1" dirty="0" err="1">
                <a:latin typeface="Courier New" pitchFamily="49" charset="0"/>
              </a:rPr>
              <a:t>br</a:t>
            </a:r>
            <a:r>
              <a:rPr lang="sr-Latn-CS" b="1" dirty="0">
                <a:latin typeface="Courier New" pitchFamily="49" charset="0"/>
              </a:rPr>
              <a:t>/&gt;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latin typeface="Courier New" pitchFamily="49" charset="0"/>
              </a:rPr>
              <a:t>	&lt;</a:t>
            </a:r>
            <a:r>
              <a:rPr lang="sr-Latn-CS" b="1" dirty="0">
                <a:latin typeface="Courier New" pitchFamily="49" charset="0"/>
              </a:rPr>
              <a:t>input type="submit" value="Posalji" /&gt;</a:t>
            </a:r>
            <a:endParaRPr lang="en-US" b="1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915051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1924051"/>
            <a:ext cx="5153025" cy="16764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Slanje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podataka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iz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formi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Post metoda</a:t>
            </a:r>
            <a:r>
              <a:rPr lang="en-US" sz="4000" dirty="0">
                <a:latin typeface="+mn-lt"/>
              </a:rPr>
              <a:t> i </a:t>
            </a:r>
            <a:r>
              <a:rPr lang="en-US" sz="4000" dirty="0" err="1">
                <a:latin typeface="+mn-lt"/>
              </a:rPr>
              <a:t>preuzimanje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podataka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604125" y="6361113"/>
            <a:ext cx="3733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altLang="sr-Latn-RS" b="1" dirty="0">
                <a:solidFill>
                  <a:srgbClr val="FF0000"/>
                </a:solidFill>
              </a:rPr>
              <a:t>inputForm</a:t>
            </a:r>
            <a:r>
              <a:rPr lang="en-US" altLang="sr-Latn-RS" b="1" dirty="0">
                <a:solidFill>
                  <a:srgbClr val="FF0000"/>
                </a:solidFill>
              </a:rPr>
              <a:t>Post</a:t>
            </a:r>
            <a:r>
              <a:rPr lang="sr-Latn-RS" altLang="sr-Latn-RS" b="1" dirty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8075" y="3686175"/>
            <a:ext cx="126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A232A"/>
                </a:solidFill>
              </a:rPr>
              <a:t>Po</a:t>
            </a:r>
            <a:r>
              <a:rPr lang="sr-Latn-RS" sz="2400" dirty="0">
                <a:solidFill>
                  <a:srgbClr val="EA232A"/>
                </a:solidFill>
              </a:rPr>
              <a:t>šalji</a:t>
            </a:r>
            <a:endParaRPr lang="en-US" sz="2400" dirty="0">
              <a:solidFill>
                <a:srgbClr val="EA232A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361334" y="3411164"/>
            <a:ext cx="1077191" cy="505843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5484957" y="2590800"/>
            <a:ext cx="762000" cy="257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32" y="1924051"/>
            <a:ext cx="5698708" cy="148711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0" y="4348162"/>
            <a:ext cx="5568432" cy="18137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4348162"/>
            <a:ext cx="3778102" cy="96678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292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Slanje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podataka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iz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formi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Get i Post zahtevi</a:t>
            </a:r>
            <a:endParaRPr lang="en-US" sz="4000" dirty="0">
              <a:latin typeface="+mn-lt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06" y="1983453"/>
            <a:ext cx="5709283" cy="141446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82" y="4972051"/>
            <a:ext cx="5698708" cy="148711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7113738" y="1762648"/>
            <a:ext cx="4966569" cy="81373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92779" y="1482139"/>
            <a:ext cx="90607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r-Latn-RS" sz="2400" i="1" dirty="0"/>
              <a:t>Kod</a:t>
            </a:r>
            <a:r>
              <a:rPr lang="en-US" sz="2400" i="1" dirty="0"/>
              <a:t> GET </a:t>
            </a:r>
            <a:r>
              <a:rPr lang="en-US" sz="2400" i="1" dirty="0" err="1"/>
              <a:t>metod</a:t>
            </a:r>
            <a:r>
              <a:rPr lang="sr-Latn-RS" sz="2400" i="1" dirty="0"/>
              <a:t>e</a:t>
            </a:r>
            <a:r>
              <a:rPr lang="en-US" sz="2400" i="1" dirty="0"/>
              <a:t> se </a:t>
            </a:r>
            <a:r>
              <a:rPr lang="en-US" sz="2400" i="1" dirty="0" err="1"/>
              <a:t>parametri</a:t>
            </a:r>
            <a:r>
              <a:rPr lang="en-US" sz="2400" i="1" dirty="0"/>
              <a:t> </a:t>
            </a:r>
            <a:r>
              <a:rPr lang="en-US" sz="2400" i="1" dirty="0" err="1"/>
              <a:t>forme</a:t>
            </a:r>
            <a:r>
              <a:rPr lang="en-US" sz="2400" i="1" dirty="0"/>
              <a:t> </a:t>
            </a:r>
            <a:r>
              <a:rPr lang="en-US" sz="2400" i="1" dirty="0" err="1"/>
              <a:t>nala</a:t>
            </a:r>
            <a:r>
              <a:rPr lang="sr-Latn-RS" sz="2400" i="1" dirty="0"/>
              <a:t>ze u heder delu HTTP request poruke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76" y="2330724"/>
            <a:ext cx="60229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PrihvatanjePodataka?ime</a:t>
            </a:r>
            <a:r>
              <a:rPr lang="en-US" dirty="0"/>
              <a:t>=</a:t>
            </a:r>
            <a:r>
              <a:rPr lang="en-US" dirty="0" err="1"/>
              <a:t>pera&amp;prezime</a:t>
            </a:r>
            <a:r>
              <a:rPr lang="en-US" dirty="0"/>
              <a:t>=</a:t>
            </a:r>
            <a:r>
              <a:rPr lang="en-US" dirty="0" err="1"/>
              <a:t>peric</a:t>
            </a:r>
            <a:r>
              <a:rPr lang="en-US" dirty="0"/>
              <a:t> HTTP/1.1</a:t>
            </a:r>
            <a:endParaRPr lang="sr-Latn-RS" dirty="0"/>
          </a:p>
          <a:p>
            <a:r>
              <a:rPr lang="sr-Latn-RS" dirty="0"/>
              <a:t>...</a:t>
            </a:r>
          </a:p>
          <a:p>
            <a:endParaRPr lang="en-US" dirty="0"/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3254053"/>
            <a:ext cx="2987993" cy="113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92779" y="4867398"/>
            <a:ext cx="41744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r-Latn-RS" dirty="0"/>
              <a:t>POST </a:t>
            </a:r>
            <a:r>
              <a:rPr lang="en-US" dirty="0"/>
              <a:t>/</a:t>
            </a:r>
            <a:r>
              <a:rPr lang="en-US" dirty="0" err="1"/>
              <a:t>PrihvatanjePodataka</a:t>
            </a:r>
            <a:r>
              <a:rPr lang="en-US" dirty="0"/>
              <a:t> HTTP/1.1</a:t>
            </a:r>
          </a:p>
          <a:p>
            <a:pPr eaLnBrk="1" hangingPunct="1"/>
            <a:r>
              <a:rPr lang="en-US" altLang="sr-Latn-RS" dirty="0"/>
              <a:t>...</a:t>
            </a:r>
          </a:p>
          <a:p>
            <a:pPr eaLnBrk="1" hangingPunct="1"/>
            <a:r>
              <a:rPr lang="sr-Latn-CS" altLang="sr-Latn-RS" dirty="0"/>
              <a:t>Content-length</a:t>
            </a:r>
            <a:r>
              <a:rPr lang="en-US" altLang="sr-Latn-RS" dirty="0"/>
              <a:t>: </a:t>
            </a:r>
            <a:r>
              <a:rPr lang="sr-Latn-RS" altLang="sr-Latn-RS" dirty="0"/>
              <a:t>22</a:t>
            </a:r>
            <a:endParaRPr lang="en-US" altLang="sr-Latn-RS" dirty="0"/>
          </a:p>
          <a:p>
            <a:pPr eaLnBrk="1" hangingPunct="1"/>
            <a:r>
              <a:rPr lang="sr-Latn-CS" altLang="sr-Latn-RS" dirty="0"/>
              <a:t>...</a:t>
            </a:r>
            <a:endParaRPr lang="en-US" altLang="sr-Latn-RS" dirty="0"/>
          </a:p>
          <a:p>
            <a:pPr eaLnBrk="1" hangingPunct="1"/>
            <a:endParaRPr lang="sr-Latn-CS" altLang="sr-Latn-RS" dirty="0"/>
          </a:p>
          <a:p>
            <a:pPr eaLnBrk="1" hangingPunct="1"/>
            <a:r>
              <a:rPr lang="en-US" dirty="0" err="1"/>
              <a:t>ime</a:t>
            </a:r>
            <a:r>
              <a:rPr lang="en-US" dirty="0"/>
              <a:t>=</a:t>
            </a:r>
            <a:r>
              <a:rPr lang="en-US" dirty="0" err="1"/>
              <a:t>pera&amp;prezime</a:t>
            </a:r>
            <a:r>
              <a:rPr lang="en-US" dirty="0"/>
              <a:t>=</a:t>
            </a:r>
            <a:r>
              <a:rPr lang="en-US" dirty="0" err="1"/>
              <a:t>peric</a:t>
            </a:r>
            <a:endParaRPr lang="en-GB" altLang="sr-Latn-R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92779" y="4385469"/>
            <a:ext cx="10821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r-Latn-RS" sz="2400" i="1" dirty="0"/>
              <a:t>Kod POST </a:t>
            </a:r>
            <a:r>
              <a:rPr lang="en-US" sz="2400" i="1" dirty="0" err="1"/>
              <a:t>metod</a:t>
            </a:r>
            <a:r>
              <a:rPr lang="sr-Latn-RS" sz="2400" i="1" dirty="0"/>
              <a:t>e</a:t>
            </a:r>
            <a:r>
              <a:rPr lang="en-US" sz="2400" i="1" dirty="0"/>
              <a:t> se </a:t>
            </a:r>
            <a:r>
              <a:rPr lang="en-US" sz="2400" i="1" dirty="0" err="1"/>
              <a:t>parametri</a:t>
            </a:r>
            <a:r>
              <a:rPr lang="en-US" sz="2400" i="1" dirty="0"/>
              <a:t> </a:t>
            </a:r>
            <a:r>
              <a:rPr lang="en-US" sz="2400" i="1" dirty="0" err="1"/>
              <a:t>forme</a:t>
            </a:r>
            <a:r>
              <a:rPr lang="en-US" sz="2400" i="1" dirty="0"/>
              <a:t> </a:t>
            </a:r>
            <a:r>
              <a:rPr lang="en-US" sz="2400" i="1" dirty="0" err="1"/>
              <a:t>nala</a:t>
            </a:r>
            <a:r>
              <a:rPr lang="sr-Latn-RS" sz="2400" i="1" dirty="0"/>
              <a:t>ze u body delu HTTP request poruke</a:t>
            </a:r>
            <a:endParaRPr lang="en-US" sz="2400" i="1" dirty="0"/>
          </a:p>
        </p:txBody>
      </p:sp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36" y="3439984"/>
            <a:ext cx="3248025" cy="10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18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Slanje podataka iz formi</a:t>
            </a:r>
            <a:endParaRPr lang="en-US" sz="3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426609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altLang="en-US"/>
              <a:t>Ukoliko je potrebno uz pomo</a:t>
            </a:r>
            <a:r>
              <a:rPr lang="sr-Latn-RS" altLang="en-US"/>
              <a:t>ć</a:t>
            </a:r>
            <a:r>
              <a:rPr lang="en-US" altLang="en-US"/>
              <a:t> forme poslati datoteku sa klijenta na server </a:t>
            </a:r>
            <a:r>
              <a:rPr lang="sr-Latn-RS" altLang="en-US"/>
              <a:t>koristi se HTTP Post metoda pri čemu se atribut forme enctype mora postaviti na vrednost multipart/form-data</a:t>
            </a:r>
          </a:p>
          <a:p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Content type: multipart/form-data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382" y="3071446"/>
            <a:ext cx="11684000" cy="355102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sr-Latn-CS" b="1">
                <a:latin typeface="Courier New" pitchFamily="49" charset="0"/>
              </a:rPr>
              <a:t>&lt;form action="PrihvatanjePodatakaDatoteka" method="post" accept-charset="UTF-8" enctype="multipart/form-data"&gt;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>
                <a:latin typeface="Courier New" pitchFamily="49" charset="0"/>
              </a:rPr>
              <a:t>	Ime: &lt;input type="text" name="ime" /&gt;</a:t>
            </a:r>
            <a:r>
              <a:rPr lang="en-US" b="1">
                <a:latin typeface="Courier New" pitchFamily="49" charset="0"/>
              </a:rPr>
              <a:t>&lt;br/&gt; </a:t>
            </a:r>
            <a:r>
              <a:rPr lang="sr-Latn-CS" b="1">
                <a:latin typeface="Courier New" pitchFamily="49" charset="0"/>
              </a:rPr>
              <a:t>	 </a:t>
            </a:r>
            <a:endParaRPr lang="en-US" b="1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b="1">
                <a:latin typeface="Courier New" pitchFamily="49" charset="0"/>
              </a:rPr>
              <a:t>	</a:t>
            </a:r>
            <a:r>
              <a:rPr lang="sr-Latn-CS" b="1">
                <a:latin typeface="Courier New" pitchFamily="49" charset="0"/>
              </a:rPr>
              <a:t>Prezime: &lt;input type="text" name=" prezime" /&gt; </a:t>
            </a:r>
            <a:r>
              <a:rPr lang="en-US" b="1">
                <a:latin typeface="Courier New" pitchFamily="49" charset="0"/>
              </a:rPr>
              <a:t>&lt;br/&gt;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>
                <a:latin typeface="Courier New" pitchFamily="49" charset="0"/>
              </a:rPr>
              <a:t>	Datoteka: </a:t>
            </a:r>
            <a:r>
              <a:rPr lang="sr-Latn-CS" b="1">
                <a:latin typeface="Courier New" pitchFamily="49" charset="0"/>
              </a:rPr>
              <a:t>&lt;input type="file" name="datoteka" /&gt;</a:t>
            </a:r>
            <a:r>
              <a:rPr lang="en-US" b="1">
                <a:latin typeface="Courier New" pitchFamily="49" charset="0"/>
              </a:rPr>
              <a:t>&lt;br/&gt;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>
                <a:latin typeface="Courier New" pitchFamily="49" charset="0"/>
              </a:rPr>
              <a:t>	&lt;input type="submit" value="Posalji" /&gt;</a:t>
            </a:r>
            <a:endParaRPr lang="en-US" b="1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sr-Latn-CS" b="1">
                <a:latin typeface="Courier New" pitchFamily="49" charset="0"/>
              </a:rPr>
              <a:t>&lt;/form&gt;</a:t>
            </a:r>
            <a:endParaRPr lang="sr-Latn-C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38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Slanje podataka iz formi</a:t>
            </a:r>
            <a:endParaRPr lang="en-US" sz="3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290371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 altLang="en-US"/>
              <a:t>Prethodno rezultuje da se u poslatom HTTP zahtevu vrednost atribut zaglavlja </a:t>
            </a:r>
            <a:r>
              <a:rPr lang="en-US"/>
              <a:t>Content-Type</a:t>
            </a:r>
            <a:r>
              <a:rPr lang="sr-Latn-RS"/>
              <a:t> definiše kao multipart/form-data koji će imati definisan </a:t>
            </a:r>
            <a:r>
              <a:rPr lang="en-US"/>
              <a:t>boundary</a:t>
            </a:r>
            <a:r>
              <a:rPr lang="sr-Latn-RS"/>
              <a:t>. Takođe u atributu Content-Length definiše se količina poslatih podataka</a:t>
            </a:r>
          </a:p>
          <a:p>
            <a:r>
              <a:rPr lang="en-US"/>
              <a:t>Boundary</a:t>
            </a:r>
            <a:r>
              <a:rPr lang="sr-Latn-RS"/>
              <a:t> predstavlja graničnik između različitih input delova forme koji su poslati i obično je oblika </a:t>
            </a:r>
            <a:r>
              <a:rPr lang="en-US"/>
              <a:t>boundary =----</a:t>
            </a:r>
            <a:r>
              <a:rPr lang="sr-Latn-RS"/>
              <a:t>kod npr. </a:t>
            </a:r>
            <a:br>
              <a:rPr lang="sr-Latn-RS"/>
            </a:br>
            <a:r>
              <a:rPr lang="en-US"/>
              <a:t>------WebKitFormBoundarygTBBZYVATsP8QhhM</a:t>
            </a:r>
            <a:endParaRPr lang="sr-Latn-RS"/>
          </a:p>
          <a:p>
            <a:endParaRPr lang="sr-Latn-RS" altLang="en-US"/>
          </a:p>
          <a:p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Content type: multipart/form-data</a:t>
            </a:r>
            <a:endParaRPr lang="en-US" sz="40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4630126"/>
            <a:ext cx="7032625" cy="2144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16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Primer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76463"/>
            <a:ext cx="11201400" cy="331753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089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Slanje podataka iz formi</a:t>
            </a:r>
            <a:endParaRPr lang="en-US" sz="3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4943941" cy="500214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altLang="en-US"/>
              <a:t>Izgled tela HTTP zahteva bio bi u formi da se svaki pojedinačni parametar fome okruži </a:t>
            </a:r>
            <a:r>
              <a:rPr lang="en-US"/>
              <a:t>boundary</a:t>
            </a:r>
            <a:r>
              <a:rPr lang="sr-Latn-RS"/>
              <a:t> vrednošću</a:t>
            </a:r>
            <a:r>
              <a:rPr lang="sr-Latn-RS" altLang="en-US"/>
              <a:t> </a:t>
            </a:r>
          </a:p>
          <a:p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Content type: multipart/form-data</a:t>
            </a:r>
            <a:endParaRPr lang="en-US" sz="4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6062" y="1611210"/>
            <a:ext cx="65087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------WebKitFormBoundarygTBBZYVATsP8QhhM</a:t>
            </a:r>
            <a:br>
              <a:rPr lang="en-US"/>
            </a:br>
            <a:r>
              <a:rPr lang="en-US"/>
              <a:t>Content-Disposition: form-data; name="ime"</a:t>
            </a:r>
            <a:br>
              <a:rPr lang="en-US"/>
            </a:br>
            <a:br>
              <a:rPr lang="en-US"/>
            </a:br>
            <a:r>
              <a:rPr lang="en-US"/>
              <a:t>steva</a:t>
            </a:r>
            <a:br>
              <a:rPr lang="en-US"/>
            </a:br>
            <a:r>
              <a:rPr lang="en-US"/>
              <a:t>------WebKitFormBoundarygTBBZYVATsP8QhhM</a:t>
            </a:r>
            <a:br>
              <a:rPr lang="en-US"/>
            </a:br>
            <a:r>
              <a:rPr lang="en-US"/>
              <a:t>Content-Disposition: form-data; name="prezime"</a:t>
            </a:r>
            <a:br>
              <a:rPr lang="en-US"/>
            </a:br>
            <a:br>
              <a:rPr lang="en-US"/>
            </a:br>
            <a:r>
              <a:rPr lang="en-US"/>
              <a:t>marković</a:t>
            </a:r>
            <a:br>
              <a:rPr lang="en-US"/>
            </a:br>
            <a:r>
              <a:rPr lang="en-US"/>
              <a:t>------WebKitFormBoundarygTBBZYVATsP8QhhM</a:t>
            </a:r>
            <a:br>
              <a:rPr lang="en-US"/>
            </a:br>
            <a:r>
              <a:rPr lang="en-US"/>
              <a:t>Content-Disposition: form-data; name="datoteka"; filename="zaduzenja opreme.txt"</a:t>
            </a:r>
            <a:br>
              <a:rPr lang="en-US"/>
            </a:br>
            <a:r>
              <a:rPr lang="en-US"/>
              <a:t>Content-Type: text/plain</a:t>
            </a:r>
            <a:br>
              <a:rPr lang="en-US"/>
            </a:br>
            <a:br>
              <a:rPr lang="en-US"/>
            </a:br>
            <a:r>
              <a:rPr lang="en-US"/>
              <a:t>﻿Petar Petrović kamera</a:t>
            </a:r>
            <a:br>
              <a:rPr lang="en-US"/>
            </a:br>
            <a:r>
              <a:rPr lang="en-US"/>
              <a:t>marko Marković slusalice</a:t>
            </a:r>
            <a:br>
              <a:rPr lang="en-US"/>
            </a:br>
            <a:r>
              <a:rPr lang="en-US"/>
              <a:t>Jova Jovanović lap top</a:t>
            </a:r>
            <a:br>
              <a:rPr lang="en-US"/>
            </a:br>
            <a:r>
              <a:rPr lang="en-US"/>
              <a:t>------WebKitFormBoundarygTBBZYVATsP8QhhM--</a:t>
            </a:r>
          </a:p>
        </p:txBody>
      </p:sp>
    </p:spTree>
    <p:extLst>
      <p:ext uri="{BB962C8B-B14F-4D97-AF65-F5344CB8AC3E}">
        <p14:creationId xmlns:p14="http://schemas.microsoft.com/office/powerpoint/2010/main" val="913553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 dirty="0"/>
              <a:t>statički (unapred uskladišteni)</a:t>
            </a:r>
          </a:p>
          <a:p>
            <a:r>
              <a:rPr lang="sr-Latn-CS" dirty="0"/>
              <a:t>dinamički (generisani po zahtevu)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Isporuka WWW sadržaja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Vrste WWW sadržaja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7591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Isporuka WWW sadržaja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Isporuka statičkog sadržaj</a:t>
            </a:r>
            <a:endParaRPr lang="en-US" sz="40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3400" y="2359026"/>
            <a:ext cx="10617200" cy="2523269"/>
            <a:chOff x="1283494" y="2359025"/>
            <a:chExt cx="8809038" cy="1402889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283494" y="2511425"/>
              <a:ext cx="914400" cy="71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Tahoma" pitchFamily="34" charset="0"/>
                </a:rPr>
                <a:t>HTTP</a:t>
              </a:r>
            </a:p>
            <a:p>
              <a:pPr eaLnBrk="1" hangingPunct="1"/>
              <a:r>
                <a:rPr lang="en-US" sz="2000" dirty="0" err="1">
                  <a:latin typeface="Tahoma" pitchFamily="34" charset="0"/>
                </a:rPr>
                <a:t>klijent</a:t>
              </a:r>
              <a:endParaRPr lang="en-GB" sz="2000" dirty="0">
                <a:latin typeface="Tahoma" pitchFamily="34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208294" y="2511425"/>
              <a:ext cx="884238" cy="71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Tahoma" pitchFamily="34" charset="0"/>
                </a:rPr>
                <a:t>HTTP</a:t>
              </a:r>
            </a:p>
            <a:p>
              <a:pPr eaLnBrk="1" hangingPunct="1"/>
              <a:r>
                <a:rPr lang="en-US" sz="2000" dirty="0">
                  <a:latin typeface="Tahoma" pitchFamily="34" charset="0"/>
                </a:rPr>
                <a:t>server</a:t>
              </a:r>
              <a:endParaRPr lang="en-GB" sz="2000" dirty="0">
                <a:latin typeface="Tahoma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197894" y="2663825"/>
              <a:ext cx="701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197894" y="3044825"/>
              <a:ext cx="701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40894" y="3197225"/>
              <a:ext cx="3748749" cy="56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sr-Latn-CS" sz="2000" dirty="0">
                  <a:latin typeface="+mn-lt"/>
                </a:rPr>
                <a:t>k</a:t>
              </a:r>
              <a:r>
                <a:rPr lang="en-US" sz="2000" dirty="0" err="1">
                  <a:latin typeface="+mn-lt"/>
                </a:rPr>
                <a:t>lijent</a:t>
              </a:r>
              <a:r>
                <a:rPr lang="en-US" sz="2000" dirty="0">
                  <a:latin typeface="+mn-lt"/>
                </a:rPr>
                <a:t> </a:t>
              </a:r>
              <a:r>
                <a:rPr lang="en-US" sz="2000" dirty="0" err="1">
                  <a:latin typeface="+mn-lt"/>
                </a:rPr>
                <a:t>zahteva</a:t>
              </a:r>
              <a:r>
                <a:rPr lang="en-US" sz="2000" dirty="0">
                  <a:latin typeface="+mn-lt"/>
                </a:rPr>
                <a:t> </a:t>
              </a:r>
              <a:r>
                <a:rPr lang="en-US" sz="2000" dirty="0" err="1">
                  <a:latin typeface="+mn-lt"/>
                </a:rPr>
                <a:t>datoteku</a:t>
              </a:r>
              <a:endParaRPr lang="en-US" sz="2000" dirty="0">
                <a:latin typeface="+mn-lt"/>
              </a:endParaRPr>
            </a:p>
            <a:p>
              <a:pPr eaLnBrk="1" hangingPunct="1">
                <a:buFontTx/>
                <a:buAutoNum type="arabicPeriod"/>
              </a:pPr>
              <a:r>
                <a:rPr lang="en-US" sz="2000" dirty="0">
                  <a:latin typeface="+mn-lt"/>
                </a:rPr>
                <a:t>server je u</a:t>
              </a:r>
              <a:r>
                <a:rPr lang="sr-Latn-CS" sz="2000" dirty="0">
                  <a:latin typeface="+mn-lt"/>
                </a:rPr>
                <a:t>čitava sa svog fajl-sistema i</a:t>
              </a:r>
              <a:br>
                <a:rPr lang="sr-Latn-CS" sz="2000" dirty="0">
                  <a:latin typeface="+mn-lt"/>
                </a:rPr>
              </a:br>
              <a:r>
                <a:rPr lang="sr-Latn-CS" sz="2000" dirty="0">
                  <a:latin typeface="+mn-lt"/>
                </a:rPr>
                <a:t>šalje je klijentu</a:t>
              </a:r>
              <a:endParaRPr lang="en-GB" sz="2000" dirty="0">
                <a:latin typeface="+mn-lt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274094" y="2359025"/>
              <a:ext cx="280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r-Latn-CS" sz="1400">
                  <a:latin typeface="Tahoma" pitchFamily="34" charset="0"/>
                </a:rPr>
                <a:t>1</a:t>
              </a:r>
              <a:endParaRPr lang="en-GB" sz="1400">
                <a:latin typeface="Tahoma" pitchFamily="34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8827294" y="2740025"/>
              <a:ext cx="280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r-Latn-CS" sz="1400">
                  <a:latin typeface="Tahoma" pitchFamily="34" charset="0"/>
                </a:rPr>
                <a:t>2</a:t>
              </a:r>
              <a:endParaRPr lang="en-GB" sz="1400">
                <a:latin typeface="Tahoma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284459" y="1989693"/>
            <a:ext cx="7416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CS" sz="2400" dirty="0"/>
              <a:t>statički sadržaji se nalaze u okviru datoteka WWW servera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17903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Isporuka WWW sadržaja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Isporuka dinamičkog sadržaj</a:t>
            </a:r>
            <a:endParaRPr lang="en-US" sz="40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3400" y="2359026"/>
            <a:ext cx="11073150" cy="2215492"/>
            <a:chOff x="1283494" y="2359025"/>
            <a:chExt cx="9187337" cy="1231771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283494" y="2511425"/>
              <a:ext cx="914400" cy="71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Tahoma" pitchFamily="34" charset="0"/>
                </a:rPr>
                <a:t>HTTP</a:t>
              </a:r>
            </a:p>
            <a:p>
              <a:pPr eaLnBrk="1" hangingPunct="1"/>
              <a:r>
                <a:rPr lang="en-US" sz="2000" dirty="0" err="1">
                  <a:latin typeface="Tahoma" pitchFamily="34" charset="0"/>
                </a:rPr>
                <a:t>klijent</a:t>
              </a:r>
              <a:endParaRPr lang="en-GB" sz="2000" dirty="0">
                <a:latin typeface="Tahoma" pitchFamily="34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208294" y="2511425"/>
              <a:ext cx="884238" cy="71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Tahoma" pitchFamily="34" charset="0"/>
                </a:rPr>
                <a:t>HTTP</a:t>
              </a:r>
            </a:p>
            <a:p>
              <a:pPr eaLnBrk="1" hangingPunct="1"/>
              <a:r>
                <a:rPr lang="en-US" sz="2000" dirty="0">
                  <a:latin typeface="Tahoma" pitchFamily="34" charset="0"/>
                </a:rPr>
                <a:t>server</a:t>
              </a:r>
              <a:endParaRPr lang="en-GB" sz="2000" dirty="0">
                <a:latin typeface="Tahoma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197894" y="2663825"/>
              <a:ext cx="701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197894" y="3044825"/>
              <a:ext cx="701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40894" y="3197225"/>
              <a:ext cx="7129937" cy="393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sr-Latn-CS" sz="2000" dirty="0">
                  <a:latin typeface="+mn-lt"/>
                </a:rPr>
                <a:t>klijent zahteva "datoteku"</a:t>
              </a:r>
            </a:p>
            <a:p>
              <a:pPr eaLnBrk="1" hangingPunct="1">
                <a:buFontTx/>
                <a:buAutoNum type="arabicPeriod"/>
              </a:pPr>
              <a:r>
                <a:rPr lang="sr-Latn-CS" sz="2000" dirty="0">
                  <a:latin typeface="+mn-lt"/>
                </a:rPr>
                <a:t>server je generiše i šalje klijentu. Datoteka se ne snima u fajl sistemu servera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274094" y="2359025"/>
              <a:ext cx="280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r-Latn-CS" sz="1400">
                  <a:latin typeface="Tahoma" pitchFamily="34" charset="0"/>
                </a:rPr>
                <a:t>1</a:t>
              </a:r>
              <a:endParaRPr lang="en-GB" sz="1400">
                <a:latin typeface="Tahoma" pitchFamily="34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8827294" y="2740025"/>
              <a:ext cx="280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r-Latn-CS" sz="1400">
                  <a:latin typeface="Tahoma" pitchFamily="34" charset="0"/>
                </a:rPr>
                <a:t>2</a:t>
              </a:r>
              <a:endParaRPr lang="en-GB" sz="1400">
                <a:latin typeface="Tahoma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284459" y="1989693"/>
            <a:ext cx="6669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CS" sz="2400" dirty="0"/>
              <a:t>traženi sadržaj se generiše po zahtevu i šalje klijentu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9739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Port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altLang="en-US" dirty="0"/>
              <a:t>U</a:t>
            </a:r>
            <a:r>
              <a:rPr lang="sr-Latn-RS" altLang="en-US" dirty="0"/>
              <a:t> računarskoj mreži</a:t>
            </a:r>
            <a:r>
              <a:rPr lang="en-US" altLang="en-US" dirty="0"/>
              <a:t> </a:t>
            </a:r>
            <a:r>
              <a:rPr lang="en-US" altLang="en-US" i="1" dirty="0"/>
              <a:t>port</a:t>
            </a:r>
            <a:r>
              <a:rPr lang="en-US" altLang="en-US" dirty="0"/>
              <a:t> je </a:t>
            </a:r>
            <a:r>
              <a:rPr lang="en-US" altLang="en-US" dirty="0" err="1"/>
              <a:t>softverski</a:t>
            </a:r>
            <a:r>
              <a:rPr lang="en-US" altLang="en-US" dirty="0"/>
              <a:t> </a:t>
            </a:r>
            <a:r>
              <a:rPr lang="en-US" altLang="en-US" dirty="0" err="1"/>
              <a:t>zadat</a:t>
            </a:r>
            <a:r>
              <a:rPr lang="en-US" altLang="en-US" dirty="0"/>
              <a:t> </a:t>
            </a:r>
            <a:r>
              <a:rPr lang="en-US" altLang="en-US" dirty="0" err="1"/>
              <a:t>kanal</a:t>
            </a:r>
            <a:r>
              <a:rPr lang="en-US" altLang="en-US" dirty="0"/>
              <a:t> </a:t>
            </a:r>
            <a:r>
              <a:rPr lang="en-US" altLang="en-US" dirty="0" err="1"/>
              <a:t>kojim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putem</a:t>
            </a:r>
            <a:r>
              <a:rPr lang="en-US" altLang="en-US" dirty="0"/>
              <a:t> </a:t>
            </a:r>
            <a:r>
              <a:rPr lang="en-US" altLang="en-US" dirty="0" err="1"/>
              <a:t>računarskih</a:t>
            </a:r>
            <a:r>
              <a:rPr lang="en-US" altLang="en-US" dirty="0"/>
              <a:t> </a:t>
            </a:r>
            <a:r>
              <a:rPr lang="en-US" altLang="en-US" dirty="0" err="1"/>
              <a:t>mreža</a:t>
            </a:r>
            <a:r>
              <a:rPr lang="en-US" altLang="en-US" dirty="0"/>
              <a:t>.</a:t>
            </a:r>
            <a:r>
              <a:rPr lang="sr-Latn-CS" altLang="en-US"/>
              <a:t> </a:t>
            </a:r>
          </a:p>
          <a:p>
            <a:r>
              <a:rPr lang="sr-Latn-CS" altLang="en-US"/>
              <a:t>Predstavlja </a:t>
            </a:r>
            <a:r>
              <a:rPr lang="sr-Latn-CS" altLang="en-US" dirty="0"/>
              <a:t>broj u opsegu 0-63535. Neki od ovih brojeva su predifinisani (0-1023) dok ostale portove mogu </a:t>
            </a:r>
            <a:r>
              <a:rPr lang="en-US" altLang="en-US" dirty="0"/>
              <a:t>da </a:t>
            </a:r>
            <a:r>
              <a:rPr lang="sr-Latn-CS" altLang="en-US" dirty="0"/>
              <a:t>koriste korisničke aplikacije.</a:t>
            </a:r>
          </a:p>
          <a:p>
            <a:r>
              <a:rPr lang="sr-Latn-CS" altLang="en-US" dirty="0"/>
              <a:t>Portom razlikujemo aplikacije na računarima u domenu mrežne komunikacije. </a:t>
            </a:r>
            <a:endParaRPr lang="en-US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7676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WWW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GB" altLang="en-US" dirty="0"/>
              <a:t>Web 1.0 – </a:t>
            </a:r>
            <a:r>
              <a:rPr lang="en-GB" altLang="en-US" dirty="0" err="1"/>
              <a:t>Korisnici</a:t>
            </a:r>
            <a:r>
              <a:rPr lang="en-GB" altLang="en-US" dirty="0"/>
              <a:t> </a:t>
            </a:r>
            <a:r>
              <a:rPr lang="en-GB" altLang="en-US" dirty="0" err="1"/>
              <a:t>su</a:t>
            </a:r>
            <a:r>
              <a:rPr lang="en-GB" altLang="en-US" dirty="0"/>
              <a:t> </a:t>
            </a:r>
            <a:r>
              <a:rPr lang="en-GB" altLang="en-US" dirty="0" err="1"/>
              <a:t>puki</a:t>
            </a:r>
            <a:r>
              <a:rPr lang="en-GB" altLang="en-US" dirty="0"/>
              <a:t> </a:t>
            </a:r>
            <a:r>
              <a:rPr lang="sr-Latn-CS" altLang="en-US" dirty="0"/>
              <a:t>“čitaoci” informacija (wikipedia). Statički sadržaj uglavnom. Server traži resurs u svom fajl sistemu</a:t>
            </a:r>
          </a:p>
          <a:p>
            <a:r>
              <a:rPr lang="sr-Latn-CS" altLang="en-US" dirty="0"/>
              <a:t>Web 2.0 (1999) – Dinamički sadržaj. Koncept Web as</a:t>
            </a:r>
            <a:r>
              <a:rPr lang="en-US" altLang="en-US" dirty="0"/>
              <a:t> a</a:t>
            </a:r>
            <a:r>
              <a:rPr lang="sr-Latn-CS" altLang="en-US" dirty="0"/>
              <a:t> Platform. Nema više desktop aplikacija. Korisnici kreiraju sadržaj. Personalizovani korisnici (user account) WebShops, Social Networks. Rich User Experience, Cloud Computing, Software as a Service (SaaS).</a:t>
            </a:r>
          </a:p>
          <a:p>
            <a:r>
              <a:rPr lang="sr-Latn-CS" altLang="en-US" dirty="0"/>
              <a:t>Web 3.0 (2006) - </a:t>
            </a:r>
            <a:r>
              <a:rPr lang="en-US" altLang="en-US" dirty="0"/>
              <a:t>web of content where the meaning can be processed by machines</a:t>
            </a:r>
            <a:endParaRPr lang="sr-Latn-CS" altLang="en-US" dirty="0"/>
          </a:p>
          <a:p>
            <a:r>
              <a:rPr lang="sr-Latn-CS" altLang="en-US" dirty="0"/>
              <a:t>Web 4.0, 5.0 – MobileOpen Linked,Iteligent, VR, AR</a:t>
            </a:r>
          </a:p>
          <a:p>
            <a:endParaRPr lang="en-GB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281722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World Wide Web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53" y="960578"/>
            <a:ext cx="6941668" cy="5780078"/>
          </a:xfrm>
          <a:prstGeom prst="rect">
            <a:avLst/>
          </a:prstGeom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2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HTTP je </a:t>
            </a:r>
            <a:r>
              <a:rPr lang="en-US" dirty="0" err="1"/>
              <a:t>sra</a:t>
            </a:r>
            <a:r>
              <a:rPr lang="sr-Latn-RS" dirty="0"/>
              <a:t>ć</a:t>
            </a:r>
            <a:r>
              <a:rPr lang="en-US" dirty="0" err="1"/>
              <a:t>enica</a:t>
            </a:r>
            <a:r>
              <a:rPr lang="en-US" dirty="0"/>
              <a:t> od </a:t>
            </a:r>
            <a:r>
              <a:rPr lang="en-US" i="1" dirty="0" err="1"/>
              <a:t>HyperText</a:t>
            </a:r>
            <a:r>
              <a:rPr lang="en-US" i="1" dirty="0"/>
              <a:t> Transfer Protocol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HTTP je </a:t>
            </a:r>
            <a:r>
              <a:rPr lang="sr-Latn-RS" dirty="0"/>
              <a:t>fundamentalni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sr-Latn-RS" dirty="0"/>
              <a:t>na koji se bazira rad WWW</a:t>
            </a:r>
          </a:p>
          <a:p>
            <a:pPr marL="0" indent="0">
              <a:buNone/>
            </a:pPr>
            <a:r>
              <a:rPr lang="sr-Latn-RS" dirty="0"/>
              <a:t>P</a:t>
            </a:r>
            <a:r>
              <a:rPr lang="en-US" dirty="0" err="1"/>
              <a:t>rotokol</a:t>
            </a:r>
            <a:r>
              <a:rPr lang="en-US" dirty="0"/>
              <a:t>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sr-Latn-RS" dirty="0"/>
              <a:t>:</a:t>
            </a:r>
          </a:p>
          <a:p>
            <a:pPr lvl="1"/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formatiraju</a:t>
            </a:r>
            <a:r>
              <a:rPr lang="en-US" dirty="0"/>
              <a:t> i </a:t>
            </a:r>
            <a:r>
              <a:rPr lang="en-US" dirty="0" err="1"/>
              <a:t>prenose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sr-Latn-RS" dirty="0"/>
              <a:t> WWW</a:t>
            </a:r>
          </a:p>
          <a:p>
            <a:pPr lvl="1"/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akcije</a:t>
            </a:r>
            <a:r>
              <a:rPr lang="en-US" dirty="0"/>
              <a:t> bi </a:t>
            </a:r>
            <a:r>
              <a:rPr lang="en-US" dirty="0" err="1"/>
              <a:t>trebalo</a:t>
            </a:r>
            <a:r>
              <a:rPr lang="en-US" dirty="0"/>
              <a:t> da </a:t>
            </a:r>
            <a:r>
              <a:rPr lang="en-US" dirty="0" err="1"/>
              <a:t>preduzmu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serveri</a:t>
            </a:r>
            <a:r>
              <a:rPr lang="en-US" dirty="0"/>
              <a:t> i </a:t>
            </a:r>
            <a:r>
              <a:rPr lang="en-US" dirty="0" err="1"/>
              <a:t>pregledači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odgovor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komande</a:t>
            </a:r>
            <a:endParaRPr lang="sr-Latn-RS" dirty="0"/>
          </a:p>
          <a:p>
            <a:r>
              <a:rPr lang="sr-Latn-RS" dirty="0"/>
              <a:t>Verzije:</a:t>
            </a:r>
          </a:p>
          <a:p>
            <a:pPr lvl="1"/>
            <a:r>
              <a:rPr lang="en-US" dirty="0"/>
              <a:t>HTTP/1.0</a:t>
            </a:r>
          </a:p>
          <a:p>
            <a:pPr lvl="1"/>
            <a:r>
              <a:rPr lang="en-US" dirty="0"/>
              <a:t>HTTP/1.1 (permanent/persistent/</a:t>
            </a:r>
            <a:r>
              <a:rPr lang="en-US" b="1" dirty="0"/>
              <a:t>keep-alive</a:t>
            </a:r>
            <a:r>
              <a:rPr lang="en-US" dirty="0"/>
              <a:t> connection) -1997</a:t>
            </a:r>
          </a:p>
          <a:p>
            <a:pPr lvl="1"/>
            <a:r>
              <a:rPr lang="en-US" dirty="0"/>
              <a:t>HTTP/2.0 (performance improvements, header compression, usage of encryption, and prioritization of requests)- 2014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Uvod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247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2797</Words>
  <Application>Microsoft Office PowerPoint</Application>
  <PresentationFormat>Widescreen</PresentationFormat>
  <Paragraphs>403</Paragraphs>
  <Slides>53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Tahoma</vt:lpstr>
      <vt:lpstr>Office Theme</vt:lpstr>
      <vt:lpstr>Osnove web programiranja</vt:lpstr>
      <vt:lpstr>Sadržaj</vt:lpstr>
      <vt:lpstr>WWW</vt:lpstr>
      <vt:lpstr>URL</vt:lpstr>
      <vt:lpstr>Primer</vt:lpstr>
      <vt:lpstr>Port</vt:lpstr>
      <vt:lpstr>WWW</vt:lpstr>
      <vt:lpstr>WWW</vt:lpstr>
      <vt:lpstr>HTTP uvod</vt:lpstr>
      <vt:lpstr>HTTP uvod</vt:lpstr>
      <vt:lpstr>PowerPoint Presentation</vt:lpstr>
      <vt:lpstr>HTTP uvod</vt:lpstr>
      <vt:lpstr>HTTP uvod</vt:lpstr>
      <vt:lpstr>HTTP uvod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 zahtev</vt:lpstr>
      <vt:lpstr>HTTP zahtev</vt:lpstr>
      <vt:lpstr>HTTP zahtev</vt:lpstr>
      <vt:lpstr>HTTP zahtev</vt:lpstr>
      <vt:lpstr>Primer HTTP zahteva</vt:lpstr>
      <vt:lpstr>HTTP zahtev</vt:lpstr>
      <vt:lpstr>HTTP odgovor</vt:lpstr>
      <vt:lpstr>HTTP odgovor</vt:lpstr>
      <vt:lpstr>HTTP odgovor</vt:lpstr>
      <vt:lpstr>Primer HTTP odgovora</vt:lpstr>
      <vt:lpstr>Slanje podataka iz formi</vt:lpstr>
      <vt:lpstr>Slanje podataka iz formi</vt:lpstr>
      <vt:lpstr>Slanje podataka iz formi</vt:lpstr>
      <vt:lpstr>Slanje podataka iz formi</vt:lpstr>
      <vt:lpstr>Slanje podataka iz formi</vt:lpstr>
      <vt:lpstr>Slanje podataka iz formi</vt:lpstr>
      <vt:lpstr>Slanje podataka iz formi</vt:lpstr>
      <vt:lpstr>Slanje podataka iz formi</vt:lpstr>
      <vt:lpstr>Isporuka WWW sadržaja</vt:lpstr>
      <vt:lpstr>Isporuka WWW sadržaja</vt:lpstr>
      <vt:lpstr>Isporuka WWW sadržaja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Milos</dc:creator>
  <cp:lastModifiedBy>Siniša</cp:lastModifiedBy>
  <cp:revision>101</cp:revision>
  <dcterms:created xsi:type="dcterms:W3CDTF">2020-03-26T12:06:01Z</dcterms:created>
  <dcterms:modified xsi:type="dcterms:W3CDTF">2021-10-14T08:58:19Z</dcterms:modified>
</cp:coreProperties>
</file>