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312" r:id="rId2"/>
    <p:sldId id="258" r:id="rId3"/>
    <p:sldId id="257" r:id="rId4"/>
    <p:sldId id="263" r:id="rId5"/>
    <p:sldId id="272" r:id="rId6"/>
    <p:sldId id="273" r:id="rId7"/>
    <p:sldId id="266" r:id="rId8"/>
    <p:sldId id="267" r:id="rId9"/>
    <p:sldId id="268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310" r:id="rId22"/>
    <p:sldId id="285" r:id="rId23"/>
    <p:sldId id="289" r:id="rId24"/>
    <p:sldId id="290" r:id="rId25"/>
    <p:sldId id="286" r:id="rId26"/>
    <p:sldId id="288" r:id="rId27"/>
    <p:sldId id="291" r:id="rId28"/>
    <p:sldId id="293" r:id="rId29"/>
    <p:sldId id="311" r:id="rId30"/>
    <p:sldId id="297" r:id="rId31"/>
    <p:sldId id="298" r:id="rId32"/>
    <p:sldId id="309" r:id="rId33"/>
    <p:sldId id="299" r:id="rId34"/>
    <p:sldId id="303" r:id="rId35"/>
    <p:sldId id="301" r:id="rId36"/>
    <p:sldId id="302" r:id="rId37"/>
    <p:sldId id="305" r:id="rId38"/>
    <p:sldId id="313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78BE"/>
    <a:srgbClr val="F16726"/>
    <a:srgbClr val="BF247D"/>
    <a:srgbClr val="31AC4A"/>
    <a:srgbClr val="EA23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930" autoAdjust="0"/>
  </p:normalViewPr>
  <p:slideViewPr>
    <p:cSldViewPr snapToGrid="0">
      <p:cViewPr varScale="1">
        <p:scale>
          <a:sx n="119" d="100"/>
          <a:sy n="119" d="100"/>
        </p:scale>
        <p:origin x="23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1ACB24-D4FF-43DD-8E64-17BD169289AA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306C24-BA1C-48DB-B8E9-887F4C67C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629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/>
              <a:t>Postoje gomila tehnologija za generisanje dinamičkog web sadržaja, a sevleti su jedna</a:t>
            </a:r>
            <a:endParaRPr lang="en-US" dirty="0"/>
          </a:p>
          <a:p>
            <a:r>
              <a:rPr lang="en-US" dirty="0"/>
              <a:t>Spring </a:t>
            </a:r>
            <a:r>
              <a:rPr lang="en-US" dirty="0" err="1"/>
              <a:t>koji</a:t>
            </a:r>
            <a:r>
              <a:rPr lang="en-US" baseline="0" dirty="0"/>
              <a:t> </a:t>
            </a:r>
            <a:r>
              <a:rPr lang="sr-Latn-RS" baseline="0" dirty="0"/>
              <a:t>ćemo raditi na ovom modulu se oslanja na Servlet thenlologiju</a:t>
            </a:r>
            <a:endParaRPr lang="sr-Latn-RS" dirty="0"/>
          </a:p>
          <a:p>
            <a:r>
              <a:rPr lang="sr-Latn-RS" dirty="0"/>
              <a:t>Mi</a:t>
            </a:r>
            <a:r>
              <a:rPr lang="sr-Latn-RS" baseline="0" dirty="0"/>
              <a:t> ćemo proći i korz stariju verziju kreiranja Web aplikacije sa servletima i sa najnovijom verzijom Servleta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06C24-BA1C-48DB-B8E9-887F4C67C9B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3369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r-Latn-R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06C24-BA1C-48DB-B8E9-887F4C67C9B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3369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r-Latn-R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06C24-BA1C-48DB-B8E9-887F4C67C9B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3369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r-Latn-R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06C24-BA1C-48DB-B8E9-887F4C67C9B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3369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r-Latn-R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06C24-BA1C-48DB-B8E9-887F4C67C9B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3369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06C24-BA1C-48DB-B8E9-887F4C67C9B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3369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/>
              <a:t>Objasni ip adresu, port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06C24-BA1C-48DB-B8E9-887F4C67C9B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3369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06C24-BA1C-48DB-B8E9-887F4C67C9B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3369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r-Latn-R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06C24-BA1C-48DB-B8E9-887F4C67C9B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3369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r-Latn-R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06C24-BA1C-48DB-B8E9-887F4C67C9B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3369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r-Latn-R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06C24-BA1C-48DB-B8E9-887F4C67C9B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336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06C24-BA1C-48DB-B8E9-887F4C67C9B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0074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06C24-BA1C-48DB-B8E9-887F4C67C9B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0641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06C24-BA1C-48DB-B8E9-887F4C67C9B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3369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r-Latn-R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06C24-BA1C-48DB-B8E9-887F4C67C9B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3369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r-Latn-R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06C24-BA1C-48DB-B8E9-887F4C67C9B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3369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06C24-BA1C-48DB-B8E9-887F4C67C9B6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9744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r-Latn-R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06C24-BA1C-48DB-B8E9-887F4C67C9B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3369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r-Latn-R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06C24-BA1C-48DB-B8E9-887F4C67C9B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33698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06C24-BA1C-48DB-B8E9-887F4C67C9B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97442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r-Latn-R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06C24-BA1C-48DB-B8E9-887F4C67C9B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33698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r-Latn-R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06C24-BA1C-48DB-B8E9-887F4C67C9B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336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CS"/>
              <a:t>Servlet kontejneru</a:t>
            </a:r>
            <a:r>
              <a:rPr lang="en-US"/>
              <a:t> je za</a:t>
            </a:r>
            <a:r>
              <a:rPr lang="en-US" baseline="0"/>
              <a:t> nas Tomcat aplikacija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06C24-BA1C-48DB-B8E9-887F4C67C9B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33698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r-Latn-R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06C24-BA1C-48DB-B8E9-887F4C67C9B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33698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r-Latn-R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06C24-BA1C-48DB-B8E9-887F4C67C9B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33698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r-Latn-R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06C24-BA1C-48DB-B8E9-887F4C67C9B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33698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r-Latn-R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06C24-BA1C-48DB-B8E9-887F4C67C9B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33698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r-Latn-R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06C24-BA1C-48DB-B8E9-887F4C67C9B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33698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r-Latn-R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06C24-BA1C-48DB-B8E9-887F4C67C9B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3369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Konstruktor</a:t>
            </a:r>
            <a:r>
              <a:rPr lang="en-US" dirty="0"/>
              <a:t> </a:t>
            </a:r>
            <a:r>
              <a:rPr lang="en-US" dirty="0" err="1"/>
              <a:t>servleta</a:t>
            </a:r>
            <a:r>
              <a:rPr lang="en-US" dirty="0"/>
              <a:t> </a:t>
            </a:r>
            <a:r>
              <a:rPr lang="en-US" dirty="0" err="1"/>
              <a:t>poziva</a:t>
            </a:r>
            <a:r>
              <a:rPr lang="en-US" dirty="0"/>
              <a:t> web server, ne </a:t>
            </a:r>
            <a:r>
              <a:rPr lang="en-US" dirty="0" err="1"/>
              <a:t>pozivamo</a:t>
            </a:r>
            <a:r>
              <a:rPr lang="en-US" dirty="0"/>
              <a:t> </a:t>
            </a:r>
            <a:r>
              <a:rPr lang="en-US" dirty="0" err="1"/>
              <a:t>nigde</a:t>
            </a:r>
            <a:r>
              <a:rPr lang="en-US" dirty="0"/>
              <a:t> </a:t>
            </a:r>
            <a:r>
              <a:rPr lang="en-US" dirty="0" err="1"/>
              <a:t>eksplicitno</a:t>
            </a:r>
            <a:r>
              <a:rPr lang="en-US" dirty="0"/>
              <a:t> mi</a:t>
            </a:r>
          </a:p>
          <a:p>
            <a:r>
              <a:rPr lang="en-US" dirty="0" err="1"/>
              <a:t>Posle</a:t>
            </a:r>
            <a:r>
              <a:rPr lang="en-US" dirty="0"/>
              <a:t> </a:t>
            </a:r>
            <a:r>
              <a:rPr lang="en-US" dirty="0" err="1"/>
              <a:t>konstruktora</a:t>
            </a:r>
            <a:r>
              <a:rPr lang="en-US" dirty="0"/>
              <a:t> web server </a:t>
            </a:r>
            <a:r>
              <a:rPr lang="en-US" dirty="0" err="1"/>
              <a:t>poziva</a:t>
            </a:r>
            <a:r>
              <a:rPr lang="en-US" dirty="0"/>
              <a:t> </a:t>
            </a:r>
            <a:r>
              <a:rPr lang="en-US" dirty="0" err="1"/>
              <a:t>metodu</a:t>
            </a:r>
            <a:r>
              <a:rPr lang="en-US" dirty="0"/>
              <a:t> </a:t>
            </a:r>
            <a:r>
              <a:rPr lang="en-US" dirty="0" err="1"/>
              <a:t>init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inicijalizaciju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06C24-BA1C-48DB-B8E9-887F4C67C9B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3369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06C24-BA1C-48DB-B8E9-887F4C67C9B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3369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06C24-BA1C-48DB-B8E9-887F4C67C9B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3369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r-Latn-RS" sz="1200" dirty="0"/>
              <a:t>Otvori datoteku </a:t>
            </a:r>
            <a:r>
              <a:rPr lang="sr-Latn-RS" sz="1200" i="1" dirty="0"/>
              <a:t>Razvoj Web Aplikacija - Ec</a:t>
            </a:r>
            <a:r>
              <a:rPr lang="en-US" sz="1200" i="1" dirty="0"/>
              <a:t>l</a:t>
            </a:r>
            <a:r>
              <a:rPr lang="sr-Latn-RS" sz="1200" i="1" dirty="0"/>
              <a:t>iplse Tomcat Servleti.pdf </a:t>
            </a:r>
            <a:r>
              <a:rPr lang="sr-Latn-RS" sz="1200" dirty="0"/>
              <a:t>i prati uputstva</a:t>
            </a:r>
            <a:endParaRPr lang="en-US" sz="1200" dirty="0"/>
          </a:p>
          <a:p>
            <a:r>
              <a:rPr lang="en-US"/>
              <a:t>U UOP predmetu smo imali konzolnu aplikaciju koja se izvr</a:t>
            </a:r>
            <a:r>
              <a:rPr lang="sr-Latn-RS"/>
              <a:t>šavala na JVM</a:t>
            </a:r>
          </a:p>
          <a:p>
            <a:r>
              <a:rPr lang="sr-Latn-RS"/>
              <a:t>U </a:t>
            </a:r>
            <a:r>
              <a:rPr lang="en-US"/>
              <a:t>WP predmetu </a:t>
            </a:r>
            <a:r>
              <a:rPr lang="sr-Latn-RS"/>
              <a:t>imamo veb aplikaciju koja se izvršava na web serveru (posebna aplikacija van </a:t>
            </a:r>
            <a:r>
              <a:rPr lang="en-US"/>
              <a:t>Eclipse</a:t>
            </a:r>
            <a:r>
              <a:rPr lang="sr-Latn-RS"/>
              <a:t>)</a:t>
            </a:r>
          </a:p>
          <a:p>
            <a:r>
              <a:rPr lang="sr-Latn-RS"/>
              <a:t>Moramo </a:t>
            </a:r>
            <a:r>
              <a:rPr lang="sr-Latn-RS" dirty="0"/>
              <a:t>da obezbedimo web server aplikaciju i da povežemo </a:t>
            </a:r>
            <a:r>
              <a:rPr lang="en-US" dirty="0"/>
              <a:t>Eclipse</a:t>
            </a:r>
            <a:r>
              <a:rPr lang="sr-Latn-RS" dirty="0"/>
              <a:t> sa web serverom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r-Latn-R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06C24-BA1C-48DB-B8E9-887F4C67C9B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3369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r-Latn-R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06C24-BA1C-48DB-B8E9-887F4C67C9B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3369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r-Latn-R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06C24-BA1C-48DB-B8E9-887F4C67C9B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336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E18E3-8B1C-4B2B-AB06-477F1B0B284C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052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E18E3-8B1C-4B2B-AB06-477F1B0B284C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413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E18E3-8B1C-4B2B-AB06-477F1B0B284C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501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E18E3-8B1C-4B2B-AB06-477F1B0B284C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441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E18E3-8B1C-4B2B-AB06-477F1B0B284C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595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E18E3-8B1C-4B2B-AB06-477F1B0B284C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227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E18E3-8B1C-4B2B-AB06-477F1B0B284C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124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E18E3-8B1C-4B2B-AB06-477F1B0B284C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382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E18E3-8B1C-4B2B-AB06-477F1B0B284C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987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E18E3-8B1C-4B2B-AB06-477F1B0B284C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992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E18E3-8B1C-4B2B-AB06-477F1B0B284C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525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E18E3-8B1C-4B2B-AB06-477F1B0B284C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1EA2F-6D5D-4AA6-9C08-0E6AA7753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206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2520548"/>
            <a:ext cx="9144000" cy="989415"/>
          </a:xfrm>
        </p:spPr>
        <p:txBody>
          <a:bodyPr/>
          <a:lstStyle/>
          <a:p>
            <a:r>
              <a:rPr lang="en-US" i="1">
                <a:latin typeface="+mn-lt"/>
              </a:rPr>
              <a:t>Osnove web programiranja</a:t>
            </a:r>
            <a:endParaRPr lang="en-US" i="1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9"/>
            <a:ext cx="9144000" cy="692869"/>
          </a:xfrm>
        </p:spPr>
        <p:txBody>
          <a:bodyPr>
            <a:noAutofit/>
          </a:bodyPr>
          <a:lstStyle/>
          <a:p>
            <a:r>
              <a:rPr lang="sr-Latn-RS" sz="4800"/>
              <a:t>Servleti, Tomcat</a:t>
            </a:r>
            <a:endParaRPr lang="en-US" sz="4800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523999" y="4386984"/>
            <a:ext cx="9144000" cy="66530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err="1">
                <a:solidFill>
                  <a:schemeClr val="bg1"/>
                </a:solidFill>
              </a:rPr>
              <a:t>Termin</a:t>
            </a:r>
            <a:r>
              <a:rPr lang="en-US" sz="4000">
                <a:solidFill>
                  <a:schemeClr val="bg1"/>
                </a:solidFill>
              </a:rPr>
              <a:t> </a:t>
            </a:r>
            <a:r>
              <a:rPr lang="sr-Latn-RS" sz="4000">
                <a:solidFill>
                  <a:schemeClr val="bg1"/>
                </a:solidFill>
              </a:rPr>
              <a:t>1</a:t>
            </a:r>
            <a:endParaRPr lang="en-US" sz="4000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3322" y="586152"/>
            <a:ext cx="1805353" cy="1996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5317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Setup i Apache Tomcat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2" y="1574499"/>
            <a:ext cx="11684000" cy="5192061"/>
          </a:xfr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sr-Latn-RS" dirty="0"/>
              <a:t>Napravi novi workspace </a:t>
            </a:r>
            <a:r>
              <a:rPr lang="sr-Latn-RS" dirty="0" err="1"/>
              <a:t>ImePrezime</a:t>
            </a:r>
            <a:r>
              <a:rPr lang="en-US" dirty="0"/>
              <a:t>/</a:t>
            </a:r>
            <a:r>
              <a:rPr lang="en-US" dirty="0" err="1">
                <a:latin typeface="Calibri" pitchFamily="34" charset="0"/>
              </a:rPr>
              <a:t>Predmet</a:t>
            </a:r>
            <a:r>
              <a:rPr lang="sr-Latn-RS" dirty="0">
                <a:latin typeface="Calibri" pitchFamily="34" charset="0"/>
              </a:rPr>
              <a:t>2Web</a:t>
            </a:r>
            <a:endParaRPr lang="en-US" dirty="0"/>
          </a:p>
          <a:p>
            <a:pPr marL="0" indent="0">
              <a:buNone/>
            </a:pPr>
            <a:r>
              <a:rPr lang="sr-Latn-RS" dirty="0"/>
              <a:t>Otpakujte materijale za ovo predavanje, u njima imate zip arhivu </a:t>
            </a:r>
            <a:r>
              <a:rPr lang="sr-Latn-RS" i="1" dirty="0"/>
              <a:t>apache-tomcat-9.0.31.zip</a:t>
            </a:r>
            <a:endParaRPr lang="en-US" i="1" dirty="0"/>
          </a:p>
          <a:p>
            <a:pPr marL="0" indent="0">
              <a:buNone/>
            </a:pPr>
            <a:r>
              <a:rPr lang="sr-Latn-CS" dirty="0"/>
              <a:t>Napravi folder ImePrezime/Servers i u njemu otpakujte </a:t>
            </a:r>
            <a:r>
              <a:rPr lang="sr-Latn-CS" dirty="0" err="1"/>
              <a:t>tomket</a:t>
            </a:r>
            <a:r>
              <a:rPr lang="en-US" dirty="0"/>
              <a:t> apache-tomcat-9.0.31.zip</a:t>
            </a:r>
          </a:p>
          <a:p>
            <a:pPr marL="0" indent="0">
              <a:buNone/>
            </a:pPr>
            <a:r>
              <a:rPr lang="sr-Latn-CS" dirty="0"/>
              <a:t>Pokreni </a:t>
            </a:r>
            <a:r>
              <a:rPr lang="sr-Latn-CS" dirty="0" err="1"/>
              <a:t>Eclipse</a:t>
            </a:r>
            <a:r>
              <a:rPr lang="sr-Latn-CS" dirty="0"/>
              <a:t> EE i postavi putanju na novi </a:t>
            </a:r>
            <a:r>
              <a:rPr lang="sr-Latn-CS" dirty="0" err="1"/>
              <a:t>workspace</a:t>
            </a:r>
            <a:endParaRPr lang="sr-Latn-CS" dirty="0"/>
          </a:p>
          <a:p>
            <a:pPr lvl="1"/>
            <a:r>
              <a:rPr lang="sr-Latn-CS" dirty="0" err="1"/>
              <a:t>Eclipse</a:t>
            </a:r>
            <a:r>
              <a:rPr lang="sr-Latn-CS" dirty="0"/>
              <a:t> New-&gt;</a:t>
            </a:r>
            <a:r>
              <a:rPr lang="sr-Latn-CS" dirty="0" err="1"/>
              <a:t>Dynamic</a:t>
            </a:r>
            <a:r>
              <a:rPr lang="sr-Latn-CS" dirty="0"/>
              <a:t> Web Project (ne može, nedostaje server)</a:t>
            </a:r>
          </a:p>
          <a:p>
            <a:pPr marL="0" indent="0">
              <a:buNone/>
            </a:pPr>
            <a:r>
              <a:rPr lang="sr-Latn-CS" dirty="0"/>
              <a:t>Vraćamo se u Eclipse gde moramo u podešavanjima da postavimo putanju do otpakovanog servera</a:t>
            </a:r>
            <a:endParaRPr lang="en-US" dirty="0"/>
          </a:p>
          <a:p>
            <a:pPr lvl="1"/>
            <a:r>
              <a:rPr lang="sr-Latn-RS" dirty="0"/>
              <a:t>Eclipse </a:t>
            </a:r>
            <a:r>
              <a:rPr lang="en-US" i="1" dirty="0"/>
              <a:t>Window-</a:t>
            </a:r>
            <a:r>
              <a:rPr lang="en-US" dirty="0"/>
              <a:t>&gt;</a:t>
            </a:r>
            <a:r>
              <a:rPr lang="en-US" i="1" dirty="0"/>
              <a:t>Preferences-</a:t>
            </a:r>
            <a:r>
              <a:rPr lang="en-US" dirty="0"/>
              <a:t>&gt;</a:t>
            </a:r>
            <a:r>
              <a:rPr lang="en-US" i="1" dirty="0"/>
              <a:t>Server-</a:t>
            </a:r>
            <a:r>
              <a:rPr lang="en-US" dirty="0"/>
              <a:t>&gt;</a:t>
            </a:r>
            <a:r>
              <a:rPr lang="en-US" i="1" dirty="0"/>
              <a:t>Runtime Environments-</a:t>
            </a:r>
            <a:r>
              <a:rPr lang="en-US" dirty="0"/>
              <a:t>&gt;</a:t>
            </a:r>
            <a:r>
              <a:rPr lang="en-US" i="1" dirty="0"/>
              <a:t>Add</a:t>
            </a:r>
          </a:p>
          <a:p>
            <a:pPr lvl="1"/>
            <a:r>
              <a:rPr lang="en-US" dirty="0"/>
              <a:t>Wizard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dodavanje</a:t>
            </a:r>
            <a:r>
              <a:rPr lang="en-US" dirty="0"/>
              <a:t> </a:t>
            </a:r>
            <a:r>
              <a:rPr lang="en-US" i="1" dirty="0"/>
              <a:t>Apache-</a:t>
            </a:r>
            <a:r>
              <a:rPr lang="en-US" dirty="0"/>
              <a:t>&gt;</a:t>
            </a:r>
            <a:r>
              <a:rPr lang="en-US" i="1" dirty="0"/>
              <a:t>Apache Tomcat v9.0-</a:t>
            </a:r>
            <a:r>
              <a:rPr lang="en-US" dirty="0"/>
              <a:t>&gt;</a:t>
            </a:r>
            <a:r>
              <a:rPr lang="en-US" i="1" dirty="0"/>
              <a:t>Next</a:t>
            </a:r>
          </a:p>
          <a:p>
            <a:pPr lvl="1"/>
            <a:r>
              <a:rPr lang="en-US" dirty="0" err="1"/>
              <a:t>Dugme</a:t>
            </a:r>
            <a:r>
              <a:rPr lang="en-US" dirty="0"/>
              <a:t> </a:t>
            </a:r>
            <a:r>
              <a:rPr lang="en-US" i="1" dirty="0"/>
              <a:t>Browse</a:t>
            </a:r>
            <a:r>
              <a:rPr lang="en-US" dirty="0"/>
              <a:t>… pa se </a:t>
            </a:r>
            <a:r>
              <a:rPr lang="en-US" dirty="0" err="1"/>
              <a:t>pozicionirati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lokaciju</a:t>
            </a:r>
            <a:r>
              <a:rPr lang="en-US" dirty="0"/>
              <a:t> </a:t>
            </a:r>
            <a:r>
              <a:rPr lang="en-US" dirty="0" err="1"/>
              <a:t>gde</a:t>
            </a:r>
            <a:r>
              <a:rPr lang="en-US" dirty="0"/>
              <a:t> je </a:t>
            </a:r>
            <a:r>
              <a:rPr lang="en-US" dirty="0" err="1"/>
              <a:t>otpakovan</a:t>
            </a:r>
            <a:r>
              <a:rPr lang="en-US" dirty="0"/>
              <a:t> Tomcat </a:t>
            </a:r>
            <a:r>
              <a:rPr lang="en-US" dirty="0" err="1"/>
              <a:t>tj</a:t>
            </a:r>
            <a:r>
              <a:rPr lang="en-US" dirty="0"/>
              <a:t>. </a:t>
            </a:r>
            <a:r>
              <a:rPr lang="en-US" dirty="0" err="1"/>
              <a:t>na</a:t>
            </a:r>
            <a:r>
              <a:rPr lang="en-US" dirty="0"/>
              <a:t>  </a:t>
            </a:r>
            <a:r>
              <a:rPr lang="en-US" dirty="0" err="1"/>
              <a:t>ImePrezime</a:t>
            </a:r>
            <a:r>
              <a:rPr lang="en-US" dirty="0"/>
              <a:t>/Servers/apache-tomcat-9.0.31</a:t>
            </a:r>
          </a:p>
          <a:p>
            <a:pPr lvl="1"/>
            <a:r>
              <a:rPr lang="en-US" dirty="0" err="1"/>
              <a:t>Dugme</a:t>
            </a:r>
            <a:r>
              <a:rPr lang="en-US" dirty="0"/>
              <a:t> </a:t>
            </a:r>
            <a:r>
              <a:rPr lang="en-US" i="1" dirty="0"/>
              <a:t>Finish-</a:t>
            </a:r>
            <a:r>
              <a:rPr lang="en-US" dirty="0"/>
              <a:t>&gt;</a:t>
            </a:r>
            <a:r>
              <a:rPr lang="en-US" i="1" dirty="0"/>
              <a:t>Apply and Close</a:t>
            </a:r>
          </a:p>
          <a:p>
            <a:pPr lvl="1"/>
            <a:endParaRPr lang="sr-Latn-C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>
                <a:latin typeface="+mn-lt"/>
              </a:rPr>
              <a:t>Setup za pokretanje primera</a:t>
            </a:r>
            <a:endParaRPr lang="en-US" sz="4000" dirty="0">
              <a:latin typeface="+mn-lt"/>
            </a:endParaRP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7604125" y="6176963"/>
            <a:ext cx="37338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r-Latn-RS" altLang="sr-Latn-RS" b="1" dirty="0">
                <a:solidFill>
                  <a:srgbClr val="FF0000"/>
                </a:solidFill>
              </a:rPr>
              <a:t>primer01</a:t>
            </a:r>
          </a:p>
        </p:txBody>
      </p:sp>
    </p:spTree>
    <p:extLst>
      <p:ext uri="{BB962C8B-B14F-4D97-AF65-F5344CB8AC3E}">
        <p14:creationId xmlns:p14="http://schemas.microsoft.com/office/powerpoint/2010/main" val="1002890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Setup i Apache Tomcat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2" y="1574499"/>
            <a:ext cx="11684000" cy="5192061"/>
          </a:xfr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sr-Latn-CS" i="1" dirty="0"/>
              <a:t>Apache</a:t>
            </a:r>
            <a:r>
              <a:rPr lang="sr-Latn-CS" dirty="0"/>
              <a:t> </a:t>
            </a:r>
            <a:r>
              <a:rPr lang="sr-Latn-CS" i="1" dirty="0"/>
              <a:t>Tomcat</a:t>
            </a:r>
            <a:r>
              <a:rPr lang="sr-Latn-CS" dirty="0"/>
              <a:t> je </a:t>
            </a:r>
            <a:r>
              <a:rPr lang="en-US" dirty="0"/>
              <a:t>v</a:t>
            </a:r>
            <a:r>
              <a:rPr lang="sr-Latn-CS" dirty="0"/>
              <a:t>eb server otvorenog koda razvijen od strane </a:t>
            </a:r>
            <a:r>
              <a:rPr lang="sr-Latn-CS" i="1" dirty="0"/>
              <a:t>Apache</a:t>
            </a:r>
            <a:r>
              <a:rPr lang="sr-Latn-CS" dirty="0"/>
              <a:t> </a:t>
            </a:r>
            <a:r>
              <a:rPr lang="sr-Latn-CS" i="1" dirty="0"/>
              <a:t>Software</a:t>
            </a:r>
            <a:r>
              <a:rPr lang="sr-Latn-CS" dirty="0"/>
              <a:t> </a:t>
            </a:r>
            <a:r>
              <a:rPr lang="sr-Latn-CS" i="1" dirty="0"/>
              <a:t>Fondation</a:t>
            </a:r>
            <a:r>
              <a:rPr lang="sr-Latn-CS" dirty="0"/>
              <a:t>. </a:t>
            </a:r>
            <a:endParaRPr lang="en-US" dirty="0"/>
          </a:p>
          <a:p>
            <a:pPr marL="0" indent="0">
              <a:buNone/>
            </a:pPr>
            <a:r>
              <a:rPr lang="sr-Latn-CS" i="1" dirty="0"/>
              <a:t>Tomcat</a:t>
            </a:r>
            <a:r>
              <a:rPr lang="sr-Latn-CS" dirty="0"/>
              <a:t> predstavlja </a:t>
            </a:r>
            <a:r>
              <a:rPr lang="en-US" dirty="0"/>
              <a:t>v</a:t>
            </a:r>
            <a:r>
              <a:rPr lang="sr-Latn-CS" dirty="0"/>
              <a:t>eb </a:t>
            </a:r>
            <a:r>
              <a:rPr lang="en-US" dirty="0" err="1"/>
              <a:t>kontejner</a:t>
            </a:r>
            <a:r>
              <a:rPr lang="en-US" dirty="0"/>
              <a:t> </a:t>
            </a:r>
            <a:r>
              <a:rPr lang="sr-Latn-CS" dirty="0"/>
              <a:t>koji u potpunosti podržava java </a:t>
            </a:r>
            <a:r>
              <a:rPr lang="en-US" dirty="0"/>
              <a:t>v</a:t>
            </a:r>
            <a:r>
              <a:rPr lang="sr-Latn-CS" dirty="0"/>
              <a:t>eb bazirane aplikacije.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</a:t>
            </a:r>
            <a:r>
              <a:rPr lang="sr-Latn-RS" dirty="0"/>
              <a:t>zgled </a:t>
            </a:r>
            <a:r>
              <a:rPr lang="sr-Latn-RS" i="1" dirty="0"/>
              <a:t>apache tomcat </a:t>
            </a:r>
            <a:r>
              <a:rPr lang="sr-Latn-RS" dirty="0"/>
              <a:t>web servera</a:t>
            </a:r>
            <a:r>
              <a:rPr lang="en-US" dirty="0"/>
              <a:t>, s</a:t>
            </a:r>
            <a:r>
              <a:rPr lang="sr-Latn-RS" dirty="0"/>
              <a:t>truktura foldera</a:t>
            </a:r>
            <a:r>
              <a:rPr lang="en-US" dirty="0"/>
              <a:t>:</a:t>
            </a:r>
          </a:p>
          <a:p>
            <a:pPr lvl="1">
              <a:defRPr/>
            </a:pPr>
            <a:r>
              <a:rPr lang="sr-Latn-CS" i="1" dirty="0"/>
              <a:t>bin</a:t>
            </a:r>
            <a:r>
              <a:rPr lang="sr-Latn-CS" dirty="0"/>
              <a:t> - sadrži skripte i exe fajlove koji omogućavaju upravljanje bazičnim radom samog servera (pokretanje i zaustavljanje).</a:t>
            </a:r>
          </a:p>
          <a:p>
            <a:pPr lvl="2">
              <a:defRPr/>
            </a:pPr>
            <a:r>
              <a:rPr lang="sr-Latn-CS" dirty="0"/>
              <a:t>Za Windows os iz cmd pokrećemo </a:t>
            </a:r>
            <a:r>
              <a:rPr lang="sr-Latn-CS" b="1" i="1" dirty="0"/>
              <a:t>startup.bat</a:t>
            </a:r>
          </a:p>
          <a:p>
            <a:pPr lvl="2">
              <a:defRPr/>
            </a:pPr>
            <a:r>
              <a:rPr lang="sr-Latn-CS" dirty="0"/>
              <a:t>Za Linux os iz terminala pokrećemo </a:t>
            </a:r>
            <a:r>
              <a:rPr lang="sr-Latn-CS" b="1" i="1" dirty="0"/>
              <a:t>sh catalina.sh run</a:t>
            </a:r>
            <a:endParaRPr lang="en-US" b="1" dirty="0"/>
          </a:p>
          <a:p>
            <a:pPr lvl="1">
              <a:defRPr/>
            </a:pPr>
            <a:r>
              <a:rPr lang="sr-Latn-CS" i="1" dirty="0"/>
              <a:t>conf</a:t>
            </a:r>
            <a:r>
              <a:rPr lang="sr-Latn-CS" dirty="0"/>
              <a:t> – sadrži skripte za podešavanje konfiguracije </a:t>
            </a:r>
            <a:r>
              <a:rPr lang="en-US" dirty="0"/>
              <a:t>v</a:t>
            </a:r>
            <a:r>
              <a:rPr lang="sr-Latn-CS" dirty="0"/>
              <a:t>eb servera.</a:t>
            </a:r>
            <a:endParaRPr lang="en-US" dirty="0"/>
          </a:p>
          <a:p>
            <a:pPr lvl="1">
              <a:defRPr/>
            </a:pPr>
            <a:r>
              <a:rPr lang="sr-Latn-CS" i="1" dirty="0"/>
              <a:t>lib</a:t>
            </a:r>
            <a:r>
              <a:rPr lang="sr-Latn-CS" dirty="0"/>
              <a:t> – sadrži biblioteke koje koristi </a:t>
            </a:r>
            <a:r>
              <a:rPr lang="en-US" dirty="0"/>
              <a:t>T</a:t>
            </a:r>
            <a:r>
              <a:rPr lang="sr-Latn-CS" dirty="0"/>
              <a:t>omcat prilikom rada</a:t>
            </a:r>
            <a:r>
              <a:rPr lang="en-US" dirty="0"/>
              <a:t>. B</a:t>
            </a:r>
            <a:r>
              <a:rPr lang="sr-Latn-CS" dirty="0"/>
              <a:t>iblotek</a:t>
            </a:r>
            <a:r>
              <a:rPr lang="en-US" dirty="0"/>
              <a:t>e</a:t>
            </a:r>
            <a:r>
              <a:rPr lang="sr-Latn-CS" dirty="0"/>
              <a:t> koj</a:t>
            </a:r>
            <a:r>
              <a:rPr lang="en-US" dirty="0"/>
              <a:t>e</a:t>
            </a:r>
            <a:r>
              <a:rPr lang="sr-Latn-CS" dirty="0"/>
              <a:t> se nalaz</a:t>
            </a:r>
            <a:r>
              <a:rPr lang="en-US" dirty="0"/>
              <a:t>e</a:t>
            </a:r>
            <a:r>
              <a:rPr lang="sr-Latn-CS" dirty="0"/>
              <a:t> u ovom folderu dostupn</a:t>
            </a:r>
            <a:r>
              <a:rPr lang="en-US" dirty="0"/>
              <a:t>e</a:t>
            </a:r>
            <a:r>
              <a:rPr lang="sr-Latn-C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sr-Latn-CS" dirty="0"/>
              <a:t>za sve aplikacije koje su podignute pod Tomacat serverom</a:t>
            </a:r>
          </a:p>
          <a:p>
            <a:pPr lvl="2">
              <a:defRPr/>
            </a:pPr>
            <a:r>
              <a:rPr lang="sr-Latn-CS" i="1" dirty="0"/>
              <a:t>servlet-api.jar</a:t>
            </a:r>
            <a:r>
              <a:rPr lang="sr-Latn-CS" dirty="0"/>
              <a:t> je ključna biblioteka koja se koristi u </a:t>
            </a:r>
            <a:r>
              <a:rPr lang="sr-Latn-CS" i="1" dirty="0"/>
              <a:t>Eclipse</a:t>
            </a:r>
            <a:r>
              <a:rPr lang="sr-Latn-CS" dirty="0"/>
              <a:t> za nasleđivanje </a:t>
            </a:r>
            <a:r>
              <a:rPr lang="en-US" i="1" dirty="0" err="1"/>
              <a:t>HttpServlet</a:t>
            </a:r>
            <a:r>
              <a:rPr lang="sr-Latn-CS" i="1" dirty="0"/>
              <a:t> </a:t>
            </a:r>
          </a:p>
          <a:p>
            <a:pPr lvl="2">
              <a:defRPr/>
            </a:pPr>
            <a:r>
              <a:rPr lang="sr-Latn-CS" dirty="0"/>
              <a:t>možemo ubaciti mysql connector jar</a:t>
            </a:r>
            <a:r>
              <a:rPr lang="sr-Latn-CS" i="1" dirty="0"/>
              <a:t> </a:t>
            </a:r>
            <a:endParaRPr lang="sr-Latn-RS" dirty="0"/>
          </a:p>
          <a:p>
            <a:endParaRPr lang="sr-Latn-C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+mn-lt"/>
              </a:rPr>
              <a:t>Apache Tomcat</a:t>
            </a:r>
          </a:p>
        </p:txBody>
      </p:sp>
    </p:spTree>
    <p:extLst>
      <p:ext uri="{BB962C8B-B14F-4D97-AF65-F5344CB8AC3E}">
        <p14:creationId xmlns:p14="http://schemas.microsoft.com/office/powerpoint/2010/main" val="1239124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Setup i Apache Tomcat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2" y="1574499"/>
            <a:ext cx="11684000" cy="5192061"/>
          </a:xfr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</a:t>
            </a:r>
            <a:r>
              <a:rPr lang="sr-Latn-RS" dirty="0"/>
              <a:t>zgled </a:t>
            </a:r>
            <a:r>
              <a:rPr lang="sr-Latn-RS" i="1" dirty="0"/>
              <a:t>apache tomcat </a:t>
            </a:r>
            <a:r>
              <a:rPr lang="sr-Latn-RS" dirty="0"/>
              <a:t>web servera</a:t>
            </a:r>
            <a:r>
              <a:rPr lang="en-US" dirty="0"/>
              <a:t>, s</a:t>
            </a:r>
            <a:r>
              <a:rPr lang="sr-Latn-RS" dirty="0"/>
              <a:t>truktura foldera</a:t>
            </a:r>
            <a:r>
              <a:rPr lang="en-US" dirty="0"/>
              <a:t>:</a:t>
            </a:r>
          </a:p>
          <a:p>
            <a:pPr lvl="1">
              <a:defRPr/>
            </a:pPr>
            <a:r>
              <a:rPr lang="sr-Latn-CS" i="1" dirty="0"/>
              <a:t>logs </a:t>
            </a:r>
            <a:r>
              <a:rPr lang="sr-Latn-CS" dirty="0"/>
              <a:t>- </a:t>
            </a:r>
            <a:r>
              <a:rPr lang="en-US" dirty="0"/>
              <a:t>T</a:t>
            </a:r>
            <a:r>
              <a:rPr lang="sr-Latn-CS" dirty="0"/>
              <a:t>omcat upisuje izveštaje tokom svog rada</a:t>
            </a:r>
          </a:p>
          <a:p>
            <a:pPr lvl="1">
              <a:defRPr/>
            </a:pPr>
            <a:r>
              <a:rPr lang="sr-Latn-CS" dirty="0"/>
              <a:t>temp – se koristi kao pomoćni folder za smeštanje privremenih resursa(fajlova)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sam</a:t>
            </a:r>
            <a:r>
              <a:rPr lang="en-US" dirty="0"/>
              <a:t> </a:t>
            </a:r>
            <a:r>
              <a:rPr lang="en-US" i="1" dirty="0"/>
              <a:t>Tomcat</a:t>
            </a:r>
            <a:r>
              <a:rPr lang="en-US" dirty="0"/>
              <a:t>,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nastaju</a:t>
            </a:r>
            <a:r>
              <a:rPr lang="en-US" dirty="0"/>
              <a:t> </a:t>
            </a:r>
            <a:r>
              <a:rPr lang="sr-Latn-CS" dirty="0"/>
              <a:t>tokom rada </a:t>
            </a:r>
            <a:r>
              <a:rPr lang="en-US" i="1" dirty="0"/>
              <a:t>Tomcat</a:t>
            </a:r>
            <a:r>
              <a:rPr lang="sr-Latn-CS" dirty="0"/>
              <a:t>, može da se briše sadržaj kada je </a:t>
            </a:r>
            <a:r>
              <a:rPr lang="en-US" dirty="0"/>
              <a:t>T</a:t>
            </a:r>
            <a:r>
              <a:rPr lang="sr-Latn-CS" i="1" dirty="0"/>
              <a:t>omcat</a:t>
            </a:r>
            <a:r>
              <a:rPr lang="sr-Latn-CS" dirty="0"/>
              <a:t> isključen</a:t>
            </a:r>
          </a:p>
          <a:p>
            <a:pPr lvl="1">
              <a:defRPr/>
            </a:pPr>
            <a:r>
              <a:rPr lang="sr-Latn-CS" i="1" dirty="0"/>
              <a:t>work</a:t>
            </a:r>
            <a:r>
              <a:rPr lang="sr-Latn-CS" dirty="0"/>
              <a:t> – se koristi kao pomoćni folder za smeštanje privremenih resursa(fajlova)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aplikacije</a:t>
            </a:r>
            <a:r>
              <a:rPr lang="en-US" dirty="0"/>
              <a:t> </a:t>
            </a:r>
            <a:r>
              <a:rPr lang="en-US" dirty="0" err="1"/>
              <a:t>postavljene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i="1" dirty="0"/>
              <a:t>Tomcat</a:t>
            </a:r>
            <a:r>
              <a:rPr lang="en-US" dirty="0"/>
              <a:t>,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nastaju</a:t>
            </a:r>
            <a:r>
              <a:rPr lang="en-US" dirty="0"/>
              <a:t> </a:t>
            </a:r>
            <a:r>
              <a:rPr lang="en-US" dirty="0" err="1"/>
              <a:t>pri</a:t>
            </a:r>
            <a:r>
              <a:rPr lang="sr-Latn-RS" dirty="0"/>
              <a:t>l</a:t>
            </a:r>
            <a:r>
              <a:rPr lang="en-US" dirty="0" err="1"/>
              <a:t>ikom</a:t>
            </a:r>
            <a:r>
              <a:rPr lang="en-US" dirty="0"/>
              <a:t> </a:t>
            </a:r>
            <a:r>
              <a:rPr lang="en-US" dirty="0" err="1"/>
              <a:t>izvr</a:t>
            </a:r>
            <a:r>
              <a:rPr lang="sr-Latn-RS" dirty="0"/>
              <a:t>š</a:t>
            </a:r>
            <a:r>
              <a:rPr lang="en-US" dirty="0" err="1"/>
              <a:t>avanja</a:t>
            </a:r>
            <a:r>
              <a:rPr lang="en-US" dirty="0"/>
              <a:t> </a:t>
            </a:r>
            <a:r>
              <a:rPr lang="sr-Latn-RS" dirty="0"/>
              <a:t>aplikacije, </a:t>
            </a:r>
            <a:r>
              <a:rPr lang="sr-Latn-CS" dirty="0"/>
              <a:t>može da se briše sadržaj kada je </a:t>
            </a:r>
            <a:r>
              <a:rPr lang="sr-Latn-CS" i="1" dirty="0"/>
              <a:t>Tomcat</a:t>
            </a:r>
            <a:r>
              <a:rPr lang="sr-Latn-CS" dirty="0"/>
              <a:t> isključen</a:t>
            </a:r>
          </a:p>
          <a:p>
            <a:pPr lvl="1">
              <a:defRPr/>
            </a:pPr>
            <a:r>
              <a:rPr lang="sr-Latn-RS" dirty="0"/>
              <a:t>webapps – najbitiniji folder, zadrži war arhive i web aplikacije</a:t>
            </a:r>
          </a:p>
          <a:p>
            <a:pPr lvl="2">
              <a:defRPr/>
            </a:pPr>
            <a:r>
              <a:rPr lang="sr-Latn-RS" dirty="0"/>
              <a:t>war arhiva je zip fajl koji sadrži </a:t>
            </a:r>
            <a:r>
              <a:rPr lang="sr-Latn-RS" i="1" dirty="0"/>
              <a:t>class</a:t>
            </a:r>
            <a:r>
              <a:rPr lang="sr-Latn-RS" dirty="0"/>
              <a:t> fajlove i </a:t>
            </a:r>
            <a:r>
              <a:rPr lang="en-US" i="1" dirty="0" err="1"/>
              <a:t>WebContent</a:t>
            </a:r>
            <a:endParaRPr lang="sr-Latn-RS" i="1" dirty="0"/>
          </a:p>
          <a:p>
            <a:pPr lvl="2">
              <a:defRPr/>
            </a:pPr>
            <a:r>
              <a:rPr lang="sr-Latn-CS" dirty="0"/>
              <a:t>U njemu kopiramo war arhivu koja se raspakuje prilikom pokretanja tomcat servera u foldere koji predstavljaju postavljene web aplikacije na web server</a:t>
            </a:r>
          </a:p>
          <a:p>
            <a:endParaRPr lang="sr-Latn-C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+mn-lt"/>
              </a:rPr>
              <a:t>Apache Tomcat</a:t>
            </a:r>
          </a:p>
        </p:txBody>
      </p:sp>
    </p:spTree>
    <p:extLst>
      <p:ext uri="{BB962C8B-B14F-4D97-AF65-F5344CB8AC3E}">
        <p14:creationId xmlns:p14="http://schemas.microsoft.com/office/powerpoint/2010/main" val="2247033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Setup i Apache Tomcat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2" y="1574499"/>
            <a:ext cx="11684000" cy="5192061"/>
          </a:xfr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>
            <a:normAutofit fontScale="85000" lnSpcReduction="10000"/>
          </a:bodyPr>
          <a:lstStyle/>
          <a:p>
            <a:r>
              <a:rPr lang="sr-Latn-CS" dirty="0"/>
              <a:t>Apache </a:t>
            </a:r>
            <a:r>
              <a:rPr lang="sr-Latn-CS" i="1" dirty="0"/>
              <a:t>Tomcat</a:t>
            </a:r>
            <a:r>
              <a:rPr lang="sr-Latn-CS" dirty="0"/>
              <a:t> </a:t>
            </a:r>
            <a:r>
              <a:rPr lang="sr-Latn-RS" dirty="0"/>
              <a:t>se pokreće tako što se otvori konzola u direktorijumu bin</a:t>
            </a:r>
          </a:p>
          <a:p>
            <a:r>
              <a:rPr lang="sr-Latn-RS" dirty="0"/>
              <a:t>Pokretanje naredbe</a:t>
            </a:r>
          </a:p>
          <a:p>
            <a:pPr lvl="1"/>
            <a:r>
              <a:rPr lang="sr-Latn-CS" dirty="0"/>
              <a:t>Linux: </a:t>
            </a:r>
            <a:r>
              <a:rPr lang="sr-Latn-CS" b="1" dirty="0"/>
              <a:t>sh catalina.sh run</a:t>
            </a:r>
            <a:endParaRPr lang="en-US" b="1" dirty="0"/>
          </a:p>
          <a:p>
            <a:pPr lvl="1"/>
            <a:r>
              <a:rPr lang="sr-Latn-CS" dirty="0"/>
              <a:t>Windows: startup.bat</a:t>
            </a:r>
          </a:p>
          <a:p>
            <a:r>
              <a:rPr lang="sr-Latn-RS" dirty="0"/>
              <a:t>Zaustavljanje - </a:t>
            </a:r>
            <a:r>
              <a:rPr lang="sr-Latn-CS" dirty="0"/>
              <a:t>zatvorite konzolu u kojoj je on startovan ili istovremeno pritisnete tastere CTRL i C dok se nalazite u konzoli</a:t>
            </a:r>
          </a:p>
          <a:p>
            <a:r>
              <a:rPr lang="sr-Latn-CS" dirty="0"/>
              <a:t>Provera da li je </a:t>
            </a:r>
            <a:r>
              <a:rPr lang="sr-Latn-CS" i="1" dirty="0"/>
              <a:t>Tomcat</a:t>
            </a:r>
            <a:r>
              <a:rPr lang="sr-Latn-CS" dirty="0"/>
              <a:t> pokrenut? </a:t>
            </a:r>
          </a:p>
          <a:p>
            <a:pPr lvl="1"/>
            <a:r>
              <a:rPr lang="sr-Latn-CS" dirty="0"/>
              <a:t>u adress baru web brauzera uneti localhost:8080</a:t>
            </a:r>
            <a:endParaRPr lang="en-US" dirty="0"/>
          </a:p>
          <a:p>
            <a:r>
              <a:rPr lang="sr-Latn-CS" dirty="0"/>
              <a:t>Pokretanje konkretne aplikacije koja je postavljena pod </a:t>
            </a:r>
            <a:r>
              <a:rPr lang="sr-Latn-CS" i="1" dirty="0"/>
              <a:t>Tomcat</a:t>
            </a:r>
            <a:r>
              <a:rPr lang="sr-Latn-CS" dirty="0"/>
              <a:t> veb kontejnerom obavlja se tako što se u adres baru veb brauzera unese</a:t>
            </a:r>
          </a:p>
          <a:p>
            <a:pPr lvl="1"/>
            <a:r>
              <a:rPr lang="sr-Latn-CS" dirty="0"/>
              <a:t>localhost:8080/Ime_Aplikacije</a:t>
            </a:r>
            <a:endParaRPr lang="en-US" dirty="0"/>
          </a:p>
          <a:p>
            <a:r>
              <a:rPr lang="sr-Latn-CS" dirty="0"/>
              <a:t>localhost – je simboličko ime vaše lokalne mašine. Umesto ovoga može da stoji i IP adresa.</a:t>
            </a:r>
            <a:endParaRPr lang="en-US" dirty="0"/>
          </a:p>
          <a:p>
            <a:r>
              <a:rPr lang="sr-Latn-CS" dirty="0"/>
              <a:t>8080 – predefinisani port na kome je pokrenut </a:t>
            </a:r>
            <a:r>
              <a:rPr lang="sr-Latn-CS" i="1" dirty="0"/>
              <a:t>Tomcat</a:t>
            </a:r>
            <a:r>
              <a:rPr lang="sr-Latn-CS" dirty="0"/>
              <a:t> veb server</a:t>
            </a:r>
            <a:endParaRPr lang="en-US" dirty="0"/>
          </a:p>
          <a:p>
            <a:r>
              <a:rPr lang="sr-Latn-CS" dirty="0"/>
              <a:t>Ime_Aplikacije – Najčešće se poklapa sa imenom projekta(aplikacije) koju ste razvijali.</a:t>
            </a:r>
            <a:endParaRPr lang="sr-Latn-RS" dirty="0"/>
          </a:p>
          <a:p>
            <a:endParaRPr lang="sr-Latn-RS" dirty="0"/>
          </a:p>
          <a:p>
            <a:endParaRPr lang="sr-Latn-C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+mn-lt"/>
              </a:rPr>
              <a:t>Apache Tomcat</a:t>
            </a:r>
            <a:r>
              <a:rPr lang="sr-Latn-RS" sz="4000" dirty="0">
                <a:latin typeface="+mn-lt"/>
              </a:rPr>
              <a:t> pokretanje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36280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+mn-lt"/>
              </a:rPr>
              <a:t>Kreiranje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n-lt"/>
              </a:rPr>
              <a:t>projekta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2" y="1574499"/>
            <a:ext cx="11684000" cy="5192061"/>
          </a:xfr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>
            <a:normAutofit/>
          </a:bodyPr>
          <a:lstStyle/>
          <a:p>
            <a:r>
              <a:rPr lang="sr-Latn-CS" dirty="0"/>
              <a:t>Eclipse </a:t>
            </a:r>
            <a:r>
              <a:rPr lang="sr-Latn-CS" i="1" dirty="0"/>
              <a:t>New-</a:t>
            </a:r>
            <a:r>
              <a:rPr lang="sr-Latn-CS" dirty="0"/>
              <a:t>&gt;</a:t>
            </a:r>
            <a:r>
              <a:rPr lang="sr-Latn-CS" i="1" dirty="0"/>
              <a:t>Dynamic Web Project </a:t>
            </a:r>
          </a:p>
          <a:p>
            <a:r>
              <a:rPr lang="en-US" dirty="0" err="1"/>
              <a:t>Odredimo</a:t>
            </a:r>
            <a:r>
              <a:rPr lang="en-US" dirty="0"/>
              <a:t> </a:t>
            </a:r>
            <a:r>
              <a:rPr lang="sr-Latn-CS" dirty="0"/>
              <a:t>ime projekta</a:t>
            </a:r>
            <a:r>
              <a:rPr lang="en-US" dirty="0"/>
              <a:t> </a:t>
            </a:r>
            <a:r>
              <a:rPr lang="en-US" dirty="0" err="1"/>
              <a:t>npr</a:t>
            </a:r>
            <a:r>
              <a:rPr lang="en-US" dirty="0"/>
              <a:t>. </a:t>
            </a:r>
            <a:r>
              <a:rPr lang="en-US" b="1" i="1" dirty="0" err="1"/>
              <a:t>Prvi</a:t>
            </a:r>
            <a:r>
              <a:rPr lang="sr-Latn-RS" b="1" i="1" dirty="0"/>
              <a:t>Servleti</a:t>
            </a:r>
            <a:r>
              <a:rPr lang="en-US" b="1" i="1" dirty="0" err="1"/>
              <a:t>Projekat</a:t>
            </a:r>
            <a:r>
              <a:rPr lang="sr-Latn-CS" b="1" dirty="0"/>
              <a:t> </a:t>
            </a:r>
            <a:r>
              <a:rPr lang="sr-Latn-CS" dirty="0"/>
              <a:t>i </a:t>
            </a:r>
            <a:r>
              <a:rPr lang="en-US" dirty="0"/>
              <a:t>o</a:t>
            </a:r>
            <a:r>
              <a:rPr lang="sr-Latn-CS" dirty="0"/>
              <a:t>dabiremo Runtime Environment </a:t>
            </a:r>
            <a:r>
              <a:rPr lang="sr-Latn-CS" i="1" dirty="0"/>
              <a:t>Apache Tomcat v9.0 </a:t>
            </a:r>
            <a:r>
              <a:rPr lang="sr-Latn-CS" dirty="0"/>
              <a:t>i odaberemo </a:t>
            </a:r>
            <a:r>
              <a:rPr lang="pl-PL" i="1" dirty="0"/>
              <a:t>Dynamic web module version 2.5,</a:t>
            </a:r>
            <a:r>
              <a:rPr lang="en-US" dirty="0"/>
              <a:t> pa </a:t>
            </a:r>
            <a:r>
              <a:rPr lang="en-US" i="1" dirty="0"/>
              <a:t>Next-</a:t>
            </a:r>
            <a:r>
              <a:rPr lang="en-US" dirty="0"/>
              <a:t>&gt; </a:t>
            </a:r>
            <a:r>
              <a:rPr lang="en-US" i="1" dirty="0"/>
              <a:t>Next</a:t>
            </a:r>
            <a:endParaRPr lang="sr-Latn-RS" i="1" dirty="0"/>
          </a:p>
          <a:p>
            <a:r>
              <a:rPr lang="en-US" i="1" dirty="0" err="1"/>
              <a:t>ContexRoot</a:t>
            </a:r>
            <a:r>
              <a:rPr lang="en-US" dirty="0"/>
              <a:t> je </a:t>
            </a:r>
            <a:r>
              <a:rPr lang="en-US" dirty="0" err="1"/>
              <a:t>klju</a:t>
            </a:r>
            <a:r>
              <a:rPr lang="sr-Latn-RS" dirty="0"/>
              <a:t>čno jer je to ime preko kojeg se aplikacija poziva iz web browser-a</a:t>
            </a:r>
            <a:endParaRPr lang="en-US" dirty="0"/>
          </a:p>
          <a:p>
            <a:r>
              <a:rPr lang="sr-Latn-RS" dirty="0"/>
              <a:t>U </a:t>
            </a:r>
            <a:r>
              <a:rPr lang="sr-Latn-RS" i="1"/>
              <a:t>Content dir</a:t>
            </a:r>
            <a:r>
              <a:rPr lang="en-US" i="1"/>
              <a:t>e</a:t>
            </a:r>
            <a:r>
              <a:rPr lang="sr-Latn-RS" i="1"/>
              <a:t>ctory </a:t>
            </a:r>
            <a:r>
              <a:rPr lang="sr-Latn-RS" dirty="0"/>
              <a:t>folderu čuvamo slike, fajlovi, HTML stranice, CSS stilovi...</a:t>
            </a:r>
          </a:p>
          <a:p>
            <a:r>
              <a:rPr lang="sr-Latn-RS" dirty="0"/>
              <a:t>Generate </a:t>
            </a:r>
            <a:r>
              <a:rPr lang="sr-Latn-RS" i="1" dirty="0"/>
              <a:t>web.xml</a:t>
            </a:r>
            <a:r>
              <a:rPr lang="sr-Latn-RS" dirty="0"/>
              <a:t> treba da je selektovano, sadrži </a:t>
            </a:r>
            <a:r>
              <a:rPr lang="sr-Latn-RS"/>
              <a:t>opis </a:t>
            </a:r>
            <a:r>
              <a:rPr lang="en-US"/>
              <a:t>konfiguracije </a:t>
            </a:r>
            <a:r>
              <a:rPr lang="sr-Latn-CS"/>
              <a:t>web </a:t>
            </a:r>
            <a:r>
              <a:rPr lang="sr-Latn-CS" dirty="0"/>
              <a:t>aplikacije za potrebe servera</a:t>
            </a:r>
          </a:p>
          <a:p>
            <a:pPr lvl="1"/>
            <a:r>
              <a:rPr lang="sr-Latn-RS" dirty="0"/>
              <a:t>Note: projekat ima </a:t>
            </a:r>
            <a:r>
              <a:rPr lang="sr-Latn-RS"/>
              <a:t>ikonicu </a:t>
            </a:r>
            <a:r>
              <a:rPr lang="en-US"/>
              <a:t>Z</a:t>
            </a:r>
            <a:r>
              <a:rPr lang="sr-Latn-RS"/>
              <a:t>emlje</a:t>
            </a:r>
            <a:endParaRPr lang="en-US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sr-Latn-RS" dirty="0"/>
          </a:p>
          <a:p>
            <a:endParaRPr lang="sr-Latn-RS" dirty="0"/>
          </a:p>
          <a:p>
            <a:endParaRPr lang="sr-Latn-C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4000" dirty="0">
                <a:latin typeface="+mn-lt"/>
              </a:rPr>
              <a:t>Dynamic Web Module je 2.5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9954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+mn-lt"/>
              </a:rPr>
              <a:t>Kreiranje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n-lt"/>
              </a:rPr>
              <a:t>projekta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2" y="1574499"/>
            <a:ext cx="11684000" cy="5192061"/>
          </a:xfr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>
            <a:normAutofit/>
          </a:bodyPr>
          <a:lstStyle/>
          <a:p>
            <a:r>
              <a:rPr lang="sr-Latn-RS" dirty="0"/>
              <a:t>Stavke projekta ne moraju predstavljati fizičke direktorijume ili datoteke na disku</a:t>
            </a:r>
          </a:p>
          <a:p>
            <a:pPr lvl="1"/>
            <a:r>
              <a:rPr lang="sr-Latn-RS"/>
              <a:t>D</a:t>
            </a:r>
            <a:r>
              <a:rPr lang="en-US"/>
              <a:t>e</a:t>
            </a:r>
            <a:r>
              <a:rPr lang="sr-Latn-RS"/>
              <a:t>ployment </a:t>
            </a:r>
            <a:r>
              <a:rPr lang="sr-Latn-RS" dirty="0"/>
              <a:t>deskriptor – je u stvarnosti fajl </a:t>
            </a:r>
            <a:r>
              <a:rPr lang="sr-Latn-RS" i="1" dirty="0"/>
              <a:t>web.xml</a:t>
            </a:r>
          </a:p>
          <a:p>
            <a:pPr lvl="1"/>
            <a:r>
              <a:rPr lang="sr-Latn-RS" dirty="0"/>
              <a:t>Jax WS Web Services – ne postoji folder na disku</a:t>
            </a:r>
          </a:p>
          <a:p>
            <a:pPr lvl="1"/>
            <a:r>
              <a:rPr lang="sr-Latn-RS" dirty="0"/>
              <a:t>Java resuorces – ne postoji folder na disku.</a:t>
            </a:r>
            <a:endParaRPr lang="en-US" dirty="0"/>
          </a:p>
          <a:p>
            <a:r>
              <a:rPr lang="sr-Latn-RS" sz="2400" dirty="0"/>
              <a:t>Struktura foldera</a:t>
            </a:r>
          </a:p>
          <a:p>
            <a:pPr lvl="1"/>
            <a:r>
              <a:rPr lang="sr-Latn-RS" dirty="0"/>
              <a:t>Java resuorces – sadrži </a:t>
            </a:r>
            <a:r>
              <a:rPr lang="sr-Latn-CS" dirty="0"/>
              <a:t>java klase i java referencirane biblioteke.</a:t>
            </a:r>
            <a:endParaRPr lang="sr-Latn-RS" dirty="0"/>
          </a:p>
          <a:p>
            <a:pPr lvl="1"/>
            <a:r>
              <a:rPr lang="sr-Latn-RS" dirty="0"/>
              <a:t>src folder – idu java klase (</a:t>
            </a:r>
            <a:r>
              <a:rPr lang="sr-Latn-CS" dirty="0"/>
              <a:t>izvorne datoteke, binovi i servlet</a:t>
            </a:r>
            <a:r>
              <a:rPr lang="sr-Latn-RS" dirty="0"/>
              <a:t>i)</a:t>
            </a:r>
          </a:p>
          <a:p>
            <a:pPr lvl="1"/>
            <a:r>
              <a:rPr lang="en-US" dirty="0" err="1"/>
              <a:t>WebContent</a:t>
            </a:r>
            <a:r>
              <a:rPr lang="sr-Latn-RS" dirty="0"/>
              <a:t> - nalaze veb resursi kao što su </a:t>
            </a:r>
            <a:r>
              <a:rPr lang="sr-Latn-CS" dirty="0"/>
              <a:t>slike, fajlovi, HTML stranice, CSS stilovi .</a:t>
            </a:r>
          </a:p>
          <a:p>
            <a:pPr lvl="1"/>
            <a:r>
              <a:rPr lang="sr-Latn-CS" dirty="0"/>
              <a:t>META-INF – ne dirati jer je to za jar fajlove</a:t>
            </a:r>
          </a:p>
          <a:p>
            <a:pPr lvl="1"/>
            <a:r>
              <a:rPr lang="sr-Latn-CS" dirty="0"/>
              <a:t>WEB-INF – je folder rad web aplikacije. Sadrži relevantne veb resurse za funkcionisanje veb aplikacije kao što su prekompajlirane java klase (podfolder </a:t>
            </a:r>
            <a:r>
              <a:rPr lang="sr-Latn-CS" i="1" dirty="0"/>
              <a:t>classes</a:t>
            </a:r>
            <a:r>
              <a:rPr lang="sr-Latn-CS" dirty="0"/>
              <a:t>), dodatne biblioteke koje koristimo (folder </a:t>
            </a:r>
            <a:r>
              <a:rPr lang="sr-Latn-CS" i="1" dirty="0"/>
              <a:t>lib</a:t>
            </a:r>
            <a:r>
              <a:rPr lang="sr-Latn-CS" dirty="0"/>
              <a:t>), opis rada veb aplikacije (d</a:t>
            </a:r>
            <a:r>
              <a:rPr lang="en-US" dirty="0" err="1"/>
              <a:t>ato</a:t>
            </a:r>
            <a:r>
              <a:rPr lang="sr-Latn-CS" dirty="0"/>
              <a:t>teka </a:t>
            </a:r>
            <a:r>
              <a:rPr lang="sr-Latn-CS" i="1" dirty="0"/>
              <a:t>web.xml</a:t>
            </a:r>
            <a:r>
              <a:rPr lang="sr-Latn-CS" dirty="0"/>
              <a:t>) 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sr-Latn-RS" dirty="0"/>
          </a:p>
          <a:p>
            <a:endParaRPr lang="sr-Latn-RS" dirty="0"/>
          </a:p>
          <a:p>
            <a:endParaRPr lang="sr-Latn-C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4000" dirty="0">
                <a:latin typeface="+mn-lt"/>
              </a:rPr>
              <a:t>Opis strukture projekta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937481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+mn-lt"/>
              </a:rPr>
              <a:t>Kreiranje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n-lt"/>
              </a:rPr>
              <a:t>projekta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2" y="1574499"/>
            <a:ext cx="11684000" cy="5192061"/>
          </a:xfr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>
            <a:normAutofit/>
          </a:bodyPr>
          <a:lstStyle/>
          <a:p>
            <a:r>
              <a:rPr lang="sr-Latn-RS" dirty="0"/>
              <a:t>U </a:t>
            </a:r>
            <a:r>
              <a:rPr lang="sr-Latn-RS"/>
              <a:t>projektu </a:t>
            </a:r>
            <a:r>
              <a:rPr lang="en-US"/>
              <a:t>je potrebno kreirati stukturu paketa npr. </a:t>
            </a:r>
            <a:r>
              <a:rPr lang="sr-Latn-RS" i="1"/>
              <a:t>webt</a:t>
            </a:r>
            <a:r>
              <a:rPr lang="en-US" i="1"/>
              <a:t>1</a:t>
            </a:r>
            <a:r>
              <a:rPr lang="sr-Latn-RS" i="1"/>
              <a:t>.zad01</a:t>
            </a:r>
            <a:endParaRPr lang="sr-Latn-RS" i="1" dirty="0"/>
          </a:p>
          <a:p>
            <a:r>
              <a:rPr lang="sr-Latn-RS" i="1" dirty="0"/>
              <a:t>New-</a:t>
            </a:r>
            <a:r>
              <a:rPr lang="en-US" dirty="0"/>
              <a:t>&gt;</a:t>
            </a:r>
            <a:r>
              <a:rPr lang="en-US" i="1" dirty="0"/>
              <a:t>Servlet</a:t>
            </a:r>
            <a:r>
              <a:rPr lang="en-US" dirty="0"/>
              <a:t> </a:t>
            </a:r>
            <a:r>
              <a:rPr lang="en-US" dirty="0" err="1"/>
              <a:t>dati</a:t>
            </a:r>
            <a:r>
              <a:rPr lang="en-US" dirty="0"/>
              <a:t> </a:t>
            </a:r>
            <a:r>
              <a:rPr lang="en-US" dirty="0" err="1"/>
              <a:t>ime</a:t>
            </a:r>
            <a:r>
              <a:rPr lang="en-US" dirty="0"/>
              <a:t> </a:t>
            </a:r>
            <a:r>
              <a:rPr lang="en-US" dirty="0" err="1"/>
              <a:t>klase</a:t>
            </a:r>
            <a:r>
              <a:rPr lang="en-US" dirty="0"/>
              <a:t> </a:t>
            </a:r>
            <a:r>
              <a:rPr lang="en-US" dirty="0" err="1"/>
              <a:t>npr</a:t>
            </a:r>
            <a:r>
              <a:rPr lang="en-US" dirty="0"/>
              <a:t>. </a:t>
            </a:r>
            <a:r>
              <a:rPr lang="en-US" i="1" dirty="0" err="1"/>
              <a:t>ZdravoSvete</a:t>
            </a:r>
            <a:r>
              <a:rPr lang="en-US" dirty="0"/>
              <a:t>, pa</a:t>
            </a:r>
            <a:r>
              <a:rPr lang="sr-Latn-RS" dirty="0"/>
              <a:t> -</a:t>
            </a:r>
            <a:r>
              <a:rPr lang="en-US" dirty="0"/>
              <a:t>&gt; </a:t>
            </a:r>
            <a:r>
              <a:rPr lang="en-US" i="1" dirty="0"/>
              <a:t>NEXT</a:t>
            </a:r>
          </a:p>
          <a:p>
            <a:pPr lvl="1"/>
            <a:r>
              <a:rPr lang="en-US" dirty="0"/>
              <a:t>Servlet je </a:t>
            </a:r>
            <a:r>
              <a:rPr lang="en-US" dirty="0" err="1"/>
              <a:t>najobi</a:t>
            </a:r>
            <a:r>
              <a:rPr lang="sr-Latn-RS" dirty="0"/>
              <a:t>č</a:t>
            </a:r>
            <a:r>
              <a:rPr lang="en-US" dirty="0" err="1"/>
              <a:t>nija</a:t>
            </a:r>
            <a:r>
              <a:rPr lang="en-US" dirty="0"/>
              <a:t> java k</a:t>
            </a:r>
            <a:r>
              <a:rPr lang="sr-Latn-RS" dirty="0"/>
              <a:t>la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koja</a:t>
            </a:r>
            <a:r>
              <a:rPr lang="en-US" dirty="0"/>
              <a:t> </a:t>
            </a:r>
            <a:r>
              <a:rPr lang="en-US" dirty="0" err="1"/>
              <a:t>mora</a:t>
            </a:r>
            <a:r>
              <a:rPr lang="en-US" dirty="0"/>
              <a:t> </a:t>
            </a:r>
            <a:r>
              <a:rPr lang="sr-Latn-RS" dirty="0"/>
              <a:t>da nasledi klasu HttpServlet (roditeljska klasa je servlet) i implementira neke metode</a:t>
            </a:r>
          </a:p>
          <a:p>
            <a:r>
              <a:rPr lang="en-US" dirty="0" err="1"/>
              <a:t>Opciono</a:t>
            </a:r>
            <a:r>
              <a:rPr lang="en-US" dirty="0"/>
              <a:t> se </a:t>
            </a:r>
            <a:r>
              <a:rPr lang="en-US" dirty="0" err="1"/>
              <a:t>mo</a:t>
            </a:r>
            <a:r>
              <a:rPr lang="sr-Latn-RS" dirty="0"/>
              <a:t>že postaviti opis npr. </a:t>
            </a:r>
            <a:r>
              <a:rPr lang="sr-Latn-RS" i="1" dirty="0"/>
              <a:t>moj prvi servlet</a:t>
            </a:r>
          </a:p>
          <a:p>
            <a:r>
              <a:rPr lang="sr-Latn-RS" i="1" dirty="0"/>
              <a:t>URL mapping </a:t>
            </a:r>
            <a:r>
              <a:rPr lang="sr-Latn-RS" dirty="0"/>
              <a:t>definiše putanju u web brauzeru preko koje će se preistupati kreiranom servletu (NOTE: ne mora biti isti kao naziv </a:t>
            </a:r>
            <a:r>
              <a:rPr lang="en-US" i="1" dirty="0" err="1"/>
              <a:t>ZdravoSvete</a:t>
            </a:r>
            <a:r>
              <a:rPr lang="en-US" i="1" dirty="0"/>
              <a:t> </a:t>
            </a:r>
            <a:r>
              <a:rPr lang="sr-Latn-RS" dirty="0"/>
              <a:t>servlet java klase)</a:t>
            </a:r>
            <a:r>
              <a:rPr lang="en-US" dirty="0"/>
              <a:t>. Pored </a:t>
            </a:r>
            <a:r>
              <a:rPr lang="en-US" dirty="0" err="1"/>
              <a:t>postoje</a:t>
            </a:r>
            <a:r>
              <a:rPr lang="sr-Latn-RS" dirty="0"/>
              <a:t>ćeg mapiranja dodajte mapiranje </a:t>
            </a:r>
            <a:r>
              <a:rPr lang="en-US" i="1" dirty="0"/>
              <a:t>/Hello</a:t>
            </a:r>
            <a:r>
              <a:rPr lang="sr-Latn-RS" i="1" dirty="0"/>
              <a:t>.</a:t>
            </a:r>
            <a:endParaRPr lang="sr-Latn-RS" dirty="0"/>
          </a:p>
          <a:p>
            <a:r>
              <a:rPr lang="sr-Latn-RS" dirty="0"/>
              <a:t>U seldećem dijalogu selektuju se metode koje se žele implementirati, </a:t>
            </a:r>
            <a:r>
              <a:rPr lang="sr-Latn-RS" i="1" dirty="0"/>
              <a:t>doGet</a:t>
            </a:r>
            <a:r>
              <a:rPr lang="sr-Latn-RS" dirty="0"/>
              <a:t>, </a:t>
            </a:r>
            <a:r>
              <a:rPr lang="sr-Latn-RS" i="1" dirty="0"/>
              <a:t>doPost</a:t>
            </a:r>
            <a:r>
              <a:rPr lang="sr-Latn-RS" dirty="0"/>
              <a:t>, pa </a:t>
            </a:r>
            <a:r>
              <a:rPr lang="sr-Latn-RS" i="1" dirty="0"/>
              <a:t>Finish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sr-Latn-RS" dirty="0"/>
          </a:p>
          <a:p>
            <a:endParaRPr lang="sr-Latn-RS" dirty="0"/>
          </a:p>
          <a:p>
            <a:endParaRPr lang="sr-Latn-C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4000" dirty="0">
                <a:latin typeface="+mn-lt"/>
              </a:rPr>
              <a:t>Kreiranje Servleta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621462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2" y="1574499"/>
            <a:ext cx="11684000" cy="1351581"/>
          </a:xfr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sr-Latn-RS" dirty="0"/>
              <a:t>Metodi </a:t>
            </a:r>
            <a:r>
              <a:rPr lang="sr-Latn-RS" i="1" dirty="0"/>
              <a:t>doPost</a:t>
            </a:r>
            <a:r>
              <a:rPr lang="sr-Latn-RS" dirty="0"/>
              <a:t> stavimo da poziva doGet metodu</a:t>
            </a:r>
            <a:br>
              <a:rPr lang="sr-Latn-RS" dirty="0"/>
            </a:br>
            <a:r>
              <a:rPr lang="sr-Latn-RS" dirty="0"/>
              <a:t>doGet(request, response);</a:t>
            </a:r>
          </a:p>
          <a:p>
            <a:pPr>
              <a:defRPr/>
            </a:pPr>
            <a:r>
              <a:rPr lang="sr-Latn-RS" dirty="0"/>
              <a:t>Metoda </a:t>
            </a:r>
            <a:r>
              <a:rPr lang="sr-Latn-RS" i="1" dirty="0"/>
              <a:t>doGet</a:t>
            </a:r>
            <a:r>
              <a:rPr lang="sr-Latn-RS" dirty="0"/>
              <a:t> prekopirati kod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>
                <a:latin typeface="+mn-lt"/>
              </a:rPr>
              <a:t>Kreiranje</a:t>
            </a:r>
            <a:r>
              <a:rPr lang="en-US" sz="4000" dirty="0">
                <a:latin typeface="+mn-lt"/>
              </a:rPr>
              <a:t> </a:t>
            </a:r>
            <a:r>
              <a:rPr lang="en-US" sz="4000" dirty="0" err="1">
                <a:latin typeface="+mn-lt"/>
              </a:rPr>
              <a:t>Servleta</a:t>
            </a:r>
            <a:endParaRPr lang="en-US" sz="4000" dirty="0">
              <a:latin typeface="+mn-lt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49382" y="3194304"/>
            <a:ext cx="11684000" cy="3428169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50000"/>
              </a:spcBef>
              <a:buNone/>
            </a:pPr>
            <a:r>
              <a:rPr lang="sr-Latn-CS" b="1" dirty="0">
                <a:latin typeface="Courier New" pitchFamily="49" charset="0"/>
              </a:rPr>
              <a:t> PrintWriter pw = response.getWriter();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sr-Latn-CS" b="1" dirty="0">
                <a:latin typeface="Courier New" pitchFamily="49" charset="0"/>
              </a:rPr>
              <a:t> response.setContentType("text/html");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sr-Latn-CS" b="1" dirty="0">
                <a:latin typeface="Courier New" pitchFamily="49" charset="0"/>
              </a:rPr>
              <a:t> pw.println("&lt;html&gt;");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sr-Latn-CS" b="1" dirty="0">
                <a:latin typeface="Courier New" pitchFamily="49" charset="0"/>
              </a:rPr>
              <a:t> pw.println("&lt;body&gt;");	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sr-Latn-CS" b="1" dirty="0">
                <a:latin typeface="Courier New" pitchFamily="49" charset="0"/>
              </a:rPr>
              <a:t> pw.println("&lt;h1&gt;Zdravo svete&lt;/h1&gt;");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sr-Latn-CS" b="1" dirty="0">
                <a:latin typeface="Courier New" pitchFamily="49" charset="0"/>
              </a:rPr>
              <a:t> pw.println("&lt;p&gt;"+Math.random()+"&lt;/p&gt;");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sr-Latn-CS" b="1" dirty="0">
                <a:latin typeface="Courier New" pitchFamily="49" charset="0"/>
              </a:rPr>
              <a:t> pw.println("&lt;/body&gt;");		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sr-Latn-CS" b="1" dirty="0">
                <a:latin typeface="Courier New" pitchFamily="49" charset="0"/>
              </a:rPr>
              <a:t> pw.println("&lt;/html&gt;");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sr-Latn-CS" b="1" dirty="0">
                <a:latin typeface="Courier New" pitchFamily="49" charset="0"/>
              </a:rPr>
              <a:t> pw.flush();	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sr-Latn-CS" b="1" dirty="0">
                <a:latin typeface="Courier New" pitchFamily="49" charset="0"/>
              </a:rPr>
              <a:t> pw.close();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49382" y="272765"/>
            <a:ext cx="11684000" cy="5954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chemeClr val="bg1"/>
                </a:solidFill>
                <a:latin typeface="+mn-lt"/>
              </a:rPr>
              <a:t>Kreiranje projekta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018683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2" y="1574499"/>
            <a:ext cx="11684000" cy="5155485"/>
          </a:xfr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  <a:defRPr/>
            </a:pPr>
            <a:r>
              <a:rPr lang="sr-Latn-RS" dirty="0"/>
              <a:t>Prilikom svakog postavljanja aplikacije obavezno uvek izvršavati sledeće korake</a:t>
            </a:r>
          </a:p>
          <a:p>
            <a:pPr lvl="1">
              <a:defRPr/>
            </a:pPr>
            <a:r>
              <a:rPr lang="sr-Latn-RS" dirty="0"/>
              <a:t>Zaustaviti rad </a:t>
            </a:r>
            <a:r>
              <a:rPr lang="sr-Latn-RS" i="1" dirty="0"/>
              <a:t>Tomcat</a:t>
            </a:r>
            <a:r>
              <a:rPr lang="sr-Latn-RS" dirty="0"/>
              <a:t> veb konterjenra (</a:t>
            </a:r>
            <a:r>
              <a:rPr lang="sr-Latn-CS" dirty="0"/>
              <a:t>pritisnete zajedno tastere CTRL i C dok se nalazite u konzoli</a:t>
            </a:r>
            <a:r>
              <a:rPr lang="sr-Latn-RS" dirty="0"/>
              <a:t>) </a:t>
            </a:r>
          </a:p>
          <a:p>
            <a:pPr lvl="1">
              <a:defRPr/>
            </a:pPr>
            <a:r>
              <a:rPr lang="sr-Latn-RS" dirty="0"/>
              <a:t>Iz foldera </a:t>
            </a:r>
            <a:r>
              <a:rPr lang="sr-Latn-RS" i="1" dirty="0"/>
              <a:t>webapps</a:t>
            </a:r>
            <a:r>
              <a:rPr lang="sr-Latn-RS" dirty="0"/>
              <a:t> obrisati </a:t>
            </a:r>
            <a:r>
              <a:rPr lang="sr-Latn-RS" i="1" dirty="0"/>
              <a:t>war</a:t>
            </a:r>
            <a:r>
              <a:rPr lang="sr-Latn-RS" dirty="0"/>
              <a:t> arhive i raspakovane aplikacije</a:t>
            </a:r>
          </a:p>
          <a:p>
            <a:pPr lvl="1"/>
            <a:r>
              <a:rPr lang="sr-Latn-RS" dirty="0"/>
              <a:t>U </a:t>
            </a:r>
            <a:r>
              <a:rPr lang="en-US" dirty="0"/>
              <a:t>Eclipse </a:t>
            </a:r>
            <a:r>
              <a:rPr lang="sr-Latn-RS" dirty="0"/>
              <a:t>desni klik na projekat </a:t>
            </a:r>
            <a:r>
              <a:rPr lang="en-US" dirty="0"/>
              <a:t>pa </a:t>
            </a:r>
            <a:r>
              <a:rPr lang="sr-Latn-RS" i="1" dirty="0"/>
              <a:t>Export-</a:t>
            </a:r>
            <a:r>
              <a:rPr lang="en-US" dirty="0"/>
              <a:t>&gt;</a:t>
            </a:r>
            <a:r>
              <a:rPr lang="en-US" i="1" dirty="0"/>
              <a:t>War File</a:t>
            </a:r>
          </a:p>
          <a:p>
            <a:pPr lvl="1"/>
            <a:r>
              <a:rPr lang="sr-Latn-RS" dirty="0"/>
              <a:t>Potrebno je specificirati odredište na kom se postavlja war arhiva.</a:t>
            </a:r>
            <a:r>
              <a:rPr lang="sr-Latn-RS" i="1" dirty="0"/>
              <a:t> </a:t>
            </a:r>
            <a:r>
              <a:rPr lang="en-US" i="1" dirty="0"/>
              <a:t>Browse</a:t>
            </a:r>
            <a:r>
              <a:rPr lang="en-US" dirty="0"/>
              <a:t>, </a:t>
            </a:r>
            <a:r>
              <a:rPr lang="en-US" dirty="0" err="1"/>
              <a:t>odabira</a:t>
            </a:r>
            <a:r>
              <a:rPr lang="en-US" dirty="0"/>
              <a:t> se </a:t>
            </a:r>
            <a:r>
              <a:rPr lang="en-US" dirty="0" err="1"/>
              <a:t>putanja</a:t>
            </a:r>
            <a:r>
              <a:rPr lang="en-US" dirty="0"/>
              <a:t> do</a:t>
            </a:r>
            <a:r>
              <a:rPr lang="sr-Latn-CS" dirty="0"/>
              <a:t> </a:t>
            </a:r>
            <a:r>
              <a:rPr lang="sr-Latn-CS" i="1" dirty="0"/>
              <a:t>webapps</a:t>
            </a:r>
            <a:r>
              <a:rPr lang="sr-Latn-CS" dirty="0"/>
              <a:t> folder</a:t>
            </a:r>
            <a:r>
              <a:rPr lang="en-US" dirty="0"/>
              <a:t>a</a:t>
            </a:r>
            <a:r>
              <a:rPr lang="sr-Latn-CS" dirty="0"/>
              <a:t> </a:t>
            </a:r>
            <a:r>
              <a:rPr lang="sr-Latn-RS" i="1" dirty="0"/>
              <a:t>T</a:t>
            </a:r>
            <a:r>
              <a:rPr lang="sr-Latn-CS" i="1" dirty="0"/>
              <a:t>omcat</a:t>
            </a:r>
            <a:endParaRPr lang="en-US" i="1" dirty="0"/>
          </a:p>
          <a:p>
            <a:pPr lvl="1"/>
            <a:r>
              <a:rPr lang="en-US" dirty="0" err="1"/>
              <a:t>Selektujte</a:t>
            </a:r>
            <a:r>
              <a:rPr lang="en-US" dirty="0"/>
              <a:t> </a:t>
            </a:r>
            <a:r>
              <a:rPr lang="en-US" i="1" dirty="0"/>
              <a:t>override existing file</a:t>
            </a:r>
            <a:r>
              <a:rPr lang="en-US" dirty="0"/>
              <a:t>, to </a:t>
            </a:r>
            <a:r>
              <a:rPr lang="en-US"/>
              <a:t>se selektuje </a:t>
            </a:r>
            <a:r>
              <a:rPr lang="en-US" dirty="0" err="1"/>
              <a:t>obave</a:t>
            </a:r>
            <a:r>
              <a:rPr lang="sr-Latn-RS" dirty="0"/>
              <a:t>z</a:t>
            </a:r>
            <a:r>
              <a:rPr lang="en-US" dirty="0"/>
              <a:t>no </a:t>
            </a:r>
            <a:r>
              <a:rPr lang="en-US" dirty="0" err="1"/>
              <a:t>svaki</a:t>
            </a:r>
            <a:r>
              <a:rPr lang="en-US" dirty="0"/>
              <a:t> </a:t>
            </a:r>
            <a:r>
              <a:rPr lang="en-US" dirty="0" err="1"/>
              <a:t>naredni</a:t>
            </a:r>
            <a:r>
              <a:rPr lang="en-US" dirty="0"/>
              <a:t> put </a:t>
            </a:r>
            <a:r>
              <a:rPr lang="en-US" dirty="0" err="1"/>
              <a:t>kada</a:t>
            </a:r>
            <a:r>
              <a:rPr lang="en-US" dirty="0"/>
              <a:t> se </a:t>
            </a:r>
            <a:r>
              <a:rPr lang="en-US" dirty="0" err="1"/>
              <a:t>eksportuje</a:t>
            </a:r>
            <a:r>
              <a:rPr lang="en-US" dirty="0"/>
              <a:t> </a:t>
            </a:r>
            <a:r>
              <a:rPr lang="en-US" i="1" dirty="0"/>
              <a:t>war</a:t>
            </a:r>
            <a:r>
              <a:rPr lang="en-US" dirty="0"/>
              <a:t> </a:t>
            </a:r>
            <a:r>
              <a:rPr lang="en-US" dirty="0" err="1"/>
              <a:t>fajl</a:t>
            </a:r>
            <a:endParaRPr lang="en-US" dirty="0"/>
          </a:p>
          <a:p>
            <a:pPr lvl="2"/>
            <a:r>
              <a:rPr lang="sr-Latn-RS" dirty="0"/>
              <a:t>Pogledati </a:t>
            </a:r>
            <a:r>
              <a:rPr lang="en-US" dirty="0" err="1"/>
              <a:t>sadr</a:t>
            </a:r>
            <a:r>
              <a:rPr lang="sr-Latn-RS" dirty="0"/>
              <a:t>žaj </a:t>
            </a:r>
            <a:r>
              <a:rPr lang="sr-Latn-CS" i="1" dirty="0"/>
              <a:t>webapps</a:t>
            </a:r>
            <a:r>
              <a:rPr lang="sr-Latn-CS" dirty="0"/>
              <a:t> folder</a:t>
            </a:r>
            <a:r>
              <a:rPr lang="en-US" dirty="0"/>
              <a:t>a</a:t>
            </a:r>
            <a:r>
              <a:rPr lang="sr-Latn-RS" dirty="0"/>
              <a:t> </a:t>
            </a:r>
            <a:r>
              <a:rPr lang="sr-Latn-RS" i="1" dirty="0"/>
              <a:t>Tomcat </a:t>
            </a:r>
          </a:p>
          <a:p>
            <a:r>
              <a:rPr lang="sr-Latn-RS" dirty="0"/>
              <a:t>Pokrenuti </a:t>
            </a:r>
            <a:r>
              <a:rPr lang="sr-Latn-RS" i="1" dirty="0"/>
              <a:t>Tomcat (</a:t>
            </a:r>
            <a:r>
              <a:rPr lang="sr-Latn-RS" dirty="0"/>
              <a:t>otvoriti konzolu i uneti za </a:t>
            </a:r>
            <a:r>
              <a:rPr lang="en-US" dirty="0"/>
              <a:t>Linux</a:t>
            </a:r>
            <a:r>
              <a:rPr lang="en-US" i="1" dirty="0"/>
              <a:t> </a:t>
            </a:r>
            <a:r>
              <a:rPr lang="en-US" i="1" dirty="0" err="1"/>
              <a:t>sh</a:t>
            </a:r>
            <a:r>
              <a:rPr lang="en-US" i="1" dirty="0"/>
              <a:t> catalina.sh run</a:t>
            </a:r>
            <a:r>
              <a:rPr lang="sr-Latn-RS" i="1" dirty="0"/>
              <a:t> </a:t>
            </a:r>
            <a:r>
              <a:rPr lang="sr-Latn-RS" dirty="0"/>
              <a:t>ili za </a:t>
            </a:r>
            <a:r>
              <a:rPr lang="en-US" dirty="0"/>
              <a:t>Windows</a:t>
            </a:r>
            <a:r>
              <a:rPr lang="en-US" i="1" dirty="0"/>
              <a:t> startup.bat</a:t>
            </a:r>
            <a:endParaRPr lang="sr-Latn-RS" i="1" dirty="0"/>
          </a:p>
          <a:p>
            <a:pPr lvl="1"/>
            <a:r>
              <a:rPr lang="sr-Latn-RS" dirty="0"/>
              <a:t>Pogledati </a:t>
            </a:r>
            <a:r>
              <a:rPr lang="en-US" dirty="0" err="1"/>
              <a:t>sadr</a:t>
            </a:r>
            <a:r>
              <a:rPr lang="sr-Latn-RS" dirty="0"/>
              <a:t>žaj </a:t>
            </a:r>
            <a:r>
              <a:rPr lang="sr-Latn-CS" i="1" dirty="0"/>
              <a:t>webapps</a:t>
            </a:r>
            <a:r>
              <a:rPr lang="sr-Latn-CS" dirty="0"/>
              <a:t> folder</a:t>
            </a:r>
            <a:r>
              <a:rPr lang="en-US" dirty="0"/>
              <a:t>a</a:t>
            </a:r>
            <a:r>
              <a:rPr lang="sr-Latn-RS" dirty="0"/>
              <a:t> </a:t>
            </a:r>
            <a:r>
              <a:rPr lang="sr-Latn-RS" i="1" dirty="0"/>
              <a:t>Tomcat </a:t>
            </a:r>
          </a:p>
          <a:p>
            <a:r>
              <a:rPr lang="sr-Latn-RS" dirty="0"/>
              <a:t>Pristupiti aplikaciji preko brauzera. </a:t>
            </a:r>
            <a:r>
              <a:rPr lang="sr-Latn-CS" dirty="0"/>
              <a:t>Kucate sledeću adresu</a:t>
            </a:r>
            <a:endParaRPr lang="sr-Latn-RS" dirty="0"/>
          </a:p>
          <a:p>
            <a:pPr lvl="1"/>
            <a:r>
              <a:rPr lang="sr-Latn-RS" i="1" dirty="0"/>
              <a:t>http</a:t>
            </a:r>
            <a:r>
              <a:rPr lang="en-US" i="1" dirty="0"/>
              <a:t>://</a:t>
            </a:r>
            <a:r>
              <a:rPr lang="sr-Latn-RS" i="1" dirty="0"/>
              <a:t>localhost:8080/Ime_Aplikacije</a:t>
            </a:r>
            <a:r>
              <a:rPr lang="en-US" i="1" dirty="0"/>
              <a:t>/</a:t>
            </a:r>
            <a:r>
              <a:rPr lang="en-US" i="1" dirty="0" err="1"/>
              <a:t>Resurs</a:t>
            </a:r>
            <a:endParaRPr lang="en-US" i="1" dirty="0"/>
          </a:p>
          <a:p>
            <a:pPr lvl="1"/>
            <a:r>
              <a:rPr lang="sr-Latn-RS" i="1" dirty="0"/>
              <a:t>http</a:t>
            </a:r>
            <a:r>
              <a:rPr lang="en-US" i="1" dirty="0"/>
              <a:t>://</a:t>
            </a:r>
            <a:r>
              <a:rPr lang="sr-Latn-RS" i="1" dirty="0"/>
              <a:t>localhost:8080/PrviServletiProjekat</a:t>
            </a:r>
            <a:r>
              <a:rPr lang="en-US" i="1" dirty="0"/>
              <a:t>/</a:t>
            </a:r>
            <a:r>
              <a:rPr lang="en-US" i="1" dirty="0" err="1"/>
              <a:t>ZdravoSvete</a:t>
            </a:r>
            <a:r>
              <a:rPr lang="en-US" i="1" dirty="0"/>
              <a:t> </a:t>
            </a:r>
          </a:p>
          <a:p>
            <a:pPr lvl="1"/>
            <a:r>
              <a:rPr lang="sr-Latn-RS" i="1" dirty="0"/>
              <a:t>http</a:t>
            </a:r>
            <a:r>
              <a:rPr lang="en-US" i="1" dirty="0"/>
              <a:t>://</a:t>
            </a:r>
            <a:r>
              <a:rPr lang="sr-Latn-RS" i="1" dirty="0"/>
              <a:t>localhost:8080/PrviServletiProjekat</a:t>
            </a:r>
            <a:r>
              <a:rPr lang="en-US" i="1" dirty="0"/>
              <a:t>/Hello </a:t>
            </a:r>
          </a:p>
          <a:p>
            <a:pPr lvl="1"/>
            <a:endParaRPr lang="sr-Latn-R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4000" dirty="0">
                <a:latin typeface="+mn-lt"/>
              </a:rPr>
              <a:t>Postavljanje aplikacije na Tomcat</a:t>
            </a:r>
            <a:endParaRPr lang="en-US" sz="4000" dirty="0">
              <a:latin typeface="+mn-lt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49382" y="272765"/>
            <a:ext cx="11684000" cy="5954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chemeClr val="bg1"/>
                </a:solidFill>
                <a:latin typeface="+mn-lt"/>
              </a:rPr>
              <a:t>Kreiranje projekta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834606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2" y="1470711"/>
            <a:ext cx="11684000" cy="5155485"/>
          </a:xfr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>
            <a:normAutofit fontScale="92500"/>
          </a:bodyPr>
          <a:lstStyle/>
          <a:p>
            <a:pPr marL="0" indent="0">
              <a:buNone/>
              <a:defRPr/>
            </a:pPr>
            <a:r>
              <a:rPr lang="sr-Latn-CS" dirty="0"/>
              <a:t>Opis veb aplikacija za potrebe servera se nalazi u </a:t>
            </a:r>
            <a:r>
              <a:rPr lang="sr-Latn-CS" i="1" dirty="0"/>
              <a:t>web.xml</a:t>
            </a:r>
            <a:endParaRPr lang="sr-Latn-RS" i="1" dirty="0"/>
          </a:p>
          <a:p>
            <a:pPr marL="0" indent="0">
              <a:buNone/>
              <a:defRPr/>
            </a:pPr>
            <a:r>
              <a:rPr lang="sr-Latn-RS" dirty="0"/>
              <a:t>Opisuju se mapiranja za Servlete, resursi i konfiguracije, kao i način kako će ih web server koristiti kada odgovara na zahteve klijenata</a:t>
            </a:r>
          </a:p>
          <a:p>
            <a:pPr marL="0" indent="0">
              <a:buNone/>
              <a:defRPr/>
            </a:pPr>
            <a:r>
              <a:rPr lang="sv-SE" dirty="0"/>
              <a:t>Otvori</a:t>
            </a:r>
            <a:r>
              <a:rPr lang="sr-Latn-RS" dirty="0"/>
              <a:t>te</a:t>
            </a:r>
            <a:r>
              <a:rPr lang="sv-SE" dirty="0"/>
              <a:t> web.xml projekta iz Eclipse</a:t>
            </a:r>
            <a:r>
              <a:rPr lang="sr-Latn-RS" dirty="0"/>
              <a:t>, nalazi se u direktorijumu </a:t>
            </a:r>
            <a:r>
              <a:rPr lang="sr-Latn-RS" i="1" dirty="0"/>
              <a:t>WebContent-</a:t>
            </a:r>
            <a:r>
              <a:rPr lang="en-US" dirty="0"/>
              <a:t>&gt;</a:t>
            </a:r>
            <a:r>
              <a:rPr lang="en-US" i="1" dirty="0"/>
              <a:t>WEB-INF</a:t>
            </a:r>
            <a:endParaRPr lang="sr-Latn-RS" i="1" dirty="0"/>
          </a:p>
          <a:p>
            <a:pPr>
              <a:defRPr/>
            </a:pPr>
            <a:r>
              <a:rPr lang="sr-Latn-CS" dirty="0"/>
              <a:t>&lt;servlet&gt; definiše java web servlet klasu</a:t>
            </a:r>
          </a:p>
          <a:p>
            <a:pPr lvl="1">
              <a:defRPr/>
            </a:pPr>
            <a:r>
              <a:rPr lang="sr-Latn-CS" dirty="0"/>
              <a:t>&lt;servlet-name&gt; predstavlja ime servleta, </a:t>
            </a:r>
          </a:p>
          <a:p>
            <a:pPr lvl="1">
              <a:defRPr/>
            </a:pPr>
            <a:r>
              <a:rPr lang="sr-Latn-CS" dirty="0"/>
              <a:t>&lt;servlet-class&gt; predstavlja putanju (hijerarhiju paketa-direktorijuma) do konkretne klase Servlet u projeku</a:t>
            </a:r>
          </a:p>
          <a:p>
            <a:pPr>
              <a:defRPr/>
            </a:pPr>
            <a:r>
              <a:rPr lang="sr-Latn-CS" dirty="0"/>
              <a:t>&lt;servlet-mapping&gt; mapiranje koje koristi sam web server prilikom odgovra na zahteve korisnika, ide u paru sa elementom &lt;servlet&gt;</a:t>
            </a:r>
          </a:p>
          <a:p>
            <a:pPr lvl="1">
              <a:defRPr/>
            </a:pPr>
            <a:r>
              <a:rPr lang="sr-Latn-CS" dirty="0"/>
              <a:t>&lt;servlet-name&gt;  mora da se poklapa sa istim imenom &lt;servlet-name&gt; iz &lt;servlet&gt; elementa</a:t>
            </a:r>
          </a:p>
          <a:p>
            <a:pPr lvl="1">
              <a:defRPr/>
            </a:pPr>
            <a:r>
              <a:rPr lang="sr-Latn-CS" dirty="0"/>
              <a:t>&lt;url-pattern&gt; je naziv URL putanje preko koji se može pristupiti resursu servletu</a:t>
            </a:r>
          </a:p>
          <a:p>
            <a:pPr>
              <a:defRPr/>
            </a:pPr>
            <a:endParaRPr lang="sr-Latn-R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49150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CS" sz="4000" b="1" dirty="0"/>
              <a:t>Web Deployment Descriptor - web.xml</a:t>
            </a:r>
            <a:endParaRPr lang="en-US" sz="40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49382" y="272765"/>
            <a:ext cx="11684000" cy="5954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chemeClr val="bg1"/>
                </a:solidFill>
                <a:latin typeface="+mn-lt"/>
              </a:rPr>
              <a:t>Kreiranje projekta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53284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Sadr</a:t>
            </a:r>
            <a:r>
              <a:rPr lang="sr-Latn-RS" dirty="0">
                <a:solidFill>
                  <a:schemeClr val="bg1"/>
                </a:solidFill>
                <a:latin typeface="+mn-lt"/>
              </a:rPr>
              <a:t>žaj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2" y="960578"/>
            <a:ext cx="11684000" cy="5661895"/>
          </a:xfrm>
          <a:ln w="38100">
            <a:solidFill>
              <a:schemeClr val="tx1">
                <a:lumMod val="65000"/>
                <a:lumOff val="35000"/>
              </a:schemeClr>
            </a:solidFill>
          </a:ln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Servleti</a:t>
            </a:r>
            <a:r>
              <a:rPr lang="sr-Latn-RS" dirty="0"/>
              <a:t> uvod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Setup i Apache Tomcat</a:t>
            </a:r>
            <a:endParaRPr lang="sr-Latn-RS" dirty="0"/>
          </a:p>
          <a:p>
            <a:pPr marL="514350" indent="-514350">
              <a:buFont typeface="+mj-lt"/>
              <a:buAutoNum type="arabicPeriod"/>
            </a:pPr>
            <a:r>
              <a:rPr lang="sr-Latn-RS" dirty="0"/>
              <a:t>Kreiranje projekta</a:t>
            </a:r>
          </a:p>
          <a:p>
            <a:pPr marL="514350" indent="-514350">
              <a:buFont typeface="+mj-lt"/>
              <a:buAutoNum type="arabicPeriod"/>
            </a:pPr>
            <a:r>
              <a:rPr lang="sr-Latn-RS" dirty="0"/>
              <a:t>HTTP request i HTTP Response</a:t>
            </a:r>
          </a:p>
          <a:p>
            <a:pPr marL="514350" indent="-514350">
              <a:buFont typeface="+mj-lt"/>
              <a:buAutoNum type="arabicPeriod"/>
            </a:pPr>
            <a:r>
              <a:rPr lang="sr-Latn-CS" dirty="0"/>
              <a:t>Preuzimanje podataka iz formi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sr-Latn-RS" dirty="0"/>
              <a:t>Memorija na nivou aplikacije</a:t>
            </a:r>
          </a:p>
          <a:p>
            <a:pPr marL="0" indent="0">
              <a:buNone/>
            </a:pPr>
            <a:r>
              <a:rPr lang="sr-Latn-RS" dirty="0"/>
              <a:t>Dodatno: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web.xml </a:t>
            </a:r>
            <a:r>
              <a:rPr lang="en-US" dirty="0" err="1"/>
              <a:t>dodatno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sr-Latn-RS" dirty="0"/>
              <a:t>ServletConfig i ServletContext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sr-Latn-RS" dirty="0"/>
              <a:t>Servlet classes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sr-Latn-RS" dirty="0"/>
              <a:t>Servlet lifecycle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sr-Latn-RS" dirty="0"/>
              <a:t>Konkurentni pristup servletu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2036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+mn-lt"/>
              </a:rPr>
              <a:t>Kreiranje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n-lt"/>
              </a:rPr>
              <a:t>projekta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2" y="1574499"/>
            <a:ext cx="11684000" cy="5192061"/>
          </a:xfr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>
            <a:normAutofit fontScale="92500"/>
          </a:bodyPr>
          <a:lstStyle/>
          <a:p>
            <a:r>
              <a:rPr lang="pl-PL" i="1" dirty="0"/>
              <a:t>Dynamic web module version </a:t>
            </a:r>
            <a:r>
              <a:rPr lang="sr-Latn-CS" i="1" dirty="0"/>
              <a:t>4.0 </a:t>
            </a:r>
            <a:r>
              <a:rPr lang="sr-Latn-CS" dirty="0"/>
              <a:t> predstavlja ternutno aktuelnu verziju modula</a:t>
            </a:r>
          </a:p>
          <a:p>
            <a:r>
              <a:rPr lang="sr-Latn-CS" dirty="0"/>
              <a:t>Za razliku od verzije 2.5 u verziji 3.0 ka na dalje nije potrebno ekspicitno definisati mapiranja u </a:t>
            </a:r>
            <a:r>
              <a:rPr lang="sr-Latn-CS" i="1" dirty="0"/>
              <a:t>web.xml</a:t>
            </a:r>
            <a:r>
              <a:rPr lang="sr-Latn-CS" dirty="0"/>
              <a:t> fajlu već se mapiranja mogu odraditi direktno iz java koda anotacijama u okviru Servlet klase. U </a:t>
            </a:r>
            <a:r>
              <a:rPr lang="sr-Latn-CS" i="1" dirty="0"/>
              <a:t>web.xml </a:t>
            </a:r>
            <a:r>
              <a:rPr lang="sr-Latn-CS" dirty="0"/>
              <a:t>se razlikuje </a:t>
            </a:r>
            <a:r>
              <a:rPr lang="sr-Latn-CS" i="1" dirty="0"/>
              <a:t>namespace</a:t>
            </a:r>
            <a:r>
              <a:rPr lang="sr-Latn-CS" dirty="0"/>
              <a:t>.</a:t>
            </a:r>
          </a:p>
          <a:p>
            <a:r>
              <a:rPr lang="sr-Latn-RS" dirty="0"/>
              <a:t>Kreiranje novog projekta je isto kao što je ranije već bilo pokazano, samo se sada postavi </a:t>
            </a:r>
            <a:r>
              <a:rPr lang="pl-PL" i="1" dirty="0"/>
              <a:t>Dynamic web module version 4.</a:t>
            </a:r>
            <a:r>
              <a:rPr lang="sr-Latn-RS" i="1" dirty="0"/>
              <a:t>0</a:t>
            </a:r>
          </a:p>
          <a:p>
            <a:r>
              <a:rPr lang="sr-Latn-RS" dirty="0"/>
              <a:t>Import postojećeg projekta</a:t>
            </a:r>
          </a:p>
          <a:p>
            <a:pPr lvl="1"/>
            <a:r>
              <a:rPr lang="sr-Latn-RS" dirty="0"/>
              <a:t>U okviru workspace </a:t>
            </a:r>
            <a:r>
              <a:rPr lang="sr-Latn-RS" dirty="0" err="1"/>
              <a:t>ImePrezime</a:t>
            </a:r>
            <a:r>
              <a:rPr lang="en-US"/>
              <a:t>/</a:t>
            </a:r>
            <a:r>
              <a:rPr lang="en-US">
                <a:latin typeface="Calibri" pitchFamily="34" charset="0"/>
              </a:rPr>
              <a:t>Predmet</a:t>
            </a:r>
            <a:r>
              <a:rPr lang="sr-Latn-RS" dirty="0">
                <a:latin typeface="Calibri" pitchFamily="34" charset="0"/>
              </a:rPr>
              <a:t>2Web</a:t>
            </a:r>
            <a:r>
              <a:rPr lang="sr-Latn-RS" dirty="0"/>
              <a:t> raspakovati zip arhivu DrugiServletiProjekat.zip</a:t>
            </a:r>
          </a:p>
          <a:p>
            <a:pPr lvl="1"/>
            <a:r>
              <a:rPr lang="sr-Latn-RS" dirty="0"/>
              <a:t>Izvršite uvlačenje projekta DrugiServletiProjekat u Eclipse</a:t>
            </a:r>
          </a:p>
          <a:p>
            <a:pPr lvl="1"/>
            <a:r>
              <a:rPr lang="sr-Latn-RS" dirty="0"/>
              <a:t>Izvršite postavljanje aplikacije na Tomcat</a:t>
            </a:r>
            <a:endParaRPr lang="en-US" dirty="0"/>
          </a:p>
          <a:p>
            <a:pPr lvl="1"/>
            <a:r>
              <a:rPr lang="sr-Latn-RS" dirty="0"/>
              <a:t>Pristupiti aplikaciji preko brauzera. Kucate adresu</a:t>
            </a:r>
          </a:p>
          <a:p>
            <a:pPr lvl="2"/>
            <a:r>
              <a:rPr lang="sr-Latn-RS" dirty="0"/>
              <a:t>http://localhost:8080/DrugiServletiProjekat/HelloHello </a:t>
            </a:r>
          </a:p>
          <a:p>
            <a:pPr lvl="1"/>
            <a:endParaRPr lang="sr-Latn-R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sr-Latn-RS" dirty="0"/>
          </a:p>
          <a:p>
            <a:endParaRPr lang="sr-Latn-RS" dirty="0"/>
          </a:p>
          <a:p>
            <a:endParaRPr lang="sr-Latn-C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4000" dirty="0">
                <a:latin typeface="+mn-lt"/>
              </a:rPr>
              <a:t>Dynamic Web Module je 4.0</a:t>
            </a:r>
            <a:endParaRPr lang="en-US" sz="4000" dirty="0">
              <a:latin typeface="+mn-lt"/>
            </a:endParaRP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7604125" y="6176963"/>
            <a:ext cx="37338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r-Latn-RS" altLang="sr-Latn-RS" b="1" dirty="0">
                <a:solidFill>
                  <a:srgbClr val="FF0000"/>
                </a:solidFill>
              </a:rPr>
              <a:t>Primer02 - ZdravoSvete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7604125" y="5808663"/>
            <a:ext cx="37338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r-Latn-RS" b="1">
                <a:solidFill>
                  <a:srgbClr val="FF0000"/>
                </a:solidFill>
              </a:rPr>
              <a:t>Import </a:t>
            </a:r>
            <a:endParaRPr lang="sr-Latn-RS" altLang="sr-Latn-R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9078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+mn-lt"/>
              </a:rPr>
              <a:t>Kreiranje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n-lt"/>
              </a:rPr>
              <a:t>projekta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2" y="1574499"/>
            <a:ext cx="11684000" cy="5192061"/>
          </a:xfr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>
            <a:normAutofit/>
          </a:bodyPr>
          <a:lstStyle/>
          <a:p>
            <a:r>
              <a:rPr lang="sr-Latn-CS" dirty="0"/>
              <a:t>Uvođenje anotacija u source kodu preko kojih se konfiguriše rad web aplikacije nezaobilazni je deo svakog novog radnog okvira (framework), bez obzira na programski jezik na koji se taj radni okvir oslanja.</a:t>
            </a:r>
            <a:endParaRPr lang="sr-Latn-R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sr-Latn-RS" dirty="0"/>
          </a:p>
          <a:p>
            <a:endParaRPr lang="sr-Latn-RS" dirty="0"/>
          </a:p>
          <a:p>
            <a:endParaRPr lang="sr-Latn-C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4000" dirty="0">
                <a:latin typeface="+mn-lt"/>
              </a:rPr>
              <a:t>Dynamic Web Module je 4.0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375848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HTTP request i HTTP Response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2" y="1574499"/>
            <a:ext cx="11684000" cy="5192061"/>
          </a:xfr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err="1"/>
              <a:t>Reprezentuje</a:t>
            </a:r>
            <a:r>
              <a:rPr lang="en-US" dirty="0"/>
              <a:t> HTTP </a:t>
            </a:r>
            <a:r>
              <a:rPr lang="en-US" dirty="0" err="1"/>
              <a:t>zahtev</a:t>
            </a:r>
            <a:endParaRPr lang="en-US" dirty="0"/>
          </a:p>
          <a:p>
            <a:pPr>
              <a:lnSpc>
                <a:spcPct val="80000"/>
              </a:lnSpc>
            </a:pPr>
            <a:r>
              <a:rPr lang="en-US" dirty="0" err="1"/>
              <a:t>Izdvaja</a:t>
            </a:r>
            <a:r>
              <a:rPr lang="en-US" dirty="0"/>
              <a:t> </a:t>
            </a:r>
            <a:r>
              <a:rPr lang="en-US" dirty="0" err="1"/>
              <a:t>parametre</a:t>
            </a:r>
            <a:r>
              <a:rPr lang="en-US" dirty="0"/>
              <a:t> </a:t>
            </a:r>
            <a:r>
              <a:rPr lang="en-US" dirty="0" err="1"/>
              <a:t>forme</a:t>
            </a:r>
            <a:r>
              <a:rPr lang="en-US" dirty="0"/>
              <a:t> </a:t>
            </a:r>
            <a:r>
              <a:rPr lang="en-US" dirty="0" err="1"/>
              <a:t>prenete</a:t>
            </a:r>
            <a:r>
              <a:rPr lang="en-US" dirty="0"/>
              <a:t> GET </a:t>
            </a:r>
            <a:r>
              <a:rPr lang="en-US" dirty="0" err="1"/>
              <a:t>ili</a:t>
            </a:r>
            <a:r>
              <a:rPr lang="en-US" dirty="0"/>
              <a:t> POST </a:t>
            </a:r>
            <a:r>
              <a:rPr lang="en-US" dirty="0" err="1"/>
              <a:t>metodom</a:t>
            </a:r>
            <a:r>
              <a:rPr lang="en-US" dirty="0"/>
              <a:t> i </a:t>
            </a:r>
            <a:r>
              <a:rPr lang="en-US" dirty="0" err="1"/>
              <a:t>sme</a:t>
            </a:r>
            <a:r>
              <a:rPr lang="sr-Latn-CS" dirty="0"/>
              <a:t>š</a:t>
            </a:r>
            <a:r>
              <a:rPr lang="en-US" dirty="0"/>
              <a:t>ta </a:t>
            </a:r>
            <a:r>
              <a:rPr lang="en-US" dirty="0" err="1"/>
              <a:t>ih</a:t>
            </a:r>
            <a:r>
              <a:rPr lang="en-US" dirty="0"/>
              <a:t> u </a:t>
            </a:r>
            <a:r>
              <a:rPr lang="en-US" dirty="0" err="1"/>
              <a:t>asocijativnu</a:t>
            </a:r>
            <a:r>
              <a:rPr lang="en-US" dirty="0"/>
              <a:t> </a:t>
            </a:r>
            <a:r>
              <a:rPr lang="en-US" dirty="0" err="1"/>
              <a:t>listu</a:t>
            </a:r>
            <a:r>
              <a:rPr lang="sr-Latn-CS" dirty="0"/>
              <a:t> (naziv_polja_iz_forme, vrednost)</a:t>
            </a:r>
          </a:p>
          <a:p>
            <a:pPr lvl="1">
              <a:lnSpc>
                <a:spcPct val="80000"/>
              </a:lnSpc>
            </a:pPr>
            <a:r>
              <a:rPr lang="sr-Latn-CS" dirty="0"/>
              <a:t>metode getParameter(ime), getParameterNames(), getParameterMap()</a:t>
            </a:r>
          </a:p>
          <a:p>
            <a:pPr>
              <a:lnSpc>
                <a:spcPct val="80000"/>
              </a:lnSpc>
            </a:pPr>
            <a:r>
              <a:rPr lang="sr-Latn-CS" dirty="0"/>
              <a:t>Prikuplja sve parametre zaglavlja HTTP zahteva i smešta ih u asocijativnu listu (naziv, vrednost)</a:t>
            </a:r>
          </a:p>
          <a:p>
            <a:pPr lvl="1">
              <a:lnSpc>
                <a:spcPct val="80000"/>
              </a:lnSpc>
            </a:pPr>
            <a:r>
              <a:rPr lang="sr-Latn-CS" dirty="0"/>
              <a:t>metode getHeader(ime), getHeaderNames() i getHeaders(ime)</a:t>
            </a:r>
          </a:p>
          <a:p>
            <a:pPr>
              <a:lnSpc>
                <a:spcPct val="80000"/>
              </a:lnSpc>
            </a:pPr>
            <a:r>
              <a:rPr lang="sr-Latn-CS" dirty="0"/>
              <a:t>Metodom setCharacterEncoding se podešava </a:t>
            </a:r>
            <a:r>
              <a:rPr lang="sr-Latn-CS" i="1" dirty="0"/>
              <a:t>character encoding</a:t>
            </a:r>
            <a:endParaRPr lang="en-US" i="1" dirty="0"/>
          </a:p>
          <a:p>
            <a:pPr lvl="1"/>
            <a:r>
              <a:rPr lang="en-US" dirty="0"/>
              <a:t>request.setCharacterEncoding("UTF-8");</a:t>
            </a:r>
          </a:p>
          <a:p>
            <a:pPr marL="457200" lvl="1" indent="0">
              <a:buNone/>
            </a:pPr>
            <a:endParaRPr lang="sr-Latn-R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sr-Latn-RS" dirty="0"/>
          </a:p>
          <a:p>
            <a:endParaRPr lang="sr-Latn-RS" dirty="0"/>
          </a:p>
          <a:p>
            <a:endParaRPr lang="sr-Latn-C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4000" dirty="0">
                <a:latin typeface="+mn-lt"/>
              </a:rPr>
              <a:t>HTTP zahtev (klasa HttpServletRequest)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814658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82" y="1924051"/>
            <a:ext cx="5153025" cy="1676400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HTTP request i HTTP Response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4000" dirty="0">
                <a:latin typeface="+mn-lt"/>
              </a:rPr>
              <a:t>Post metoda</a:t>
            </a:r>
            <a:r>
              <a:rPr lang="en-US" sz="4000" dirty="0">
                <a:latin typeface="+mn-lt"/>
              </a:rPr>
              <a:t> i </a:t>
            </a:r>
            <a:r>
              <a:rPr lang="en-US" sz="4000" dirty="0" err="1">
                <a:latin typeface="+mn-lt"/>
              </a:rPr>
              <a:t>preuzimanje</a:t>
            </a:r>
            <a:r>
              <a:rPr lang="en-US" sz="4000" dirty="0">
                <a:latin typeface="+mn-lt"/>
              </a:rPr>
              <a:t> </a:t>
            </a:r>
            <a:r>
              <a:rPr lang="en-US" sz="4000" dirty="0" err="1">
                <a:latin typeface="+mn-lt"/>
              </a:rPr>
              <a:t>podataka</a:t>
            </a:r>
            <a:endParaRPr lang="en-US" sz="4000" dirty="0">
              <a:latin typeface="+mn-lt"/>
            </a:endParaRPr>
          </a:p>
        </p:txBody>
      </p:sp>
      <p:sp>
        <p:nvSpPr>
          <p:cNvPr id="7" name="TextBox 5"/>
          <p:cNvSpPr txBox="1">
            <a:spLocks noChangeArrowheads="1"/>
          </p:cNvSpPr>
          <p:nvPr/>
        </p:nvSpPr>
        <p:spPr bwMode="auto">
          <a:xfrm>
            <a:off x="7604125" y="6361113"/>
            <a:ext cx="37338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sr-Latn-RS" b="1" dirty="0">
                <a:solidFill>
                  <a:srgbClr val="FF0000"/>
                </a:solidFill>
              </a:rPr>
              <a:t>f</a:t>
            </a:r>
            <a:r>
              <a:rPr lang="sr-Latn-RS" altLang="sr-Latn-RS" b="1" dirty="0">
                <a:solidFill>
                  <a:srgbClr val="FF0000"/>
                </a:solidFill>
              </a:rPr>
              <a:t>orm</a:t>
            </a:r>
            <a:r>
              <a:rPr lang="en-US" altLang="sr-Latn-RS" b="1" dirty="0">
                <a:solidFill>
                  <a:srgbClr val="FF0000"/>
                </a:solidFill>
              </a:rPr>
              <a:t>Post</a:t>
            </a:r>
            <a:r>
              <a:rPr lang="sr-Latn-RS" altLang="sr-Latn-RS" b="1" dirty="0">
                <a:solidFill>
                  <a:srgbClr val="FF0000"/>
                </a:solidFill>
              </a:rPr>
              <a:t>.html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648075" y="3686175"/>
            <a:ext cx="12619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EA232A"/>
                </a:solidFill>
              </a:rPr>
              <a:t>Po</a:t>
            </a:r>
            <a:r>
              <a:rPr lang="sr-Latn-RS" sz="2400" dirty="0">
                <a:solidFill>
                  <a:srgbClr val="EA232A"/>
                </a:solidFill>
              </a:rPr>
              <a:t>šalji</a:t>
            </a:r>
            <a:endParaRPr lang="en-US" sz="2400" dirty="0">
              <a:solidFill>
                <a:srgbClr val="EA232A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2361334" y="3411164"/>
            <a:ext cx="1077191" cy="505843"/>
          </a:xfrm>
          <a:prstGeom prst="straightConnector1">
            <a:avLst/>
          </a:prstGeom>
          <a:ln w="38100">
            <a:solidFill>
              <a:srgbClr val="EA232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ight Arrow 10"/>
          <p:cNvSpPr/>
          <p:nvPr/>
        </p:nvSpPr>
        <p:spPr>
          <a:xfrm>
            <a:off x="5484957" y="2590800"/>
            <a:ext cx="762000" cy="25717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950" y="4348162"/>
            <a:ext cx="5568432" cy="1813718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5213" y="4348162"/>
            <a:ext cx="3778102" cy="966787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4140" y="1757362"/>
            <a:ext cx="5189289" cy="2159645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89878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>
                <a:latin typeface="+mn-lt"/>
              </a:rPr>
              <a:t>Preuzimanje</a:t>
            </a:r>
            <a:r>
              <a:rPr lang="en-US" sz="4000" dirty="0">
                <a:latin typeface="+mn-lt"/>
              </a:rPr>
              <a:t> </a:t>
            </a:r>
            <a:r>
              <a:rPr lang="en-US" sz="4000" dirty="0" err="1">
                <a:latin typeface="+mn-lt"/>
              </a:rPr>
              <a:t>podataka</a:t>
            </a:r>
            <a:r>
              <a:rPr lang="en-US" sz="4000" dirty="0">
                <a:latin typeface="+mn-lt"/>
              </a:rPr>
              <a:t> </a:t>
            </a:r>
            <a:r>
              <a:rPr lang="en-US" sz="4000" dirty="0" err="1">
                <a:latin typeface="+mn-lt"/>
              </a:rPr>
              <a:t>iz</a:t>
            </a:r>
            <a:r>
              <a:rPr lang="en-US" sz="4000" dirty="0">
                <a:latin typeface="+mn-lt"/>
              </a:rPr>
              <a:t> </a:t>
            </a:r>
            <a:r>
              <a:rPr lang="en-US" sz="4000" dirty="0" err="1">
                <a:latin typeface="+mn-lt"/>
              </a:rPr>
              <a:t>forme</a:t>
            </a:r>
            <a:endParaRPr lang="en-US" sz="4000" dirty="0">
              <a:latin typeface="+mn-lt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49382" y="1625600"/>
            <a:ext cx="11684000" cy="4996873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50000"/>
              </a:spcBef>
              <a:buNone/>
            </a:pPr>
            <a:r>
              <a:rPr lang="en-US" sz="2900" b="1" dirty="0">
                <a:latin typeface="Courier New" pitchFamily="49" charset="0"/>
              </a:rPr>
              <a:t>request.setCharacterEncoding("UTF-8");</a:t>
            </a:r>
            <a:endParaRPr lang="sr-Latn-CS" sz="2900" b="1" dirty="0">
              <a:latin typeface="Courier New" pitchFamily="49" charset="0"/>
            </a:endParaRPr>
          </a:p>
          <a:p>
            <a:pPr marL="0" indent="0">
              <a:spcBef>
                <a:spcPct val="50000"/>
              </a:spcBef>
              <a:buNone/>
            </a:pPr>
            <a:r>
              <a:rPr lang="sr-Latn-CS" b="1" dirty="0">
                <a:latin typeface="Courier New" pitchFamily="49" charset="0"/>
              </a:rPr>
              <a:t>response.setContentType("text/html; charset=UTF-8");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sr-Latn-CS" b="1" dirty="0">
                <a:latin typeface="Courier New" pitchFamily="49" charset="0"/>
              </a:rPr>
              <a:t>PrintWriter pw = response.getWriter();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sr-Latn-CS" b="1" dirty="0">
                <a:latin typeface="Courier New" pitchFamily="49" charset="0"/>
              </a:rPr>
              <a:t>pw.println("&lt;html&gt;");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sr-Latn-CS" b="1" dirty="0">
                <a:latin typeface="Courier New" pitchFamily="49" charset="0"/>
              </a:rPr>
              <a:t>pw.println("&lt;body&gt;");	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sr-Latn-CS" b="1" dirty="0">
                <a:latin typeface="Courier New" pitchFamily="49" charset="0"/>
              </a:rPr>
              <a:t>pw.println("&lt;h1&gt;Prihvatanje podataka&lt;/h1&gt;");</a:t>
            </a:r>
            <a:endParaRPr lang="en-US" b="1" dirty="0">
              <a:latin typeface="Courier New" pitchFamily="49" charset="0"/>
            </a:endParaRPr>
          </a:p>
          <a:p>
            <a:pPr marL="0" indent="0">
              <a:spcBef>
                <a:spcPct val="50000"/>
              </a:spcBef>
              <a:buNone/>
            </a:pPr>
            <a:r>
              <a:rPr lang="sr-Latn-RS" b="1" dirty="0">
                <a:latin typeface="Courier New" pitchFamily="49" charset="0"/>
                <a:cs typeface="Courier New" pitchFamily="49" charset="0"/>
              </a:rPr>
              <a:t>pw.println("&lt;br&gt;Klijent koji je pozvao ovaj servlet je: " 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ct val="50000"/>
              </a:spcBef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			</a:t>
            </a:r>
            <a:r>
              <a:rPr lang="sr-Latn-RS" b="1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r-Latn-RS" b="1" dirty="0">
                <a:latin typeface="Courier New" pitchFamily="49" charset="0"/>
                <a:cs typeface="Courier New" pitchFamily="49" charset="0"/>
              </a:rPr>
              <a:t>request.getHeader("User-Agent"));</a:t>
            </a:r>
            <a:endParaRPr lang="sr-Latn-CS" b="1" dirty="0">
              <a:latin typeface="Courier New" pitchFamily="49" charset="0"/>
            </a:endParaRPr>
          </a:p>
          <a:p>
            <a:pPr marL="0" indent="0">
              <a:spcBef>
                <a:spcPct val="50000"/>
              </a:spcBef>
              <a:buNone/>
            </a:pPr>
            <a:r>
              <a:rPr lang="sr-Latn-CS" b="1" dirty="0">
                <a:latin typeface="Courier New" pitchFamily="49" charset="0"/>
              </a:rPr>
              <a:t>pw.println("&lt;p&gt;Poslali ste:"+request.getParameter("ime")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sr-Latn-CS" b="1" dirty="0">
                <a:latin typeface="Courier New" pitchFamily="49" charset="0"/>
              </a:rPr>
              <a:t>				+" "+request.getParameter("prezime")+ "&lt;/p&gt;");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sr-Latn-CS" b="1" dirty="0">
                <a:latin typeface="Courier New" pitchFamily="49" charset="0"/>
              </a:rPr>
              <a:t>pw.println("&lt;/body&gt;");		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sr-Latn-CS" b="1" dirty="0">
                <a:latin typeface="Courier New" pitchFamily="49" charset="0"/>
              </a:rPr>
              <a:t>pw.println("&lt;/html&gt;");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sr-Latn-CS" b="1" dirty="0">
                <a:latin typeface="Courier New" pitchFamily="49" charset="0"/>
              </a:rPr>
              <a:t>pw.flush();	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sr-Latn-CS" b="1" dirty="0">
                <a:latin typeface="Courier New" pitchFamily="49" charset="0"/>
              </a:rPr>
              <a:t>pw.close();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49382" y="272765"/>
            <a:ext cx="11684000" cy="5954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+mn-lt"/>
              </a:rPr>
              <a:t>HTTP request i HTTP Response</a:t>
            </a: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7604125" y="5992813"/>
            <a:ext cx="37338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r-Latn-RS" altLang="sr-Latn-RS" b="1" dirty="0">
                <a:solidFill>
                  <a:srgbClr val="FF0000"/>
                </a:solidFill>
              </a:rPr>
              <a:t>Primer03 - </a:t>
            </a:r>
            <a:r>
              <a:rPr lang="en-US" altLang="sr-Latn-RS" b="1" dirty="0" err="1">
                <a:solidFill>
                  <a:srgbClr val="FF0000"/>
                </a:solidFill>
              </a:rPr>
              <a:t>Prihvatanje</a:t>
            </a:r>
            <a:r>
              <a:rPr lang="en-US" altLang="sr-Latn-RS" b="1" dirty="0">
                <a:solidFill>
                  <a:srgbClr val="FF0000"/>
                </a:solidFill>
              </a:rPr>
              <a:t> </a:t>
            </a:r>
            <a:r>
              <a:rPr lang="en-US" altLang="sr-Latn-RS" b="1" dirty="0" err="1">
                <a:solidFill>
                  <a:srgbClr val="FF0000"/>
                </a:solidFill>
              </a:rPr>
              <a:t>parametara</a:t>
            </a:r>
            <a:r>
              <a:rPr lang="en-US" altLang="sr-Latn-RS" b="1" dirty="0">
                <a:solidFill>
                  <a:srgbClr val="FF0000"/>
                </a:solidFill>
              </a:rPr>
              <a:t> </a:t>
            </a:r>
            <a:endParaRPr lang="sr-Latn-RS" altLang="sr-Latn-R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0617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HTTP request i HTTP Response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2" y="1574499"/>
            <a:ext cx="11684000" cy="5192061"/>
          </a:xfr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vi-VN" dirty="0"/>
              <a:t>Reprezentuje HTTP odgovor</a:t>
            </a:r>
          </a:p>
          <a:p>
            <a:pPr>
              <a:lnSpc>
                <a:spcPct val="80000"/>
              </a:lnSpc>
            </a:pPr>
            <a:r>
              <a:rPr lang="vi-VN" dirty="0"/>
              <a:t>Čuva tip odgovora (atribut Content-Type)</a:t>
            </a:r>
          </a:p>
          <a:p>
            <a:pPr lvl="1">
              <a:lnSpc>
                <a:spcPct val="80000"/>
              </a:lnSpc>
            </a:pPr>
            <a:r>
              <a:rPr lang="vi-VN" dirty="0"/>
              <a:t>metoda setContentType(vrednost)</a:t>
            </a:r>
          </a:p>
          <a:p>
            <a:pPr>
              <a:lnSpc>
                <a:spcPct val="80000"/>
              </a:lnSpc>
            </a:pPr>
            <a:r>
              <a:rPr lang="vi-VN" dirty="0"/>
              <a:t>Čuva cookie (atribut SetCookie)</a:t>
            </a:r>
          </a:p>
          <a:p>
            <a:pPr lvl="1">
              <a:lnSpc>
                <a:spcPct val="80000"/>
              </a:lnSpc>
            </a:pPr>
            <a:r>
              <a:rPr lang="vi-VN" dirty="0"/>
              <a:t>metoda addCookie(cookie)</a:t>
            </a:r>
          </a:p>
          <a:p>
            <a:pPr>
              <a:lnSpc>
                <a:spcPct val="80000"/>
              </a:lnSpc>
            </a:pPr>
            <a:r>
              <a:rPr lang="vi-VN" b="1" dirty="0"/>
              <a:t>Omogućuje redirekciju (Location)</a:t>
            </a:r>
            <a:r>
              <a:rPr lang="en-US" b="1" dirty="0"/>
              <a:t> </a:t>
            </a:r>
            <a:r>
              <a:rPr lang="en-US" b="1" dirty="0" err="1"/>
              <a:t>na</a:t>
            </a:r>
            <a:r>
              <a:rPr lang="en-US" b="1" dirty="0"/>
              <a:t> </a:t>
            </a:r>
            <a:r>
              <a:rPr lang="en-US" b="1" dirty="0" err="1"/>
              <a:t>drugu</a:t>
            </a:r>
            <a:r>
              <a:rPr lang="en-US" b="1" dirty="0"/>
              <a:t> </a:t>
            </a:r>
            <a:r>
              <a:rPr lang="en-US" b="1" dirty="0" err="1"/>
              <a:t>stanicu</a:t>
            </a:r>
            <a:endParaRPr lang="vi-VN" b="1" dirty="0"/>
          </a:p>
          <a:p>
            <a:pPr lvl="1">
              <a:lnSpc>
                <a:spcPct val="80000"/>
              </a:lnSpc>
            </a:pPr>
            <a:r>
              <a:rPr lang="vi-VN" b="1" dirty="0"/>
              <a:t>metoda sendRedirect(nova_lokacija)</a:t>
            </a:r>
          </a:p>
          <a:p>
            <a:pPr>
              <a:lnSpc>
                <a:spcPct val="80000"/>
              </a:lnSpc>
            </a:pPr>
            <a:r>
              <a:rPr lang="vi-VN" dirty="0"/>
              <a:t>Podešava proizvoljan atribut zaglavlja</a:t>
            </a:r>
          </a:p>
          <a:p>
            <a:pPr lvl="1">
              <a:lnSpc>
                <a:spcPct val="80000"/>
              </a:lnSpc>
            </a:pPr>
            <a:r>
              <a:rPr lang="vi-VN" dirty="0"/>
              <a:t>metoda setHeader(naziv, vrednost)</a:t>
            </a:r>
          </a:p>
          <a:p>
            <a:pPr>
              <a:lnSpc>
                <a:spcPct val="80000"/>
              </a:lnSpc>
            </a:pPr>
            <a:r>
              <a:rPr lang="vi-VN" dirty="0"/>
              <a:t>Ugrađuje ID sesije ako cookies nisu uključeni</a:t>
            </a:r>
          </a:p>
          <a:p>
            <a:pPr lvl="1">
              <a:lnSpc>
                <a:spcPct val="80000"/>
              </a:lnSpc>
            </a:pPr>
            <a:r>
              <a:rPr lang="vi-VN" dirty="0"/>
              <a:t>metode encodeURL(url) i encodeRedirectURL(url)</a:t>
            </a:r>
          </a:p>
          <a:p>
            <a:pPr>
              <a:lnSpc>
                <a:spcPct val="80000"/>
              </a:lnSpc>
            </a:pPr>
            <a:r>
              <a:rPr lang="vi-VN" dirty="0"/>
              <a:t>Čuva izlazni tok podataka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4000" dirty="0">
                <a:latin typeface="+mn-lt"/>
              </a:rPr>
              <a:t>HTTP odgovor (klasa HttpServletResponse) 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469563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HTTP request i HTTP Response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2" y="1574499"/>
            <a:ext cx="11684000" cy="1803701"/>
          </a:xfr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sr-Latn-CS" dirty="0"/>
              <a:t>Metodom setContentType se podešava i </a:t>
            </a:r>
            <a:r>
              <a:rPr lang="sr-Latn-CS" i="1" dirty="0"/>
              <a:t>character encoding</a:t>
            </a:r>
            <a:endParaRPr lang="en-US" i="1" dirty="0"/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response.setContentType("text/html; charset=UTF-8");</a:t>
            </a:r>
            <a:endParaRPr lang="sr-Latn-CS" sz="2000" dirty="0"/>
          </a:p>
          <a:p>
            <a:r>
              <a:rPr lang="sr-Latn-CS" dirty="0"/>
              <a:t>Parametar </a:t>
            </a:r>
            <a:r>
              <a:rPr lang="sr-Latn-CS" i="1" dirty="0"/>
              <a:t>charset</a:t>
            </a:r>
            <a:r>
              <a:rPr lang="sr-Latn-CS" dirty="0"/>
              <a:t> definiše kodnu stranu kojom će biti kodirani svi stringovi ka klijentu.</a:t>
            </a:r>
            <a:endParaRPr lang="en-US" dirty="0"/>
          </a:p>
          <a:p>
            <a:pPr>
              <a:lnSpc>
                <a:spcPct val="80000"/>
              </a:lnSpc>
            </a:pP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4000" dirty="0">
                <a:latin typeface="+mn-lt"/>
              </a:rPr>
              <a:t>HTTP odgovor (klasa HttpServletResponse) 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219527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Primer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2" y="960578"/>
            <a:ext cx="11684000" cy="5661895"/>
          </a:xfrm>
          <a:ln w="38100">
            <a:noFill/>
          </a:ln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b="1" dirty="0">
                <a:latin typeface="Courier New" pitchFamily="49" charset="0"/>
              </a:rPr>
              <a:t>request.setCharacterEncoding("UTF-8");</a:t>
            </a:r>
            <a:endParaRPr lang="sr-Latn-RS" sz="2900" b="1" dirty="0">
              <a:latin typeface="Courier New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itchFamily="49" charset="0"/>
              </a:rPr>
              <a:t>response.setContentType("text/html; charset=UTF-8");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itchFamily="49" charset="0"/>
              </a:rPr>
              <a:t>PrintWriter pout = response.getWriter();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itchFamily="49" charset="0"/>
              </a:rPr>
              <a:t>pout.println("&lt;html&gt;");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itchFamily="49" charset="0"/>
              </a:rPr>
              <a:t>pout.println("&lt;head&gt;");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itchFamily="49" charset="0"/>
              </a:rPr>
              <a:t>pout.println("&lt;meta http-equiv=\"Content-Type\" content=\"text/html; </a:t>
            </a:r>
            <a:r>
              <a:rPr lang="sr-Latn-CS" b="1" dirty="0">
                <a:latin typeface="Courier New" pitchFamily="49" charset="0"/>
              </a:rPr>
              <a:t>c</a:t>
            </a:r>
            <a:r>
              <a:rPr lang="en-US" b="1" dirty="0">
                <a:latin typeface="Courier New" pitchFamily="49" charset="0"/>
              </a:rPr>
              <a:t>harset=UTF-8\"&gt;");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itchFamily="49" charset="0"/>
              </a:rPr>
              <a:t>pout.println("&lt;/head&gt;");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itchFamily="49" charset="0"/>
              </a:rPr>
              <a:t>pout.println("&lt;body&gt;");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itchFamily="49" charset="0"/>
              </a:rPr>
              <a:t>try {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itchFamily="49" charset="0"/>
              </a:rPr>
              <a:t>	pout.println("Ovo je stranica sa UTF-8 karakterima: \u0428 \u0429&lt;br&gt;");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itchFamily="49" charset="0"/>
              </a:rPr>
              <a:t>} catch(Exception ex) {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itchFamily="49" charset="0"/>
              </a:rPr>
              <a:t>	pout.println(ex.getMessage());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itchFamily="49" charset="0"/>
              </a:rPr>
              <a:t>}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itchFamily="49" charset="0"/>
              </a:rPr>
              <a:t>pout.println("&lt;/body&gt;");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itchFamily="49" charset="0"/>
              </a:rPr>
              <a:t>pout.println("&lt;/html&gt;");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itchFamily="49" charset="0"/>
              </a:rPr>
              <a:t>pout.flush();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itchFamily="49" charset="0"/>
              </a:rPr>
              <a:t>pout.close();</a:t>
            </a:r>
            <a:endParaRPr lang="sr-Latn-RS" i="1" dirty="0"/>
          </a:p>
        </p:txBody>
      </p:sp>
    </p:spTree>
    <p:extLst>
      <p:ext uri="{BB962C8B-B14F-4D97-AF65-F5344CB8AC3E}">
        <p14:creationId xmlns:p14="http://schemas.microsoft.com/office/powerpoint/2010/main" val="16843435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+mn-lt"/>
              </a:rPr>
              <a:t>Memorija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n-lt"/>
              </a:rPr>
              <a:t>na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n-lt"/>
              </a:rPr>
              <a:t>nivou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n-lt"/>
              </a:rPr>
              <a:t>aplikacije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2" y="1574499"/>
            <a:ext cx="11684000" cy="5109330"/>
          </a:xfr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it-IT" dirty="0"/>
              <a:t>Reprezentuje kompletnu </a:t>
            </a:r>
            <a:r>
              <a:rPr lang="it-IT"/>
              <a:t>veb aplikaciju </a:t>
            </a:r>
            <a:r>
              <a:rPr lang="it-IT" dirty="0"/>
              <a:t>unutar JVM, sad</a:t>
            </a:r>
            <a:r>
              <a:rPr lang="sr-Latn-RS" dirty="0"/>
              <a:t>rž</a:t>
            </a:r>
            <a:r>
              <a:rPr lang="it-IT" dirty="0"/>
              <a:t>i sve Servlete</a:t>
            </a:r>
          </a:p>
          <a:p>
            <a:pPr>
              <a:lnSpc>
                <a:spcPct val="80000"/>
              </a:lnSpc>
            </a:pPr>
            <a:r>
              <a:rPr lang="it-IT" dirty="0"/>
              <a:t>Deljena memorija za sve Servlete</a:t>
            </a:r>
          </a:p>
          <a:p>
            <a:pPr>
              <a:lnSpc>
                <a:spcPct val="80000"/>
              </a:lnSpc>
            </a:pPr>
            <a:r>
              <a:rPr lang="it-IT" dirty="0"/>
              <a:t>Podaci koji se </a:t>
            </a:r>
            <a:r>
              <a:rPr lang="sr-Latn-RS" dirty="0"/>
              <a:t>dodaju</a:t>
            </a:r>
            <a:r>
              <a:rPr lang="it-IT" dirty="0"/>
              <a:t> u ovu me</a:t>
            </a:r>
            <a:r>
              <a:rPr lang="sr-Latn-RS" dirty="0"/>
              <a:t>m</a:t>
            </a:r>
            <a:r>
              <a:rPr lang="it-IT" dirty="0"/>
              <a:t>oriju vidlivi su u celoj aplikaciji</a:t>
            </a:r>
            <a:endParaRPr lang="sr-Latn-RS" dirty="0"/>
          </a:p>
          <a:p>
            <a:pPr lvl="1">
              <a:lnSpc>
                <a:spcPct val="80000"/>
              </a:lnSpc>
            </a:pPr>
            <a:r>
              <a:rPr lang="it-IT" dirty="0"/>
              <a:t>u svim klasama koje predstavlju kontrolere</a:t>
            </a:r>
            <a:endParaRPr lang="sr-Latn-RS" dirty="0"/>
          </a:p>
          <a:p>
            <a:pPr lvl="1">
              <a:lnSpc>
                <a:spcPct val="80000"/>
              </a:lnSpc>
            </a:pPr>
            <a:r>
              <a:rPr lang="sr-Latn-RS" dirty="0"/>
              <a:t>U svim dinamički generisanim pogledima</a:t>
            </a:r>
          </a:p>
          <a:p>
            <a:pPr>
              <a:lnSpc>
                <a:spcPct val="80000"/>
              </a:lnSpc>
            </a:pPr>
            <a:r>
              <a:rPr lang="sr-Latn-RS" dirty="0"/>
              <a:t>Ponaše se kao asocijativna mapa</a:t>
            </a:r>
          </a:p>
          <a:p>
            <a:r>
              <a:rPr lang="en-US" dirty="0" err="1"/>
              <a:t>Moramo</a:t>
            </a:r>
            <a:r>
              <a:rPr lang="en-US" dirty="0"/>
              <a:t> </a:t>
            </a:r>
            <a:r>
              <a:rPr lang="en-US" dirty="0" err="1"/>
              <a:t>upisati</a:t>
            </a:r>
            <a:r>
              <a:rPr lang="en-US" dirty="0"/>
              <a:t> </a:t>
            </a:r>
            <a:r>
              <a:rPr lang="en-US" dirty="0" err="1"/>
              <a:t>podatak</a:t>
            </a:r>
            <a:r>
              <a:rPr lang="en-US" dirty="0"/>
              <a:t> u </a:t>
            </a:r>
            <a:r>
              <a:rPr lang="en-US" dirty="0" err="1"/>
              <a:t>tu</a:t>
            </a:r>
            <a:r>
              <a:rPr lang="en-US" dirty="0"/>
              <a:t> </a:t>
            </a:r>
            <a:r>
              <a:rPr lang="en-US" dirty="0" err="1"/>
              <a:t>memoriju</a:t>
            </a:r>
            <a:r>
              <a:rPr lang="en-US" dirty="0"/>
              <a:t>:</a:t>
            </a:r>
          </a:p>
          <a:p>
            <a:pPr>
              <a:buFontTx/>
              <a:buNone/>
            </a:pPr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Objekat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objekat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>
              <a:buFontTx/>
              <a:buNone/>
            </a:pPr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getServletContext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setAttribute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ime_atributa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", </a:t>
            </a:r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objekat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dirty="0" err="1"/>
              <a:t>Ime</a:t>
            </a:r>
            <a:r>
              <a:rPr lang="en-US" dirty="0"/>
              <a:t> </a:t>
            </a:r>
            <a:r>
              <a:rPr lang="en-US" dirty="0" err="1"/>
              <a:t>atributa</a:t>
            </a:r>
            <a:r>
              <a:rPr lang="en-US" dirty="0"/>
              <a:t> </a:t>
            </a:r>
            <a:r>
              <a:rPr lang="en-US" dirty="0" err="1"/>
              <a:t>mora</a:t>
            </a:r>
            <a:r>
              <a:rPr lang="en-US" dirty="0"/>
              <a:t> </a:t>
            </a:r>
            <a:r>
              <a:rPr lang="en-US" dirty="0" err="1"/>
              <a:t>biti</a:t>
            </a:r>
            <a:r>
              <a:rPr lang="en-US" dirty="0"/>
              <a:t> </a:t>
            </a:r>
            <a:r>
              <a:rPr lang="en-US" dirty="0" err="1"/>
              <a:t>jedinstveno</a:t>
            </a:r>
            <a:endParaRPr lang="en-US" dirty="0"/>
          </a:p>
          <a:p>
            <a:r>
              <a:rPr lang="sr-Latn-CS" dirty="0"/>
              <a:t>Čitanje atributa iz </a:t>
            </a:r>
            <a:r>
              <a:rPr lang="en-US" dirty="0"/>
              <a:t>Servlet Context</a:t>
            </a:r>
            <a:r>
              <a:rPr lang="sr-Latn-CS" dirty="0"/>
              <a:t>:</a:t>
            </a:r>
            <a:endParaRPr lang="sr-Latn-CS" sz="1600" b="1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sr-Latn-CS" sz="2600" b="1" dirty="0">
                <a:latin typeface="Courier New" pitchFamily="49" charset="0"/>
                <a:cs typeface="Courier New" pitchFamily="49" charset="0"/>
              </a:rPr>
              <a:t>Objekat obj =(Objekat)</a:t>
            </a:r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getServletContext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().</a:t>
            </a:r>
            <a:r>
              <a:rPr lang="sr-Latn-CS" sz="2600" b="1" dirty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etAttribute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ime_atributa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sr-Latn-CS" sz="2600" b="1" dirty="0">
                <a:latin typeface="Courier New" pitchFamily="49" charset="0"/>
                <a:cs typeface="Courier New" pitchFamily="49" charset="0"/>
              </a:rPr>
              <a:t>)</a:t>
            </a:r>
            <a:endParaRPr lang="en-US" sz="2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4000" dirty="0">
                <a:latin typeface="+mn-lt"/>
              </a:rPr>
              <a:t>Servlet Context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283904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+mn-lt"/>
              </a:rPr>
              <a:t>Memorija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n-lt"/>
              </a:rPr>
              <a:t>na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n-lt"/>
              </a:rPr>
              <a:t>nivou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n-lt"/>
              </a:rPr>
              <a:t>aplikacije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2" y="1574499"/>
            <a:ext cx="11684000" cy="5109330"/>
          </a:xfr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sr-Latn-RS" dirty="0"/>
              <a:t>Metoda getRealPath(java.lang.String path) </a:t>
            </a:r>
          </a:p>
          <a:p>
            <a:pPr lvl="1">
              <a:lnSpc>
                <a:spcPct val="80000"/>
              </a:lnSpc>
            </a:pPr>
            <a:r>
              <a:rPr lang="sr-Latn-RS" dirty="0"/>
              <a:t>omogućuje vraćanje realne putanje resursa koju on zauzima na čvrstom disku u odnosu na virtualnu putanju resursa unutar </a:t>
            </a:r>
            <a:r>
              <a:rPr lang="sr-Latn-RS"/>
              <a:t>veb apli</a:t>
            </a:r>
            <a:r>
              <a:rPr lang="en-US"/>
              <a:t>k</a:t>
            </a:r>
            <a:r>
              <a:rPr lang="sr-Latn-RS"/>
              <a:t>acije</a:t>
            </a:r>
            <a:endParaRPr lang="sr-Latn-RS" dirty="0"/>
          </a:p>
          <a:p>
            <a:pPr lvl="1">
              <a:lnSpc>
                <a:spcPct val="80000"/>
              </a:lnSpc>
            </a:pPr>
            <a:r>
              <a:rPr lang="sr-Latn-RS" dirty="0"/>
              <a:t>korisno da se utvrdi relna putanja fajla koji se nalazi i kosriti unutar </a:t>
            </a:r>
            <a:r>
              <a:rPr lang="sr-Latn-RS"/>
              <a:t>veb apli</a:t>
            </a:r>
            <a:r>
              <a:rPr lang="en-US"/>
              <a:t>k</a:t>
            </a:r>
            <a:r>
              <a:rPr lang="sr-Latn-RS"/>
              <a:t>acije</a:t>
            </a:r>
            <a:endParaRPr lang="sr-Latn-R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4000" dirty="0">
                <a:latin typeface="+mn-lt"/>
              </a:rPr>
              <a:t>Servlet Context</a:t>
            </a:r>
            <a:endParaRPr lang="en-US" sz="4000" dirty="0">
              <a:latin typeface="+mn-lt"/>
            </a:endParaRP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7908925" y="4964113"/>
            <a:ext cx="37338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r-Latn-RS" altLang="sr-Latn-RS" b="1" dirty="0">
                <a:solidFill>
                  <a:srgbClr val="FF0000"/>
                </a:solidFill>
              </a:rPr>
              <a:t>PrviServlet</a:t>
            </a:r>
          </a:p>
          <a:p>
            <a:pPr eaLnBrk="1" hangingPunct="1"/>
            <a:r>
              <a:rPr lang="sr-Latn-RS" altLang="sr-Latn-RS" b="1" dirty="0">
                <a:solidFill>
                  <a:srgbClr val="FF0000"/>
                </a:solidFill>
              </a:rPr>
              <a:t>DrugiServlet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396182" y="4589130"/>
            <a:ext cx="524654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r-Latn-RS" altLang="sr-Latn-RS" b="1" dirty="0">
                <a:solidFill>
                  <a:srgbClr val="FF0000"/>
                </a:solidFill>
              </a:rPr>
              <a:t>Primer04 - </a:t>
            </a:r>
            <a:r>
              <a:rPr lang="en-US" altLang="sr-Latn-RS" b="1" dirty="0">
                <a:solidFill>
                  <a:srgbClr val="FF0000"/>
                </a:solidFill>
              </a:rPr>
              <a:t>Rad se </a:t>
            </a:r>
            <a:r>
              <a:rPr lang="en-US" altLang="sr-Latn-RS" b="1" dirty="0" err="1">
                <a:solidFill>
                  <a:srgbClr val="FF0000"/>
                </a:solidFill>
              </a:rPr>
              <a:t>ServletContext</a:t>
            </a:r>
            <a:r>
              <a:rPr lang="en-US" altLang="sr-Latn-RS" b="1" dirty="0">
                <a:solidFill>
                  <a:srgbClr val="FF0000"/>
                </a:solidFill>
              </a:rPr>
              <a:t>  </a:t>
            </a:r>
            <a:endParaRPr lang="sr-Latn-RS" altLang="sr-Latn-R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75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+mn-lt"/>
              </a:rPr>
              <a:t>Servleti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n-lt"/>
              </a:rPr>
              <a:t>uvod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2" y="1574499"/>
            <a:ext cx="11684000" cy="5047974"/>
          </a:xfr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>
            <a:normAutofit/>
          </a:bodyPr>
          <a:lstStyle/>
          <a:p>
            <a:r>
              <a:rPr lang="sr-Latn-CS" dirty="0"/>
              <a:t>Tehnologija za generisanje dinamičkih sadržaja</a:t>
            </a:r>
          </a:p>
          <a:p>
            <a:r>
              <a:rPr lang="sr-Latn-CS" dirty="0"/>
              <a:t>WWW server se proširuje podrškom za servlete</a:t>
            </a:r>
          </a:p>
          <a:p>
            <a:r>
              <a:rPr lang="sr-Latn-CS" dirty="0"/>
              <a:t>Rezultat izvršenja servleta je dinamički kreiran </a:t>
            </a:r>
            <a:r>
              <a:rPr lang="en-US" dirty="0" err="1"/>
              <a:t>sadr</a:t>
            </a:r>
            <a:r>
              <a:rPr lang="sr-Latn-CS" dirty="0"/>
              <a:t>žaj</a:t>
            </a:r>
          </a:p>
          <a:p>
            <a:r>
              <a:rPr lang="sr-Latn-CS" dirty="0"/>
              <a:t>Kreiramo klase koje </a:t>
            </a:r>
            <a:r>
              <a:rPr lang="sr-Latn-CS" kern="0" dirty="0"/>
              <a:t>koje nasleđuje klasu </a:t>
            </a:r>
            <a:r>
              <a:rPr lang="en-US" b="1" kern="0" dirty="0" err="1">
                <a:latin typeface="Courier New" pitchFamily="49" charset="0"/>
              </a:rPr>
              <a:t>HttpS</a:t>
            </a:r>
            <a:r>
              <a:rPr lang="sr-Latn-CS" b="1" kern="0" dirty="0">
                <a:latin typeface="Courier New" pitchFamily="49" charset="0"/>
              </a:rPr>
              <a:t>ervlet</a:t>
            </a:r>
            <a:endParaRPr lang="en-GB" dirty="0"/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>
                <a:latin typeface="+mn-lt"/>
              </a:rPr>
              <a:t>Uvod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154116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482" y="34604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sr-Latn-RS" dirty="0">
                <a:solidFill>
                  <a:schemeClr val="bg1"/>
                </a:solidFill>
                <a:latin typeface="+mn-lt"/>
              </a:rPr>
              <a:t>Dodatno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012947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web.xml </a:t>
            </a:r>
            <a:r>
              <a:rPr lang="en-US" dirty="0" err="1">
                <a:solidFill>
                  <a:schemeClr val="bg1"/>
                </a:solidFill>
                <a:latin typeface="+mn-lt"/>
              </a:rPr>
              <a:t>dodatno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2" y="1574499"/>
            <a:ext cx="11684000" cy="4635801"/>
          </a:xfr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err="1"/>
              <a:t>Pogledati</a:t>
            </a:r>
            <a:r>
              <a:rPr lang="en-US" dirty="0"/>
              <a:t> web.xml u </a:t>
            </a:r>
            <a:r>
              <a:rPr lang="en-US" dirty="0" err="1"/>
              <a:t>DrugiServletiProjekat</a:t>
            </a:r>
            <a:r>
              <a:rPr lang="en-US" dirty="0"/>
              <a:t>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4000" dirty="0">
                <a:latin typeface="+mn-lt"/>
              </a:rPr>
              <a:t>web.xml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558949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+mn-lt"/>
              </a:rPr>
              <a:t>ServletConfig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 i </a:t>
            </a:r>
            <a:r>
              <a:rPr lang="en-US" dirty="0" err="1">
                <a:solidFill>
                  <a:schemeClr val="bg1"/>
                </a:solidFill>
                <a:latin typeface="+mn-lt"/>
              </a:rPr>
              <a:t>ServletContext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2" y="1574499"/>
            <a:ext cx="11684000" cy="4635801"/>
          </a:xfr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/>
              <a:t>A </a:t>
            </a:r>
            <a:r>
              <a:rPr lang="en-US" dirty="0" err="1"/>
              <a:t>ServletConfig</a:t>
            </a:r>
            <a:r>
              <a:rPr lang="en-US" dirty="0"/>
              <a:t> object </a:t>
            </a:r>
            <a:r>
              <a:rPr lang="sr-Latn-RS" dirty="0"/>
              <a:t>is </a:t>
            </a:r>
            <a:r>
              <a:rPr lang="en-US" dirty="0"/>
              <a:t>used by a </a:t>
            </a:r>
            <a:r>
              <a:rPr lang="sr-Latn-RS" dirty="0"/>
              <a:t>S</a:t>
            </a:r>
            <a:r>
              <a:rPr lang="en-US" dirty="0" err="1"/>
              <a:t>ervlet</a:t>
            </a:r>
            <a:r>
              <a:rPr lang="en-US" dirty="0"/>
              <a:t> </a:t>
            </a:r>
            <a:r>
              <a:rPr lang="sr-Latn-RS" dirty="0"/>
              <a:t>C</a:t>
            </a:r>
            <a:r>
              <a:rPr lang="en-US" dirty="0" err="1"/>
              <a:t>ontainer</a:t>
            </a:r>
            <a:r>
              <a:rPr lang="en-US" dirty="0"/>
              <a:t> to pass information to a servlet during initialization.</a:t>
            </a:r>
            <a:endParaRPr lang="sr-Latn-RS" dirty="0"/>
          </a:p>
          <a:p>
            <a:pPr>
              <a:lnSpc>
                <a:spcPct val="80000"/>
              </a:lnSpc>
            </a:pPr>
            <a:r>
              <a:rPr lang="en-US" dirty="0"/>
              <a:t>Information like </a:t>
            </a:r>
            <a:r>
              <a:rPr lang="en-US" dirty="0" err="1"/>
              <a:t>init</a:t>
            </a:r>
            <a:r>
              <a:rPr lang="en-US" dirty="0"/>
              <a:t> parameters and their values are available in this object</a:t>
            </a:r>
            <a:r>
              <a:rPr lang="sr-Latn-RS" dirty="0"/>
              <a:t> for a init parameters set in web.xml for a specific Servlet</a:t>
            </a:r>
            <a:r>
              <a:rPr lang="en-US" dirty="0"/>
              <a:t>. </a:t>
            </a:r>
          </a:p>
          <a:p>
            <a:pPr>
              <a:lnSpc>
                <a:spcPct val="80000"/>
              </a:lnSpc>
            </a:pPr>
            <a:r>
              <a:rPr lang="en-US" dirty="0"/>
              <a:t>Info like JDBC driver name, path to database and stuffs like this can be obtained from servlet </a:t>
            </a:r>
            <a:r>
              <a:rPr lang="en-US" i="1" dirty="0" err="1"/>
              <a:t>config</a:t>
            </a:r>
            <a:r>
              <a:rPr lang="en-US" dirty="0"/>
              <a:t>.</a:t>
            </a:r>
            <a:endParaRPr lang="sr-Latn-RS" dirty="0"/>
          </a:p>
          <a:p>
            <a:pPr>
              <a:lnSpc>
                <a:spcPct val="80000"/>
              </a:lnSpc>
            </a:pPr>
            <a:r>
              <a:rPr lang="sr-Latn-RS" dirty="0"/>
              <a:t>Usefull methods</a:t>
            </a:r>
          </a:p>
          <a:p>
            <a:pPr lvl="1">
              <a:lnSpc>
                <a:spcPct val="80000"/>
              </a:lnSpc>
            </a:pPr>
            <a:r>
              <a:rPr lang="en-US" dirty="0" err="1">
                <a:cs typeface="Courier New" pitchFamily="49" charset="0"/>
              </a:rPr>
              <a:t>getInitParameter</a:t>
            </a:r>
            <a:r>
              <a:rPr lang="en-US" dirty="0">
                <a:cs typeface="Courier New" pitchFamily="49" charset="0"/>
              </a:rPr>
              <a:t>(</a:t>
            </a:r>
            <a:r>
              <a:rPr lang="en-US" dirty="0" err="1"/>
              <a:t>java.lang.String</a:t>
            </a:r>
            <a:r>
              <a:rPr lang="en-US" dirty="0"/>
              <a:t> </a:t>
            </a:r>
            <a:r>
              <a:rPr lang="en-US" dirty="0">
                <a:cs typeface="Courier New" pitchFamily="49" charset="0"/>
              </a:rPr>
              <a:t>name)</a:t>
            </a:r>
            <a:r>
              <a:rPr lang="sr-Latn-RS" dirty="0">
                <a:cs typeface="Courier New" pitchFamily="49" charset="0"/>
              </a:rPr>
              <a:t>, </a:t>
            </a:r>
          </a:p>
          <a:p>
            <a:pPr lvl="1">
              <a:lnSpc>
                <a:spcPct val="80000"/>
              </a:lnSpc>
            </a:pPr>
            <a:r>
              <a:rPr lang="en-US" dirty="0" err="1">
                <a:cs typeface="Courier New" pitchFamily="49" charset="0"/>
              </a:rPr>
              <a:t>getInitParameterNames</a:t>
            </a:r>
            <a:r>
              <a:rPr lang="en-US" dirty="0">
                <a:cs typeface="Courier New" pitchFamily="49" charset="0"/>
              </a:rPr>
              <a:t>(), </a:t>
            </a:r>
            <a:endParaRPr lang="sr-Latn-RS" dirty="0">
              <a:cs typeface="Courier New" pitchFamily="49" charset="0"/>
            </a:endParaRPr>
          </a:p>
          <a:p>
            <a:pPr lvl="1">
              <a:lnSpc>
                <a:spcPct val="80000"/>
              </a:lnSpc>
            </a:pPr>
            <a:r>
              <a:rPr lang="en-US" dirty="0" err="1">
                <a:cs typeface="Courier New" pitchFamily="49" charset="0"/>
              </a:rPr>
              <a:t>getServletContext</a:t>
            </a:r>
            <a:r>
              <a:rPr lang="en-US" dirty="0">
                <a:cs typeface="Courier New" pitchFamily="49" charset="0"/>
              </a:rPr>
              <a:t>()</a:t>
            </a:r>
          </a:p>
          <a:p>
            <a:pPr>
              <a:lnSpc>
                <a:spcPct val="80000"/>
              </a:lnSpc>
            </a:pP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4000" dirty="0">
                <a:latin typeface="+mn-lt"/>
              </a:rPr>
              <a:t>ServletConfig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50585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+mn-lt"/>
              </a:rPr>
              <a:t>ServletConfig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 i </a:t>
            </a:r>
            <a:r>
              <a:rPr lang="en-US" dirty="0" err="1">
                <a:solidFill>
                  <a:schemeClr val="bg1"/>
                </a:solidFill>
                <a:latin typeface="+mn-lt"/>
              </a:rPr>
              <a:t>ServletContext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2" y="1574499"/>
            <a:ext cx="11684000" cy="5143293"/>
          </a:xfr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sr-Latn-RS" dirty="0"/>
              <a:t>R</a:t>
            </a:r>
            <a:r>
              <a:rPr lang="en-US" dirty="0" err="1"/>
              <a:t>epresent</a:t>
            </a:r>
            <a:r>
              <a:rPr lang="en-US" dirty="0"/>
              <a:t> the compete web application within a JVM</a:t>
            </a:r>
            <a:endParaRPr lang="sr-Latn-RS" dirty="0"/>
          </a:p>
          <a:p>
            <a:pPr>
              <a:lnSpc>
                <a:spcPct val="80000"/>
              </a:lnSpc>
            </a:pPr>
            <a:r>
              <a:rPr lang="sr-Latn-RS" dirty="0"/>
              <a:t>Typical web app containing servlets, JSPs, beans etc., run inside a single context called servlet context - a virtual wrapper.</a:t>
            </a:r>
          </a:p>
          <a:p>
            <a:pPr lvl="1">
              <a:lnSpc>
                <a:spcPct val="80000"/>
              </a:lnSpc>
            </a:pPr>
            <a:r>
              <a:rPr lang="en-US" dirty="0" err="1"/>
              <a:t>ServletContext</a:t>
            </a:r>
            <a:r>
              <a:rPr lang="en-US" dirty="0"/>
              <a:t> is an object which contains information about all Servlets in a JVM</a:t>
            </a:r>
            <a:endParaRPr lang="sr-Latn-RS" dirty="0"/>
          </a:p>
          <a:p>
            <a:pPr>
              <a:lnSpc>
                <a:spcPct val="80000"/>
              </a:lnSpc>
            </a:pPr>
            <a:r>
              <a:rPr lang="en-US" dirty="0"/>
              <a:t>Defines a set of methods that a servlet uses to communicate with its </a:t>
            </a:r>
            <a:r>
              <a:rPr lang="sr-Latn-RS" dirty="0"/>
              <a:t>S</a:t>
            </a:r>
            <a:r>
              <a:rPr lang="en-US" dirty="0" err="1"/>
              <a:t>ervlet</a:t>
            </a:r>
            <a:r>
              <a:rPr lang="en-US" dirty="0"/>
              <a:t> </a:t>
            </a:r>
            <a:r>
              <a:rPr lang="sr-Latn-RS" dirty="0"/>
              <a:t>C</a:t>
            </a:r>
            <a:r>
              <a:rPr lang="en-US" dirty="0" err="1"/>
              <a:t>ontainer</a:t>
            </a:r>
            <a:endParaRPr lang="sr-Latn-RS" dirty="0"/>
          </a:p>
          <a:p>
            <a:pPr>
              <a:lnSpc>
                <a:spcPct val="80000"/>
              </a:lnSpc>
            </a:pPr>
            <a:r>
              <a:rPr lang="en-US" dirty="0"/>
              <a:t>There is one context per "web application" per Java Virtual Machine. </a:t>
            </a:r>
            <a:endParaRPr lang="sr-Latn-RS" dirty="0"/>
          </a:p>
          <a:p>
            <a:pPr>
              <a:lnSpc>
                <a:spcPct val="80000"/>
              </a:lnSpc>
            </a:pPr>
            <a:r>
              <a:rPr lang="sr-Latn-RS" dirty="0"/>
              <a:t>Usefull methods</a:t>
            </a:r>
          </a:p>
          <a:p>
            <a:pPr lvl="1">
              <a:lnSpc>
                <a:spcPct val="80000"/>
              </a:lnSpc>
            </a:pPr>
            <a:r>
              <a:rPr lang="en-US" dirty="0" err="1">
                <a:cs typeface="Courier New" pitchFamily="49" charset="0"/>
              </a:rPr>
              <a:t>getInitParameter</a:t>
            </a:r>
            <a:r>
              <a:rPr lang="en-US" dirty="0">
                <a:cs typeface="Courier New" pitchFamily="49" charset="0"/>
              </a:rPr>
              <a:t>(</a:t>
            </a:r>
            <a:r>
              <a:rPr lang="en-US" dirty="0" err="1"/>
              <a:t>java.lang.String</a:t>
            </a:r>
            <a:r>
              <a:rPr lang="en-US" dirty="0"/>
              <a:t> </a:t>
            </a:r>
            <a:r>
              <a:rPr lang="sr-Latn-RS" dirty="0"/>
              <a:t> </a:t>
            </a:r>
            <a:r>
              <a:rPr lang="en-US" dirty="0">
                <a:cs typeface="Courier New" pitchFamily="49" charset="0"/>
              </a:rPr>
              <a:t>name)</a:t>
            </a:r>
            <a:endParaRPr lang="sr-Latn-RS" dirty="0">
              <a:cs typeface="Courier New" pitchFamily="49" charset="0"/>
            </a:endParaRPr>
          </a:p>
          <a:p>
            <a:pPr lvl="1">
              <a:lnSpc>
                <a:spcPct val="80000"/>
              </a:lnSpc>
            </a:pPr>
            <a:r>
              <a:rPr lang="en-US" dirty="0" err="1">
                <a:cs typeface="Courier New" pitchFamily="49" charset="0"/>
              </a:rPr>
              <a:t>getInitParameterNames</a:t>
            </a:r>
            <a:r>
              <a:rPr lang="en-US" dirty="0">
                <a:cs typeface="Courier New" pitchFamily="49" charset="0"/>
              </a:rPr>
              <a:t>() </a:t>
            </a:r>
            <a:endParaRPr lang="sr-Latn-RS" dirty="0">
              <a:cs typeface="Courier New" pitchFamily="49" charset="0"/>
            </a:endParaRPr>
          </a:p>
          <a:p>
            <a:pPr lvl="1">
              <a:lnSpc>
                <a:spcPct val="80000"/>
              </a:lnSpc>
            </a:pPr>
            <a:r>
              <a:rPr lang="en-US" dirty="0"/>
              <a:t>void </a:t>
            </a:r>
            <a:r>
              <a:rPr lang="en-US" dirty="0" err="1"/>
              <a:t>setAttribute</a:t>
            </a:r>
            <a:r>
              <a:rPr lang="en-US" dirty="0"/>
              <a:t>(</a:t>
            </a:r>
            <a:r>
              <a:rPr lang="en-US" dirty="0" err="1"/>
              <a:t>java.lang.String</a:t>
            </a:r>
            <a:r>
              <a:rPr lang="en-US" dirty="0"/>
              <a:t> name,</a:t>
            </a:r>
            <a:r>
              <a:rPr lang="sr-Latn-RS" dirty="0"/>
              <a:t>  </a:t>
            </a:r>
            <a:r>
              <a:rPr lang="en-US" dirty="0" err="1"/>
              <a:t>java.lang.Object</a:t>
            </a:r>
            <a:r>
              <a:rPr lang="en-US" dirty="0"/>
              <a:t> object)</a:t>
            </a:r>
            <a:endParaRPr lang="sr-Latn-RS" dirty="0"/>
          </a:p>
          <a:p>
            <a:pPr lvl="1">
              <a:lnSpc>
                <a:spcPct val="80000"/>
              </a:lnSpc>
            </a:pPr>
            <a:r>
              <a:rPr lang="sr-Latn-RS" dirty="0">
                <a:cs typeface="Courier New" pitchFamily="49" charset="0"/>
              </a:rPr>
              <a:t>Object getAtribute(</a:t>
            </a:r>
            <a:r>
              <a:rPr lang="en-US" dirty="0" err="1"/>
              <a:t>java.lang.String</a:t>
            </a:r>
            <a:r>
              <a:rPr lang="en-US" dirty="0"/>
              <a:t> name</a:t>
            </a:r>
            <a:r>
              <a:rPr lang="sr-Latn-RS" dirty="0">
                <a:cs typeface="Courier New" pitchFamily="49" charset="0"/>
              </a:rPr>
              <a:t>)</a:t>
            </a:r>
            <a:r>
              <a:rPr lang="en-US" dirty="0">
                <a:cs typeface="Courier New" pitchFamily="49" charset="0"/>
              </a:rPr>
              <a:t> </a:t>
            </a:r>
            <a:endParaRPr lang="sr-Latn-RS" dirty="0">
              <a:cs typeface="Courier New" pitchFamily="49" charset="0"/>
            </a:endParaRPr>
          </a:p>
          <a:p>
            <a:pPr lvl="1">
              <a:lnSpc>
                <a:spcPct val="80000"/>
              </a:lnSpc>
            </a:pPr>
            <a:r>
              <a:rPr lang="sr-Latn-RS" dirty="0">
                <a:cs typeface="Courier New" pitchFamily="49" charset="0"/>
              </a:rPr>
              <a:t>String </a:t>
            </a:r>
            <a:r>
              <a:rPr lang="en-US" dirty="0" err="1">
                <a:cs typeface="Courier New" pitchFamily="49" charset="0"/>
              </a:rPr>
              <a:t>getRealPath</a:t>
            </a:r>
            <a:r>
              <a:rPr lang="en-US" dirty="0">
                <a:cs typeface="Courier New" pitchFamily="49" charset="0"/>
              </a:rPr>
              <a:t>(</a:t>
            </a:r>
            <a:r>
              <a:rPr lang="en-US" dirty="0" err="1">
                <a:cs typeface="Courier New" pitchFamily="49" charset="0"/>
              </a:rPr>
              <a:t>java.lang.String</a:t>
            </a:r>
            <a:r>
              <a:rPr lang="en-US" dirty="0">
                <a:cs typeface="Courier New" pitchFamily="49" charset="0"/>
              </a:rPr>
              <a:t> path)</a:t>
            </a:r>
          </a:p>
          <a:p>
            <a:pPr lvl="2">
              <a:lnSpc>
                <a:spcPct val="80000"/>
              </a:lnSpc>
            </a:pPr>
            <a:r>
              <a:rPr lang="en-US" dirty="0">
                <a:cs typeface="Courier New" pitchFamily="49" charset="0"/>
              </a:rPr>
              <a:t>Returns a String containing the real path for a given virtual path.</a:t>
            </a:r>
            <a:endParaRPr lang="sr-Latn-RS" dirty="0">
              <a:cs typeface="Courier New" pitchFamily="49" charset="0"/>
            </a:endParaRPr>
          </a:p>
          <a:p>
            <a:pPr lvl="2">
              <a:lnSpc>
                <a:spcPct val="80000"/>
              </a:lnSpc>
            </a:pPr>
            <a:r>
              <a:rPr lang="en-US" dirty="0">
                <a:cs typeface="Courier New" pitchFamily="49" charset="0"/>
              </a:rPr>
              <a:t>Useful for knowing the real path of the file located within project</a:t>
            </a:r>
            <a:endParaRPr lang="sr-Latn-R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4000" dirty="0">
                <a:latin typeface="+mn-lt"/>
              </a:rPr>
              <a:t>ServletContext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36144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sr-Latn-RS" dirty="0">
                <a:solidFill>
                  <a:schemeClr val="bg1"/>
                </a:solidFill>
                <a:latin typeface="+mn-lt"/>
              </a:rPr>
              <a:t>Servlet classes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5" name="Content Placeholder 5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23010" y="1242441"/>
            <a:ext cx="9761982" cy="5353431"/>
          </a:xfrm>
          <a:ln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32877250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sr-Latn-RS" dirty="0">
                <a:solidFill>
                  <a:schemeClr val="bg1"/>
                </a:solidFill>
                <a:latin typeface="+mn-lt"/>
              </a:rPr>
              <a:t>Servlet lifecycle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36954" y="1285113"/>
            <a:ext cx="8594598" cy="5249799"/>
          </a:xfrm>
          <a:ln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19264525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sr-Latn-RS" dirty="0">
                <a:solidFill>
                  <a:schemeClr val="bg1"/>
                </a:solidFill>
                <a:latin typeface="+mn-lt"/>
              </a:rPr>
              <a:t>Servlet lifecycle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945" y="1643062"/>
            <a:ext cx="5237724" cy="4318825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0423" y="1643059"/>
            <a:ext cx="6023625" cy="4318825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92016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+mn-lt"/>
              </a:rPr>
              <a:t>Konkurentni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n-lt"/>
              </a:rPr>
              <a:t>pristup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n-lt"/>
              </a:rPr>
              <a:t>servletu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2" y="1574499"/>
            <a:ext cx="11684000" cy="5143293"/>
          </a:xfr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sr-Latn-RS" dirty="0"/>
              <a:t>za svaku servlet klasu instancira se tačno jedan objekat koji opslužuje sve klijente</a:t>
            </a:r>
          </a:p>
          <a:p>
            <a:pPr>
              <a:lnSpc>
                <a:spcPct val="80000"/>
              </a:lnSpc>
            </a:pPr>
            <a:r>
              <a:rPr lang="sr-Latn-RS" dirty="0"/>
              <a:t>njegove doGet() i doPost() metode mogu biti istovremeno pozvane iz više programskih niti Web servera</a:t>
            </a:r>
          </a:p>
          <a:p>
            <a:pPr>
              <a:lnSpc>
                <a:spcPct val="80000"/>
              </a:lnSpc>
            </a:pPr>
            <a:r>
              <a:rPr lang="sr-Latn-RS" dirty="0"/>
              <a:t>atributi predstavljaju potencijalni problem, pošti ih dele niti</a:t>
            </a:r>
          </a:p>
          <a:p>
            <a:pPr lvl="1">
              <a:lnSpc>
                <a:spcPct val="80000"/>
              </a:lnSpc>
            </a:pPr>
            <a:r>
              <a:rPr lang="sr-Latn-RS" dirty="0"/>
              <a:t>postoje "sigurni" repozitorijumi u koje će se smeštati deljene stvari: aplikacija, sesija, strana i zahtev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>
                <a:latin typeface="+mn-lt"/>
              </a:rPr>
              <a:t>Objekti</a:t>
            </a:r>
            <a:r>
              <a:rPr lang="en-US" sz="4000" dirty="0">
                <a:latin typeface="+mn-lt"/>
              </a:rPr>
              <a:t> Servlet </a:t>
            </a:r>
            <a:r>
              <a:rPr lang="en-US" sz="4000" dirty="0" err="1">
                <a:latin typeface="+mn-lt"/>
              </a:rPr>
              <a:t>klasa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688433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en-US">
                <a:solidFill>
                  <a:schemeClr val="bg1"/>
                </a:solidFill>
                <a:latin typeface="+mn-lt"/>
              </a:rPr>
              <a:t>HTTP request i HTTP Response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2" y="1574500"/>
            <a:ext cx="11684000" cy="1202568"/>
          </a:xfr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>
            <a:normAutofit fontScale="92500"/>
          </a:bodyPr>
          <a:lstStyle/>
          <a:p>
            <a:pPr>
              <a:lnSpc>
                <a:spcPct val="80000"/>
              </a:lnSpc>
            </a:pPr>
            <a:r>
              <a:rPr lang="sr-Latn-RS"/>
              <a:t>Obrada parametara forme je drugačija ukoliko se kroz fomu šalje i datoteka</a:t>
            </a:r>
          </a:p>
          <a:p>
            <a:pPr>
              <a:lnSpc>
                <a:spcPct val="80000"/>
              </a:lnSpc>
            </a:pPr>
            <a:r>
              <a:rPr lang="sr-Latn-RS"/>
              <a:t>Tada je neophodno pristupiti telu HTTP zahteva i preuzeti delove koji su označeni sa </a:t>
            </a:r>
            <a:r>
              <a:rPr lang="en-US"/>
              <a:t>boundary</a:t>
            </a:r>
            <a:r>
              <a:rPr lang="sr-Latn-RS"/>
              <a:t> vrednošću definisanoj u okviru Content-Type atributa HTTP zaglavlja.</a:t>
            </a:r>
            <a:endParaRPr lang="sr-Latn-R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>
                <a:latin typeface="+mn-lt"/>
              </a:rPr>
              <a:t>Preuzimanje podataka iz forme ukoliko se </a:t>
            </a:r>
            <a:r>
              <a:rPr lang="sr-Latn-RS" sz="4000">
                <a:latin typeface="+mn-lt"/>
              </a:rPr>
              <a:t>šalje fajl</a:t>
            </a:r>
            <a:endParaRPr lang="en-US" sz="4000" dirty="0" err="1">
              <a:latin typeface="+mn-lt"/>
            </a:endParaRP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7604125" y="5992813"/>
            <a:ext cx="37338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r-Latn-RS" altLang="sr-Latn-RS" b="1">
                <a:solidFill>
                  <a:srgbClr val="FF0000"/>
                </a:solidFill>
              </a:rPr>
              <a:t>Primer05 </a:t>
            </a:r>
            <a:r>
              <a:rPr lang="sr-Latn-RS" altLang="sr-Latn-RS" b="1" dirty="0">
                <a:solidFill>
                  <a:srgbClr val="FF0000"/>
                </a:solidFill>
              </a:rPr>
              <a:t>- </a:t>
            </a:r>
            <a:r>
              <a:rPr lang="en-US" altLang="sr-Latn-RS" b="1" dirty="0" err="1">
                <a:solidFill>
                  <a:srgbClr val="FF0000"/>
                </a:solidFill>
              </a:rPr>
              <a:t>Prihvatanje</a:t>
            </a:r>
            <a:r>
              <a:rPr lang="en-US" altLang="sr-Latn-RS" b="1" dirty="0">
                <a:solidFill>
                  <a:srgbClr val="FF0000"/>
                </a:solidFill>
              </a:rPr>
              <a:t> </a:t>
            </a:r>
            <a:r>
              <a:rPr lang="en-US" altLang="sr-Latn-RS" b="1" err="1">
                <a:solidFill>
                  <a:srgbClr val="FF0000"/>
                </a:solidFill>
              </a:rPr>
              <a:t>parametara</a:t>
            </a:r>
            <a:r>
              <a:rPr lang="en-US" altLang="sr-Latn-RS" b="1">
                <a:solidFill>
                  <a:srgbClr val="FF0000"/>
                </a:solidFill>
              </a:rPr>
              <a:t> </a:t>
            </a:r>
            <a:r>
              <a:rPr lang="sr-Latn-RS" altLang="sr-Latn-RS" b="1">
                <a:solidFill>
                  <a:srgbClr val="FF0000"/>
                </a:solidFill>
              </a:rPr>
              <a:t>datoteka</a:t>
            </a:r>
            <a:endParaRPr lang="sr-Latn-RS" altLang="sr-Latn-R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8544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sr-Latn-RS" dirty="0">
                <a:solidFill>
                  <a:schemeClr val="bg1"/>
                </a:solidFill>
                <a:latin typeface="+mn-lt"/>
              </a:rPr>
              <a:t>Servleti </a:t>
            </a:r>
            <a:r>
              <a:rPr lang="sr-Latn-RS" dirty="0">
                <a:solidFill>
                  <a:schemeClr val="bg1"/>
                </a:solidFill>
              </a:rPr>
              <a:t>uvod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344" y="960578"/>
            <a:ext cx="11984736" cy="5661895"/>
          </a:xfrm>
          <a:ln w="38100">
            <a:noFill/>
          </a:ln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80000"/>
              </a:lnSpc>
              <a:spcBef>
                <a:spcPct val="20000"/>
              </a:spcBef>
              <a:buNone/>
              <a:defRPr/>
            </a:pPr>
            <a:r>
              <a:rPr lang="en-US" b="1" kern="0" dirty="0">
                <a:latin typeface="Courier New" pitchFamily="49" charset="0"/>
              </a:rPr>
              <a:t>public abstract class </a:t>
            </a:r>
            <a:r>
              <a:rPr lang="en-US" b="1" kern="0" dirty="0" err="1">
                <a:latin typeface="Courier New" pitchFamily="49" charset="0"/>
              </a:rPr>
              <a:t>HttpServlet</a:t>
            </a:r>
            <a:r>
              <a:rPr lang="en-US" b="1" kern="0" dirty="0">
                <a:latin typeface="Courier New" pitchFamily="49" charset="0"/>
              </a:rPr>
              <a:t> {</a:t>
            </a:r>
            <a:endParaRPr lang="sr-Latn-RS" b="1" kern="0" dirty="0">
              <a:latin typeface="Courier New" pitchFamily="49" charset="0"/>
            </a:endParaRPr>
          </a:p>
          <a:p>
            <a:pPr marL="0" indent="0">
              <a:lnSpc>
                <a:spcPct val="80000"/>
              </a:lnSpc>
              <a:spcBef>
                <a:spcPct val="20000"/>
              </a:spcBef>
              <a:buNone/>
              <a:defRPr/>
            </a:pPr>
            <a:endParaRPr lang="sr-Latn-CS" b="1" kern="0" dirty="0">
              <a:latin typeface="Courier New" pitchFamily="49" charset="0"/>
            </a:endParaRPr>
          </a:p>
          <a:p>
            <a:pPr marL="0" indent="0">
              <a:lnSpc>
                <a:spcPct val="80000"/>
              </a:lnSpc>
              <a:spcBef>
                <a:spcPct val="20000"/>
              </a:spcBef>
              <a:buNone/>
              <a:defRPr/>
            </a:pPr>
            <a:r>
              <a:rPr lang="sr-Latn-CS" b="1" kern="0" dirty="0">
                <a:latin typeface="Courier New" pitchFamily="49" charset="0"/>
              </a:rPr>
              <a:t>  protected void init(ServletConfig cnf) {}</a:t>
            </a:r>
          </a:p>
          <a:p>
            <a:pPr marL="0" indent="0">
              <a:lnSpc>
                <a:spcPct val="80000"/>
              </a:lnSpc>
              <a:spcBef>
                <a:spcPct val="20000"/>
              </a:spcBef>
              <a:buNone/>
              <a:defRPr/>
            </a:pPr>
            <a:endParaRPr lang="en-US" b="1" kern="0" dirty="0">
              <a:latin typeface="Courier New" pitchFamily="49" charset="0"/>
            </a:endParaRPr>
          </a:p>
          <a:p>
            <a:pPr marL="0" indent="0">
              <a:lnSpc>
                <a:spcPct val="80000"/>
              </a:lnSpc>
              <a:spcBef>
                <a:spcPct val="20000"/>
              </a:spcBef>
              <a:buNone/>
              <a:defRPr/>
            </a:pPr>
            <a:r>
              <a:rPr lang="en-US" b="1" kern="0" dirty="0">
                <a:latin typeface="Courier New" pitchFamily="49" charset="0"/>
              </a:rPr>
              <a:t>  protected void </a:t>
            </a:r>
            <a:r>
              <a:rPr lang="en-US" b="1" kern="0" dirty="0" err="1">
                <a:latin typeface="Courier New" pitchFamily="49" charset="0"/>
              </a:rPr>
              <a:t>doGet</a:t>
            </a:r>
            <a:r>
              <a:rPr lang="en-US" b="1" kern="0" dirty="0">
                <a:latin typeface="Courier New" pitchFamily="49" charset="0"/>
              </a:rPr>
              <a:t>(</a:t>
            </a:r>
            <a:r>
              <a:rPr lang="en-US" b="1" kern="0" dirty="0" err="1">
                <a:latin typeface="Courier New" pitchFamily="49" charset="0"/>
              </a:rPr>
              <a:t>HttpServletRequest</a:t>
            </a:r>
            <a:r>
              <a:rPr lang="en-US" b="1" kern="0" dirty="0">
                <a:latin typeface="Courier New" pitchFamily="49" charset="0"/>
              </a:rPr>
              <a:t> request, </a:t>
            </a:r>
            <a:r>
              <a:rPr lang="en-US" b="1" kern="0" dirty="0" err="1">
                <a:latin typeface="Courier New" pitchFamily="49" charset="0"/>
              </a:rPr>
              <a:t>HttpServletResponse</a:t>
            </a:r>
            <a:r>
              <a:rPr lang="en-US" b="1" kern="0" dirty="0">
                <a:latin typeface="Courier New" pitchFamily="49" charset="0"/>
              </a:rPr>
              <a:t> response){}</a:t>
            </a:r>
          </a:p>
          <a:p>
            <a:pPr marL="0" indent="0">
              <a:lnSpc>
                <a:spcPct val="80000"/>
              </a:lnSpc>
              <a:spcBef>
                <a:spcPct val="20000"/>
              </a:spcBef>
              <a:buNone/>
              <a:defRPr/>
            </a:pPr>
            <a:r>
              <a:rPr lang="en-US" b="1" kern="0" dirty="0">
                <a:latin typeface="Courier New" pitchFamily="49" charset="0"/>
              </a:rPr>
              <a:t>  protected void </a:t>
            </a:r>
            <a:r>
              <a:rPr lang="en-US" b="1" kern="0" dirty="0" err="1">
                <a:latin typeface="Courier New" pitchFamily="49" charset="0"/>
              </a:rPr>
              <a:t>doPost</a:t>
            </a:r>
            <a:r>
              <a:rPr lang="en-US" b="1" kern="0" dirty="0">
                <a:latin typeface="Courier New" pitchFamily="49" charset="0"/>
              </a:rPr>
              <a:t>(</a:t>
            </a:r>
            <a:r>
              <a:rPr lang="en-US" b="1" kern="0" dirty="0" err="1">
                <a:latin typeface="Courier New" pitchFamily="49" charset="0"/>
              </a:rPr>
              <a:t>HttpServletRequest</a:t>
            </a:r>
            <a:r>
              <a:rPr lang="en-US" b="1" kern="0" dirty="0">
                <a:latin typeface="Courier New" pitchFamily="49" charset="0"/>
              </a:rPr>
              <a:t> request, </a:t>
            </a:r>
            <a:r>
              <a:rPr lang="en-US" b="1" kern="0" dirty="0" err="1">
                <a:latin typeface="Courier New" pitchFamily="49" charset="0"/>
              </a:rPr>
              <a:t>HttpServletResponse</a:t>
            </a:r>
            <a:r>
              <a:rPr lang="en-US" b="1" kern="0" dirty="0">
                <a:latin typeface="Courier New" pitchFamily="49" charset="0"/>
              </a:rPr>
              <a:t> response){}</a:t>
            </a:r>
          </a:p>
          <a:p>
            <a:pPr marL="0" indent="0">
              <a:lnSpc>
                <a:spcPct val="80000"/>
              </a:lnSpc>
              <a:spcBef>
                <a:spcPct val="20000"/>
              </a:spcBef>
              <a:buNone/>
              <a:defRPr/>
            </a:pPr>
            <a:r>
              <a:rPr lang="en-US" b="1" kern="0" dirty="0">
                <a:latin typeface="Courier New" pitchFamily="49" charset="0"/>
              </a:rPr>
              <a:t>  protected void </a:t>
            </a:r>
            <a:r>
              <a:rPr lang="en-US" b="1" kern="0" dirty="0" err="1">
                <a:latin typeface="Courier New" pitchFamily="49" charset="0"/>
              </a:rPr>
              <a:t>doPut</a:t>
            </a:r>
            <a:r>
              <a:rPr lang="en-US" b="1" kern="0" dirty="0">
                <a:latin typeface="Courier New" pitchFamily="49" charset="0"/>
              </a:rPr>
              <a:t>(</a:t>
            </a:r>
            <a:r>
              <a:rPr lang="en-US" b="1" kern="0" dirty="0" err="1">
                <a:latin typeface="Courier New" pitchFamily="49" charset="0"/>
              </a:rPr>
              <a:t>HttpServletRequest</a:t>
            </a:r>
            <a:r>
              <a:rPr lang="en-US" b="1" kern="0" dirty="0">
                <a:latin typeface="Courier New" pitchFamily="49" charset="0"/>
              </a:rPr>
              <a:t> request, </a:t>
            </a:r>
            <a:r>
              <a:rPr lang="en-US" b="1" kern="0" dirty="0" err="1">
                <a:latin typeface="Courier New" pitchFamily="49" charset="0"/>
              </a:rPr>
              <a:t>HttpServletResponse</a:t>
            </a:r>
            <a:r>
              <a:rPr lang="en-US" b="1" kern="0" dirty="0">
                <a:latin typeface="Courier New" pitchFamily="49" charset="0"/>
              </a:rPr>
              <a:t> response){}</a:t>
            </a:r>
          </a:p>
          <a:p>
            <a:pPr marL="0" indent="0">
              <a:lnSpc>
                <a:spcPct val="80000"/>
              </a:lnSpc>
              <a:spcBef>
                <a:spcPct val="20000"/>
              </a:spcBef>
              <a:buNone/>
              <a:defRPr/>
            </a:pPr>
            <a:r>
              <a:rPr lang="en-US" b="1" kern="0" dirty="0">
                <a:latin typeface="Courier New" pitchFamily="49" charset="0"/>
              </a:rPr>
              <a:t>  protected void </a:t>
            </a:r>
            <a:r>
              <a:rPr lang="en-US" b="1" kern="0" dirty="0" err="1">
                <a:latin typeface="Courier New" pitchFamily="49" charset="0"/>
              </a:rPr>
              <a:t>doHead</a:t>
            </a:r>
            <a:r>
              <a:rPr lang="en-US" b="1" kern="0" dirty="0">
                <a:latin typeface="Courier New" pitchFamily="49" charset="0"/>
              </a:rPr>
              <a:t>(</a:t>
            </a:r>
            <a:r>
              <a:rPr lang="en-US" b="1" kern="0" dirty="0" err="1">
                <a:latin typeface="Courier New" pitchFamily="49" charset="0"/>
              </a:rPr>
              <a:t>HttpServletRequest</a:t>
            </a:r>
            <a:r>
              <a:rPr lang="en-US" b="1" kern="0" dirty="0">
                <a:latin typeface="Courier New" pitchFamily="49" charset="0"/>
              </a:rPr>
              <a:t> request, </a:t>
            </a:r>
            <a:r>
              <a:rPr lang="en-US" b="1" kern="0" dirty="0" err="1">
                <a:latin typeface="Courier New" pitchFamily="49" charset="0"/>
              </a:rPr>
              <a:t>HttpServletResponse</a:t>
            </a:r>
            <a:r>
              <a:rPr lang="en-US" b="1" kern="0" dirty="0">
                <a:latin typeface="Courier New" pitchFamily="49" charset="0"/>
              </a:rPr>
              <a:t> response){}</a:t>
            </a:r>
          </a:p>
          <a:p>
            <a:pPr marL="0" indent="0">
              <a:lnSpc>
                <a:spcPct val="80000"/>
              </a:lnSpc>
              <a:spcBef>
                <a:spcPct val="20000"/>
              </a:spcBef>
              <a:buNone/>
              <a:defRPr/>
            </a:pPr>
            <a:r>
              <a:rPr lang="sr-Latn-CS" b="1" kern="0" dirty="0">
                <a:latin typeface="Courier New" pitchFamily="49" charset="0"/>
              </a:rPr>
              <a:t> </a:t>
            </a:r>
            <a:r>
              <a:rPr lang="en-US" b="1" kern="0" dirty="0">
                <a:latin typeface="Courier New" pitchFamily="49" charset="0"/>
              </a:rPr>
              <a:t> protected void </a:t>
            </a:r>
            <a:r>
              <a:rPr lang="en-US" b="1" kern="0" dirty="0" err="1">
                <a:latin typeface="Courier New" pitchFamily="49" charset="0"/>
              </a:rPr>
              <a:t>doDelete</a:t>
            </a:r>
            <a:r>
              <a:rPr lang="en-US" b="1" kern="0" dirty="0">
                <a:latin typeface="Courier New" pitchFamily="49" charset="0"/>
              </a:rPr>
              <a:t>(</a:t>
            </a:r>
            <a:r>
              <a:rPr lang="en-US" b="1" kern="0" dirty="0" err="1">
                <a:latin typeface="Courier New" pitchFamily="49" charset="0"/>
              </a:rPr>
              <a:t>HttpServletRequest</a:t>
            </a:r>
            <a:r>
              <a:rPr lang="en-US" b="1" kern="0" dirty="0">
                <a:latin typeface="Courier New" pitchFamily="49" charset="0"/>
              </a:rPr>
              <a:t> request,</a:t>
            </a:r>
            <a:r>
              <a:rPr lang="sr-Latn-RS" b="1" kern="0" dirty="0">
                <a:latin typeface="Courier New" pitchFamily="49" charset="0"/>
              </a:rPr>
              <a:t> </a:t>
            </a:r>
            <a:r>
              <a:rPr lang="en-US" b="1" kern="0" dirty="0" err="1">
                <a:latin typeface="Courier New" pitchFamily="49" charset="0"/>
              </a:rPr>
              <a:t>HttpServletResponse</a:t>
            </a:r>
            <a:r>
              <a:rPr lang="en-US" b="1" kern="0" dirty="0">
                <a:latin typeface="Courier New" pitchFamily="49" charset="0"/>
              </a:rPr>
              <a:t> response{}</a:t>
            </a:r>
          </a:p>
          <a:p>
            <a:pPr marL="0" indent="0">
              <a:lnSpc>
                <a:spcPct val="80000"/>
              </a:lnSpc>
              <a:spcBef>
                <a:spcPct val="20000"/>
              </a:spcBef>
              <a:buNone/>
              <a:defRPr/>
            </a:pPr>
            <a:r>
              <a:rPr lang="en-US" b="1" kern="0" dirty="0">
                <a:latin typeface="Courier New" pitchFamily="49" charset="0"/>
              </a:rPr>
              <a:t> </a:t>
            </a:r>
            <a:r>
              <a:rPr lang="sr-Latn-CS" b="1" kern="0" dirty="0">
                <a:latin typeface="Courier New" pitchFamily="49" charset="0"/>
              </a:rPr>
              <a:t> </a:t>
            </a:r>
            <a:r>
              <a:rPr lang="en-US" b="1" kern="0" dirty="0">
                <a:latin typeface="Courier New" pitchFamily="49" charset="0"/>
              </a:rPr>
              <a:t>protected void </a:t>
            </a:r>
            <a:r>
              <a:rPr lang="en-US" b="1" kern="0" dirty="0" err="1">
                <a:latin typeface="Courier New" pitchFamily="49" charset="0"/>
              </a:rPr>
              <a:t>doOptions</a:t>
            </a:r>
            <a:r>
              <a:rPr lang="en-US" b="1" kern="0" dirty="0">
                <a:latin typeface="Courier New" pitchFamily="49" charset="0"/>
              </a:rPr>
              <a:t>(</a:t>
            </a:r>
            <a:r>
              <a:rPr lang="en-US" b="1" kern="0" dirty="0" err="1">
                <a:latin typeface="Courier New" pitchFamily="49" charset="0"/>
              </a:rPr>
              <a:t>HttpServletRequest</a:t>
            </a:r>
            <a:r>
              <a:rPr lang="en-US" b="1" kern="0" dirty="0">
                <a:latin typeface="Courier New" pitchFamily="49" charset="0"/>
              </a:rPr>
              <a:t> request,</a:t>
            </a:r>
            <a:r>
              <a:rPr lang="sr-Latn-RS" b="1" kern="0" dirty="0">
                <a:latin typeface="Courier New" pitchFamily="49" charset="0"/>
              </a:rPr>
              <a:t> </a:t>
            </a:r>
            <a:r>
              <a:rPr lang="en-US" b="1" kern="0" dirty="0" err="1">
                <a:latin typeface="Courier New" pitchFamily="49" charset="0"/>
              </a:rPr>
              <a:t>HttpServletResponse</a:t>
            </a:r>
            <a:r>
              <a:rPr lang="en-US" b="1" kern="0" dirty="0">
                <a:latin typeface="Courier New" pitchFamily="49" charset="0"/>
              </a:rPr>
              <a:t> response){}</a:t>
            </a:r>
          </a:p>
          <a:p>
            <a:pPr marL="0" indent="0">
              <a:lnSpc>
                <a:spcPct val="80000"/>
              </a:lnSpc>
              <a:spcBef>
                <a:spcPct val="20000"/>
              </a:spcBef>
              <a:buNone/>
              <a:defRPr/>
            </a:pPr>
            <a:r>
              <a:rPr lang="en-US" b="1" kern="0" dirty="0">
                <a:latin typeface="Courier New" pitchFamily="49" charset="0"/>
              </a:rPr>
              <a:t> </a:t>
            </a:r>
            <a:r>
              <a:rPr lang="sr-Latn-CS" b="1" kern="0" dirty="0">
                <a:latin typeface="Courier New" pitchFamily="49" charset="0"/>
              </a:rPr>
              <a:t> </a:t>
            </a:r>
            <a:r>
              <a:rPr lang="en-US" b="1" kern="0" dirty="0">
                <a:latin typeface="Courier New" pitchFamily="49" charset="0"/>
              </a:rPr>
              <a:t>protected void </a:t>
            </a:r>
            <a:r>
              <a:rPr lang="en-US" b="1" kern="0" dirty="0" err="1">
                <a:latin typeface="Courier New" pitchFamily="49" charset="0"/>
              </a:rPr>
              <a:t>doTrace</a:t>
            </a:r>
            <a:r>
              <a:rPr lang="en-US" b="1" kern="0" dirty="0">
                <a:latin typeface="Courier New" pitchFamily="49" charset="0"/>
              </a:rPr>
              <a:t>(</a:t>
            </a:r>
            <a:r>
              <a:rPr lang="en-US" b="1" kern="0" dirty="0" err="1">
                <a:latin typeface="Courier New" pitchFamily="49" charset="0"/>
              </a:rPr>
              <a:t>HttpServletRequest</a:t>
            </a:r>
            <a:r>
              <a:rPr lang="en-US" b="1" kern="0" dirty="0">
                <a:latin typeface="Courier New" pitchFamily="49" charset="0"/>
              </a:rPr>
              <a:t> request, </a:t>
            </a:r>
            <a:r>
              <a:rPr lang="en-US" b="1" kern="0" dirty="0" err="1">
                <a:latin typeface="Courier New" pitchFamily="49" charset="0"/>
              </a:rPr>
              <a:t>HttpServletResponse</a:t>
            </a:r>
            <a:r>
              <a:rPr lang="en-US" b="1" kern="0" dirty="0">
                <a:latin typeface="Courier New" pitchFamily="49" charset="0"/>
              </a:rPr>
              <a:t> response){}</a:t>
            </a:r>
            <a:endParaRPr lang="sr-Latn-RS" b="1" kern="0" dirty="0">
              <a:latin typeface="Courier New" pitchFamily="49" charset="0"/>
            </a:endParaRPr>
          </a:p>
          <a:p>
            <a:pPr marL="0" indent="0">
              <a:lnSpc>
                <a:spcPct val="80000"/>
              </a:lnSpc>
              <a:spcBef>
                <a:spcPct val="20000"/>
              </a:spcBef>
              <a:buNone/>
              <a:defRPr/>
            </a:pPr>
            <a:endParaRPr lang="en-US" b="1" kern="0" dirty="0">
              <a:latin typeface="Courier New" pitchFamily="49" charset="0"/>
            </a:endParaRPr>
          </a:p>
          <a:p>
            <a:pPr marL="0" indent="0">
              <a:lnSpc>
                <a:spcPct val="80000"/>
              </a:lnSpc>
              <a:spcBef>
                <a:spcPct val="20000"/>
              </a:spcBef>
              <a:buNone/>
              <a:defRPr/>
            </a:pPr>
            <a:r>
              <a:rPr lang="sr-Latn-CS" b="1" kern="0" dirty="0">
                <a:latin typeface="Courier New" pitchFamily="49" charset="0"/>
              </a:rPr>
              <a:t>  protected void destroy(){}</a:t>
            </a:r>
          </a:p>
          <a:p>
            <a:pPr marL="0" indent="0">
              <a:lnSpc>
                <a:spcPct val="80000"/>
              </a:lnSpc>
              <a:spcBef>
                <a:spcPct val="20000"/>
              </a:spcBef>
              <a:buNone/>
              <a:defRPr/>
            </a:pPr>
            <a:endParaRPr lang="en-US" b="1" kern="0" dirty="0">
              <a:latin typeface="Courier New" pitchFamily="49" charset="0"/>
            </a:endParaRPr>
          </a:p>
          <a:p>
            <a:pPr marL="0" indent="0">
              <a:lnSpc>
                <a:spcPct val="80000"/>
              </a:lnSpc>
              <a:spcBef>
                <a:spcPct val="20000"/>
              </a:spcBef>
              <a:buNone/>
              <a:defRPr/>
            </a:pPr>
            <a:r>
              <a:rPr lang="en-US" b="1" kern="0" dirty="0">
                <a:latin typeface="Courier New" pitchFamily="49" charset="0"/>
              </a:rPr>
              <a:t>  protected void service(</a:t>
            </a:r>
            <a:r>
              <a:rPr lang="en-US" b="1" kern="0" dirty="0" err="1">
                <a:latin typeface="Courier New" pitchFamily="49" charset="0"/>
              </a:rPr>
              <a:t>HttpServletRequest</a:t>
            </a:r>
            <a:r>
              <a:rPr lang="en-US" b="1" kern="0" dirty="0">
                <a:latin typeface="Courier New" pitchFamily="49" charset="0"/>
              </a:rPr>
              <a:t> request, </a:t>
            </a:r>
            <a:r>
              <a:rPr lang="en-US" b="1" kern="0" dirty="0" err="1">
                <a:latin typeface="Courier New" pitchFamily="49" charset="0"/>
              </a:rPr>
              <a:t>HttpServletResponse</a:t>
            </a:r>
            <a:r>
              <a:rPr lang="en-US" b="1" kern="0" dirty="0">
                <a:latin typeface="Courier New" pitchFamily="49" charset="0"/>
              </a:rPr>
              <a:t> response) {</a:t>
            </a:r>
            <a:endParaRPr lang="sr-Latn-RS" b="1" kern="0" dirty="0">
              <a:latin typeface="Courier New" pitchFamily="49" charset="0"/>
            </a:endParaRPr>
          </a:p>
          <a:p>
            <a:pPr marL="0" indent="0">
              <a:lnSpc>
                <a:spcPct val="80000"/>
              </a:lnSpc>
              <a:spcBef>
                <a:spcPct val="20000"/>
              </a:spcBef>
              <a:buNone/>
              <a:defRPr/>
            </a:pPr>
            <a:endParaRPr lang="en-US" b="1" kern="0" dirty="0">
              <a:latin typeface="Courier New" pitchFamily="49" charset="0"/>
            </a:endParaRPr>
          </a:p>
          <a:p>
            <a:pPr marL="0" indent="0">
              <a:lnSpc>
                <a:spcPct val="80000"/>
              </a:lnSpc>
              <a:spcBef>
                <a:spcPct val="20000"/>
              </a:spcBef>
              <a:buNone/>
              <a:defRPr/>
            </a:pPr>
            <a:r>
              <a:rPr lang="en-US" b="1" kern="0" dirty="0">
                <a:latin typeface="Courier New" pitchFamily="49" charset="0"/>
              </a:rPr>
              <a:t>    if (</a:t>
            </a:r>
            <a:r>
              <a:rPr lang="en-US" b="1" kern="0" dirty="0" err="1">
                <a:latin typeface="Courier New" pitchFamily="49" charset="0"/>
              </a:rPr>
              <a:t>request.getMethod</a:t>
            </a:r>
            <a:r>
              <a:rPr lang="en-US" b="1" kern="0" dirty="0">
                <a:latin typeface="Courier New" pitchFamily="49" charset="0"/>
              </a:rPr>
              <a:t>().equals("GET"))</a:t>
            </a:r>
          </a:p>
          <a:p>
            <a:pPr marL="0" indent="0">
              <a:lnSpc>
                <a:spcPct val="80000"/>
              </a:lnSpc>
              <a:spcBef>
                <a:spcPct val="20000"/>
              </a:spcBef>
              <a:buNone/>
              <a:defRPr/>
            </a:pPr>
            <a:r>
              <a:rPr lang="en-US" b="1" kern="0" dirty="0">
                <a:latin typeface="Courier New" pitchFamily="49" charset="0"/>
              </a:rPr>
              <a:t>      </a:t>
            </a:r>
            <a:r>
              <a:rPr lang="en-US" b="1" kern="0" dirty="0" err="1">
                <a:latin typeface="Courier New" pitchFamily="49" charset="0"/>
              </a:rPr>
              <a:t>doGet</a:t>
            </a:r>
            <a:r>
              <a:rPr lang="en-US" b="1" kern="0" dirty="0">
                <a:latin typeface="Courier New" pitchFamily="49" charset="0"/>
              </a:rPr>
              <a:t>(request, response);</a:t>
            </a:r>
          </a:p>
          <a:p>
            <a:pPr marL="0" indent="0">
              <a:lnSpc>
                <a:spcPct val="80000"/>
              </a:lnSpc>
              <a:spcBef>
                <a:spcPct val="20000"/>
              </a:spcBef>
              <a:buNone/>
              <a:defRPr/>
            </a:pPr>
            <a:r>
              <a:rPr lang="en-US" b="1" kern="0" dirty="0">
                <a:latin typeface="Courier New" pitchFamily="49" charset="0"/>
              </a:rPr>
              <a:t>    else if (</a:t>
            </a:r>
            <a:r>
              <a:rPr lang="en-US" b="1" kern="0" dirty="0" err="1">
                <a:latin typeface="Courier New" pitchFamily="49" charset="0"/>
              </a:rPr>
              <a:t>request.getMethod</a:t>
            </a:r>
            <a:r>
              <a:rPr lang="en-US" b="1" kern="0" dirty="0">
                <a:latin typeface="Courier New" pitchFamily="49" charset="0"/>
              </a:rPr>
              <a:t>().equals("POST"))</a:t>
            </a:r>
          </a:p>
          <a:p>
            <a:pPr marL="0" indent="0">
              <a:lnSpc>
                <a:spcPct val="80000"/>
              </a:lnSpc>
              <a:spcBef>
                <a:spcPct val="20000"/>
              </a:spcBef>
              <a:buNone/>
              <a:defRPr/>
            </a:pPr>
            <a:r>
              <a:rPr lang="en-US" b="1" kern="0" dirty="0">
                <a:latin typeface="Courier New" pitchFamily="49" charset="0"/>
              </a:rPr>
              <a:t>      </a:t>
            </a:r>
            <a:r>
              <a:rPr lang="en-US" b="1" kern="0" dirty="0" err="1">
                <a:latin typeface="Courier New" pitchFamily="49" charset="0"/>
              </a:rPr>
              <a:t>doPost</a:t>
            </a:r>
            <a:r>
              <a:rPr lang="en-US" b="1" kern="0" dirty="0">
                <a:latin typeface="Courier New" pitchFamily="49" charset="0"/>
              </a:rPr>
              <a:t>(request, response);</a:t>
            </a:r>
          </a:p>
          <a:p>
            <a:pPr marL="0" indent="0">
              <a:lnSpc>
                <a:spcPct val="80000"/>
              </a:lnSpc>
              <a:spcBef>
                <a:spcPct val="20000"/>
              </a:spcBef>
              <a:buNone/>
              <a:defRPr/>
            </a:pPr>
            <a:r>
              <a:rPr lang="en-US" b="1" kern="0" dirty="0">
                <a:latin typeface="Courier New" pitchFamily="49" charset="0"/>
              </a:rPr>
              <a:t>	else if ...</a:t>
            </a:r>
          </a:p>
          <a:p>
            <a:pPr marL="0" indent="0">
              <a:lnSpc>
                <a:spcPct val="80000"/>
              </a:lnSpc>
              <a:spcBef>
                <a:spcPct val="20000"/>
              </a:spcBef>
              <a:buNone/>
              <a:defRPr/>
            </a:pPr>
            <a:r>
              <a:rPr lang="en-US" b="1" kern="0" dirty="0">
                <a:latin typeface="Courier New" pitchFamily="49" charset="0"/>
              </a:rPr>
              <a:t>  }</a:t>
            </a:r>
          </a:p>
          <a:p>
            <a:pPr marL="0" indent="0">
              <a:lnSpc>
                <a:spcPct val="80000"/>
              </a:lnSpc>
              <a:spcBef>
                <a:spcPct val="20000"/>
              </a:spcBef>
              <a:buNone/>
              <a:defRPr/>
            </a:pPr>
            <a:r>
              <a:rPr lang="en-US" b="1" kern="0" dirty="0">
                <a:latin typeface="Courier New" pitchFamily="49" charset="0"/>
              </a:rPr>
              <a:t>}</a:t>
            </a:r>
            <a:endParaRPr lang="sr-Latn-CS" b="1" kern="0" dirty="0">
              <a:latin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845296" y="1109452"/>
            <a:ext cx="2737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dirty="0">
                <a:solidFill>
                  <a:srgbClr val="F16726"/>
                </a:solidFill>
              </a:rPr>
              <a:t>Redefinisati metode</a:t>
            </a:r>
            <a:endParaRPr lang="en-US" sz="2400" dirty="0">
              <a:solidFill>
                <a:srgbClr val="F16726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3206496" y="1441077"/>
            <a:ext cx="5638800" cy="399915"/>
          </a:xfrm>
          <a:prstGeom prst="straightConnector1">
            <a:avLst/>
          </a:prstGeom>
          <a:ln w="38100">
            <a:solidFill>
              <a:srgbClr val="F167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3035808" y="1239491"/>
            <a:ext cx="5638800" cy="201586"/>
          </a:xfrm>
          <a:prstGeom prst="straightConnector1">
            <a:avLst/>
          </a:prstGeom>
          <a:ln w="38100">
            <a:solidFill>
              <a:srgbClr val="F167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3438144" y="1571117"/>
            <a:ext cx="6775704" cy="2025523"/>
          </a:xfrm>
          <a:prstGeom prst="straightConnector1">
            <a:avLst/>
          </a:prstGeom>
          <a:ln w="38100">
            <a:solidFill>
              <a:srgbClr val="F167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3438144" y="1510156"/>
            <a:ext cx="5888736" cy="1659764"/>
          </a:xfrm>
          <a:prstGeom prst="straightConnector1">
            <a:avLst/>
          </a:prstGeom>
          <a:ln w="38100">
            <a:solidFill>
              <a:srgbClr val="F167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703820" y="1510156"/>
            <a:ext cx="448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b="1" dirty="0">
                <a:solidFill>
                  <a:srgbClr val="F16726"/>
                </a:solidFill>
              </a:rPr>
              <a:t>...</a:t>
            </a:r>
            <a:endParaRPr lang="en-US" b="1" dirty="0">
              <a:solidFill>
                <a:srgbClr val="F167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364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+mn-lt"/>
              </a:rPr>
              <a:t>Servleti</a:t>
            </a:r>
            <a:r>
              <a:rPr lang="sr-Latn-RS" dirty="0">
                <a:solidFill>
                  <a:schemeClr val="bg1"/>
                </a:solidFill>
                <a:latin typeface="+mn-lt"/>
              </a:rPr>
              <a:t> </a:t>
            </a:r>
            <a:r>
              <a:rPr lang="sr-Latn-RS" dirty="0">
                <a:solidFill>
                  <a:schemeClr val="bg1"/>
                </a:solidFill>
              </a:rPr>
              <a:t>uvod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2" y="1574499"/>
            <a:ext cx="11684000" cy="2631741"/>
          </a:xfr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>
            <a:normAutofit fontScale="92500" lnSpcReduction="20000"/>
          </a:bodyPr>
          <a:lstStyle/>
          <a:p>
            <a:r>
              <a:rPr lang="sr-Latn-CS" dirty="0"/>
              <a:t>Klijent šalje HTTP zahtev ka Servlet kontejneru. Kontejner se ponaša kao veb server. </a:t>
            </a:r>
          </a:p>
          <a:p>
            <a:r>
              <a:rPr lang="sr-Latn-RS" dirty="0"/>
              <a:t>Veb server obrađuje URL i na osnovu njega pretražuje koji Servlet treba da se koristi i inicijalizuje ga.</a:t>
            </a:r>
            <a:endParaRPr lang="en-US" dirty="0"/>
          </a:p>
          <a:p>
            <a:r>
              <a:rPr lang="sr-Latn-RS" dirty="0"/>
              <a:t>Podaci iz HTTP zahtev se posleđuju servletu, on ih procesira i </a:t>
            </a:r>
            <a:r>
              <a:rPr lang="en-US" dirty="0" err="1"/>
              <a:t>vra</a:t>
            </a:r>
            <a:r>
              <a:rPr lang="sr-Latn-RS" dirty="0"/>
              <a:t>ća odgovor veb serveru. </a:t>
            </a:r>
            <a:endParaRPr lang="en-US" dirty="0"/>
          </a:p>
          <a:p>
            <a:r>
              <a:rPr lang="sr-Latn-RS" dirty="0"/>
              <a:t>Veb server na osnovu </a:t>
            </a:r>
            <a:r>
              <a:rPr lang="en-US" dirty="0"/>
              <a:t>o</a:t>
            </a:r>
            <a:r>
              <a:rPr lang="sr-Latn-RS" dirty="0"/>
              <a:t>dgovor</a:t>
            </a:r>
            <a:r>
              <a:rPr lang="en-US" dirty="0"/>
              <a:t>a </a:t>
            </a:r>
            <a:r>
              <a:rPr lang="en-US" dirty="0" err="1"/>
              <a:t>servleta</a:t>
            </a:r>
            <a:r>
              <a:rPr lang="sr-Latn-RS" dirty="0"/>
              <a:t> kreira HTTP odgovor koji se zatim prosleđuje Klijentu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4000" dirty="0">
                <a:latin typeface="+mn-lt"/>
              </a:rPr>
              <a:t>Životni ciklus</a:t>
            </a:r>
            <a:endParaRPr lang="en-US" sz="4000" dirty="0">
              <a:latin typeface="+mn-lt"/>
            </a:endParaRPr>
          </a:p>
        </p:txBody>
      </p:sp>
      <p:pic>
        <p:nvPicPr>
          <p:cNvPr id="5" name="Picture 3" descr="Figure 1: servlet processing of user request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429" y="4296728"/>
            <a:ext cx="9429751" cy="250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0544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Servleti</a:t>
            </a:r>
            <a:r>
              <a:rPr lang="sr-Latn-RS" dirty="0">
                <a:solidFill>
                  <a:schemeClr val="bg1"/>
                </a:solidFill>
              </a:rPr>
              <a:t> uvod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>
                <a:latin typeface="+mn-lt"/>
              </a:rPr>
              <a:t>Životni</a:t>
            </a:r>
            <a:r>
              <a:rPr lang="en-US" sz="4000" dirty="0">
                <a:latin typeface="+mn-lt"/>
              </a:rPr>
              <a:t> </a:t>
            </a:r>
            <a:r>
              <a:rPr lang="en-US" sz="4000" dirty="0" err="1">
                <a:latin typeface="+mn-lt"/>
              </a:rPr>
              <a:t>ciklus</a:t>
            </a:r>
            <a:endParaRPr lang="en-US" sz="4000" dirty="0">
              <a:latin typeface="+mn-lt"/>
            </a:endParaRPr>
          </a:p>
        </p:txBody>
      </p:sp>
      <p:sp>
        <p:nvSpPr>
          <p:cNvPr id="3" name="Oval 2"/>
          <p:cNvSpPr/>
          <p:nvPr/>
        </p:nvSpPr>
        <p:spPr>
          <a:xfrm>
            <a:off x="5584217" y="938008"/>
            <a:ext cx="1968500" cy="66271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r-Latn-RS" dirty="0">
                <a:solidFill>
                  <a:schemeClr val="tx1"/>
                </a:solidFill>
              </a:rPr>
              <a:t>Servlet Class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Down Arrow 5"/>
          <p:cNvSpPr/>
          <p:nvPr/>
        </p:nvSpPr>
        <p:spPr>
          <a:xfrm>
            <a:off x="6407671" y="1622806"/>
            <a:ext cx="321591" cy="4699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5683458" y="2092706"/>
            <a:ext cx="1839241" cy="6731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>
                <a:solidFill>
                  <a:schemeClr val="tx1"/>
                </a:solidFill>
              </a:rPr>
              <a:t>Instaciranje Servleta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Down Arrow 23"/>
          <p:cNvSpPr/>
          <p:nvPr/>
        </p:nvSpPr>
        <p:spPr>
          <a:xfrm>
            <a:off x="6407671" y="2797556"/>
            <a:ext cx="321591" cy="4699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5683458" y="3292856"/>
            <a:ext cx="1839241" cy="6731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>
                <a:solidFill>
                  <a:schemeClr val="tx1"/>
                </a:solidFill>
              </a:rPr>
              <a:t>Poziv init() metode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Down Arrow 25"/>
          <p:cNvSpPr/>
          <p:nvPr/>
        </p:nvSpPr>
        <p:spPr>
          <a:xfrm>
            <a:off x="6399061" y="4010406"/>
            <a:ext cx="321591" cy="4699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5683458" y="4480306"/>
            <a:ext cx="1839241" cy="6731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>
                <a:solidFill>
                  <a:schemeClr val="tx1"/>
                </a:solidFill>
              </a:rPr>
              <a:t>Poziv service() metode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Down Arrow 27"/>
          <p:cNvSpPr/>
          <p:nvPr/>
        </p:nvSpPr>
        <p:spPr>
          <a:xfrm>
            <a:off x="6390665" y="5153406"/>
            <a:ext cx="321591" cy="4699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5648845" y="5623306"/>
            <a:ext cx="1839241" cy="6731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>
                <a:solidFill>
                  <a:schemeClr val="tx1"/>
                </a:solidFill>
              </a:rPr>
              <a:t>Poziv detroy() metode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Curved Right Arrow 29"/>
          <p:cNvSpPr/>
          <p:nvPr/>
        </p:nvSpPr>
        <p:spPr>
          <a:xfrm>
            <a:off x="5027676" y="4533011"/>
            <a:ext cx="556541" cy="6731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Curved Right Arrow 32"/>
          <p:cNvSpPr/>
          <p:nvPr/>
        </p:nvSpPr>
        <p:spPr>
          <a:xfrm flipH="1" flipV="1">
            <a:off x="7652058" y="4480305"/>
            <a:ext cx="550618" cy="6731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291576" y="4500229"/>
            <a:ext cx="187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Svakoj niti koja je pozvala service metodu vraća se odgovor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0082276" y="5482798"/>
            <a:ext cx="20386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dirty="0">
                <a:solidFill>
                  <a:srgbClr val="F16726"/>
                </a:solidFill>
              </a:rPr>
              <a:t>Poziva se samo jednom</a:t>
            </a:r>
            <a:endParaRPr lang="en-US" sz="2400" dirty="0">
              <a:solidFill>
                <a:srgbClr val="F16726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7552718" y="5986681"/>
            <a:ext cx="2440658" cy="0"/>
          </a:xfrm>
          <a:prstGeom prst="straightConnector1">
            <a:avLst/>
          </a:prstGeom>
          <a:ln w="38100">
            <a:solidFill>
              <a:srgbClr val="F167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69066" y="3922190"/>
            <a:ext cx="3509818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sr-Latn-RS" dirty="0"/>
              <a:t>Nit 1: poziva service metodu sa HTTP zahtevom  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69066" y="5000282"/>
            <a:ext cx="3509818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sr-Latn-RS" dirty="0"/>
              <a:t>Nit N: poziva service metodu sa HTTP zahtevom  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075919" y="4625982"/>
            <a:ext cx="448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b="1" dirty="0"/>
              <a:t>...</a:t>
            </a:r>
            <a:endParaRPr lang="en-US" b="1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523148" y="4084197"/>
            <a:ext cx="0" cy="1398601"/>
          </a:xfrm>
          <a:prstGeom prst="straightConnector1">
            <a:avLst/>
          </a:prstGeom>
          <a:ln w="38100">
            <a:solidFill>
              <a:srgbClr val="F167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0" y="4010406"/>
            <a:ext cx="553998" cy="125506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sr-Latn-RS" sz="2400" dirty="0">
                <a:solidFill>
                  <a:srgbClr val="F16726"/>
                </a:solidFill>
              </a:rPr>
              <a:t>vreme</a:t>
            </a:r>
            <a:endParaRPr lang="en-US" sz="2400" dirty="0">
              <a:solidFill>
                <a:srgbClr val="F16726"/>
              </a:solidFill>
            </a:endParaRPr>
          </a:p>
        </p:txBody>
      </p:sp>
      <p:cxnSp>
        <p:nvCxnSpPr>
          <p:cNvPr id="50" name="Elbow Connector 49"/>
          <p:cNvCxnSpPr/>
          <p:nvPr/>
        </p:nvCxnSpPr>
        <p:spPr>
          <a:xfrm>
            <a:off x="4425696" y="4149760"/>
            <a:ext cx="512064" cy="418761"/>
          </a:xfrm>
          <a:prstGeom prst="bentConnector3">
            <a:avLst/>
          </a:prstGeom>
          <a:ln w="38100">
            <a:solidFill>
              <a:srgbClr val="F167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/>
          <p:nvPr/>
        </p:nvCxnSpPr>
        <p:spPr>
          <a:xfrm flipV="1">
            <a:off x="4425696" y="4962369"/>
            <a:ext cx="512064" cy="487484"/>
          </a:xfrm>
          <a:prstGeom prst="bentConnector3">
            <a:avLst/>
          </a:prstGeom>
          <a:ln w="38100">
            <a:solidFill>
              <a:srgbClr val="F167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>
          <a:xfrm>
            <a:off x="1240187" y="1725526"/>
            <a:ext cx="1918485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r-Latn-RS" dirty="0"/>
              <a:t>Servlet kontejner</a:t>
            </a:r>
            <a:endParaRPr lang="en-US" dirty="0"/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2199429" y="2797556"/>
            <a:ext cx="2" cy="1097430"/>
          </a:xfrm>
          <a:prstGeom prst="straightConnector1">
            <a:avLst/>
          </a:prstGeom>
          <a:ln w="38100">
            <a:solidFill>
              <a:srgbClr val="0878B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544088" y="2639926"/>
            <a:ext cx="553998" cy="125506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sr-Latn-RS" sz="2400" dirty="0">
                <a:solidFill>
                  <a:srgbClr val="0878BE"/>
                </a:solidFill>
              </a:rPr>
              <a:t>pokreće</a:t>
            </a:r>
            <a:endParaRPr lang="en-US" sz="2400" dirty="0">
              <a:solidFill>
                <a:srgbClr val="0878BE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2399374" y="2765807"/>
            <a:ext cx="0" cy="1129179"/>
          </a:xfrm>
          <a:prstGeom prst="straightConnector1">
            <a:avLst/>
          </a:prstGeom>
          <a:ln w="38100">
            <a:solidFill>
              <a:srgbClr val="0878B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523975" y="2702866"/>
            <a:ext cx="553998" cy="1255060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sr-Latn-RS" sz="2400" dirty="0">
                <a:solidFill>
                  <a:srgbClr val="0878BE"/>
                </a:solidFill>
              </a:rPr>
              <a:t>preuzima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3341828" y="2273222"/>
            <a:ext cx="2242389" cy="156034"/>
          </a:xfrm>
          <a:prstGeom prst="straightConnector1">
            <a:avLst/>
          </a:prstGeom>
          <a:ln w="38100">
            <a:solidFill>
              <a:srgbClr val="0878B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3341828" y="2429256"/>
            <a:ext cx="2242389" cy="1200150"/>
          </a:xfrm>
          <a:prstGeom prst="straightConnector1">
            <a:avLst/>
          </a:prstGeom>
          <a:ln w="38100">
            <a:solidFill>
              <a:srgbClr val="0878B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3341827" y="2638806"/>
            <a:ext cx="2242389" cy="3347875"/>
          </a:xfrm>
          <a:prstGeom prst="straightConnector1">
            <a:avLst/>
          </a:prstGeom>
          <a:ln w="38100">
            <a:solidFill>
              <a:srgbClr val="0878B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>
          <a:xfrm rot="10800000">
            <a:off x="7839456" y="3581838"/>
            <a:ext cx="3523488" cy="1806519"/>
          </a:xfrm>
          <a:prstGeom prst="bentConnector3">
            <a:avLst>
              <a:gd name="adj1" fmla="val 519"/>
            </a:avLst>
          </a:prstGeom>
          <a:ln w="38100">
            <a:solidFill>
              <a:srgbClr val="F167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1660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+mn-lt"/>
              </a:rPr>
              <a:t>Servleti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2" y="1574499"/>
            <a:ext cx="11684000" cy="571293"/>
          </a:xfr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>
            <a:normAutofit/>
          </a:bodyPr>
          <a:lstStyle/>
          <a:p>
            <a:r>
              <a:rPr lang="sr-Latn-CS" dirty="0"/>
              <a:t>namenjena za inicijalizaciju prilikom pokretanja servleta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>
                <a:latin typeface="+mn-lt"/>
              </a:rPr>
              <a:t>HttpServlet.init</a:t>
            </a:r>
            <a:r>
              <a:rPr lang="en-US" sz="4000" dirty="0">
                <a:latin typeface="+mn-lt"/>
              </a:rPr>
              <a:t>()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49382" y="2206752"/>
            <a:ext cx="11684000" cy="4415721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50000"/>
              </a:spcBef>
              <a:buNone/>
            </a:pPr>
            <a:r>
              <a:rPr lang="sr-Latn-CS" b="1" dirty="0">
                <a:latin typeface="Courier New" pitchFamily="49" charset="0"/>
              </a:rPr>
              <a:t>public void init() </a:t>
            </a:r>
            <a:r>
              <a:rPr lang="en-US" b="1" dirty="0">
                <a:latin typeface="Courier New" pitchFamily="49" charset="0"/>
              </a:rPr>
              <a:t>{</a:t>
            </a:r>
            <a:br>
              <a:rPr lang="sr-Latn-CS" b="1" dirty="0">
                <a:latin typeface="Courier New" pitchFamily="49" charset="0"/>
              </a:rPr>
            </a:br>
            <a:r>
              <a:rPr lang="sr-Latn-CS" b="1" dirty="0">
                <a:latin typeface="Courier New" pitchFamily="49" charset="0"/>
              </a:rPr>
              <a:t>  Connection conn </a:t>
            </a:r>
            <a:r>
              <a:rPr lang="en-US" b="1" dirty="0">
                <a:latin typeface="Courier New" pitchFamily="49" charset="0"/>
              </a:rPr>
              <a:t>= </a:t>
            </a:r>
            <a:r>
              <a:rPr lang="en-US" b="1" dirty="0" err="1">
                <a:latin typeface="Courier New" pitchFamily="49" charset="0"/>
              </a:rPr>
              <a:t>DriverManager.getConnection</a:t>
            </a:r>
            <a:r>
              <a:rPr lang="en-US" b="1" dirty="0">
                <a:latin typeface="Courier New" pitchFamily="49" charset="0"/>
              </a:rPr>
              <a:t>(...);</a:t>
            </a:r>
            <a:br>
              <a:rPr lang="en-US" b="1" dirty="0">
                <a:latin typeface="Courier New" pitchFamily="49" charset="0"/>
              </a:rPr>
            </a:br>
            <a:r>
              <a:rPr lang="en-US" b="1" dirty="0">
                <a:latin typeface="Courier New" pitchFamily="49" charset="0"/>
              </a:rPr>
              <a:t>  ...</a:t>
            </a:r>
            <a:br>
              <a:rPr lang="en-US" b="1" dirty="0">
                <a:latin typeface="Courier New" pitchFamily="49" charset="0"/>
              </a:rPr>
            </a:br>
            <a:r>
              <a:rPr lang="en-US" b="1" dirty="0">
                <a:latin typeface="Courier New" pitchFamily="49" charset="0"/>
              </a:rPr>
              <a:t>}</a:t>
            </a:r>
            <a:endParaRPr lang="en-GB" b="1" dirty="0">
              <a:latin typeface="Courier New" pitchFamily="49" charset="0"/>
            </a:endParaRPr>
          </a:p>
          <a:p>
            <a:pPr>
              <a:spcBef>
                <a:spcPct val="50000"/>
              </a:spcBef>
            </a:pPr>
            <a:endParaRPr lang="en-US" b="1" dirty="0">
              <a:latin typeface="Courier New" pitchFamily="49" charset="0"/>
            </a:endParaRPr>
          </a:p>
          <a:p>
            <a:pPr>
              <a:spcBef>
                <a:spcPct val="50000"/>
              </a:spcBef>
            </a:pPr>
            <a:endParaRPr lang="en-US" b="1" dirty="0">
              <a:latin typeface="Courier New" pitchFamily="49" charset="0"/>
            </a:endParaRPr>
          </a:p>
          <a:p>
            <a:pPr marL="0" indent="0">
              <a:spcBef>
                <a:spcPct val="50000"/>
              </a:spcBef>
              <a:buNone/>
            </a:pPr>
            <a:r>
              <a:rPr lang="sr-Latn-CS" b="1" dirty="0">
                <a:latin typeface="Courier New" pitchFamily="49" charset="0"/>
              </a:rPr>
              <a:t>public void init(ServletConfig cnf) </a:t>
            </a:r>
            <a:r>
              <a:rPr lang="en-US" b="1" dirty="0">
                <a:latin typeface="Courier New" pitchFamily="49" charset="0"/>
              </a:rPr>
              <a:t>{</a:t>
            </a:r>
            <a:br>
              <a:rPr lang="sr-Latn-CS" b="1" dirty="0">
                <a:latin typeface="Courier New" pitchFamily="49" charset="0"/>
              </a:rPr>
            </a:br>
            <a:r>
              <a:rPr lang="sr-Latn-CS" b="1" dirty="0">
                <a:latin typeface="Courier New" pitchFamily="49" charset="0"/>
              </a:rPr>
              <a:t>  super.init(cnf);</a:t>
            </a:r>
            <a:br>
              <a:rPr lang="sr-Latn-CS" b="1" dirty="0">
                <a:latin typeface="Courier New" pitchFamily="49" charset="0"/>
              </a:rPr>
            </a:br>
            <a:r>
              <a:rPr lang="sr-Latn-CS" b="1" dirty="0">
                <a:latin typeface="Courier New" pitchFamily="49" charset="0"/>
              </a:rPr>
              <a:t>  Connection conn </a:t>
            </a:r>
            <a:r>
              <a:rPr lang="en-US" b="1" dirty="0">
                <a:latin typeface="Courier New" pitchFamily="49" charset="0"/>
              </a:rPr>
              <a:t>= </a:t>
            </a:r>
            <a:r>
              <a:rPr lang="en-US" b="1" dirty="0" err="1">
                <a:latin typeface="Courier New" pitchFamily="49" charset="0"/>
              </a:rPr>
              <a:t>DriverManager.getConnection</a:t>
            </a:r>
            <a:r>
              <a:rPr lang="en-US" b="1" dirty="0">
                <a:latin typeface="Courier New" pitchFamily="49" charset="0"/>
              </a:rPr>
              <a:t>(...);</a:t>
            </a:r>
            <a:br>
              <a:rPr lang="en-US" b="1" dirty="0">
                <a:latin typeface="Courier New" pitchFamily="49" charset="0"/>
              </a:rPr>
            </a:br>
            <a:r>
              <a:rPr lang="en-US" b="1" dirty="0">
                <a:latin typeface="Courier New" pitchFamily="49" charset="0"/>
              </a:rPr>
              <a:t>  ...</a:t>
            </a:r>
            <a:br>
              <a:rPr lang="en-US" b="1" dirty="0">
                <a:latin typeface="Courier New" pitchFamily="49" charset="0"/>
              </a:rPr>
            </a:br>
            <a:r>
              <a:rPr lang="en-US" b="1" dirty="0">
                <a:latin typeface="Courier New" pitchFamily="49" charset="0"/>
              </a:rPr>
              <a:t>}</a:t>
            </a:r>
            <a:endParaRPr lang="en-GB" b="1" dirty="0">
              <a:latin typeface="Courier New" pitchFamily="49" charset="0"/>
            </a:endParaRPr>
          </a:p>
          <a:p>
            <a:pPr marL="0" indent="0">
              <a:buNone/>
            </a:pPr>
            <a:endParaRPr lang="sr-Latn-RS" i="1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145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+mn-lt"/>
              </a:rPr>
              <a:t>Servleti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2" y="1574499"/>
            <a:ext cx="11684000" cy="571293"/>
          </a:xfr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>
            <a:normAutofit/>
          </a:bodyPr>
          <a:lstStyle/>
          <a:p>
            <a:r>
              <a:rPr lang="sr-Latn-CS" dirty="0"/>
              <a:t>namenjena za clean-up zadatke neposredno pre uništenja servleta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>
                <a:latin typeface="+mn-lt"/>
              </a:rPr>
              <a:t>HttpServlet.destroy</a:t>
            </a:r>
            <a:r>
              <a:rPr lang="en-US" sz="4000" dirty="0">
                <a:latin typeface="+mn-lt"/>
              </a:rPr>
              <a:t>()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49382" y="2206752"/>
            <a:ext cx="11684000" cy="4415721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50000"/>
              </a:spcBef>
              <a:buNone/>
            </a:pPr>
            <a:r>
              <a:rPr lang="sr-Latn-CS" b="1" dirty="0">
                <a:latin typeface="Courier New" pitchFamily="49" charset="0"/>
              </a:rPr>
              <a:t>public void destroy() </a:t>
            </a:r>
            <a:r>
              <a:rPr lang="en-US" b="1" dirty="0">
                <a:latin typeface="Courier New" pitchFamily="49" charset="0"/>
              </a:rPr>
              <a:t>{</a:t>
            </a:r>
            <a:br>
              <a:rPr lang="sr-Latn-CS" b="1" dirty="0">
                <a:latin typeface="Courier New" pitchFamily="49" charset="0"/>
              </a:rPr>
            </a:br>
            <a:r>
              <a:rPr lang="sr-Latn-CS" b="1" dirty="0">
                <a:latin typeface="Courier New" pitchFamily="49" charset="0"/>
              </a:rPr>
              <a:t>  conn.close</a:t>
            </a:r>
            <a:r>
              <a:rPr lang="en-US" b="1" dirty="0">
                <a:latin typeface="Courier New" pitchFamily="49" charset="0"/>
              </a:rPr>
              <a:t>();</a:t>
            </a:r>
            <a:br>
              <a:rPr lang="en-US" b="1" dirty="0">
                <a:latin typeface="Courier New" pitchFamily="49" charset="0"/>
              </a:rPr>
            </a:br>
            <a:r>
              <a:rPr lang="en-US" b="1" dirty="0">
                <a:latin typeface="Courier New" pitchFamily="49" charset="0"/>
              </a:rPr>
              <a:t>}</a:t>
            </a:r>
            <a:endParaRPr lang="en-GB" b="1" dirty="0">
              <a:latin typeface="Courier New" pitchFamily="49" charset="0"/>
            </a:endParaRPr>
          </a:p>
          <a:p>
            <a:pPr marL="0" indent="0">
              <a:buNone/>
            </a:pPr>
            <a:endParaRPr lang="sr-Latn-RS" i="1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486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+mn-lt"/>
              </a:rPr>
              <a:t>Servleti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2" y="1574499"/>
            <a:ext cx="11684000" cy="2302557"/>
          </a:xfr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r-Latn-CS" dirty="0"/>
              <a:t>Namenjena za obradu GET zahteva</a:t>
            </a:r>
          </a:p>
          <a:p>
            <a:pPr marL="0" indent="0">
              <a:buNone/>
            </a:pPr>
            <a:r>
              <a:rPr lang="sr-Latn-CS" dirty="0"/>
              <a:t>Tipičan scenario poziva:</a:t>
            </a:r>
          </a:p>
          <a:p>
            <a:pPr lvl="1"/>
            <a:r>
              <a:rPr lang="sr-Latn-CS" dirty="0"/>
              <a:t>postavi Content-type HTTP odgovora</a:t>
            </a:r>
          </a:p>
          <a:p>
            <a:pPr lvl="1"/>
            <a:r>
              <a:rPr lang="sr-Latn-CS" dirty="0"/>
              <a:t>uzmi PrintWriter ka klijentu</a:t>
            </a:r>
          </a:p>
          <a:p>
            <a:pPr lvl="1"/>
            <a:r>
              <a:rPr lang="sr-Latn-CS" dirty="0"/>
              <a:t>kroz PrintWriter šalji dinamički kreiran sadržaj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>
                <a:latin typeface="+mn-lt"/>
              </a:rPr>
              <a:t>HttpServlet.doGet</a:t>
            </a:r>
            <a:r>
              <a:rPr lang="en-US" sz="4000" dirty="0">
                <a:latin typeface="+mn-lt"/>
              </a:rPr>
              <a:t>()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49382" y="4194048"/>
            <a:ext cx="11684000" cy="2428425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50000"/>
              </a:spcBef>
              <a:buNone/>
            </a:pPr>
            <a:r>
              <a:rPr lang="sr-Latn-CS" b="1" dirty="0">
                <a:latin typeface="Courier New" pitchFamily="49" charset="0"/>
              </a:rPr>
              <a:t>public void </a:t>
            </a:r>
            <a:r>
              <a:rPr lang="en-US" b="1" dirty="0" err="1">
                <a:latin typeface="Courier New" pitchFamily="49" charset="0"/>
              </a:rPr>
              <a:t>doGet</a:t>
            </a:r>
            <a:r>
              <a:rPr lang="sr-Latn-CS" b="1" dirty="0">
                <a:latin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</a:rPr>
              <a:t>HttpServletRequest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req</a:t>
            </a:r>
            <a:r>
              <a:rPr lang="en-US" b="1" dirty="0">
                <a:latin typeface="Courier New" pitchFamily="49" charset="0"/>
              </a:rPr>
              <a:t>, </a:t>
            </a:r>
            <a:r>
              <a:rPr lang="en-US" b="1" dirty="0" err="1">
                <a:latin typeface="Courier New" pitchFamily="49" charset="0"/>
              </a:rPr>
              <a:t>HttpServletResponse</a:t>
            </a:r>
            <a:r>
              <a:rPr lang="en-US" b="1" dirty="0">
                <a:latin typeface="Courier New" pitchFamily="49" charset="0"/>
              </a:rPr>
              <a:t> res</a:t>
            </a:r>
            <a:r>
              <a:rPr lang="sr-Latn-CS" b="1" dirty="0">
                <a:latin typeface="Courier New" pitchFamily="49" charset="0"/>
              </a:rPr>
              <a:t>) </a:t>
            </a:r>
            <a:r>
              <a:rPr lang="en-US" b="1" dirty="0">
                <a:latin typeface="Courier New" pitchFamily="49" charset="0"/>
              </a:rPr>
              <a:t>{</a:t>
            </a:r>
            <a:endParaRPr lang="sr-Latn-RS" b="1" dirty="0">
              <a:latin typeface="Courier New" pitchFamily="49" charset="0"/>
            </a:endParaRPr>
          </a:p>
          <a:p>
            <a:pPr marL="0" indent="0">
              <a:spcBef>
                <a:spcPct val="50000"/>
              </a:spcBef>
              <a:buNone/>
            </a:pPr>
            <a:br>
              <a:rPr lang="sr-Latn-CS" b="1" dirty="0">
                <a:latin typeface="Courier New" pitchFamily="49" charset="0"/>
              </a:rPr>
            </a:br>
            <a:r>
              <a:rPr lang="sr-Latn-CS" b="1" dirty="0">
                <a:latin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</a:rPr>
              <a:t>res.setContentType</a:t>
            </a:r>
            <a:r>
              <a:rPr lang="en-US" b="1" dirty="0">
                <a:latin typeface="Courier New" pitchFamily="49" charset="0"/>
              </a:rPr>
              <a:t>("text/html");</a:t>
            </a:r>
            <a:endParaRPr lang="sr-Latn-RS" b="1" dirty="0">
              <a:latin typeface="Courier New" pitchFamily="49" charset="0"/>
            </a:endParaRPr>
          </a:p>
          <a:p>
            <a:pPr marL="0" indent="0">
              <a:spcBef>
                <a:spcPct val="50000"/>
              </a:spcBef>
              <a:buNone/>
            </a:pPr>
            <a:br>
              <a:rPr lang="en-US" b="1" dirty="0">
                <a:latin typeface="Courier New" pitchFamily="49" charset="0"/>
              </a:rPr>
            </a:br>
            <a:r>
              <a:rPr lang="en-US" b="1" dirty="0">
                <a:latin typeface="Courier New" pitchFamily="49" charset="0"/>
              </a:rPr>
              <a:t>  PrintWriter out = </a:t>
            </a:r>
            <a:r>
              <a:rPr lang="en-US" b="1" dirty="0" err="1">
                <a:latin typeface="Courier New" pitchFamily="49" charset="0"/>
              </a:rPr>
              <a:t>res.getWriter</a:t>
            </a:r>
            <a:r>
              <a:rPr lang="en-US" b="1" dirty="0">
                <a:latin typeface="Courier New" pitchFamily="49" charset="0"/>
              </a:rPr>
              <a:t>();</a:t>
            </a:r>
            <a:br>
              <a:rPr lang="en-US" b="1" dirty="0">
                <a:latin typeface="Courier New" pitchFamily="49" charset="0"/>
              </a:rPr>
            </a:br>
            <a:r>
              <a:rPr lang="en-US" b="1" dirty="0">
                <a:latin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</a:rPr>
              <a:t>out.println</a:t>
            </a:r>
            <a:r>
              <a:rPr lang="en-US" b="1" dirty="0">
                <a:latin typeface="Courier New" pitchFamily="49" charset="0"/>
              </a:rPr>
              <a:t>("&lt;HTML&gt;");</a:t>
            </a:r>
            <a:br>
              <a:rPr lang="en-US" b="1" dirty="0">
                <a:latin typeface="Courier New" pitchFamily="49" charset="0"/>
              </a:rPr>
            </a:br>
            <a:r>
              <a:rPr lang="en-US" b="1" dirty="0">
                <a:latin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</a:rPr>
              <a:t>out.println</a:t>
            </a:r>
            <a:r>
              <a:rPr lang="en-US" b="1" dirty="0">
                <a:latin typeface="Courier New" pitchFamily="49" charset="0"/>
              </a:rPr>
              <a:t>("&lt;HEAD&gt;&lt;TITLE&gt;Test&lt;/TITLE&gt;&lt;/HEAD&gt;");</a:t>
            </a:r>
            <a:br>
              <a:rPr lang="en-US" b="1" dirty="0">
                <a:latin typeface="Courier New" pitchFamily="49" charset="0"/>
              </a:rPr>
            </a:br>
            <a:r>
              <a:rPr lang="en-US" b="1" dirty="0">
                <a:latin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</a:rPr>
              <a:t>out.println</a:t>
            </a:r>
            <a:r>
              <a:rPr lang="en-US" b="1" dirty="0">
                <a:latin typeface="Courier New" pitchFamily="49" charset="0"/>
              </a:rPr>
              <a:t>("&lt;BODY&gt;");</a:t>
            </a:r>
            <a:br>
              <a:rPr lang="en-US" b="1" dirty="0">
                <a:latin typeface="Courier New" pitchFamily="49" charset="0"/>
              </a:rPr>
            </a:br>
            <a:r>
              <a:rPr lang="en-US" b="1" dirty="0">
                <a:latin typeface="Courier New" pitchFamily="49" charset="0"/>
              </a:rPr>
              <a:t>  ... </a:t>
            </a:r>
            <a:br>
              <a:rPr lang="en-US" b="1" dirty="0">
                <a:latin typeface="Courier New" pitchFamily="49" charset="0"/>
              </a:rPr>
            </a:br>
            <a:r>
              <a:rPr lang="en-US" b="1" dirty="0">
                <a:latin typeface="Courier New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562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1289</TotalTime>
  <Words>3284</Words>
  <Application>Microsoft Office PowerPoint</Application>
  <PresentationFormat>Widescreen</PresentationFormat>
  <Paragraphs>417</Paragraphs>
  <Slides>38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Calibri Light</vt:lpstr>
      <vt:lpstr>Courier New</vt:lpstr>
      <vt:lpstr>Office Theme</vt:lpstr>
      <vt:lpstr>Osnove web programiranja</vt:lpstr>
      <vt:lpstr>Sadržaj</vt:lpstr>
      <vt:lpstr>Servleti uvod</vt:lpstr>
      <vt:lpstr>Servleti uvod</vt:lpstr>
      <vt:lpstr>Servleti uvod</vt:lpstr>
      <vt:lpstr>Servleti uvod</vt:lpstr>
      <vt:lpstr>Servleti</vt:lpstr>
      <vt:lpstr>Servleti</vt:lpstr>
      <vt:lpstr>Servleti</vt:lpstr>
      <vt:lpstr>Setup i Apache Tomcat</vt:lpstr>
      <vt:lpstr>Setup i Apache Tomcat</vt:lpstr>
      <vt:lpstr>Setup i Apache Tomcat</vt:lpstr>
      <vt:lpstr>Setup i Apache Tomcat</vt:lpstr>
      <vt:lpstr>Kreiranje projekta</vt:lpstr>
      <vt:lpstr>Kreiranje projekta</vt:lpstr>
      <vt:lpstr>Kreiranje projekta</vt:lpstr>
      <vt:lpstr>PowerPoint Presentation</vt:lpstr>
      <vt:lpstr>PowerPoint Presentation</vt:lpstr>
      <vt:lpstr>PowerPoint Presentation</vt:lpstr>
      <vt:lpstr>Kreiranje projekta</vt:lpstr>
      <vt:lpstr>Kreiranje projekta</vt:lpstr>
      <vt:lpstr>HTTP request i HTTP Response</vt:lpstr>
      <vt:lpstr>HTTP request i HTTP Response</vt:lpstr>
      <vt:lpstr>PowerPoint Presentation</vt:lpstr>
      <vt:lpstr>HTTP request i HTTP Response</vt:lpstr>
      <vt:lpstr>HTTP request i HTTP Response</vt:lpstr>
      <vt:lpstr>Primer</vt:lpstr>
      <vt:lpstr>Memorija na nivou aplikacije</vt:lpstr>
      <vt:lpstr>Memorija na nivou aplikacije</vt:lpstr>
      <vt:lpstr>Dodatno</vt:lpstr>
      <vt:lpstr>web.xml dodatno</vt:lpstr>
      <vt:lpstr>ServletConfig i ServletContext</vt:lpstr>
      <vt:lpstr>ServletConfig i ServletContext</vt:lpstr>
      <vt:lpstr>Servlet classes</vt:lpstr>
      <vt:lpstr>Servlet lifecycle</vt:lpstr>
      <vt:lpstr>Servlet lifecycle</vt:lpstr>
      <vt:lpstr>Konkurentni pristup servletu</vt:lpstr>
      <vt:lpstr>HTTP request i HTTP Response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Web Development</dc:title>
  <dc:creator>Milos</dc:creator>
  <cp:lastModifiedBy>Siniša</cp:lastModifiedBy>
  <cp:revision>265</cp:revision>
  <dcterms:created xsi:type="dcterms:W3CDTF">2020-03-26T12:06:01Z</dcterms:created>
  <dcterms:modified xsi:type="dcterms:W3CDTF">2022-10-20T11:15:31Z</dcterms:modified>
</cp:coreProperties>
</file>