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9" r:id="rId2"/>
    <p:sldId id="258" r:id="rId3"/>
    <p:sldId id="265" r:id="rId4"/>
    <p:sldId id="266" r:id="rId5"/>
    <p:sldId id="257" r:id="rId6"/>
    <p:sldId id="267" r:id="rId7"/>
    <p:sldId id="268" r:id="rId8"/>
    <p:sldId id="269" r:id="rId9"/>
    <p:sldId id="270" r:id="rId10"/>
    <p:sldId id="264" r:id="rId11"/>
    <p:sldId id="281" r:id="rId12"/>
    <p:sldId id="282" r:id="rId13"/>
    <p:sldId id="283" r:id="rId14"/>
    <p:sldId id="272" r:id="rId15"/>
    <p:sldId id="273" r:id="rId16"/>
    <p:sldId id="274" r:id="rId17"/>
    <p:sldId id="279" r:id="rId18"/>
    <p:sldId id="280" r:id="rId19"/>
    <p:sldId id="284" r:id="rId20"/>
    <p:sldId id="285" r:id="rId21"/>
    <p:sldId id="287" r:id="rId22"/>
    <p:sldId id="286" r:id="rId23"/>
    <p:sldId id="288" r:id="rId24"/>
    <p:sldId id="289" r:id="rId25"/>
    <p:sldId id="291" r:id="rId26"/>
    <p:sldId id="290" r:id="rId27"/>
    <p:sldId id="292" r:id="rId28"/>
    <p:sldId id="294" r:id="rId29"/>
    <p:sldId id="276" r:id="rId30"/>
    <p:sldId id="275" r:id="rId31"/>
    <p:sldId id="293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47D"/>
    <a:srgbClr val="0878BE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21" autoAdjust="0"/>
  </p:normalViewPr>
  <p:slideViewPr>
    <p:cSldViewPr snapToGrid="0">
      <p:cViewPr>
        <p:scale>
          <a:sx n="79" d="100"/>
          <a:sy n="79" d="100"/>
        </p:scale>
        <p:origin x="-94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WP predmet kreiramo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alikaciju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sledeću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arhitekturu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Predefinisani</a:t>
            </a:r>
            <a:r>
              <a:rPr lang="en-US" dirty="0" smtClean="0"/>
              <a:t> </a:t>
            </a:r>
            <a:r>
              <a:rPr lang="en-US" dirty="0" err="1" smtClean="0"/>
              <a:t>prostorni</a:t>
            </a:r>
            <a:r>
              <a:rPr lang="en-US" dirty="0" smtClean="0"/>
              <a:t> </a:t>
            </a:r>
            <a:r>
              <a:rPr lang="en-US" dirty="0" err="1" smtClean="0"/>
              <a:t>raspored</a:t>
            </a:r>
            <a:r>
              <a:rPr lang="en-US" dirty="0" smtClean="0"/>
              <a:t> </a:t>
            </a:r>
            <a:r>
              <a:rPr lang="en-US" dirty="0" err="1" smtClean="0"/>
              <a:t>foldera</a:t>
            </a:r>
            <a:r>
              <a:rPr lang="en-US" dirty="0" smtClean="0"/>
              <a:t> u Maven </a:t>
            </a:r>
            <a:r>
              <a:rPr lang="en-US" dirty="0" err="1" smtClean="0"/>
              <a:t>projektu</a:t>
            </a:r>
            <a:r>
              <a:rPr lang="sr-Latn-RS" dirty="0" smtClean="0"/>
              <a:t> zahteva postojanje foldera src i target, i pom.xml fajla. Ostale fajlove i foldere je kreirao 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Sadržaj </a:t>
            </a:r>
            <a:r>
              <a:rPr lang="en-US" b="1" dirty="0" err="1" smtClean="0">
                <a:solidFill>
                  <a:srgbClr val="FF0000"/>
                </a:solidFill>
              </a:rPr>
              <a:t>webapp</a:t>
            </a:r>
            <a:r>
              <a:rPr lang="sr-Latn-RS" b="1" dirty="0" smtClean="0">
                <a:solidFill>
                  <a:srgbClr val="FF0000"/>
                </a:solidFill>
              </a:rPr>
              <a:t> </a:t>
            </a:r>
            <a:r>
              <a:rPr lang="sr-Latn-RS" b="0" dirty="0" smtClean="0">
                <a:solidFill>
                  <a:srgbClr val="FF0000"/>
                </a:solidFill>
              </a:rPr>
              <a:t>foldera bi odgovarao</a:t>
            </a:r>
            <a:r>
              <a:rPr lang="sr-Latn-RS" b="0" baseline="0" dirty="0" smtClean="0">
                <a:solidFill>
                  <a:srgbClr val="FF0000"/>
                </a:solidFill>
              </a:rPr>
              <a:t> folderu </a:t>
            </a:r>
            <a:r>
              <a:rPr lang="sr-Latn-RS" b="1" baseline="0" dirty="0" smtClean="0">
                <a:solidFill>
                  <a:srgbClr val="FF0000"/>
                </a:solidFill>
              </a:rPr>
              <a:t>WebContent</a:t>
            </a:r>
            <a:r>
              <a:rPr lang="sr-Latn-RS" b="0" baseline="0" dirty="0" smtClean="0">
                <a:solidFill>
                  <a:srgbClr val="FF0000"/>
                </a:solidFill>
              </a:rPr>
              <a:t> kod Servleta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Stavke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fizičke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direktorijume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Doployment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je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stvarnosti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fajl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web.xml,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sadrži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Deployed Resources –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prikazuje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resurse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će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postavljeni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resuorces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pom.xml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Maven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Otvoriti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pom.xml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pom.xml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dirty="0" smtClean="0"/>
          </a:p>
          <a:p>
            <a:r>
              <a:rPr lang="sr-Latn-RS" dirty="0" smtClean="0"/>
              <a:t>Pimećujete da je inicijalno</a:t>
            </a:r>
            <a:r>
              <a:rPr lang="sr-Latn-RS" baseline="0" dirty="0" smtClean="0"/>
              <a:t> projekat kreiran da radi pod javom 1.7, iako je na našim računarima instalirana java više verzije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pom.xml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Maven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r>
              <a:rPr lang="en-US" dirty="0" err="1" smtClean="0"/>
              <a:t>Otvoriti</a:t>
            </a:r>
            <a:r>
              <a:rPr lang="en-US" dirty="0" smtClean="0"/>
              <a:t> pom.xml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smtClean="0"/>
              <a:t>Pimećujete da je inicijalno</a:t>
            </a:r>
            <a:r>
              <a:rPr lang="sr-Latn-RS" baseline="0" smtClean="0"/>
              <a:t> projekat kreiran da radi pod javom 1.7, iako je na našim računarima instalirana java više verzije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pom.xml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Maven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r>
              <a:rPr lang="en-US" dirty="0" err="1" smtClean="0"/>
              <a:t>Otvoriti</a:t>
            </a:r>
            <a:r>
              <a:rPr lang="en-US" dirty="0" smtClean="0"/>
              <a:t> pom.xml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Navedene</a:t>
            </a:r>
            <a:r>
              <a:rPr lang="sr-Latn-RS" baseline="0" dirty="0" smtClean="0"/>
              <a:t> su različite verzije maven priključaka za različite delove </a:t>
            </a:r>
            <a:r>
              <a:rPr lang="en-US" b="1" i="1" dirty="0" smtClean="0"/>
              <a:t>Build life-cycle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pom.xml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Maven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r>
              <a:rPr lang="en-US" dirty="0" err="1" smtClean="0"/>
              <a:t>Otvoriti</a:t>
            </a:r>
            <a:r>
              <a:rPr lang="en-US" dirty="0" smtClean="0"/>
              <a:t> pom.xml</a:t>
            </a:r>
            <a:r>
              <a:rPr lang="sr-Latn-RS" baseline="0" dirty="0" smtClean="0"/>
              <a:t> sekcija pom.xml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pom.xml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Maven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r>
              <a:rPr lang="en-US" dirty="0" err="1" smtClean="0"/>
              <a:t>Otvoriti</a:t>
            </a:r>
            <a:r>
              <a:rPr lang="en-US" dirty="0" smtClean="0"/>
              <a:t> pom.xml</a:t>
            </a:r>
            <a:r>
              <a:rPr lang="sr-Latn-RS" dirty="0" smtClean="0"/>
              <a:t> sekcija </a:t>
            </a:r>
            <a:r>
              <a:rPr lang="en-US" i="1" dirty="0" smtClean="0"/>
              <a:t>Effective POM</a:t>
            </a:r>
            <a:endParaRPr lang="sr-Latn-RS" dirty="0" smtClean="0"/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razmatranje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je tester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prijavio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određeni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najlogičnije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ispravi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greška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pokrene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da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prethodno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neće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uticati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ostatka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aplikacije.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Popravila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nehotice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uticalo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nekoliko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delova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pomenuti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ciklusu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delova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user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standard-directory-layou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versionOfContro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5.0.0.RC2/spring-framework-reference/overvi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 smtClean="0"/>
              <a:t>Maven, Spring</a:t>
            </a:r>
            <a:endParaRPr lang="en-US" sz="4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9" y="4386984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 smtClean="0">
                <a:solidFill>
                  <a:schemeClr val="bg1"/>
                </a:solidFill>
              </a:rPr>
              <a:t>Termin</a:t>
            </a:r>
            <a:r>
              <a:rPr lang="en-US" sz="4000" smtClean="0">
                <a:solidFill>
                  <a:schemeClr val="bg1"/>
                </a:solidFill>
              </a:rPr>
              <a:t> 2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Za kreiranje </a:t>
            </a:r>
            <a:r>
              <a:rPr lang="sr-Latn-RS" dirty="0" smtClean="0"/>
              <a:t>Spring </a:t>
            </a:r>
            <a:r>
              <a:rPr lang="sr-Latn-RS" dirty="0"/>
              <a:t>aplikacije koristiće se Maven alat. </a:t>
            </a:r>
            <a:endParaRPr lang="sr-Latn-RS" dirty="0" smtClean="0"/>
          </a:p>
          <a:p>
            <a:r>
              <a:rPr lang="sr-Latn-RS" dirty="0" smtClean="0"/>
              <a:t>Maven je </a:t>
            </a:r>
            <a:r>
              <a:rPr lang="sr-Latn-RS" b="1" i="1" dirty="0"/>
              <a:t>build tool </a:t>
            </a:r>
            <a:r>
              <a:rPr lang="sr-Latn-RS" dirty="0" smtClean="0"/>
              <a:t>alat </a:t>
            </a:r>
            <a:r>
              <a:rPr lang="sr-Latn-RS" dirty="0"/>
              <a:t>(</a:t>
            </a:r>
            <a:r>
              <a:rPr lang="sr-Latn-RS" dirty="0">
                <a:hlinkClick r:id="rId2"/>
              </a:rPr>
              <a:t>https://maven.apache.org/users/index.html</a:t>
            </a:r>
            <a:r>
              <a:rPr lang="sr-Latn-RS" dirty="0" smtClean="0"/>
              <a:t>) i </a:t>
            </a:r>
            <a:r>
              <a:rPr lang="sr-Latn-RS" dirty="0"/>
              <a:t>ima za cilj olakšavanje razvoja kompleksnih projekata. </a:t>
            </a:r>
            <a:endParaRPr lang="sr-Latn-RS" dirty="0" smtClean="0"/>
          </a:p>
          <a:p>
            <a:r>
              <a:rPr lang="sr-Latn-RS" dirty="0" smtClean="0"/>
              <a:t>Alat </a:t>
            </a:r>
            <a:r>
              <a:rPr lang="sr-Latn-RS" dirty="0"/>
              <a:t>za </a:t>
            </a:r>
            <a:r>
              <a:rPr lang="sr-Latn-RS" b="1" dirty="0"/>
              <a:t>izgradnju</a:t>
            </a:r>
            <a:r>
              <a:rPr lang="sr-Latn-RS" dirty="0"/>
              <a:t> tj. konstrukciju projekta kompleksnih aplikacija. </a:t>
            </a:r>
            <a:endParaRPr lang="sr-Latn-RS" dirty="0" smtClean="0"/>
          </a:p>
          <a:p>
            <a:r>
              <a:rPr lang="sr-Latn-RS" dirty="0" smtClean="0"/>
              <a:t>Korišćenje </a:t>
            </a:r>
          </a:p>
          <a:p>
            <a:pPr lvl="1"/>
            <a:r>
              <a:rPr lang="sr-Latn-RS" dirty="0" smtClean="0"/>
              <a:t>nazavisan </a:t>
            </a:r>
            <a:r>
              <a:rPr lang="sr-Latn-RS" i="1" dirty="0"/>
              <a:t>stand alone </a:t>
            </a:r>
            <a:r>
              <a:rPr lang="sr-Latn-RS" dirty="0"/>
              <a:t>alat </a:t>
            </a:r>
            <a:r>
              <a:rPr lang="sr-Latn-RS" dirty="0" smtClean="0"/>
              <a:t>koji se poziva preko </a:t>
            </a:r>
            <a:r>
              <a:rPr lang="sr-Latn-RS" dirty="0"/>
              <a:t>komandne </a:t>
            </a:r>
            <a:r>
              <a:rPr lang="sr-Latn-RS" dirty="0" smtClean="0"/>
              <a:t>linije. Neophodno je alat </a:t>
            </a:r>
            <a:r>
              <a:rPr lang="sr-Latn-RS" dirty="0"/>
              <a:t>preuzeti sa https://maven.apache.org/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 smtClean="0"/>
              <a:t>pozvati </a:t>
            </a:r>
            <a:r>
              <a:rPr lang="sr-Latn-RS" dirty="0"/>
              <a:t>iz Eclipse softvera </a:t>
            </a:r>
            <a:r>
              <a:rPr lang="sr-Latn-RS" dirty="0" smtClean="0"/>
              <a:t>oslanjajući </a:t>
            </a:r>
            <a:r>
              <a:rPr lang="sr-Latn-RS" dirty="0"/>
              <a:t>se na </a:t>
            </a:r>
            <a:r>
              <a:rPr lang="sr-Latn-RS" dirty="0" smtClean="0"/>
              <a:t>Maven </a:t>
            </a:r>
            <a:r>
              <a:rPr lang="sr-Latn-RS" dirty="0"/>
              <a:t>Eclipse </a:t>
            </a:r>
            <a:r>
              <a:rPr lang="sr-Latn-RS" dirty="0" smtClean="0"/>
              <a:t>plug-in (već integrisan u novijim verzijama Eclipse softvera)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Uvod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2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 smtClean="0"/>
              <a:t>K</a:t>
            </a:r>
            <a:r>
              <a:rPr lang="en-US" dirty="0" smtClean="0"/>
              <a:t>od </a:t>
            </a:r>
            <a:r>
              <a:rPr lang="en-US" dirty="0" err="1"/>
              <a:t>klasičnog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r>
              <a:rPr lang="sr-Latn-RS" dirty="0" smtClean="0"/>
              <a:t> bez Mavena</a:t>
            </a:r>
            <a:r>
              <a:rPr lang="en-US" dirty="0" smtClean="0"/>
              <a:t> </a:t>
            </a:r>
            <a:r>
              <a:rPr lang="sr-Latn-RS" dirty="0" smtClean="0"/>
              <a:t>kada bi bilo neophodno </a:t>
            </a:r>
            <a:r>
              <a:rPr lang="en-US" dirty="0" err="1" smtClean="0"/>
              <a:t>koristi</a:t>
            </a:r>
            <a:r>
              <a:rPr lang="sr-Latn-RS" dirty="0" smtClean="0"/>
              <a:t>ti neku</a:t>
            </a:r>
            <a:r>
              <a:rPr lang="en-US" dirty="0" smtClean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fizički</a:t>
            </a:r>
            <a:r>
              <a:rPr lang="en-US" dirty="0"/>
              <a:t> </a:t>
            </a:r>
            <a:r>
              <a:rPr lang="en-US" dirty="0" err="1"/>
              <a:t>ubaciti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u </a:t>
            </a:r>
            <a:r>
              <a:rPr lang="en-US" dirty="0" err="1"/>
              <a:t>projekat</a:t>
            </a:r>
            <a:r>
              <a:rPr lang="en-US" dirty="0"/>
              <a:t> i </a:t>
            </a:r>
            <a:r>
              <a:rPr lang="en-US" dirty="0" err="1"/>
              <a:t>dodati</a:t>
            </a:r>
            <a:r>
              <a:rPr lang="en-US" dirty="0"/>
              <a:t> je u </a:t>
            </a:r>
            <a:r>
              <a:rPr lang="en-US" i="1" dirty="0"/>
              <a:t>build path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ubačena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nekih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pribaviti</a:t>
            </a:r>
            <a:r>
              <a:rPr lang="en-US" dirty="0"/>
              <a:t> i </a:t>
            </a:r>
            <a:r>
              <a:rPr lang="en-US" dirty="0" err="1"/>
              <a:t>ubaciti</a:t>
            </a:r>
            <a:r>
              <a:rPr lang="en-US" dirty="0"/>
              <a:t> i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tražene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/>
              <a:t>ponavljati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zavisnih</a:t>
            </a:r>
            <a:r>
              <a:rPr lang="en-US" dirty="0"/>
              <a:t> </a:t>
            </a:r>
            <a:r>
              <a:rPr lang="en-US" dirty="0" err="1" smtClean="0"/>
              <a:t>biblioteka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Dependency </a:t>
            </a:r>
            <a:r>
              <a:rPr lang="sr-Latn-RS" sz="4000" dirty="0" smtClean="0">
                <a:latin typeface="+mn-lt"/>
              </a:rPr>
              <a:t>management - bez Maven</a:t>
            </a:r>
            <a:endParaRPr lang="en-US" sz="4000" dirty="0"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66651" y="4519748"/>
            <a:ext cx="5804264" cy="1867991"/>
            <a:chOff x="966651" y="4519748"/>
            <a:chExt cx="5804264" cy="1867991"/>
          </a:xfrm>
        </p:grpSpPr>
        <p:sp>
          <p:nvSpPr>
            <p:cNvPr id="22" name="Rounded Rectangle 21"/>
            <p:cNvSpPr/>
            <p:nvPr/>
          </p:nvSpPr>
          <p:spPr>
            <a:xfrm>
              <a:off x="966651" y="5081451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teka1.jar</a:t>
              </a:r>
              <a:endParaRPr lang="en-US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87189" y="4519749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teka2.jar</a:t>
              </a:r>
              <a:endParaRPr lang="en-US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87189" y="5590904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teka3.jar</a:t>
              </a:r>
              <a:endParaRPr lang="en-US" b="1" dirty="0"/>
            </a:p>
          </p:txBody>
        </p:sp>
        <p:cxnSp>
          <p:nvCxnSpPr>
            <p:cNvPr id="27" name="Straight Arrow Connector 26"/>
            <p:cNvCxnSpPr>
              <a:stCxn id="22" idx="3"/>
              <a:endCxn id="24" idx="1"/>
            </p:cNvCxnSpPr>
            <p:nvPr/>
          </p:nvCxnSpPr>
          <p:spPr>
            <a:xfrm flipV="1">
              <a:off x="2508069" y="4918167"/>
              <a:ext cx="579120" cy="56170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3"/>
              <a:endCxn id="25" idx="1"/>
            </p:cNvCxnSpPr>
            <p:nvPr/>
          </p:nvCxnSpPr>
          <p:spPr>
            <a:xfrm>
              <a:off x="2508069" y="5479869"/>
              <a:ext cx="579120" cy="509453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 flipV="1">
              <a:off x="4628607" y="4918166"/>
              <a:ext cx="600890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5229497" y="4519748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teka4.jar</a:t>
              </a:r>
              <a:endParaRPr lang="en-US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229497" y="5590904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teka5.jar</a:t>
              </a:r>
              <a:endParaRPr lang="en-US" b="1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628607" y="5989320"/>
              <a:ext cx="600890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2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Maven </a:t>
            </a:r>
            <a:r>
              <a:rPr lang="en-US" dirty="0" err="1"/>
              <a:t>omogućva</a:t>
            </a:r>
            <a:r>
              <a:rPr lang="en-US" dirty="0"/>
              <a:t> </a:t>
            </a:r>
            <a:r>
              <a:rPr lang="en-US" i="1" dirty="0"/>
              <a:t>Dependency management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dependency-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 smtClean="0"/>
              <a:t>K</a:t>
            </a:r>
            <a:r>
              <a:rPr lang="en-US" dirty="0" smtClean="0"/>
              <a:t>od </a:t>
            </a:r>
            <a:r>
              <a:rPr lang="en-US" dirty="0" err="1" smtClean="0"/>
              <a:t>projekta</a:t>
            </a:r>
            <a:r>
              <a:rPr lang="sr-Latn-RS" dirty="0" smtClean="0"/>
              <a:t> sa Maven</a:t>
            </a:r>
            <a:r>
              <a:rPr lang="en-US" dirty="0" smtClean="0"/>
              <a:t> </a:t>
            </a:r>
            <a:r>
              <a:rPr lang="sr-Latn-RS" dirty="0" smtClean="0"/>
              <a:t>kada bi bilo neophodno </a:t>
            </a:r>
            <a:r>
              <a:rPr lang="en-US" dirty="0" err="1" smtClean="0"/>
              <a:t>koristi</a:t>
            </a:r>
            <a:r>
              <a:rPr lang="sr-Latn-RS" dirty="0" smtClean="0"/>
              <a:t>ti neku</a:t>
            </a:r>
            <a:r>
              <a:rPr lang="en-US" dirty="0" smtClean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sr-Latn-RS" dirty="0" smtClean="0"/>
              <a:t>samo navesti zavisnost projekta od te biblioteke u  </a:t>
            </a:r>
            <a:r>
              <a:rPr lang="sr-Latn-RS" b="1" dirty="0" smtClean="0"/>
              <a:t>pom.xml</a:t>
            </a:r>
            <a:r>
              <a:rPr lang="sr-Latn-RS" dirty="0" smtClean="0"/>
              <a:t> fajlu, a Maven će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/>
              <a:t>naći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, </a:t>
            </a:r>
            <a:r>
              <a:rPr lang="en-US" dirty="0" err="1"/>
              <a:t>pruzeti</a:t>
            </a:r>
            <a:r>
              <a:rPr lang="en-US" dirty="0"/>
              <a:t> je, </a:t>
            </a:r>
            <a:r>
              <a:rPr lang="en-US" dirty="0" err="1"/>
              <a:t>ubaciti</a:t>
            </a:r>
            <a:r>
              <a:rPr lang="en-US" dirty="0"/>
              <a:t> u </a:t>
            </a:r>
            <a:r>
              <a:rPr lang="en-US" dirty="0" err="1"/>
              <a:t>projekat</a:t>
            </a:r>
            <a:r>
              <a:rPr lang="en-US" dirty="0"/>
              <a:t>, </a:t>
            </a:r>
            <a:r>
              <a:rPr lang="en-US" dirty="0" err="1"/>
              <a:t>dodati</a:t>
            </a:r>
            <a:r>
              <a:rPr lang="en-US" dirty="0"/>
              <a:t> je u </a:t>
            </a:r>
            <a:r>
              <a:rPr lang="en-US" i="1" dirty="0"/>
              <a:t>build path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Maven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/>
              <a:t>ponoviti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preuzeta</a:t>
            </a:r>
            <a:r>
              <a:rPr lang="en-US" dirty="0"/>
              <a:t> </a:t>
            </a:r>
            <a:r>
              <a:rPr lang="en-US" dirty="0" err="1"/>
              <a:t>bibliteka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, i </a:t>
            </a:r>
            <a:r>
              <a:rPr lang="en-US" dirty="0" err="1"/>
              <a:t>ponoviti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process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novopreuzete</a:t>
            </a:r>
            <a:r>
              <a:rPr lang="en-US" dirty="0"/>
              <a:t> </a:t>
            </a:r>
            <a:r>
              <a:rPr lang="en-US" dirty="0" err="1"/>
              <a:t>bibliteke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ne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 smtClean="0"/>
              <a:t>zavisnosti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/>
              <a:t>ponavljati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zavisnih</a:t>
            </a:r>
            <a:r>
              <a:rPr lang="en-US" dirty="0"/>
              <a:t> </a:t>
            </a:r>
            <a:r>
              <a:rPr lang="en-US" dirty="0" err="1" smtClean="0"/>
              <a:t>biblioteka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Dependency </a:t>
            </a:r>
            <a:r>
              <a:rPr lang="sr-Latn-RS" sz="4000" dirty="0" smtClean="0">
                <a:latin typeface="+mn-lt"/>
              </a:rPr>
              <a:t>management - sa Maven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Maven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detektovati</a:t>
            </a:r>
            <a:r>
              <a:rPr lang="en-US" dirty="0"/>
              <a:t> i </a:t>
            </a:r>
            <a:r>
              <a:rPr lang="en-US" dirty="0" err="1"/>
              <a:t>obavestiti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o </a:t>
            </a:r>
            <a:r>
              <a:rPr lang="en-US" dirty="0" err="1"/>
              <a:t>situacije</a:t>
            </a:r>
            <a:r>
              <a:rPr lang="en-US" dirty="0"/>
              <a:t> da u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preuzmu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 smtClean="0"/>
              <a:t>moguće</a:t>
            </a:r>
            <a:r>
              <a:rPr lang="sr-Latn-R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Dependency </a:t>
            </a:r>
            <a:r>
              <a:rPr lang="sr-Latn-RS" sz="4000" dirty="0" smtClean="0">
                <a:latin typeface="+mn-lt"/>
              </a:rPr>
              <a:t>management - sa Maven</a:t>
            </a:r>
            <a:endParaRPr lang="en-US" sz="40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27908" y="3540031"/>
            <a:ext cx="5804264" cy="1804659"/>
            <a:chOff x="966651" y="4519748"/>
            <a:chExt cx="5804264" cy="1804659"/>
          </a:xfrm>
        </p:grpSpPr>
        <p:sp>
          <p:nvSpPr>
            <p:cNvPr id="6" name="Rounded Rectangle 5"/>
            <p:cNvSpPr/>
            <p:nvPr/>
          </p:nvSpPr>
          <p:spPr>
            <a:xfrm>
              <a:off x="966651" y="4519749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teka1.jar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87189" y="4519749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</a:t>
              </a:r>
              <a:r>
                <a:rPr lang="en-US" b="1" smtClean="0"/>
                <a:t>3</a:t>
              </a:r>
              <a:r>
                <a:rPr lang="sr-Latn-RS" b="1" smtClean="0"/>
                <a:t>.jar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87189" y="5527572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</a:t>
              </a:r>
              <a:r>
                <a:rPr lang="en-US" b="1" smtClean="0"/>
                <a:t>4</a:t>
              </a:r>
              <a:r>
                <a:rPr lang="sr-Latn-RS" b="1" smtClean="0"/>
                <a:t> </a:t>
              </a:r>
              <a:r>
                <a:rPr lang="sr-Latn-RS" b="1" dirty="0" smtClean="0"/>
                <a:t>verzija 1.jar</a:t>
              </a:r>
              <a:endParaRPr lang="en-US" b="1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508069" y="4918167"/>
              <a:ext cx="57912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9" idx="3"/>
              <a:endCxn id="8" idx="1"/>
            </p:cNvCxnSpPr>
            <p:nvPr/>
          </p:nvCxnSpPr>
          <p:spPr>
            <a:xfrm flipV="1">
              <a:off x="2508069" y="5925990"/>
              <a:ext cx="579120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12" idx="1"/>
            </p:cNvCxnSpPr>
            <p:nvPr/>
          </p:nvCxnSpPr>
          <p:spPr>
            <a:xfrm flipV="1">
              <a:off x="4628607" y="4918166"/>
              <a:ext cx="600890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5229497" y="4519748"/>
              <a:ext cx="1541418" cy="796835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b="1" smtClean="0"/>
                <a:t>Bibli</a:t>
              </a:r>
              <a:r>
                <a:rPr lang="en-US" b="1" smtClean="0"/>
                <a:t>o</a:t>
              </a:r>
              <a:r>
                <a:rPr lang="sr-Latn-RS" b="1" smtClean="0"/>
                <a:t>teka</a:t>
              </a:r>
              <a:r>
                <a:rPr lang="en-US" b="1" smtClean="0"/>
                <a:t>4</a:t>
              </a:r>
              <a:r>
                <a:rPr lang="sr-Latn-RS" b="1" smtClean="0"/>
                <a:t> </a:t>
              </a:r>
              <a:r>
                <a:rPr lang="sr-Latn-RS" b="1" dirty="0" smtClean="0"/>
                <a:t>verzija 2.jar</a:t>
              </a:r>
              <a:endParaRPr lang="en-US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27908" y="4547856"/>
            <a:ext cx="1541418" cy="79683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b="1" smtClean="0"/>
              <a:t>Bibli</a:t>
            </a:r>
            <a:r>
              <a:rPr lang="en-US" b="1" smtClean="0"/>
              <a:t>o</a:t>
            </a:r>
            <a:r>
              <a:rPr lang="sr-Latn-RS" b="1" smtClean="0"/>
              <a:t>teka</a:t>
            </a:r>
            <a:r>
              <a:rPr lang="en-US" b="1" smtClean="0"/>
              <a:t>2</a:t>
            </a:r>
            <a:r>
              <a:rPr lang="sr-Latn-RS" b="1" smtClean="0"/>
              <a:t>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5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sr-Latn-RS" dirty="0" smtClean="0"/>
              <a:t>Prethodno </a:t>
            </a:r>
            <a:r>
              <a:rPr lang="sr-Latn-RS" smtClean="0"/>
              <a:t>kada </a:t>
            </a:r>
            <a:r>
              <a:rPr lang="en-US" smtClean="0"/>
              <a:t>se </a:t>
            </a:r>
            <a:r>
              <a:rPr lang="sr-Latn-RS" smtClean="0"/>
              <a:t>razvijal</a:t>
            </a:r>
            <a:r>
              <a:rPr lang="en-US" smtClean="0"/>
              <a:t>a</a:t>
            </a:r>
            <a:r>
              <a:rPr lang="sr-Latn-RS" smtClean="0"/>
              <a:t> veb aplikacij</a:t>
            </a:r>
            <a:r>
              <a:rPr lang="en-US" smtClean="0"/>
              <a:t>a</a:t>
            </a:r>
            <a:r>
              <a:rPr lang="sr-Latn-RS" smtClean="0"/>
              <a:t> </a:t>
            </a:r>
            <a:r>
              <a:rPr lang="sr-Latn-RS" dirty="0" smtClean="0"/>
              <a:t>sa Servletima bilo je </a:t>
            </a:r>
            <a:r>
              <a:rPr lang="en-US" dirty="0" err="1" smtClean="0"/>
              <a:t>neophodno</a:t>
            </a:r>
            <a:r>
              <a:rPr lang="sr-Latn-RS" dirty="0" smtClean="0"/>
              <a:t>:</a:t>
            </a:r>
          </a:p>
          <a:p>
            <a:pPr lvl="1"/>
            <a:r>
              <a:rPr lang="sr-Latn-RS" b="1" dirty="0" smtClean="0"/>
              <a:t>k</a:t>
            </a:r>
            <a:r>
              <a:rPr lang="en-US" b="1" dirty="0" err="1" smtClean="0"/>
              <a:t>ompajlira</a:t>
            </a:r>
            <a:r>
              <a:rPr lang="sr-Latn-RS" b="1" dirty="0" smtClean="0"/>
              <a:t>ti</a:t>
            </a:r>
            <a:r>
              <a:rPr lang="en-US" b="1" dirty="0" smtClean="0"/>
              <a:t> </a:t>
            </a:r>
            <a:r>
              <a:rPr lang="en-US" b="1" dirty="0"/>
              <a:t>Java </a:t>
            </a:r>
            <a:r>
              <a:rPr lang="en-US" b="1" dirty="0" err="1" smtClean="0"/>
              <a:t>kod</a:t>
            </a:r>
            <a:r>
              <a:rPr lang="sr-Latn-RS" b="1" dirty="0" smtClean="0"/>
              <a:t>a</a:t>
            </a:r>
            <a:r>
              <a:rPr lang="en-US" b="1" dirty="0" smtClean="0"/>
              <a:t> </a:t>
            </a:r>
            <a:r>
              <a:rPr lang="en-US" b="1" dirty="0" err="1"/>
              <a:t>veb</a:t>
            </a:r>
            <a:r>
              <a:rPr lang="en-US" b="1" dirty="0"/>
              <a:t> </a:t>
            </a:r>
            <a:r>
              <a:rPr lang="en-US" b="1" dirty="0" err="1" smtClean="0"/>
              <a:t>aplikacije</a:t>
            </a:r>
            <a:r>
              <a:rPr lang="sr-Latn-RS" b="1" dirty="0" smtClean="0"/>
              <a:t> tj. </a:t>
            </a:r>
            <a:r>
              <a:rPr lang="en-US" b="1" dirty="0" err="1" smtClean="0"/>
              <a:t>dobiti</a:t>
            </a:r>
            <a:r>
              <a:rPr lang="en-US" b="1" dirty="0" smtClean="0"/>
              <a:t> </a:t>
            </a:r>
            <a:r>
              <a:rPr lang="en-US" b="1" dirty="0"/>
              <a:t>class </a:t>
            </a:r>
            <a:r>
              <a:rPr lang="en-US" b="1" dirty="0" err="1"/>
              <a:t>fajlove</a:t>
            </a:r>
            <a:r>
              <a:rPr lang="en-US" b="1" dirty="0"/>
              <a:t> od Java </a:t>
            </a:r>
            <a:r>
              <a:rPr lang="en-US" b="1" dirty="0" err="1"/>
              <a:t>fajlova</a:t>
            </a:r>
            <a:endParaRPr lang="sr-Latn-RS" b="1" dirty="0"/>
          </a:p>
          <a:p>
            <a:pPr lvl="1"/>
            <a:r>
              <a:rPr lang="sr-Latn-RS" b="1" dirty="0"/>
              <a:t>t</a:t>
            </a:r>
            <a:r>
              <a:rPr lang="sr-Latn-RS" b="1" dirty="0" smtClean="0"/>
              <a:t>estirati delove veb aplikacije izvršavanjem Unit testova</a:t>
            </a:r>
          </a:p>
          <a:p>
            <a:pPr lvl="1"/>
            <a:r>
              <a:rPr lang="en-US" b="1" dirty="0" err="1"/>
              <a:t>zapakovati</a:t>
            </a:r>
            <a:r>
              <a:rPr lang="en-US" b="1" dirty="0"/>
              <a:t> class </a:t>
            </a:r>
            <a:r>
              <a:rPr lang="en-US" b="1" dirty="0" err="1"/>
              <a:t>fajlove</a:t>
            </a:r>
            <a:r>
              <a:rPr lang="en-US" b="1" dirty="0"/>
              <a:t> i </a:t>
            </a:r>
            <a:r>
              <a:rPr lang="en-US" b="1" dirty="0" err="1"/>
              <a:t>ostale</a:t>
            </a:r>
            <a:r>
              <a:rPr lang="en-US" b="1" dirty="0"/>
              <a:t> </a:t>
            </a:r>
            <a:r>
              <a:rPr lang="en-US" b="1" dirty="0" err="1"/>
              <a:t>veb</a:t>
            </a:r>
            <a:r>
              <a:rPr lang="en-US" b="1" dirty="0"/>
              <a:t> </a:t>
            </a:r>
            <a:r>
              <a:rPr lang="en-US" b="1" dirty="0" err="1"/>
              <a:t>resurse</a:t>
            </a:r>
            <a:r>
              <a:rPr lang="en-US" b="1" dirty="0"/>
              <a:t> (HTML, CSS, </a:t>
            </a:r>
            <a:r>
              <a:rPr lang="en-US" b="1" dirty="0" err="1"/>
              <a:t>slike</a:t>
            </a:r>
            <a:r>
              <a:rPr lang="en-US" b="1" dirty="0"/>
              <a:t> i </a:t>
            </a:r>
            <a:r>
              <a:rPr lang="en-US" b="1" dirty="0" err="1"/>
              <a:t>druge</a:t>
            </a:r>
            <a:r>
              <a:rPr lang="en-US" b="1" dirty="0"/>
              <a:t> </a:t>
            </a:r>
            <a:r>
              <a:rPr lang="en-US" b="1" dirty="0" err="1"/>
              <a:t>fajlove</a:t>
            </a:r>
            <a:r>
              <a:rPr lang="en-US" b="1" dirty="0"/>
              <a:t>) u </a:t>
            </a:r>
            <a:r>
              <a:rPr lang="en-US" b="1" dirty="0" err="1"/>
              <a:t>arhivu</a:t>
            </a:r>
            <a:r>
              <a:rPr lang="en-US" b="1" dirty="0"/>
              <a:t>, </a:t>
            </a:r>
            <a:r>
              <a:rPr lang="en-US" b="1" dirty="0" err="1"/>
              <a:t>čija</a:t>
            </a:r>
            <a:r>
              <a:rPr lang="en-US" b="1" dirty="0"/>
              <a:t> je </a:t>
            </a:r>
            <a:r>
              <a:rPr lang="en-US" b="1" dirty="0" err="1"/>
              <a:t>ekstenzija</a:t>
            </a:r>
            <a:r>
              <a:rPr lang="en-US" b="1" dirty="0"/>
              <a:t> </a:t>
            </a:r>
            <a:r>
              <a:rPr lang="en-US" b="1" dirty="0" smtClean="0"/>
              <a:t>war</a:t>
            </a:r>
            <a:endParaRPr lang="sr-Latn-RS" b="1" dirty="0" smtClean="0"/>
          </a:p>
          <a:p>
            <a:pPr lvl="1"/>
            <a:r>
              <a:rPr lang="en-US" b="1" dirty="0" err="1"/>
              <a:t>ubaciti</a:t>
            </a:r>
            <a:r>
              <a:rPr lang="en-US" b="1" dirty="0"/>
              <a:t> war </a:t>
            </a:r>
            <a:r>
              <a:rPr lang="en-US" b="1" dirty="0" err="1"/>
              <a:t>arhivu</a:t>
            </a:r>
            <a:r>
              <a:rPr lang="en-US" b="1" dirty="0"/>
              <a:t> u </a:t>
            </a:r>
            <a:r>
              <a:rPr lang="en-US" b="1" dirty="0" err="1"/>
              <a:t>veb</a:t>
            </a:r>
            <a:r>
              <a:rPr lang="en-US" b="1" dirty="0"/>
              <a:t> </a:t>
            </a:r>
            <a:r>
              <a:rPr lang="sr-Latn-RS" b="1" dirty="0" smtClean="0"/>
              <a:t>kontejner </a:t>
            </a:r>
            <a:r>
              <a:rPr lang="en-US" b="1" dirty="0" err="1" smtClean="0"/>
              <a:t>koji</a:t>
            </a:r>
            <a:r>
              <a:rPr lang="en-US" b="1" dirty="0" smtClean="0"/>
              <a:t> </a:t>
            </a:r>
            <a:r>
              <a:rPr lang="en-US" b="1" dirty="0"/>
              <a:t>je bio Tomcat </a:t>
            </a:r>
            <a:r>
              <a:rPr lang="en-US" b="1" dirty="0" err="1"/>
              <a:t>tj</a:t>
            </a:r>
            <a:r>
              <a:rPr lang="en-US" b="1" dirty="0"/>
              <a:t>. </a:t>
            </a:r>
            <a:r>
              <a:rPr lang="en-US" b="1" dirty="0" err="1"/>
              <a:t>izvršiti</a:t>
            </a:r>
            <a:r>
              <a:rPr lang="en-US" b="1" dirty="0"/>
              <a:t> </a:t>
            </a:r>
            <a:r>
              <a:rPr lang="en-US" b="1" i="1" dirty="0"/>
              <a:t>deployment</a:t>
            </a:r>
            <a:r>
              <a:rPr lang="en-US" b="1" dirty="0"/>
              <a:t> </a:t>
            </a:r>
            <a:r>
              <a:rPr lang="en-US" b="1" dirty="0" err="1" smtClean="0"/>
              <a:t>veb</a:t>
            </a:r>
            <a:r>
              <a:rPr lang="en-US" b="1" dirty="0" smtClean="0"/>
              <a:t> </a:t>
            </a:r>
            <a:r>
              <a:rPr lang="en-US" b="1" dirty="0" err="1" smtClean="0"/>
              <a:t>aplikacije</a:t>
            </a:r>
            <a:endParaRPr lang="sr-Latn-RS" b="1" dirty="0" smtClean="0"/>
          </a:p>
          <a:p>
            <a:pPr lvl="1"/>
            <a:r>
              <a:rPr lang="sr-Latn-RS" dirty="0" smtClean="0"/>
              <a:t>Startovati Tomcat, a on će izvršiti </a:t>
            </a:r>
            <a:r>
              <a:rPr lang="en-US" dirty="0" err="1"/>
              <a:t>kompajlirani</a:t>
            </a:r>
            <a:r>
              <a:rPr lang="en-US" dirty="0"/>
              <a:t> Java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deplojovane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 smtClean="0"/>
              <a:t>aplikacije</a:t>
            </a:r>
            <a:endParaRPr lang="sr-Latn-RS" dirty="0" smtClean="0"/>
          </a:p>
          <a:p>
            <a:r>
              <a:rPr lang="sr-Latn-RS" dirty="0" smtClean="0"/>
              <a:t>Svi koraci koji su boldovani predstavlju </a:t>
            </a:r>
            <a:r>
              <a:rPr lang="en-US" b="1" i="1" dirty="0"/>
              <a:t>Build life-cycle</a:t>
            </a:r>
            <a:r>
              <a:rPr lang="en-US" b="1" dirty="0"/>
              <a:t> </a:t>
            </a:r>
            <a:r>
              <a:rPr lang="sr-Latn-RS" dirty="0" smtClean="0"/>
              <a:t>veb aplikacije</a:t>
            </a:r>
          </a:p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Maven </a:t>
            </a:r>
            <a:r>
              <a:rPr lang="en-US" dirty="0" err="1"/>
              <a:t>alata</a:t>
            </a:r>
            <a:r>
              <a:rPr lang="en-US" dirty="0"/>
              <a:t> je da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i="1" dirty="0"/>
              <a:t>Build life-cycle</a:t>
            </a:r>
            <a:r>
              <a:rPr lang="en-US" dirty="0"/>
              <a:t>  </a:t>
            </a:r>
            <a:r>
              <a:rPr lang="en-US" dirty="0" smtClean="0"/>
              <a:t>(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://maven.apache.org/guides/introduction/introduction-to-the-lifecycle.html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sr-Latn-RS" dirty="0" smtClean="0"/>
              <a:t>Maven </a:t>
            </a:r>
            <a:r>
              <a:rPr lang="en-US" i="1" dirty="0" smtClean="0"/>
              <a:t>Build </a:t>
            </a:r>
            <a:r>
              <a:rPr lang="en-US" i="1" dirty="0"/>
              <a:t>life-cycle</a:t>
            </a:r>
            <a:r>
              <a:rPr lang="en-US" dirty="0"/>
              <a:t> 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izvršavaju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builduje</a:t>
            </a:r>
            <a:r>
              <a:rPr lang="en-US" dirty="0"/>
              <a:t> Maven </a:t>
            </a:r>
            <a:r>
              <a:rPr lang="en-US" dirty="0" err="1"/>
              <a:t>aplikacija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Životni ciklus izgradnje veb aplikacije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6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do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uspešnog</a:t>
            </a:r>
            <a:r>
              <a:rPr lang="en-US" dirty="0"/>
              <a:t> </a:t>
            </a:r>
            <a:r>
              <a:rPr lang="en-US" dirty="0" err="1"/>
              <a:t>izvršenog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ide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sledeći</a:t>
            </a:r>
            <a:endParaRPr lang="sr-Latn-RS" dirty="0" smtClean="0"/>
          </a:p>
          <a:p>
            <a:pPr lvl="1"/>
            <a:r>
              <a:rPr lang="en-US" i="1" dirty="0"/>
              <a:t>validate</a:t>
            </a:r>
            <a:r>
              <a:rPr lang="en-US" dirty="0"/>
              <a:t> – </a:t>
            </a:r>
            <a:r>
              <a:rPr lang="en-US" dirty="0" err="1"/>
              <a:t>proverava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validira</a:t>
            </a:r>
            <a:r>
              <a:rPr lang="en-US" dirty="0"/>
              <a:t> da li je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korektan</a:t>
            </a:r>
            <a:r>
              <a:rPr lang="en-US" dirty="0"/>
              <a:t>,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neohodni</a:t>
            </a:r>
            <a:r>
              <a:rPr lang="en-US" dirty="0"/>
              <a:t> </a:t>
            </a:r>
            <a:r>
              <a:rPr lang="en-US" dirty="0" err="1"/>
              <a:t>delovi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sve</a:t>
            </a:r>
            <a:r>
              <a:rPr lang="en-US" dirty="0"/>
              <a:t> u </a:t>
            </a:r>
            <a:r>
              <a:rPr lang="en-US" dirty="0" err="1"/>
              <a:t>redu</a:t>
            </a:r>
            <a:r>
              <a:rPr lang="en-US" dirty="0"/>
              <a:t> ide</a:t>
            </a:r>
          </a:p>
          <a:p>
            <a:pPr lvl="1"/>
            <a:r>
              <a:rPr lang="en-US" i="1" smtClean="0"/>
              <a:t>compile</a:t>
            </a:r>
            <a:r>
              <a:rPr lang="en-US" smtClean="0"/>
              <a:t> </a:t>
            </a:r>
            <a:r>
              <a:rPr lang="en-US" dirty="0"/>
              <a:t>– </a:t>
            </a:r>
            <a:r>
              <a:rPr lang="en-US" dirty="0" err="1"/>
              <a:t>pretvara</a:t>
            </a:r>
            <a:r>
              <a:rPr lang="en-US" dirty="0"/>
              <a:t> </a:t>
            </a:r>
            <a:r>
              <a:rPr lang="en-US" dirty="0" err="1"/>
              <a:t>izvorni</a:t>
            </a:r>
            <a:r>
              <a:rPr lang="en-US" dirty="0"/>
              <a:t> u </a:t>
            </a:r>
            <a:r>
              <a:rPr lang="en-US" dirty="0" err="1"/>
              <a:t>izvršni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test</a:t>
            </a:r>
            <a:r>
              <a:rPr lang="en-US" dirty="0"/>
              <a:t> –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pokreću</a:t>
            </a:r>
            <a:r>
              <a:rPr lang="en-US" dirty="0"/>
              <a:t> se Unit </a:t>
            </a:r>
            <a:r>
              <a:rPr lang="en-US" dirty="0" err="1"/>
              <a:t>testovi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testovi</a:t>
            </a:r>
            <a:r>
              <a:rPr lang="en-US" dirty="0"/>
              <a:t> </a:t>
            </a:r>
            <a:r>
              <a:rPr lang="en-US" dirty="0" err="1"/>
              <a:t>prođu</a:t>
            </a:r>
            <a:r>
              <a:rPr lang="en-US" dirty="0"/>
              <a:t> ide</a:t>
            </a:r>
          </a:p>
          <a:p>
            <a:pPr lvl="1"/>
            <a:r>
              <a:rPr lang="en-US" i="1" dirty="0"/>
              <a:t>package</a:t>
            </a:r>
            <a:r>
              <a:rPr lang="en-US" dirty="0"/>
              <a:t> – od </a:t>
            </a:r>
            <a:r>
              <a:rPr lang="en-US" dirty="0" err="1"/>
              <a:t>kompajliranog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,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kreira</a:t>
            </a:r>
            <a:r>
              <a:rPr lang="en-US" dirty="0"/>
              <a:t> se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i="1" dirty="0"/>
              <a:t>war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i="1" dirty="0"/>
              <a:t>jar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verify</a:t>
            </a:r>
            <a:r>
              <a:rPr lang="en-US" dirty="0"/>
              <a:t> – </a:t>
            </a:r>
            <a:r>
              <a:rPr lang="en-US" dirty="0" err="1"/>
              <a:t>pokreću</a:t>
            </a:r>
            <a:r>
              <a:rPr lang="en-US" dirty="0"/>
              <a:t> se </a:t>
            </a:r>
            <a:r>
              <a:rPr lang="en-US" dirty="0" err="1"/>
              <a:t>integracioni</a:t>
            </a:r>
            <a:r>
              <a:rPr lang="en-US" dirty="0"/>
              <a:t> </a:t>
            </a:r>
            <a:r>
              <a:rPr lang="en-US" dirty="0" err="1"/>
              <a:t>tetovi</a:t>
            </a:r>
            <a:endParaRPr lang="en-US" dirty="0"/>
          </a:p>
          <a:p>
            <a:pPr lvl="1"/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/>
              <a:t>– </a:t>
            </a:r>
            <a:r>
              <a:rPr lang="en-US" smtClean="0"/>
              <a:t>instalacija </a:t>
            </a:r>
            <a:r>
              <a:rPr lang="en-US" dirty="0" err="1"/>
              <a:t>paketa</a:t>
            </a:r>
            <a:r>
              <a:rPr lang="en-US" dirty="0"/>
              <a:t> u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endParaRPr lang="en-US" dirty="0"/>
          </a:p>
          <a:p>
            <a:pPr lvl="1"/>
            <a:r>
              <a:rPr lang="en-US" i="1" dirty="0"/>
              <a:t>deploy</a:t>
            </a:r>
            <a:r>
              <a:rPr lang="en-US" dirty="0"/>
              <a:t> – </a:t>
            </a:r>
            <a:r>
              <a:rPr lang="en-US" dirty="0" err="1"/>
              <a:t>instalacija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u </a:t>
            </a:r>
            <a:r>
              <a:rPr lang="en-US" dirty="0" err="1"/>
              <a:t>udaljeni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r>
              <a:rPr lang="en-US" dirty="0"/>
              <a:t> </a:t>
            </a:r>
          </a:p>
          <a:p>
            <a:r>
              <a:rPr lang="en-US" dirty="0" err="1"/>
              <a:t>Zašto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neophodni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koraci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Životni ciklus izgradnje veb aplikacije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 smtClean="0"/>
              <a:t>U </a:t>
            </a:r>
            <a:r>
              <a:rPr lang="en-US" dirty="0" smtClean="0"/>
              <a:t>Maven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sr-Latn-RS" dirty="0" smtClean="0"/>
              <a:t>se </a:t>
            </a:r>
            <a:r>
              <a:rPr lang="en-US" dirty="0" err="1" smtClean="0"/>
              <a:t>poštuje</a:t>
            </a:r>
            <a:r>
              <a:rPr lang="en-US" dirty="0" smtClean="0"/>
              <a:t> </a:t>
            </a:r>
            <a:r>
              <a:rPr lang="en-US" dirty="0" err="1" smtClean="0"/>
              <a:t>princip</a:t>
            </a:r>
            <a:r>
              <a:rPr lang="en-US" dirty="0" smtClean="0"/>
              <a:t> </a:t>
            </a:r>
            <a:r>
              <a:rPr lang="en-US" i="1" dirty="0"/>
              <a:t>Convention over Configuration </a:t>
            </a:r>
            <a:r>
              <a:rPr lang="sr-Latn-RS" dirty="0" smtClean="0"/>
              <a:t>koji se još naziva i </a:t>
            </a:r>
            <a:r>
              <a:rPr lang="sr-Latn-CS" altLang="sr-Latn-RS" i="1" dirty="0"/>
              <a:t>coding by </a:t>
            </a:r>
            <a:r>
              <a:rPr lang="sr-Latn-CS" altLang="sr-Latn-RS" i="1" dirty="0" smtClean="0"/>
              <a:t>convention</a:t>
            </a:r>
            <a:endParaRPr lang="sr-Latn-CS" altLang="sr-Latn-RS" dirty="0" smtClean="0"/>
          </a:p>
          <a:p>
            <a:r>
              <a:rPr lang="sr-Latn-CS" dirty="0" smtClean="0"/>
              <a:t>Omogućava dobijanje određenog željenog ponašanja rada aplikacije bez potrebe da se pišu konfiguracioni fajlovi</a:t>
            </a:r>
          </a:p>
          <a:p>
            <a:r>
              <a:rPr lang="en-US" dirty="0" err="1"/>
              <a:t>Ideja</a:t>
            </a:r>
            <a:r>
              <a:rPr lang="en-US" dirty="0"/>
              <a:t> je da se </a:t>
            </a: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eksplictno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dogovor</a:t>
            </a:r>
            <a:r>
              <a:rPr lang="en-US" dirty="0"/>
              <a:t>/</a:t>
            </a:r>
            <a:r>
              <a:rPr lang="en-US" dirty="0" err="1"/>
              <a:t>konvencija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se od </a:t>
            </a:r>
            <a:r>
              <a:rPr lang="en-US" dirty="0" err="1"/>
              <a:t>programera</a:t>
            </a:r>
            <a:r>
              <a:rPr lang="en-US" dirty="0"/>
              <a:t> </a:t>
            </a:r>
            <a:r>
              <a:rPr lang="en-US" dirty="0" err="1"/>
              <a:t>očekuje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da se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u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predefinisanim</a:t>
            </a:r>
            <a:r>
              <a:rPr lang="en-US" dirty="0"/>
              <a:t> </a:t>
            </a:r>
            <a:r>
              <a:rPr lang="en-US" dirty="0" err="1"/>
              <a:t>folderima</a:t>
            </a:r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, da se one </a:t>
            </a:r>
            <a:r>
              <a:rPr lang="en-US" dirty="0" err="1"/>
              <a:t>nazivaju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nekoj</a:t>
            </a:r>
            <a:r>
              <a:rPr lang="en-US" dirty="0"/>
              <a:t> </a:t>
            </a:r>
            <a:r>
              <a:rPr lang="en-US" dirty="0" err="1"/>
              <a:t>konvenciji</a:t>
            </a:r>
            <a:r>
              <a:rPr lang="en-US" dirty="0"/>
              <a:t> i da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iskonfigursan</a:t>
            </a:r>
            <a:r>
              <a:rPr lang="en-US" dirty="0"/>
              <a:t> </a:t>
            </a:r>
            <a:r>
              <a:rPr lang="en-US" dirty="0" err="1"/>
              <a:t>adekvatno</a:t>
            </a:r>
            <a:r>
              <a:rPr lang="en-US" dirty="0"/>
              <a:t>. </a:t>
            </a:r>
            <a:endParaRPr lang="sr-Latn-RS" dirty="0"/>
          </a:p>
          <a:p>
            <a:pPr lvl="1"/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err="1"/>
              <a:t>neophodno</a:t>
            </a:r>
            <a:r>
              <a:rPr lang="en-US"/>
              <a:t> </a:t>
            </a:r>
            <a:r>
              <a:rPr lang="en-US" smtClean="0"/>
              <a:t>izmeniti </a:t>
            </a:r>
            <a:r>
              <a:rPr lang="en-US" dirty="0" err="1"/>
              <a:t>nešto</a:t>
            </a:r>
            <a:r>
              <a:rPr lang="en-US" dirty="0"/>
              <a:t> od </a:t>
            </a:r>
            <a:r>
              <a:rPr lang="en-US" dirty="0" err="1"/>
              <a:t>podrazumevanih</a:t>
            </a:r>
            <a:r>
              <a:rPr lang="en-US" dirty="0"/>
              <a:t> </a:t>
            </a:r>
            <a:r>
              <a:rPr lang="en-US" dirty="0" err="1"/>
              <a:t>dogovora</a:t>
            </a:r>
            <a:r>
              <a:rPr lang="en-US" dirty="0"/>
              <a:t>, </a:t>
            </a:r>
            <a:r>
              <a:rPr lang="en-US" dirty="0" err="1"/>
              <a:t>dostupno</a:t>
            </a:r>
            <a:r>
              <a:rPr lang="en-US" dirty="0"/>
              <a:t> je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konfigurisanje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Convention over Configuration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4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574499"/>
            <a:ext cx="8777052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Maven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sr-Latn-RS" dirty="0" smtClean="0"/>
              <a:t>ta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b="1" dirty="0"/>
              <a:t>MORA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ispoštovana</a:t>
            </a:r>
            <a:r>
              <a:rPr lang="en-US" dirty="0"/>
              <a:t> - </a:t>
            </a:r>
            <a:r>
              <a:rPr lang="en-US" i="1" dirty="0"/>
              <a:t>Standard Directory </a:t>
            </a:r>
            <a:r>
              <a:rPr lang="en-US" i="1" dirty="0" err="1" smtClean="0"/>
              <a:t>Layou</a:t>
            </a:r>
            <a:r>
              <a:rPr lang="sr-Latn-RS" i="1" dirty="0" smtClean="0"/>
              <a:t>t </a:t>
            </a:r>
            <a:r>
              <a:rPr lang="sr-Latn-RS" dirty="0" smtClean="0"/>
              <a:t>(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maven.apache.org/guides/introduction/introduction-to-the-standard-directory-layout.html</a:t>
            </a:r>
            <a:r>
              <a:rPr lang="sr-Latn-RS" dirty="0" smtClean="0"/>
              <a:t>)</a:t>
            </a:r>
          </a:p>
          <a:p>
            <a:r>
              <a:rPr lang="en-US" dirty="0"/>
              <a:t>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/>
              <a:t> se </a:t>
            </a:r>
            <a:r>
              <a:rPr lang="en-US" dirty="0" err="1" smtClean="0"/>
              <a:t>nal</a:t>
            </a:r>
            <a:r>
              <a:rPr lang="sr-Latn-RS" dirty="0" smtClean="0"/>
              <a:t>a</a:t>
            </a:r>
            <a:r>
              <a:rPr lang="en-US" dirty="0" err="1" smtClean="0"/>
              <a:t>zi</a:t>
            </a:r>
            <a:r>
              <a:rPr lang="en-US" dirty="0" smtClean="0"/>
              <a:t> </a:t>
            </a:r>
            <a:r>
              <a:rPr lang="sr-Latn-RS" dirty="0" smtClean="0"/>
              <a:t>izvorni kod (šta mi programiramo)</a:t>
            </a:r>
            <a:r>
              <a:rPr lang="en-US" dirty="0" smtClean="0"/>
              <a:t>, </a:t>
            </a:r>
            <a:r>
              <a:rPr lang="en-US" dirty="0" err="1"/>
              <a:t>dok</a:t>
            </a:r>
            <a:r>
              <a:rPr lang="en-US" dirty="0"/>
              <a:t> se </a:t>
            </a:r>
            <a:endParaRPr lang="sr-Latn-RS" dirty="0" smtClean="0"/>
          </a:p>
          <a:p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i="1" dirty="0"/>
              <a:t>target</a:t>
            </a:r>
            <a:r>
              <a:rPr lang="en-US" dirty="0"/>
              <a:t> </a:t>
            </a:r>
            <a:r>
              <a:rPr lang="en-US" dirty="0" err="1" smtClean="0"/>
              <a:t>nal</a:t>
            </a:r>
            <a:r>
              <a:rPr lang="sr-Latn-RS" dirty="0" smtClean="0"/>
              <a:t>a</a:t>
            </a:r>
            <a:r>
              <a:rPr lang="en-US" dirty="0" err="1" smtClean="0"/>
              <a:t>zi</a:t>
            </a:r>
            <a:r>
              <a:rPr lang="en-US" dirty="0" smtClean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rezultat</a:t>
            </a:r>
            <a:r>
              <a:rPr lang="en-US" dirty="0"/>
              <a:t> Maven </a:t>
            </a:r>
            <a:r>
              <a:rPr lang="en-US" i="1" dirty="0"/>
              <a:t>Build life-cycle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</a:p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/>
              <a:t>pom.xml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 smtClean="0"/>
              <a:t>konfiguracij</a:t>
            </a:r>
            <a:r>
              <a:rPr lang="sr-Latn-RS" dirty="0"/>
              <a:t>u</a:t>
            </a:r>
            <a:r>
              <a:rPr lang="sr-Latn-RS" dirty="0" smtClean="0"/>
              <a:t> </a:t>
            </a:r>
            <a:r>
              <a:rPr lang="en-US" dirty="0" smtClean="0"/>
              <a:t>Maven </a:t>
            </a:r>
            <a:r>
              <a:rPr lang="en-US" dirty="0" err="1" smtClean="0"/>
              <a:t>projekta</a:t>
            </a:r>
            <a:r>
              <a:rPr lang="sr-Latn-RS" dirty="0" smtClean="0"/>
              <a:t>.</a:t>
            </a:r>
          </a:p>
          <a:p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Predefinisani prostorni raspored </a:t>
            </a:r>
            <a:r>
              <a:rPr lang="sr-Latn-RS" sz="4000" dirty="0" smtClean="0">
                <a:latin typeface="+mn-lt"/>
              </a:rPr>
              <a:t>foldera</a:t>
            </a:r>
            <a:endParaRPr lang="en-US" sz="4000" dirty="0">
              <a:latin typeface="+mn-lt"/>
            </a:endParaRPr>
          </a:p>
        </p:txBody>
      </p:sp>
      <p:pic>
        <p:nvPicPr>
          <p:cNvPr id="5" name="image4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270826" y="1665020"/>
            <a:ext cx="2662556" cy="2867792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9871299" y="2380211"/>
            <a:ext cx="730805" cy="1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154329" y="2741619"/>
            <a:ext cx="730805" cy="1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123267" y="3847608"/>
            <a:ext cx="730805" cy="1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Maven Veb projekti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3999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Folder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</a:t>
            </a:r>
            <a:r>
              <a:rPr lang="en-US" dirty="0"/>
              <a:t>i </a:t>
            </a:r>
            <a:r>
              <a:rPr lang="en-US" dirty="0" err="1"/>
              <a:t>predefinisane</a:t>
            </a:r>
            <a:r>
              <a:rPr lang="en-US" dirty="0"/>
              <a:t> </a:t>
            </a:r>
            <a:r>
              <a:rPr lang="en-US" dirty="0" err="1" smtClean="0"/>
              <a:t>podfoldere</a:t>
            </a:r>
            <a:endParaRPr lang="sr-Latn-RS" dirty="0" smtClean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/main/java</a:t>
            </a:r>
            <a:r>
              <a:rPr lang="en-US" dirty="0"/>
              <a:t> –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/main/resources</a:t>
            </a:r>
            <a:r>
              <a:rPr lang="en-US" dirty="0"/>
              <a:t> – se </a:t>
            </a:r>
            <a:r>
              <a:rPr lang="en-US" dirty="0" err="1"/>
              <a:t>resursi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Java </a:t>
            </a:r>
            <a:r>
              <a:rPr lang="en-US" dirty="0" err="1"/>
              <a:t>fajlovi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property </a:t>
            </a:r>
            <a:r>
              <a:rPr lang="en-US" dirty="0" err="1"/>
              <a:t>fajlovi</a:t>
            </a:r>
            <a:r>
              <a:rPr lang="en-US" dirty="0"/>
              <a:t>, </a:t>
            </a:r>
            <a:r>
              <a:rPr lang="en-US" dirty="0" err="1"/>
              <a:t>konfiguracioni</a:t>
            </a:r>
            <a:r>
              <a:rPr lang="en-US" dirty="0"/>
              <a:t> </a:t>
            </a:r>
            <a:r>
              <a:rPr lang="en-US" dirty="0" err="1"/>
              <a:t>fajlovi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/main/</a:t>
            </a:r>
            <a:r>
              <a:rPr lang="en-US" b="1" dirty="0" err="1">
                <a:solidFill>
                  <a:srgbClr val="FF0000"/>
                </a:solidFill>
              </a:rPr>
              <a:t>webapp</a:t>
            </a:r>
            <a:r>
              <a:rPr lang="en-US" dirty="0"/>
              <a:t> –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b="1" dirty="0"/>
              <a:t>web.xml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(deployment descriptor), folder </a:t>
            </a:r>
            <a:r>
              <a:rPr lang="en-US" b="1" dirty="0"/>
              <a:t>WEB-INF</a:t>
            </a:r>
            <a:r>
              <a:rPr lang="en-US" dirty="0"/>
              <a:t>, </a:t>
            </a:r>
            <a:r>
              <a:rPr lang="en-US" b="1" dirty="0" err="1"/>
              <a:t>statički</a:t>
            </a:r>
            <a:r>
              <a:rPr lang="en-US" b="1" dirty="0"/>
              <a:t> </a:t>
            </a:r>
            <a:r>
              <a:rPr lang="en-US" b="1" dirty="0" err="1"/>
              <a:t>resursi</a:t>
            </a:r>
            <a:r>
              <a:rPr lang="en-US" dirty="0"/>
              <a:t>, </a:t>
            </a:r>
            <a:r>
              <a:rPr lang="en-US" dirty="0" err="1"/>
              <a:t>slike</a:t>
            </a:r>
            <a:r>
              <a:rPr lang="en-US" dirty="0"/>
              <a:t>, CSS </a:t>
            </a:r>
            <a:r>
              <a:rPr lang="en-US" dirty="0" err="1"/>
              <a:t>fajlovi</a:t>
            </a:r>
            <a:r>
              <a:rPr lang="en-US" dirty="0"/>
              <a:t>, JavaScript </a:t>
            </a:r>
            <a:r>
              <a:rPr lang="en-US" dirty="0" err="1"/>
              <a:t>fajlovi</a:t>
            </a:r>
            <a:r>
              <a:rPr lang="en-US" dirty="0"/>
              <a:t>, </a:t>
            </a:r>
            <a:r>
              <a:rPr lang="en-US" dirty="0" err="1"/>
              <a:t>biblioteke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tamo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i </a:t>
            </a:r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prezentacionog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(</a:t>
            </a:r>
            <a:r>
              <a:rPr lang="en-US" dirty="0" err="1"/>
              <a:t>fajlovi</a:t>
            </a:r>
            <a:r>
              <a:rPr lang="en-US" dirty="0"/>
              <a:t>: .</a:t>
            </a:r>
            <a:r>
              <a:rPr lang="en-US" dirty="0" err="1"/>
              <a:t>jsp</a:t>
            </a:r>
            <a:r>
              <a:rPr lang="en-US" dirty="0"/>
              <a:t>, .</a:t>
            </a:r>
            <a:r>
              <a:rPr lang="en-US" dirty="0" err="1"/>
              <a:t>jspf</a:t>
            </a:r>
            <a:r>
              <a:rPr lang="en-US" dirty="0"/>
              <a:t>, .</a:t>
            </a:r>
            <a:r>
              <a:rPr lang="en-US" dirty="0" err="1"/>
              <a:t>jspx</a:t>
            </a:r>
            <a:r>
              <a:rPr lang="en-US" dirty="0"/>
              <a:t>, .</a:t>
            </a:r>
            <a:r>
              <a:rPr lang="en-US" dirty="0" err="1"/>
              <a:t>ftl</a:t>
            </a:r>
            <a:r>
              <a:rPr lang="en-US" dirty="0"/>
              <a:t>, .</a:t>
            </a:r>
            <a:r>
              <a:rPr lang="en-US" dirty="0" err="1"/>
              <a:t>ftlh</a:t>
            </a:r>
            <a:r>
              <a:rPr lang="en-US" dirty="0"/>
              <a:t>, .</a:t>
            </a:r>
            <a:r>
              <a:rPr lang="en-US" dirty="0" err="1"/>
              <a:t>ftlx</a:t>
            </a:r>
            <a:r>
              <a:rPr lang="en-US" dirty="0"/>
              <a:t>, .html). </a:t>
            </a:r>
            <a:endParaRPr lang="sr-Latn-R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Template Engine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prezentacionog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MVC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dinamičkih</a:t>
            </a:r>
            <a:r>
              <a:rPr lang="en-US" dirty="0"/>
              <a:t> HTML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JavaServer</a:t>
            </a:r>
            <a:r>
              <a:rPr lang="en-US" dirty="0"/>
              <a:t> Pages (.</a:t>
            </a:r>
            <a:r>
              <a:rPr lang="en-US" dirty="0" err="1"/>
              <a:t>jsp</a:t>
            </a:r>
            <a:r>
              <a:rPr lang="en-US" dirty="0"/>
              <a:t>), </a:t>
            </a:r>
            <a:r>
              <a:rPr lang="en-US" dirty="0" err="1"/>
              <a:t>FreeMarker</a:t>
            </a:r>
            <a:r>
              <a:rPr lang="en-US" dirty="0"/>
              <a:t> (.</a:t>
            </a:r>
            <a:r>
              <a:rPr lang="en-US" dirty="0" err="1"/>
              <a:t>ftl</a:t>
            </a:r>
            <a:r>
              <a:rPr lang="en-US" dirty="0"/>
              <a:t>),  </a:t>
            </a:r>
            <a:r>
              <a:rPr lang="en-US" dirty="0" err="1"/>
              <a:t>Thymeleaf</a:t>
            </a:r>
            <a:r>
              <a:rPr lang="en-US" dirty="0"/>
              <a:t> (.html),…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/test/java</a:t>
            </a:r>
            <a:r>
              <a:rPr lang="en-US" dirty="0"/>
              <a:t> – se </a:t>
            </a:r>
            <a:r>
              <a:rPr lang="en-US" dirty="0" err="1"/>
              <a:t>nalaze</a:t>
            </a:r>
            <a:r>
              <a:rPr lang="en-US" dirty="0"/>
              <a:t> Unit </a:t>
            </a:r>
            <a:r>
              <a:rPr lang="en-US" dirty="0" err="1"/>
              <a:t>testovi</a:t>
            </a:r>
            <a:r>
              <a:rPr lang="en-US" dirty="0"/>
              <a:t> </a:t>
            </a:r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Predefinisani prostorni raspored </a:t>
            </a:r>
            <a:r>
              <a:rPr lang="sr-Latn-RS" sz="4000" dirty="0" smtClean="0">
                <a:latin typeface="+mn-lt"/>
              </a:rPr>
              <a:t>foldera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7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i="1" dirty="0"/>
              <a:t>Java EE</a:t>
            </a:r>
            <a:r>
              <a:rPr lang="en-US" dirty="0"/>
              <a:t> perspective, </a:t>
            </a:r>
            <a:r>
              <a:rPr lang="en-US" dirty="0" err="1"/>
              <a:t>kliknite</a:t>
            </a:r>
            <a:r>
              <a:rPr lang="en-US" dirty="0"/>
              <a:t> </a:t>
            </a:r>
            <a:r>
              <a:rPr lang="en-US" i="1" dirty="0"/>
              <a:t>File-&gt;New-&gt; Maven </a:t>
            </a:r>
            <a:r>
              <a:rPr lang="en-US" i="1" dirty="0" smtClean="0"/>
              <a:t>Project</a:t>
            </a:r>
            <a:endParaRPr lang="sr-Latn-RS" i="1" dirty="0" smtClean="0"/>
          </a:p>
          <a:p>
            <a:r>
              <a:rPr lang="en-US" dirty="0" err="1"/>
              <a:t>Otvoriće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.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Java EE </a:t>
            </a:r>
            <a:r>
              <a:rPr lang="sr-Latn-RS" sz="4000" dirty="0" smtClean="0">
                <a:latin typeface="+mn-lt"/>
              </a:rPr>
              <a:t>perspectiva</a:t>
            </a:r>
            <a:endParaRPr lang="en-US" sz="4000" dirty="0">
              <a:latin typeface="+mn-lt"/>
            </a:endParaRPr>
          </a:p>
        </p:txBody>
      </p:sp>
      <p:pic>
        <p:nvPicPr>
          <p:cNvPr id="5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66675" y="2770505"/>
            <a:ext cx="8173267" cy="2350136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608423" y="3438303"/>
            <a:ext cx="1166816" cy="507269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473042" y="5667512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r-Latn-RS" b="1" smtClean="0">
                <a:solidFill>
                  <a:srgbClr val="FF0000"/>
                </a:solidFill>
              </a:rPr>
              <a:t>Primer</a:t>
            </a:r>
            <a:r>
              <a:rPr lang="sr-Latn-RS" altLang="sr-Latn-RS" b="1" smtClean="0">
                <a:solidFill>
                  <a:srgbClr val="FF0000"/>
                </a:solidFill>
              </a:rPr>
              <a:t>01-</a:t>
            </a:r>
            <a:r>
              <a:rPr lang="en-US" altLang="sr-Latn-RS" b="1" dirty="0" err="1" smtClean="0">
                <a:solidFill>
                  <a:srgbClr val="FF0000"/>
                </a:solidFill>
              </a:rPr>
              <a:t>Kreiranje</a:t>
            </a:r>
            <a:r>
              <a:rPr lang="en-US" altLang="sr-Latn-RS" b="1" dirty="0" smtClean="0">
                <a:solidFill>
                  <a:srgbClr val="FF0000"/>
                </a:solidFill>
              </a:rPr>
              <a:t> </a:t>
            </a:r>
            <a:r>
              <a:rPr lang="en-US" altLang="sr-Latn-RS" b="1" dirty="0" err="1" smtClean="0">
                <a:solidFill>
                  <a:srgbClr val="FF0000"/>
                </a:solidFill>
              </a:rPr>
              <a:t>novog</a:t>
            </a:r>
            <a:r>
              <a:rPr lang="en-US" altLang="sr-Latn-RS" b="1" dirty="0" smtClean="0">
                <a:solidFill>
                  <a:srgbClr val="FF0000"/>
                </a:solidFill>
              </a:rPr>
              <a:t> Maven </a:t>
            </a:r>
            <a:r>
              <a:rPr lang="en-US" altLang="sr-Latn-RS" b="1" dirty="0" err="1" smtClean="0">
                <a:solidFill>
                  <a:srgbClr val="FF0000"/>
                </a:solidFill>
              </a:rPr>
              <a:t>veb</a:t>
            </a:r>
            <a:r>
              <a:rPr lang="en-US" altLang="sr-Latn-RS" b="1" dirty="0" smtClean="0">
                <a:solidFill>
                  <a:srgbClr val="FF0000"/>
                </a:solidFill>
              </a:rPr>
              <a:t> </a:t>
            </a:r>
            <a:r>
              <a:rPr lang="en-US" altLang="sr-Latn-RS" b="1" dirty="0" err="1" smtClean="0">
                <a:solidFill>
                  <a:srgbClr val="FF0000"/>
                </a:solidFill>
              </a:rPr>
              <a:t>projekta</a:t>
            </a:r>
            <a:r>
              <a:rPr lang="sr-Latn-RS" altLang="sr-Latn-RS" b="1" dirty="0" smtClean="0">
                <a:solidFill>
                  <a:srgbClr val="FF0000"/>
                </a:solidFill>
              </a:rPr>
              <a:t> 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Arhitektura veb aplikacija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Spring uvod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Maven projekti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Maven Veb projekti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Kreiranje novog Maven veb projekta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Dodatno: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Inversion of </a:t>
            </a:r>
            <a:r>
              <a:rPr lang="sr-Latn-RS" dirty="0" smtClean="0"/>
              <a:t>control </a:t>
            </a:r>
            <a:r>
              <a:rPr lang="sr-Latn-RS" smtClean="0"/>
              <a:t>(</a:t>
            </a:r>
            <a:r>
              <a:rPr lang="sr-Latn-RS" smtClean="0"/>
              <a:t>I</a:t>
            </a:r>
            <a:r>
              <a:rPr lang="en-US" smtClean="0"/>
              <a:t>o</a:t>
            </a:r>
            <a:r>
              <a:rPr lang="sr-Latn-RS" smtClean="0"/>
              <a:t>C</a:t>
            </a:r>
            <a:r>
              <a:rPr lang="sr-Latn-RS" dirty="0" smtClean="0"/>
              <a:t>)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Convention </a:t>
            </a:r>
            <a:r>
              <a:rPr lang="en-US" dirty="0"/>
              <a:t>over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Maven Dependency management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88670" y="960578"/>
            <a:ext cx="6267904" cy="5675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4858195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prikazanom</a:t>
            </a:r>
            <a:r>
              <a:rPr lang="en-US" dirty="0"/>
              <a:t> </a:t>
            </a:r>
            <a:r>
              <a:rPr lang="en-US" dirty="0" err="1"/>
              <a:t>prozoru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odabere</a:t>
            </a:r>
            <a:r>
              <a:rPr lang="en-US" dirty="0"/>
              <a:t> tip Maven </a:t>
            </a:r>
            <a:r>
              <a:rPr lang="en-US" dirty="0" err="1"/>
              <a:t>arhitekture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Odabrati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Group Id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i="1" dirty="0" err="1"/>
              <a:t>org.apache.maven.archetypes</a:t>
            </a:r>
            <a:r>
              <a:rPr lang="en-US" dirty="0"/>
              <a:t> 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Artifact Id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i="1" dirty="0"/>
              <a:t>maven-archetype-</a:t>
            </a:r>
            <a:r>
              <a:rPr lang="en-US" i="1" dirty="0" err="1"/>
              <a:t>webapp</a:t>
            </a:r>
            <a:r>
              <a:rPr lang="en-US" dirty="0"/>
              <a:t>, pa </a:t>
            </a:r>
            <a:r>
              <a:rPr lang="en-US" i="1" dirty="0"/>
              <a:t>Next</a:t>
            </a:r>
            <a:r>
              <a:rPr lang="en-US" dirty="0"/>
              <a:t>.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Java EE </a:t>
            </a:r>
            <a:r>
              <a:rPr lang="sr-Latn-RS" sz="4000" dirty="0" smtClean="0">
                <a:latin typeface="+mn-lt"/>
              </a:rPr>
              <a:t>perspectiva</a:t>
            </a:r>
            <a:endParaRPr lang="en-US" sz="4000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383068" y="3993455"/>
            <a:ext cx="1166816" cy="507269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i="1" dirty="0"/>
              <a:t>Group Id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grupu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vezano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organizaciju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Grupa</a:t>
            </a:r>
            <a:r>
              <a:rPr lang="en-US" dirty="0" smtClean="0"/>
              <a:t> </a:t>
            </a:r>
            <a:r>
              <a:rPr lang="en-US" i="1" dirty="0" err="1"/>
              <a:t>maven.archetypes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konfuguracije</a:t>
            </a:r>
            <a:r>
              <a:rPr lang="en-US" dirty="0"/>
              <a:t> Maven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i="1" dirty="0" smtClean="0"/>
              <a:t>Artifact </a:t>
            </a:r>
            <a:r>
              <a:rPr lang="en-US" i="1" dirty="0"/>
              <a:t>Id</a:t>
            </a:r>
            <a:r>
              <a:rPr lang="en-US" dirty="0"/>
              <a:t> </a:t>
            </a:r>
            <a:r>
              <a:rPr lang="en-US" dirty="0" err="1"/>
              <a:t>prestavlja</a:t>
            </a:r>
            <a:r>
              <a:rPr lang="en-US" dirty="0"/>
              <a:t> </a:t>
            </a:r>
            <a:r>
              <a:rPr lang="en-US" dirty="0" err="1"/>
              <a:t>osnovnu</a:t>
            </a:r>
            <a:r>
              <a:rPr lang="en-US" dirty="0"/>
              <a:t> </a:t>
            </a:r>
            <a:r>
              <a:rPr lang="en-US" dirty="0" err="1"/>
              <a:t>gradivnu</a:t>
            </a:r>
            <a:r>
              <a:rPr lang="en-US" dirty="0"/>
              <a:t> </a:t>
            </a:r>
            <a:r>
              <a:rPr lang="en-US" dirty="0" err="1"/>
              <a:t>jedinicu</a:t>
            </a:r>
            <a:r>
              <a:rPr lang="en-US" dirty="0"/>
              <a:t> u Maven </a:t>
            </a:r>
            <a:r>
              <a:rPr lang="en-US" dirty="0" err="1"/>
              <a:t>alatu</a:t>
            </a:r>
            <a:r>
              <a:rPr lang="en-US" dirty="0"/>
              <a:t>.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Group Id i Artifact Id</a:t>
            </a:r>
          </a:p>
        </p:txBody>
      </p:sp>
    </p:spTree>
    <p:extLst>
      <p:ext uri="{BB962C8B-B14F-4D97-AF65-F5344CB8AC3E}">
        <p14:creationId xmlns:p14="http://schemas.microsoft.com/office/powerpoint/2010/main" val="14826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37818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prozoru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unesu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Group Id</a:t>
            </a:r>
            <a:r>
              <a:rPr lang="en-US" dirty="0"/>
              <a:t>, </a:t>
            </a:r>
            <a:r>
              <a:rPr lang="en-US" i="1" dirty="0"/>
              <a:t>Artifact Id</a:t>
            </a:r>
            <a:r>
              <a:rPr lang="en-US" dirty="0"/>
              <a:t> i </a:t>
            </a:r>
            <a:r>
              <a:rPr lang="en-US" i="1" dirty="0" smtClean="0"/>
              <a:t>version</a:t>
            </a:r>
            <a:r>
              <a:rPr lang="sr-Latn-RS" dirty="0" smtClean="0"/>
              <a:t> za projekat koji se kreira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Pomenute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cilj</a:t>
            </a:r>
            <a:r>
              <a:rPr lang="en-US" dirty="0"/>
              <a:t> da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b="1" dirty="0" err="1" smtClean="0"/>
              <a:t>projektn</a:t>
            </a:r>
            <a:r>
              <a:rPr lang="sr-Latn-RS" b="1" dirty="0" smtClean="0"/>
              <a:t>u</a:t>
            </a:r>
            <a:r>
              <a:rPr lang="en-US" b="1" dirty="0" smtClean="0"/>
              <a:t> </a:t>
            </a:r>
            <a:r>
              <a:rPr lang="en-US" b="1" dirty="0" err="1" smtClean="0"/>
              <a:t>deliverabl</a:t>
            </a:r>
            <a:r>
              <a:rPr lang="sr-Latn-RS" b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/>
              <a:t>project deliverable </a:t>
            </a:r>
            <a:r>
              <a:rPr lang="en-US" dirty="0"/>
              <a:t>(jar/war/ear …)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 u </a:t>
            </a:r>
            <a:r>
              <a:rPr lang="en-US" dirty="0" err="1"/>
              <a:t>repozitorijumu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b="1" dirty="0" err="1"/>
              <a:t>Projekat</a:t>
            </a:r>
            <a:r>
              <a:rPr lang="en-US" b="1" dirty="0"/>
              <a:t> </a:t>
            </a:r>
            <a:r>
              <a:rPr lang="en-US" b="1" dirty="0" err="1"/>
              <a:t>koji</a:t>
            </a:r>
            <a:r>
              <a:rPr lang="en-US" b="1" dirty="0"/>
              <a:t> se </a:t>
            </a:r>
            <a:r>
              <a:rPr lang="en-US" b="1" dirty="0" err="1"/>
              <a:t>kreira</a:t>
            </a:r>
            <a:r>
              <a:rPr lang="en-US" b="1" dirty="0"/>
              <a:t> </a:t>
            </a:r>
            <a:r>
              <a:rPr lang="en-US" b="1" dirty="0" err="1"/>
              <a:t>predstavlja</a:t>
            </a:r>
            <a:r>
              <a:rPr lang="en-US" b="1" dirty="0"/>
              <a:t> </a:t>
            </a:r>
            <a:r>
              <a:rPr lang="en-US" b="1" dirty="0" err="1"/>
              <a:t>jedan</a:t>
            </a:r>
            <a:r>
              <a:rPr lang="en-US" b="1" dirty="0"/>
              <a:t> Maven </a:t>
            </a:r>
            <a:r>
              <a:rPr lang="en-US" b="1" dirty="0" err="1"/>
              <a:t>artifakt</a:t>
            </a:r>
            <a:r>
              <a:rPr lang="en-US" b="1" dirty="0"/>
              <a:t>, a </a:t>
            </a:r>
            <a:r>
              <a:rPr lang="en-US" b="1" dirty="0" err="1"/>
              <a:t>drugi</a:t>
            </a:r>
            <a:r>
              <a:rPr lang="en-US" b="1" dirty="0"/>
              <a:t> </a:t>
            </a:r>
            <a:r>
              <a:rPr lang="en-US" b="1" dirty="0" err="1"/>
              <a:t>projekti</a:t>
            </a:r>
            <a:r>
              <a:rPr lang="en-US" b="1" dirty="0"/>
              <a:t> od </a:t>
            </a:r>
            <a:r>
              <a:rPr lang="en-US" b="1" dirty="0" err="1"/>
              <a:t>kojih</a:t>
            </a:r>
            <a:r>
              <a:rPr lang="en-US" b="1" dirty="0"/>
              <a:t> </a:t>
            </a:r>
            <a:r>
              <a:rPr lang="en-US" b="1" dirty="0" err="1"/>
              <a:t>kreirani</a:t>
            </a:r>
            <a:r>
              <a:rPr lang="en-US" b="1" dirty="0"/>
              <a:t> </a:t>
            </a:r>
            <a:r>
              <a:rPr lang="en-US" b="1" dirty="0" err="1"/>
              <a:t>projekat</a:t>
            </a:r>
            <a:r>
              <a:rPr lang="en-US" b="1" dirty="0"/>
              <a:t> </a:t>
            </a:r>
            <a:r>
              <a:rPr lang="en-US" b="1" dirty="0" err="1"/>
              <a:t>će</a:t>
            </a:r>
            <a:r>
              <a:rPr lang="en-US" b="1" dirty="0"/>
              <a:t> </a:t>
            </a:r>
            <a:r>
              <a:rPr lang="en-US" b="1" dirty="0" err="1"/>
              <a:t>zavisiti</a:t>
            </a:r>
            <a:r>
              <a:rPr lang="en-US" b="1" dirty="0"/>
              <a:t> </a:t>
            </a:r>
            <a:r>
              <a:rPr lang="en-US" b="1" dirty="0" err="1"/>
              <a:t>predstavlju</a:t>
            </a:r>
            <a:r>
              <a:rPr lang="en-US" b="1" dirty="0"/>
              <a:t> </a:t>
            </a:r>
            <a:r>
              <a:rPr lang="en-US" b="1" dirty="0" err="1"/>
              <a:t>druge</a:t>
            </a:r>
            <a:r>
              <a:rPr lang="en-US" b="1" dirty="0"/>
              <a:t> Maven </a:t>
            </a:r>
            <a:r>
              <a:rPr lang="en-US" b="1" dirty="0" err="1"/>
              <a:t>artifakte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Java EE perspectiva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87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4988824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Group Id</a:t>
            </a:r>
            <a:r>
              <a:rPr lang="en-US" dirty="0"/>
              <a:t> </a:t>
            </a:r>
            <a:r>
              <a:rPr lang="en-US" err="1"/>
              <a:t>unesite</a:t>
            </a:r>
            <a:r>
              <a:rPr lang="en-US"/>
              <a:t> </a:t>
            </a:r>
            <a:r>
              <a:rPr lang="en-US" i="1" smtClean="0"/>
              <a:t>com.ftn</a:t>
            </a:r>
            <a:endParaRPr lang="sr-Latn-RS" dirty="0"/>
          </a:p>
          <a:p>
            <a:r>
              <a:rPr lang="sr-Latn-RS" dirty="0" smtClean="0"/>
              <a:t>Za </a:t>
            </a:r>
            <a:r>
              <a:rPr lang="en-US" i="1" dirty="0" smtClean="0"/>
              <a:t>Artifact </a:t>
            </a:r>
            <a:r>
              <a:rPr lang="en-US" i="1" dirty="0"/>
              <a:t>Id</a:t>
            </a:r>
            <a:r>
              <a:rPr lang="en-US" dirty="0"/>
              <a:t> </a:t>
            </a:r>
            <a:r>
              <a:rPr lang="en-US" dirty="0" err="1"/>
              <a:t>unesite</a:t>
            </a:r>
            <a:r>
              <a:rPr lang="en-US" dirty="0"/>
              <a:t> </a:t>
            </a:r>
            <a:r>
              <a:rPr lang="sr-Latn-RS" i="1" dirty="0" smtClean="0"/>
              <a:t>Test</a:t>
            </a:r>
            <a:r>
              <a:rPr lang="en-US" i="1" dirty="0" err="1" smtClean="0"/>
              <a:t>MavenVebProjekat</a:t>
            </a:r>
            <a:endParaRPr lang="sr-Latn-RS" dirty="0"/>
          </a:p>
          <a:p>
            <a:r>
              <a:rPr lang="sr-Latn-RS" dirty="0"/>
              <a:t>Z</a:t>
            </a:r>
            <a:r>
              <a:rPr lang="en-US" dirty="0" smtClean="0"/>
              <a:t>a </a:t>
            </a:r>
            <a:r>
              <a:rPr lang="en-US" dirty="0" err="1"/>
              <a:t>verziju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ostane</a:t>
            </a:r>
            <a:r>
              <a:rPr lang="en-US" dirty="0"/>
              <a:t> </a:t>
            </a:r>
            <a:r>
              <a:rPr lang="en-US" dirty="0" err="1"/>
              <a:t>predložena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smtClean="0"/>
              <a:t>Maven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predložiti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korenskog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, </a:t>
            </a:r>
            <a:r>
              <a:rPr lang="en-US" dirty="0" err="1"/>
              <a:t>nastaje</a:t>
            </a:r>
            <a:r>
              <a:rPr lang="en-US" dirty="0"/>
              <a:t> </a:t>
            </a:r>
            <a:r>
              <a:rPr lang="en-US" dirty="0" err="1" smtClean="0"/>
              <a:t>spajanjem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i="1" dirty="0"/>
              <a:t>Group Id</a:t>
            </a:r>
            <a:r>
              <a:rPr lang="en-US" dirty="0"/>
              <a:t> i </a:t>
            </a:r>
            <a:r>
              <a:rPr lang="en-US" i="1" dirty="0"/>
              <a:t>Artifact Id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/>
              <a:t>Finish</a:t>
            </a:r>
            <a:r>
              <a:rPr lang="en-US" dirty="0"/>
              <a:t>. 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Java EE </a:t>
            </a:r>
            <a:r>
              <a:rPr lang="sr-Latn-RS" sz="4000" dirty="0" smtClean="0">
                <a:latin typeface="+mn-lt"/>
              </a:rPr>
              <a:t>perspectiva</a:t>
            </a:r>
            <a:endParaRPr lang="en-US" sz="4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73" y="1482140"/>
            <a:ext cx="6487500" cy="48825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5820701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ikonicu</a:t>
            </a:r>
            <a:r>
              <a:rPr lang="en-US" dirty="0"/>
              <a:t> M</a:t>
            </a:r>
            <a:endParaRPr lang="sr-Latn-RS" dirty="0"/>
          </a:p>
          <a:p>
            <a:r>
              <a:rPr lang="en-US" dirty="0"/>
              <a:t>Maven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preuzeti</a:t>
            </a:r>
            <a:r>
              <a:rPr lang="en-US" dirty="0"/>
              <a:t> </a:t>
            </a:r>
            <a:r>
              <a:rPr lang="en-US" dirty="0" err="1"/>
              <a:t>neophodne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internet, </a:t>
            </a:r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donju</a:t>
            </a:r>
            <a:r>
              <a:rPr lang="en-US" dirty="0"/>
              <a:t> </a:t>
            </a:r>
            <a:r>
              <a:rPr lang="en-US" dirty="0" err="1"/>
              <a:t>ugao</a:t>
            </a:r>
            <a:r>
              <a:rPr lang="en-US" dirty="0"/>
              <a:t>. </a:t>
            </a:r>
            <a:r>
              <a:rPr lang="en-US" dirty="0" err="1"/>
              <a:t>Sačekajte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preuzimanja</a:t>
            </a:r>
            <a:r>
              <a:rPr lang="en-US" dirty="0"/>
              <a:t> ne </a:t>
            </a:r>
            <a:r>
              <a:rPr lang="en-US" dirty="0" err="1" smtClean="0"/>
              <a:t>završi</a:t>
            </a:r>
            <a:endParaRPr lang="sr-Latn-RS" dirty="0" smtClean="0"/>
          </a:p>
          <a:p>
            <a:r>
              <a:rPr lang="sr-Latn-RS" dirty="0"/>
              <a:t>Obrišite index.jsp </a:t>
            </a:r>
            <a:r>
              <a:rPr lang="sr-Latn-RS" dirty="0" smtClean="0"/>
              <a:t>fajl</a:t>
            </a:r>
          </a:p>
          <a:p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foldere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nedostaju</a:t>
            </a:r>
            <a:r>
              <a:rPr lang="en-US" dirty="0"/>
              <a:t> a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predefinisanim</a:t>
            </a:r>
            <a:r>
              <a:rPr lang="en-US" dirty="0"/>
              <a:t> </a:t>
            </a:r>
            <a:r>
              <a:rPr lang="en-US" dirty="0" err="1"/>
              <a:t>prostornim</a:t>
            </a:r>
            <a:r>
              <a:rPr lang="en-US" dirty="0"/>
              <a:t> </a:t>
            </a:r>
            <a:r>
              <a:rPr lang="en-US" dirty="0" err="1"/>
              <a:t>rasporedom</a:t>
            </a:r>
            <a:r>
              <a:rPr lang="en-US" dirty="0"/>
              <a:t> </a:t>
            </a:r>
            <a:r>
              <a:rPr lang="en-US" dirty="0" err="1"/>
              <a:t>foldera</a:t>
            </a:r>
            <a:r>
              <a:rPr lang="en-US" dirty="0"/>
              <a:t> u Maven </a:t>
            </a:r>
            <a:r>
              <a:rPr lang="en-US" dirty="0" err="1" smtClean="0"/>
              <a:t>projektu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1" y="960578"/>
            <a:ext cx="5820701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P</a:t>
            </a:r>
            <a:r>
              <a:rPr lang="sr-Latn-RS" sz="4000" dirty="0" smtClean="0">
                <a:latin typeface="+mn-lt"/>
              </a:rPr>
              <a:t>rostorni raspored </a:t>
            </a:r>
            <a:r>
              <a:rPr lang="sr-Latn-RS" sz="4000" dirty="0">
                <a:latin typeface="+mn-lt"/>
              </a:rPr>
              <a:t>foldera </a:t>
            </a:r>
            <a:endParaRPr lang="en-US" sz="40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96296" y="5394959"/>
            <a:ext cx="5634238" cy="117565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/main/java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/main/resources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/test/java</a:t>
            </a: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09" y="1290288"/>
            <a:ext cx="5655226" cy="352990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094514" y="3135087"/>
            <a:ext cx="1449977" cy="124097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44491" y="2936622"/>
            <a:ext cx="809898" cy="237238"/>
          </a:xfrm>
          <a:prstGeom prst="rect">
            <a:avLst/>
          </a:prstGeom>
          <a:noFill/>
          <a:ln w="25400">
            <a:solidFill>
              <a:srgbClr val="EA2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6099167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Primetite</a:t>
            </a:r>
            <a:r>
              <a:rPr lang="en-US" dirty="0"/>
              <a:t> da folder </a:t>
            </a:r>
            <a:r>
              <a:rPr lang="en-US" i="1" dirty="0" err="1"/>
              <a:t>src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gornjem</a:t>
            </a:r>
            <a:r>
              <a:rPr lang="en-US" dirty="0"/>
              <a:t> </a:t>
            </a:r>
            <a:r>
              <a:rPr lang="en-US" dirty="0" err="1" smtClean="0"/>
              <a:t>delu</a:t>
            </a:r>
            <a:r>
              <a:rPr lang="sr-Latn-RS" dirty="0" smtClean="0"/>
              <a:t> i u donjem delu projekta.</a:t>
            </a:r>
          </a:p>
          <a:p>
            <a:r>
              <a:rPr lang="sr-Latn-RS" dirty="0" smtClean="0"/>
              <a:t>U gornjem delu se nalazi sve što je ubačeno u </a:t>
            </a:r>
            <a:r>
              <a:rPr lang="sr-Latn-RS" b="1" dirty="0" smtClean="0"/>
              <a:t>Build Path</a:t>
            </a:r>
            <a:r>
              <a:rPr lang="sr-Latn-RS" dirty="0" smtClean="0"/>
              <a:t> projekta</a:t>
            </a:r>
          </a:p>
          <a:p>
            <a:pPr lvl="1"/>
            <a:r>
              <a:rPr lang="sr-Latn-RS" dirty="0" smtClean="0"/>
              <a:t>Src u folderu </a:t>
            </a:r>
            <a:r>
              <a:rPr lang="en-US" i="1" dirty="0"/>
              <a:t>Java Resources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folder </a:t>
            </a:r>
            <a:r>
              <a:rPr lang="en-US" dirty="0" err="1"/>
              <a:t>za</a:t>
            </a:r>
            <a:r>
              <a:rPr lang="en-US" dirty="0"/>
              <a:t> Java </a:t>
            </a:r>
            <a:r>
              <a:rPr lang="en-US" dirty="0" err="1"/>
              <a:t>pakete</a:t>
            </a:r>
            <a:r>
              <a:rPr lang="sr-Latn-RS" dirty="0" smtClean="0"/>
              <a:t> </a:t>
            </a:r>
            <a:endParaRPr lang="sr-Latn-RS" dirty="0"/>
          </a:p>
          <a:p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en-US" dirty="0" err="1"/>
              <a:t>donjem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sr-Latn-RS" dirty="0" smtClean="0"/>
              <a:t>se nalazi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fizička</a:t>
            </a:r>
            <a:r>
              <a:rPr lang="en-US" dirty="0"/>
              <a:t> </a:t>
            </a:r>
            <a:r>
              <a:rPr lang="en-US" dirty="0" err="1"/>
              <a:t>reprezentacija</a:t>
            </a:r>
            <a:r>
              <a:rPr lang="en-US" dirty="0"/>
              <a:t> </a:t>
            </a:r>
            <a:r>
              <a:rPr lang="en-US" dirty="0" err="1"/>
              <a:t>foldera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U </a:t>
            </a:r>
            <a:r>
              <a:rPr lang="en-US" dirty="0" err="1"/>
              <a:t>gornjem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uvesti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Java </a:t>
            </a:r>
            <a:r>
              <a:rPr lang="en-US" dirty="0" err="1"/>
              <a:t>resursi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(</a:t>
            </a:r>
            <a:r>
              <a:rPr lang="en-US" dirty="0" err="1"/>
              <a:t>svi</a:t>
            </a:r>
            <a:r>
              <a:rPr lang="en-US" dirty="0"/>
              <a:t> Java </a:t>
            </a:r>
            <a:r>
              <a:rPr lang="en-US" dirty="0" err="1"/>
              <a:t>fajlovi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ovde</a:t>
            </a:r>
            <a:r>
              <a:rPr lang="en-US" dirty="0"/>
              <a:t>),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donjem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obični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toj</a:t>
            </a:r>
            <a:r>
              <a:rPr lang="en-US" dirty="0"/>
              <a:t> </a:t>
            </a:r>
            <a:r>
              <a:rPr lang="en-US" dirty="0" err="1"/>
              <a:t>lokaciji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4490" y="5394959"/>
            <a:ext cx="5381898" cy="117565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Može se folder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donjeg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sr-Latn-RS" dirty="0" smtClean="0"/>
              <a:t>dodati u gornji deo 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Desni klik-</a:t>
            </a:r>
            <a:r>
              <a:rPr lang="en-US" dirty="0" smtClean="0"/>
              <a:t>&gt;Build Path</a:t>
            </a:r>
            <a:r>
              <a:rPr lang="sr-Latn-RS" dirty="0"/>
              <a:t>-</a:t>
            </a:r>
            <a:r>
              <a:rPr lang="en-US" dirty="0" smtClean="0"/>
              <a:t>&gt;Use as </a:t>
            </a:r>
            <a:r>
              <a:rPr lang="en-US" dirty="0" err="1" smtClean="0"/>
              <a:t>SourceFolder</a:t>
            </a:r>
            <a:endParaRPr lang="sr-Latn-R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9" y="1026634"/>
            <a:ext cx="5381899" cy="421619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9381" y="960578"/>
            <a:ext cx="5820701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P</a:t>
            </a:r>
            <a:r>
              <a:rPr lang="sr-Latn-RS" sz="4000" dirty="0" smtClean="0">
                <a:latin typeface="+mn-lt"/>
              </a:rPr>
              <a:t>rostorni raspored </a:t>
            </a:r>
            <a:r>
              <a:rPr lang="sr-Latn-RS" sz="4000" dirty="0">
                <a:latin typeface="+mn-lt"/>
              </a:rPr>
              <a:t>foldera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49" y="962842"/>
            <a:ext cx="58578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5576652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&lt;</a:t>
            </a:r>
            <a:r>
              <a:rPr lang="en-US" b="1" dirty="0" err="1"/>
              <a:t>modelVersion</a:t>
            </a:r>
            <a:r>
              <a:rPr lang="en-US" b="1" dirty="0" smtClean="0"/>
              <a:t>&gt;</a:t>
            </a:r>
            <a:r>
              <a:rPr lang="sr-Latn-RS" b="1" dirty="0" smtClean="0"/>
              <a:t> </a:t>
            </a:r>
            <a:r>
              <a:rPr lang="en-US" dirty="0" smtClean="0"/>
              <a:t>-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verziju</a:t>
            </a:r>
            <a:r>
              <a:rPr lang="en-US" dirty="0"/>
              <a:t> </a:t>
            </a:r>
            <a:r>
              <a:rPr lang="en-US" dirty="0" err="1"/>
              <a:t>pom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pPr lvl="0"/>
            <a:r>
              <a:rPr lang="en-US" b="1" dirty="0"/>
              <a:t>Group Id, Artifact Id, version </a:t>
            </a:r>
            <a:r>
              <a:rPr lang="en-US" dirty="0"/>
              <a:t>– </a:t>
            </a:r>
            <a:r>
              <a:rPr lang="en-US" dirty="0" err="1"/>
              <a:t>uneti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process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0"/>
            <a:r>
              <a:rPr lang="en-US" b="1" dirty="0"/>
              <a:t>&lt;packaging</a:t>
            </a:r>
            <a:r>
              <a:rPr lang="en-US" b="1" dirty="0" smtClean="0"/>
              <a:t>&gt;</a:t>
            </a:r>
            <a:r>
              <a:rPr lang="sr-Latn-RS" b="1" dirty="0" smtClean="0"/>
              <a:t> </a:t>
            </a:r>
            <a:r>
              <a:rPr lang="en-US" dirty="0" smtClean="0"/>
              <a:t>- </a:t>
            </a:r>
            <a:r>
              <a:rPr lang="en-US" dirty="0" err="1"/>
              <a:t>označava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Maven </a:t>
            </a:r>
            <a:r>
              <a:rPr lang="en-US" i="1" dirty="0"/>
              <a:t>Build life-cycle</a:t>
            </a:r>
            <a:r>
              <a:rPr lang="en-US" dirty="0"/>
              <a:t> u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i="1" dirty="0"/>
              <a:t>package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projektnu</a:t>
            </a:r>
            <a:r>
              <a:rPr lang="en-US" dirty="0"/>
              <a:t> </a:t>
            </a:r>
            <a:r>
              <a:rPr lang="en-US" dirty="0" err="1"/>
              <a:t>deliverablu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war</a:t>
            </a:r>
            <a:r>
              <a:rPr lang="en-US" dirty="0"/>
              <a:t> </a:t>
            </a:r>
            <a:r>
              <a:rPr lang="en-US" dirty="0" err="1"/>
              <a:t>arhiva</a:t>
            </a:r>
            <a:r>
              <a:rPr lang="en-US" dirty="0"/>
              <a:t> (jar/war/ear…)</a:t>
            </a:r>
          </a:p>
          <a:p>
            <a:pPr lvl="0"/>
            <a:r>
              <a:rPr lang="en-US" b="1" dirty="0"/>
              <a:t>&lt;name&gt; </a:t>
            </a:r>
            <a:r>
              <a:rPr lang="en-US" dirty="0" smtClean="0"/>
              <a:t>- </a:t>
            </a:r>
            <a:r>
              <a:rPr lang="en-US" dirty="0" err="1"/>
              <a:t>opisno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url</a:t>
            </a:r>
            <a:r>
              <a:rPr lang="en-US" b="1" dirty="0" smtClean="0"/>
              <a:t>&gt;</a:t>
            </a:r>
            <a:r>
              <a:rPr lang="sr-Latn-RS" b="1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link do </a:t>
            </a:r>
            <a:r>
              <a:rPr lang="en-US" dirty="0" err="1"/>
              <a:t>dokumentacije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sr-Latn-RS" dirty="0" smtClean="0"/>
          </a:p>
          <a:p>
            <a:pPr lvl="0"/>
            <a:r>
              <a:rPr lang="en-US" b="1" dirty="0"/>
              <a:t>&lt;properties&gt; </a:t>
            </a:r>
            <a:r>
              <a:rPr lang="en-US" dirty="0"/>
              <a:t>- </a:t>
            </a:r>
            <a:r>
              <a:rPr lang="en-US" dirty="0" err="1"/>
              <a:t>imenovane</a:t>
            </a:r>
            <a:r>
              <a:rPr lang="en-US" dirty="0"/>
              <a:t>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u </a:t>
            </a:r>
            <a:r>
              <a:rPr lang="en-US" dirty="0" err="1"/>
              <a:t>ostatku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${</a:t>
            </a:r>
            <a:r>
              <a:rPr lang="en-US" dirty="0" err="1"/>
              <a:t>imePropetija</a:t>
            </a:r>
            <a:r>
              <a:rPr lang="en-US" dirty="0"/>
              <a:t>}</a:t>
            </a:r>
          </a:p>
          <a:p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Objašnjenje pom.xml</a:t>
            </a:r>
            <a:endParaRPr lang="en-US" sz="40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5406" y="1854926"/>
            <a:ext cx="561703" cy="757645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94514" y="2821577"/>
            <a:ext cx="1162595" cy="31351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75811" y="3696789"/>
            <a:ext cx="581298" cy="209006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63886" y="4376057"/>
            <a:ext cx="1293223" cy="261258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64325" y="4920343"/>
            <a:ext cx="443049" cy="130629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60763" y="5508173"/>
            <a:ext cx="646611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6255425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&lt;dependencies&gt; </a:t>
            </a:r>
            <a:r>
              <a:rPr lang="en-US" dirty="0"/>
              <a:t>- </a:t>
            </a:r>
            <a:r>
              <a:rPr lang="en-US" dirty="0" err="1"/>
              <a:t>navode</a:t>
            </a:r>
            <a:r>
              <a:rPr lang="en-US" dirty="0"/>
              <a:t> se </a:t>
            </a:r>
            <a:r>
              <a:rPr lang="en-US" dirty="0" err="1"/>
              <a:t>biblioteke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 smtClean="0"/>
              <a:t>zavisi</a:t>
            </a:r>
            <a:r>
              <a:rPr lang="sr-Latn-RS" dirty="0" smtClean="0"/>
              <a:t>. </a:t>
            </a:r>
          </a:p>
          <a:p>
            <a:pPr lvl="0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se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 (</a:t>
            </a:r>
            <a:r>
              <a:rPr lang="en-US" b="1" dirty="0"/>
              <a:t>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&lt;version&gt;</a:t>
            </a:r>
            <a:r>
              <a:rPr lang="en-US" dirty="0"/>
              <a:t>) i </a:t>
            </a:r>
            <a:r>
              <a:rPr lang="en-US" dirty="0" err="1"/>
              <a:t>opseg</a:t>
            </a:r>
            <a:r>
              <a:rPr lang="en-US" dirty="0"/>
              <a:t> (</a:t>
            </a:r>
            <a:r>
              <a:rPr lang="en-US" b="1" dirty="0"/>
              <a:t>&lt;scope&gt;</a:t>
            </a:r>
            <a:r>
              <a:rPr lang="en-US" dirty="0"/>
              <a:t>)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 </a:t>
            </a:r>
            <a:r>
              <a:rPr lang="en-US" i="1" dirty="0"/>
              <a:t>Build life-cycle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ta </a:t>
            </a:r>
            <a:r>
              <a:rPr lang="en-US" dirty="0" err="1"/>
              <a:t>zavisnost</a:t>
            </a:r>
            <a:r>
              <a:rPr lang="en-US" dirty="0"/>
              <a:t>. </a:t>
            </a:r>
            <a:endParaRPr lang="sr-Latn-RS" dirty="0" smtClean="0"/>
          </a:p>
          <a:p>
            <a:pPr lvl="1"/>
            <a:r>
              <a:rPr lang="en-US" dirty="0"/>
              <a:t>Scope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izostavi</a:t>
            </a:r>
            <a:r>
              <a:rPr lang="en-US" dirty="0"/>
              <a:t>,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</a:t>
            </a:r>
            <a:r>
              <a:rPr lang="en-US" dirty="0" err="1"/>
              <a:t>važi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faze </a:t>
            </a:r>
            <a:r>
              <a:rPr lang="en-US" i="1" dirty="0"/>
              <a:t>Build life-cycle.</a:t>
            </a:r>
            <a:endParaRPr lang="sr-Latn-RS" dirty="0"/>
          </a:p>
          <a:p>
            <a:pPr lvl="0"/>
            <a:r>
              <a:rPr lang="sr-Latn-RS" dirty="0" smtClean="0"/>
              <a:t>T</a:t>
            </a:r>
            <a:r>
              <a:rPr lang="en-US" dirty="0" err="1" smtClean="0"/>
              <a:t>renutno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navedena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od </a:t>
            </a:r>
            <a:r>
              <a:rPr lang="en-US" b="1" dirty="0" err="1"/>
              <a:t>JUnit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konkretnu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se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da se </a:t>
            </a:r>
            <a:r>
              <a:rPr lang="en-US" dirty="0" err="1"/>
              <a:t>JUnut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narednu</a:t>
            </a:r>
            <a:r>
              <a:rPr lang="en-US" dirty="0"/>
              <a:t> </a:t>
            </a:r>
            <a:r>
              <a:rPr lang="en-US" dirty="0" err="1"/>
              <a:t>fazu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faze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fazu</a:t>
            </a:r>
            <a:r>
              <a:rPr lang="en-US" dirty="0"/>
              <a:t> </a:t>
            </a:r>
            <a:r>
              <a:rPr lang="en-US" i="1" dirty="0"/>
              <a:t>package</a:t>
            </a:r>
            <a:r>
              <a:rPr lang="en-US" dirty="0"/>
              <a:t>. 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Objašnjenje pom.xml</a:t>
            </a:r>
            <a:endParaRPr lang="en-US" sz="40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12" y="1907176"/>
            <a:ext cx="5225639" cy="289954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5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Kreiranje </a:t>
            </a:r>
            <a:r>
              <a:rPr lang="sr-Latn-RS" dirty="0" smtClean="0">
                <a:solidFill>
                  <a:schemeClr val="bg1"/>
                </a:solidFill>
                <a:latin typeface="+mn-lt"/>
              </a:rPr>
              <a:t>novog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Maven </a:t>
            </a:r>
            <a:r>
              <a:rPr lang="nn-NO" dirty="0">
                <a:solidFill>
                  <a:schemeClr val="bg1"/>
                </a:solidFill>
                <a:latin typeface="+mn-lt"/>
              </a:rPr>
              <a:t>veb </a:t>
            </a:r>
            <a:r>
              <a:rPr lang="nn-NO" dirty="0" smtClean="0">
                <a:solidFill>
                  <a:schemeClr val="bg1"/>
                </a:solidFill>
                <a:latin typeface="+mn-lt"/>
              </a:rPr>
              <a:t>projekta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6255425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lvl="0"/>
            <a:r>
              <a:rPr lang="en-US" b="1" dirty="0"/>
              <a:t>&lt;build&gt; </a:t>
            </a:r>
            <a:r>
              <a:rPr lang="en-US" dirty="0"/>
              <a:t>- </a:t>
            </a:r>
            <a:r>
              <a:rPr lang="en-US" dirty="0" err="1"/>
              <a:t>opisuju</a:t>
            </a:r>
            <a:r>
              <a:rPr lang="en-US" dirty="0"/>
              <a:t> se </a:t>
            </a:r>
            <a:r>
              <a:rPr lang="en-US" dirty="0" err="1"/>
              <a:t>podešavanja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bildovanje</a:t>
            </a:r>
            <a:r>
              <a:rPr lang="en-US" dirty="0"/>
              <a:t> deliverable</a:t>
            </a:r>
          </a:p>
          <a:p>
            <a:pPr lvl="0"/>
            <a:r>
              <a:rPr lang="en-US" b="1" dirty="0"/>
              <a:t>&lt;</a:t>
            </a:r>
            <a:r>
              <a:rPr lang="en-US" b="1" dirty="0" err="1"/>
              <a:t>finalName</a:t>
            </a:r>
            <a:r>
              <a:rPr lang="en-US" b="1" dirty="0"/>
              <a:t>&gt; </a:t>
            </a:r>
            <a:r>
              <a:rPr lang="en-US" dirty="0"/>
              <a:t>- </a:t>
            </a:r>
            <a:r>
              <a:rPr lang="en-US" dirty="0" err="1"/>
              <a:t>ime</a:t>
            </a:r>
            <a:r>
              <a:rPr lang="en-US" dirty="0"/>
              <a:t> deliverable</a:t>
            </a:r>
          </a:p>
          <a:p>
            <a:pPr lvl="0"/>
            <a:r>
              <a:rPr lang="en-US" b="1" dirty="0"/>
              <a:t>&lt;</a:t>
            </a:r>
            <a:r>
              <a:rPr lang="en-US" b="1" dirty="0" err="1"/>
              <a:t>pluginManagement</a:t>
            </a:r>
            <a:r>
              <a:rPr lang="en-US" b="1" dirty="0"/>
              <a:t>&gt; &lt;plugins&gt;</a:t>
            </a:r>
            <a:r>
              <a:rPr lang="en-US" dirty="0"/>
              <a:t> - </a:t>
            </a:r>
            <a:r>
              <a:rPr lang="en-US" dirty="0" err="1"/>
              <a:t>sekcija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priključcima</a:t>
            </a:r>
            <a:r>
              <a:rPr lang="sr-Latn-R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priključci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bildovanje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u </a:t>
            </a:r>
            <a:r>
              <a:rPr lang="en-US" dirty="0" err="1"/>
              <a:t>projektnu</a:t>
            </a:r>
            <a:r>
              <a:rPr lang="en-US" dirty="0"/>
              <a:t> </a:t>
            </a:r>
            <a:r>
              <a:rPr lang="en-US" dirty="0" err="1"/>
              <a:t>deliverablu</a:t>
            </a:r>
            <a:endParaRPr lang="en-US" dirty="0"/>
          </a:p>
          <a:p>
            <a:pPr lvl="0"/>
            <a:r>
              <a:rPr lang="en-US" b="1" dirty="0"/>
              <a:t>&lt;plugin&gt; </a:t>
            </a:r>
            <a:r>
              <a:rPr lang="en-US" dirty="0"/>
              <a:t>- </a:t>
            </a:r>
            <a:r>
              <a:rPr lang="en-US" dirty="0" err="1"/>
              <a:t>priključak</a:t>
            </a:r>
            <a:r>
              <a:rPr lang="en-US" dirty="0"/>
              <a:t> se </a:t>
            </a:r>
            <a:r>
              <a:rPr lang="en-US" dirty="0" err="1"/>
              <a:t>identifikuje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dirty="0"/>
              <a:t> i </a:t>
            </a:r>
            <a:r>
              <a:rPr lang="en-US" b="1" dirty="0"/>
              <a:t>&lt;version&gt;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njega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postaviti</a:t>
            </a:r>
            <a:r>
              <a:rPr lang="en-US" dirty="0"/>
              <a:t> </a:t>
            </a:r>
            <a:r>
              <a:rPr lang="en-US" dirty="0" err="1"/>
              <a:t>dodatna</a:t>
            </a:r>
            <a:r>
              <a:rPr lang="en-US" dirty="0"/>
              <a:t> </a:t>
            </a: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&lt;configuration&gt;</a:t>
            </a:r>
            <a:r>
              <a:rPr lang="en-US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4858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Objašnjenje pom.xml</a:t>
            </a:r>
            <a:endParaRPr lang="en-US" sz="40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45" y="1599705"/>
            <a:ext cx="5341216" cy="353399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409848" y="1824447"/>
            <a:ext cx="323305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64820" y="2011680"/>
            <a:ext cx="1519306" cy="531224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76173" y="2429692"/>
            <a:ext cx="1519306" cy="531224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07577" y="3836126"/>
            <a:ext cx="2285921" cy="814251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Dodatno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1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500611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sz="3600" dirty="0">
                <a:solidFill>
                  <a:schemeClr val="bg1"/>
                </a:solidFill>
              </a:rPr>
              <a:t>Arhitektura veb aplikacija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206" y="279099"/>
            <a:ext cx="6732443" cy="6474126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sr-Latn-RS" dirty="0" smtClean="0"/>
              <a:t>Klijent – Server aplikacija, gde komunicijraju po HTTP protokolu</a:t>
            </a:r>
          </a:p>
          <a:p>
            <a:r>
              <a:rPr lang="sr-Latn-RS" dirty="0" smtClean="0"/>
              <a:t>Klijent - </a:t>
            </a:r>
            <a:r>
              <a:rPr lang="en-US" dirty="0" err="1"/>
              <a:t>brauzerska</a:t>
            </a:r>
            <a:r>
              <a:rPr lang="en-US" dirty="0"/>
              <a:t> </a:t>
            </a:r>
            <a:r>
              <a:rPr lang="en-US" dirty="0" err="1" smtClean="0"/>
              <a:t>aplikacija</a:t>
            </a:r>
            <a:r>
              <a:rPr lang="sr-Latn-RS" dirty="0" smtClean="0"/>
              <a:t>, šalje zahtev za resursom </a:t>
            </a:r>
            <a:r>
              <a:rPr lang="en-US" dirty="0" smtClean="0"/>
              <a:t>i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/>
              <a:t>dobijanju</a:t>
            </a:r>
            <a:r>
              <a:rPr lang="en-US" dirty="0"/>
              <a:t> </a:t>
            </a:r>
            <a:r>
              <a:rPr lang="en-US" dirty="0" err="1" smtClean="0"/>
              <a:t>odgovora</a:t>
            </a:r>
            <a:r>
              <a:rPr lang="en-US" dirty="0" smtClean="0"/>
              <a:t> </a:t>
            </a:r>
            <a:r>
              <a:rPr lang="en-US" dirty="0" err="1" smtClean="0"/>
              <a:t>prika</a:t>
            </a:r>
            <a:r>
              <a:rPr lang="sr-Latn-RS" dirty="0" smtClean="0"/>
              <a:t>zuje</a:t>
            </a:r>
            <a:r>
              <a:rPr lang="en-US" dirty="0" smtClean="0"/>
              <a:t> </a:t>
            </a:r>
            <a:r>
              <a:rPr lang="en-US" dirty="0" err="1" smtClean="0"/>
              <a:t>dobijen</a:t>
            </a:r>
            <a:r>
              <a:rPr lang="sr-Latn-RS" dirty="0" smtClean="0"/>
              <a:t>i resurs od Servera</a:t>
            </a:r>
          </a:p>
          <a:p>
            <a:r>
              <a:rPr lang="en-US" dirty="0"/>
              <a:t>Server </a:t>
            </a:r>
            <a:r>
              <a:rPr lang="en-US" dirty="0" err="1"/>
              <a:t>prihvata</a:t>
            </a:r>
            <a:r>
              <a:rPr lang="en-US" dirty="0"/>
              <a:t> HTTP </a:t>
            </a:r>
            <a:r>
              <a:rPr lang="en-US" dirty="0" err="1"/>
              <a:t>zahteve</a:t>
            </a:r>
            <a:r>
              <a:rPr lang="en-US" dirty="0"/>
              <a:t>,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i </a:t>
            </a:r>
            <a:r>
              <a:rPr lang="en-US" dirty="0" err="1"/>
              <a:t>vraća</a:t>
            </a:r>
            <a:r>
              <a:rPr lang="en-US" dirty="0"/>
              <a:t> HTTP </a:t>
            </a:r>
            <a:r>
              <a:rPr lang="en-US" dirty="0" err="1" smtClean="0"/>
              <a:t>odgovor</a:t>
            </a:r>
            <a:endParaRPr lang="sr-Latn-RS" dirty="0" smtClean="0"/>
          </a:p>
          <a:p>
            <a:r>
              <a:rPr lang="sr-Latn-RS" dirty="0"/>
              <a:t>klasična veb aplikacija</a:t>
            </a:r>
          </a:p>
          <a:p>
            <a:r>
              <a:rPr lang="sr-Latn-RS" dirty="0"/>
              <a:t>MVC aplikacija u kojoj se HTML kod generiše na serverskoj stani i isporučuje </a:t>
            </a:r>
            <a:r>
              <a:rPr lang="sr-Latn-RS" dirty="0" smtClean="0"/>
              <a:t>klijentu</a:t>
            </a:r>
          </a:p>
          <a:p>
            <a:r>
              <a:rPr lang="sr-Latn-RS" dirty="0" smtClean="0"/>
              <a:t>HTML generisana stanice ne sadrži Java kod</a:t>
            </a:r>
            <a:endParaRPr lang="sr-Latn-RS" dirty="0"/>
          </a:p>
          <a:p>
            <a:r>
              <a:rPr lang="sr-Latn-RS" dirty="0" smtClean="0"/>
              <a:t>MVC – Model View Controler, </a:t>
            </a:r>
            <a:r>
              <a:rPr lang="sr-Latn-RS" altLang="sr-Latn-RS" dirty="0"/>
              <a:t>Univerzalan šablon (ne koristi se samo u </a:t>
            </a:r>
            <a:r>
              <a:rPr lang="en-US" altLang="sr-Latn-RS" dirty="0"/>
              <a:t>w</a:t>
            </a:r>
            <a:r>
              <a:rPr lang="sr-Latn-RS" altLang="sr-Latn-RS" dirty="0"/>
              <a:t>eb aplikacijama)</a:t>
            </a:r>
          </a:p>
          <a:p>
            <a:r>
              <a:rPr lang="sr-Latn-RS" dirty="0"/>
              <a:t>Design pattern koji se zasniva na sinhronom radu tri komponente</a:t>
            </a:r>
            <a:r>
              <a:rPr lang="sr-Latn-RS" dirty="0" smtClean="0"/>
              <a:t>: Model, View i Controller</a:t>
            </a: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MVC</a:t>
            </a:r>
            <a:endParaRPr lang="en-US" sz="4000" dirty="0">
              <a:latin typeface="+mn-lt"/>
            </a:endParaRPr>
          </a:p>
        </p:txBody>
      </p:sp>
      <p:pic>
        <p:nvPicPr>
          <p:cNvPr id="9" name="image1.png" descr="Server side generated HTML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381" y="1615030"/>
            <a:ext cx="4951269" cy="427631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105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Inversion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According to the paper written by Martin Fowler(</a:t>
            </a:r>
            <a:r>
              <a:rPr lang="en-US" u="sng" dirty="0">
                <a:hlinkClick r:id="rId3"/>
              </a:rPr>
              <a:t>https://martinfowler.com/bliki/InversionOfControl.html</a:t>
            </a:r>
            <a:r>
              <a:rPr lang="en-US" dirty="0"/>
              <a:t> ), inversion of control is the principle where the control flow of a program is inverted: instead of the programmer controlling the flow of a program, the external sources (framework, services, other components) take control of it. It's like we plug something into something else.</a:t>
            </a:r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Inversion of </a:t>
            </a:r>
            <a:r>
              <a:rPr lang="sr-Latn-RS" sz="4000" dirty="0" smtClean="0">
                <a:latin typeface="+mn-lt"/>
              </a:rPr>
              <a:t>control </a:t>
            </a:r>
            <a:r>
              <a:rPr lang="sr-Latn-RS" sz="4000" smtClean="0">
                <a:latin typeface="+mn-lt"/>
              </a:rPr>
              <a:t>(</a:t>
            </a:r>
            <a:r>
              <a:rPr lang="sr-Latn-RS" sz="4000" smtClean="0">
                <a:latin typeface="+mn-lt"/>
              </a:rPr>
              <a:t>I</a:t>
            </a:r>
            <a:r>
              <a:rPr lang="en-US" sz="4000" smtClean="0">
                <a:latin typeface="+mn-lt"/>
              </a:rPr>
              <a:t>o</a:t>
            </a:r>
            <a:r>
              <a:rPr lang="sr-Latn-RS" sz="4000" smtClean="0">
                <a:latin typeface="+mn-lt"/>
              </a:rPr>
              <a:t>C</a:t>
            </a:r>
            <a:r>
              <a:rPr lang="sr-Latn-RS" sz="4000" dirty="0" smtClean="0">
                <a:latin typeface="+mn-lt"/>
              </a:rPr>
              <a:t>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5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Maven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6255425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lvl="0"/>
            <a:r>
              <a:rPr lang="en-US" dirty="0" err="1"/>
              <a:t>Zavisnosti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videti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</a:t>
            </a:r>
            <a:r>
              <a:rPr lang="en-US" i="1" dirty="0"/>
              <a:t>Libraries-&gt;Maven </a:t>
            </a:r>
            <a:r>
              <a:rPr lang="en-US" i="1" dirty="0" smtClean="0"/>
              <a:t>Dependencies</a:t>
            </a:r>
            <a:endParaRPr lang="sr-Latn-RS" dirty="0"/>
          </a:p>
          <a:p>
            <a:pPr lvl="0"/>
            <a:r>
              <a:rPr lang="sr-Latn-RS" dirty="0" smtClean="0"/>
              <a:t>T</a:t>
            </a:r>
            <a:r>
              <a:rPr lang="en-US" dirty="0" smtClean="0"/>
              <a:t>u se </a:t>
            </a:r>
            <a:r>
              <a:rPr lang="sr-Latn-RS" dirty="0" smtClean="0"/>
              <a:t>može </a:t>
            </a:r>
            <a:r>
              <a:rPr lang="en-US" dirty="0" err="1" smtClean="0"/>
              <a:t>videti</a:t>
            </a:r>
            <a:r>
              <a:rPr lang="en-US" dirty="0" smtClean="0"/>
              <a:t> </a:t>
            </a:r>
            <a:r>
              <a:rPr lang="en-US" i="1" dirty="0" err="1" smtClean="0"/>
              <a:t>jun</a:t>
            </a:r>
            <a:r>
              <a:rPr lang="sr-Latn-RS" i="1" dirty="0" smtClean="0"/>
              <a:t>i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err="1" smtClean="0"/>
              <a:t>arhiva</a:t>
            </a:r>
            <a:r>
              <a:rPr lang="sr-Latn-RS" dirty="0" smtClean="0"/>
              <a:t> jer je ona navedena u pom.xml u </a:t>
            </a:r>
            <a:r>
              <a:rPr lang="sr-Latn-RS" dirty="0"/>
              <a:t>tagu </a:t>
            </a:r>
            <a:r>
              <a:rPr lang="sr-Latn-RS" b="1" dirty="0"/>
              <a:t>&lt;dependencies</a:t>
            </a:r>
            <a:r>
              <a:rPr lang="sr-Latn-RS" b="1" dirty="0" smtClean="0"/>
              <a:t>&gt;</a:t>
            </a:r>
            <a:r>
              <a:rPr lang="en-US" dirty="0" smtClean="0"/>
              <a:t>. </a:t>
            </a:r>
            <a:r>
              <a:rPr lang="en-US" dirty="0"/>
              <a:t>Pored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i </a:t>
            </a:r>
            <a:r>
              <a:rPr lang="en-US" i="1" dirty="0" err="1"/>
              <a:t>hamcrest</a:t>
            </a:r>
            <a:r>
              <a:rPr lang="en-US" i="1" dirty="0"/>
              <a:t>-core </a:t>
            </a:r>
            <a:r>
              <a:rPr lang="en-US" dirty="0"/>
              <a:t>jar </a:t>
            </a:r>
            <a:r>
              <a:rPr lang="en-US" dirty="0" err="1"/>
              <a:t>arhiva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neophodna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rad </a:t>
            </a:r>
            <a:r>
              <a:rPr lang="en-US" dirty="0" smtClean="0"/>
              <a:t>J</a:t>
            </a:r>
            <a:r>
              <a:rPr lang="sr-Latn-RS" dirty="0" smtClean="0"/>
              <a:t>U</a:t>
            </a:r>
            <a:r>
              <a:rPr lang="en-US" dirty="0" smtClean="0"/>
              <a:t>nit</a:t>
            </a:r>
            <a:r>
              <a:rPr lang="sr-Latn-RS" dirty="0" smtClean="0"/>
              <a:t> </a:t>
            </a:r>
            <a:r>
              <a:rPr lang="en-US" dirty="0" err="1"/>
              <a:t>biblioteke</a:t>
            </a:r>
            <a:r>
              <a:rPr lang="en-US" dirty="0" smtClean="0"/>
              <a:t>. </a:t>
            </a:r>
            <a:endParaRPr lang="sr-Latn-RS" dirty="0" smtClean="0"/>
          </a:p>
          <a:p>
            <a:pPr lvl="0"/>
            <a:r>
              <a:rPr lang="sr-Latn-RS" dirty="0" smtClean="0"/>
              <a:t>Postojanje </a:t>
            </a:r>
            <a:r>
              <a:rPr lang="en-US" i="1" dirty="0" err="1"/>
              <a:t>hamcrest</a:t>
            </a:r>
            <a:r>
              <a:rPr lang="en-US" i="1" dirty="0"/>
              <a:t>-core </a:t>
            </a:r>
            <a:r>
              <a:rPr lang="en-US" dirty="0"/>
              <a:t>jar </a:t>
            </a:r>
            <a:r>
              <a:rPr lang="en-US" dirty="0" err="1" smtClean="0"/>
              <a:t>arhiv</a:t>
            </a:r>
            <a:r>
              <a:rPr lang="sr-Latn-RS" dirty="0" smtClean="0"/>
              <a:t>e je dobar primer Maven </a:t>
            </a:r>
            <a:r>
              <a:rPr lang="en-US" i="1" dirty="0" smtClean="0"/>
              <a:t>Dependency </a:t>
            </a:r>
            <a:r>
              <a:rPr lang="en-US" i="1" dirty="0"/>
              <a:t>management</a:t>
            </a:r>
            <a:r>
              <a:rPr lang="en-US" dirty="0"/>
              <a:t> u </a:t>
            </a:r>
            <a:r>
              <a:rPr lang="en-US" dirty="0" err="1"/>
              <a:t>akciji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1" y="960578"/>
            <a:ext cx="7144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Maven Dependencies</a:t>
            </a:r>
            <a:endParaRPr lang="en-US" sz="40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12" y="1482139"/>
            <a:ext cx="3947886" cy="362892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Maven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499"/>
            <a:ext cx="11624171" cy="23287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Pored </a:t>
            </a:r>
            <a:r>
              <a:rPr lang="en-US" dirty="0" err="1"/>
              <a:t>taba</a:t>
            </a:r>
            <a:r>
              <a:rPr lang="en-US" dirty="0"/>
              <a:t> </a:t>
            </a:r>
            <a:r>
              <a:rPr lang="en-US" i="1" dirty="0"/>
              <a:t>pom.xml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i tab </a:t>
            </a:r>
            <a:r>
              <a:rPr lang="en-US" i="1" dirty="0"/>
              <a:t>Effective POM</a:t>
            </a:r>
            <a:r>
              <a:rPr lang="en-US" dirty="0"/>
              <a:t>. </a:t>
            </a:r>
            <a:r>
              <a:rPr lang="en-US" i="1" dirty="0"/>
              <a:t>Effective POM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definisani</a:t>
            </a:r>
            <a:r>
              <a:rPr lang="en-US" dirty="0"/>
              <a:t> </a:t>
            </a:r>
            <a:r>
              <a:rPr lang="en-US" i="1" dirty="0"/>
              <a:t>pom.xml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pomovi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projektnih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, i od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pomovi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,… to </a:t>
            </a:r>
            <a:r>
              <a:rPr lang="en-US" dirty="0" err="1"/>
              <a:t>spoji</a:t>
            </a:r>
            <a:r>
              <a:rPr lang="en-US" dirty="0"/>
              <a:t> u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. </a:t>
            </a:r>
          </a:p>
          <a:p>
            <a:r>
              <a:rPr lang="en-US" dirty="0"/>
              <a:t>Tab </a:t>
            </a:r>
            <a:r>
              <a:rPr lang="en-US" i="1" dirty="0" err="1"/>
              <a:t>Dependacy</a:t>
            </a:r>
            <a:r>
              <a:rPr lang="en-US" i="1" dirty="0"/>
              <a:t> Hierarchy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sr-Latn-RS" dirty="0" smtClean="0"/>
              <a:t>vizuelno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/>
              <a:t>zavisnosti</a:t>
            </a:r>
            <a:r>
              <a:rPr lang="en-US" dirty="0"/>
              <a:t> u </a:t>
            </a:r>
            <a:r>
              <a:rPr lang="en-US" dirty="0" err="1"/>
              <a:t>projektu</a:t>
            </a:r>
            <a:endParaRPr lang="sr-Latn-R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1" y="960578"/>
            <a:ext cx="8515796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Effective </a:t>
            </a:r>
            <a:r>
              <a:rPr lang="sr-Latn-RS" sz="4000" dirty="0" smtClean="0">
                <a:latin typeface="+mn-lt"/>
              </a:rPr>
              <a:t>POM </a:t>
            </a:r>
            <a:r>
              <a:rPr lang="sr-Latn-RS" sz="4000" dirty="0">
                <a:latin typeface="+mn-lt"/>
              </a:rPr>
              <a:t>i Dependacy Hierarchy</a:t>
            </a:r>
            <a:endParaRPr lang="en-US" sz="4000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0" y="4194039"/>
            <a:ext cx="7000505" cy="245585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5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Maven Dependency management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500"/>
            <a:ext cx="11624171" cy="498305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projektu</a:t>
            </a:r>
            <a:r>
              <a:rPr lang="en-US" dirty="0"/>
              <a:t> je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postojala</a:t>
            </a:r>
            <a:r>
              <a:rPr lang="en-US" dirty="0"/>
              <a:t> </a:t>
            </a:r>
            <a:r>
              <a:rPr lang="en-US" dirty="0" err="1"/>
              <a:t>greška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u </a:t>
            </a:r>
            <a:r>
              <a:rPr lang="en-US" i="1" dirty="0" err="1" smtClean="0"/>
              <a:t>index.jsp</a:t>
            </a:r>
            <a:endParaRPr lang="sr-Latn-RS" i="1" dirty="0" smtClean="0"/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The superclass "</a:t>
            </a:r>
            <a:r>
              <a:rPr lang="en-US" b="1" dirty="0" err="1">
                <a:latin typeface="Courier" pitchFamily="49" charset="0"/>
              </a:rPr>
              <a:t>javax.servlet.http.HttpServlet</a:t>
            </a:r>
            <a:r>
              <a:rPr lang="en-US" b="1" dirty="0">
                <a:latin typeface="Courier" pitchFamily="49" charset="0"/>
              </a:rPr>
              <a:t>" was not found on the Java Build </a:t>
            </a:r>
            <a:r>
              <a:rPr lang="en-US" b="1" dirty="0" smtClean="0">
                <a:latin typeface="Courier" pitchFamily="49" charset="0"/>
              </a:rPr>
              <a:t>Path</a:t>
            </a:r>
            <a:endParaRPr lang="sr-Latn-RS" b="1" dirty="0" smtClean="0"/>
          </a:p>
          <a:p>
            <a:r>
              <a:rPr lang="en-US" dirty="0"/>
              <a:t>Da bi se </a:t>
            </a:r>
            <a:r>
              <a:rPr lang="en-US" dirty="0" err="1"/>
              <a:t>greška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rešila</a:t>
            </a:r>
            <a:r>
              <a:rPr lang="en-US" dirty="0"/>
              <a:t> a da se </a:t>
            </a:r>
            <a:r>
              <a:rPr lang="en-US" b="1" dirty="0"/>
              <a:t>ne </a:t>
            </a:r>
            <a:r>
              <a:rPr lang="en-US" b="1" dirty="0" err="1"/>
              <a:t>obriše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i="1" dirty="0" err="1"/>
              <a:t>index.jsp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je u pom.xml </a:t>
            </a:r>
            <a:r>
              <a:rPr lang="en-US" dirty="0" err="1"/>
              <a:t>fajlu</a:t>
            </a:r>
            <a:r>
              <a:rPr lang="en-US" dirty="0"/>
              <a:t> </a:t>
            </a:r>
            <a:r>
              <a:rPr lang="en-US" dirty="0" err="1"/>
              <a:t>navesti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bi </a:t>
            </a:r>
            <a:r>
              <a:rPr lang="en-US" dirty="0" err="1"/>
              <a:t>omogućile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JSP </a:t>
            </a:r>
            <a:r>
              <a:rPr lang="en-US" dirty="0" err="1"/>
              <a:t>tehnologijom</a:t>
            </a:r>
            <a:r>
              <a:rPr lang="en-US" dirty="0"/>
              <a:t>. </a:t>
            </a:r>
            <a:endParaRPr lang="sr-Latn-R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1" y="960578"/>
            <a:ext cx="7144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Greška zbog index.jsp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Maven Dependency management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574500"/>
            <a:ext cx="11677007" cy="85519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 smtClean="0"/>
              <a:t>Prvo proveriti u </a:t>
            </a:r>
            <a:r>
              <a:rPr lang="en-US" dirty="0" smtClean="0"/>
              <a:t>Project </a:t>
            </a:r>
            <a:r>
              <a:rPr lang="en-US" dirty="0"/>
              <a:t>Facet </a:t>
            </a:r>
            <a:r>
              <a:rPr lang="en-US" dirty="0" err="1" smtClean="0"/>
              <a:t>podešava</a:t>
            </a:r>
            <a:r>
              <a:rPr lang="sr-Latn-RS" dirty="0" smtClean="0"/>
              <a:t>nje</a:t>
            </a:r>
            <a:r>
              <a:rPr lang="en-US" dirty="0" smtClean="0"/>
              <a:t> </a:t>
            </a:r>
            <a:r>
              <a:rPr lang="en-US" dirty="0" err="1"/>
              <a:t>projekta</a:t>
            </a:r>
            <a:r>
              <a:rPr lang="en-US" dirty="0"/>
              <a:t> (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i="1" dirty="0"/>
              <a:t>Properties</a:t>
            </a:r>
            <a:r>
              <a:rPr lang="en-US" dirty="0"/>
              <a:t>-&gt;</a:t>
            </a:r>
            <a:r>
              <a:rPr lang="en-US" i="1" dirty="0"/>
              <a:t>Project Facets-&gt;Dynamic Web </a:t>
            </a:r>
            <a:r>
              <a:rPr lang="en-US" i="1" dirty="0" smtClean="0"/>
              <a:t>Module</a:t>
            </a:r>
            <a:r>
              <a:rPr lang="sr-Latn-RS" dirty="0" smtClean="0"/>
              <a:t>)</a:t>
            </a:r>
            <a:r>
              <a:rPr lang="en-US" dirty="0" smtClean="0"/>
              <a:t>.</a:t>
            </a:r>
            <a:endParaRPr lang="sr-Latn-R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1" y="960578"/>
            <a:ext cx="7144195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Greška zbog index.jsp</a:t>
            </a:r>
            <a:endParaRPr lang="en-US" sz="4000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12" y="2521956"/>
            <a:ext cx="9103762" cy="423154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92374" y="4946468"/>
            <a:ext cx="1519306" cy="531224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43910" y="3840480"/>
            <a:ext cx="899331" cy="287383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nn-NO" dirty="0">
                <a:solidFill>
                  <a:schemeClr val="bg1"/>
                </a:solidFill>
                <a:latin typeface="+mn-lt"/>
              </a:rPr>
              <a:t>Maven Dependency management</a:t>
            </a:r>
            <a:endParaRPr lang="sr-Latn-R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43" y="1482139"/>
            <a:ext cx="4798821" cy="287993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Zatim u</a:t>
            </a:r>
            <a:r>
              <a:rPr lang="en-US" dirty="0"/>
              <a:t>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sr-Cyrl-RS" b="1" dirty="0"/>
              <a:t>&lt;dependencies&gt; </a:t>
            </a:r>
            <a:r>
              <a:rPr lang="en-US" dirty="0" err="1"/>
              <a:t>neophodno</a:t>
            </a:r>
            <a:r>
              <a:rPr lang="en-US" dirty="0"/>
              <a:t>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od </a:t>
            </a:r>
            <a:r>
              <a:rPr lang="en-US" dirty="0" err="1"/>
              <a:t>Servleta</a:t>
            </a:r>
            <a:r>
              <a:rPr lang="en-US" dirty="0"/>
              <a:t> i JSP </a:t>
            </a:r>
            <a:r>
              <a:rPr lang="en-US" dirty="0" err="1"/>
              <a:t>tehnologije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ta </a:t>
            </a:r>
            <a:r>
              <a:rPr lang="en-US" dirty="0" err="1"/>
              <a:t>zavisnost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serverskoj</a:t>
            </a:r>
            <a:r>
              <a:rPr lang="en-US" dirty="0"/>
              <a:t> </a:t>
            </a:r>
            <a:r>
              <a:rPr lang="en-US" dirty="0" err="1"/>
              <a:t>specifikaciji</a:t>
            </a:r>
            <a:r>
              <a:rPr lang="en-US" dirty="0"/>
              <a:t> </a:t>
            </a:r>
            <a:r>
              <a:rPr lang="en-US" dirty="0" err="1"/>
              <a:t>navedenoj</a:t>
            </a:r>
            <a:r>
              <a:rPr lang="en-US" dirty="0"/>
              <a:t> u Project Facet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Desni klik na projekat pa </a:t>
            </a:r>
            <a:r>
              <a:rPr lang="sr-Latn-RS" b="1" dirty="0" smtClean="0"/>
              <a:t>Maven</a:t>
            </a:r>
            <a:r>
              <a:rPr lang="en-US" b="1" dirty="0" smtClean="0"/>
              <a:t>-&gt;</a:t>
            </a:r>
            <a:r>
              <a:rPr lang="sr-Latn-RS" b="1" dirty="0" smtClean="0"/>
              <a:t>Update Project ...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4792882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Greška zbog index.jsp</a:t>
            </a:r>
            <a:endParaRPr lang="en-US" sz="4000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42709" y="1195233"/>
            <a:ext cx="6557554" cy="54276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&lt;dependencies&gt;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" pitchFamily="49" charset="0"/>
              </a:rPr>
              <a:t>    </a:t>
            </a:r>
            <a:r>
              <a:rPr lang="en-US" sz="1800" b="1" dirty="0" smtClean="0">
                <a:latin typeface="Courier" pitchFamily="49" charset="0"/>
              </a:rPr>
              <a:t>&lt;</a:t>
            </a:r>
            <a:r>
              <a:rPr lang="en-US" sz="1800" b="1" dirty="0">
                <a:latin typeface="Courier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     </a:t>
            </a:r>
            <a:r>
              <a:rPr lang="sr-Latn-RS" sz="1800" b="1" dirty="0" smtClean="0">
                <a:latin typeface="Courier" pitchFamily="49" charset="0"/>
              </a:rPr>
              <a:t>&lt;groupId&gt;javax.servlet&lt;/groupId&gt;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" pitchFamily="49" charset="0"/>
              </a:rPr>
              <a:t>         &lt;artifactId&gt;servlet-api&lt;/artifactId&gt;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" pitchFamily="49" charset="0"/>
              </a:rPr>
              <a:t>         &lt;version&gt;2.3&lt;/version&gt;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pitchFamily="49" charset="0"/>
              </a:rPr>
              <a:t>         </a:t>
            </a:r>
            <a:r>
              <a:rPr lang="en-US" sz="1800" b="1" dirty="0">
                <a:latin typeface="Courier" pitchFamily="49" charset="0"/>
              </a:rPr>
              <a:t>&lt;scope&gt;provided&lt;/scope&gt;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&lt;/dependency&gt;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&lt;dependency&gt;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sr-Latn-RS" sz="1800" b="1" dirty="0" smtClean="0">
                <a:latin typeface="Courier" pitchFamily="49" charset="0"/>
              </a:rPr>
              <a:t>&lt;groupId&gt;javax.servlet.jsp&lt;/groupId&gt;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" pitchFamily="49" charset="0"/>
              </a:rPr>
              <a:t>        &lt;artifactId&gt;jsp-api&lt;/artifactId&gt;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pitchFamily="49" charset="0"/>
              </a:rPr>
              <a:t>        </a:t>
            </a:r>
            <a:r>
              <a:rPr lang="en-US" sz="1800" b="1" dirty="0">
                <a:latin typeface="Courier" pitchFamily="49" charset="0"/>
              </a:rPr>
              <a:t>&lt;version&gt;2.1&lt;/version&gt;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    &lt;scope&gt;provided&lt;/scope&gt;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  &lt;/dependency&gt;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49" charset="0"/>
              </a:rPr>
              <a:t>  &lt;/dependencies&gt;</a:t>
            </a:r>
            <a:endParaRPr lang="sr-Latn-C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500611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sz="3600" dirty="0">
                <a:solidFill>
                  <a:schemeClr val="bg1"/>
                </a:solidFill>
              </a:rPr>
              <a:t>Arhitektura veb aplikacija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206" y="279099"/>
            <a:ext cx="6732443" cy="6474126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Server </a:t>
            </a:r>
            <a:r>
              <a:rPr lang="sr-Latn-RS" dirty="0" smtClean="0"/>
              <a:t>na oslovu URL </a:t>
            </a:r>
            <a:r>
              <a:rPr lang="en-US" dirty="0" err="1" smtClean="0"/>
              <a:t>zaključuje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to </a:t>
            </a:r>
            <a:r>
              <a:rPr lang="en-US" dirty="0" err="1"/>
              <a:t>resurs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 smtClean="0"/>
              <a:t>traži</a:t>
            </a:r>
            <a:r>
              <a:rPr lang="sr-Latn-RS" dirty="0"/>
              <a:t> </a:t>
            </a:r>
            <a:r>
              <a:rPr lang="sr-Latn-RS" dirty="0" smtClean="0"/>
              <a:t>i poziva odgovrajući kontroler</a:t>
            </a:r>
          </a:p>
          <a:p>
            <a:r>
              <a:rPr lang="sr-Latn-RS" dirty="0" smtClean="0"/>
              <a:t>Kontroler </a:t>
            </a:r>
            <a:r>
              <a:rPr lang="sr-Latn-RS" dirty="0"/>
              <a:t>izvršava akciju za traženi </a:t>
            </a:r>
            <a:r>
              <a:rPr lang="sr-Latn-RS" dirty="0" smtClean="0"/>
              <a:t>resurs. Obrađuje HTTP zahtev, izvršava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, </a:t>
            </a:r>
            <a:r>
              <a:rPr lang="en-US" dirty="0" err="1" smtClean="0"/>
              <a:t>inicira</a:t>
            </a:r>
            <a:r>
              <a:rPr lang="en-US" dirty="0" smtClean="0"/>
              <a:t>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r>
              <a:rPr lang="sr-Latn-RS" dirty="0" smtClean="0"/>
              <a:t>, koristi razne </a:t>
            </a:r>
            <a:r>
              <a:rPr lang="sr-Latn-RS" dirty="0"/>
              <a:t>servise </a:t>
            </a:r>
            <a:r>
              <a:rPr lang="sr-Latn-RS" dirty="0" smtClean="0"/>
              <a:t>da bi </a:t>
            </a:r>
            <a:r>
              <a:rPr lang="en-US" dirty="0" err="1" smtClean="0"/>
              <a:t>dobav</a:t>
            </a:r>
            <a:r>
              <a:rPr lang="sr-Latn-RS" dirty="0" smtClean="0"/>
              <a:t>io</a:t>
            </a:r>
            <a:r>
              <a:rPr lang="en-US" dirty="0" smtClean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 smtClean="0"/>
              <a:t>ažurira</a:t>
            </a:r>
            <a:r>
              <a:rPr lang="sr-Latn-RS" dirty="0" smtClean="0"/>
              <a:t>o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bazi</a:t>
            </a:r>
            <a:r>
              <a:rPr lang="en-US" dirty="0"/>
              <a:t>, </a:t>
            </a:r>
            <a:r>
              <a:rPr lang="sr-Latn-RS" dirty="0" smtClean="0"/>
              <a:t>kontroler </a:t>
            </a:r>
            <a:r>
              <a:rPr lang="en-US" dirty="0" err="1" smtClean="0"/>
              <a:t>popunjava</a:t>
            </a:r>
            <a:r>
              <a:rPr lang="en-US" dirty="0" smtClean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sr-Latn-RS" dirty="0" smtClean="0"/>
              <a:t>M</a:t>
            </a:r>
            <a:r>
              <a:rPr lang="en-US" dirty="0" err="1" smtClean="0"/>
              <a:t>odel</a:t>
            </a:r>
            <a:r>
              <a:rPr lang="sr-Latn-RS" dirty="0" smtClean="0"/>
              <a:t>.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Kontroler zatim M</a:t>
            </a:r>
            <a:r>
              <a:rPr lang="en-US" dirty="0" err="1" smtClean="0"/>
              <a:t>odel</a:t>
            </a:r>
            <a:r>
              <a:rPr lang="en-US" dirty="0" smtClean="0"/>
              <a:t> </a:t>
            </a:r>
            <a:r>
              <a:rPr lang="en-US" dirty="0" err="1" smtClean="0"/>
              <a:t>proseđuj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sr-Latn-RS" dirty="0" smtClean="0"/>
              <a:t>P</a:t>
            </a:r>
            <a:r>
              <a:rPr lang="en-US" dirty="0" err="1" smtClean="0"/>
              <a:t>ogledu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dinamički</a:t>
            </a:r>
            <a:r>
              <a:rPr lang="en-US" dirty="0"/>
              <a:t> </a:t>
            </a:r>
            <a:r>
              <a:rPr lang="en-US" dirty="0" err="1"/>
              <a:t>generisti</a:t>
            </a:r>
            <a:r>
              <a:rPr lang="en-US" dirty="0"/>
              <a:t> HTML </a:t>
            </a:r>
            <a:r>
              <a:rPr lang="en-US" dirty="0" err="1" smtClean="0"/>
              <a:t>stranicu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Server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generisanu</a:t>
            </a:r>
            <a:r>
              <a:rPr lang="en-US" dirty="0"/>
              <a:t> HTML </a:t>
            </a:r>
            <a:r>
              <a:rPr lang="en-US" dirty="0" err="1"/>
              <a:t>stanicu</a:t>
            </a:r>
            <a:r>
              <a:rPr lang="en-US" dirty="0"/>
              <a:t> </a:t>
            </a:r>
            <a:r>
              <a:rPr lang="en-US" dirty="0" err="1"/>
              <a:t>vratiti</a:t>
            </a:r>
            <a:r>
              <a:rPr lang="en-US" dirty="0"/>
              <a:t> </a:t>
            </a:r>
            <a:r>
              <a:rPr lang="sr-Latn-RS" dirty="0" smtClean="0"/>
              <a:t>K</a:t>
            </a:r>
            <a:r>
              <a:rPr lang="en-US" dirty="0" err="1" smtClean="0"/>
              <a:t>lijentu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79677"/>
            <a:ext cx="5341521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MVC-Scenario upotrebe  </a:t>
            </a:r>
            <a:endParaRPr lang="en-US" sz="4000" dirty="0">
              <a:latin typeface="+mn-lt"/>
            </a:endParaRPr>
          </a:p>
        </p:txBody>
      </p:sp>
      <p:pic>
        <p:nvPicPr>
          <p:cNvPr id="6" name="image1.png" descr="Server side generated HTML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381" y="1615030"/>
            <a:ext cx="4951269" cy="427631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181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Arhitektura veb aplikacija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smtClean="0"/>
              <a:t>Ako bi se</a:t>
            </a:r>
            <a:r>
              <a:rPr lang="sr-Latn-RS" smtClean="0"/>
              <a:t> </a:t>
            </a:r>
            <a:r>
              <a:rPr lang="en-US" dirty="0" smtClean="0"/>
              <a:t>MVC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err="1"/>
              <a:t>aplikacija</a:t>
            </a:r>
            <a:r>
              <a:rPr lang="en-US"/>
              <a:t> </a:t>
            </a:r>
            <a:r>
              <a:rPr lang="sr-Latn-RS" smtClean="0"/>
              <a:t>kompletno </a:t>
            </a:r>
            <a:r>
              <a:rPr lang="en-US" dirty="0" err="1" smtClean="0"/>
              <a:t>razvijala</a:t>
            </a:r>
            <a:r>
              <a:rPr lang="en-US" dirty="0" smtClean="0"/>
              <a:t> </a:t>
            </a:r>
            <a:r>
              <a:rPr lang="en-US" dirty="0"/>
              <a:t>u Servlet </a:t>
            </a:r>
            <a:r>
              <a:rPr lang="en-US" dirty="0" err="1" smtClean="0"/>
              <a:t>tehnologiji</a:t>
            </a:r>
            <a:r>
              <a:rPr lang="sr-Latn-RS" dirty="0" smtClean="0"/>
              <a:t>. </a:t>
            </a:r>
            <a:r>
              <a:rPr lang="en-US" dirty="0" err="1"/>
              <a:t>Servleti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kontroleri</a:t>
            </a:r>
            <a:r>
              <a:rPr lang="en-US" dirty="0"/>
              <a:t>, a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JSP </a:t>
            </a:r>
            <a:r>
              <a:rPr lang="en-US" dirty="0" err="1" smtClean="0"/>
              <a:t>stranice</a:t>
            </a:r>
            <a:r>
              <a:rPr lang="sr-Latn-RS" dirty="0" smtClean="0"/>
              <a:t>.</a:t>
            </a:r>
          </a:p>
          <a:p>
            <a:r>
              <a:rPr lang="en-US" err="1"/>
              <a:t>Korišćenjem</a:t>
            </a:r>
            <a:r>
              <a:rPr lang="en-US"/>
              <a:t> Servlet tehnologije </a:t>
            </a:r>
            <a:r>
              <a:rPr lang="en-US" dirty="0"/>
              <a:t>se </a:t>
            </a:r>
            <a:r>
              <a:rPr lang="en-US" b="1" dirty="0" err="1"/>
              <a:t>standardna</a:t>
            </a:r>
            <a:r>
              <a:rPr lang="en-US" b="1" dirty="0"/>
              <a:t> Java </a:t>
            </a:r>
            <a:r>
              <a:rPr lang="en-US" b="1" dirty="0" err="1"/>
              <a:t>aplikacija</a:t>
            </a:r>
            <a:r>
              <a:rPr lang="en-US" b="1" dirty="0"/>
              <a:t> </a:t>
            </a:r>
            <a:r>
              <a:rPr lang="en-US" b="1" dirty="0" err="1"/>
              <a:t>proširivala</a:t>
            </a:r>
            <a:r>
              <a:rPr lang="en-US" b="1" dirty="0"/>
              <a:t> </a:t>
            </a:r>
            <a:r>
              <a:rPr lang="en-US" b="1" dirty="0" err="1"/>
              <a:t>podrškom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Servlete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dobije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aplikcija</a:t>
            </a:r>
            <a:r>
              <a:rPr lang="en-US" dirty="0"/>
              <a:t>. </a:t>
            </a:r>
            <a:endParaRPr lang="sr-Latn-RS" dirty="0" smtClean="0"/>
          </a:p>
          <a:p>
            <a:pPr lvl="1"/>
            <a:r>
              <a:rPr lang="en-US" dirty="0" err="1" smtClean="0"/>
              <a:t>Neophodno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b="1" dirty="0" err="1"/>
              <a:t>ubaciti</a:t>
            </a:r>
            <a:r>
              <a:rPr lang="en-US" b="1" dirty="0"/>
              <a:t> </a:t>
            </a:r>
            <a:r>
              <a:rPr lang="en-US" b="1" dirty="0" err="1"/>
              <a:t>dodatne</a:t>
            </a:r>
            <a:r>
              <a:rPr lang="en-US" b="1" dirty="0"/>
              <a:t> Java </a:t>
            </a:r>
            <a:r>
              <a:rPr lang="en-US" b="1" dirty="0" err="1"/>
              <a:t>biblioteke</a:t>
            </a:r>
            <a:r>
              <a:rPr lang="en-US" b="1" dirty="0"/>
              <a:t> </a:t>
            </a:r>
            <a:r>
              <a:rPr lang="en-US" dirty="0"/>
              <a:t>i </a:t>
            </a:r>
            <a:r>
              <a:rPr lang="en-US" dirty="0" err="1"/>
              <a:t>implementirati</a:t>
            </a:r>
            <a:r>
              <a:rPr lang="en-US" dirty="0"/>
              <a:t> </a:t>
            </a:r>
            <a:r>
              <a:rPr lang="en-US" dirty="0" err="1" smtClean="0"/>
              <a:t>odgovarjuće</a:t>
            </a:r>
            <a:r>
              <a:rPr lang="en-US" dirty="0" smtClean="0"/>
              <a:t> </a:t>
            </a:r>
            <a:r>
              <a:rPr lang="en-US" dirty="0"/>
              <a:t>Servlet Java </a:t>
            </a:r>
            <a:r>
              <a:rPr lang="en-US" dirty="0" err="1" smtClean="0"/>
              <a:t>klase</a:t>
            </a:r>
            <a:endParaRPr lang="sr-Latn-RS" dirty="0" smtClean="0"/>
          </a:p>
          <a:p>
            <a:r>
              <a:rPr lang="en-US" smtClean="0"/>
              <a:t>Cilje je da se MVC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smtClean="0"/>
              <a:t>aplikacija razvije </a:t>
            </a:r>
            <a:r>
              <a:rPr lang="en-US" b="1" dirty="0" err="1" smtClean="0"/>
              <a:t>kori</a:t>
            </a:r>
            <a:r>
              <a:rPr lang="sr-Latn-RS" b="1" dirty="0" smtClean="0"/>
              <a:t>šć</a:t>
            </a:r>
            <a:r>
              <a:rPr lang="en-US" b="1" dirty="0" err="1" smtClean="0"/>
              <a:t>enjem</a:t>
            </a:r>
            <a:r>
              <a:rPr lang="en-US" b="1" dirty="0" smtClean="0"/>
              <a:t> Spring framework</a:t>
            </a:r>
            <a:r>
              <a:rPr lang="en-US" dirty="0" smtClean="0"/>
              <a:t> (</a:t>
            </a:r>
            <a:r>
              <a:rPr lang="en-US" dirty="0" err="1" smtClean="0"/>
              <a:t>radni</a:t>
            </a:r>
            <a:r>
              <a:rPr lang="en-US" dirty="0" smtClean="0"/>
              <a:t> </a:t>
            </a:r>
            <a:r>
              <a:rPr lang="en-US" dirty="0" err="1" smtClean="0"/>
              <a:t>okvir</a:t>
            </a:r>
            <a:r>
              <a:rPr lang="en-US" dirty="0" smtClean="0"/>
              <a:t>)</a:t>
            </a:r>
          </a:p>
          <a:p>
            <a:r>
              <a:rPr lang="sr-Latn-RS" dirty="0"/>
              <a:t>Koja je razlika </a:t>
            </a:r>
            <a:r>
              <a:rPr lang="sr-Latn-RS" dirty="0" smtClean="0"/>
              <a:t>između korišćenja </a:t>
            </a:r>
            <a:r>
              <a:rPr lang="sr-Latn-RS" dirty="0"/>
              <a:t>bibloteka iz prvog slučaja i korišćenja radnog okvira?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MVC sa Servletima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54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Arhitektura veb aplikacija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sr-Latn-RS" dirty="0"/>
              <a:t>Koja je razlika između korišćenja bibloteka iz prvog slučaja i korišćenja radnog okvira? </a:t>
            </a:r>
          </a:p>
          <a:p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slučaj</a:t>
            </a:r>
            <a:r>
              <a:rPr lang="sr-Latn-RS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biblioteka</a:t>
            </a:r>
            <a:r>
              <a:rPr lang="en-US" dirty="0"/>
              <a:t> se </a:t>
            </a:r>
            <a:r>
              <a:rPr lang="en-US" dirty="0" err="1"/>
              <a:t>ubacuje</a:t>
            </a:r>
            <a:r>
              <a:rPr lang="en-US" dirty="0"/>
              <a:t> u </a:t>
            </a:r>
            <a:r>
              <a:rPr lang="en-US" b="1" dirty="0" err="1"/>
              <a:t>naš</a:t>
            </a:r>
            <a:r>
              <a:rPr lang="en-US" dirty="0"/>
              <a:t> </a:t>
            </a:r>
            <a:r>
              <a:rPr lang="en-US" dirty="0" err="1" smtClean="0"/>
              <a:t>projekat</a:t>
            </a:r>
            <a:endParaRPr lang="sr-Latn-RS" dirty="0" smtClean="0"/>
          </a:p>
          <a:p>
            <a:pPr lvl="1"/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odgovarjućem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se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, a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 smtClean="0"/>
              <a:t>rezultat</a:t>
            </a:r>
            <a:endParaRPr lang="sr-Latn-RS" dirty="0" smtClean="0"/>
          </a:p>
          <a:p>
            <a:pPr lvl="1"/>
            <a:r>
              <a:rPr lang="en-US" b="1" dirty="0" err="1"/>
              <a:t>kontrola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našoj</a:t>
            </a:r>
            <a:r>
              <a:rPr lang="en-US" b="1" dirty="0"/>
              <a:t> </a:t>
            </a:r>
            <a:r>
              <a:rPr lang="en-US" b="1" dirty="0" err="1"/>
              <a:t>strani</a:t>
            </a:r>
            <a:r>
              <a:rPr lang="en-US" b="1" dirty="0"/>
              <a:t>, mi </a:t>
            </a:r>
            <a:r>
              <a:rPr lang="en-US" b="1" dirty="0" err="1"/>
              <a:t>pozivamo</a:t>
            </a:r>
            <a:r>
              <a:rPr lang="en-US" b="1" dirty="0"/>
              <a:t> </a:t>
            </a:r>
            <a:r>
              <a:rPr lang="en-US" b="1" dirty="0" err="1"/>
              <a:t>bibloteku</a:t>
            </a:r>
            <a:endParaRPr lang="sr-Latn-RS" b="1" dirty="0" smtClean="0"/>
          </a:p>
          <a:p>
            <a:r>
              <a:rPr lang="sr-Latn-RS" dirty="0" smtClean="0"/>
              <a:t> Drugi slučaj,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radni</a:t>
            </a:r>
            <a:r>
              <a:rPr lang="en-US" dirty="0"/>
              <a:t> </a:t>
            </a:r>
            <a:r>
              <a:rPr lang="en-US" dirty="0" err="1" smtClean="0"/>
              <a:t>okvir</a:t>
            </a:r>
            <a:endParaRPr lang="sr-Latn-RS" dirty="0" smtClean="0"/>
          </a:p>
          <a:p>
            <a:pPr lvl="1"/>
            <a:r>
              <a:rPr lang="sr-Latn-RS" dirty="0" smtClean="0">
                <a:latin typeface="Calibri" pitchFamily="34" charset="0"/>
              </a:rPr>
              <a:t>u projektu se programiraju </a:t>
            </a:r>
            <a:r>
              <a:rPr lang="vi-VN" dirty="0" smtClean="0">
                <a:latin typeface="Calibri" pitchFamily="34" charset="0"/>
              </a:rPr>
              <a:t>komponent</a:t>
            </a:r>
            <a:r>
              <a:rPr lang="sr-Latn-RS" dirty="0" smtClean="0">
                <a:latin typeface="Calibri" pitchFamily="34" charset="0"/>
              </a:rPr>
              <a:t>e koje će se ugraditi</a:t>
            </a:r>
            <a:r>
              <a:rPr lang="vi-VN" dirty="0" smtClean="0">
                <a:latin typeface="Calibri" pitchFamily="34" charset="0"/>
              </a:rPr>
              <a:t> </a:t>
            </a:r>
            <a:r>
              <a:rPr lang="sr-Latn-RS" dirty="0" smtClean="0">
                <a:latin typeface="Calibri" pitchFamily="34" charset="0"/>
              </a:rPr>
              <a:t>u</a:t>
            </a:r>
            <a:r>
              <a:rPr lang="vi-VN" dirty="0" smtClean="0">
                <a:latin typeface="Calibri" pitchFamily="34" charset="0"/>
              </a:rPr>
              <a:t> </a:t>
            </a:r>
            <a:r>
              <a:rPr lang="vi-VN" dirty="0">
                <a:latin typeface="Calibri" pitchFamily="34" charset="0"/>
              </a:rPr>
              <a:t>već predefinisanu aplikaciju (aplikacija kao da već postoji samo je treba doraditi</a:t>
            </a:r>
            <a:r>
              <a:rPr lang="vi-VN" dirty="0" smtClean="0">
                <a:latin typeface="Calibri" pitchFamily="34" charset="0"/>
              </a:rPr>
              <a:t>)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en-US" b="1" dirty="0" err="1"/>
              <a:t>kontrola</a:t>
            </a:r>
            <a:r>
              <a:rPr lang="en-US" b="1" dirty="0"/>
              <a:t> </a:t>
            </a:r>
            <a:r>
              <a:rPr lang="sr-Latn-RS" b="1" dirty="0" smtClean="0"/>
              <a:t>ni</a:t>
            </a:r>
            <a:r>
              <a:rPr lang="en-US" b="1" dirty="0" smtClean="0"/>
              <a:t>je </a:t>
            </a:r>
            <a:r>
              <a:rPr lang="sr-Latn-RS" b="1" dirty="0" smtClean="0"/>
              <a:t>više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/>
              <a:t>našoj</a:t>
            </a:r>
            <a:r>
              <a:rPr lang="en-US" b="1" dirty="0"/>
              <a:t> </a:t>
            </a:r>
            <a:r>
              <a:rPr lang="en-US" b="1" dirty="0" err="1"/>
              <a:t>strani</a:t>
            </a:r>
            <a:r>
              <a:rPr lang="en-US" b="1" dirty="0"/>
              <a:t>, </a:t>
            </a:r>
            <a:r>
              <a:rPr lang="en-US" b="1" dirty="0" err="1" smtClean="0"/>
              <a:t>radni</a:t>
            </a:r>
            <a:r>
              <a:rPr lang="en-US" b="1" dirty="0" smtClean="0"/>
              <a:t> </a:t>
            </a:r>
            <a:r>
              <a:rPr lang="en-US" b="1" dirty="0" err="1"/>
              <a:t>okvir</a:t>
            </a:r>
            <a:r>
              <a:rPr lang="en-US" b="1" dirty="0"/>
              <a:t> </a:t>
            </a:r>
            <a:r>
              <a:rPr lang="en-US" b="1" dirty="0" err="1"/>
              <a:t>poziva</a:t>
            </a:r>
            <a:r>
              <a:rPr lang="en-US" b="1" dirty="0"/>
              <a:t> </a:t>
            </a:r>
            <a:r>
              <a:rPr lang="en-US" b="1" dirty="0" err="1"/>
              <a:t>našu</a:t>
            </a:r>
            <a:r>
              <a:rPr lang="en-US" b="1" dirty="0"/>
              <a:t> </a:t>
            </a:r>
            <a:r>
              <a:rPr lang="en-US" b="1" dirty="0" err="1" smtClean="0"/>
              <a:t>komponentu</a:t>
            </a:r>
            <a:endParaRPr lang="sr-Latn-RS" b="1" dirty="0" smtClean="0"/>
          </a:p>
          <a:p>
            <a:pPr lvl="1"/>
            <a:r>
              <a:rPr lang="sr-Latn-RS" dirty="0" smtClean="0">
                <a:latin typeface="Calibri" pitchFamily="34" charset="0"/>
              </a:rPr>
              <a:t>r</a:t>
            </a:r>
            <a:r>
              <a:rPr lang="vi-VN" dirty="0" smtClean="0">
                <a:latin typeface="Calibri" pitchFamily="34" charset="0"/>
              </a:rPr>
              <a:t>adni </a:t>
            </a:r>
            <a:r>
              <a:rPr lang="vi-VN" dirty="0">
                <a:latin typeface="Calibri" pitchFamily="34" charset="0"/>
              </a:rPr>
              <a:t>okvir implementira učestale mehanizme, nizove koraka, koji se uvek izvršavaju u aplikaciji. 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k</a:t>
            </a:r>
            <a:r>
              <a:rPr lang="vi-VN" dirty="0" smtClean="0">
                <a:latin typeface="Calibri" pitchFamily="34" charset="0"/>
              </a:rPr>
              <a:t>ada </a:t>
            </a:r>
            <a:r>
              <a:rPr lang="vi-VN" dirty="0">
                <a:latin typeface="Calibri" pitchFamily="34" charset="0"/>
              </a:rPr>
              <a:t>se dođe do konkretnog koraka koji treba da se izvrši, tada je neophodno za radni okvir isprogramirati i </a:t>
            </a:r>
            <a:r>
              <a:rPr lang="sr-Latn-RS" dirty="0">
                <a:latin typeface="Calibri" pitchFamily="34" charset="0"/>
              </a:rPr>
              <a:t>u njemu </a:t>
            </a:r>
            <a:r>
              <a:rPr lang="vi-VN" dirty="0">
                <a:latin typeface="Calibri" pitchFamily="34" charset="0"/>
              </a:rPr>
              <a:t>ugraditi odgovarajuću komponentu, koja će izvršiti odgovarjuću funkcionalnost</a:t>
            </a:r>
          </a:p>
          <a:p>
            <a:pPr lvl="1"/>
            <a:endParaRPr lang="vi-VN" b="1" dirty="0">
              <a:latin typeface="Calibri" pitchFamily="34" charset="0"/>
            </a:endParaRPr>
          </a:p>
          <a:p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MVC sa Servletima Vs MVC sa Spring radnim okvirom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9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Arhitektura veb aplikacija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Spring </a:t>
            </a:r>
            <a:r>
              <a:rPr lang="en-US" dirty="0" err="1"/>
              <a:t>radnog</a:t>
            </a:r>
            <a:r>
              <a:rPr lang="en-US" dirty="0"/>
              <a:t> </a:t>
            </a:r>
            <a:r>
              <a:rPr lang="en-US" dirty="0" err="1" smtClean="0"/>
              <a:t>okvira</a:t>
            </a:r>
            <a:r>
              <a:rPr lang="sr-Latn-RS" dirty="0" smtClean="0"/>
              <a:t>, da programer kreira komponente koje Spring radni okvir poziva po potrebi</a:t>
            </a:r>
            <a:r>
              <a:rPr lang="en-US" dirty="0" smtClean="0"/>
              <a:t> </a:t>
            </a:r>
            <a:r>
              <a:rPr lang="en-US" dirty="0" err="1"/>
              <a:t>zove</a:t>
            </a:r>
            <a:r>
              <a:rPr lang="en-US" dirty="0"/>
              <a:t> se </a:t>
            </a:r>
            <a:r>
              <a:rPr lang="en-US" dirty="0" err="1"/>
              <a:t>inverzija</a:t>
            </a:r>
            <a:r>
              <a:rPr lang="en-US" dirty="0"/>
              <a:t> </a:t>
            </a:r>
            <a:r>
              <a:rPr lang="en-US" dirty="0" err="1"/>
              <a:t>kontrole</a:t>
            </a:r>
            <a:r>
              <a:rPr lang="en-US" dirty="0"/>
              <a:t> (</a:t>
            </a:r>
            <a:r>
              <a:rPr lang="en-US" b="1" dirty="0"/>
              <a:t>Inversion of Control</a:t>
            </a:r>
            <a:r>
              <a:rPr lang="en-US" dirty="0"/>
              <a:t>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 smtClean="0"/>
              <a:t>čak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zvati</a:t>
            </a:r>
            <a:r>
              <a:rPr lang="en-US" dirty="0"/>
              <a:t> </a:t>
            </a:r>
            <a:r>
              <a:rPr lang="en-US" b="1" dirty="0"/>
              <a:t>Hollywood </a:t>
            </a:r>
            <a:r>
              <a:rPr lang="en-US" b="1" dirty="0" smtClean="0"/>
              <a:t>Principle</a:t>
            </a:r>
            <a:endParaRPr lang="sr-Latn-RS" b="1" dirty="0" smtClean="0"/>
          </a:p>
          <a:p>
            <a:r>
              <a:rPr lang="sr-Latn-RS" dirty="0" smtClean="0"/>
              <a:t>U knjizi </a:t>
            </a:r>
            <a:r>
              <a:rPr lang="en-US" i="1" dirty="0" smtClean="0"/>
              <a:t>Head </a:t>
            </a:r>
            <a:r>
              <a:rPr lang="en-US" i="1" dirty="0"/>
              <a:t>First Design pattern</a:t>
            </a:r>
            <a:r>
              <a:rPr lang="en-US" dirty="0"/>
              <a:t> se </a:t>
            </a:r>
            <a:r>
              <a:rPr lang="en-US" b="1" dirty="0"/>
              <a:t>Hollywood Principle </a:t>
            </a:r>
            <a:r>
              <a:rPr lang="en-US" dirty="0" err="1" smtClean="0"/>
              <a:t>princip</a:t>
            </a:r>
            <a:r>
              <a:rPr lang="en-US" dirty="0" smtClean="0"/>
              <a:t> </a:t>
            </a:r>
            <a:r>
              <a:rPr lang="en-US" dirty="0" err="1" smtClean="0"/>
              <a:t>objašnjava</a:t>
            </a:r>
            <a:endParaRPr lang="sr-Latn-RS" dirty="0" smtClean="0"/>
          </a:p>
          <a:p>
            <a:pPr marL="457200" lvl="1" indent="0">
              <a:buNone/>
            </a:pPr>
            <a:r>
              <a:rPr lang="en-US" i="1" dirty="0"/>
              <a:t>With the Hollywood Principle, we allow low-level components to hook themselves into a system, but the high-level components determine when they are needed, and how. In other words, the high-level components give the low-level components a “don’t call us, we’ll call you” treatment.</a:t>
            </a:r>
          </a:p>
          <a:p>
            <a:endParaRPr lang="sr-Latn-R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Inversion </a:t>
            </a:r>
            <a:r>
              <a:rPr lang="sr-Latn-RS" sz="4000">
                <a:latin typeface="+mn-lt"/>
              </a:rPr>
              <a:t>of </a:t>
            </a:r>
            <a:r>
              <a:rPr lang="sr-Latn-RS" sz="4000" smtClean="0">
                <a:latin typeface="+mn-lt"/>
              </a:rPr>
              <a:t>Control(I</a:t>
            </a:r>
            <a:r>
              <a:rPr lang="en-US" sz="4000" smtClean="0">
                <a:latin typeface="+mn-lt"/>
              </a:rPr>
              <a:t>o</a:t>
            </a:r>
            <a:r>
              <a:rPr lang="sr-Latn-RS" sz="4000" smtClean="0">
                <a:latin typeface="+mn-lt"/>
              </a:rPr>
              <a:t>C</a:t>
            </a:r>
            <a:r>
              <a:rPr lang="sr-Latn-RS" sz="4000" smtClean="0">
                <a:latin typeface="+mn-lt"/>
              </a:rPr>
              <a:t>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8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5511338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Spring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61" y="318905"/>
            <a:ext cx="6145568" cy="645479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 smtClean="0"/>
              <a:t>Spring ima š</a:t>
            </a:r>
            <a:r>
              <a:rPr lang="en-US" dirty="0" err="1" smtClean="0"/>
              <a:t>iroko</a:t>
            </a:r>
            <a:r>
              <a:rPr lang="en-US" dirty="0" smtClean="0"/>
              <a:t>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 smtClean="0"/>
              <a:t>primene</a:t>
            </a:r>
            <a:r>
              <a:rPr lang="sr-Latn-RS" dirty="0" smtClean="0"/>
              <a:t>. Koristi se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veb</a:t>
            </a:r>
            <a:r>
              <a:rPr lang="en-US" dirty="0" smtClean="0"/>
              <a:t> </a:t>
            </a:r>
            <a:r>
              <a:rPr lang="en-US" dirty="0" err="1" smtClean="0"/>
              <a:t>aplikacij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klasična</a:t>
            </a:r>
            <a:r>
              <a:rPr lang="en-US" dirty="0"/>
              <a:t> MVC </a:t>
            </a:r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nova </a:t>
            </a:r>
            <a:r>
              <a:rPr lang="sr-Latn-RS" dirty="0" smtClean="0"/>
              <a:t>REST </a:t>
            </a:r>
            <a:r>
              <a:rPr lang="en-US" dirty="0" err="1" smtClean="0"/>
              <a:t>arhitektura</a:t>
            </a:r>
            <a:r>
              <a:rPr lang="en-US" dirty="0"/>
              <a:t>), desktop </a:t>
            </a:r>
            <a:r>
              <a:rPr lang="sr-Latn-RS" dirty="0" smtClean="0"/>
              <a:t>a</a:t>
            </a:r>
            <a:r>
              <a:rPr lang="en-US" dirty="0" err="1" smtClean="0"/>
              <a:t>plikacij</a:t>
            </a:r>
            <a:r>
              <a:rPr lang="sr-Latn-RS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mobiln</a:t>
            </a:r>
            <a:r>
              <a:rPr lang="sr-Latn-R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aplikacij</a:t>
            </a:r>
            <a:r>
              <a:rPr lang="sr-Latn-RS" dirty="0" smtClean="0"/>
              <a:t>a</a:t>
            </a:r>
            <a:r>
              <a:rPr lang="en-US" dirty="0" smtClean="0"/>
              <a:t>, </a:t>
            </a:r>
            <a:r>
              <a:rPr lang="en-US" dirty="0" err="1"/>
              <a:t>itd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Spring je </a:t>
            </a:r>
            <a:r>
              <a:rPr lang="en-US" dirty="0" err="1" smtClean="0"/>
              <a:t>radni</a:t>
            </a:r>
            <a:r>
              <a:rPr lang="en-US" dirty="0" smtClean="0"/>
              <a:t> </a:t>
            </a:r>
            <a:r>
              <a:rPr lang="en-US" dirty="0" err="1"/>
              <a:t>okvir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smtClean="0"/>
              <a:t>Java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/>
              <a:t>Spring je </a:t>
            </a:r>
            <a:r>
              <a:rPr lang="en-US" dirty="0" err="1"/>
              <a:t>podeljen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module,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zadužen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Spring Core </a:t>
            </a:r>
            <a:r>
              <a:rPr lang="sr-Latn-RS" dirty="0" smtClean="0"/>
              <a:t>modul </a:t>
            </a:r>
            <a:r>
              <a:rPr lang="en-US" dirty="0" err="1" smtClean="0"/>
              <a:t>implementira</a:t>
            </a:r>
            <a:r>
              <a:rPr lang="en-US" dirty="0" smtClean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mehanizme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smtClean="0"/>
              <a:t>Spring</a:t>
            </a:r>
            <a:endParaRPr lang="sr-Latn-RS" dirty="0" smtClean="0"/>
          </a:p>
          <a:p>
            <a:r>
              <a:rPr lang="sr-Latn-RS" dirty="0" smtClean="0"/>
              <a:t>R</a:t>
            </a:r>
            <a:r>
              <a:rPr lang="en-US" dirty="0" err="1" smtClean="0"/>
              <a:t>azvoj</a:t>
            </a:r>
            <a:r>
              <a:rPr lang="en-US" dirty="0" smtClean="0"/>
              <a:t> Spring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 smtClean="0"/>
              <a:t>se </a:t>
            </a:r>
            <a:r>
              <a:rPr lang="en-US" dirty="0" err="1" smtClean="0"/>
              <a:t>svodi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Spring Core </a:t>
            </a:r>
            <a:r>
              <a:rPr lang="en-US" dirty="0" err="1"/>
              <a:t>modula</a:t>
            </a:r>
            <a:r>
              <a:rPr lang="en-US" dirty="0"/>
              <a:t> i </a:t>
            </a:r>
            <a:r>
              <a:rPr lang="en-US" dirty="0" err="1"/>
              <a:t>onih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konkretan</a:t>
            </a:r>
            <a:r>
              <a:rPr lang="en-US" dirty="0"/>
              <a:t> tip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implementirati</a:t>
            </a:r>
            <a:endParaRPr lang="sr-Latn-R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5511338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Moduli radnog okvira</a:t>
            </a:r>
            <a:endParaRPr lang="en-US" sz="4000" dirty="0">
              <a:latin typeface="+mn-lt"/>
            </a:endParaRPr>
          </a:p>
        </p:txBody>
      </p:sp>
      <p:pic>
        <p:nvPicPr>
          <p:cNvPr id="1026" name="Picture 2" descr="spring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" y="1630200"/>
            <a:ext cx="5632218" cy="5143501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5511338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+mn-lt"/>
              </a:rPr>
              <a:t>Spring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61" y="318905"/>
            <a:ext cx="6145568" cy="645479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 smtClean="0"/>
              <a:t>Spring veb aplikacije zahtevaju uključenje modula Web. </a:t>
            </a:r>
          </a:p>
          <a:p>
            <a:r>
              <a:rPr lang="sr-Latn-RS" dirty="0" smtClean="0"/>
              <a:t>Ako </a:t>
            </a:r>
            <a:r>
              <a:rPr lang="sr-Latn-RS" dirty="0"/>
              <a:t>je potreba perzistencija podataka </a:t>
            </a:r>
            <a:r>
              <a:rPr lang="sr-Latn-RS" dirty="0" smtClean="0"/>
              <a:t>uljučuje </a:t>
            </a:r>
            <a:r>
              <a:rPr lang="sr-Latn-RS" dirty="0"/>
              <a:t>se Data Access/Integration modul. </a:t>
            </a:r>
            <a:endParaRPr lang="sr-Latn-RS" dirty="0" smtClean="0"/>
          </a:p>
          <a:p>
            <a:r>
              <a:rPr lang="sr-Latn-RS" dirty="0" smtClean="0"/>
              <a:t>Više </a:t>
            </a:r>
            <a:r>
              <a:rPr lang="sr-Latn-RS" dirty="0"/>
              <a:t>o Springu na </a:t>
            </a:r>
            <a:r>
              <a:rPr lang="sr-Latn-RS" dirty="0">
                <a:hlinkClick r:id="rId3"/>
              </a:rPr>
              <a:t>https://</a:t>
            </a:r>
            <a:r>
              <a:rPr lang="sr-Latn-RS" dirty="0" smtClean="0">
                <a:hlinkClick r:id="rId3"/>
              </a:rPr>
              <a:t>docs.spring.io/spring/docs/5.0.0.RC2/spring-framework-reference/overview.html</a:t>
            </a:r>
            <a:endParaRPr lang="sr-Latn-RS" dirty="0" smtClean="0"/>
          </a:p>
          <a:p>
            <a:r>
              <a:rPr lang="sr-Latn-RS" dirty="0" smtClean="0"/>
              <a:t>Za kreiranje Spring aplikacija sve biblioteke za odabrane module se mogu uvezati ručno, ali to nije praktično  </a:t>
            </a:r>
            <a:endParaRPr lang="sr-Latn-R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5511338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>
                <a:latin typeface="+mn-lt"/>
              </a:rPr>
              <a:t>Moduli radnog okvira</a:t>
            </a:r>
            <a:endParaRPr lang="en-US" sz="4000" dirty="0">
              <a:latin typeface="+mn-lt"/>
            </a:endParaRPr>
          </a:p>
        </p:txBody>
      </p:sp>
      <p:pic>
        <p:nvPicPr>
          <p:cNvPr id="1026" name="Picture 2" descr="spring over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" y="1630200"/>
            <a:ext cx="5632218" cy="5143501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3002</Words>
  <Application>Microsoft Office PowerPoint</Application>
  <PresentationFormat>Custom</PresentationFormat>
  <Paragraphs>297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Osnove web programiranja</vt:lpstr>
      <vt:lpstr>Sadržaj</vt:lpstr>
      <vt:lpstr>Arhitektura veb aplikacija</vt:lpstr>
      <vt:lpstr>Arhitektura veb aplikacija</vt:lpstr>
      <vt:lpstr>Arhitektura veb aplikacija</vt:lpstr>
      <vt:lpstr>Arhitektura veb aplikacija</vt:lpstr>
      <vt:lpstr>Arhitektura veb aplikacija</vt:lpstr>
      <vt:lpstr>Spring uvod</vt:lpstr>
      <vt:lpstr>Spring uvod</vt:lpstr>
      <vt:lpstr>Maven projekti</vt:lpstr>
      <vt:lpstr>Maven projekti</vt:lpstr>
      <vt:lpstr>Maven projekti</vt:lpstr>
      <vt:lpstr>Maven projekti</vt:lpstr>
      <vt:lpstr>Maven projekti</vt:lpstr>
      <vt:lpstr>Maven projekti</vt:lpstr>
      <vt:lpstr>Maven projekti</vt:lpstr>
      <vt:lpstr>Maven projekti</vt:lpstr>
      <vt:lpstr>Maven Veb projekti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Kreiranje novog Maven veb projekta</vt:lpstr>
      <vt:lpstr>Dodatno</vt:lpstr>
      <vt:lpstr>Inversion of control</vt:lpstr>
      <vt:lpstr>Maven Dependency management</vt:lpstr>
      <vt:lpstr>Maven Dependency management</vt:lpstr>
      <vt:lpstr>Maven Dependency management</vt:lpstr>
      <vt:lpstr>Maven Dependency management</vt:lpstr>
      <vt:lpstr>Maven Dependency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Simona Nikolic</cp:lastModifiedBy>
  <cp:revision>251</cp:revision>
  <dcterms:created xsi:type="dcterms:W3CDTF">2020-03-26T12:06:01Z</dcterms:created>
  <dcterms:modified xsi:type="dcterms:W3CDTF">2020-10-22T08:36:50Z</dcterms:modified>
</cp:coreProperties>
</file>