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2"/>
  </p:notesMasterIdLst>
  <p:sldIdLst>
    <p:sldId id="258" r:id="rId2"/>
    <p:sldId id="426" r:id="rId3"/>
    <p:sldId id="257" r:id="rId4"/>
    <p:sldId id="312" r:id="rId5"/>
    <p:sldId id="315" r:id="rId6"/>
    <p:sldId id="317" r:id="rId7"/>
    <p:sldId id="316" r:id="rId8"/>
    <p:sldId id="332" r:id="rId9"/>
    <p:sldId id="519" r:id="rId10"/>
    <p:sldId id="449" r:id="rId11"/>
    <p:sldId id="450" r:id="rId12"/>
    <p:sldId id="451" r:id="rId13"/>
    <p:sldId id="452" r:id="rId14"/>
    <p:sldId id="329" r:id="rId15"/>
    <p:sldId id="328" r:id="rId16"/>
    <p:sldId id="318" r:id="rId17"/>
    <p:sldId id="319" r:id="rId18"/>
    <p:sldId id="320" r:id="rId19"/>
    <p:sldId id="321" r:id="rId20"/>
    <p:sldId id="323" r:id="rId21"/>
    <p:sldId id="324" r:id="rId22"/>
    <p:sldId id="325" r:id="rId23"/>
    <p:sldId id="326" r:id="rId24"/>
    <p:sldId id="327" r:id="rId25"/>
    <p:sldId id="330" r:id="rId26"/>
    <p:sldId id="331" r:id="rId27"/>
    <p:sldId id="333" r:id="rId28"/>
    <p:sldId id="347" r:id="rId29"/>
    <p:sldId id="427" r:id="rId30"/>
    <p:sldId id="337" r:id="rId31"/>
    <p:sldId id="338" r:id="rId32"/>
    <p:sldId id="346" r:id="rId33"/>
    <p:sldId id="345" r:id="rId34"/>
    <p:sldId id="350" r:id="rId35"/>
    <p:sldId id="355" r:id="rId36"/>
    <p:sldId id="351" r:id="rId37"/>
    <p:sldId id="357" r:id="rId38"/>
    <p:sldId id="359" r:id="rId39"/>
    <p:sldId id="360" r:id="rId40"/>
    <p:sldId id="361" r:id="rId41"/>
    <p:sldId id="362" r:id="rId42"/>
    <p:sldId id="390" r:id="rId43"/>
    <p:sldId id="395" r:id="rId44"/>
    <p:sldId id="396" r:id="rId45"/>
    <p:sldId id="397" r:id="rId46"/>
    <p:sldId id="398" r:id="rId47"/>
    <p:sldId id="371" r:id="rId48"/>
    <p:sldId id="372" r:id="rId49"/>
    <p:sldId id="428" r:id="rId50"/>
    <p:sldId id="374" r:id="rId51"/>
    <p:sldId id="429" r:id="rId52"/>
    <p:sldId id="376" r:id="rId53"/>
    <p:sldId id="377" r:id="rId54"/>
    <p:sldId id="380" r:id="rId55"/>
    <p:sldId id="392" r:id="rId56"/>
    <p:sldId id="381" r:id="rId57"/>
    <p:sldId id="384" r:id="rId58"/>
    <p:sldId id="385" r:id="rId59"/>
    <p:sldId id="391" r:id="rId60"/>
    <p:sldId id="430" r:id="rId61"/>
    <p:sldId id="431" r:id="rId62"/>
    <p:sldId id="389" r:id="rId63"/>
    <p:sldId id="388" r:id="rId64"/>
    <p:sldId id="393" r:id="rId65"/>
    <p:sldId id="399" r:id="rId66"/>
    <p:sldId id="394" r:id="rId67"/>
    <p:sldId id="432" r:id="rId68"/>
    <p:sldId id="436" r:id="rId69"/>
    <p:sldId id="435" r:id="rId70"/>
    <p:sldId id="437" r:id="rId71"/>
    <p:sldId id="433" r:id="rId72"/>
    <p:sldId id="434" r:id="rId73"/>
    <p:sldId id="438" r:id="rId74"/>
    <p:sldId id="441" r:id="rId75"/>
    <p:sldId id="439" r:id="rId76"/>
    <p:sldId id="442" r:id="rId77"/>
    <p:sldId id="444" r:id="rId78"/>
    <p:sldId id="446" r:id="rId79"/>
    <p:sldId id="447" r:id="rId80"/>
    <p:sldId id="400" r:id="rId81"/>
    <p:sldId id="401" r:id="rId82"/>
    <p:sldId id="402" r:id="rId83"/>
    <p:sldId id="403" r:id="rId84"/>
    <p:sldId id="405" r:id="rId85"/>
    <p:sldId id="406" r:id="rId86"/>
    <p:sldId id="404" r:id="rId87"/>
    <p:sldId id="410" r:id="rId88"/>
    <p:sldId id="408" r:id="rId89"/>
    <p:sldId id="421" r:id="rId90"/>
    <p:sldId id="411" r:id="rId91"/>
    <p:sldId id="412" r:id="rId92"/>
    <p:sldId id="414" r:id="rId93"/>
    <p:sldId id="415" r:id="rId94"/>
    <p:sldId id="416" r:id="rId95"/>
    <p:sldId id="445" r:id="rId96"/>
    <p:sldId id="506" r:id="rId97"/>
    <p:sldId id="507" r:id="rId98"/>
    <p:sldId id="508" r:id="rId99"/>
    <p:sldId id="518" r:id="rId100"/>
    <p:sldId id="509" r:id="rId101"/>
    <p:sldId id="510" r:id="rId102"/>
    <p:sldId id="511" r:id="rId103"/>
    <p:sldId id="512" r:id="rId104"/>
    <p:sldId id="513" r:id="rId105"/>
    <p:sldId id="514" r:id="rId106"/>
    <p:sldId id="515" r:id="rId107"/>
    <p:sldId id="516" r:id="rId108"/>
    <p:sldId id="517" r:id="rId109"/>
    <p:sldId id="297" r:id="rId110"/>
    <p:sldId id="334" r:id="rId111"/>
    <p:sldId id="335" r:id="rId112"/>
    <p:sldId id="336" r:id="rId113"/>
    <p:sldId id="348" r:id="rId114"/>
    <p:sldId id="314" r:id="rId115"/>
    <p:sldId id="339" r:id="rId116"/>
    <p:sldId id="340" r:id="rId117"/>
    <p:sldId id="341" r:id="rId118"/>
    <p:sldId id="342" r:id="rId119"/>
    <p:sldId id="343" r:id="rId120"/>
    <p:sldId id="344" r:id="rId121"/>
    <p:sldId id="363" r:id="rId122"/>
    <p:sldId id="364" r:id="rId123"/>
    <p:sldId id="365" r:id="rId124"/>
    <p:sldId id="378" r:id="rId125"/>
    <p:sldId id="379" r:id="rId126"/>
    <p:sldId id="366" r:id="rId127"/>
    <p:sldId id="367" r:id="rId128"/>
    <p:sldId id="368" r:id="rId129"/>
    <p:sldId id="369" r:id="rId130"/>
    <p:sldId id="370" r:id="rId1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78BE"/>
    <a:srgbClr val="BF247D"/>
    <a:srgbClr val="F16726"/>
    <a:srgbClr val="31AC4A"/>
    <a:srgbClr val="EA23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22" autoAdjust="0"/>
    <p:restoredTop sz="92082" autoAdjust="0"/>
  </p:normalViewPr>
  <p:slideViewPr>
    <p:cSldViewPr snapToGrid="0">
      <p:cViewPr varScale="1">
        <p:scale>
          <a:sx n="129" d="100"/>
          <a:sy n="129" d="100"/>
        </p:scale>
        <p:origin x="240"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1ACB24-D4FF-43DD-8E64-17BD169289AA}" type="datetimeFigureOut">
              <a:rPr lang="en-US" smtClean="0"/>
              <a:t>10/20/2022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306C24-BA1C-48DB-B8E9-887F4C67C9B6}" type="slidenum">
              <a:rPr lang="en-US" smtClean="0"/>
              <a:t>‹#›</a:t>
            </a:fld>
            <a:endParaRPr lang="en-US"/>
          </a:p>
        </p:txBody>
      </p:sp>
    </p:spTree>
    <p:extLst>
      <p:ext uri="{BB962C8B-B14F-4D97-AF65-F5344CB8AC3E}">
        <p14:creationId xmlns:p14="http://schemas.microsoft.com/office/powerpoint/2010/main" val="4224629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Na </a:t>
            </a:r>
            <a:r>
              <a:rPr lang="en-US" sz="1200" kern="1200" err="1">
                <a:solidFill>
                  <a:schemeClr val="tx1"/>
                </a:solidFill>
                <a:effectLst/>
                <a:latin typeface="+mn-lt"/>
                <a:ea typeface="+mn-ea"/>
                <a:cs typeface="+mn-cs"/>
              </a:rPr>
              <a:t>prethodnom</a:t>
            </a:r>
            <a:r>
              <a:rPr lang="en-US" sz="1200" kern="1200">
                <a:solidFill>
                  <a:schemeClr val="tx1"/>
                </a:solidFill>
                <a:effectLst/>
                <a:latin typeface="+mn-lt"/>
                <a:ea typeface="+mn-ea"/>
                <a:cs typeface="+mn-cs"/>
              </a:rPr>
              <a:t> delu predavanja </a:t>
            </a:r>
            <a:r>
              <a:rPr lang="en-US" sz="1200" kern="1200" err="1">
                <a:solidFill>
                  <a:schemeClr val="tx1"/>
                </a:solidFill>
                <a:effectLst/>
                <a:latin typeface="+mn-lt"/>
                <a:ea typeface="+mn-ea"/>
                <a:cs typeface="+mn-cs"/>
              </a:rPr>
              <a:t>prikazano</a:t>
            </a:r>
            <a:r>
              <a:rPr lang="en-US" sz="1200" kern="1200">
                <a:solidFill>
                  <a:schemeClr val="tx1"/>
                </a:solidFill>
                <a:effectLst/>
                <a:latin typeface="+mn-lt"/>
                <a:ea typeface="+mn-ea"/>
                <a:cs typeface="+mn-cs"/>
              </a:rPr>
              <a:t> je </a:t>
            </a:r>
            <a:r>
              <a:rPr lang="en-US" sz="1200" kern="1200" err="1">
                <a:solidFill>
                  <a:schemeClr val="tx1"/>
                </a:solidFill>
                <a:effectLst/>
                <a:latin typeface="+mn-lt"/>
                <a:ea typeface="+mn-ea"/>
                <a:cs typeface="+mn-cs"/>
              </a:rPr>
              <a:t>kreiranje</a:t>
            </a:r>
            <a:r>
              <a:rPr lang="en-US" sz="1200" kern="1200">
                <a:solidFill>
                  <a:schemeClr val="tx1"/>
                </a:solidFill>
                <a:effectLst/>
                <a:latin typeface="+mn-lt"/>
                <a:ea typeface="+mn-ea"/>
                <a:cs typeface="+mn-cs"/>
              </a:rPr>
              <a:t> Maven </a:t>
            </a:r>
            <a:r>
              <a:rPr lang="en-US" sz="1200" kern="1200" err="1">
                <a:solidFill>
                  <a:schemeClr val="tx1"/>
                </a:solidFill>
                <a:effectLst/>
                <a:latin typeface="+mn-lt"/>
                <a:ea typeface="+mn-ea"/>
                <a:cs typeface="+mn-cs"/>
              </a:rPr>
              <a:t>veb</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projekta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Pri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čemu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nije</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bilo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reči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kako</a:t>
            </a:r>
            <a:r>
              <a:rPr lang="en-US" sz="1200" kern="1200">
                <a:solidFill>
                  <a:schemeClr val="tx1"/>
                </a:solidFill>
                <a:effectLst/>
                <a:latin typeface="+mn-lt"/>
                <a:ea typeface="+mn-ea"/>
                <a:cs typeface="+mn-cs"/>
              </a:rPr>
              <a:t> se Spring </a:t>
            </a:r>
            <a:r>
              <a:rPr lang="en-US" sz="1200" kern="1200" err="1">
                <a:solidFill>
                  <a:schemeClr val="tx1"/>
                </a:solidFill>
                <a:effectLst/>
                <a:latin typeface="+mn-lt"/>
                <a:ea typeface="+mn-ea"/>
                <a:cs typeface="+mn-cs"/>
              </a:rPr>
              <a:t>radni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okvir</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uključuje</a:t>
            </a:r>
            <a:r>
              <a:rPr lang="en-US" sz="1200" kern="1200">
                <a:solidFill>
                  <a:schemeClr val="tx1"/>
                </a:solidFill>
                <a:effectLst/>
                <a:latin typeface="+mn-lt"/>
                <a:ea typeface="+mn-ea"/>
                <a:cs typeface="+mn-cs"/>
              </a:rPr>
              <a:t> u </a:t>
            </a:r>
            <a:r>
              <a:rPr lang="en-US" sz="1200" kern="1200" err="1">
                <a:solidFill>
                  <a:schemeClr val="tx1"/>
                </a:solidFill>
                <a:effectLst/>
                <a:latin typeface="+mn-lt"/>
                <a:ea typeface="+mn-ea"/>
                <a:cs typeface="+mn-cs"/>
              </a:rPr>
              <a:t>jedan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takav</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projekat</a:t>
            </a:r>
            <a:r>
              <a:rPr lang="en-US" sz="1200" kern="1200">
                <a:solidFill>
                  <a:schemeClr val="tx1"/>
                </a:solidFill>
                <a:effectLst/>
                <a:latin typeface="+mn-lt"/>
                <a:ea typeface="+mn-ea"/>
                <a:cs typeface="+mn-cs"/>
              </a:rPr>
              <a:t>. To se </a:t>
            </a:r>
            <a:r>
              <a:rPr lang="en-US" sz="1200" kern="1200" err="1">
                <a:solidFill>
                  <a:schemeClr val="tx1"/>
                </a:solidFill>
                <a:effectLst/>
                <a:latin typeface="+mn-lt"/>
                <a:ea typeface="+mn-ea"/>
                <a:cs typeface="+mn-cs"/>
              </a:rPr>
              <a:t>će</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na</a:t>
            </a:r>
            <a:r>
              <a:rPr lang="en-US" sz="1200" kern="1200">
                <a:solidFill>
                  <a:schemeClr val="tx1"/>
                </a:solidFill>
                <a:effectLst/>
                <a:latin typeface="+mn-lt"/>
                <a:ea typeface="+mn-ea"/>
                <a:cs typeface="+mn-cs"/>
              </a:rPr>
              <a:t> ovom delu predavanu </a:t>
            </a:r>
            <a:r>
              <a:rPr lang="en-US" sz="1200" kern="1200" err="1">
                <a:solidFill>
                  <a:schemeClr val="tx1"/>
                </a:solidFill>
                <a:effectLst/>
                <a:latin typeface="+mn-lt"/>
                <a:ea typeface="+mn-ea"/>
                <a:cs typeface="+mn-cs"/>
              </a:rPr>
              <a:t>raditi</a:t>
            </a:r>
            <a:r>
              <a:rPr lang="en-US" sz="1200" kern="1200">
                <a:solidFill>
                  <a:schemeClr val="tx1"/>
                </a:solidFill>
                <a:effectLst/>
                <a:latin typeface="+mn-lt"/>
                <a:ea typeface="+mn-ea"/>
                <a:cs typeface="+mn-cs"/>
              </a:rPr>
              <a:t>.</a:t>
            </a:r>
            <a:endParaRPr lang="sr-Latn-R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Ideja je da se </a:t>
            </a:r>
            <a:r>
              <a:rPr lang="en-US" sz="1200" kern="1200" err="1">
                <a:solidFill>
                  <a:schemeClr val="tx1"/>
                </a:solidFill>
                <a:effectLst/>
                <a:latin typeface="+mn-lt"/>
                <a:ea typeface="+mn-ea"/>
                <a:cs typeface="+mn-cs"/>
              </a:rPr>
              <a:t>pri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prisanju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koda</a:t>
            </a:r>
            <a:r>
              <a:rPr lang="en-US" sz="1200" kern="1200">
                <a:solidFill>
                  <a:schemeClr val="tx1"/>
                </a:solidFill>
                <a:effectLst/>
                <a:latin typeface="+mn-lt"/>
                <a:ea typeface="+mn-ea"/>
                <a:cs typeface="+mn-cs"/>
              </a:rPr>
              <a:t> Java </a:t>
            </a:r>
            <a:r>
              <a:rPr lang="en-US" sz="1200" kern="1200" err="1">
                <a:solidFill>
                  <a:schemeClr val="tx1"/>
                </a:solidFill>
                <a:effectLst/>
                <a:latin typeface="+mn-lt"/>
                <a:ea typeface="+mn-ea"/>
                <a:cs typeface="+mn-cs"/>
              </a:rPr>
              <a:t>klase</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gde</a:t>
            </a:r>
            <a:r>
              <a:rPr lang="en-US" sz="1200" kern="1200">
                <a:solidFill>
                  <a:schemeClr val="tx1"/>
                </a:solidFill>
                <a:effectLst/>
                <a:latin typeface="+mn-lt"/>
                <a:ea typeface="+mn-ea"/>
                <a:cs typeface="+mn-cs"/>
              </a:rPr>
              <a:t> se </a:t>
            </a:r>
            <a:r>
              <a:rPr lang="en-US" sz="1200" kern="1200" err="1">
                <a:solidFill>
                  <a:schemeClr val="tx1"/>
                </a:solidFill>
                <a:effectLst/>
                <a:latin typeface="+mn-lt"/>
                <a:ea typeface="+mn-ea"/>
                <a:cs typeface="+mn-cs"/>
              </a:rPr>
              <a:t>defjiše</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komponenta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za</a:t>
            </a:r>
            <a:r>
              <a:rPr lang="en-US" sz="1200" kern="1200">
                <a:solidFill>
                  <a:schemeClr val="tx1"/>
                </a:solidFill>
                <a:effectLst/>
                <a:latin typeface="+mn-lt"/>
                <a:ea typeface="+mn-ea"/>
                <a:cs typeface="+mn-cs"/>
              </a:rPr>
              <a:t> Spring, </a:t>
            </a:r>
            <a:r>
              <a:rPr lang="en-US" sz="1200" kern="1200" err="1">
                <a:solidFill>
                  <a:schemeClr val="tx1"/>
                </a:solidFill>
                <a:effectLst/>
                <a:latin typeface="+mn-lt"/>
                <a:ea typeface="+mn-ea"/>
                <a:cs typeface="+mn-cs"/>
              </a:rPr>
              <a:t>ujedno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navodi</a:t>
            </a:r>
            <a:r>
              <a:rPr lang="en-US" sz="1200" kern="1200">
                <a:solidFill>
                  <a:schemeClr val="tx1"/>
                </a:solidFill>
                <a:effectLst/>
                <a:latin typeface="+mn-lt"/>
                <a:ea typeface="+mn-ea"/>
                <a:cs typeface="+mn-cs"/>
              </a:rPr>
              <a:t> i </a:t>
            </a:r>
            <a:r>
              <a:rPr lang="en-US" sz="1200" kern="1200" err="1">
                <a:solidFill>
                  <a:schemeClr val="tx1"/>
                </a:solidFill>
                <a:effectLst/>
                <a:latin typeface="+mn-lt"/>
                <a:ea typeface="+mn-ea"/>
                <a:cs typeface="+mn-cs"/>
              </a:rPr>
              <a:t>njena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konfiguracija</a:t>
            </a:r>
            <a:r>
              <a:rPr lang="en-US" sz="1200" kern="1200">
                <a:solidFill>
                  <a:schemeClr val="tx1"/>
                </a:solidFill>
                <a:effectLst/>
                <a:latin typeface="+mn-lt"/>
                <a:ea typeface="+mn-ea"/>
                <a:cs typeface="+mn-cs"/>
              </a:rPr>
              <a:t>, ne bi li se time </a:t>
            </a:r>
            <a:r>
              <a:rPr lang="en-US" sz="1200" kern="1200" err="1">
                <a:solidFill>
                  <a:schemeClr val="tx1"/>
                </a:solidFill>
                <a:effectLst/>
                <a:latin typeface="+mn-lt"/>
                <a:ea typeface="+mn-ea"/>
                <a:cs typeface="+mn-cs"/>
              </a:rPr>
              <a:t>olakšao</a:t>
            </a:r>
            <a:r>
              <a:rPr lang="en-US" sz="1200" kern="1200">
                <a:solidFill>
                  <a:schemeClr val="tx1"/>
                </a:solidFill>
                <a:effectLst/>
                <a:latin typeface="+mn-lt"/>
                <a:ea typeface="+mn-ea"/>
                <a:cs typeface="+mn-cs"/>
              </a:rPr>
              <a:t> i </a:t>
            </a:r>
            <a:r>
              <a:rPr lang="en-US" sz="1200" kern="1200" err="1">
                <a:solidFill>
                  <a:schemeClr val="tx1"/>
                </a:solidFill>
                <a:effectLst/>
                <a:latin typeface="+mn-lt"/>
                <a:ea typeface="+mn-ea"/>
                <a:cs typeface="+mn-cs"/>
              </a:rPr>
              <a:t>ubrzao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razvoj</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aplikacije</a:t>
            </a:r>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3</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306C24-BA1C-48DB-B8E9-887F4C67C9B6}" type="slidenum">
              <a:rPr lang="en-US" smtClean="0"/>
              <a:t>12</a:t>
            </a:fld>
            <a:endParaRPr lang="en-US" dirty="0"/>
          </a:p>
        </p:txBody>
      </p:sp>
    </p:spTree>
    <p:extLst>
      <p:ext uri="{BB962C8B-B14F-4D97-AF65-F5344CB8AC3E}">
        <p14:creationId xmlns:p14="http://schemas.microsoft.com/office/powerpoint/2010/main" val="98877452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102</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103</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104</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105</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106</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107</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108</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109</a:t>
            </a:fld>
            <a:endParaRPr lang="en-US"/>
          </a:p>
        </p:txBody>
      </p:sp>
    </p:spTree>
    <p:extLst>
      <p:ext uri="{BB962C8B-B14F-4D97-AF65-F5344CB8AC3E}">
        <p14:creationId xmlns:p14="http://schemas.microsoft.com/office/powerpoint/2010/main" val="141897442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110</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111</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306C24-BA1C-48DB-B8E9-887F4C67C9B6}" type="slidenum">
              <a:rPr lang="en-US" smtClean="0"/>
              <a:t>13</a:t>
            </a:fld>
            <a:endParaRPr lang="en-US" dirty="0"/>
          </a:p>
        </p:txBody>
      </p:sp>
    </p:spTree>
    <p:extLst>
      <p:ext uri="{BB962C8B-B14F-4D97-AF65-F5344CB8AC3E}">
        <p14:creationId xmlns:p14="http://schemas.microsoft.com/office/powerpoint/2010/main" val="96451244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112</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113</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115</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116</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117</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118</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119</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120</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121</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122</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kern="1200">
                <a:solidFill>
                  <a:schemeClr val="tx1"/>
                </a:solidFill>
                <a:effectLst/>
                <a:latin typeface="+mn-lt"/>
                <a:ea typeface="+mn-ea"/>
                <a:cs typeface="+mn-cs"/>
              </a:rPr>
              <a:t>Prošli čas se prošlo </a:t>
            </a:r>
            <a:r>
              <a:rPr lang="en-US" sz="1200" kern="1200" err="1">
                <a:solidFill>
                  <a:schemeClr val="tx1"/>
                </a:solidFill>
                <a:effectLst/>
                <a:latin typeface="+mn-lt"/>
                <a:ea typeface="+mn-ea"/>
                <a:cs typeface="+mn-cs"/>
              </a:rPr>
              <a:t>kreiranje</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novog</a:t>
            </a:r>
            <a:r>
              <a:rPr lang="en-US" sz="1200" kern="1200">
                <a:solidFill>
                  <a:schemeClr val="tx1"/>
                </a:solidFill>
                <a:effectLst/>
                <a:latin typeface="+mn-lt"/>
                <a:ea typeface="+mn-ea"/>
                <a:cs typeface="+mn-cs"/>
              </a:rPr>
              <a:t> Maven </a:t>
            </a:r>
            <a:r>
              <a:rPr lang="en-US" sz="1200" kern="1200" err="1">
                <a:solidFill>
                  <a:schemeClr val="tx1"/>
                </a:solidFill>
                <a:effectLst/>
                <a:latin typeface="+mn-lt"/>
                <a:ea typeface="+mn-ea"/>
                <a:cs typeface="+mn-cs"/>
              </a:rPr>
              <a:t>projekta</a:t>
            </a:r>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14</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123</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124</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125</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126</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127</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128</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129</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130</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15</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16</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17</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18</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19</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20</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err="1">
                <a:solidFill>
                  <a:schemeClr val="tx1"/>
                </a:solidFill>
                <a:effectLst/>
                <a:latin typeface="+mn-lt"/>
                <a:ea typeface="+mn-ea"/>
                <a:cs typeface="+mn-cs"/>
              </a:rPr>
              <a:t>Pogledati</a:t>
            </a:r>
            <a:r>
              <a:rPr lang="en-US" sz="1200" kern="1200">
                <a:solidFill>
                  <a:schemeClr val="tx1"/>
                </a:solidFill>
                <a:effectLst/>
                <a:latin typeface="+mn-lt"/>
                <a:ea typeface="+mn-ea"/>
                <a:cs typeface="+mn-cs"/>
              </a:rPr>
              <a:t> </a:t>
            </a:r>
            <a:r>
              <a:rPr lang="en-US" sz="1200" i="1" kern="1200">
                <a:solidFill>
                  <a:schemeClr val="tx1"/>
                </a:solidFill>
                <a:effectLst/>
                <a:latin typeface="+mn-lt"/>
                <a:ea typeface="+mn-ea"/>
                <a:cs typeface="+mn-cs"/>
              </a:rPr>
              <a:t>Effective POM</a:t>
            </a:r>
            <a:r>
              <a:rPr lang="en-US" sz="1200" kern="1200">
                <a:solidFill>
                  <a:schemeClr val="tx1"/>
                </a:solidFill>
                <a:effectLst/>
                <a:latin typeface="+mn-lt"/>
                <a:ea typeface="+mn-ea"/>
                <a:cs typeface="+mn-cs"/>
              </a:rPr>
              <a:t> i </a:t>
            </a:r>
            <a:r>
              <a:rPr lang="en-US" sz="1200" kern="1200" err="1">
                <a:solidFill>
                  <a:schemeClr val="tx1"/>
                </a:solidFill>
                <a:effectLst/>
                <a:latin typeface="+mn-lt"/>
                <a:ea typeface="+mn-ea"/>
                <a:cs typeface="+mn-cs"/>
              </a:rPr>
              <a:t>videćete</a:t>
            </a:r>
            <a:r>
              <a:rPr lang="en-US" sz="1200" kern="1200">
                <a:solidFill>
                  <a:schemeClr val="tx1"/>
                </a:solidFill>
                <a:effectLst/>
                <a:latin typeface="+mn-lt"/>
                <a:ea typeface="+mn-ea"/>
                <a:cs typeface="+mn-cs"/>
              </a:rPr>
              <a:t> da </a:t>
            </a:r>
            <a:r>
              <a:rPr lang="en-US" sz="1200" kern="1200" err="1">
                <a:solidFill>
                  <a:schemeClr val="tx1"/>
                </a:solidFill>
                <a:effectLst/>
                <a:latin typeface="+mn-lt"/>
                <a:ea typeface="+mn-ea"/>
                <a:cs typeface="+mn-cs"/>
              </a:rPr>
              <a:t>postoji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mnoštvo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biblioteka</a:t>
            </a:r>
            <a:r>
              <a:rPr lang="en-US" sz="1200" kern="1200">
                <a:solidFill>
                  <a:schemeClr val="tx1"/>
                </a:solidFill>
                <a:effectLst/>
                <a:latin typeface="+mn-lt"/>
                <a:ea typeface="+mn-ea"/>
                <a:cs typeface="+mn-cs"/>
              </a:rPr>
              <a:t> i </a:t>
            </a:r>
            <a:r>
              <a:rPr lang="en-US" sz="1200" kern="1200" err="1">
                <a:solidFill>
                  <a:schemeClr val="tx1"/>
                </a:solidFill>
                <a:effectLst/>
                <a:latin typeface="+mn-lt"/>
                <a:ea typeface="+mn-ea"/>
                <a:cs typeface="+mn-cs"/>
              </a:rPr>
              <a:t>konfiguracija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koja</a:t>
            </a:r>
            <a:r>
              <a:rPr lang="en-US" sz="1200" kern="1200">
                <a:solidFill>
                  <a:schemeClr val="tx1"/>
                </a:solidFill>
                <a:effectLst/>
                <a:latin typeface="+mn-lt"/>
                <a:ea typeface="+mn-ea"/>
                <a:cs typeface="+mn-cs"/>
              </a:rPr>
              <a:t> se </a:t>
            </a:r>
            <a:r>
              <a:rPr lang="en-US" sz="1200" kern="1200" err="1">
                <a:solidFill>
                  <a:schemeClr val="tx1"/>
                </a:solidFill>
                <a:effectLst/>
                <a:latin typeface="+mn-lt"/>
                <a:ea typeface="+mn-ea"/>
                <a:cs typeface="+mn-cs"/>
              </a:rPr>
              <a:t>prevlači</a:t>
            </a:r>
            <a:r>
              <a:rPr lang="en-US" sz="1200" kern="1200">
                <a:solidFill>
                  <a:schemeClr val="tx1"/>
                </a:solidFill>
                <a:effectLst/>
                <a:latin typeface="+mn-lt"/>
                <a:ea typeface="+mn-ea"/>
                <a:cs typeface="+mn-cs"/>
              </a:rPr>
              <a:t> i </a:t>
            </a:r>
            <a:r>
              <a:rPr lang="en-US" sz="1200" kern="1200" err="1">
                <a:solidFill>
                  <a:schemeClr val="tx1"/>
                </a:solidFill>
                <a:effectLst/>
                <a:latin typeface="+mn-lt"/>
                <a:ea typeface="+mn-ea"/>
                <a:cs typeface="+mn-cs"/>
              </a:rPr>
              <a:t>definiše</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samo</a:t>
            </a:r>
            <a:r>
              <a:rPr lang="en-US" sz="1200" kern="1200">
                <a:solidFill>
                  <a:schemeClr val="tx1"/>
                </a:solidFill>
                <a:effectLst/>
                <a:latin typeface="+mn-lt"/>
                <a:ea typeface="+mn-ea"/>
                <a:cs typeface="+mn-cs"/>
              </a:rPr>
              <a:t> ta tri </a:t>
            </a:r>
            <a:r>
              <a:rPr lang="en-US" sz="1200" kern="1200" err="1">
                <a:solidFill>
                  <a:schemeClr val="tx1"/>
                </a:solidFill>
                <a:effectLst/>
                <a:latin typeface="+mn-lt"/>
                <a:ea typeface="+mn-ea"/>
                <a:cs typeface="+mn-cs"/>
              </a:rPr>
              <a:t>artifakta</a:t>
            </a:r>
            <a:endParaRPr lang="sr-Latn-RS" sz="120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err="1">
                <a:solidFill>
                  <a:schemeClr val="tx1"/>
                </a:solidFill>
                <a:effectLst/>
                <a:latin typeface="+mn-lt"/>
                <a:ea typeface="+mn-ea"/>
                <a:cs typeface="+mn-cs"/>
              </a:rPr>
              <a:t>Posmatrani</a:t>
            </a:r>
            <a:r>
              <a:rPr lang="en-US" sz="1200" kern="1200">
                <a:solidFill>
                  <a:schemeClr val="tx1"/>
                </a:solidFill>
                <a:effectLst/>
                <a:latin typeface="+mn-lt"/>
                <a:ea typeface="+mn-ea"/>
                <a:cs typeface="+mn-cs"/>
              </a:rPr>
              <a:t> pom.xml je </a:t>
            </a:r>
            <a:r>
              <a:rPr lang="en-US" sz="1200" kern="1200" err="1">
                <a:solidFill>
                  <a:schemeClr val="tx1"/>
                </a:solidFill>
                <a:effectLst/>
                <a:latin typeface="+mn-lt"/>
                <a:ea typeface="+mn-ea"/>
                <a:cs typeface="+mn-cs"/>
              </a:rPr>
              <a:t>nastavo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tako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što</a:t>
            </a:r>
            <a:r>
              <a:rPr lang="en-US" sz="1200" kern="1200">
                <a:solidFill>
                  <a:schemeClr val="tx1"/>
                </a:solidFill>
                <a:effectLst/>
                <a:latin typeface="+mn-lt"/>
                <a:ea typeface="+mn-ea"/>
                <a:cs typeface="+mn-cs"/>
              </a:rPr>
              <a:t> se on </a:t>
            </a:r>
            <a:r>
              <a:rPr lang="en-US" sz="1200" kern="1200" err="1">
                <a:solidFill>
                  <a:schemeClr val="tx1"/>
                </a:solidFill>
                <a:effectLst/>
                <a:latin typeface="+mn-lt"/>
                <a:ea typeface="+mn-ea"/>
                <a:cs typeface="+mn-cs"/>
              </a:rPr>
              <a:t>preuzeo</a:t>
            </a:r>
            <a:r>
              <a:rPr lang="en-US" sz="1200" kern="1200">
                <a:solidFill>
                  <a:schemeClr val="tx1"/>
                </a:solidFill>
                <a:effectLst/>
                <a:latin typeface="+mn-lt"/>
                <a:ea typeface="+mn-ea"/>
                <a:cs typeface="+mn-cs"/>
              </a:rPr>
              <a:t> od </a:t>
            </a:r>
            <a:r>
              <a:rPr lang="en-US" sz="1200" kern="1200" err="1">
                <a:solidFill>
                  <a:schemeClr val="tx1"/>
                </a:solidFill>
                <a:effectLst/>
                <a:latin typeface="+mn-lt"/>
                <a:ea typeface="+mn-ea"/>
                <a:cs typeface="+mn-cs"/>
              </a:rPr>
              <a:t>jednog</a:t>
            </a:r>
            <a:r>
              <a:rPr lang="en-US" sz="1200" kern="1200">
                <a:solidFill>
                  <a:schemeClr val="tx1"/>
                </a:solidFill>
                <a:effectLst/>
                <a:latin typeface="+mn-lt"/>
                <a:ea typeface="+mn-ea"/>
                <a:cs typeface="+mn-cs"/>
              </a:rPr>
              <a:t> od </a:t>
            </a:r>
            <a:r>
              <a:rPr lang="en-US" sz="1200" kern="1200" err="1">
                <a:solidFill>
                  <a:schemeClr val="tx1"/>
                </a:solidFill>
                <a:effectLst/>
                <a:latin typeface="+mn-lt"/>
                <a:ea typeface="+mn-ea"/>
                <a:cs typeface="+mn-cs"/>
              </a:rPr>
              <a:t>mnogobrojnih</a:t>
            </a:r>
            <a:r>
              <a:rPr lang="en-US" sz="1200" kern="1200">
                <a:solidFill>
                  <a:schemeClr val="tx1"/>
                </a:solidFill>
                <a:effectLst/>
                <a:latin typeface="+mn-lt"/>
                <a:ea typeface="+mn-ea"/>
                <a:cs typeface="+mn-cs"/>
              </a:rPr>
              <a:t> Spring Boot </a:t>
            </a:r>
            <a:r>
              <a:rPr lang="en-US" sz="1200" kern="1200" err="1">
                <a:solidFill>
                  <a:schemeClr val="tx1"/>
                </a:solidFill>
                <a:effectLst/>
                <a:latin typeface="+mn-lt"/>
                <a:ea typeface="+mn-ea"/>
                <a:cs typeface="+mn-cs"/>
              </a:rPr>
              <a:t>primera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projekata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neta</a:t>
            </a:r>
            <a:endParaRPr lang="en-US"/>
          </a:p>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21</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4</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22</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23</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24</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25</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26</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err="1">
                <a:solidFill>
                  <a:schemeClr val="tx1"/>
                </a:solidFill>
                <a:effectLst/>
                <a:latin typeface="+mn-lt"/>
                <a:ea typeface="+mn-ea"/>
                <a:cs typeface="+mn-cs"/>
              </a:rPr>
              <a:t>Odlaskom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miša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preko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anotacije</a:t>
            </a:r>
            <a:r>
              <a:rPr lang="en-US" sz="1200" kern="1200">
                <a:solidFill>
                  <a:schemeClr val="tx1"/>
                </a:solidFill>
                <a:effectLst/>
                <a:latin typeface="+mn-lt"/>
                <a:ea typeface="+mn-ea"/>
                <a:cs typeface="+mn-cs"/>
              </a:rPr>
              <a:t> </a:t>
            </a:r>
            <a:r>
              <a:rPr lang="en-US" sz="1200" i="1" kern="1200">
                <a:solidFill>
                  <a:schemeClr val="tx1"/>
                </a:solidFill>
                <a:effectLst/>
                <a:latin typeface="+mn-lt"/>
                <a:ea typeface="+mn-ea"/>
                <a:cs typeface="+mn-cs"/>
              </a:rPr>
              <a:t>@SpringBootApplication</a:t>
            </a:r>
            <a:r>
              <a:rPr lang="en-US" sz="1200" kern="1200">
                <a:solidFill>
                  <a:schemeClr val="tx1"/>
                </a:solidFill>
                <a:effectLst/>
                <a:latin typeface="+mn-lt"/>
                <a:ea typeface="+mn-ea"/>
                <a:cs typeface="+mn-cs"/>
              </a:rPr>
              <a:t> </a:t>
            </a:r>
            <a:endParaRPr lang="sr-Latn-RS" sz="1200" kern="1200">
              <a:solidFill>
                <a:schemeClr val="tx1"/>
              </a:solidFill>
              <a:effectLst/>
              <a:latin typeface="+mn-lt"/>
              <a:ea typeface="+mn-ea"/>
              <a:cs typeface="+mn-cs"/>
            </a:endParaRPr>
          </a:p>
          <a:p>
            <a:r>
              <a:rPr lang="sr-Latn-RS" sz="1200" kern="1200">
                <a:solidFill>
                  <a:schemeClr val="tx1"/>
                </a:solidFill>
                <a:effectLst/>
                <a:latin typeface="+mn-lt"/>
                <a:ea typeface="+mn-ea"/>
                <a:cs typeface="+mn-cs"/>
              </a:rPr>
              <a:t>Imate više o ovom u dodatnim materijalima</a:t>
            </a:r>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27</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28</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29</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kern="1200">
                <a:solidFill>
                  <a:schemeClr val="tx1"/>
                </a:solidFill>
                <a:effectLst/>
                <a:latin typeface="+mn-lt"/>
                <a:ea typeface="+mn-ea"/>
                <a:cs typeface="+mn-cs"/>
              </a:rPr>
              <a:t>Imate više o ovom u dodatnim materijalima</a:t>
            </a:r>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30</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kern="1200">
                <a:solidFill>
                  <a:schemeClr val="tx1"/>
                </a:solidFill>
                <a:effectLst/>
                <a:latin typeface="+mn-lt"/>
                <a:ea typeface="+mn-ea"/>
                <a:cs typeface="+mn-cs"/>
              </a:rPr>
              <a:t>Imate više o ovom u dodatnim materijalima</a:t>
            </a:r>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31</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5</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kern="1200">
                <a:solidFill>
                  <a:schemeClr val="tx1"/>
                </a:solidFill>
                <a:effectLst/>
                <a:latin typeface="+mn-lt"/>
                <a:ea typeface="+mn-ea"/>
                <a:cs typeface="+mn-cs"/>
              </a:rPr>
              <a:t>Imate više o ovom u dodatnim materijalima</a:t>
            </a:r>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32</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33</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kern="1200">
                <a:solidFill>
                  <a:schemeClr val="tx1"/>
                </a:solidFill>
                <a:effectLst/>
                <a:latin typeface="+mn-lt"/>
                <a:ea typeface="+mn-ea"/>
                <a:cs typeface="+mn-cs"/>
              </a:rPr>
              <a:t>Imate više o ovom u dodatnim materijalima</a:t>
            </a:r>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34</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kern="1200">
                <a:solidFill>
                  <a:schemeClr val="tx1"/>
                </a:solidFill>
                <a:effectLst/>
                <a:latin typeface="+mn-lt"/>
                <a:ea typeface="+mn-ea"/>
                <a:cs typeface="+mn-cs"/>
              </a:rPr>
              <a:t>Imate više o ovom u dodatnim materijalima</a:t>
            </a:r>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35</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kern="1200">
                <a:solidFill>
                  <a:schemeClr val="tx1"/>
                </a:solidFill>
                <a:effectLst/>
                <a:latin typeface="+mn-lt"/>
                <a:ea typeface="+mn-ea"/>
                <a:cs typeface="+mn-cs"/>
              </a:rPr>
              <a:t>Imate više o ovom u dodatnim materijalima</a:t>
            </a:r>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36</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kern="1200">
                <a:solidFill>
                  <a:schemeClr val="tx1"/>
                </a:solidFill>
                <a:effectLst/>
                <a:latin typeface="+mn-lt"/>
                <a:ea typeface="+mn-ea"/>
                <a:cs typeface="+mn-cs"/>
              </a:rPr>
              <a:t>Imate više o ovom u dodatnim materijalima</a:t>
            </a:r>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37</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kern="1200">
                <a:solidFill>
                  <a:schemeClr val="tx1"/>
                </a:solidFill>
                <a:effectLst/>
                <a:latin typeface="+mn-lt"/>
                <a:ea typeface="+mn-ea"/>
                <a:cs typeface="+mn-cs"/>
              </a:rPr>
              <a:t>Imate više o ovom u dodatnim materijalima</a:t>
            </a:r>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38</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kern="1200">
                <a:solidFill>
                  <a:schemeClr val="tx1"/>
                </a:solidFill>
                <a:effectLst/>
                <a:latin typeface="+mn-lt"/>
                <a:ea typeface="+mn-ea"/>
                <a:cs typeface="+mn-cs"/>
              </a:rPr>
              <a:t>Imate više o ovom u dodatnim materijalima</a:t>
            </a:r>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39</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kern="1200">
                <a:solidFill>
                  <a:schemeClr val="tx1"/>
                </a:solidFill>
                <a:effectLst/>
                <a:latin typeface="+mn-lt"/>
                <a:ea typeface="+mn-ea"/>
                <a:cs typeface="+mn-cs"/>
              </a:rPr>
              <a:t>Imate više o ovom u dodatnim materijalima</a:t>
            </a:r>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40</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41</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a:t>View engine</a:t>
            </a:r>
            <a:r>
              <a:rPr lang="sr-Latn-RS" baseline="0"/>
              <a:t> može biti npr. </a:t>
            </a:r>
            <a:r>
              <a:rPr lang="en-US" sz="1200" kern="1200">
                <a:solidFill>
                  <a:schemeClr val="tx1"/>
                </a:solidFill>
                <a:effectLst/>
                <a:latin typeface="+mn-lt"/>
                <a:ea typeface="+mn-ea"/>
                <a:cs typeface="+mn-cs"/>
              </a:rPr>
              <a:t>JSP</a:t>
            </a:r>
            <a:r>
              <a:rPr lang="sr-Latn-RS" sz="1200" kern="1200">
                <a:solidFill>
                  <a:schemeClr val="tx1"/>
                </a:solidFill>
                <a:effectLst/>
                <a:latin typeface="+mn-lt"/>
                <a:ea typeface="+mn-ea"/>
                <a:cs typeface="+mn-cs"/>
              </a:rPr>
              <a:t>, </a:t>
            </a:r>
            <a:r>
              <a:rPr lang="en-US" sz="1200" kern="1200">
                <a:solidFill>
                  <a:schemeClr val="tx1"/>
                </a:solidFill>
                <a:effectLst/>
                <a:latin typeface="+mn-lt"/>
                <a:ea typeface="+mn-ea"/>
                <a:cs typeface="+mn-cs"/>
              </a:rPr>
              <a:t>FreeMarker </a:t>
            </a:r>
            <a:r>
              <a:rPr lang="sr-Latn-RS" sz="1200" kern="1200">
                <a:solidFill>
                  <a:schemeClr val="tx1"/>
                </a:solidFill>
                <a:effectLst/>
                <a:latin typeface="+mn-lt"/>
                <a:ea typeface="+mn-ea"/>
                <a:cs typeface="+mn-cs"/>
              </a:rPr>
              <a:t>ili </a:t>
            </a:r>
            <a:r>
              <a:rPr lang="en-US" sz="1200" kern="1200" err="1">
                <a:solidFill>
                  <a:schemeClr val="tx1"/>
                </a:solidFill>
                <a:effectLst/>
                <a:latin typeface="+mn-lt"/>
                <a:ea typeface="+mn-ea"/>
                <a:cs typeface="+mn-cs"/>
              </a:rPr>
              <a:t>Thymeleaf</a:t>
            </a:r>
            <a:r>
              <a:rPr lang="en-US" sz="1200" kern="1200">
                <a:solidFill>
                  <a:schemeClr val="tx1"/>
                </a:solidFill>
                <a:effectLst/>
                <a:latin typeface="+mn-lt"/>
                <a:ea typeface="+mn-ea"/>
                <a:cs typeface="+mn-cs"/>
              </a:rPr>
              <a:t> template engine</a:t>
            </a:r>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6</a:t>
            </a:fld>
            <a:endParaRPr lang="en-US"/>
          </a:p>
        </p:txBody>
      </p:sp>
    </p:spTree>
    <p:extLst>
      <p:ext uri="{BB962C8B-B14F-4D97-AF65-F5344CB8AC3E}">
        <p14:creationId xmlns:p14="http://schemas.microsoft.com/office/powerpoint/2010/main" val="10823829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42</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43</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44</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45</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46</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47</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48</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49</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50</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 suprotnom mora se podesiti Template Resolvers (klasa</a:t>
            </a:r>
            <a:r>
              <a:rPr lang="en-US" baseline="0"/>
              <a:t> </a:t>
            </a:r>
            <a:r>
              <a:rPr lang="en-US"/>
              <a:t>ClassLoaderTemplateResolver) za</a:t>
            </a:r>
            <a:r>
              <a:rPr lang="en-US" baseline="0"/>
              <a:t> </a:t>
            </a:r>
            <a:r>
              <a:rPr lang="en-US"/>
              <a:t>View Engine</a:t>
            </a:r>
          </a:p>
          <a:p>
            <a:r>
              <a:rPr lang="en-US"/>
              <a:t>To</a:t>
            </a:r>
            <a:r>
              <a:rPr lang="en-US" baseline="0"/>
              <a:t> se radi kasnije</a:t>
            </a:r>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51</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7</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52</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53</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54</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55</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56</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57</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58</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59</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60</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61</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8</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62</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63</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64</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65</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66</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err="1">
                <a:solidFill>
                  <a:schemeClr val="tx1"/>
                </a:solidFill>
                <a:effectLst/>
                <a:latin typeface="+mn-lt"/>
                <a:ea typeface="+mn-ea"/>
                <a:cs typeface="+mn-cs"/>
              </a:rPr>
              <a:t>Odlaskom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miša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preko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anotacije</a:t>
            </a:r>
            <a:r>
              <a:rPr lang="en-US" sz="1200" kern="1200">
                <a:solidFill>
                  <a:schemeClr val="tx1"/>
                </a:solidFill>
                <a:effectLst/>
                <a:latin typeface="+mn-lt"/>
                <a:ea typeface="+mn-ea"/>
                <a:cs typeface="+mn-cs"/>
              </a:rPr>
              <a:t> </a:t>
            </a:r>
            <a:r>
              <a:rPr lang="en-US" sz="1200" i="1" kern="1200">
                <a:solidFill>
                  <a:schemeClr val="tx1"/>
                </a:solidFill>
                <a:effectLst/>
                <a:latin typeface="+mn-lt"/>
                <a:ea typeface="+mn-ea"/>
                <a:cs typeface="+mn-cs"/>
              </a:rPr>
              <a:t>@SpringBootApplication</a:t>
            </a:r>
            <a:r>
              <a:rPr lang="en-US" sz="1200" kern="1200">
                <a:solidFill>
                  <a:schemeClr val="tx1"/>
                </a:solidFill>
                <a:effectLst/>
                <a:latin typeface="+mn-lt"/>
                <a:ea typeface="+mn-ea"/>
                <a:cs typeface="+mn-cs"/>
              </a:rPr>
              <a:t> </a:t>
            </a:r>
            <a:endParaRPr lang="sr-Latn-RS" sz="1200" kern="1200">
              <a:solidFill>
                <a:schemeClr val="tx1"/>
              </a:solidFill>
              <a:effectLst/>
              <a:latin typeface="+mn-lt"/>
              <a:ea typeface="+mn-ea"/>
              <a:cs typeface="+mn-cs"/>
            </a:endParaRPr>
          </a:p>
          <a:p>
            <a:r>
              <a:rPr lang="sr-Latn-RS" sz="1200" kern="1200">
                <a:solidFill>
                  <a:schemeClr val="tx1"/>
                </a:solidFill>
                <a:effectLst/>
                <a:latin typeface="+mn-lt"/>
                <a:ea typeface="+mn-ea"/>
                <a:cs typeface="+mn-cs"/>
              </a:rPr>
              <a:t>Imate više o ovom u dodatnim materijalima</a:t>
            </a:r>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67</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68</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69</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70</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71</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Ako</a:t>
            </a:r>
            <a:r>
              <a:rPr lang="en-US" dirty="0"/>
              <a:t> </a:t>
            </a:r>
            <a:r>
              <a:rPr lang="en-US" dirty="0" err="1"/>
              <a:t>hocemo</a:t>
            </a:r>
            <a:r>
              <a:rPr lang="en-US" dirty="0"/>
              <a:t> da </a:t>
            </a:r>
            <a:r>
              <a:rPr lang="en-US" dirty="0" err="1"/>
              <a:t>umesto</a:t>
            </a:r>
            <a:r>
              <a:rPr lang="en-US" dirty="0"/>
              <a:t> </a:t>
            </a:r>
            <a:r>
              <a:rPr lang="en-US" dirty="0" err="1"/>
              <a:t>mysql</a:t>
            </a:r>
            <a:r>
              <a:rPr lang="en-US" dirty="0"/>
              <a:t> </a:t>
            </a:r>
            <a:r>
              <a:rPr lang="en-US" dirty="0" err="1"/>
              <a:t>biblioteke</a:t>
            </a:r>
            <a:r>
              <a:rPr lang="en-US" dirty="0"/>
              <a:t> </a:t>
            </a:r>
            <a:r>
              <a:rPr lang="en-US" dirty="0" err="1"/>
              <a:t>dodamo</a:t>
            </a:r>
            <a:r>
              <a:rPr lang="en-US" dirty="0"/>
              <a:t> </a:t>
            </a:r>
            <a:r>
              <a:rPr lang="en-US" dirty="0" err="1"/>
              <a:t>postgre</a:t>
            </a:r>
            <a:r>
              <a:rPr lang="en-US" dirty="0"/>
              <a:t> </a:t>
            </a:r>
            <a:r>
              <a:rPr lang="en-US" dirty="0" err="1"/>
              <a:t>na</a:t>
            </a:r>
            <a:r>
              <a:rPr lang="en-US" dirty="0"/>
              <a:t> </a:t>
            </a:r>
            <a:r>
              <a:rPr lang="en-US" dirty="0" err="1"/>
              <a:t>googlu</a:t>
            </a:r>
            <a:r>
              <a:rPr lang="en-US" dirty="0"/>
              <a:t> </a:t>
            </a:r>
            <a:r>
              <a:rPr lang="en-US" dirty="0" err="1"/>
              <a:t>kucamo</a:t>
            </a:r>
            <a:r>
              <a:rPr lang="en-US" dirty="0"/>
              <a:t> </a:t>
            </a:r>
            <a:r>
              <a:rPr lang="en-US" dirty="0" err="1"/>
              <a:t>pretragu</a:t>
            </a:r>
            <a:endParaRPr lang="en-US" dirty="0"/>
          </a:p>
          <a:p>
            <a:r>
              <a:rPr lang="en-US" dirty="0"/>
              <a:t>maven spring boot </a:t>
            </a:r>
            <a:r>
              <a:rPr lang="en-US" dirty="0" err="1"/>
              <a:t>postgre</a:t>
            </a:r>
            <a:endParaRPr lang="en-US" dirty="0"/>
          </a:p>
        </p:txBody>
      </p:sp>
      <p:sp>
        <p:nvSpPr>
          <p:cNvPr id="4" name="Slide Number Placeholder 3"/>
          <p:cNvSpPr>
            <a:spLocks noGrp="1"/>
          </p:cNvSpPr>
          <p:nvPr>
            <p:ph type="sldNum" sz="quarter" idx="10"/>
          </p:nvPr>
        </p:nvSpPr>
        <p:spPr/>
        <p:txBody>
          <a:bodyPr/>
          <a:lstStyle/>
          <a:p>
            <a:fld id="{D1306C24-BA1C-48DB-B8E9-887F4C67C9B6}" type="slidenum">
              <a:rPr lang="en-US" smtClean="0"/>
              <a:t>9</a:t>
            </a:fld>
            <a:endParaRPr lang="en-US" dirty="0"/>
          </a:p>
        </p:txBody>
      </p:sp>
    </p:spTree>
    <p:extLst>
      <p:ext uri="{BB962C8B-B14F-4D97-AF65-F5344CB8AC3E}">
        <p14:creationId xmlns:p14="http://schemas.microsoft.com/office/powerpoint/2010/main" val="177233698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72</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73</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74</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75</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76</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77</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78</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79</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80</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81</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306C24-BA1C-48DB-B8E9-887F4C67C9B6}" type="slidenum">
              <a:rPr lang="en-US" smtClean="0"/>
              <a:t>10</a:t>
            </a:fld>
            <a:endParaRPr lang="en-US" dirty="0"/>
          </a:p>
        </p:txBody>
      </p:sp>
    </p:spTree>
    <p:extLst>
      <p:ext uri="{BB962C8B-B14F-4D97-AF65-F5344CB8AC3E}">
        <p14:creationId xmlns:p14="http://schemas.microsoft.com/office/powerpoint/2010/main" val="342183877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82</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83</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84</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85</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86</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87</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88</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89</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90</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91</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306C24-BA1C-48DB-B8E9-887F4C67C9B6}" type="slidenum">
              <a:rPr lang="en-US" smtClean="0"/>
              <a:t>11</a:t>
            </a:fld>
            <a:endParaRPr lang="en-US" dirty="0"/>
          </a:p>
        </p:txBody>
      </p:sp>
    </p:spTree>
    <p:extLst>
      <p:ext uri="{BB962C8B-B14F-4D97-AF65-F5344CB8AC3E}">
        <p14:creationId xmlns:p14="http://schemas.microsoft.com/office/powerpoint/2010/main" val="150050984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92</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93</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94</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95</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96</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97</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98</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99</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100</a:t>
            </a:fld>
            <a:endParaRPr lang="en-US"/>
          </a:p>
        </p:txBody>
      </p:sp>
    </p:spTree>
    <p:extLst>
      <p:ext uri="{BB962C8B-B14F-4D97-AF65-F5344CB8AC3E}">
        <p14:creationId xmlns:p14="http://schemas.microsoft.com/office/powerpoint/2010/main" val="177233698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306C24-BA1C-48DB-B8E9-887F4C67C9B6}" type="slidenum">
              <a:rPr lang="en-US" smtClean="0"/>
              <a:t>101</a:t>
            </a:fld>
            <a:endParaRPr lang="en-US"/>
          </a:p>
        </p:txBody>
      </p:sp>
    </p:spTree>
    <p:extLst>
      <p:ext uri="{BB962C8B-B14F-4D97-AF65-F5344CB8AC3E}">
        <p14:creationId xmlns:p14="http://schemas.microsoft.com/office/powerpoint/2010/main" val="1772336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0E18E3-8B1C-4B2B-AB06-477F1B0B284C}"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1EA2F-6D5D-4AA6-9C08-0E6AA7753B98}" type="slidenum">
              <a:rPr lang="en-US" smtClean="0"/>
              <a:t>‹#›</a:t>
            </a:fld>
            <a:endParaRPr lang="en-US"/>
          </a:p>
        </p:txBody>
      </p:sp>
    </p:spTree>
    <p:extLst>
      <p:ext uri="{BB962C8B-B14F-4D97-AF65-F5344CB8AC3E}">
        <p14:creationId xmlns:p14="http://schemas.microsoft.com/office/powerpoint/2010/main" val="2048052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0E18E3-8B1C-4B2B-AB06-477F1B0B284C}"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1EA2F-6D5D-4AA6-9C08-0E6AA7753B98}" type="slidenum">
              <a:rPr lang="en-US" smtClean="0"/>
              <a:t>‹#›</a:t>
            </a:fld>
            <a:endParaRPr lang="en-US"/>
          </a:p>
        </p:txBody>
      </p:sp>
    </p:spTree>
    <p:extLst>
      <p:ext uri="{BB962C8B-B14F-4D97-AF65-F5344CB8AC3E}">
        <p14:creationId xmlns:p14="http://schemas.microsoft.com/office/powerpoint/2010/main" val="1877413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0E18E3-8B1C-4B2B-AB06-477F1B0B284C}"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1EA2F-6D5D-4AA6-9C08-0E6AA7753B98}" type="slidenum">
              <a:rPr lang="en-US" smtClean="0"/>
              <a:t>‹#›</a:t>
            </a:fld>
            <a:endParaRPr lang="en-US"/>
          </a:p>
        </p:txBody>
      </p:sp>
    </p:spTree>
    <p:extLst>
      <p:ext uri="{BB962C8B-B14F-4D97-AF65-F5344CB8AC3E}">
        <p14:creationId xmlns:p14="http://schemas.microsoft.com/office/powerpoint/2010/main" val="2998501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0E18E3-8B1C-4B2B-AB06-477F1B0B284C}"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1EA2F-6D5D-4AA6-9C08-0E6AA7753B98}" type="slidenum">
              <a:rPr lang="en-US" smtClean="0"/>
              <a:t>‹#›</a:t>
            </a:fld>
            <a:endParaRPr lang="en-US"/>
          </a:p>
        </p:txBody>
      </p:sp>
    </p:spTree>
    <p:extLst>
      <p:ext uri="{BB962C8B-B14F-4D97-AF65-F5344CB8AC3E}">
        <p14:creationId xmlns:p14="http://schemas.microsoft.com/office/powerpoint/2010/main" val="3158441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0E18E3-8B1C-4B2B-AB06-477F1B0B284C}"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1EA2F-6D5D-4AA6-9C08-0E6AA7753B98}" type="slidenum">
              <a:rPr lang="en-US" smtClean="0"/>
              <a:t>‹#›</a:t>
            </a:fld>
            <a:endParaRPr lang="en-US"/>
          </a:p>
        </p:txBody>
      </p:sp>
    </p:spTree>
    <p:extLst>
      <p:ext uri="{BB962C8B-B14F-4D97-AF65-F5344CB8AC3E}">
        <p14:creationId xmlns:p14="http://schemas.microsoft.com/office/powerpoint/2010/main" val="2849595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0E18E3-8B1C-4B2B-AB06-477F1B0B284C}"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1EA2F-6D5D-4AA6-9C08-0E6AA7753B98}" type="slidenum">
              <a:rPr lang="en-US" smtClean="0"/>
              <a:t>‹#›</a:t>
            </a:fld>
            <a:endParaRPr lang="en-US"/>
          </a:p>
        </p:txBody>
      </p:sp>
    </p:spTree>
    <p:extLst>
      <p:ext uri="{BB962C8B-B14F-4D97-AF65-F5344CB8AC3E}">
        <p14:creationId xmlns:p14="http://schemas.microsoft.com/office/powerpoint/2010/main" val="4241227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0E18E3-8B1C-4B2B-AB06-477F1B0B284C}" type="datetimeFigureOut">
              <a:rPr lang="en-US" smtClean="0"/>
              <a:t>10/20/2022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51EA2F-6D5D-4AA6-9C08-0E6AA7753B98}" type="slidenum">
              <a:rPr lang="en-US" smtClean="0"/>
              <a:t>‹#›</a:t>
            </a:fld>
            <a:endParaRPr lang="en-US"/>
          </a:p>
        </p:txBody>
      </p:sp>
    </p:spTree>
    <p:extLst>
      <p:ext uri="{BB962C8B-B14F-4D97-AF65-F5344CB8AC3E}">
        <p14:creationId xmlns:p14="http://schemas.microsoft.com/office/powerpoint/2010/main" val="345112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0E18E3-8B1C-4B2B-AB06-477F1B0B284C}" type="datetimeFigureOut">
              <a:rPr lang="en-US" smtClean="0"/>
              <a:t>10/20/2022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51EA2F-6D5D-4AA6-9C08-0E6AA7753B98}" type="slidenum">
              <a:rPr lang="en-US" smtClean="0"/>
              <a:t>‹#›</a:t>
            </a:fld>
            <a:endParaRPr lang="en-US"/>
          </a:p>
        </p:txBody>
      </p:sp>
    </p:spTree>
    <p:extLst>
      <p:ext uri="{BB962C8B-B14F-4D97-AF65-F5344CB8AC3E}">
        <p14:creationId xmlns:p14="http://schemas.microsoft.com/office/powerpoint/2010/main" val="3250382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E18E3-8B1C-4B2B-AB06-477F1B0B284C}" type="datetimeFigureOut">
              <a:rPr lang="en-US" smtClean="0"/>
              <a:t>10/20/2022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51EA2F-6D5D-4AA6-9C08-0E6AA7753B98}" type="slidenum">
              <a:rPr lang="en-US" smtClean="0"/>
              <a:t>‹#›</a:t>
            </a:fld>
            <a:endParaRPr lang="en-US"/>
          </a:p>
        </p:txBody>
      </p:sp>
    </p:spTree>
    <p:extLst>
      <p:ext uri="{BB962C8B-B14F-4D97-AF65-F5344CB8AC3E}">
        <p14:creationId xmlns:p14="http://schemas.microsoft.com/office/powerpoint/2010/main" val="502987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0E18E3-8B1C-4B2B-AB06-477F1B0B284C}"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1EA2F-6D5D-4AA6-9C08-0E6AA7753B98}" type="slidenum">
              <a:rPr lang="en-US" smtClean="0"/>
              <a:t>‹#›</a:t>
            </a:fld>
            <a:endParaRPr lang="en-US"/>
          </a:p>
        </p:txBody>
      </p:sp>
    </p:spTree>
    <p:extLst>
      <p:ext uri="{BB962C8B-B14F-4D97-AF65-F5344CB8AC3E}">
        <p14:creationId xmlns:p14="http://schemas.microsoft.com/office/powerpoint/2010/main" val="2270992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0E18E3-8B1C-4B2B-AB06-477F1B0B284C}"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1EA2F-6D5D-4AA6-9C08-0E6AA7753B98}" type="slidenum">
              <a:rPr lang="en-US" smtClean="0"/>
              <a:t>‹#›</a:t>
            </a:fld>
            <a:endParaRPr lang="en-US"/>
          </a:p>
        </p:txBody>
      </p:sp>
    </p:spTree>
    <p:extLst>
      <p:ext uri="{BB962C8B-B14F-4D97-AF65-F5344CB8AC3E}">
        <p14:creationId xmlns:p14="http://schemas.microsoft.com/office/powerpoint/2010/main" val="2371525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0E18E3-8B1C-4B2B-AB06-477F1B0B284C}" type="datetimeFigureOut">
              <a:rPr lang="en-US" smtClean="0"/>
              <a:t>10/20/2022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1EA2F-6D5D-4AA6-9C08-0E6AA7753B98}" type="slidenum">
              <a:rPr lang="en-US" smtClean="0"/>
              <a:t>‹#›</a:t>
            </a:fld>
            <a:endParaRPr lang="en-US"/>
          </a:p>
        </p:txBody>
      </p:sp>
    </p:spTree>
    <p:extLst>
      <p:ext uri="{BB962C8B-B14F-4D97-AF65-F5344CB8AC3E}">
        <p14:creationId xmlns:p14="http://schemas.microsoft.com/office/powerpoint/2010/main" val="4235206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hyperlink" Target="https://javarevisited.blogspot.sg/2013/07/role-based-access-control-using-spring-security-ldap-authorities-mapping-mvc.html" TargetMode="External"/><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hyperlink" Target="http://javarevisited.blogspot.sg/2011/09/spring-interview-questions-answers-j2ee.html" TargetMode="Externa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hyperlink" Target="https://docs.spring.io/spring/docs/4.0.3.RELEASE/spring-framework-reference/htmlsingle/#mvc-ann-responsebody" TargetMode="External"/><Relationship Id="rId2" Type="http://schemas.openxmlformats.org/officeDocument/2006/relationships/notesSlide" Target="../notesSlides/notesSlide119.xml"/><Relationship Id="rId1" Type="http://schemas.openxmlformats.org/officeDocument/2006/relationships/slideLayout" Target="../slideLayouts/slideLayout2.xml"/><Relationship Id="rId4" Type="http://schemas.openxmlformats.org/officeDocument/2006/relationships/hyperlink" Target="https://docs.spring.io/spring/docs/4.0.3.RELEASE/spring-framework-reference/htmlsingle/#mvc-ann-httpentity" TargetMode="External"/></Relationships>
</file>

<file path=ppt/slides/_rels/slide123.xml.rels><?xml version="1.0" encoding="UTF-8" standalone="yes"?>
<Relationships xmlns="http://schemas.openxmlformats.org/package/2006/relationships"><Relationship Id="rId3" Type="http://schemas.openxmlformats.org/officeDocument/2006/relationships/hyperlink" Target="https://docs.spring.io/spring/docs/4.0.3.RELEASE/spring-framework-reference/htmlsingle/#mvc-ann-return-types" TargetMode="External"/><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hyperlink" Target="https://docs.spring.io/spring/docs/4.0.3.RELEASE/spring-framework-reference/htmlsingle/#mvc-ann-requestmapping-uri-templates" TargetMode="External"/><Relationship Id="rId2" Type="http://schemas.openxmlformats.org/officeDocument/2006/relationships/notesSlide" Target="../notesSlides/notesSlide124.xml"/><Relationship Id="rId1" Type="http://schemas.openxmlformats.org/officeDocument/2006/relationships/slideLayout" Target="../slideLayouts/slideLayout2.xml"/><Relationship Id="rId5" Type="http://schemas.openxmlformats.org/officeDocument/2006/relationships/hyperlink" Target="https://docs.spring.io/spring/docs/4.0.3.RELEASE/spring-framework-reference/htmlsingle/#mvc-ann-requestparam" TargetMode="External"/><Relationship Id="rId4" Type="http://schemas.openxmlformats.org/officeDocument/2006/relationships/hyperlink" Target="https://docs.spring.io/spring/docs/4.0.3.RELEASE/spring-framework-reference/htmlsingle/#mvc-ann-matrix-variables" TargetMode="External"/></Relationships>
</file>

<file path=ppt/slides/_rels/slide128.xml.rels><?xml version="1.0" encoding="UTF-8" standalone="yes"?>
<Relationships xmlns="http://schemas.openxmlformats.org/package/2006/relationships"><Relationship Id="rId3" Type="http://schemas.openxmlformats.org/officeDocument/2006/relationships/hyperlink" Target="https://docs.spring.io/spring/docs/4.0.3.RELEASE/spring-framework-reference/htmlsingle/#mvc-ann-requestbody" TargetMode="External"/><Relationship Id="rId2" Type="http://schemas.openxmlformats.org/officeDocument/2006/relationships/notesSlide" Target="../notesSlides/notesSlide125.xml"/><Relationship Id="rId1" Type="http://schemas.openxmlformats.org/officeDocument/2006/relationships/slideLayout" Target="../slideLayouts/slideLayout2.xml"/><Relationship Id="rId6" Type="http://schemas.openxmlformats.org/officeDocument/2006/relationships/hyperlink" Target="https://docs.spring.io/spring/docs/4.0.3.RELEASE/spring-framework-reference/htmlsingle/#mvc-ann-httpentity" TargetMode="External"/><Relationship Id="rId5" Type="http://schemas.openxmlformats.org/officeDocument/2006/relationships/hyperlink" Target="https://docs.spring.io/spring/docs/4.0.3.RELEASE/spring-framework-reference/htmlsingle/#mvc-multipart" TargetMode="External"/><Relationship Id="rId4" Type="http://schemas.openxmlformats.org/officeDocument/2006/relationships/hyperlink" Target="https://docs.spring.io/spring/docs/4.0.3.RELEASE/spring-framework-reference/htmlsingle/#mvc-multipart-forms-non-browsers" TargetMode="Externa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hyperlink" Target="https://docs.spring.io/spring/docs/4.0.3.RELEASE/spring-framework-reference/htmlsingle/#mvc-ann-arguments" TargetMode="External"/><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baeldung.com/spring-boot-devtool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pring.io/projects/spring-boo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localhost:8080/ZdravoSvete"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hyperlink" Target="http://localhost:8080/PrviMavenVebProjekat/index.html"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tp://localhost:8080/"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5.png"/></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spring.io/spring-boot/docs/1.1.4.RELEASE/reference/html/getting-started-first-application.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start.spring.io/" TargetMode="External"/></Relationships>
</file>

<file path=ppt/slides/_rels/slide9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Sadr</a:t>
            </a:r>
            <a:r>
              <a:rPr lang="sr-Latn-RS">
                <a:solidFill>
                  <a:schemeClr val="bg1"/>
                </a:solidFill>
                <a:latin typeface="+mn-lt"/>
              </a:rPr>
              <a:t>žaj</a:t>
            </a:r>
            <a:endParaRPr lang="en-US">
              <a:solidFill>
                <a:schemeClr val="bg1"/>
              </a:solidFill>
              <a:latin typeface="+mn-lt"/>
            </a:endParaRPr>
          </a:p>
        </p:txBody>
      </p:sp>
      <p:sp>
        <p:nvSpPr>
          <p:cNvPr id="3" name="Content Placeholder 2"/>
          <p:cNvSpPr>
            <a:spLocks noGrp="1"/>
          </p:cNvSpPr>
          <p:nvPr>
            <p:ph idx="1"/>
          </p:nvPr>
        </p:nvSpPr>
        <p:spPr>
          <a:xfrm>
            <a:off x="249382" y="960578"/>
            <a:ext cx="11684000" cy="5661895"/>
          </a:xfrm>
          <a:ln w="38100">
            <a:solidFill>
              <a:schemeClr val="tx1">
                <a:lumMod val="65000"/>
                <a:lumOff val="35000"/>
              </a:schemeClr>
            </a:solidFill>
          </a:ln>
        </p:spPr>
        <p:txBody>
          <a:bodyPr>
            <a:normAutofit fontScale="92500" lnSpcReduction="20000"/>
          </a:bodyPr>
          <a:lstStyle/>
          <a:p>
            <a:pPr marL="514350" indent="-514350">
              <a:buFont typeface="+mj-lt"/>
              <a:buAutoNum type="arabicPeriod"/>
            </a:pPr>
            <a:r>
              <a:rPr lang="en-US"/>
              <a:t>Spring Boot </a:t>
            </a:r>
            <a:r>
              <a:rPr lang="sr-Latn-RS"/>
              <a:t>uvod</a:t>
            </a:r>
            <a:endParaRPr lang="en-US"/>
          </a:p>
          <a:p>
            <a:pPr marL="514350" indent="-514350">
              <a:buFont typeface="+mj-lt"/>
              <a:buAutoNum type="arabicPeriod"/>
            </a:pPr>
            <a:r>
              <a:rPr lang="en-US" err="1"/>
              <a:t>Uvlačenje</a:t>
            </a:r>
            <a:r>
              <a:rPr lang="en-US"/>
              <a:t> </a:t>
            </a:r>
            <a:r>
              <a:rPr lang="en-US" err="1"/>
              <a:t>postojećeg</a:t>
            </a:r>
            <a:r>
              <a:rPr lang="en-US"/>
              <a:t> Maven </a:t>
            </a:r>
            <a:r>
              <a:rPr lang="en-US" err="1"/>
              <a:t>projekta</a:t>
            </a:r>
            <a:endParaRPr lang="sr-Latn-RS"/>
          </a:p>
          <a:p>
            <a:pPr marL="514350" indent="-514350">
              <a:buFont typeface="+mj-lt"/>
              <a:buAutoNum type="arabicPeriod"/>
            </a:pPr>
            <a:r>
              <a:rPr lang="en-US"/>
              <a:t>Spring Boot </a:t>
            </a:r>
            <a:r>
              <a:rPr lang="sr-Latn-RS"/>
              <a:t>pom.xml</a:t>
            </a:r>
          </a:p>
          <a:p>
            <a:pPr marL="514350" indent="-514350">
              <a:buFont typeface="+mj-lt"/>
              <a:buAutoNum type="arabicPeriod"/>
            </a:pPr>
            <a:r>
              <a:rPr lang="sr-Latn-RS"/>
              <a:t>Spring Boot projekat</a:t>
            </a:r>
          </a:p>
          <a:p>
            <a:pPr marL="514350" indent="-514350">
              <a:buFont typeface="+mj-lt"/>
              <a:buAutoNum type="arabicPeriod"/>
            </a:pPr>
            <a:r>
              <a:rPr lang="sr-Latn-RS"/>
              <a:t>Controllers</a:t>
            </a:r>
          </a:p>
          <a:p>
            <a:pPr marL="514350" indent="-514350">
              <a:buFont typeface="+mj-lt"/>
              <a:buAutoNum type="arabicPeriod"/>
            </a:pPr>
            <a:r>
              <a:rPr lang="sr-Latn-CS"/>
              <a:t>Case study – </a:t>
            </a:r>
            <a:r>
              <a:rPr lang="en-US"/>
              <a:t>CRUD </a:t>
            </a:r>
            <a:r>
              <a:rPr lang="sr-Latn-CS"/>
              <a:t>bioskop veb aplikacija</a:t>
            </a:r>
            <a:endParaRPr lang="sr-Latn-RS"/>
          </a:p>
          <a:p>
            <a:pPr marL="0" indent="0">
              <a:buNone/>
            </a:pPr>
            <a:r>
              <a:rPr lang="sr-Latn-RS"/>
              <a:t>Dodatno:</a:t>
            </a:r>
          </a:p>
          <a:p>
            <a:pPr marL="514350" indent="-514350">
              <a:buFont typeface="+mj-lt"/>
              <a:buAutoNum type="arabicPeriod"/>
            </a:pPr>
            <a:r>
              <a:rPr lang="en-US" err="1"/>
              <a:t>Anotacija</a:t>
            </a:r>
            <a:r>
              <a:rPr lang="en-US"/>
              <a:t> @SpringBootApplication</a:t>
            </a:r>
          </a:p>
          <a:p>
            <a:pPr marL="514350" indent="-514350">
              <a:buFont typeface="+mj-lt"/>
              <a:buAutoNum type="arabicPeriod"/>
            </a:pPr>
            <a:r>
              <a:rPr lang="sr-Latn-RS"/>
              <a:t>JavaBean klase u Spring radnom okviru </a:t>
            </a:r>
          </a:p>
          <a:p>
            <a:pPr marL="514350" indent="-514350">
              <a:buFont typeface="+mj-lt"/>
              <a:buAutoNum type="arabicPeriod"/>
            </a:pPr>
            <a:r>
              <a:rPr lang="en-US"/>
              <a:t>Spring MVC workflow</a:t>
            </a:r>
          </a:p>
          <a:p>
            <a:pPr marL="514350" indent="-514350">
              <a:buFont typeface="+mj-lt"/>
              <a:buAutoNum type="arabicPeriod"/>
            </a:pPr>
            <a:r>
              <a:rPr lang="sr-Latn-RS"/>
              <a:t>Controllers</a:t>
            </a:r>
          </a:p>
          <a:p>
            <a:pPr marL="514350" indent="-514350">
              <a:buFont typeface="+mj-lt"/>
              <a:buAutoNum type="arabicPeriod"/>
            </a:pPr>
            <a:r>
              <a:rPr lang="en-US"/>
              <a:t>Handler method supported return types</a:t>
            </a:r>
            <a:endParaRPr lang="sr-Latn-RS"/>
          </a:p>
          <a:p>
            <a:pPr marL="514350" indent="-514350">
              <a:buFont typeface="+mj-lt"/>
              <a:buAutoNum type="arabicPeriod"/>
            </a:pPr>
            <a:r>
              <a:rPr lang="en-US"/>
              <a:t>Handler method supported argument types</a:t>
            </a:r>
          </a:p>
          <a:p>
            <a:pPr marL="514350" indent="-514350">
              <a:buFont typeface="+mj-lt"/>
              <a:buAutoNum type="arabicPeriod"/>
            </a:pPr>
            <a:endParaRPr lang="en-US"/>
          </a:p>
        </p:txBody>
      </p:sp>
    </p:spTree>
    <p:extLst>
      <p:ext uri="{BB962C8B-B14F-4D97-AF65-F5344CB8AC3E}">
        <p14:creationId xmlns:p14="http://schemas.microsoft.com/office/powerpoint/2010/main" val="3100203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9"/>
            <a:ext cx="11684000" cy="2149089"/>
          </a:xfrm>
          <a:ln w="38100">
            <a:solidFill>
              <a:schemeClr val="tx1">
                <a:lumMod val="65000"/>
                <a:lumOff val="35000"/>
              </a:schemeClr>
            </a:solidFill>
            <a:prstDash val="solid"/>
            <a:round/>
          </a:ln>
        </p:spPr>
        <p:txBody>
          <a:bodyPr>
            <a:normAutofit/>
          </a:bodyPr>
          <a:lstStyle/>
          <a:p>
            <a:pPr>
              <a:defRPr/>
            </a:pPr>
            <a:r>
              <a:rPr lang="sr-Latn-RS" dirty="0"/>
              <a:t>Moguće je automatski definisati Spring Boot projekat ispočetka, gde će se kroz Eclipse plug-in definisati konfiguracija u pom.xml</a:t>
            </a:r>
          </a:p>
          <a:p>
            <a:pPr>
              <a:defRPr/>
            </a:pPr>
            <a:r>
              <a:rPr lang="sr-Latn-RS" dirty="0"/>
              <a:t>Koristiti </a:t>
            </a:r>
            <a:r>
              <a:rPr lang="en-US" b="1" dirty="0"/>
              <a:t>Spring Tools for Eclipse IDE</a:t>
            </a:r>
            <a:r>
              <a:rPr lang="sr-Latn-RS" b="1" dirty="0"/>
              <a:t> </a:t>
            </a:r>
            <a:r>
              <a:rPr lang="sr-Latn-RS" dirty="0"/>
              <a:t>https://marketplace.eclipse.org/content/spring-tools-4-aka-spring-tool-suite-4</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dirty="0">
                <a:latin typeface="+mn-lt"/>
              </a:rPr>
              <a:t>Kreiranje automatski kroz Eclipse plug-in</a:t>
            </a:r>
            <a:endParaRPr lang="en-US" sz="4000" dirty="0">
              <a:latin typeface="+mn-lt"/>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dirty="0">
                <a:solidFill>
                  <a:schemeClr val="bg1"/>
                </a:solidFill>
                <a:latin typeface="+mn-lt"/>
              </a:rPr>
              <a:t>Kreiranje novog Spring Boot projekta</a:t>
            </a:r>
            <a:endParaRPr lang="en-US" dirty="0">
              <a:solidFill>
                <a:schemeClr val="bg1"/>
              </a:solidFill>
              <a:latin typeface="+mn-lt"/>
            </a:endParaRPr>
          </a:p>
        </p:txBody>
      </p:sp>
      <p:pic>
        <p:nvPicPr>
          <p:cNvPr id="5" name="Picture 4">
            <a:extLst>
              <a:ext uri="{FF2B5EF4-FFF2-40B4-BE49-F238E27FC236}">
                <a16:creationId xmlns:a16="http://schemas.microsoft.com/office/drawing/2014/main" id="{16B1DB5C-BDCA-483E-A53F-CE4936CE546B}"/>
              </a:ext>
            </a:extLst>
          </p:cNvPr>
          <p:cNvPicPr>
            <a:picLocks noChangeAspect="1"/>
          </p:cNvPicPr>
          <p:nvPr/>
        </p:nvPicPr>
        <p:blipFill>
          <a:blip r:embed="rId3"/>
          <a:stretch>
            <a:fillRect/>
          </a:stretch>
        </p:blipFill>
        <p:spPr>
          <a:xfrm>
            <a:off x="249382" y="3850707"/>
            <a:ext cx="6564798" cy="2865587"/>
          </a:xfrm>
          <a:prstGeom prst="rect">
            <a:avLst/>
          </a:prstGeom>
          <a:ln>
            <a:solidFill>
              <a:schemeClr val="accent1"/>
            </a:solidFill>
          </a:ln>
        </p:spPr>
      </p:pic>
    </p:spTree>
    <p:extLst>
      <p:ext uri="{BB962C8B-B14F-4D97-AF65-F5344CB8AC3E}">
        <p14:creationId xmlns:p14="http://schemas.microsoft.com/office/powerpoint/2010/main" val="82971756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Case study – rad sa korisnicima</a:t>
            </a:r>
          </a:p>
        </p:txBody>
      </p:sp>
      <p:sp>
        <p:nvSpPr>
          <p:cNvPr id="3" name="Content Placeholder 2"/>
          <p:cNvSpPr>
            <a:spLocks noGrp="1"/>
          </p:cNvSpPr>
          <p:nvPr>
            <p:ph idx="1"/>
          </p:nvPr>
        </p:nvSpPr>
        <p:spPr>
          <a:xfrm>
            <a:off x="249382" y="1574498"/>
            <a:ext cx="11684000" cy="1116403"/>
          </a:xfrm>
          <a:ln w="38100">
            <a:solidFill>
              <a:schemeClr val="tx1">
                <a:lumMod val="65000"/>
                <a:lumOff val="35000"/>
              </a:schemeClr>
            </a:solidFill>
            <a:prstDash val="solid"/>
            <a:round/>
          </a:ln>
        </p:spPr>
        <p:txBody>
          <a:bodyPr>
            <a:normAutofit/>
          </a:bodyPr>
          <a:lstStyle/>
          <a:p>
            <a:r>
              <a:rPr lang="sr-Latn-RS"/>
              <a:t>Mapu svih korisnika čuvati u memoriji na nivou aplikacije. Mapa se dodaje kao objekat za kreirani bean u ApplicationContext – verzija 2</a:t>
            </a:r>
          </a:p>
          <a:p>
            <a:endParaRPr lang="sr-Latn-RS"/>
          </a:p>
        </p:txBody>
      </p:sp>
      <p:sp>
        <p:nvSpPr>
          <p:cNvPr id="5" name="Rectangle 4"/>
          <p:cNvSpPr/>
          <p:nvPr/>
        </p:nvSpPr>
        <p:spPr>
          <a:xfrm>
            <a:off x="249382" y="2690901"/>
            <a:ext cx="11684000" cy="4154984"/>
          </a:xfrm>
          <a:prstGeom prst="rect">
            <a:avLst/>
          </a:prstGeom>
        </p:spPr>
        <p:txBody>
          <a:bodyPr wrap="square">
            <a:spAutoFit/>
          </a:bodyPr>
          <a:lstStyle/>
          <a:p>
            <a:r>
              <a:rPr lang="en-US" sz="1200">
                <a:solidFill>
                  <a:srgbClr val="646464"/>
                </a:solidFill>
                <a:latin typeface="Consolas"/>
              </a:rPr>
              <a:t>@Controller</a:t>
            </a:r>
          </a:p>
          <a:p>
            <a:r>
              <a:rPr lang="en-US" sz="1200">
                <a:solidFill>
                  <a:srgbClr val="646464"/>
                </a:solidFill>
                <a:latin typeface="Consolas"/>
              </a:rPr>
              <a:t>@RequestMapping</a:t>
            </a:r>
            <a:r>
              <a:rPr lang="en-US" sz="1200">
                <a:solidFill>
                  <a:srgbClr val="000000"/>
                </a:solidFill>
                <a:latin typeface="Consolas"/>
              </a:rPr>
              <a:t>(value=</a:t>
            </a:r>
            <a:r>
              <a:rPr lang="en-US" sz="1200">
                <a:solidFill>
                  <a:srgbClr val="2A00FF"/>
                </a:solidFill>
                <a:latin typeface="Consolas"/>
              </a:rPr>
              <a:t>"/Korisnici"</a:t>
            </a:r>
            <a:r>
              <a:rPr lang="en-US" sz="1200">
                <a:solidFill>
                  <a:srgbClr val="000000"/>
                </a:solidFill>
                <a:latin typeface="Consolas"/>
              </a:rPr>
              <a:t>)</a:t>
            </a:r>
          </a:p>
          <a:p>
            <a:r>
              <a:rPr lang="en-US" sz="1200" b="1">
                <a:solidFill>
                  <a:srgbClr val="7F0055"/>
                </a:solidFill>
                <a:latin typeface="Consolas"/>
              </a:rPr>
              <a:t>public</a:t>
            </a:r>
            <a:r>
              <a:rPr lang="en-US" sz="1200" b="1">
                <a:solidFill>
                  <a:srgbClr val="000000"/>
                </a:solidFill>
                <a:latin typeface="Consolas"/>
              </a:rPr>
              <a:t> </a:t>
            </a:r>
            <a:r>
              <a:rPr lang="en-US" sz="1200" b="1">
                <a:solidFill>
                  <a:srgbClr val="7F0055"/>
                </a:solidFill>
                <a:latin typeface="Consolas"/>
              </a:rPr>
              <a:t>class</a:t>
            </a:r>
            <a:r>
              <a:rPr lang="en-US" sz="1200" b="1">
                <a:solidFill>
                  <a:srgbClr val="000000"/>
                </a:solidFill>
                <a:latin typeface="Consolas"/>
              </a:rPr>
              <a:t> KorisnikController {</a:t>
            </a:r>
          </a:p>
          <a:p>
            <a:r>
              <a:rPr lang="sr-Latn-RS" sz="1200" b="1">
                <a:solidFill>
                  <a:srgbClr val="7F0055"/>
                </a:solidFill>
                <a:latin typeface="Consolas"/>
              </a:rPr>
              <a:t>	</a:t>
            </a:r>
            <a:r>
              <a:rPr lang="en-US" sz="1200" b="1">
                <a:solidFill>
                  <a:srgbClr val="7F0055"/>
                </a:solidFill>
                <a:latin typeface="Consolas"/>
              </a:rPr>
              <a:t>public</a:t>
            </a:r>
            <a:r>
              <a:rPr lang="en-US" sz="1200" b="1">
                <a:solidFill>
                  <a:srgbClr val="000000"/>
                </a:solidFill>
                <a:latin typeface="Consolas"/>
              </a:rPr>
              <a:t> </a:t>
            </a:r>
            <a:r>
              <a:rPr lang="en-US" sz="1200" b="1">
                <a:solidFill>
                  <a:srgbClr val="7F0055"/>
                </a:solidFill>
                <a:latin typeface="Consolas"/>
              </a:rPr>
              <a:t>static</a:t>
            </a:r>
            <a:r>
              <a:rPr lang="en-US" sz="1200" b="1">
                <a:solidFill>
                  <a:srgbClr val="000000"/>
                </a:solidFill>
                <a:latin typeface="Consolas"/>
              </a:rPr>
              <a:t> </a:t>
            </a:r>
            <a:r>
              <a:rPr lang="en-US" sz="1200" b="1">
                <a:solidFill>
                  <a:srgbClr val="7F0055"/>
                </a:solidFill>
                <a:latin typeface="Consolas"/>
              </a:rPr>
              <a:t>final</a:t>
            </a:r>
            <a:r>
              <a:rPr lang="en-US" sz="1200" b="1">
                <a:solidFill>
                  <a:srgbClr val="000000"/>
                </a:solidFill>
                <a:latin typeface="Consolas"/>
              </a:rPr>
              <a:t> String </a:t>
            </a:r>
            <a:r>
              <a:rPr lang="en-US" sz="1200" b="1" i="1">
                <a:solidFill>
                  <a:srgbClr val="0000C0"/>
                </a:solidFill>
                <a:latin typeface="Consolas"/>
              </a:rPr>
              <a:t>KORISNICI_KEY</a:t>
            </a:r>
            <a:r>
              <a:rPr lang="en-US" sz="1200" b="1" i="1">
                <a:solidFill>
                  <a:srgbClr val="000000"/>
                </a:solidFill>
                <a:latin typeface="Consolas"/>
              </a:rPr>
              <a:t> = </a:t>
            </a:r>
            <a:r>
              <a:rPr lang="en-US" sz="1200" b="1" i="1">
                <a:solidFill>
                  <a:srgbClr val="2A00FF"/>
                </a:solidFill>
                <a:latin typeface="Consolas"/>
              </a:rPr>
              <a:t>"korisnici"</a:t>
            </a:r>
            <a:r>
              <a:rPr lang="en-US" sz="1200" b="1" i="1">
                <a:solidFill>
                  <a:srgbClr val="000000"/>
                </a:solidFill>
                <a:latin typeface="Consolas"/>
              </a:rPr>
              <a:t>;</a:t>
            </a:r>
          </a:p>
          <a:p>
            <a:endParaRPr lang="en-US" sz="1200">
              <a:latin typeface="Consolas"/>
            </a:endParaRPr>
          </a:p>
          <a:p>
            <a:r>
              <a:rPr lang="sr-Latn-RS" sz="1200">
                <a:solidFill>
                  <a:srgbClr val="646464"/>
                </a:solidFill>
                <a:latin typeface="Consolas"/>
              </a:rPr>
              <a:t>	</a:t>
            </a:r>
            <a:r>
              <a:rPr lang="en-US" sz="1200">
                <a:solidFill>
                  <a:srgbClr val="646464"/>
                </a:solidFill>
                <a:latin typeface="Consolas"/>
              </a:rPr>
              <a:t>@Autowired</a:t>
            </a:r>
          </a:p>
          <a:p>
            <a:r>
              <a:rPr lang="sr-Latn-RS" sz="1200" b="1">
                <a:solidFill>
                  <a:srgbClr val="7F0055"/>
                </a:solidFill>
                <a:latin typeface="Consolas"/>
              </a:rPr>
              <a:t>	</a:t>
            </a:r>
            <a:r>
              <a:rPr lang="en-US" sz="1200" b="1">
                <a:solidFill>
                  <a:srgbClr val="7F0055"/>
                </a:solidFill>
                <a:latin typeface="Consolas"/>
              </a:rPr>
              <a:t>private</a:t>
            </a:r>
            <a:r>
              <a:rPr lang="en-US" sz="1200" b="1">
                <a:solidFill>
                  <a:srgbClr val="000000"/>
                </a:solidFill>
                <a:latin typeface="Consolas"/>
              </a:rPr>
              <a:t> ServletContext servletContext;</a:t>
            </a:r>
            <a:endParaRPr lang="sr-Latn-RS" sz="1200" b="1">
              <a:solidFill>
                <a:srgbClr val="000000"/>
              </a:solidFill>
              <a:latin typeface="Consolas"/>
            </a:endParaRPr>
          </a:p>
          <a:p>
            <a:r>
              <a:rPr lang="sr-Latn-RS" sz="1200">
                <a:solidFill>
                  <a:srgbClr val="646464"/>
                </a:solidFill>
                <a:latin typeface="Consolas"/>
              </a:rPr>
              <a:t>	</a:t>
            </a:r>
            <a:r>
              <a:rPr lang="en-US" sz="1200">
                <a:solidFill>
                  <a:srgbClr val="646464"/>
                </a:solidFill>
                <a:latin typeface="Consolas"/>
              </a:rPr>
              <a:t>@Autowired</a:t>
            </a:r>
          </a:p>
          <a:p>
            <a:r>
              <a:rPr lang="en-US" sz="1200" b="1">
                <a:solidFill>
                  <a:srgbClr val="7F0055"/>
                </a:solidFill>
                <a:latin typeface="Consolas"/>
              </a:rPr>
              <a:t>	private</a:t>
            </a:r>
            <a:r>
              <a:rPr lang="en-US" sz="1200" b="1">
                <a:solidFill>
                  <a:srgbClr val="000000"/>
                </a:solidFill>
                <a:latin typeface="Consolas"/>
              </a:rPr>
              <a:t> MemorijaAplikacije </a:t>
            </a:r>
            <a:r>
              <a:rPr lang="sr-Latn-RS" sz="1200" b="1">
                <a:solidFill>
                  <a:srgbClr val="0000C0"/>
                </a:solidFill>
                <a:latin typeface="Consolas"/>
              </a:rPr>
              <a:t>memorijaAplikacije</a:t>
            </a:r>
            <a:r>
              <a:rPr lang="en-US" sz="1200" b="1">
                <a:solidFill>
                  <a:srgbClr val="000000"/>
                </a:solidFill>
                <a:latin typeface="Consolas"/>
              </a:rPr>
              <a:t>;</a:t>
            </a:r>
          </a:p>
          <a:p>
            <a:r>
              <a:rPr lang="sr-Latn-RS" sz="1200" b="1">
                <a:solidFill>
                  <a:srgbClr val="7F0055"/>
                </a:solidFill>
                <a:latin typeface="Consolas"/>
              </a:rPr>
              <a:t>	</a:t>
            </a:r>
            <a:r>
              <a:rPr lang="en-US" sz="1200" b="1">
                <a:solidFill>
                  <a:srgbClr val="7F0055"/>
                </a:solidFill>
                <a:latin typeface="Consolas"/>
              </a:rPr>
              <a:t>private</a:t>
            </a:r>
            <a:r>
              <a:rPr lang="en-US" sz="1200" b="1">
                <a:solidFill>
                  <a:srgbClr val="000000"/>
                </a:solidFill>
                <a:latin typeface="Consolas"/>
              </a:rPr>
              <a:t>  String </a:t>
            </a:r>
            <a:r>
              <a:rPr lang="en-US" sz="1200" b="1">
                <a:solidFill>
                  <a:srgbClr val="0000C0"/>
                </a:solidFill>
                <a:latin typeface="Consolas"/>
              </a:rPr>
              <a:t>bURL</a:t>
            </a:r>
            <a:r>
              <a:rPr lang="en-US" sz="1200" b="1">
                <a:solidFill>
                  <a:srgbClr val="000000"/>
                </a:solidFill>
                <a:latin typeface="Consolas"/>
              </a:rPr>
              <a:t>; </a:t>
            </a:r>
          </a:p>
          <a:p>
            <a:endParaRPr lang="en-US" sz="1200">
              <a:latin typeface="Consolas"/>
            </a:endParaRPr>
          </a:p>
          <a:p>
            <a:r>
              <a:rPr lang="sr-Latn-RS" sz="1200">
                <a:solidFill>
                  <a:srgbClr val="3F5FBF"/>
                </a:solidFill>
                <a:latin typeface="Consolas"/>
              </a:rPr>
              <a:t>	</a:t>
            </a:r>
            <a:r>
              <a:rPr lang="en-US" sz="1200">
                <a:solidFill>
                  <a:srgbClr val="3F5FBF"/>
                </a:solidFill>
                <a:latin typeface="Consolas"/>
              </a:rPr>
              <a:t>/** inicijalizacija podataka za kontroler */</a:t>
            </a:r>
          </a:p>
          <a:p>
            <a:r>
              <a:rPr lang="sr-Latn-RS" sz="1200">
                <a:solidFill>
                  <a:srgbClr val="646464"/>
                </a:solidFill>
                <a:latin typeface="Consolas"/>
              </a:rPr>
              <a:t>	</a:t>
            </a:r>
            <a:r>
              <a:rPr lang="en-US" sz="1200">
                <a:solidFill>
                  <a:srgbClr val="646464"/>
                </a:solidFill>
                <a:latin typeface="Consolas"/>
              </a:rPr>
              <a:t>@PostConstruct</a:t>
            </a:r>
          </a:p>
          <a:p>
            <a:r>
              <a:rPr lang="sr-Latn-RS" sz="1200" b="1">
                <a:solidFill>
                  <a:srgbClr val="7F0055"/>
                </a:solidFill>
                <a:latin typeface="Consolas"/>
              </a:rPr>
              <a:t>	</a:t>
            </a:r>
            <a:r>
              <a:rPr lang="en-US" sz="1200" b="1">
                <a:solidFill>
                  <a:srgbClr val="7F0055"/>
                </a:solidFill>
                <a:latin typeface="Consolas"/>
              </a:rPr>
              <a:t>public</a:t>
            </a:r>
            <a:r>
              <a:rPr lang="en-US" sz="1200" b="1">
                <a:solidFill>
                  <a:srgbClr val="000000"/>
                </a:solidFill>
                <a:latin typeface="Consolas"/>
              </a:rPr>
              <a:t> </a:t>
            </a:r>
            <a:r>
              <a:rPr lang="en-US" sz="1200" b="1">
                <a:solidFill>
                  <a:srgbClr val="7F0055"/>
                </a:solidFill>
                <a:latin typeface="Consolas"/>
              </a:rPr>
              <a:t>void</a:t>
            </a:r>
            <a:r>
              <a:rPr lang="en-US" sz="1200" b="1">
                <a:solidFill>
                  <a:srgbClr val="000000"/>
                </a:solidFill>
                <a:latin typeface="Consolas"/>
              </a:rPr>
              <a:t> init() {</a:t>
            </a:r>
          </a:p>
          <a:p>
            <a:r>
              <a:rPr lang="sr-Latn-RS" sz="1200">
                <a:solidFill>
                  <a:srgbClr val="3F7F5F"/>
                </a:solidFill>
                <a:latin typeface="Consolas"/>
              </a:rPr>
              <a:t>		</a:t>
            </a:r>
            <a:r>
              <a:rPr lang="en-US" sz="1200">
                <a:solidFill>
                  <a:srgbClr val="3F7F5F"/>
                </a:solidFill>
                <a:latin typeface="Consolas"/>
              </a:rPr>
              <a:t>//Specify the base URL for all relative URLs in a document</a:t>
            </a:r>
          </a:p>
          <a:p>
            <a:r>
              <a:rPr lang="sr-Latn-RS" sz="1200">
                <a:solidFill>
                  <a:srgbClr val="0000C0"/>
                </a:solidFill>
                <a:latin typeface="Consolas"/>
              </a:rPr>
              <a:t>		</a:t>
            </a:r>
            <a:r>
              <a:rPr lang="en-US" sz="1200">
                <a:solidFill>
                  <a:srgbClr val="0000C0"/>
                </a:solidFill>
                <a:latin typeface="Consolas"/>
              </a:rPr>
              <a:t>bURL</a:t>
            </a:r>
            <a:r>
              <a:rPr lang="en-US" sz="1200">
                <a:solidFill>
                  <a:srgbClr val="000000"/>
                </a:solidFill>
                <a:latin typeface="Consolas"/>
              </a:rPr>
              <a:t> = </a:t>
            </a:r>
            <a:r>
              <a:rPr lang="en-US" sz="1200">
                <a:solidFill>
                  <a:srgbClr val="0000C0"/>
                </a:solidFill>
                <a:latin typeface="Consolas"/>
              </a:rPr>
              <a:t>servletContext</a:t>
            </a:r>
            <a:r>
              <a:rPr lang="en-US" sz="1200">
                <a:solidFill>
                  <a:srgbClr val="000000"/>
                </a:solidFill>
                <a:latin typeface="Consolas"/>
              </a:rPr>
              <a:t>.getContextPath()+</a:t>
            </a:r>
            <a:r>
              <a:rPr lang="en-US" sz="1200">
                <a:solidFill>
                  <a:srgbClr val="2A00FF"/>
                </a:solidFill>
                <a:latin typeface="Consolas"/>
              </a:rPr>
              <a:t>"/"</a:t>
            </a:r>
            <a:r>
              <a:rPr lang="en-US" sz="1200">
                <a:solidFill>
                  <a:srgbClr val="000000"/>
                </a:solidFill>
                <a:latin typeface="Consolas"/>
              </a:rPr>
              <a:t>;</a:t>
            </a:r>
          </a:p>
          <a:p>
            <a:r>
              <a:rPr lang="sr-Latn-RS" sz="1200">
                <a:solidFill>
                  <a:srgbClr val="000000"/>
                </a:solidFill>
                <a:latin typeface="Consolas"/>
              </a:rPr>
              <a:t>		</a:t>
            </a:r>
            <a:r>
              <a:rPr lang="en-US" sz="1200">
                <a:solidFill>
                  <a:srgbClr val="000000"/>
                </a:solidFill>
                <a:latin typeface="Consolas"/>
              </a:rPr>
              <a:t>HashMap&lt;String, Korisnik&gt; </a:t>
            </a:r>
            <a:r>
              <a:rPr lang="en-US" sz="1200">
                <a:solidFill>
                  <a:srgbClr val="6A3E3E"/>
                </a:solidFill>
                <a:latin typeface="Consolas"/>
              </a:rPr>
              <a:t>korisnici</a:t>
            </a:r>
            <a:r>
              <a:rPr lang="en-US" sz="1200">
                <a:solidFill>
                  <a:srgbClr val="000000"/>
                </a:solidFill>
                <a:latin typeface="Consolas"/>
              </a:rPr>
              <a:t> = </a:t>
            </a:r>
            <a:r>
              <a:rPr lang="en-US" sz="1200" b="1">
                <a:solidFill>
                  <a:srgbClr val="7F0055"/>
                </a:solidFill>
                <a:latin typeface="Consolas"/>
              </a:rPr>
              <a:t>new</a:t>
            </a:r>
            <a:r>
              <a:rPr lang="en-US" sz="1200" b="1">
                <a:solidFill>
                  <a:srgbClr val="000000"/>
                </a:solidFill>
                <a:latin typeface="Consolas"/>
              </a:rPr>
              <a:t> HashMap&lt;String, Korisnik&gt;();</a:t>
            </a:r>
          </a:p>
          <a:p>
            <a:r>
              <a:rPr lang="sr-Latn-RS" sz="1200">
                <a:solidFill>
                  <a:srgbClr val="6A3E3E"/>
                </a:solidFill>
                <a:latin typeface="Consolas"/>
              </a:rPr>
              <a:t>		</a:t>
            </a:r>
            <a:r>
              <a:rPr lang="en-US" sz="1200">
                <a:solidFill>
                  <a:srgbClr val="6A3E3E"/>
                </a:solidFill>
                <a:latin typeface="Consolas"/>
              </a:rPr>
              <a:t>korisnici</a:t>
            </a:r>
            <a:r>
              <a:rPr lang="en-US" sz="1200">
                <a:solidFill>
                  <a:srgbClr val="000000"/>
                </a:solidFill>
                <a:latin typeface="Consolas"/>
              </a:rPr>
              <a:t>.put(</a:t>
            </a:r>
            <a:r>
              <a:rPr lang="en-US" sz="1200">
                <a:solidFill>
                  <a:srgbClr val="2A00FF"/>
                </a:solidFill>
                <a:latin typeface="Consolas"/>
              </a:rPr>
              <a:t>"pera"</a:t>
            </a:r>
            <a:r>
              <a:rPr lang="en-US" sz="1200">
                <a:solidFill>
                  <a:srgbClr val="000000"/>
                </a:solidFill>
                <a:latin typeface="Consolas"/>
              </a:rPr>
              <a:t>, </a:t>
            </a:r>
            <a:r>
              <a:rPr lang="en-US" sz="1200" b="1">
                <a:solidFill>
                  <a:srgbClr val="7F0055"/>
                </a:solidFill>
                <a:latin typeface="Consolas"/>
              </a:rPr>
              <a:t>new</a:t>
            </a:r>
            <a:r>
              <a:rPr lang="en-US" sz="1200" b="1">
                <a:solidFill>
                  <a:srgbClr val="000000"/>
                </a:solidFill>
                <a:latin typeface="Consolas"/>
              </a:rPr>
              <a:t> Korisnik(</a:t>
            </a:r>
            <a:r>
              <a:rPr lang="en-US" sz="1200" b="1">
                <a:solidFill>
                  <a:srgbClr val="2A00FF"/>
                </a:solidFill>
                <a:latin typeface="Consolas"/>
              </a:rPr>
              <a:t>"Petar"</a:t>
            </a:r>
            <a:r>
              <a:rPr lang="en-US" sz="1200" b="1">
                <a:solidFill>
                  <a:srgbClr val="000000"/>
                </a:solidFill>
                <a:latin typeface="Consolas"/>
              </a:rPr>
              <a:t>, </a:t>
            </a:r>
            <a:r>
              <a:rPr lang="en-US" sz="1200" b="1">
                <a:solidFill>
                  <a:srgbClr val="2A00FF"/>
                </a:solidFill>
                <a:latin typeface="Consolas"/>
              </a:rPr>
              <a:t>"Petarović"</a:t>
            </a:r>
            <a:r>
              <a:rPr lang="en-US" sz="1200" b="1">
                <a:solidFill>
                  <a:srgbClr val="000000"/>
                </a:solidFill>
                <a:latin typeface="Consolas"/>
              </a:rPr>
              <a:t>, </a:t>
            </a:r>
            <a:r>
              <a:rPr lang="en-US" sz="1200" b="1">
                <a:solidFill>
                  <a:srgbClr val="2A00FF"/>
                </a:solidFill>
                <a:latin typeface="Consolas"/>
              </a:rPr>
              <a:t>"muški"</a:t>
            </a:r>
            <a:r>
              <a:rPr lang="en-US" sz="1200" b="1">
                <a:solidFill>
                  <a:srgbClr val="000000"/>
                </a:solidFill>
                <a:latin typeface="Consolas"/>
              </a:rPr>
              <a:t>, </a:t>
            </a:r>
            <a:r>
              <a:rPr lang="en-US" sz="1200" b="1">
                <a:solidFill>
                  <a:srgbClr val="2A00FF"/>
                </a:solidFill>
                <a:latin typeface="Consolas"/>
              </a:rPr>
              <a:t>"pera"</a:t>
            </a:r>
            <a:r>
              <a:rPr lang="en-US" sz="1200" b="1">
                <a:solidFill>
                  <a:srgbClr val="000000"/>
                </a:solidFill>
                <a:latin typeface="Consolas"/>
              </a:rPr>
              <a:t>, </a:t>
            </a:r>
            <a:r>
              <a:rPr lang="en-US" sz="1200" b="1">
                <a:solidFill>
                  <a:srgbClr val="2A00FF"/>
                </a:solidFill>
                <a:latin typeface="Consolas"/>
              </a:rPr>
              <a:t>"pera"</a:t>
            </a:r>
            <a:r>
              <a:rPr lang="en-US" sz="1200" b="1">
                <a:solidFill>
                  <a:srgbClr val="000000"/>
                </a:solidFill>
                <a:latin typeface="Consolas"/>
              </a:rPr>
              <a:t>, 60000));</a:t>
            </a:r>
          </a:p>
          <a:p>
            <a:r>
              <a:rPr lang="sr-Latn-RS" sz="1200">
                <a:solidFill>
                  <a:srgbClr val="6A3E3E"/>
                </a:solidFill>
                <a:latin typeface="Consolas"/>
              </a:rPr>
              <a:t>		</a:t>
            </a:r>
            <a:r>
              <a:rPr lang="en-US" sz="1200">
                <a:solidFill>
                  <a:srgbClr val="6A3E3E"/>
                </a:solidFill>
                <a:latin typeface="Consolas"/>
              </a:rPr>
              <a:t>korisnici</a:t>
            </a:r>
            <a:r>
              <a:rPr lang="en-US" sz="1200">
                <a:solidFill>
                  <a:srgbClr val="000000"/>
                </a:solidFill>
                <a:latin typeface="Consolas"/>
              </a:rPr>
              <a:t>.put(</a:t>
            </a:r>
            <a:r>
              <a:rPr lang="en-US" sz="1200">
                <a:solidFill>
                  <a:srgbClr val="2A00FF"/>
                </a:solidFill>
                <a:latin typeface="Consolas"/>
              </a:rPr>
              <a:t>"steva"</a:t>
            </a:r>
            <a:r>
              <a:rPr lang="en-US" sz="1200">
                <a:solidFill>
                  <a:srgbClr val="000000"/>
                </a:solidFill>
                <a:latin typeface="Consolas"/>
              </a:rPr>
              <a:t>, </a:t>
            </a:r>
            <a:r>
              <a:rPr lang="en-US" sz="1200" b="1">
                <a:solidFill>
                  <a:srgbClr val="7F0055"/>
                </a:solidFill>
                <a:latin typeface="Consolas"/>
              </a:rPr>
              <a:t>new</a:t>
            </a:r>
            <a:r>
              <a:rPr lang="en-US" sz="1200" b="1">
                <a:solidFill>
                  <a:srgbClr val="000000"/>
                </a:solidFill>
                <a:latin typeface="Consolas"/>
              </a:rPr>
              <a:t> Korisnik(</a:t>
            </a:r>
            <a:r>
              <a:rPr lang="en-US" sz="1200" b="1">
                <a:solidFill>
                  <a:srgbClr val="2A00FF"/>
                </a:solidFill>
                <a:latin typeface="Consolas"/>
              </a:rPr>
              <a:t>"Steva"</a:t>
            </a:r>
            <a:r>
              <a:rPr lang="en-US" sz="1200" b="1">
                <a:solidFill>
                  <a:srgbClr val="000000"/>
                </a:solidFill>
                <a:latin typeface="Consolas"/>
              </a:rPr>
              <a:t>, </a:t>
            </a:r>
            <a:r>
              <a:rPr lang="en-US" sz="1200" b="1">
                <a:solidFill>
                  <a:srgbClr val="2A00FF"/>
                </a:solidFill>
                <a:latin typeface="Consolas"/>
              </a:rPr>
              <a:t>"Stević"</a:t>
            </a:r>
            <a:r>
              <a:rPr lang="en-US" sz="1200" b="1">
                <a:solidFill>
                  <a:srgbClr val="000000"/>
                </a:solidFill>
                <a:latin typeface="Consolas"/>
              </a:rPr>
              <a:t>, </a:t>
            </a:r>
            <a:r>
              <a:rPr lang="en-US" sz="1200" b="1">
                <a:solidFill>
                  <a:srgbClr val="2A00FF"/>
                </a:solidFill>
                <a:latin typeface="Consolas"/>
              </a:rPr>
              <a:t>"muški"</a:t>
            </a:r>
            <a:r>
              <a:rPr lang="en-US" sz="1200" b="1">
                <a:solidFill>
                  <a:srgbClr val="000000"/>
                </a:solidFill>
                <a:latin typeface="Consolas"/>
              </a:rPr>
              <a:t>, </a:t>
            </a:r>
            <a:r>
              <a:rPr lang="en-US" sz="1200" b="1">
                <a:solidFill>
                  <a:srgbClr val="2A00FF"/>
                </a:solidFill>
                <a:latin typeface="Consolas"/>
              </a:rPr>
              <a:t>"steva"</a:t>
            </a:r>
            <a:r>
              <a:rPr lang="en-US" sz="1200" b="1">
                <a:solidFill>
                  <a:srgbClr val="000000"/>
                </a:solidFill>
                <a:latin typeface="Consolas"/>
              </a:rPr>
              <a:t>, </a:t>
            </a:r>
            <a:r>
              <a:rPr lang="en-US" sz="1200" b="1">
                <a:solidFill>
                  <a:srgbClr val="2A00FF"/>
                </a:solidFill>
                <a:latin typeface="Consolas"/>
              </a:rPr>
              <a:t>"steva"</a:t>
            </a:r>
            <a:r>
              <a:rPr lang="en-US" sz="1200" b="1">
                <a:solidFill>
                  <a:srgbClr val="000000"/>
                </a:solidFill>
                <a:latin typeface="Consolas"/>
              </a:rPr>
              <a:t>, 50000));</a:t>
            </a:r>
          </a:p>
          <a:p>
            <a:r>
              <a:rPr lang="sr-Latn-RS" sz="1200">
                <a:solidFill>
                  <a:srgbClr val="6A3E3E"/>
                </a:solidFill>
                <a:latin typeface="Consolas"/>
              </a:rPr>
              <a:t>		</a:t>
            </a:r>
            <a:r>
              <a:rPr lang="en-US" sz="1200">
                <a:solidFill>
                  <a:srgbClr val="6A3E3E"/>
                </a:solidFill>
                <a:latin typeface="Consolas"/>
              </a:rPr>
              <a:t>korisnici</a:t>
            </a:r>
            <a:r>
              <a:rPr lang="en-US" sz="1200">
                <a:solidFill>
                  <a:srgbClr val="000000"/>
                </a:solidFill>
                <a:latin typeface="Consolas"/>
              </a:rPr>
              <a:t>.put(</a:t>
            </a:r>
            <a:r>
              <a:rPr lang="en-US" sz="1200">
                <a:solidFill>
                  <a:srgbClr val="2A00FF"/>
                </a:solidFill>
                <a:latin typeface="Consolas"/>
              </a:rPr>
              <a:t>"jova"</a:t>
            </a:r>
            <a:r>
              <a:rPr lang="en-US" sz="1200">
                <a:solidFill>
                  <a:srgbClr val="000000"/>
                </a:solidFill>
                <a:latin typeface="Consolas"/>
              </a:rPr>
              <a:t>, </a:t>
            </a:r>
            <a:r>
              <a:rPr lang="en-US" sz="1200" b="1">
                <a:solidFill>
                  <a:srgbClr val="7F0055"/>
                </a:solidFill>
                <a:latin typeface="Consolas"/>
              </a:rPr>
              <a:t>new</a:t>
            </a:r>
            <a:r>
              <a:rPr lang="en-US" sz="1200" b="1">
                <a:solidFill>
                  <a:srgbClr val="000000"/>
                </a:solidFill>
                <a:latin typeface="Consolas"/>
              </a:rPr>
              <a:t> Korisnik(</a:t>
            </a:r>
            <a:r>
              <a:rPr lang="en-US" sz="1200" b="1">
                <a:solidFill>
                  <a:srgbClr val="2A00FF"/>
                </a:solidFill>
                <a:latin typeface="Consolas"/>
              </a:rPr>
              <a:t>"Jova"</a:t>
            </a:r>
            <a:r>
              <a:rPr lang="en-US" sz="1200" b="1">
                <a:solidFill>
                  <a:srgbClr val="000000"/>
                </a:solidFill>
                <a:latin typeface="Consolas"/>
              </a:rPr>
              <a:t>, </a:t>
            </a:r>
            <a:r>
              <a:rPr lang="en-US" sz="1200" b="1">
                <a:solidFill>
                  <a:srgbClr val="2A00FF"/>
                </a:solidFill>
                <a:latin typeface="Consolas"/>
              </a:rPr>
              <a:t>"Jović"</a:t>
            </a:r>
            <a:r>
              <a:rPr lang="en-US" sz="1200" b="1">
                <a:solidFill>
                  <a:srgbClr val="000000"/>
                </a:solidFill>
                <a:latin typeface="Consolas"/>
              </a:rPr>
              <a:t>, </a:t>
            </a:r>
            <a:r>
              <a:rPr lang="en-US" sz="1200" b="1">
                <a:solidFill>
                  <a:srgbClr val="2A00FF"/>
                </a:solidFill>
                <a:latin typeface="Consolas"/>
              </a:rPr>
              <a:t>"muški"</a:t>
            </a:r>
            <a:r>
              <a:rPr lang="en-US" sz="1200" b="1">
                <a:solidFill>
                  <a:srgbClr val="000000"/>
                </a:solidFill>
                <a:latin typeface="Consolas"/>
              </a:rPr>
              <a:t>, </a:t>
            </a:r>
            <a:r>
              <a:rPr lang="en-US" sz="1200" b="1">
                <a:solidFill>
                  <a:srgbClr val="2A00FF"/>
                </a:solidFill>
                <a:latin typeface="Consolas"/>
              </a:rPr>
              <a:t>"jova"</a:t>
            </a:r>
            <a:r>
              <a:rPr lang="en-US" sz="1200" b="1">
                <a:solidFill>
                  <a:srgbClr val="000000"/>
                </a:solidFill>
                <a:latin typeface="Consolas"/>
              </a:rPr>
              <a:t>, </a:t>
            </a:r>
            <a:r>
              <a:rPr lang="en-US" sz="1200" b="1">
                <a:solidFill>
                  <a:srgbClr val="2A00FF"/>
                </a:solidFill>
                <a:latin typeface="Consolas"/>
              </a:rPr>
              <a:t>"jova"</a:t>
            </a:r>
            <a:r>
              <a:rPr lang="en-US" sz="1200" b="1">
                <a:solidFill>
                  <a:srgbClr val="000000"/>
                </a:solidFill>
                <a:latin typeface="Consolas"/>
              </a:rPr>
              <a:t>, 45000));</a:t>
            </a:r>
          </a:p>
          <a:p>
            <a:r>
              <a:rPr lang="sr-Latn-RS" sz="1200">
                <a:solidFill>
                  <a:srgbClr val="0000C0"/>
                </a:solidFill>
                <a:latin typeface="Consolas"/>
              </a:rPr>
              <a:t>		</a:t>
            </a:r>
            <a:r>
              <a:rPr lang="en-US" sz="1200">
                <a:solidFill>
                  <a:srgbClr val="0000C0"/>
                </a:solidFill>
                <a:latin typeface="Consolas"/>
              </a:rPr>
              <a:t>memorijaAplikacije</a:t>
            </a:r>
            <a:r>
              <a:rPr lang="en-US" sz="1200">
                <a:solidFill>
                  <a:srgbClr val="000000"/>
                </a:solidFill>
                <a:latin typeface="Consolas"/>
              </a:rPr>
              <a:t>.</a:t>
            </a:r>
            <a:r>
              <a:rPr lang="sr-Latn-RS" sz="1200">
                <a:solidFill>
                  <a:srgbClr val="000000"/>
                </a:solidFill>
                <a:latin typeface="Consolas"/>
              </a:rPr>
              <a:t>put</a:t>
            </a:r>
            <a:r>
              <a:rPr lang="en-US" sz="1200">
                <a:solidFill>
                  <a:srgbClr val="000000"/>
                </a:solidFill>
                <a:latin typeface="Consolas"/>
              </a:rPr>
              <a:t>(KorisnikController.</a:t>
            </a:r>
            <a:r>
              <a:rPr lang="en-US" sz="1200" b="1" i="1">
                <a:solidFill>
                  <a:srgbClr val="0000C0"/>
                </a:solidFill>
                <a:latin typeface="Consolas"/>
              </a:rPr>
              <a:t>KORISNICI_KEY</a:t>
            </a:r>
            <a:r>
              <a:rPr lang="en-US" sz="1200" b="1" i="1">
                <a:solidFill>
                  <a:srgbClr val="000000"/>
                </a:solidFill>
                <a:latin typeface="Consolas"/>
              </a:rPr>
              <a:t>,</a:t>
            </a:r>
            <a:r>
              <a:rPr lang="en-US" sz="1200" b="1" i="1">
                <a:solidFill>
                  <a:srgbClr val="6A3E3E"/>
                </a:solidFill>
                <a:latin typeface="Consolas"/>
              </a:rPr>
              <a:t>korisnici</a:t>
            </a:r>
            <a:r>
              <a:rPr lang="en-US" sz="1200" b="1" i="1">
                <a:solidFill>
                  <a:srgbClr val="000000"/>
                </a:solidFill>
                <a:latin typeface="Consolas"/>
              </a:rPr>
              <a:t>);</a:t>
            </a:r>
          </a:p>
          <a:p>
            <a:r>
              <a:rPr lang="sr-Latn-RS" sz="1200">
                <a:solidFill>
                  <a:srgbClr val="000000"/>
                </a:solidFill>
                <a:latin typeface="Consolas"/>
              </a:rPr>
              <a:t>	</a:t>
            </a:r>
            <a:r>
              <a:rPr lang="en-US" sz="1200">
                <a:solidFill>
                  <a:srgbClr val="000000"/>
                </a:solidFill>
                <a:latin typeface="Consolas"/>
              </a:rPr>
              <a:t>}</a:t>
            </a:r>
            <a:endParaRPr lang="en-US" sz="1200"/>
          </a:p>
        </p:txBody>
      </p:sp>
      <p:sp>
        <p:nvSpPr>
          <p:cNvPr id="6"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dirty="0">
                <a:latin typeface="+mn-lt"/>
              </a:rPr>
              <a:t>Vežba posle Termin 4 – </a:t>
            </a:r>
            <a:r>
              <a:rPr lang="sr-Latn-RS" sz="4000" dirty="0" err="1">
                <a:latin typeface="+mn-lt"/>
              </a:rPr>
              <a:t>KorisnikController</a:t>
            </a:r>
            <a:endParaRPr lang="en-US" sz="4000" dirty="0">
              <a:latin typeface="+mn-lt"/>
            </a:endParaRPr>
          </a:p>
        </p:txBody>
      </p:sp>
    </p:spTree>
    <p:extLst>
      <p:ext uri="{BB962C8B-B14F-4D97-AF65-F5344CB8AC3E}">
        <p14:creationId xmlns:p14="http://schemas.microsoft.com/office/powerpoint/2010/main" val="97623779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Case study – rad sa korisnicima</a:t>
            </a:r>
          </a:p>
        </p:txBody>
      </p:sp>
      <p:sp>
        <p:nvSpPr>
          <p:cNvPr id="3" name="Content Placeholder 2"/>
          <p:cNvSpPr>
            <a:spLocks noGrp="1"/>
          </p:cNvSpPr>
          <p:nvPr>
            <p:ph idx="1"/>
          </p:nvPr>
        </p:nvSpPr>
        <p:spPr>
          <a:xfrm>
            <a:off x="249382" y="1574498"/>
            <a:ext cx="4854064" cy="5084209"/>
          </a:xfrm>
          <a:ln w="38100">
            <a:solidFill>
              <a:schemeClr val="tx1">
                <a:lumMod val="65000"/>
                <a:lumOff val="35000"/>
              </a:schemeClr>
            </a:solidFill>
            <a:prstDash val="solid"/>
            <a:round/>
          </a:ln>
        </p:spPr>
        <p:txBody>
          <a:bodyPr>
            <a:normAutofit/>
          </a:bodyPr>
          <a:lstStyle/>
          <a:p>
            <a:r>
              <a:rPr lang="sr-Latn-RS"/>
              <a:t>Aplikacija Klijentu pruža HTML stranice za</a:t>
            </a:r>
          </a:p>
          <a:p>
            <a:pPr lvl="1"/>
            <a:r>
              <a:rPr lang="sr-Latn-RS" b="1"/>
              <a:t>pregled svih korisnika</a:t>
            </a:r>
            <a:r>
              <a:rPr lang="en-US" b="1"/>
              <a:t> </a:t>
            </a:r>
            <a:r>
              <a:rPr lang="en-US"/>
              <a:t>(ime, prezime </a:t>
            </a:r>
            <a:r>
              <a:rPr lang="sr-Latn-RS"/>
              <a:t>i</a:t>
            </a:r>
            <a:r>
              <a:rPr lang="en-US"/>
              <a:t> korisni</a:t>
            </a:r>
            <a:r>
              <a:rPr lang="sr-Latn-RS"/>
              <a:t>čko ime </a:t>
            </a:r>
            <a:r>
              <a:rPr lang="en-US"/>
              <a:t>prikazati za svakog korisnika)</a:t>
            </a:r>
            <a:endParaRPr lang="sr-Latn-RS"/>
          </a:p>
          <a:p>
            <a:pPr lvl="1"/>
            <a:r>
              <a:rPr lang="sr-Latn-RS"/>
              <a:t>pregled određenog korisnika</a:t>
            </a:r>
          </a:p>
          <a:p>
            <a:pPr lvl="1"/>
            <a:r>
              <a:rPr lang="sr-Latn-RS"/>
              <a:t>prikaz forme za registraciju novog korisnika</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7816" y="1607185"/>
            <a:ext cx="4078287" cy="441166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a:spLocks noChangeArrowheads="1"/>
          </p:cNvSpPr>
          <p:nvPr/>
        </p:nvSpPr>
        <p:spPr bwMode="auto">
          <a:xfrm>
            <a:off x="5899343" y="6211669"/>
            <a:ext cx="44467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sr-Latn-RS" b="1">
                <a:solidFill>
                  <a:srgbClr val="FF0000"/>
                </a:solidFill>
              </a:rPr>
              <a:t>KorisnikController get index()</a:t>
            </a:r>
            <a:endParaRPr lang="sr-Latn-RS" altLang="sr-Latn-RS" b="1">
              <a:solidFill>
                <a:srgbClr val="FF0000"/>
              </a:solidFill>
            </a:endParaRPr>
          </a:p>
        </p:txBody>
      </p:sp>
      <p:sp>
        <p:nvSpPr>
          <p:cNvPr id="8"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dirty="0">
                <a:latin typeface="+mn-lt"/>
              </a:rPr>
              <a:t>Vežba posle Termin 4 – </a:t>
            </a:r>
            <a:r>
              <a:rPr lang="sr-Latn-RS" sz="4000" dirty="0" err="1">
                <a:latin typeface="+mn-lt"/>
              </a:rPr>
              <a:t>KorisnikController</a:t>
            </a:r>
            <a:endParaRPr lang="en-US" sz="4000" dirty="0">
              <a:latin typeface="+mn-lt"/>
            </a:endParaRPr>
          </a:p>
        </p:txBody>
      </p:sp>
    </p:spTree>
    <p:extLst>
      <p:ext uri="{BB962C8B-B14F-4D97-AF65-F5344CB8AC3E}">
        <p14:creationId xmlns:p14="http://schemas.microsoft.com/office/powerpoint/2010/main" val="177433627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Case study – rad sa korisnicima</a:t>
            </a:r>
          </a:p>
        </p:txBody>
      </p:sp>
      <p:sp>
        <p:nvSpPr>
          <p:cNvPr id="3" name="Content Placeholder 2"/>
          <p:cNvSpPr>
            <a:spLocks noGrp="1"/>
          </p:cNvSpPr>
          <p:nvPr>
            <p:ph idx="1"/>
          </p:nvPr>
        </p:nvSpPr>
        <p:spPr>
          <a:xfrm>
            <a:off x="249382" y="1574498"/>
            <a:ext cx="4854064" cy="5084209"/>
          </a:xfrm>
          <a:ln w="38100">
            <a:solidFill>
              <a:schemeClr val="tx1">
                <a:lumMod val="65000"/>
                <a:lumOff val="35000"/>
              </a:schemeClr>
            </a:solidFill>
            <a:prstDash val="solid"/>
            <a:round/>
          </a:ln>
        </p:spPr>
        <p:txBody>
          <a:bodyPr>
            <a:normAutofit/>
          </a:bodyPr>
          <a:lstStyle/>
          <a:p>
            <a:r>
              <a:rPr lang="sr-Latn-RS"/>
              <a:t>Aplikacija Klijentu pruža HTML stranice za</a:t>
            </a:r>
          </a:p>
          <a:p>
            <a:pPr lvl="1"/>
            <a:r>
              <a:rPr lang="sr-Latn-RS"/>
              <a:t>pregled svih korisnika</a:t>
            </a:r>
            <a:r>
              <a:rPr lang="en-US"/>
              <a:t> (ime, prezime </a:t>
            </a:r>
            <a:r>
              <a:rPr lang="sr-Latn-RS"/>
              <a:t>i</a:t>
            </a:r>
            <a:r>
              <a:rPr lang="en-US"/>
              <a:t> korisni</a:t>
            </a:r>
            <a:r>
              <a:rPr lang="sr-Latn-RS"/>
              <a:t>čko ime </a:t>
            </a:r>
            <a:r>
              <a:rPr lang="en-US"/>
              <a:t>prikazati za svakog korisnika)</a:t>
            </a:r>
            <a:endParaRPr lang="sr-Latn-RS"/>
          </a:p>
          <a:p>
            <a:pPr lvl="1"/>
            <a:r>
              <a:rPr lang="sr-Latn-RS" b="1"/>
              <a:t>pregled određenog korisnika</a:t>
            </a:r>
          </a:p>
          <a:p>
            <a:pPr lvl="1"/>
            <a:r>
              <a:rPr lang="sr-Latn-RS"/>
              <a:t>prikaz forme za registraciju novog korisnika</a:t>
            </a:r>
          </a:p>
        </p:txBody>
      </p:sp>
      <p:sp>
        <p:nvSpPr>
          <p:cNvPr id="7" name="TextBox 6"/>
          <p:cNvSpPr txBox="1">
            <a:spLocks noChangeArrowheads="1"/>
          </p:cNvSpPr>
          <p:nvPr/>
        </p:nvSpPr>
        <p:spPr bwMode="auto">
          <a:xfrm>
            <a:off x="5899343" y="6211669"/>
            <a:ext cx="444675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sr-Latn-RS" b="1">
                <a:solidFill>
                  <a:srgbClr val="FF0000"/>
                </a:solidFill>
              </a:rPr>
              <a:t>KorisnikController get details() i vratiHTMLZaKorisnika()</a:t>
            </a:r>
            <a:endParaRPr lang="sr-Latn-RS" altLang="sr-Latn-RS" b="1">
              <a:solidFill>
                <a:srgbClr val="FF0000"/>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9342" y="1148148"/>
            <a:ext cx="4737467" cy="494615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dirty="0">
                <a:latin typeface="+mn-lt"/>
              </a:rPr>
              <a:t>Vežba posle Termin 4 – </a:t>
            </a:r>
            <a:r>
              <a:rPr lang="sr-Latn-RS" sz="4000" dirty="0" err="1">
                <a:latin typeface="+mn-lt"/>
              </a:rPr>
              <a:t>KorisnikController</a:t>
            </a:r>
            <a:endParaRPr lang="en-US" sz="4000" dirty="0">
              <a:latin typeface="+mn-lt"/>
            </a:endParaRPr>
          </a:p>
        </p:txBody>
      </p:sp>
    </p:spTree>
    <p:extLst>
      <p:ext uri="{BB962C8B-B14F-4D97-AF65-F5344CB8AC3E}">
        <p14:creationId xmlns:p14="http://schemas.microsoft.com/office/powerpoint/2010/main" val="14923900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Case study – rad sa korisnicima</a:t>
            </a:r>
          </a:p>
        </p:txBody>
      </p:sp>
      <p:sp>
        <p:nvSpPr>
          <p:cNvPr id="3" name="Content Placeholder 2"/>
          <p:cNvSpPr>
            <a:spLocks noGrp="1"/>
          </p:cNvSpPr>
          <p:nvPr>
            <p:ph idx="1"/>
          </p:nvPr>
        </p:nvSpPr>
        <p:spPr>
          <a:xfrm>
            <a:off x="249382" y="1574498"/>
            <a:ext cx="4854064" cy="5084209"/>
          </a:xfrm>
          <a:ln w="38100">
            <a:solidFill>
              <a:schemeClr val="tx1">
                <a:lumMod val="65000"/>
                <a:lumOff val="35000"/>
              </a:schemeClr>
            </a:solidFill>
            <a:prstDash val="solid"/>
            <a:round/>
          </a:ln>
        </p:spPr>
        <p:txBody>
          <a:bodyPr>
            <a:normAutofit/>
          </a:bodyPr>
          <a:lstStyle/>
          <a:p>
            <a:r>
              <a:rPr lang="sr-Latn-RS"/>
              <a:t>Aplikacija Klijentu pruža HTML stranice za</a:t>
            </a:r>
          </a:p>
          <a:p>
            <a:pPr lvl="1"/>
            <a:r>
              <a:rPr lang="sr-Latn-RS"/>
              <a:t>pregled svih korisnika</a:t>
            </a:r>
            <a:r>
              <a:rPr lang="en-US"/>
              <a:t> (ime, prezime </a:t>
            </a:r>
            <a:r>
              <a:rPr lang="sr-Latn-RS"/>
              <a:t>i</a:t>
            </a:r>
            <a:r>
              <a:rPr lang="en-US"/>
              <a:t> korisni</a:t>
            </a:r>
            <a:r>
              <a:rPr lang="sr-Latn-RS"/>
              <a:t>čko ime </a:t>
            </a:r>
            <a:r>
              <a:rPr lang="en-US"/>
              <a:t>prikazati za svakog korisnika)</a:t>
            </a:r>
            <a:endParaRPr lang="sr-Latn-RS"/>
          </a:p>
          <a:p>
            <a:pPr lvl="1"/>
            <a:r>
              <a:rPr lang="sr-Latn-RS"/>
              <a:t>pregled određenog korisnika</a:t>
            </a:r>
          </a:p>
          <a:p>
            <a:pPr lvl="1"/>
            <a:r>
              <a:rPr lang="sr-Latn-RS" b="1"/>
              <a:t>prikaz forme za registraciju novog korisnika</a:t>
            </a:r>
          </a:p>
        </p:txBody>
      </p:sp>
      <p:sp>
        <p:nvSpPr>
          <p:cNvPr id="7" name="TextBox 6"/>
          <p:cNvSpPr txBox="1">
            <a:spLocks noChangeArrowheads="1"/>
          </p:cNvSpPr>
          <p:nvPr/>
        </p:nvSpPr>
        <p:spPr bwMode="auto">
          <a:xfrm>
            <a:off x="5899343" y="6211669"/>
            <a:ext cx="44467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sr-Latn-RS" b="1">
                <a:solidFill>
                  <a:srgbClr val="FF0000"/>
                </a:solidFill>
              </a:rPr>
              <a:t>KorisnikController get create()</a:t>
            </a:r>
            <a:endParaRPr lang="sr-Latn-RS" altLang="sr-Latn-RS" b="1">
              <a:solidFill>
                <a:srgbClr val="FF000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9343" y="1552575"/>
            <a:ext cx="5065642" cy="454486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dirty="0">
                <a:latin typeface="+mn-lt"/>
              </a:rPr>
              <a:t>Vežba posle Termin 4 – </a:t>
            </a:r>
            <a:r>
              <a:rPr lang="sr-Latn-RS" sz="4000" dirty="0" err="1">
                <a:latin typeface="+mn-lt"/>
              </a:rPr>
              <a:t>KorisnikController</a:t>
            </a:r>
            <a:endParaRPr lang="en-US" sz="4000" dirty="0">
              <a:latin typeface="+mn-lt"/>
            </a:endParaRPr>
          </a:p>
        </p:txBody>
      </p:sp>
    </p:spTree>
    <p:extLst>
      <p:ext uri="{BB962C8B-B14F-4D97-AF65-F5344CB8AC3E}">
        <p14:creationId xmlns:p14="http://schemas.microsoft.com/office/powerpoint/2010/main" val="377098737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Case study – rad sa korisnicima</a:t>
            </a:r>
          </a:p>
        </p:txBody>
      </p:sp>
      <p:sp>
        <p:nvSpPr>
          <p:cNvPr id="3" name="Content Placeholder 2"/>
          <p:cNvSpPr>
            <a:spLocks noGrp="1"/>
          </p:cNvSpPr>
          <p:nvPr>
            <p:ph idx="1"/>
          </p:nvPr>
        </p:nvSpPr>
        <p:spPr>
          <a:xfrm>
            <a:off x="249382" y="1574499"/>
            <a:ext cx="11684000" cy="3857194"/>
          </a:xfrm>
          <a:ln w="38100">
            <a:solidFill>
              <a:schemeClr val="tx1">
                <a:lumMod val="65000"/>
                <a:lumOff val="35000"/>
              </a:schemeClr>
            </a:solidFill>
            <a:prstDash val="solid"/>
            <a:round/>
          </a:ln>
        </p:spPr>
        <p:txBody>
          <a:bodyPr>
            <a:normAutofit/>
          </a:bodyPr>
          <a:lstStyle/>
          <a:p>
            <a:pPr marL="0" indent="0">
              <a:buNone/>
            </a:pPr>
            <a:r>
              <a:rPr lang="sr-Latn-RS"/>
              <a:t>Neophodno je bilo kreirati kontroler KorisnikController koji omogućava CRUD operacije sa korisnicima (kreran je po ugledu na klasu FilmController)</a:t>
            </a:r>
          </a:p>
          <a:p>
            <a:r>
              <a:rPr lang="sr-Latn-RS"/>
              <a:t>Aplikacija Klijentu omogućuje akcije za</a:t>
            </a:r>
          </a:p>
          <a:p>
            <a:pPr lvl="1"/>
            <a:r>
              <a:rPr lang="sr-Latn-RS"/>
              <a:t>registraciju novog korisnika</a:t>
            </a:r>
          </a:p>
          <a:p>
            <a:pPr lvl="1"/>
            <a:r>
              <a:rPr lang="sr-Latn-RS"/>
              <a:t>izmenu podataka određenog korisnika</a:t>
            </a:r>
          </a:p>
          <a:p>
            <a:pPr lvl="1"/>
            <a:r>
              <a:rPr lang="sr-Latn-RS"/>
              <a:t>brisanje određenog korisnika</a:t>
            </a:r>
          </a:p>
          <a:p>
            <a:r>
              <a:rPr lang="sr-Latn-RS"/>
              <a:t>Sve akcije kontrolera izvršiće odgovarajuću programsku logiku i redirektovati Klijenta na odgovarajuću HTML stranicu (po ugledu na akcije kontrolera FilmController za rad sa entitetom Film).</a:t>
            </a:r>
          </a:p>
        </p:txBody>
      </p:sp>
      <p:sp>
        <p:nvSpPr>
          <p:cNvPr id="5"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dirty="0">
                <a:latin typeface="+mn-lt"/>
              </a:rPr>
              <a:t>Vežba posle Termin 4 – </a:t>
            </a:r>
            <a:r>
              <a:rPr lang="sr-Latn-RS" sz="4000" dirty="0" err="1">
                <a:latin typeface="+mn-lt"/>
              </a:rPr>
              <a:t>KorisnikController</a:t>
            </a:r>
            <a:endParaRPr lang="en-US" sz="4000" dirty="0">
              <a:latin typeface="+mn-lt"/>
            </a:endParaRPr>
          </a:p>
        </p:txBody>
      </p:sp>
    </p:spTree>
    <p:extLst>
      <p:ext uri="{BB962C8B-B14F-4D97-AF65-F5344CB8AC3E}">
        <p14:creationId xmlns:p14="http://schemas.microsoft.com/office/powerpoint/2010/main" val="316818024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Case study – rad sa korisnicima</a:t>
            </a:r>
          </a:p>
        </p:txBody>
      </p:sp>
      <p:sp>
        <p:nvSpPr>
          <p:cNvPr id="3" name="Content Placeholder 2"/>
          <p:cNvSpPr>
            <a:spLocks noGrp="1"/>
          </p:cNvSpPr>
          <p:nvPr>
            <p:ph idx="1"/>
          </p:nvPr>
        </p:nvSpPr>
        <p:spPr>
          <a:xfrm>
            <a:off x="249383" y="1574499"/>
            <a:ext cx="2853326" cy="2364456"/>
          </a:xfrm>
          <a:ln w="38100">
            <a:solidFill>
              <a:schemeClr val="tx1">
                <a:lumMod val="65000"/>
                <a:lumOff val="35000"/>
              </a:schemeClr>
            </a:solidFill>
            <a:prstDash val="solid"/>
            <a:round/>
          </a:ln>
        </p:spPr>
        <p:txBody>
          <a:bodyPr>
            <a:normAutofit fontScale="77500" lnSpcReduction="20000"/>
          </a:bodyPr>
          <a:lstStyle/>
          <a:p>
            <a:r>
              <a:rPr lang="sr-Latn-RS"/>
              <a:t>Aplikacija Klijentu omogućuje akcije za</a:t>
            </a:r>
          </a:p>
          <a:p>
            <a:pPr lvl="1"/>
            <a:r>
              <a:rPr lang="sr-Latn-RS" b="1"/>
              <a:t>registraciju novog korisnika</a:t>
            </a:r>
          </a:p>
          <a:p>
            <a:pPr lvl="1"/>
            <a:r>
              <a:rPr lang="sr-Latn-RS"/>
              <a:t>izmenu podataka određenog korisnika</a:t>
            </a:r>
          </a:p>
          <a:p>
            <a:pPr lvl="1"/>
            <a:r>
              <a:rPr lang="sr-Latn-RS"/>
              <a:t>brisanje određenog korisnika</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329" y="1547325"/>
            <a:ext cx="8936179" cy="466434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a:spLocks noChangeArrowheads="1"/>
          </p:cNvSpPr>
          <p:nvPr/>
        </p:nvSpPr>
        <p:spPr bwMode="auto">
          <a:xfrm>
            <a:off x="186297" y="6134363"/>
            <a:ext cx="44467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sr-Latn-RS" b="1">
                <a:solidFill>
                  <a:srgbClr val="FF0000"/>
                </a:solidFill>
              </a:rPr>
              <a:t>KorisnikController post create()</a:t>
            </a:r>
            <a:endParaRPr lang="sr-Latn-RS" altLang="sr-Latn-RS" b="1">
              <a:solidFill>
                <a:srgbClr val="FF0000"/>
              </a:solidFill>
            </a:endParaRPr>
          </a:p>
        </p:txBody>
      </p:sp>
      <p:sp>
        <p:nvSpPr>
          <p:cNvPr id="7"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Vežba posle Termin 4 – KorisnikController</a:t>
            </a:r>
            <a:endParaRPr lang="en-US" sz="4000">
              <a:latin typeface="+mn-lt"/>
            </a:endParaRPr>
          </a:p>
        </p:txBody>
      </p:sp>
    </p:spTree>
    <p:extLst>
      <p:ext uri="{BB962C8B-B14F-4D97-AF65-F5344CB8AC3E}">
        <p14:creationId xmlns:p14="http://schemas.microsoft.com/office/powerpoint/2010/main" val="380268875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Case study – rad sa korisnicima</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82" y="2883877"/>
            <a:ext cx="9690588" cy="3950677"/>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txBox="1">
            <a:spLocks/>
          </p:cNvSpPr>
          <p:nvPr/>
        </p:nvSpPr>
        <p:spPr>
          <a:xfrm>
            <a:off x="249382" y="1574500"/>
            <a:ext cx="11684000" cy="1231223"/>
          </a:xfrm>
          <a:prstGeom prst="rect">
            <a:avLst/>
          </a:prstGeom>
          <a:ln w="38100">
            <a:solidFill>
              <a:schemeClr val="tx1">
                <a:lumMod val="65000"/>
                <a:lumOff val="35000"/>
              </a:schemeClr>
            </a:solidFill>
            <a:prstDash val="solid"/>
            <a:round/>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Latn-RS"/>
              <a:t>Aplikacija Klijentu omogućuje akcije za</a:t>
            </a:r>
          </a:p>
          <a:p>
            <a:pPr lvl="1"/>
            <a:r>
              <a:rPr lang="sr-Latn-RS"/>
              <a:t>registraciju novog korisnika</a:t>
            </a:r>
          </a:p>
          <a:p>
            <a:pPr lvl="1"/>
            <a:r>
              <a:rPr lang="sr-Latn-RS" b="1"/>
              <a:t>izmenu podataka određenog korisnika</a:t>
            </a:r>
          </a:p>
          <a:p>
            <a:pPr lvl="1"/>
            <a:r>
              <a:rPr lang="sr-Latn-RS"/>
              <a:t>brisanje određenog korisnika</a:t>
            </a:r>
          </a:p>
        </p:txBody>
      </p:sp>
      <p:sp>
        <p:nvSpPr>
          <p:cNvPr id="6"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Vežba posle Termin 4 – KorisnikController</a:t>
            </a:r>
            <a:endParaRPr lang="en-US" sz="4000">
              <a:latin typeface="+mn-lt"/>
            </a:endParaRPr>
          </a:p>
        </p:txBody>
      </p:sp>
    </p:spTree>
    <p:extLst>
      <p:ext uri="{BB962C8B-B14F-4D97-AF65-F5344CB8AC3E}">
        <p14:creationId xmlns:p14="http://schemas.microsoft.com/office/powerpoint/2010/main" val="176429809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Case study – rad sa korisnicima</a:t>
            </a:r>
          </a:p>
        </p:txBody>
      </p:sp>
      <p:sp>
        <p:nvSpPr>
          <p:cNvPr id="3" name="Content Placeholder 2"/>
          <p:cNvSpPr>
            <a:spLocks noGrp="1"/>
          </p:cNvSpPr>
          <p:nvPr>
            <p:ph idx="1"/>
          </p:nvPr>
        </p:nvSpPr>
        <p:spPr>
          <a:xfrm>
            <a:off x="249382" y="1574500"/>
            <a:ext cx="11684000" cy="1231223"/>
          </a:xfrm>
          <a:ln w="38100">
            <a:solidFill>
              <a:schemeClr val="tx1">
                <a:lumMod val="65000"/>
                <a:lumOff val="35000"/>
              </a:schemeClr>
            </a:solidFill>
            <a:prstDash val="solid"/>
            <a:round/>
          </a:ln>
        </p:spPr>
        <p:txBody>
          <a:bodyPr>
            <a:normAutofit fontScale="85000" lnSpcReduction="20000"/>
          </a:bodyPr>
          <a:lstStyle/>
          <a:p>
            <a:r>
              <a:rPr lang="sr-Latn-RS"/>
              <a:t>Aplikacija Klijentu omogućuje akcije za</a:t>
            </a:r>
          </a:p>
          <a:p>
            <a:pPr lvl="1"/>
            <a:r>
              <a:rPr lang="sr-Latn-RS"/>
              <a:t>registraciju novog korisnika</a:t>
            </a:r>
          </a:p>
          <a:p>
            <a:pPr lvl="1"/>
            <a:r>
              <a:rPr lang="sr-Latn-RS" b="1"/>
              <a:t>izmenu podataka određenog korisnika</a:t>
            </a:r>
          </a:p>
          <a:p>
            <a:pPr lvl="1"/>
            <a:r>
              <a:rPr lang="sr-Latn-RS"/>
              <a:t>brisanje određenog korisnika</a:t>
            </a:r>
          </a:p>
        </p:txBody>
      </p:sp>
      <p:sp>
        <p:nvSpPr>
          <p:cNvPr id="7" name="TextBox 6"/>
          <p:cNvSpPr txBox="1">
            <a:spLocks noChangeArrowheads="1"/>
          </p:cNvSpPr>
          <p:nvPr/>
        </p:nvSpPr>
        <p:spPr bwMode="auto">
          <a:xfrm>
            <a:off x="7165714" y="1842321"/>
            <a:ext cx="44467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sr-Latn-RS" b="1">
                <a:solidFill>
                  <a:srgbClr val="FF0000"/>
                </a:solidFill>
              </a:rPr>
              <a:t>KorisnikController post edit()</a:t>
            </a:r>
            <a:endParaRPr lang="sr-Latn-RS" altLang="sr-Latn-RS" b="1">
              <a:solidFill>
                <a:srgbClr val="FF0000"/>
              </a:solidFill>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82" y="3081350"/>
            <a:ext cx="9512744" cy="3199417"/>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Vežba posle Termin 4 – KorisnikController</a:t>
            </a:r>
            <a:endParaRPr lang="en-US" sz="4000">
              <a:latin typeface="+mn-lt"/>
            </a:endParaRPr>
          </a:p>
        </p:txBody>
      </p:sp>
    </p:spTree>
    <p:extLst>
      <p:ext uri="{BB962C8B-B14F-4D97-AF65-F5344CB8AC3E}">
        <p14:creationId xmlns:p14="http://schemas.microsoft.com/office/powerpoint/2010/main" val="21896121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Case study – rad sa korisnicima</a:t>
            </a:r>
          </a:p>
        </p:txBody>
      </p:sp>
      <p:sp>
        <p:nvSpPr>
          <p:cNvPr id="3" name="Content Placeholder 2"/>
          <p:cNvSpPr>
            <a:spLocks noGrp="1"/>
          </p:cNvSpPr>
          <p:nvPr>
            <p:ph idx="1"/>
          </p:nvPr>
        </p:nvSpPr>
        <p:spPr>
          <a:xfrm>
            <a:off x="249382" y="1574500"/>
            <a:ext cx="11684000" cy="1231223"/>
          </a:xfrm>
          <a:ln w="38100">
            <a:solidFill>
              <a:schemeClr val="tx1">
                <a:lumMod val="65000"/>
                <a:lumOff val="35000"/>
              </a:schemeClr>
            </a:solidFill>
            <a:prstDash val="solid"/>
            <a:round/>
          </a:ln>
        </p:spPr>
        <p:txBody>
          <a:bodyPr>
            <a:normAutofit fontScale="85000" lnSpcReduction="20000"/>
          </a:bodyPr>
          <a:lstStyle/>
          <a:p>
            <a:r>
              <a:rPr lang="sr-Latn-RS"/>
              <a:t>Aplikacija Klijentu omogućuje akcije za</a:t>
            </a:r>
          </a:p>
          <a:p>
            <a:pPr lvl="1"/>
            <a:r>
              <a:rPr lang="sr-Latn-RS"/>
              <a:t>registraciju novog korisnika</a:t>
            </a:r>
          </a:p>
          <a:p>
            <a:pPr lvl="1"/>
            <a:r>
              <a:rPr lang="sr-Latn-RS"/>
              <a:t>izmenu podataka određenog korisnika</a:t>
            </a:r>
          </a:p>
          <a:p>
            <a:pPr lvl="1"/>
            <a:r>
              <a:rPr lang="sr-Latn-RS" b="1"/>
              <a:t>brisanje određenog korisnika</a:t>
            </a:r>
          </a:p>
        </p:txBody>
      </p:sp>
      <p:sp>
        <p:nvSpPr>
          <p:cNvPr id="7" name="TextBox 6"/>
          <p:cNvSpPr txBox="1">
            <a:spLocks noChangeArrowheads="1"/>
          </p:cNvSpPr>
          <p:nvPr/>
        </p:nvSpPr>
        <p:spPr bwMode="auto">
          <a:xfrm>
            <a:off x="6654086" y="1896750"/>
            <a:ext cx="44467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sr-Latn-RS" b="1">
                <a:solidFill>
                  <a:srgbClr val="FF0000"/>
                </a:solidFill>
              </a:rPr>
              <a:t>KorisnikController post delete()</a:t>
            </a:r>
            <a:endParaRPr lang="sr-Latn-RS" altLang="sr-Latn-RS" b="1">
              <a:solidFill>
                <a:srgbClr val="FF0000"/>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81" y="3332118"/>
            <a:ext cx="11684001" cy="1683701"/>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Vežba posle Termin 4 – KorisnikController</a:t>
            </a:r>
            <a:endParaRPr lang="en-US" sz="4000">
              <a:latin typeface="+mn-lt"/>
            </a:endParaRPr>
          </a:p>
        </p:txBody>
      </p:sp>
    </p:spTree>
    <p:extLst>
      <p:ext uri="{BB962C8B-B14F-4D97-AF65-F5344CB8AC3E}">
        <p14:creationId xmlns:p14="http://schemas.microsoft.com/office/powerpoint/2010/main" val="308105948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82" y="3460465"/>
            <a:ext cx="11684000" cy="595453"/>
          </a:xfrm>
          <a:solidFill>
            <a:schemeClr val="tx1">
              <a:lumMod val="65000"/>
              <a:lumOff val="35000"/>
            </a:schemeClr>
          </a:solidFill>
        </p:spPr>
        <p:txBody>
          <a:bodyPr>
            <a:noAutofit/>
          </a:bodyPr>
          <a:lstStyle/>
          <a:p>
            <a:r>
              <a:rPr lang="sr-Latn-RS">
                <a:solidFill>
                  <a:schemeClr val="bg1"/>
                </a:solidFill>
                <a:latin typeface="+mn-lt"/>
              </a:rPr>
              <a:t>Dodatno</a:t>
            </a:r>
            <a:endParaRPr lang="en-US">
              <a:solidFill>
                <a:schemeClr val="bg1"/>
              </a:solidFill>
              <a:latin typeface="+mn-lt"/>
            </a:endParaRPr>
          </a:p>
        </p:txBody>
      </p:sp>
    </p:spTree>
    <p:extLst>
      <p:ext uri="{BB962C8B-B14F-4D97-AF65-F5344CB8AC3E}">
        <p14:creationId xmlns:p14="http://schemas.microsoft.com/office/powerpoint/2010/main" val="4001294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9"/>
            <a:ext cx="6311674" cy="5010735"/>
          </a:xfrm>
          <a:ln w="38100">
            <a:solidFill>
              <a:schemeClr val="tx1">
                <a:lumMod val="65000"/>
                <a:lumOff val="35000"/>
              </a:schemeClr>
            </a:solidFill>
            <a:prstDash val="solid"/>
            <a:round/>
          </a:ln>
        </p:spPr>
        <p:txBody>
          <a:bodyPr>
            <a:normAutofit/>
          </a:bodyPr>
          <a:lstStyle/>
          <a:p>
            <a:pPr>
              <a:defRPr/>
            </a:pPr>
            <a:r>
              <a:rPr lang="sr-Latn-RS" dirty="0"/>
              <a:t>Mogućnosti </a:t>
            </a:r>
            <a:r>
              <a:rPr lang="en-US" b="1" dirty="0"/>
              <a:t>Spring Tools </a:t>
            </a:r>
            <a:endParaRPr lang="sr-Latn-RS" b="1" dirty="0"/>
          </a:p>
          <a:p>
            <a:pPr>
              <a:defRPr/>
            </a:pPr>
            <a:r>
              <a:rPr lang="sr-Latn-RS" dirty="0"/>
              <a:t>htps://www.eclipse.org/community/eclipse_newsletter/2018/february/springboot.php</a:t>
            </a:r>
          </a:p>
          <a:p>
            <a:pPr>
              <a:defRPr/>
            </a:pPr>
            <a:r>
              <a:rPr lang="sr-Latn-RS" dirty="0"/>
              <a:t>https://medium.com/danielpadua/java-spring-boot-eclipse-744454468670</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dirty="0">
                <a:latin typeface="+mn-lt"/>
              </a:rPr>
              <a:t>Kreiranje automatski kroz Eclipse plug-in</a:t>
            </a:r>
            <a:endParaRPr lang="en-US" sz="4000" dirty="0">
              <a:latin typeface="+mn-lt"/>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dirty="0">
                <a:solidFill>
                  <a:schemeClr val="bg1"/>
                </a:solidFill>
                <a:latin typeface="+mn-lt"/>
              </a:rPr>
              <a:t>Kreiranje novog Spring Boot projekta</a:t>
            </a:r>
            <a:endParaRPr lang="en-US" dirty="0">
              <a:solidFill>
                <a:schemeClr val="bg1"/>
              </a:solidFill>
              <a:latin typeface="+mn-lt"/>
            </a:endParaRPr>
          </a:p>
        </p:txBody>
      </p:sp>
      <p:pic>
        <p:nvPicPr>
          <p:cNvPr id="6" name="Picture 5">
            <a:extLst>
              <a:ext uri="{FF2B5EF4-FFF2-40B4-BE49-F238E27FC236}">
                <a16:creationId xmlns:a16="http://schemas.microsoft.com/office/drawing/2014/main" id="{AC1E8B2C-11EF-41C2-9B1A-3C63D03F7D5E}"/>
              </a:ext>
            </a:extLst>
          </p:cNvPr>
          <p:cNvPicPr>
            <a:picLocks noChangeAspect="1"/>
          </p:cNvPicPr>
          <p:nvPr/>
        </p:nvPicPr>
        <p:blipFill>
          <a:blip r:embed="rId3"/>
          <a:stretch>
            <a:fillRect/>
          </a:stretch>
        </p:blipFill>
        <p:spPr>
          <a:xfrm>
            <a:off x="6914131" y="1583074"/>
            <a:ext cx="5013169" cy="4836580"/>
          </a:xfrm>
          <a:prstGeom prst="rect">
            <a:avLst/>
          </a:prstGeom>
          <a:ln>
            <a:solidFill>
              <a:schemeClr val="accent1"/>
            </a:solidFill>
          </a:ln>
        </p:spPr>
      </p:pic>
    </p:spTree>
    <p:extLst>
      <p:ext uri="{BB962C8B-B14F-4D97-AF65-F5344CB8AC3E}">
        <p14:creationId xmlns:p14="http://schemas.microsoft.com/office/powerpoint/2010/main" val="11467468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1004579"/>
          </a:xfrm>
          <a:ln w="38100">
            <a:solidFill>
              <a:schemeClr val="tx1">
                <a:lumMod val="65000"/>
                <a:lumOff val="35000"/>
              </a:schemeClr>
            </a:solidFill>
            <a:prstDash val="solid"/>
            <a:round/>
          </a:ln>
        </p:spPr>
        <p:txBody>
          <a:bodyPr>
            <a:normAutofit/>
          </a:bodyPr>
          <a:lstStyle/>
          <a:p>
            <a:r>
              <a:rPr lang="en-US" err="1"/>
              <a:t>Povlači</a:t>
            </a:r>
            <a:r>
              <a:rPr lang="en-US"/>
              <a:t> </a:t>
            </a:r>
            <a:r>
              <a:rPr lang="en-US" err="1"/>
              <a:t>za</a:t>
            </a:r>
            <a:r>
              <a:rPr lang="en-US"/>
              <a:t> </a:t>
            </a:r>
            <a:r>
              <a:rPr lang="en-US" err="1"/>
              <a:t>sobom</a:t>
            </a:r>
            <a:r>
              <a:rPr lang="en-US"/>
              <a:t> </a:t>
            </a:r>
            <a:r>
              <a:rPr lang="en-US" err="1"/>
              <a:t>još</a:t>
            </a:r>
            <a:r>
              <a:rPr lang="en-US"/>
              <a:t> tri </a:t>
            </a:r>
            <a:r>
              <a:rPr lang="en-US" err="1"/>
              <a:t>anotacije</a:t>
            </a:r>
            <a:r>
              <a:rPr lang="en-US"/>
              <a:t> (</a:t>
            </a:r>
            <a:r>
              <a:rPr lang="en-US" err="1"/>
              <a:t>vidi</a:t>
            </a:r>
            <a:r>
              <a:rPr lang="en-US"/>
              <a:t> </a:t>
            </a:r>
            <a:r>
              <a:rPr lang="en-US" err="1"/>
              <a:t>sliku</a:t>
            </a:r>
            <a:r>
              <a:rPr lang="en-US"/>
              <a:t>) @</a:t>
            </a:r>
            <a:r>
              <a:rPr lang="en-US" err="1"/>
              <a:t>SpringBootConfiguration</a:t>
            </a:r>
            <a:r>
              <a:rPr lang="en-US"/>
              <a:t>, @</a:t>
            </a:r>
            <a:r>
              <a:rPr lang="en-US" err="1"/>
              <a:t>EnableAutoConfiguration</a:t>
            </a:r>
            <a:r>
              <a:rPr lang="en-US"/>
              <a:t> i @</a:t>
            </a:r>
            <a:r>
              <a:rPr lang="en-US" err="1"/>
              <a:t>ComponentScan</a:t>
            </a:r>
            <a:endParaRPr lang="en-US"/>
          </a:p>
          <a:p>
            <a:pPr lvl="1"/>
            <a:endParaRPr lang="sr-Latn-RS"/>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Anotacija</a:t>
            </a:r>
            <a:r>
              <a:rPr lang="en-US" sz="4000">
                <a:latin typeface="+mn-lt"/>
              </a:rPr>
              <a:t> @SpringBootApplication </a:t>
            </a: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Anotacija @SpringBootApplication</a:t>
            </a:r>
            <a:endParaRPr lang="en-US">
              <a:solidFill>
                <a:schemeClr val="bg1"/>
              </a:solidFill>
              <a:latin typeface="+mn-lt"/>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49382" y="2719851"/>
            <a:ext cx="11684000" cy="3974026"/>
          </a:xfrm>
          <a:prstGeom prst="rect">
            <a:avLst/>
          </a:prstGeom>
          <a:noFill/>
          <a:ln>
            <a:solidFill>
              <a:srgbClr val="00B0F0"/>
            </a:solidFill>
          </a:ln>
        </p:spPr>
      </p:pic>
    </p:spTree>
    <p:extLst>
      <p:ext uri="{BB962C8B-B14F-4D97-AF65-F5344CB8AC3E}">
        <p14:creationId xmlns:p14="http://schemas.microsoft.com/office/powerpoint/2010/main" val="1402098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5107656"/>
          </a:xfrm>
          <a:ln w="38100">
            <a:solidFill>
              <a:schemeClr val="tx1">
                <a:lumMod val="65000"/>
                <a:lumOff val="35000"/>
              </a:schemeClr>
            </a:solidFill>
            <a:prstDash val="solid"/>
            <a:round/>
          </a:ln>
        </p:spPr>
        <p:txBody>
          <a:bodyPr>
            <a:normAutofit/>
          </a:bodyPr>
          <a:lstStyle/>
          <a:p>
            <a:r>
              <a:rPr lang="vi-VN">
                <a:latin typeface="Calibri" pitchFamily="34" charset="0"/>
              </a:rPr>
              <a:t>Anotacija </a:t>
            </a:r>
            <a:r>
              <a:rPr lang="vi-VN" i="1">
                <a:latin typeface="Calibri" pitchFamily="34" charset="0"/>
              </a:rPr>
              <a:t>@EnableAutoConfiguration </a:t>
            </a:r>
            <a:r>
              <a:rPr lang="vi-VN">
                <a:latin typeface="Calibri" pitchFamily="34" charset="0"/>
              </a:rPr>
              <a:t>omogućava automstsku konfiguraciju </a:t>
            </a:r>
            <a:r>
              <a:rPr lang="vi-VN" i="1">
                <a:latin typeface="Calibri" pitchFamily="34" charset="0"/>
              </a:rPr>
              <a:t>Spring Application Context</a:t>
            </a:r>
            <a:r>
              <a:rPr lang="vi-VN">
                <a:latin typeface="Calibri" pitchFamily="34" charset="0"/>
              </a:rPr>
              <a:t>, pokušavajući da pogodi i konfiguriše binove, komponente i biblioteke koje aplikacija koristi</a:t>
            </a:r>
            <a:endParaRPr lang="sr-Latn-RS">
              <a:latin typeface="Calibri" pitchFamily="34" charset="0"/>
            </a:endParaRPr>
          </a:p>
          <a:p>
            <a:pPr lvl="1"/>
            <a:r>
              <a:rPr lang="vi-VN">
                <a:latin typeface="Calibri" pitchFamily="34" charset="0"/>
              </a:rPr>
              <a:t>oslanja se na pom.xml</a:t>
            </a:r>
            <a:r>
              <a:rPr lang="sr-Latn-RS">
                <a:latin typeface="Calibri" pitchFamily="34" charset="0"/>
              </a:rPr>
              <a:t>. R</a:t>
            </a:r>
            <a:r>
              <a:rPr lang="vi-VN">
                <a:latin typeface="Calibri" pitchFamily="34" charset="0"/>
              </a:rPr>
              <a:t>adi se za sve biblioteke koje su tamo navedene i njihove zavisnosti. </a:t>
            </a:r>
            <a:r>
              <a:rPr lang="sr-Latn-RS">
                <a:latin typeface="Calibri" pitchFamily="34" charset="0"/>
              </a:rPr>
              <a:t>U</a:t>
            </a:r>
            <a:r>
              <a:rPr lang="vi-VN">
                <a:latin typeface="Calibri" pitchFamily="34" charset="0"/>
              </a:rPr>
              <a:t> pom.xml </a:t>
            </a:r>
            <a:r>
              <a:rPr lang="sr-Latn-RS">
                <a:latin typeface="Calibri" pitchFamily="34" charset="0"/>
              </a:rPr>
              <a:t>ako </a:t>
            </a:r>
            <a:r>
              <a:rPr lang="vi-VN">
                <a:latin typeface="Calibri" pitchFamily="34" charset="0"/>
              </a:rPr>
              <a:t>navedemo da koristimo Tomcat veb kontejner</a:t>
            </a:r>
            <a:r>
              <a:rPr lang="sr-Latn-RS">
                <a:latin typeface="Calibri" pitchFamily="34" charset="0"/>
              </a:rPr>
              <a:t> to znači da će se </a:t>
            </a:r>
            <a:r>
              <a:rPr lang="vi-VN">
                <a:latin typeface="Calibri" pitchFamily="34" charset="0"/>
              </a:rPr>
              <a:t>tomcat-embedded.jar će se naći u u </a:t>
            </a:r>
            <a:r>
              <a:rPr lang="vi-VN" i="1">
                <a:latin typeface="Calibri" pitchFamily="34" charset="0"/>
              </a:rPr>
              <a:t>classpath</a:t>
            </a:r>
            <a:r>
              <a:rPr lang="sr-Latn-RS" i="1">
                <a:latin typeface="Calibri" pitchFamily="34" charset="0"/>
              </a:rPr>
              <a:t> </a:t>
            </a:r>
            <a:r>
              <a:rPr lang="vi-VN">
                <a:latin typeface="Calibri" pitchFamily="34" charset="0"/>
              </a:rPr>
              <a:t>aplikacije</a:t>
            </a:r>
            <a:endParaRPr lang="sr-Latn-RS">
              <a:latin typeface="Calibri" pitchFamily="34" charset="0"/>
            </a:endParaRPr>
          </a:p>
          <a:p>
            <a:pPr lvl="1"/>
            <a:r>
              <a:rPr lang="sr-Latn-RS">
                <a:latin typeface="Calibri" pitchFamily="34" charset="0"/>
              </a:rPr>
              <a:t>a</a:t>
            </a:r>
            <a:r>
              <a:rPr lang="vi-VN">
                <a:latin typeface="Calibri" pitchFamily="34" charset="0"/>
              </a:rPr>
              <a:t>utomatska konfiguracija se oslanja na </a:t>
            </a:r>
            <a:r>
              <a:rPr lang="vi-VN" i="1">
                <a:latin typeface="Calibri" pitchFamily="34" charset="0"/>
              </a:rPr>
              <a:t>classpath</a:t>
            </a:r>
            <a:r>
              <a:rPr lang="vi-VN">
                <a:latin typeface="Calibri" pitchFamily="34" charset="0"/>
              </a:rPr>
              <a:t> aplikacije</a:t>
            </a:r>
            <a:r>
              <a:rPr lang="sr-Latn-RS">
                <a:latin typeface="Calibri" pitchFamily="34" charset="0"/>
              </a:rPr>
              <a:t>. Kako se u </a:t>
            </a:r>
            <a:r>
              <a:rPr lang="vi-VN">
                <a:latin typeface="Calibri" pitchFamily="34" charset="0"/>
              </a:rPr>
              <a:t>classpath </a:t>
            </a:r>
            <a:r>
              <a:rPr lang="sr-Latn-RS">
                <a:latin typeface="Calibri" pitchFamily="34" charset="0"/>
              </a:rPr>
              <a:t>nalazi</a:t>
            </a:r>
            <a:r>
              <a:rPr lang="vi-VN">
                <a:latin typeface="Calibri" pitchFamily="34" charset="0"/>
              </a:rPr>
              <a:t> </a:t>
            </a:r>
            <a:r>
              <a:rPr lang="vi-VN" i="1">
                <a:latin typeface="Calibri" pitchFamily="34" charset="0"/>
              </a:rPr>
              <a:t>tomcat-embedded.jar</a:t>
            </a:r>
            <a:r>
              <a:rPr lang="vi-VN">
                <a:latin typeface="Calibri" pitchFamily="34" charset="0"/>
              </a:rPr>
              <a:t> </a:t>
            </a:r>
            <a:r>
              <a:rPr lang="sr-Latn-RS">
                <a:latin typeface="Calibri" pitchFamily="34" charset="0"/>
              </a:rPr>
              <a:t>to </a:t>
            </a:r>
            <a:r>
              <a:rPr lang="vi-VN">
                <a:latin typeface="Calibri" pitchFamily="34" charset="0"/>
              </a:rPr>
              <a:t>znači da treba </a:t>
            </a:r>
            <a:r>
              <a:rPr lang="sr-Latn-RS">
                <a:latin typeface="Calibri" pitchFamily="34" charset="0"/>
              </a:rPr>
              <a:t>da se </a:t>
            </a:r>
            <a:r>
              <a:rPr lang="vi-VN">
                <a:latin typeface="Calibri" pitchFamily="34" charset="0"/>
              </a:rPr>
              <a:t>uraditi automat</a:t>
            </a:r>
            <a:r>
              <a:rPr lang="sr-Latn-RS">
                <a:latin typeface="Calibri" pitchFamily="34" charset="0"/>
              </a:rPr>
              <a:t>ska</a:t>
            </a:r>
            <a:r>
              <a:rPr lang="vi-VN">
                <a:latin typeface="Calibri" pitchFamily="34" charset="0"/>
              </a:rPr>
              <a:t> konfiguracij</a:t>
            </a:r>
            <a:r>
              <a:rPr lang="sr-Latn-RS">
                <a:latin typeface="Calibri" pitchFamily="34" charset="0"/>
              </a:rPr>
              <a:t>a</a:t>
            </a:r>
            <a:r>
              <a:rPr lang="vi-VN">
                <a:latin typeface="Calibri" pitchFamily="34" charset="0"/>
              </a:rPr>
              <a:t> te biblioteke</a:t>
            </a:r>
            <a:endParaRPr lang="sr-Latn-RS">
              <a:latin typeface="Calibri" pitchFamily="34" charset="0"/>
            </a:endParaRP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Anotacija</a:t>
            </a:r>
            <a:r>
              <a:rPr lang="en-US" sz="4000">
                <a:latin typeface="+mn-lt"/>
              </a:rPr>
              <a:t> @</a:t>
            </a:r>
            <a:r>
              <a:rPr lang="en-US" sz="4000" err="1">
                <a:latin typeface="+mn-lt"/>
              </a:rPr>
              <a:t>EnableAutoConfiguration</a:t>
            </a:r>
            <a:r>
              <a:rPr lang="en-US" sz="4000">
                <a:latin typeface="+mn-lt"/>
              </a:rPr>
              <a:t>  </a:t>
            </a: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Anotacija @SpringBootApplication</a:t>
            </a:r>
            <a:endParaRPr lang="en-US">
              <a:solidFill>
                <a:schemeClr val="bg1"/>
              </a:solidFill>
              <a:latin typeface="+mn-lt"/>
            </a:endParaRPr>
          </a:p>
        </p:txBody>
      </p:sp>
    </p:spTree>
    <p:extLst>
      <p:ext uri="{BB962C8B-B14F-4D97-AF65-F5344CB8AC3E}">
        <p14:creationId xmlns:p14="http://schemas.microsoft.com/office/powerpoint/2010/main" val="190581712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5107656"/>
          </a:xfrm>
          <a:ln w="38100">
            <a:solidFill>
              <a:schemeClr val="tx1">
                <a:lumMod val="65000"/>
                <a:lumOff val="35000"/>
              </a:schemeClr>
            </a:solidFill>
            <a:prstDash val="solid"/>
            <a:round/>
          </a:ln>
        </p:spPr>
        <p:txBody>
          <a:bodyPr>
            <a:normAutofit/>
          </a:bodyPr>
          <a:lstStyle/>
          <a:p>
            <a:r>
              <a:rPr lang="en-US" err="1"/>
              <a:t>Anotacija</a:t>
            </a:r>
            <a:r>
              <a:rPr lang="en-US"/>
              <a:t> </a:t>
            </a:r>
            <a:r>
              <a:rPr lang="en-US" i="1"/>
              <a:t>@</a:t>
            </a:r>
            <a:r>
              <a:rPr lang="en-US" i="1" err="1"/>
              <a:t>ComponentScan</a:t>
            </a:r>
            <a:r>
              <a:rPr lang="en-US"/>
              <a:t> </a:t>
            </a:r>
            <a:r>
              <a:rPr lang="sr-Latn-RS"/>
              <a:t>označava </a:t>
            </a:r>
            <a:r>
              <a:rPr lang="en-US"/>
              <a:t>Spring </a:t>
            </a:r>
            <a:r>
              <a:rPr lang="en-US" err="1"/>
              <a:t>aplikaciji</a:t>
            </a:r>
            <a:r>
              <a:rPr lang="en-US"/>
              <a:t> da </a:t>
            </a:r>
            <a:r>
              <a:rPr lang="en-US" err="1"/>
              <a:t>prođe</a:t>
            </a:r>
            <a:r>
              <a:rPr lang="en-US"/>
              <a:t> </a:t>
            </a:r>
            <a:r>
              <a:rPr lang="en-US" err="1"/>
              <a:t>kr</a:t>
            </a:r>
            <a:r>
              <a:rPr lang="sr-Latn-RS"/>
              <a:t>o</a:t>
            </a:r>
            <a:r>
              <a:rPr lang="en-US"/>
              <a:t>z </a:t>
            </a:r>
            <a:r>
              <a:rPr lang="en-US" err="1"/>
              <a:t>kompletan</a:t>
            </a:r>
            <a:r>
              <a:rPr lang="en-US"/>
              <a:t> </a:t>
            </a:r>
            <a:r>
              <a:rPr lang="en-US" err="1"/>
              <a:t>projekat</a:t>
            </a:r>
            <a:r>
              <a:rPr lang="en-US"/>
              <a:t> i </a:t>
            </a:r>
            <a:r>
              <a:rPr lang="en-US" err="1"/>
              <a:t>za</a:t>
            </a:r>
            <a:r>
              <a:rPr lang="en-US"/>
              <a:t> </a:t>
            </a:r>
            <a:r>
              <a:rPr lang="en-US" err="1"/>
              <a:t>svaku</a:t>
            </a:r>
            <a:r>
              <a:rPr lang="en-US"/>
              <a:t> Bean </a:t>
            </a:r>
            <a:r>
              <a:rPr lang="en-US" err="1"/>
              <a:t>klasu</a:t>
            </a:r>
            <a:r>
              <a:rPr lang="en-US"/>
              <a:t> da </a:t>
            </a:r>
            <a:r>
              <a:rPr lang="en-US" err="1"/>
              <a:t>pročita</a:t>
            </a:r>
            <a:r>
              <a:rPr lang="en-US"/>
              <a:t> </a:t>
            </a:r>
            <a:r>
              <a:rPr lang="en-US" err="1"/>
              <a:t>njenu</a:t>
            </a:r>
            <a:r>
              <a:rPr lang="en-US"/>
              <a:t> </a:t>
            </a:r>
            <a:r>
              <a:rPr lang="en-US" err="1"/>
              <a:t>konfiguraciju</a:t>
            </a:r>
            <a:r>
              <a:rPr lang="en-US"/>
              <a:t> </a:t>
            </a:r>
            <a:r>
              <a:rPr lang="en-US" err="1"/>
              <a:t>iz</a:t>
            </a:r>
            <a:r>
              <a:rPr lang="en-US"/>
              <a:t> Java </a:t>
            </a:r>
            <a:r>
              <a:rPr lang="en-US" err="1"/>
              <a:t>koda</a:t>
            </a:r>
            <a:r>
              <a:rPr lang="en-US"/>
              <a:t>. </a:t>
            </a:r>
            <a:endParaRPr lang="sr-Latn-RS"/>
          </a:p>
          <a:p>
            <a:pPr lvl="1"/>
            <a:r>
              <a:rPr lang="en-US" err="1"/>
              <a:t>Anotacijom</a:t>
            </a:r>
            <a:r>
              <a:rPr lang="en-US"/>
              <a:t> </a:t>
            </a:r>
            <a:r>
              <a:rPr lang="en-US" err="1"/>
              <a:t>nad</a:t>
            </a:r>
            <a:r>
              <a:rPr lang="en-US"/>
              <a:t> </a:t>
            </a:r>
            <a:r>
              <a:rPr lang="en-US" err="1"/>
              <a:t>klasom</a:t>
            </a:r>
            <a:r>
              <a:rPr lang="en-US"/>
              <a:t> se </a:t>
            </a:r>
            <a:r>
              <a:rPr lang="en-US" err="1"/>
              <a:t>klasa</a:t>
            </a:r>
            <a:r>
              <a:rPr lang="en-US"/>
              <a:t> </a:t>
            </a:r>
            <a:r>
              <a:rPr lang="en-US" err="1"/>
              <a:t>proglašava</a:t>
            </a:r>
            <a:r>
              <a:rPr lang="en-US"/>
              <a:t> Spring Bean </a:t>
            </a:r>
            <a:r>
              <a:rPr lang="en-US" err="1"/>
              <a:t>klasom</a:t>
            </a:r>
            <a:r>
              <a:rPr lang="en-US"/>
              <a:t> (@Component , @</a:t>
            </a:r>
            <a:r>
              <a:rPr lang="en-US" err="1"/>
              <a:t>Contoller</a:t>
            </a:r>
            <a:r>
              <a:rPr lang="en-US"/>
              <a:t>, @Service, @Repository). </a:t>
            </a:r>
            <a:endParaRPr lang="sr-Latn-RS"/>
          </a:p>
          <a:p>
            <a:r>
              <a:rPr lang="en-US" err="1"/>
              <a:t>Skeniranje</a:t>
            </a:r>
            <a:r>
              <a:rPr lang="en-US"/>
              <a:t> se </a:t>
            </a:r>
            <a:r>
              <a:rPr lang="en-US" err="1"/>
              <a:t>izvršava</a:t>
            </a:r>
            <a:r>
              <a:rPr lang="en-US"/>
              <a:t> u </a:t>
            </a:r>
            <a:r>
              <a:rPr lang="en-US" err="1"/>
              <a:t>dubinu</a:t>
            </a:r>
            <a:r>
              <a:rPr lang="en-US"/>
              <a:t> </a:t>
            </a:r>
            <a:r>
              <a:rPr lang="en-US" err="1"/>
              <a:t>za</a:t>
            </a:r>
            <a:r>
              <a:rPr lang="en-US"/>
              <a:t> </a:t>
            </a:r>
            <a:r>
              <a:rPr lang="en-US" err="1"/>
              <a:t>sve</a:t>
            </a:r>
            <a:r>
              <a:rPr lang="en-US"/>
              <a:t> </a:t>
            </a:r>
            <a:r>
              <a:rPr lang="en-US" err="1"/>
              <a:t>pakete</a:t>
            </a:r>
            <a:r>
              <a:rPr lang="en-US"/>
              <a:t> od </a:t>
            </a:r>
            <a:r>
              <a:rPr lang="en-US" err="1"/>
              <a:t>paketa</a:t>
            </a:r>
            <a:r>
              <a:rPr lang="en-US"/>
              <a:t> </a:t>
            </a:r>
            <a:r>
              <a:rPr lang="en-US" err="1"/>
              <a:t>klase</a:t>
            </a:r>
            <a:r>
              <a:rPr lang="en-US"/>
              <a:t> </a:t>
            </a:r>
            <a:r>
              <a:rPr lang="en-US" err="1"/>
              <a:t>za</a:t>
            </a:r>
            <a:r>
              <a:rPr lang="en-US"/>
              <a:t> </a:t>
            </a:r>
            <a:r>
              <a:rPr lang="en-US" err="1"/>
              <a:t>koju</a:t>
            </a:r>
            <a:r>
              <a:rPr lang="en-US"/>
              <a:t> se </a:t>
            </a:r>
            <a:r>
              <a:rPr lang="en-US" err="1"/>
              <a:t>koristi</a:t>
            </a:r>
            <a:r>
              <a:rPr lang="en-US"/>
              <a:t> </a:t>
            </a:r>
            <a:r>
              <a:rPr lang="en-US" err="1"/>
              <a:t>anotacija</a:t>
            </a:r>
            <a:r>
              <a:rPr lang="en-US"/>
              <a:t> </a:t>
            </a:r>
            <a:r>
              <a:rPr lang="en-US" i="1"/>
              <a:t>@</a:t>
            </a:r>
            <a:r>
              <a:rPr lang="en-US" i="1" err="1"/>
              <a:t>ComponentScan</a:t>
            </a:r>
            <a:r>
              <a:rPr lang="en-US"/>
              <a:t>. </a:t>
            </a:r>
            <a:endParaRPr lang="sr-Latn-RS"/>
          </a:p>
          <a:p>
            <a:pPr lvl="1"/>
            <a:r>
              <a:rPr lang="en-US"/>
              <a:t>U </a:t>
            </a:r>
            <a:r>
              <a:rPr lang="en-US" err="1"/>
              <a:t>našem</a:t>
            </a:r>
            <a:r>
              <a:rPr lang="en-US"/>
              <a:t> </a:t>
            </a:r>
            <a:r>
              <a:rPr lang="en-US" err="1"/>
              <a:t>slučaju</a:t>
            </a:r>
            <a:r>
              <a:rPr lang="en-US"/>
              <a:t> </a:t>
            </a:r>
            <a:r>
              <a:rPr lang="en-US" err="1"/>
              <a:t>skeniranje</a:t>
            </a:r>
            <a:r>
              <a:rPr lang="en-US"/>
              <a:t> se </a:t>
            </a:r>
            <a:r>
              <a:rPr lang="en-US" err="1"/>
              <a:t>vriši</a:t>
            </a:r>
            <a:r>
              <a:rPr lang="en-US"/>
              <a:t> od </a:t>
            </a:r>
            <a:r>
              <a:rPr lang="en-US" err="1"/>
              <a:t>paketa</a:t>
            </a:r>
            <a:r>
              <a:rPr lang="en-US"/>
              <a:t> </a:t>
            </a:r>
            <a:r>
              <a:rPr lang="en-US" i="1"/>
              <a:t>com.ftn.PrviMavenVebProjekat</a:t>
            </a:r>
            <a:r>
              <a:rPr lang="en-US"/>
              <a:t> </a:t>
            </a:r>
            <a:r>
              <a:rPr lang="en-US" err="1"/>
              <a:t>za</a:t>
            </a:r>
            <a:r>
              <a:rPr lang="en-US"/>
              <a:t> </a:t>
            </a:r>
            <a:r>
              <a:rPr lang="en-US" err="1"/>
              <a:t>sve</a:t>
            </a:r>
            <a:r>
              <a:rPr lang="en-US"/>
              <a:t> Java </a:t>
            </a:r>
            <a:r>
              <a:rPr lang="en-US" err="1"/>
              <a:t>klase</a:t>
            </a:r>
            <a:r>
              <a:rPr lang="en-US"/>
              <a:t> </a:t>
            </a:r>
            <a:r>
              <a:rPr lang="en-US" err="1"/>
              <a:t>koje</a:t>
            </a:r>
            <a:r>
              <a:rPr lang="en-US"/>
              <a:t> se </a:t>
            </a:r>
            <a:r>
              <a:rPr lang="en-US" err="1"/>
              <a:t>nalaze</a:t>
            </a:r>
            <a:r>
              <a:rPr lang="en-US"/>
              <a:t> u tom </a:t>
            </a:r>
            <a:r>
              <a:rPr lang="en-US" err="1"/>
              <a:t>paketu</a:t>
            </a:r>
            <a:r>
              <a:rPr lang="en-US"/>
              <a:t> i </a:t>
            </a:r>
            <a:r>
              <a:rPr lang="en-US" err="1"/>
              <a:t>podpaketima</a:t>
            </a:r>
            <a:r>
              <a:rPr lang="en-US"/>
              <a:t> tog </a:t>
            </a:r>
            <a:r>
              <a:rPr lang="en-US" err="1"/>
              <a:t>paketa</a:t>
            </a:r>
            <a:r>
              <a:rPr lang="en-US"/>
              <a:t> .</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Anotacija</a:t>
            </a:r>
            <a:r>
              <a:rPr lang="en-US" sz="4000">
                <a:latin typeface="+mn-lt"/>
              </a:rPr>
              <a:t> @</a:t>
            </a:r>
            <a:r>
              <a:rPr lang="en-US" sz="4000" err="1">
                <a:latin typeface="+mn-lt"/>
              </a:rPr>
              <a:t>ComponentScan</a:t>
            </a:r>
            <a:r>
              <a:rPr lang="en-US" sz="4000">
                <a:latin typeface="+mn-lt"/>
              </a:rPr>
              <a:t> </a:t>
            </a: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Anotacija @SpringBootApplication</a:t>
            </a:r>
            <a:endParaRPr lang="en-US">
              <a:solidFill>
                <a:schemeClr val="bg1"/>
              </a:solidFill>
              <a:latin typeface="+mn-lt"/>
            </a:endParaRPr>
          </a:p>
        </p:txBody>
      </p:sp>
    </p:spTree>
    <p:extLst>
      <p:ext uri="{BB962C8B-B14F-4D97-AF65-F5344CB8AC3E}">
        <p14:creationId xmlns:p14="http://schemas.microsoft.com/office/powerpoint/2010/main" val="238850933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5107656"/>
          </a:xfrm>
          <a:ln w="38100">
            <a:solidFill>
              <a:schemeClr val="tx1">
                <a:lumMod val="65000"/>
                <a:lumOff val="35000"/>
              </a:schemeClr>
            </a:solidFill>
            <a:prstDash val="solid"/>
            <a:round/>
          </a:ln>
        </p:spPr>
        <p:txBody>
          <a:bodyPr>
            <a:normAutofit/>
          </a:bodyPr>
          <a:lstStyle/>
          <a:p>
            <a:r>
              <a:rPr lang="en-US"/>
              <a:t>Mnogi </a:t>
            </a:r>
            <a:r>
              <a:rPr lang="en-US" err="1"/>
              <a:t>razvojni</a:t>
            </a:r>
            <a:r>
              <a:rPr lang="en-US"/>
              <a:t> </a:t>
            </a:r>
            <a:r>
              <a:rPr lang="en-US" err="1"/>
              <a:t>okviri</a:t>
            </a:r>
            <a:r>
              <a:rPr lang="en-US"/>
              <a:t> </a:t>
            </a:r>
            <a:r>
              <a:rPr lang="en-US" err="1"/>
              <a:t>zahtevaju</a:t>
            </a:r>
            <a:r>
              <a:rPr lang="en-US"/>
              <a:t> da </a:t>
            </a:r>
            <a:r>
              <a:rPr lang="en-US" err="1"/>
              <a:t>klase</a:t>
            </a:r>
            <a:r>
              <a:rPr lang="en-US"/>
              <a:t> </a:t>
            </a:r>
            <a:r>
              <a:rPr lang="en-US" err="1"/>
              <a:t>budu</a:t>
            </a:r>
            <a:r>
              <a:rPr lang="en-US"/>
              <a:t> </a:t>
            </a:r>
            <a:r>
              <a:rPr lang="en-US" err="1"/>
              <a:t>pisane</a:t>
            </a:r>
            <a:r>
              <a:rPr lang="en-US"/>
              <a:t> </a:t>
            </a:r>
            <a:r>
              <a:rPr lang="en-US" err="1"/>
              <a:t>uz</a:t>
            </a:r>
            <a:r>
              <a:rPr lang="en-US"/>
              <a:t> </a:t>
            </a:r>
            <a:r>
              <a:rPr lang="en-US" err="1"/>
              <a:t>poštovanje</a:t>
            </a:r>
            <a:r>
              <a:rPr lang="en-US"/>
              <a:t> </a:t>
            </a:r>
            <a:r>
              <a:rPr lang="sr-Latn-RS"/>
              <a:t>JavaBean </a:t>
            </a:r>
            <a:r>
              <a:rPr lang="en-US"/>
              <a:t>standard</a:t>
            </a:r>
            <a:r>
              <a:rPr lang="sr-Latn-RS"/>
              <a:t>a</a:t>
            </a:r>
            <a:r>
              <a:rPr lang="en-US"/>
              <a:t>.</a:t>
            </a:r>
          </a:p>
          <a:p>
            <a:r>
              <a:rPr lang="en-US" err="1"/>
              <a:t>Gde</a:t>
            </a:r>
            <a:r>
              <a:rPr lang="en-US"/>
              <a:t> se </a:t>
            </a:r>
            <a:r>
              <a:rPr lang="en-US" err="1"/>
              <a:t>označava</a:t>
            </a:r>
            <a:r>
              <a:rPr lang="en-US"/>
              <a:t> da je </a:t>
            </a:r>
            <a:r>
              <a:rPr lang="en-US" err="1"/>
              <a:t>neka</a:t>
            </a:r>
            <a:r>
              <a:rPr lang="en-US"/>
              <a:t> </a:t>
            </a:r>
            <a:r>
              <a:rPr lang="en-US" err="1"/>
              <a:t>klasa</a:t>
            </a:r>
            <a:r>
              <a:rPr lang="en-US"/>
              <a:t> Bean i da </a:t>
            </a:r>
            <a:r>
              <a:rPr lang="en-US" err="1"/>
              <a:t>će</a:t>
            </a:r>
            <a:r>
              <a:rPr lang="en-US"/>
              <a:t> </a:t>
            </a:r>
            <a:r>
              <a:rPr lang="en-US" err="1"/>
              <a:t>objektima</a:t>
            </a:r>
            <a:r>
              <a:rPr lang="en-US"/>
              <a:t> </a:t>
            </a:r>
            <a:r>
              <a:rPr lang="en-US" err="1"/>
              <a:t>te</a:t>
            </a:r>
            <a:r>
              <a:rPr lang="en-US"/>
              <a:t> </a:t>
            </a:r>
            <a:r>
              <a:rPr lang="en-US" err="1"/>
              <a:t>klase</a:t>
            </a:r>
            <a:r>
              <a:rPr lang="en-US"/>
              <a:t> </a:t>
            </a:r>
            <a:r>
              <a:rPr lang="en-US" err="1"/>
              <a:t>biti</a:t>
            </a:r>
            <a:r>
              <a:rPr lang="en-US"/>
              <a:t> </a:t>
            </a:r>
            <a:r>
              <a:rPr lang="en-US" err="1"/>
              <a:t>upravljano</a:t>
            </a:r>
            <a:r>
              <a:rPr lang="en-US"/>
              <a:t> od </a:t>
            </a:r>
            <a:r>
              <a:rPr lang="en-US" err="1"/>
              <a:t>strane</a:t>
            </a:r>
            <a:r>
              <a:rPr lang="en-US"/>
              <a:t> </a:t>
            </a:r>
            <a:r>
              <a:rPr lang="en-US" err="1"/>
              <a:t>kontejnera</a:t>
            </a:r>
            <a:r>
              <a:rPr lang="en-US"/>
              <a:t>?</a:t>
            </a:r>
          </a:p>
          <a:p>
            <a:pPr lvl="1"/>
            <a:r>
              <a:rPr lang="en-US" err="1"/>
              <a:t>Anotacijom</a:t>
            </a:r>
            <a:r>
              <a:rPr lang="en-US"/>
              <a:t> </a:t>
            </a:r>
            <a:r>
              <a:rPr lang="en-US" err="1"/>
              <a:t>nad</a:t>
            </a:r>
            <a:r>
              <a:rPr lang="en-US"/>
              <a:t> </a:t>
            </a:r>
            <a:r>
              <a:rPr lang="en-US" err="1"/>
              <a:t>klasom</a:t>
            </a:r>
            <a:r>
              <a:rPr lang="en-US"/>
              <a:t> se </a:t>
            </a:r>
            <a:r>
              <a:rPr lang="en-US" err="1"/>
              <a:t>klasa</a:t>
            </a:r>
            <a:r>
              <a:rPr lang="en-US"/>
              <a:t> </a:t>
            </a:r>
            <a:r>
              <a:rPr lang="en-US" err="1"/>
              <a:t>proglašava</a:t>
            </a:r>
            <a:r>
              <a:rPr lang="en-US"/>
              <a:t> Spring Bean </a:t>
            </a:r>
            <a:r>
              <a:rPr lang="en-US" err="1"/>
              <a:t>klasom</a:t>
            </a:r>
            <a:r>
              <a:rPr lang="en-US"/>
              <a:t> (@Component , @</a:t>
            </a:r>
            <a:r>
              <a:rPr lang="en-US" err="1"/>
              <a:t>Contoller</a:t>
            </a:r>
            <a:r>
              <a:rPr lang="en-US"/>
              <a:t>, @Service, @Repository)</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Anotacija</a:t>
            </a:r>
            <a:r>
              <a:rPr lang="en-US" sz="4000">
                <a:latin typeface="+mn-lt"/>
              </a:rPr>
              <a:t> @Component</a:t>
            </a: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JavaBean klase u Spring radnom okviru </a:t>
            </a:r>
            <a:endParaRPr lang="en-US">
              <a:solidFill>
                <a:schemeClr val="bg1"/>
              </a:solidFill>
              <a:latin typeface="+mn-lt"/>
            </a:endParaRPr>
          </a:p>
        </p:txBody>
      </p:sp>
    </p:spTree>
    <p:extLst>
      <p:ext uri="{BB962C8B-B14F-4D97-AF65-F5344CB8AC3E}">
        <p14:creationId xmlns:p14="http://schemas.microsoft.com/office/powerpoint/2010/main" val="173760369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rPr>
              <a:t>Spring MVC workflow</a:t>
            </a:r>
            <a:endParaRPr lang="en-US">
              <a:solidFill>
                <a:schemeClr val="bg1"/>
              </a:solidFill>
              <a:latin typeface="+mn-lt"/>
            </a:endParaRP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Serving HTTP requests</a:t>
            </a:r>
          </a:p>
        </p:txBody>
      </p:sp>
      <p:grpSp>
        <p:nvGrpSpPr>
          <p:cNvPr id="24" name="Group 23"/>
          <p:cNvGrpSpPr/>
          <p:nvPr/>
        </p:nvGrpSpPr>
        <p:grpSpPr>
          <a:xfrm>
            <a:off x="276656" y="1061156"/>
            <a:ext cx="11220128" cy="5349907"/>
            <a:chOff x="249383" y="1061156"/>
            <a:chExt cx="11220128" cy="5349907"/>
          </a:xfrm>
        </p:grpSpPr>
        <p:sp>
          <p:nvSpPr>
            <p:cNvPr id="85" name="TextBox 84"/>
            <p:cNvSpPr txBox="1"/>
            <p:nvPr/>
          </p:nvSpPr>
          <p:spPr>
            <a:xfrm>
              <a:off x="1261000" y="4259602"/>
              <a:ext cx="1743238" cy="523220"/>
            </a:xfrm>
            <a:prstGeom prst="rect">
              <a:avLst/>
            </a:prstGeom>
            <a:noFill/>
          </p:spPr>
          <p:txBody>
            <a:bodyPr vert="horz" wrap="square" rtlCol="0">
              <a:spAutoFit/>
            </a:bodyPr>
            <a:lstStyle/>
            <a:p>
              <a:r>
                <a:rPr lang="en-US" sz="1400">
                  <a:solidFill>
                    <a:srgbClr val="0878BE"/>
                  </a:solidFill>
                </a:rPr>
                <a:t>gives View and Model</a:t>
              </a:r>
              <a:endParaRPr lang="sr-Latn-RS" sz="1400">
                <a:solidFill>
                  <a:srgbClr val="0878BE"/>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383" y="3209040"/>
              <a:ext cx="1658440" cy="630761"/>
            </a:xfrm>
            <a:prstGeom prst="rect">
              <a:avLst/>
            </a:prstGeom>
          </p:spPr>
        </p:pic>
        <p:cxnSp>
          <p:nvCxnSpPr>
            <p:cNvPr id="41" name="Straight Arrow Connector 40"/>
            <p:cNvCxnSpPr/>
            <p:nvPr/>
          </p:nvCxnSpPr>
          <p:spPr>
            <a:xfrm>
              <a:off x="2027308" y="3373285"/>
              <a:ext cx="588927" cy="0"/>
            </a:xfrm>
            <a:prstGeom prst="straightConnector1">
              <a:avLst/>
            </a:prstGeom>
            <a:ln w="38100">
              <a:solidFill>
                <a:srgbClr val="0878BE"/>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2044241" y="3524420"/>
              <a:ext cx="555058" cy="0"/>
            </a:xfrm>
            <a:prstGeom prst="straightConnector1">
              <a:avLst/>
            </a:prstGeom>
            <a:ln w="38100">
              <a:solidFill>
                <a:srgbClr val="0878BE"/>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625136" y="2764433"/>
              <a:ext cx="1393269" cy="307777"/>
            </a:xfrm>
            <a:prstGeom prst="rect">
              <a:avLst/>
            </a:prstGeom>
            <a:noFill/>
          </p:spPr>
          <p:txBody>
            <a:bodyPr vert="horz" wrap="square" rtlCol="0">
              <a:spAutoFit/>
            </a:bodyPr>
            <a:lstStyle/>
            <a:p>
              <a:r>
                <a:rPr lang="en-US" sz="1400">
                  <a:solidFill>
                    <a:srgbClr val="0878BE"/>
                  </a:solidFill>
                </a:rPr>
                <a:t>HTTP Request</a:t>
              </a:r>
              <a:endParaRPr lang="sr-Latn-RS" sz="1400">
                <a:solidFill>
                  <a:srgbClr val="0878BE"/>
                </a:solidFill>
              </a:endParaRPr>
            </a:p>
          </p:txBody>
        </p:sp>
        <p:sp>
          <p:nvSpPr>
            <p:cNvPr id="46" name="TextBox 45"/>
            <p:cNvSpPr txBox="1"/>
            <p:nvPr/>
          </p:nvSpPr>
          <p:spPr>
            <a:xfrm>
              <a:off x="1564000" y="3790928"/>
              <a:ext cx="1393269" cy="307777"/>
            </a:xfrm>
            <a:prstGeom prst="rect">
              <a:avLst/>
            </a:prstGeom>
            <a:noFill/>
          </p:spPr>
          <p:txBody>
            <a:bodyPr vert="horz" wrap="square" rtlCol="0">
              <a:spAutoFit/>
            </a:bodyPr>
            <a:lstStyle/>
            <a:p>
              <a:r>
                <a:rPr lang="en-US" sz="1400">
                  <a:solidFill>
                    <a:srgbClr val="0878BE"/>
                  </a:solidFill>
                </a:rPr>
                <a:t>HTTP Response</a:t>
              </a:r>
              <a:endParaRPr lang="sr-Latn-RS" sz="1400">
                <a:solidFill>
                  <a:srgbClr val="0878BE"/>
                </a:solidFill>
              </a:endParaRPr>
            </a:p>
          </p:txBody>
        </p:sp>
        <p:sp>
          <p:nvSpPr>
            <p:cNvPr id="48" name="Oval 47"/>
            <p:cNvSpPr/>
            <p:nvPr/>
          </p:nvSpPr>
          <p:spPr>
            <a:xfrm>
              <a:off x="2093170" y="3566141"/>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2"/>
                  </a:solidFill>
                </a:rPr>
                <a:t>17</a:t>
              </a:r>
            </a:p>
          </p:txBody>
        </p:sp>
        <p:sp>
          <p:nvSpPr>
            <p:cNvPr id="51" name="Oval 50"/>
            <p:cNvSpPr/>
            <p:nvPr/>
          </p:nvSpPr>
          <p:spPr>
            <a:xfrm>
              <a:off x="2093170" y="3072210"/>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2"/>
                  </a:solidFill>
                </a:rPr>
                <a:t>1</a:t>
              </a:r>
            </a:p>
          </p:txBody>
        </p:sp>
        <p:sp>
          <p:nvSpPr>
            <p:cNvPr id="54" name="Rounded Rectangle 53"/>
            <p:cNvSpPr/>
            <p:nvPr/>
          </p:nvSpPr>
          <p:spPr>
            <a:xfrm>
              <a:off x="2696455" y="2984380"/>
              <a:ext cx="1367546"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a:t>DispatcherServlet</a:t>
              </a:r>
              <a:endParaRPr lang="en-US"/>
            </a:p>
          </p:txBody>
        </p:sp>
        <p:sp>
          <p:nvSpPr>
            <p:cNvPr id="56" name="Rounded Rectangle 55"/>
            <p:cNvSpPr/>
            <p:nvPr/>
          </p:nvSpPr>
          <p:spPr>
            <a:xfrm>
              <a:off x="725624" y="1612780"/>
              <a:ext cx="1367546"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Web application context</a:t>
              </a:r>
            </a:p>
          </p:txBody>
        </p:sp>
        <p:cxnSp>
          <p:nvCxnSpPr>
            <p:cNvPr id="16" name="Elbow Connector 15"/>
            <p:cNvCxnSpPr>
              <a:stCxn id="54" idx="0"/>
            </p:cNvCxnSpPr>
            <p:nvPr/>
          </p:nvCxnSpPr>
          <p:spPr>
            <a:xfrm rot="16200000" flipV="1">
              <a:off x="2336821" y="1940972"/>
              <a:ext cx="794340" cy="1292475"/>
            </a:xfrm>
            <a:prstGeom prst="bentConnector2">
              <a:avLst/>
            </a:prstGeom>
            <a:ln w="38100">
              <a:solidFill>
                <a:srgbClr val="0878BE"/>
              </a:solidFill>
              <a:tailEnd type="triangle"/>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550370" y="2242067"/>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2"/>
                  </a:solidFill>
                </a:rPr>
                <a:t>2</a:t>
              </a:r>
            </a:p>
          </p:txBody>
        </p:sp>
        <p:sp>
          <p:nvSpPr>
            <p:cNvPr id="58" name="TextBox 57"/>
            <p:cNvSpPr txBox="1"/>
            <p:nvPr/>
          </p:nvSpPr>
          <p:spPr>
            <a:xfrm>
              <a:off x="2243715" y="1793202"/>
              <a:ext cx="905480" cy="307777"/>
            </a:xfrm>
            <a:prstGeom prst="rect">
              <a:avLst/>
            </a:prstGeom>
            <a:noFill/>
          </p:spPr>
          <p:txBody>
            <a:bodyPr vert="horz" wrap="square" rtlCol="0">
              <a:spAutoFit/>
            </a:bodyPr>
            <a:lstStyle/>
            <a:p>
              <a:r>
                <a:rPr lang="en-US" sz="1400">
                  <a:solidFill>
                    <a:srgbClr val="0878BE"/>
                  </a:solidFill>
                </a:rPr>
                <a:t>initialize</a:t>
              </a:r>
              <a:endParaRPr lang="sr-Latn-RS" sz="1400">
                <a:solidFill>
                  <a:srgbClr val="0878BE"/>
                </a:solidFill>
              </a:endParaRPr>
            </a:p>
          </p:txBody>
        </p:sp>
        <p:sp>
          <p:nvSpPr>
            <p:cNvPr id="61" name="Rounded Rectangle 60"/>
            <p:cNvSpPr/>
            <p:nvPr/>
          </p:nvSpPr>
          <p:spPr>
            <a:xfrm>
              <a:off x="4064001" y="1512707"/>
              <a:ext cx="1367546"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Handler Mappings</a:t>
              </a:r>
            </a:p>
          </p:txBody>
        </p:sp>
        <p:sp>
          <p:nvSpPr>
            <p:cNvPr id="62" name="Oval 61"/>
            <p:cNvSpPr/>
            <p:nvPr/>
          </p:nvSpPr>
          <p:spPr>
            <a:xfrm>
              <a:off x="3453460" y="2417351"/>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2"/>
                  </a:solidFill>
                </a:rPr>
                <a:t>3</a:t>
              </a:r>
            </a:p>
          </p:txBody>
        </p:sp>
        <p:cxnSp>
          <p:nvCxnSpPr>
            <p:cNvPr id="64" name="Straight Arrow Connector 63"/>
            <p:cNvCxnSpPr/>
            <p:nvPr/>
          </p:nvCxnSpPr>
          <p:spPr>
            <a:xfrm flipV="1">
              <a:off x="3978243" y="2427107"/>
              <a:ext cx="413135" cy="557274"/>
            </a:xfrm>
            <a:prstGeom prst="straightConnector1">
              <a:avLst/>
            </a:prstGeom>
            <a:ln w="38100">
              <a:solidFill>
                <a:srgbClr val="0878BE"/>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682060" y="2417351"/>
              <a:ext cx="449524" cy="567030"/>
            </a:xfrm>
            <a:prstGeom prst="straightConnector1">
              <a:avLst/>
            </a:prstGeom>
            <a:ln w="38100">
              <a:solidFill>
                <a:srgbClr val="0878BE"/>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4321030" y="2512138"/>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2"/>
                  </a:solidFill>
                </a:rPr>
                <a:t>5</a:t>
              </a:r>
            </a:p>
          </p:txBody>
        </p:sp>
        <p:sp>
          <p:nvSpPr>
            <p:cNvPr id="72" name="Rounded Rectangle 71"/>
            <p:cNvSpPr/>
            <p:nvPr/>
          </p:nvSpPr>
          <p:spPr>
            <a:xfrm>
              <a:off x="6767691" y="2984381"/>
              <a:ext cx="1367546" cy="914400"/>
            </a:xfrm>
            <a:prstGeom prst="roundRect">
              <a:avLst/>
            </a:prstGeom>
            <a:solidFill>
              <a:srgbClr val="F16726"/>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Controller </a:t>
              </a:r>
            </a:p>
          </p:txBody>
        </p:sp>
        <p:cxnSp>
          <p:nvCxnSpPr>
            <p:cNvPr id="74" name="Elbow Connector 73"/>
            <p:cNvCxnSpPr>
              <a:stCxn id="61" idx="3"/>
              <a:endCxn id="72" idx="0"/>
            </p:cNvCxnSpPr>
            <p:nvPr/>
          </p:nvCxnSpPr>
          <p:spPr>
            <a:xfrm>
              <a:off x="5431547" y="1969907"/>
              <a:ext cx="2019917" cy="1014474"/>
            </a:xfrm>
            <a:prstGeom prst="bentConnector2">
              <a:avLst/>
            </a:prstGeom>
            <a:ln w="38100">
              <a:solidFill>
                <a:srgbClr val="0878BE"/>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5593653" y="1456210"/>
              <a:ext cx="1507057" cy="523220"/>
            </a:xfrm>
            <a:prstGeom prst="rect">
              <a:avLst/>
            </a:prstGeom>
            <a:noFill/>
          </p:spPr>
          <p:txBody>
            <a:bodyPr vert="horz" wrap="square" rtlCol="0">
              <a:spAutoFit/>
            </a:bodyPr>
            <a:lstStyle/>
            <a:p>
              <a:r>
                <a:rPr lang="en-US" sz="1400">
                  <a:solidFill>
                    <a:srgbClr val="0878BE"/>
                  </a:solidFill>
                </a:rPr>
                <a:t>Choose Handler Method </a:t>
              </a:r>
              <a:endParaRPr lang="sr-Latn-RS" sz="1400">
                <a:solidFill>
                  <a:srgbClr val="0878BE"/>
                </a:solidFill>
              </a:endParaRPr>
            </a:p>
          </p:txBody>
        </p:sp>
        <p:sp>
          <p:nvSpPr>
            <p:cNvPr id="84" name="Rounded Rectangle 83"/>
            <p:cNvSpPr/>
            <p:nvPr/>
          </p:nvSpPr>
          <p:spPr>
            <a:xfrm>
              <a:off x="4747774" y="2984381"/>
              <a:ext cx="1367546"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a:t>Handler Adapters </a:t>
              </a:r>
              <a:endParaRPr lang="en-US"/>
            </a:p>
          </p:txBody>
        </p:sp>
        <p:cxnSp>
          <p:nvCxnSpPr>
            <p:cNvPr id="88" name="Straight Arrow Connector 87"/>
            <p:cNvCxnSpPr/>
            <p:nvPr/>
          </p:nvCxnSpPr>
          <p:spPr>
            <a:xfrm>
              <a:off x="4116161" y="3381122"/>
              <a:ext cx="588927" cy="0"/>
            </a:xfrm>
            <a:prstGeom prst="straightConnector1">
              <a:avLst/>
            </a:prstGeom>
            <a:ln w="38100">
              <a:solidFill>
                <a:srgbClr val="0878BE"/>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4133094" y="3532257"/>
              <a:ext cx="555058" cy="0"/>
            </a:xfrm>
            <a:prstGeom prst="straightConnector1">
              <a:avLst/>
            </a:prstGeom>
            <a:ln w="38100">
              <a:solidFill>
                <a:srgbClr val="0878BE"/>
              </a:solidFill>
              <a:tailEnd type="triangle"/>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4182023" y="3573978"/>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2"/>
                  </a:solidFill>
                </a:rPr>
                <a:t>11</a:t>
              </a:r>
            </a:p>
          </p:txBody>
        </p:sp>
        <p:sp>
          <p:nvSpPr>
            <p:cNvPr id="91" name="Oval 90"/>
            <p:cNvSpPr/>
            <p:nvPr/>
          </p:nvSpPr>
          <p:spPr>
            <a:xfrm>
              <a:off x="4182023" y="3080047"/>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2"/>
                  </a:solidFill>
                </a:rPr>
                <a:t>6</a:t>
              </a:r>
            </a:p>
          </p:txBody>
        </p:sp>
        <p:sp>
          <p:nvSpPr>
            <p:cNvPr id="92" name="Oval 91"/>
            <p:cNvSpPr/>
            <p:nvPr/>
          </p:nvSpPr>
          <p:spPr>
            <a:xfrm>
              <a:off x="5658120" y="2053209"/>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2"/>
                  </a:solidFill>
                </a:rPr>
                <a:t>4</a:t>
              </a:r>
            </a:p>
          </p:txBody>
        </p:sp>
        <p:cxnSp>
          <p:nvCxnSpPr>
            <p:cNvPr id="93" name="Straight Arrow Connector 92"/>
            <p:cNvCxnSpPr/>
            <p:nvPr/>
          </p:nvCxnSpPr>
          <p:spPr>
            <a:xfrm>
              <a:off x="6191961" y="3373285"/>
              <a:ext cx="588927" cy="0"/>
            </a:xfrm>
            <a:prstGeom prst="straightConnector1">
              <a:avLst/>
            </a:prstGeom>
            <a:ln w="38100">
              <a:solidFill>
                <a:srgbClr val="0878BE"/>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a:off x="6159961" y="3524420"/>
              <a:ext cx="555058" cy="0"/>
            </a:xfrm>
            <a:prstGeom prst="straightConnector1">
              <a:avLst/>
            </a:prstGeom>
            <a:ln w="38100">
              <a:solidFill>
                <a:srgbClr val="0878BE"/>
              </a:solidFill>
              <a:tailEnd type="triangle"/>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6208890" y="3566141"/>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2"/>
                  </a:solidFill>
                </a:rPr>
                <a:t>10</a:t>
              </a:r>
            </a:p>
          </p:txBody>
        </p:sp>
        <p:sp>
          <p:nvSpPr>
            <p:cNvPr id="96" name="Oval 95"/>
            <p:cNvSpPr/>
            <p:nvPr/>
          </p:nvSpPr>
          <p:spPr>
            <a:xfrm>
              <a:off x="6208890" y="3072210"/>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2"/>
                  </a:solidFill>
                </a:rPr>
                <a:t>7</a:t>
              </a:r>
            </a:p>
          </p:txBody>
        </p:sp>
        <p:cxnSp>
          <p:nvCxnSpPr>
            <p:cNvPr id="99" name="Straight Arrow Connector 98"/>
            <p:cNvCxnSpPr/>
            <p:nvPr/>
          </p:nvCxnSpPr>
          <p:spPr>
            <a:xfrm>
              <a:off x="8167243" y="3400363"/>
              <a:ext cx="588927" cy="0"/>
            </a:xfrm>
            <a:prstGeom prst="straightConnector1">
              <a:avLst/>
            </a:prstGeom>
            <a:ln w="38100">
              <a:solidFill>
                <a:srgbClr val="0878BE"/>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8135243" y="3551498"/>
              <a:ext cx="555058" cy="0"/>
            </a:xfrm>
            <a:prstGeom prst="straightConnector1">
              <a:avLst/>
            </a:prstGeom>
            <a:ln w="38100">
              <a:solidFill>
                <a:srgbClr val="0878BE"/>
              </a:solidFill>
              <a:tailEnd type="triangle"/>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8184172" y="3593219"/>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2"/>
                  </a:solidFill>
                </a:rPr>
                <a:t>9</a:t>
              </a:r>
            </a:p>
          </p:txBody>
        </p:sp>
        <p:sp>
          <p:nvSpPr>
            <p:cNvPr id="102" name="Oval 101"/>
            <p:cNvSpPr/>
            <p:nvPr/>
          </p:nvSpPr>
          <p:spPr>
            <a:xfrm>
              <a:off x="8184172" y="3099288"/>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2"/>
                  </a:solidFill>
                </a:rPr>
                <a:t>8</a:t>
              </a:r>
            </a:p>
          </p:txBody>
        </p:sp>
        <p:sp>
          <p:nvSpPr>
            <p:cNvPr id="103" name="Rounded Rectangle 102"/>
            <p:cNvSpPr/>
            <p:nvPr/>
          </p:nvSpPr>
          <p:spPr>
            <a:xfrm>
              <a:off x="8756170" y="2984381"/>
              <a:ext cx="1528008" cy="914400"/>
            </a:xfrm>
            <a:prstGeom prst="roundRect">
              <a:avLst/>
            </a:prstGeom>
            <a:solidFill>
              <a:srgbClr val="F16726"/>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Service </a:t>
              </a:r>
              <a:r>
                <a:rPr lang="sr-Latn-RS"/>
                <a:t>Layer </a:t>
              </a:r>
              <a:r>
                <a:rPr lang="en-US"/>
                <a:t>(Business Logic)</a:t>
              </a:r>
            </a:p>
          </p:txBody>
        </p:sp>
        <p:sp>
          <p:nvSpPr>
            <p:cNvPr id="104" name="Flowchart: Magnetic Disk 103"/>
            <p:cNvSpPr/>
            <p:nvPr/>
          </p:nvSpPr>
          <p:spPr>
            <a:xfrm>
              <a:off x="8901550" y="5726849"/>
              <a:ext cx="1219200" cy="64346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Database</a:t>
              </a:r>
            </a:p>
          </p:txBody>
        </p:sp>
        <p:cxnSp>
          <p:nvCxnSpPr>
            <p:cNvPr id="105" name="Straight Arrow Connector 104"/>
            <p:cNvCxnSpPr>
              <a:stCxn id="111" idx="0"/>
            </p:cNvCxnSpPr>
            <p:nvPr/>
          </p:nvCxnSpPr>
          <p:spPr>
            <a:xfrm flipH="1" flipV="1">
              <a:off x="9511150" y="3861669"/>
              <a:ext cx="9024" cy="477820"/>
            </a:xfrm>
            <a:prstGeom prst="straightConnector1">
              <a:avLst/>
            </a:prstGeom>
            <a:ln w="38100">
              <a:solidFill>
                <a:srgbClr val="0878BE"/>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Rounded Rectangle 110"/>
            <p:cNvSpPr/>
            <p:nvPr/>
          </p:nvSpPr>
          <p:spPr>
            <a:xfrm>
              <a:off x="8756170" y="4339489"/>
              <a:ext cx="1528008" cy="914400"/>
            </a:xfrm>
            <a:prstGeom prst="roundRect">
              <a:avLst/>
            </a:prstGeom>
            <a:solidFill>
              <a:srgbClr val="F16726"/>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a:t>Persistance Layer </a:t>
              </a:r>
              <a:r>
                <a:rPr lang="en-US"/>
                <a:t>(Data Access)</a:t>
              </a:r>
            </a:p>
          </p:txBody>
        </p:sp>
        <p:cxnSp>
          <p:nvCxnSpPr>
            <p:cNvPr id="122" name="Straight Arrow Connector 121"/>
            <p:cNvCxnSpPr/>
            <p:nvPr/>
          </p:nvCxnSpPr>
          <p:spPr>
            <a:xfrm flipV="1">
              <a:off x="9511150" y="5235014"/>
              <a:ext cx="0" cy="477820"/>
            </a:xfrm>
            <a:prstGeom prst="straightConnector1">
              <a:avLst/>
            </a:prstGeom>
            <a:ln w="38100">
              <a:solidFill>
                <a:srgbClr val="0878BE"/>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3" name="Rounded Rectangle 122"/>
            <p:cNvSpPr/>
            <p:nvPr/>
          </p:nvSpPr>
          <p:spPr>
            <a:xfrm>
              <a:off x="5494514" y="4794193"/>
              <a:ext cx="1367546"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a:t>View Resolver </a:t>
              </a:r>
              <a:endParaRPr lang="en-US"/>
            </a:p>
          </p:txBody>
        </p:sp>
        <p:sp>
          <p:nvSpPr>
            <p:cNvPr id="129" name="Oval 128"/>
            <p:cNvSpPr/>
            <p:nvPr/>
          </p:nvSpPr>
          <p:spPr>
            <a:xfrm>
              <a:off x="4561127" y="4879981"/>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2"/>
                  </a:solidFill>
                </a:rPr>
                <a:t>12</a:t>
              </a:r>
            </a:p>
          </p:txBody>
        </p:sp>
        <p:sp>
          <p:nvSpPr>
            <p:cNvPr id="133" name="TextBox 132"/>
            <p:cNvSpPr txBox="1"/>
            <p:nvPr/>
          </p:nvSpPr>
          <p:spPr>
            <a:xfrm>
              <a:off x="4230952" y="2824181"/>
              <a:ext cx="542364" cy="307777"/>
            </a:xfrm>
            <a:prstGeom prst="rect">
              <a:avLst/>
            </a:prstGeom>
            <a:noFill/>
          </p:spPr>
          <p:txBody>
            <a:bodyPr vert="horz" wrap="square" rtlCol="0">
              <a:spAutoFit/>
            </a:bodyPr>
            <a:lstStyle/>
            <a:p>
              <a:r>
                <a:rPr lang="en-US" sz="1400">
                  <a:solidFill>
                    <a:srgbClr val="0878BE"/>
                  </a:solidFill>
                </a:rPr>
                <a:t>uses</a:t>
              </a:r>
              <a:endParaRPr lang="sr-Latn-RS" sz="1400">
                <a:solidFill>
                  <a:srgbClr val="0878BE"/>
                </a:solidFill>
              </a:endParaRPr>
            </a:p>
          </p:txBody>
        </p:sp>
        <p:sp>
          <p:nvSpPr>
            <p:cNvPr id="134" name="TextBox 133"/>
            <p:cNvSpPr txBox="1"/>
            <p:nvPr/>
          </p:nvSpPr>
          <p:spPr>
            <a:xfrm>
              <a:off x="6178287" y="2763724"/>
              <a:ext cx="542364" cy="307777"/>
            </a:xfrm>
            <a:prstGeom prst="rect">
              <a:avLst/>
            </a:prstGeom>
            <a:noFill/>
          </p:spPr>
          <p:txBody>
            <a:bodyPr vert="horz" wrap="square" rtlCol="0">
              <a:spAutoFit/>
            </a:bodyPr>
            <a:lstStyle/>
            <a:p>
              <a:r>
                <a:rPr lang="en-US" sz="1400">
                  <a:solidFill>
                    <a:srgbClr val="0878BE"/>
                  </a:solidFill>
                </a:rPr>
                <a:t>calls</a:t>
              </a:r>
              <a:endParaRPr lang="sr-Latn-RS" sz="1400">
                <a:solidFill>
                  <a:srgbClr val="0878BE"/>
                </a:solidFill>
              </a:endParaRPr>
            </a:p>
          </p:txBody>
        </p:sp>
        <p:sp>
          <p:nvSpPr>
            <p:cNvPr id="135" name="TextBox 134"/>
            <p:cNvSpPr txBox="1"/>
            <p:nvPr/>
          </p:nvSpPr>
          <p:spPr>
            <a:xfrm>
              <a:off x="8159716" y="2790899"/>
              <a:ext cx="542364" cy="307777"/>
            </a:xfrm>
            <a:prstGeom prst="rect">
              <a:avLst/>
            </a:prstGeom>
            <a:noFill/>
          </p:spPr>
          <p:txBody>
            <a:bodyPr vert="horz" wrap="square" rtlCol="0">
              <a:spAutoFit/>
            </a:bodyPr>
            <a:lstStyle/>
            <a:p>
              <a:r>
                <a:rPr lang="en-US" sz="1400">
                  <a:solidFill>
                    <a:srgbClr val="0878BE"/>
                  </a:solidFill>
                </a:rPr>
                <a:t>calls</a:t>
              </a:r>
              <a:endParaRPr lang="sr-Latn-RS" sz="1400">
                <a:solidFill>
                  <a:srgbClr val="0878BE"/>
                </a:solidFill>
              </a:endParaRPr>
            </a:p>
          </p:txBody>
        </p:sp>
        <p:sp>
          <p:nvSpPr>
            <p:cNvPr id="136" name="TextBox 135"/>
            <p:cNvSpPr txBox="1"/>
            <p:nvPr/>
          </p:nvSpPr>
          <p:spPr>
            <a:xfrm>
              <a:off x="8155708" y="3859704"/>
              <a:ext cx="916325" cy="307777"/>
            </a:xfrm>
            <a:prstGeom prst="rect">
              <a:avLst/>
            </a:prstGeom>
            <a:noFill/>
          </p:spPr>
          <p:txBody>
            <a:bodyPr vert="horz" wrap="square" rtlCol="0">
              <a:spAutoFit/>
            </a:bodyPr>
            <a:lstStyle/>
            <a:p>
              <a:r>
                <a:rPr lang="en-US" sz="1400">
                  <a:solidFill>
                    <a:srgbClr val="0878BE"/>
                  </a:solidFill>
                </a:rPr>
                <a:t>returns</a:t>
              </a:r>
              <a:endParaRPr lang="sr-Latn-RS" sz="1400">
                <a:solidFill>
                  <a:srgbClr val="0878BE"/>
                </a:solidFill>
              </a:endParaRPr>
            </a:p>
          </p:txBody>
        </p:sp>
        <p:sp>
          <p:nvSpPr>
            <p:cNvPr id="137" name="TextBox 136"/>
            <p:cNvSpPr txBox="1"/>
            <p:nvPr/>
          </p:nvSpPr>
          <p:spPr>
            <a:xfrm>
              <a:off x="6117752" y="3833540"/>
              <a:ext cx="1333712" cy="738664"/>
            </a:xfrm>
            <a:prstGeom prst="rect">
              <a:avLst/>
            </a:prstGeom>
            <a:noFill/>
          </p:spPr>
          <p:txBody>
            <a:bodyPr vert="horz" wrap="square" rtlCol="0">
              <a:spAutoFit/>
            </a:bodyPr>
            <a:lstStyle/>
            <a:p>
              <a:r>
                <a:rPr lang="en-US" sz="1400">
                  <a:solidFill>
                    <a:srgbClr val="0878BE"/>
                  </a:solidFill>
                </a:rPr>
                <a:t>returns View name and Model</a:t>
              </a:r>
              <a:endParaRPr lang="sr-Latn-RS" sz="1400">
                <a:solidFill>
                  <a:srgbClr val="0878BE"/>
                </a:solidFill>
              </a:endParaRPr>
            </a:p>
          </p:txBody>
        </p:sp>
        <p:sp>
          <p:nvSpPr>
            <p:cNvPr id="138" name="TextBox 137"/>
            <p:cNvSpPr txBox="1"/>
            <p:nvPr/>
          </p:nvSpPr>
          <p:spPr>
            <a:xfrm>
              <a:off x="4133094" y="3756139"/>
              <a:ext cx="961302" cy="307777"/>
            </a:xfrm>
            <a:prstGeom prst="rect">
              <a:avLst/>
            </a:prstGeom>
            <a:noFill/>
          </p:spPr>
          <p:txBody>
            <a:bodyPr vert="horz" wrap="square" rtlCol="0">
              <a:spAutoFit/>
            </a:bodyPr>
            <a:lstStyle/>
            <a:p>
              <a:r>
                <a:rPr lang="en-US" sz="1400">
                  <a:solidFill>
                    <a:srgbClr val="0878BE"/>
                  </a:solidFill>
                </a:rPr>
                <a:t>forwards</a:t>
              </a:r>
              <a:endParaRPr lang="sr-Latn-RS" sz="1400">
                <a:solidFill>
                  <a:srgbClr val="0878BE"/>
                </a:solidFill>
              </a:endParaRPr>
            </a:p>
          </p:txBody>
        </p:sp>
        <p:sp>
          <p:nvSpPr>
            <p:cNvPr id="141" name="TextBox 140"/>
            <p:cNvSpPr txBox="1"/>
            <p:nvPr/>
          </p:nvSpPr>
          <p:spPr>
            <a:xfrm>
              <a:off x="4321030" y="4572204"/>
              <a:ext cx="1482332" cy="307777"/>
            </a:xfrm>
            <a:prstGeom prst="rect">
              <a:avLst/>
            </a:prstGeom>
            <a:noFill/>
          </p:spPr>
          <p:txBody>
            <a:bodyPr vert="horz" wrap="square" rtlCol="0">
              <a:spAutoFit/>
            </a:bodyPr>
            <a:lstStyle/>
            <a:p>
              <a:r>
                <a:rPr lang="en-US" sz="1400">
                  <a:solidFill>
                    <a:srgbClr val="0878BE"/>
                  </a:solidFill>
                </a:rPr>
                <a:t>gives View name </a:t>
              </a:r>
              <a:endParaRPr lang="sr-Latn-RS" sz="1400">
                <a:solidFill>
                  <a:srgbClr val="0878BE"/>
                </a:solidFill>
              </a:endParaRPr>
            </a:p>
          </p:txBody>
        </p:sp>
        <p:cxnSp>
          <p:nvCxnSpPr>
            <p:cNvPr id="143" name="Elbow Connector 142"/>
            <p:cNvCxnSpPr>
              <a:endCxn id="123" idx="1"/>
            </p:cNvCxnSpPr>
            <p:nvPr/>
          </p:nvCxnSpPr>
          <p:spPr>
            <a:xfrm>
              <a:off x="3774738" y="3898780"/>
              <a:ext cx="1719776" cy="1352613"/>
            </a:xfrm>
            <a:prstGeom prst="bentConnector3">
              <a:avLst>
                <a:gd name="adj1" fmla="val 112"/>
              </a:avLst>
            </a:prstGeom>
            <a:ln w="38100">
              <a:solidFill>
                <a:srgbClr val="0878BE"/>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2150" y="2500845"/>
              <a:ext cx="361244" cy="361244"/>
            </a:xfrm>
            <a:prstGeom prst="rect">
              <a:avLst/>
            </a:prstGeom>
          </p:spPr>
        </p:pic>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0128" y="4100579"/>
              <a:ext cx="361244" cy="361244"/>
            </a:xfrm>
            <a:prstGeom prst="rect">
              <a:avLst/>
            </a:prstGeom>
          </p:spPr>
        </p:pic>
        <p:sp>
          <p:nvSpPr>
            <p:cNvPr id="59" name="TextBox 58"/>
            <p:cNvSpPr txBox="1"/>
            <p:nvPr/>
          </p:nvSpPr>
          <p:spPr>
            <a:xfrm>
              <a:off x="9591380" y="3946690"/>
              <a:ext cx="1133064" cy="307777"/>
            </a:xfrm>
            <a:prstGeom prst="rect">
              <a:avLst/>
            </a:prstGeom>
            <a:noFill/>
          </p:spPr>
          <p:txBody>
            <a:bodyPr vert="horz" wrap="square" rtlCol="0">
              <a:spAutoFit/>
            </a:bodyPr>
            <a:lstStyle/>
            <a:p>
              <a:r>
                <a:rPr lang="en-US" sz="1400">
                  <a:solidFill>
                    <a:srgbClr val="0878BE"/>
                  </a:solidFill>
                </a:rPr>
                <a:t>CRUD calls</a:t>
              </a:r>
              <a:endParaRPr lang="sr-Latn-RS" sz="1400">
                <a:solidFill>
                  <a:srgbClr val="0878BE"/>
                </a:solidFill>
              </a:endParaRPr>
            </a:p>
          </p:txBody>
        </p:sp>
        <p:cxnSp>
          <p:nvCxnSpPr>
            <p:cNvPr id="60" name="Elbow Connector 59"/>
            <p:cNvCxnSpPr/>
            <p:nvPr/>
          </p:nvCxnSpPr>
          <p:spPr>
            <a:xfrm>
              <a:off x="3520991" y="3866227"/>
              <a:ext cx="1954052" cy="1566450"/>
            </a:xfrm>
            <a:prstGeom prst="bentConnector3">
              <a:avLst>
                <a:gd name="adj1" fmla="val -261"/>
              </a:avLst>
            </a:prstGeom>
            <a:ln w="38100">
              <a:solidFill>
                <a:srgbClr val="0878BE"/>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974347" y="5451258"/>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2"/>
                  </a:solidFill>
                </a:rPr>
                <a:t>14</a:t>
              </a:r>
            </a:p>
          </p:txBody>
        </p:sp>
        <p:sp>
          <p:nvSpPr>
            <p:cNvPr id="65" name="TextBox 64"/>
            <p:cNvSpPr txBox="1"/>
            <p:nvPr/>
          </p:nvSpPr>
          <p:spPr>
            <a:xfrm>
              <a:off x="4198523" y="5686084"/>
              <a:ext cx="1879755" cy="307777"/>
            </a:xfrm>
            <a:prstGeom prst="rect">
              <a:avLst/>
            </a:prstGeom>
            <a:noFill/>
          </p:spPr>
          <p:txBody>
            <a:bodyPr vert="horz" wrap="square" rtlCol="0">
              <a:spAutoFit/>
            </a:bodyPr>
            <a:lstStyle/>
            <a:p>
              <a:r>
                <a:rPr lang="en-US" sz="1400">
                  <a:solidFill>
                    <a:srgbClr val="0878BE"/>
                  </a:solidFill>
                </a:rPr>
                <a:t>returns View template</a:t>
              </a:r>
              <a:endParaRPr lang="sr-Latn-RS" sz="1400">
                <a:solidFill>
                  <a:srgbClr val="0878BE"/>
                </a:solidFill>
              </a:endParaRPr>
            </a:p>
          </p:txBody>
        </p:sp>
        <p:sp>
          <p:nvSpPr>
            <p:cNvPr id="66" name="Rounded Rectangle 65"/>
            <p:cNvSpPr/>
            <p:nvPr/>
          </p:nvSpPr>
          <p:spPr>
            <a:xfrm>
              <a:off x="1497059" y="4845271"/>
              <a:ext cx="1367546" cy="914400"/>
            </a:xfrm>
            <a:prstGeom prst="roundRect">
              <a:avLst/>
            </a:prstGeom>
            <a:solidFill>
              <a:srgbClr val="92D05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a:t>View</a:t>
              </a:r>
              <a:r>
                <a:rPr lang="en-US"/>
                <a:t> engine</a:t>
              </a:r>
            </a:p>
          </p:txBody>
        </p:sp>
        <p:cxnSp>
          <p:nvCxnSpPr>
            <p:cNvPr id="67" name="Elbow Connector 66"/>
            <p:cNvCxnSpPr/>
            <p:nvPr/>
          </p:nvCxnSpPr>
          <p:spPr>
            <a:xfrm rot="5400000">
              <a:off x="2394562" y="4346993"/>
              <a:ext cx="1143957" cy="183729"/>
            </a:xfrm>
            <a:prstGeom prst="bentConnector2">
              <a:avLst/>
            </a:prstGeom>
            <a:ln w="38100">
              <a:solidFill>
                <a:srgbClr val="0878BE"/>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Elbow Connector 67"/>
            <p:cNvCxnSpPr>
              <a:endCxn id="66" idx="3"/>
            </p:cNvCxnSpPr>
            <p:nvPr/>
          </p:nvCxnSpPr>
          <p:spPr>
            <a:xfrm rot="5400000">
              <a:off x="2327882" y="4424913"/>
              <a:ext cx="1414282" cy="340835"/>
            </a:xfrm>
            <a:prstGeom prst="bentConnector2">
              <a:avLst/>
            </a:prstGeom>
            <a:ln w="38100">
              <a:solidFill>
                <a:srgbClr val="0878BE"/>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2547038" y="4295966"/>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2"/>
                  </a:solidFill>
                </a:rPr>
                <a:t>15</a:t>
              </a:r>
            </a:p>
          </p:txBody>
        </p:sp>
        <p:pic>
          <p:nvPicPr>
            <p:cNvPr id="75" name="Picture 7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0717" y="3966956"/>
              <a:ext cx="361244" cy="361244"/>
            </a:xfrm>
            <a:prstGeom prst="rect">
              <a:avLst/>
            </a:prstGeom>
          </p:spPr>
        </p:pic>
        <p:pic>
          <p:nvPicPr>
            <p:cNvPr id="76" name="Picture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9008" y="3993689"/>
              <a:ext cx="361244" cy="361244"/>
            </a:xfrm>
            <a:prstGeom prst="rect">
              <a:avLst/>
            </a:prstGeom>
          </p:spPr>
        </p:pic>
        <p:pic>
          <p:nvPicPr>
            <p:cNvPr id="77" name="Picture 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73269" y="4507333"/>
              <a:ext cx="361244" cy="361244"/>
            </a:xfrm>
            <a:prstGeom prst="rect">
              <a:avLst/>
            </a:prstGeom>
          </p:spPr>
        </p:pic>
        <p:cxnSp>
          <p:nvCxnSpPr>
            <p:cNvPr id="78" name="Elbow Connector 77"/>
            <p:cNvCxnSpPr>
              <a:stCxn id="123" idx="2"/>
              <a:endCxn id="66" idx="2"/>
            </p:cNvCxnSpPr>
            <p:nvPr/>
          </p:nvCxnSpPr>
          <p:spPr>
            <a:xfrm rot="5400000">
              <a:off x="4154021" y="3735405"/>
              <a:ext cx="51078" cy="3997455"/>
            </a:xfrm>
            <a:prstGeom prst="bentConnector3">
              <a:avLst>
                <a:gd name="adj1" fmla="val 1453708"/>
              </a:avLst>
            </a:prstGeom>
            <a:ln w="38100">
              <a:solidFill>
                <a:srgbClr val="0878BE"/>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6223286" y="6137403"/>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2"/>
                  </a:solidFill>
                </a:rPr>
                <a:t>13</a:t>
              </a:r>
            </a:p>
          </p:txBody>
        </p:sp>
        <p:sp>
          <p:nvSpPr>
            <p:cNvPr id="82" name="TextBox 81"/>
            <p:cNvSpPr txBox="1"/>
            <p:nvPr/>
          </p:nvSpPr>
          <p:spPr>
            <a:xfrm>
              <a:off x="6223286" y="5688426"/>
              <a:ext cx="1482332" cy="307777"/>
            </a:xfrm>
            <a:prstGeom prst="rect">
              <a:avLst/>
            </a:prstGeom>
            <a:noFill/>
          </p:spPr>
          <p:txBody>
            <a:bodyPr vert="horz" wrap="square" rtlCol="0">
              <a:spAutoFit/>
            </a:bodyPr>
            <a:lstStyle/>
            <a:p>
              <a:r>
                <a:rPr lang="en-US" sz="1400">
                  <a:solidFill>
                    <a:srgbClr val="0878BE"/>
                  </a:solidFill>
                </a:rPr>
                <a:t>resolve View</a:t>
              </a:r>
              <a:endParaRPr lang="sr-Latn-RS" sz="1400">
                <a:solidFill>
                  <a:srgbClr val="0878BE"/>
                </a:solidFill>
              </a:endParaRPr>
            </a:p>
          </p:txBody>
        </p:sp>
        <p:sp>
          <p:nvSpPr>
            <p:cNvPr id="86" name="TextBox 85"/>
            <p:cNvSpPr txBox="1"/>
            <p:nvPr/>
          </p:nvSpPr>
          <p:spPr>
            <a:xfrm>
              <a:off x="2367657" y="5689536"/>
              <a:ext cx="1333712" cy="307777"/>
            </a:xfrm>
            <a:prstGeom prst="rect">
              <a:avLst/>
            </a:prstGeom>
            <a:noFill/>
          </p:spPr>
          <p:txBody>
            <a:bodyPr vert="horz" wrap="square" rtlCol="0">
              <a:spAutoFit/>
            </a:bodyPr>
            <a:lstStyle/>
            <a:p>
              <a:r>
                <a:rPr lang="en-US" sz="1400">
                  <a:solidFill>
                    <a:srgbClr val="0878BE"/>
                  </a:solidFill>
                </a:rPr>
                <a:t>returns HTML</a:t>
              </a:r>
              <a:endParaRPr lang="sr-Latn-RS" sz="1400">
                <a:solidFill>
                  <a:srgbClr val="0878BE"/>
                </a:solidFill>
              </a:endParaRPr>
            </a:p>
          </p:txBody>
        </p:sp>
        <p:sp>
          <p:nvSpPr>
            <p:cNvPr id="87" name="Oval 86"/>
            <p:cNvSpPr/>
            <p:nvPr/>
          </p:nvSpPr>
          <p:spPr>
            <a:xfrm>
              <a:off x="2864775" y="5412424"/>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2"/>
                  </a:solidFill>
                </a:rPr>
                <a:t>16</a:t>
              </a:r>
            </a:p>
          </p:txBody>
        </p:sp>
        <p:sp>
          <p:nvSpPr>
            <p:cNvPr id="21" name="Rectangle 20"/>
            <p:cNvSpPr/>
            <p:nvPr/>
          </p:nvSpPr>
          <p:spPr>
            <a:xfrm>
              <a:off x="7879644" y="1061156"/>
              <a:ext cx="3589867" cy="14396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003822" y="1221358"/>
              <a:ext cx="925689" cy="2348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dk1"/>
                </a:solidFill>
              </a:endParaRPr>
            </a:p>
          </p:txBody>
        </p:sp>
        <p:sp>
          <p:nvSpPr>
            <p:cNvPr id="97" name="Rectangle 96"/>
            <p:cNvSpPr/>
            <p:nvPr/>
          </p:nvSpPr>
          <p:spPr>
            <a:xfrm>
              <a:off x="8003822" y="1626705"/>
              <a:ext cx="925689" cy="234852"/>
            </a:xfrm>
            <a:prstGeom prst="rect">
              <a:avLst/>
            </a:prstGeom>
            <a:solidFill>
              <a:srgbClr val="F16726"/>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8" name="Rectangle 97"/>
            <p:cNvSpPr/>
            <p:nvPr/>
          </p:nvSpPr>
          <p:spPr>
            <a:xfrm>
              <a:off x="8006372" y="2013957"/>
              <a:ext cx="925689" cy="234852"/>
            </a:xfrm>
            <a:prstGeom prst="rect">
              <a:avLst/>
            </a:prstGeom>
            <a:solidFill>
              <a:srgbClr val="92D05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 name="TextBox 22"/>
            <p:cNvSpPr txBox="1"/>
            <p:nvPr/>
          </p:nvSpPr>
          <p:spPr>
            <a:xfrm>
              <a:off x="8932062" y="1149266"/>
              <a:ext cx="2424560" cy="338554"/>
            </a:xfrm>
            <a:prstGeom prst="rect">
              <a:avLst/>
            </a:prstGeom>
            <a:noFill/>
          </p:spPr>
          <p:txBody>
            <a:bodyPr wrap="square" rtlCol="0">
              <a:spAutoFit/>
            </a:bodyPr>
            <a:lstStyle/>
            <a:p>
              <a:r>
                <a:rPr lang="en-US" sz="1600"/>
                <a:t>Provided by Spring</a:t>
              </a:r>
            </a:p>
          </p:txBody>
        </p:sp>
        <p:sp>
          <p:nvSpPr>
            <p:cNvPr id="106" name="TextBox 105"/>
            <p:cNvSpPr txBox="1"/>
            <p:nvPr/>
          </p:nvSpPr>
          <p:spPr>
            <a:xfrm>
              <a:off x="8932061" y="1548543"/>
              <a:ext cx="2510697" cy="338554"/>
            </a:xfrm>
            <a:prstGeom prst="rect">
              <a:avLst/>
            </a:prstGeom>
            <a:noFill/>
          </p:spPr>
          <p:txBody>
            <a:bodyPr wrap="square" rtlCol="0">
              <a:spAutoFit/>
            </a:bodyPr>
            <a:lstStyle/>
            <a:p>
              <a:r>
                <a:rPr lang="en-US" sz="1600"/>
                <a:t>Implemented by developers</a:t>
              </a:r>
            </a:p>
          </p:txBody>
        </p:sp>
        <p:sp>
          <p:nvSpPr>
            <p:cNvPr id="107" name="TextBox 106"/>
            <p:cNvSpPr txBox="1"/>
            <p:nvPr/>
          </p:nvSpPr>
          <p:spPr>
            <a:xfrm>
              <a:off x="8929511" y="1944211"/>
              <a:ext cx="2510697" cy="584775"/>
            </a:xfrm>
            <a:prstGeom prst="rect">
              <a:avLst/>
            </a:prstGeom>
            <a:noFill/>
          </p:spPr>
          <p:txBody>
            <a:bodyPr wrap="square" rtlCol="0">
              <a:spAutoFit/>
            </a:bodyPr>
            <a:lstStyle/>
            <a:p>
              <a:r>
                <a:rPr lang="en-US" sz="1600"/>
                <a:t>Provided by Spring or 3th party library</a:t>
              </a:r>
            </a:p>
          </p:txBody>
        </p:sp>
      </p:grpSp>
    </p:spTree>
    <p:extLst>
      <p:ext uri="{BB962C8B-B14F-4D97-AF65-F5344CB8AC3E}">
        <p14:creationId xmlns:p14="http://schemas.microsoft.com/office/powerpoint/2010/main" val="417625724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5107656"/>
          </a:xfrm>
          <a:ln w="38100">
            <a:solidFill>
              <a:schemeClr val="tx1">
                <a:lumMod val="65000"/>
                <a:lumOff val="35000"/>
              </a:schemeClr>
            </a:solidFill>
            <a:prstDash val="solid"/>
            <a:round/>
          </a:ln>
        </p:spPr>
        <p:txBody>
          <a:bodyPr>
            <a:normAutofit/>
          </a:bodyPr>
          <a:lstStyle/>
          <a:p>
            <a:r>
              <a:rPr lang="en-US"/>
              <a:t>The </a:t>
            </a:r>
            <a:r>
              <a:rPr lang="en-US" i="1" err="1"/>
              <a:t>DispatcherServlet</a:t>
            </a:r>
            <a:r>
              <a:rPr lang="en-US"/>
              <a:t> is one of the important components of the Spring MVC web framework and acts as a </a:t>
            </a:r>
            <a:r>
              <a:rPr lang="en-US" i="1"/>
              <a:t>Front Controller</a:t>
            </a:r>
            <a:r>
              <a:rPr lang="en-US"/>
              <a:t>. </a:t>
            </a:r>
            <a:endParaRPr lang="sr-Latn-RS"/>
          </a:p>
          <a:p>
            <a:r>
              <a:rPr lang="en-US"/>
              <a:t>It is inherited from </a:t>
            </a:r>
            <a:r>
              <a:rPr lang="en-US" err="1"/>
              <a:t>javax.servlet.http.HttpServlet</a:t>
            </a:r>
            <a:r>
              <a:rPr lang="en-US"/>
              <a:t>, it is typically configured in the web.xml file. </a:t>
            </a:r>
            <a:endParaRPr lang="sr-Latn-RS"/>
          </a:p>
          <a:p>
            <a:r>
              <a:rPr lang="en-US"/>
              <a:t>Front Controller is a single entry point for a client request and its' job is to receive all incoming request and delegates to other components for actual processing like Spring MVC controllers which are annotated using @Controller and @RequestMapping annotations and </a:t>
            </a:r>
            <a:r>
              <a:rPr lang="en-US" err="1"/>
              <a:t>ViewResolvers</a:t>
            </a:r>
            <a:r>
              <a:rPr lang="en-US"/>
              <a:t> like the </a:t>
            </a:r>
            <a:r>
              <a:rPr lang="en-US" err="1"/>
              <a:t>InternalResourceViewResolver</a:t>
            </a:r>
            <a:r>
              <a:rPr lang="en-US"/>
              <a:t> class</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DispatcherServlet</a:t>
            </a:r>
            <a:endParaRPr lang="en-US" sz="4000">
              <a:latin typeface="+mn-lt"/>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MVC workflow</a:t>
            </a:r>
            <a:endParaRPr lang="en-US">
              <a:solidFill>
                <a:schemeClr val="bg1"/>
              </a:solidFill>
              <a:latin typeface="+mn-lt"/>
            </a:endParaRPr>
          </a:p>
        </p:txBody>
      </p:sp>
    </p:spTree>
    <p:extLst>
      <p:ext uri="{BB962C8B-B14F-4D97-AF65-F5344CB8AC3E}">
        <p14:creationId xmlns:p14="http://schemas.microsoft.com/office/powerpoint/2010/main" val="222472702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5107656"/>
          </a:xfrm>
          <a:ln w="38100">
            <a:solidFill>
              <a:schemeClr val="tx1">
                <a:lumMod val="65000"/>
                <a:lumOff val="35000"/>
              </a:schemeClr>
            </a:solidFill>
            <a:prstDash val="solid"/>
            <a:round/>
          </a:ln>
        </p:spPr>
        <p:txBody>
          <a:bodyPr>
            <a:normAutofit/>
          </a:bodyPr>
          <a:lstStyle/>
          <a:p>
            <a:r>
              <a:rPr lang="en-US" err="1"/>
              <a:t>DispatcherServlet</a:t>
            </a:r>
            <a:r>
              <a:rPr lang="en-US"/>
              <a:t> is used following things in Spring MVC:</a:t>
            </a:r>
          </a:p>
          <a:p>
            <a:pPr lvl="1"/>
            <a:r>
              <a:rPr lang="en-US"/>
              <a:t>Receives all request as Front Controller  and provides a single entry point to the application</a:t>
            </a:r>
          </a:p>
          <a:p>
            <a:pPr lvl="1"/>
            <a:r>
              <a:rPr lang="en-US"/>
              <a:t>Mapping requests to correct </a:t>
            </a:r>
            <a:r>
              <a:rPr lang="en-US">
                <a:hlinkClick r:id="rId3"/>
              </a:rPr>
              <a:t>Spring MVC</a:t>
            </a:r>
            <a:r>
              <a:rPr lang="en-US"/>
              <a:t> controller</a:t>
            </a:r>
          </a:p>
          <a:p>
            <a:pPr lvl="1"/>
            <a:r>
              <a:rPr lang="en-US"/>
              <a:t>Consulting </a:t>
            </a:r>
            <a:r>
              <a:rPr lang="en-US" err="1"/>
              <a:t>ViewResolvers</a:t>
            </a:r>
            <a:r>
              <a:rPr lang="en-US"/>
              <a:t> to find correct View</a:t>
            </a:r>
          </a:p>
          <a:p>
            <a:pPr lvl="1"/>
            <a:r>
              <a:rPr lang="en-US"/>
              <a:t>Forwarding request to chosen View for rendering</a:t>
            </a:r>
          </a:p>
          <a:p>
            <a:pPr lvl="1"/>
            <a:r>
              <a:rPr lang="en-US"/>
              <a:t>Returning the response to the client</a:t>
            </a:r>
          </a:p>
          <a:p>
            <a:pPr lvl="1"/>
            <a:r>
              <a:rPr lang="en-US"/>
              <a:t>Creates web-context to initialize the web-specific beans like </a:t>
            </a:r>
            <a:r>
              <a:rPr lang="en-US">
                <a:hlinkClick r:id="rId4"/>
              </a:rPr>
              <a:t>controllers</a:t>
            </a:r>
            <a:r>
              <a:rPr lang="en-US"/>
              <a:t>, view resolvers and handler mapping</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DispatcherServlet</a:t>
            </a:r>
            <a:endParaRPr lang="en-US" sz="4000">
              <a:latin typeface="+mn-lt"/>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MVC workflow</a:t>
            </a:r>
            <a:endParaRPr lang="en-US">
              <a:solidFill>
                <a:schemeClr val="bg1"/>
              </a:solidFill>
              <a:latin typeface="+mn-lt"/>
            </a:endParaRPr>
          </a:p>
        </p:txBody>
      </p:sp>
    </p:spTree>
    <p:extLst>
      <p:ext uri="{BB962C8B-B14F-4D97-AF65-F5344CB8AC3E}">
        <p14:creationId xmlns:p14="http://schemas.microsoft.com/office/powerpoint/2010/main" val="66355824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5107656"/>
          </a:xfrm>
          <a:ln w="38100">
            <a:solidFill>
              <a:schemeClr val="tx1">
                <a:lumMod val="65000"/>
                <a:lumOff val="35000"/>
              </a:schemeClr>
            </a:solidFill>
            <a:prstDash val="solid"/>
            <a:round/>
          </a:ln>
        </p:spPr>
        <p:txBody>
          <a:bodyPr>
            <a:normAutofit fontScale="92500" lnSpcReduction="20000"/>
          </a:bodyPr>
          <a:lstStyle/>
          <a:p>
            <a:pPr marL="0" indent="0">
              <a:buNone/>
            </a:pPr>
            <a:r>
              <a:rPr lang="en-US" err="1"/>
              <a:t>DispatcherServlet</a:t>
            </a:r>
            <a:r>
              <a:rPr lang="en-US"/>
              <a:t> is a Front Controller and provides a single entry point for application</a:t>
            </a:r>
            <a:endParaRPr lang="sr-Latn-RS"/>
          </a:p>
          <a:p>
            <a:pPr marL="514350" lvl="0" indent="-514350">
              <a:buFont typeface="+mj-lt"/>
              <a:buAutoNum type="arabicPeriod"/>
            </a:pPr>
            <a:r>
              <a:rPr lang="en-US" b="1" err="1"/>
              <a:t>DispatcherServlet</a:t>
            </a:r>
            <a:r>
              <a:rPr lang="en-US"/>
              <a:t> receives HTTP requests from the </a:t>
            </a:r>
            <a:r>
              <a:rPr lang="en-US" b="1"/>
              <a:t>Browser</a:t>
            </a:r>
            <a:r>
              <a:rPr lang="en-US"/>
              <a:t>. </a:t>
            </a:r>
          </a:p>
          <a:p>
            <a:pPr marL="514350" indent="-514350">
              <a:buFont typeface="+mj-lt"/>
              <a:buAutoNum type="arabicPeriod"/>
            </a:pPr>
            <a:r>
              <a:rPr lang="en-US" b="1" err="1"/>
              <a:t>DispatcherServlet</a:t>
            </a:r>
            <a:r>
              <a:rPr lang="en-US"/>
              <a:t> initializes </a:t>
            </a:r>
            <a:r>
              <a:rPr lang="en-US" b="1" err="1"/>
              <a:t>WebApplicationContext</a:t>
            </a:r>
            <a:r>
              <a:rPr lang="en-US"/>
              <a:t>, this is doing only one time. </a:t>
            </a:r>
            <a:r>
              <a:rPr lang="sr-Latn-RS"/>
              <a:t>Du</a:t>
            </a:r>
            <a:r>
              <a:rPr lang="en-US"/>
              <a:t>ring initialization of </a:t>
            </a:r>
            <a:r>
              <a:rPr lang="en-US" err="1"/>
              <a:t>WebApplicationContext</a:t>
            </a:r>
            <a:r>
              <a:rPr lang="en-US"/>
              <a:t> all the Spring Beans are created and stored and their xml configurations are read</a:t>
            </a:r>
            <a:endParaRPr lang="sr-Latn-RS"/>
          </a:p>
          <a:p>
            <a:pPr marL="0" indent="0">
              <a:buNone/>
            </a:pPr>
            <a:r>
              <a:rPr lang="en-US" err="1"/>
              <a:t>DispatcherServlet</a:t>
            </a:r>
            <a:r>
              <a:rPr lang="en-US"/>
              <a:t> uses handler mappings and handler adapters to map a request to the Spring MVC Controllers</a:t>
            </a:r>
            <a:r>
              <a:rPr lang="sr-Latn-RS"/>
              <a:t>.</a:t>
            </a:r>
          </a:p>
          <a:p>
            <a:pPr marL="514350" lvl="0" indent="-514350">
              <a:buFont typeface="+mj-lt"/>
              <a:buAutoNum type="arabicPeriod" startAt="3"/>
            </a:pPr>
            <a:r>
              <a:rPr lang="en-US" b="1" err="1"/>
              <a:t>DispatcherServlet</a:t>
            </a:r>
            <a:r>
              <a:rPr lang="en-US"/>
              <a:t> asks </a:t>
            </a:r>
            <a:r>
              <a:rPr lang="en-US" b="1"/>
              <a:t>Handler Mappings</a:t>
            </a:r>
            <a:r>
              <a:rPr lang="en-US"/>
              <a:t> to see which method of which class is responsible for processing this request. </a:t>
            </a:r>
          </a:p>
          <a:p>
            <a:pPr marL="514350" lvl="0" indent="-514350">
              <a:buFont typeface="+mj-lt"/>
              <a:buAutoNum type="arabicPeriod" startAt="3"/>
            </a:pPr>
            <a:r>
              <a:rPr lang="en-US" b="1"/>
              <a:t>A Handler Mappings </a:t>
            </a:r>
            <a:r>
              <a:rPr lang="en-US"/>
              <a:t>is like a database of Handler Method where a single Handler Method is a method in a Java class that maps to specific URL and handle incoming HTTP request.  </a:t>
            </a:r>
            <a:r>
              <a:rPr lang="en-US" b="1"/>
              <a:t>Handler Mappings</a:t>
            </a:r>
            <a:r>
              <a:rPr lang="en-US"/>
              <a:t> uses @Controller and @RequestMapping annotation in Java classes for that purpose to choose an appropriate </a:t>
            </a:r>
            <a:r>
              <a:rPr lang="en-US" b="1"/>
              <a:t>Handler Method</a:t>
            </a:r>
            <a:r>
              <a:rPr lang="en-US"/>
              <a:t>. </a:t>
            </a:r>
          </a:p>
          <a:p>
            <a:pPr marL="0" indent="0">
              <a:buNone/>
            </a:pPr>
            <a:endParaRPr lang="sr-Latn-RS"/>
          </a:p>
          <a:p>
            <a:pPr marL="0" indent="0">
              <a:buNone/>
            </a:pPr>
            <a:endParaRPr lang="en-US"/>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Spring MVC workflow to serve HTTP requests</a:t>
            </a: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MVC workflow</a:t>
            </a:r>
            <a:endParaRPr lang="en-US">
              <a:solidFill>
                <a:schemeClr val="bg1"/>
              </a:solidFill>
              <a:latin typeface="+mn-lt"/>
            </a:endParaRPr>
          </a:p>
        </p:txBody>
      </p:sp>
    </p:spTree>
    <p:extLst>
      <p:ext uri="{BB962C8B-B14F-4D97-AF65-F5344CB8AC3E}">
        <p14:creationId xmlns:p14="http://schemas.microsoft.com/office/powerpoint/2010/main" val="269007942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5107656"/>
          </a:xfrm>
          <a:ln w="38100">
            <a:solidFill>
              <a:schemeClr val="tx1">
                <a:lumMod val="65000"/>
                <a:lumOff val="35000"/>
              </a:schemeClr>
            </a:solidFill>
            <a:prstDash val="solid"/>
            <a:round/>
          </a:ln>
        </p:spPr>
        <p:txBody>
          <a:bodyPr>
            <a:normAutofit/>
          </a:bodyPr>
          <a:lstStyle/>
          <a:p>
            <a:pPr marL="514350" lvl="0" indent="-514350">
              <a:buFont typeface="+mj-lt"/>
              <a:buAutoNum type="arabicPeriod" startAt="5"/>
            </a:pPr>
            <a:r>
              <a:rPr lang="en-US" b="1"/>
              <a:t>Handler mappings</a:t>
            </a:r>
            <a:r>
              <a:rPr lang="en-US"/>
              <a:t> send back the Handler Method's details to the </a:t>
            </a:r>
            <a:r>
              <a:rPr lang="en-US" b="1" err="1"/>
              <a:t>DispatcherServlet</a:t>
            </a:r>
            <a:r>
              <a:rPr lang="en-US"/>
              <a:t>.</a:t>
            </a:r>
          </a:p>
          <a:p>
            <a:pPr marL="514350" lvl="0" indent="-514350">
              <a:buFont typeface="+mj-lt"/>
              <a:buAutoNum type="arabicPeriod" startAt="5"/>
            </a:pPr>
            <a:r>
              <a:rPr lang="en-US" b="1" err="1"/>
              <a:t>DispatcherServlet</a:t>
            </a:r>
            <a:r>
              <a:rPr lang="en-US"/>
              <a:t> knows which method is responsible for handling this request. It uses </a:t>
            </a:r>
            <a:r>
              <a:rPr lang="en-US" b="1"/>
              <a:t>Handler Adapters</a:t>
            </a:r>
            <a:r>
              <a:rPr lang="en-US"/>
              <a:t> to make a call to that handler method of Controller. The HTTP request data will also be passed to the handler method as parameters.</a:t>
            </a:r>
          </a:p>
          <a:p>
            <a:pPr marL="514350" lvl="0" indent="-514350">
              <a:buFont typeface="+mj-lt"/>
              <a:buAutoNum type="arabicPeriod" startAt="5"/>
            </a:pPr>
            <a:r>
              <a:rPr lang="en-US" b="1"/>
              <a:t>Handler Adapters</a:t>
            </a:r>
            <a:r>
              <a:rPr lang="en-US"/>
              <a:t> calls the </a:t>
            </a:r>
            <a:r>
              <a:rPr lang="en-US" b="1"/>
              <a:t>Handler Method of Controller</a:t>
            </a:r>
            <a:r>
              <a:rPr lang="en-US"/>
              <a:t>. </a:t>
            </a:r>
          </a:p>
          <a:p>
            <a:pPr marL="514350" lvl="0" indent="-514350">
              <a:buFont typeface="+mj-lt"/>
              <a:buAutoNum type="arabicPeriod" startAt="5"/>
            </a:pPr>
            <a:r>
              <a:rPr lang="en-US" b="1"/>
              <a:t>Handler Method of Controller</a:t>
            </a:r>
            <a:r>
              <a:rPr lang="en-US"/>
              <a:t> processes the input, if needed it crates Model and calls </a:t>
            </a:r>
            <a:r>
              <a:rPr lang="en-US" b="1"/>
              <a:t>Service </a:t>
            </a:r>
            <a:r>
              <a:rPr lang="en-US"/>
              <a:t>methods. </a:t>
            </a:r>
          </a:p>
          <a:p>
            <a:pPr marL="514350" lvl="0" indent="-514350">
              <a:buFont typeface="+mj-lt"/>
              <a:buAutoNum type="arabicPeriod" startAt="5"/>
            </a:pPr>
            <a:r>
              <a:rPr lang="en-US" b="1"/>
              <a:t>Service</a:t>
            </a:r>
            <a:r>
              <a:rPr lang="en-US"/>
              <a:t> provides CRUD operations for Model and if needed it returns Model to </a:t>
            </a:r>
            <a:r>
              <a:rPr lang="en-US" b="1"/>
              <a:t>Handler Method of Controller</a:t>
            </a:r>
            <a:r>
              <a:rPr lang="en-US"/>
              <a:t>. </a:t>
            </a:r>
          </a:p>
          <a:p>
            <a:pPr marL="0" indent="0">
              <a:buNone/>
            </a:pPr>
            <a:endParaRPr lang="sr-Latn-RS"/>
          </a:p>
          <a:p>
            <a:pPr marL="0" indent="0">
              <a:buNone/>
            </a:pPr>
            <a:endParaRPr lang="en-US"/>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Spring MVC workflow to serve HTTP requests</a:t>
            </a: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MVC workflow</a:t>
            </a:r>
            <a:endParaRPr lang="en-US">
              <a:solidFill>
                <a:schemeClr val="bg1"/>
              </a:solidFill>
              <a:latin typeface="+mn-lt"/>
            </a:endParaRPr>
          </a:p>
        </p:txBody>
      </p:sp>
    </p:spTree>
    <p:extLst>
      <p:ext uri="{BB962C8B-B14F-4D97-AF65-F5344CB8AC3E}">
        <p14:creationId xmlns:p14="http://schemas.microsoft.com/office/powerpoint/2010/main" val="54819917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5107656"/>
          </a:xfrm>
          <a:ln w="38100">
            <a:solidFill>
              <a:schemeClr val="tx1">
                <a:lumMod val="65000"/>
                <a:lumOff val="35000"/>
              </a:schemeClr>
            </a:solidFill>
            <a:prstDash val="solid"/>
            <a:round/>
          </a:ln>
        </p:spPr>
        <p:txBody>
          <a:bodyPr>
            <a:normAutofit/>
          </a:bodyPr>
          <a:lstStyle/>
          <a:p>
            <a:pPr marL="514350" lvl="0" indent="-514350">
              <a:buFont typeface="+mj-lt"/>
              <a:buAutoNum type="arabicPeriod" startAt="10"/>
            </a:pPr>
            <a:r>
              <a:rPr lang="en-US" b="1"/>
              <a:t>Handler method</a:t>
            </a:r>
            <a:r>
              <a:rPr lang="en-US"/>
              <a:t> returns to </a:t>
            </a:r>
            <a:r>
              <a:rPr lang="en-US" b="1"/>
              <a:t>Handler Adapters</a:t>
            </a:r>
            <a:r>
              <a:rPr lang="en-US"/>
              <a:t> the logical view name (View) for the HTML template and the data (Model) needed to render View. Controllers’ handler methods can be configured not to return logical view name by declaring return type as void, and by doing that handler method can be used to directory return the content of HTTP response. </a:t>
            </a:r>
          </a:p>
          <a:p>
            <a:pPr marL="514350" lvl="0" indent="-514350">
              <a:buFont typeface="+mj-lt"/>
              <a:buAutoNum type="arabicPeriod" startAt="10"/>
            </a:pPr>
            <a:r>
              <a:rPr lang="en-US" b="1"/>
              <a:t>Handler Adapters</a:t>
            </a:r>
            <a:r>
              <a:rPr lang="en-US"/>
              <a:t> forwards the logical view name and data (Model) to </a:t>
            </a:r>
            <a:r>
              <a:rPr lang="en-US" b="1" err="1"/>
              <a:t>DispatcherServlet</a:t>
            </a:r>
            <a:r>
              <a:rPr lang="en-US" b="1"/>
              <a:t>.</a:t>
            </a:r>
            <a:endParaRPr lang="en-US"/>
          </a:p>
          <a:p>
            <a:pPr marL="514350" indent="-514350">
              <a:buFont typeface="+mj-lt"/>
              <a:buAutoNum type="arabicPeriod" startAt="10"/>
            </a:pPr>
            <a:r>
              <a:rPr lang="en-US" b="1" err="1"/>
              <a:t>DispatcherServlet</a:t>
            </a:r>
            <a:r>
              <a:rPr lang="en-US"/>
              <a:t> gives the view name to the </a:t>
            </a:r>
            <a:r>
              <a:rPr lang="en-US" b="1"/>
              <a:t>View Resolver</a:t>
            </a:r>
            <a:r>
              <a:rPr lang="en-US"/>
              <a:t> to get the actual view content</a:t>
            </a:r>
            <a:endParaRPr lang="sr-Latn-RS"/>
          </a:p>
          <a:p>
            <a:pPr marL="0" indent="0">
              <a:buNone/>
            </a:pPr>
            <a:endParaRPr lang="en-US"/>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Spring MVC workflow to serve HTTP requests</a:t>
            </a: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MVC workflow</a:t>
            </a:r>
            <a:endParaRPr lang="en-US">
              <a:solidFill>
                <a:schemeClr val="bg1"/>
              </a:solidFill>
              <a:latin typeface="+mn-lt"/>
            </a:endParaRPr>
          </a:p>
        </p:txBody>
      </p:sp>
    </p:spTree>
    <p:extLst>
      <p:ext uri="{BB962C8B-B14F-4D97-AF65-F5344CB8AC3E}">
        <p14:creationId xmlns:p14="http://schemas.microsoft.com/office/powerpoint/2010/main" val="288774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dirty="0">
                <a:latin typeface="+mn-lt"/>
              </a:rPr>
              <a:t>Kreiranje automatski kroz Eclipse plug-in</a:t>
            </a:r>
            <a:endParaRPr lang="en-US" sz="4000" dirty="0">
              <a:latin typeface="+mn-lt"/>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dirty="0">
                <a:solidFill>
                  <a:schemeClr val="bg1"/>
                </a:solidFill>
                <a:latin typeface="+mn-lt"/>
              </a:rPr>
              <a:t>Kreiranje novog Spring Boot projekta</a:t>
            </a:r>
            <a:endParaRPr lang="en-US" dirty="0">
              <a:solidFill>
                <a:schemeClr val="bg1"/>
              </a:solidFill>
              <a:latin typeface="+mn-lt"/>
            </a:endParaRPr>
          </a:p>
        </p:txBody>
      </p:sp>
      <p:pic>
        <p:nvPicPr>
          <p:cNvPr id="11" name="Picture 10">
            <a:extLst>
              <a:ext uri="{FF2B5EF4-FFF2-40B4-BE49-F238E27FC236}">
                <a16:creationId xmlns:a16="http://schemas.microsoft.com/office/drawing/2014/main" id="{A1C4A6A4-CFC5-4337-A3B7-5A7DCC7283B2}"/>
              </a:ext>
            </a:extLst>
          </p:cNvPr>
          <p:cNvPicPr>
            <a:picLocks noChangeAspect="1"/>
          </p:cNvPicPr>
          <p:nvPr/>
        </p:nvPicPr>
        <p:blipFill>
          <a:blip r:embed="rId3"/>
          <a:stretch>
            <a:fillRect/>
          </a:stretch>
        </p:blipFill>
        <p:spPr>
          <a:xfrm>
            <a:off x="6274898" y="1482139"/>
            <a:ext cx="4688475" cy="5294094"/>
          </a:xfrm>
          <a:prstGeom prst="rect">
            <a:avLst/>
          </a:prstGeom>
          <a:ln>
            <a:solidFill>
              <a:schemeClr val="accent1"/>
            </a:solidFill>
          </a:ln>
        </p:spPr>
      </p:pic>
      <p:pic>
        <p:nvPicPr>
          <p:cNvPr id="3" name="Picture 2">
            <a:extLst>
              <a:ext uri="{FF2B5EF4-FFF2-40B4-BE49-F238E27FC236}">
                <a16:creationId xmlns:a16="http://schemas.microsoft.com/office/drawing/2014/main" id="{5BE53023-4CFF-4494-92DD-751080FE6300}"/>
              </a:ext>
            </a:extLst>
          </p:cNvPr>
          <p:cNvPicPr>
            <a:picLocks noChangeAspect="1"/>
          </p:cNvPicPr>
          <p:nvPr/>
        </p:nvPicPr>
        <p:blipFill>
          <a:blip r:embed="rId4"/>
          <a:stretch>
            <a:fillRect/>
          </a:stretch>
        </p:blipFill>
        <p:spPr>
          <a:xfrm>
            <a:off x="1017441" y="1483509"/>
            <a:ext cx="4489074" cy="5292723"/>
          </a:xfrm>
          <a:prstGeom prst="rect">
            <a:avLst/>
          </a:prstGeom>
          <a:ln>
            <a:solidFill>
              <a:schemeClr val="accent1"/>
            </a:solidFill>
          </a:ln>
        </p:spPr>
      </p:pic>
    </p:spTree>
    <p:extLst>
      <p:ext uri="{BB962C8B-B14F-4D97-AF65-F5344CB8AC3E}">
        <p14:creationId xmlns:p14="http://schemas.microsoft.com/office/powerpoint/2010/main" val="117140840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5107656"/>
          </a:xfrm>
          <a:ln w="38100">
            <a:solidFill>
              <a:schemeClr val="tx1">
                <a:lumMod val="65000"/>
                <a:lumOff val="35000"/>
              </a:schemeClr>
            </a:solidFill>
            <a:prstDash val="solid"/>
            <a:round/>
          </a:ln>
        </p:spPr>
        <p:txBody>
          <a:bodyPr>
            <a:normAutofit/>
          </a:bodyPr>
          <a:lstStyle/>
          <a:p>
            <a:pPr marL="0" indent="0">
              <a:buNone/>
            </a:pPr>
            <a:r>
              <a:rPr lang="en-US" err="1"/>
              <a:t>DispatcherServlet</a:t>
            </a:r>
            <a:r>
              <a:rPr lang="en-US"/>
              <a:t> uses </a:t>
            </a:r>
            <a:r>
              <a:rPr lang="en-US" err="1"/>
              <a:t>InternalResourceViewResolver</a:t>
            </a:r>
            <a:r>
              <a:rPr lang="en-US"/>
              <a:t> which uses prefix and suffix to convert a logical view name into a physical resource like a JSP page or a FreeMarker or </a:t>
            </a:r>
            <a:r>
              <a:rPr lang="en-US" err="1"/>
              <a:t>Thymeleaf</a:t>
            </a:r>
            <a:r>
              <a:rPr lang="en-US"/>
              <a:t> template e.g. "home" to /WEB-INF/</a:t>
            </a:r>
            <a:r>
              <a:rPr lang="en-US" err="1"/>
              <a:t>home.jsp</a:t>
            </a:r>
            <a:r>
              <a:rPr lang="en-US"/>
              <a:t>.</a:t>
            </a:r>
          </a:p>
          <a:p>
            <a:pPr marL="514350" lvl="0" indent="-514350">
              <a:buFont typeface="+mj-lt"/>
              <a:buAutoNum type="arabicPeriod" startAt="13"/>
            </a:pPr>
            <a:r>
              <a:rPr lang="en-US" b="1"/>
              <a:t>View resolver</a:t>
            </a:r>
            <a:r>
              <a:rPr lang="en-US"/>
              <a:t> resolves the View by its view name.</a:t>
            </a:r>
          </a:p>
          <a:p>
            <a:pPr marL="514350" lvl="0" indent="-514350">
              <a:buFont typeface="+mj-lt"/>
              <a:buAutoNum type="arabicPeriod" startAt="13"/>
            </a:pPr>
            <a:r>
              <a:rPr lang="en-US" b="1"/>
              <a:t>View resolver</a:t>
            </a:r>
            <a:r>
              <a:rPr lang="en-US"/>
              <a:t> returns the actual HTML template content back.</a:t>
            </a:r>
          </a:p>
          <a:p>
            <a:pPr marL="514350" lvl="0" indent="-514350">
              <a:buFont typeface="+mj-lt"/>
              <a:buAutoNum type="arabicPeriod" startAt="13"/>
            </a:pPr>
            <a:r>
              <a:rPr lang="en-US" b="1"/>
              <a:t>Dispatcher</a:t>
            </a:r>
            <a:r>
              <a:rPr lang="en-US"/>
              <a:t> gives the Model and View to the </a:t>
            </a:r>
            <a:r>
              <a:rPr lang="sr-Latn-RS" b="1"/>
              <a:t>V</a:t>
            </a:r>
            <a:r>
              <a:rPr lang="en-US" b="1" err="1"/>
              <a:t>iew</a:t>
            </a:r>
            <a:r>
              <a:rPr lang="en-US" b="1"/>
              <a:t> </a:t>
            </a:r>
            <a:r>
              <a:rPr lang="sr-Latn-RS" b="1"/>
              <a:t>E</a:t>
            </a:r>
            <a:r>
              <a:rPr lang="en-US" b="1" err="1"/>
              <a:t>ngine</a:t>
            </a:r>
            <a:r>
              <a:rPr lang="en-US"/>
              <a:t> (JSP or </a:t>
            </a:r>
            <a:r>
              <a:rPr lang="en-US" err="1"/>
              <a:t>Thymeleaf</a:t>
            </a:r>
            <a:r>
              <a:rPr lang="en-US"/>
              <a:t> template engine, for example).</a:t>
            </a:r>
          </a:p>
          <a:p>
            <a:pPr marL="514350" lvl="0" indent="-514350">
              <a:buFont typeface="+mj-lt"/>
              <a:buAutoNum type="arabicPeriod" startAt="13"/>
            </a:pPr>
            <a:r>
              <a:rPr lang="en-US" b="1"/>
              <a:t>View</a:t>
            </a:r>
            <a:r>
              <a:rPr lang="en-US"/>
              <a:t> </a:t>
            </a:r>
            <a:r>
              <a:rPr lang="en-US" b="1"/>
              <a:t>engine </a:t>
            </a:r>
            <a:r>
              <a:rPr lang="en-US"/>
              <a:t>merges the view template with the data and produces plain old HTML and sends it back to </a:t>
            </a:r>
            <a:r>
              <a:rPr lang="en-US" err="1"/>
              <a:t>DispatcherServlet</a:t>
            </a:r>
            <a:endParaRPr lang="en-US"/>
          </a:p>
          <a:p>
            <a:pPr marL="514350" lvl="0" indent="-514350">
              <a:buFont typeface="+mj-lt"/>
              <a:buAutoNum type="arabicPeriod" startAt="13"/>
            </a:pPr>
            <a:r>
              <a:rPr lang="en-US" b="1" err="1"/>
              <a:t>DispatcherServlet</a:t>
            </a:r>
            <a:r>
              <a:rPr lang="en-US"/>
              <a:t> sends the generated HTML back to the browser</a:t>
            </a:r>
          </a:p>
          <a:p>
            <a:pPr marL="0" indent="0">
              <a:buNone/>
            </a:pPr>
            <a:endParaRPr lang="en-US"/>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Spring MVC workflow to serve HTTP requests</a:t>
            </a: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MVC workflow</a:t>
            </a:r>
            <a:endParaRPr lang="en-US">
              <a:solidFill>
                <a:schemeClr val="bg1"/>
              </a:solidFill>
              <a:latin typeface="+mn-lt"/>
            </a:endParaRPr>
          </a:p>
        </p:txBody>
      </p:sp>
    </p:spTree>
    <p:extLst>
      <p:ext uri="{BB962C8B-B14F-4D97-AF65-F5344CB8AC3E}">
        <p14:creationId xmlns:p14="http://schemas.microsoft.com/office/powerpoint/2010/main" val="337645502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5107656"/>
          </a:xfrm>
          <a:ln w="38100">
            <a:solidFill>
              <a:schemeClr val="tx1">
                <a:lumMod val="65000"/>
                <a:lumOff val="35000"/>
              </a:schemeClr>
            </a:solidFill>
            <a:prstDash val="solid"/>
            <a:round/>
          </a:ln>
        </p:spPr>
        <p:txBody>
          <a:bodyPr>
            <a:normAutofit fontScale="92500" lnSpcReduction="10000"/>
          </a:bodyPr>
          <a:lstStyle/>
          <a:p>
            <a:pPr lvl="0"/>
            <a:r>
              <a:rPr lang="en-US"/>
              <a:t>A </a:t>
            </a:r>
            <a:r>
              <a:rPr lang="en-US" err="1"/>
              <a:t>ModelAndView</a:t>
            </a:r>
            <a:r>
              <a:rPr lang="en-US"/>
              <a:t> object, with the model implicitly enriched with command objects and the results of @</a:t>
            </a:r>
            <a:r>
              <a:rPr lang="en-US" err="1"/>
              <a:t>ModelAttribute</a:t>
            </a:r>
            <a:r>
              <a:rPr lang="en-US"/>
              <a:t> annotated reference data </a:t>
            </a:r>
            <a:r>
              <a:rPr lang="en-US" err="1"/>
              <a:t>accessor</a:t>
            </a:r>
            <a:r>
              <a:rPr lang="en-US"/>
              <a:t> methods.</a:t>
            </a:r>
          </a:p>
          <a:p>
            <a:pPr lvl="0"/>
            <a:r>
              <a:rPr lang="en-US"/>
              <a:t>A Model object, with the view name implicitly determined through a </a:t>
            </a:r>
            <a:r>
              <a:rPr lang="en-US" err="1"/>
              <a:t>RequestToViewNameTranslator</a:t>
            </a:r>
            <a:r>
              <a:rPr lang="en-US"/>
              <a:t> and the model implicitly enriched with command objects and the results of @</a:t>
            </a:r>
            <a:r>
              <a:rPr lang="en-US" err="1"/>
              <a:t>ModelAttribute</a:t>
            </a:r>
            <a:r>
              <a:rPr lang="en-US"/>
              <a:t> annotated reference data </a:t>
            </a:r>
            <a:r>
              <a:rPr lang="en-US" err="1"/>
              <a:t>accessor</a:t>
            </a:r>
            <a:r>
              <a:rPr lang="en-US"/>
              <a:t> methods.</a:t>
            </a:r>
          </a:p>
          <a:p>
            <a:pPr lvl="0"/>
            <a:r>
              <a:rPr lang="en-US"/>
              <a:t>A Map object for exposing a model, with the view name implicitly determined through a </a:t>
            </a:r>
            <a:r>
              <a:rPr lang="en-US" err="1"/>
              <a:t>RequestToViewNameTranslator</a:t>
            </a:r>
            <a:r>
              <a:rPr lang="en-US"/>
              <a:t> and the model implicitly enriched with command objects and the results of @</a:t>
            </a:r>
            <a:r>
              <a:rPr lang="en-US" err="1"/>
              <a:t>ModelAttribute</a:t>
            </a:r>
            <a:r>
              <a:rPr lang="en-US"/>
              <a:t> annotated reference data </a:t>
            </a:r>
            <a:r>
              <a:rPr lang="en-US" err="1"/>
              <a:t>accessor</a:t>
            </a:r>
            <a:r>
              <a:rPr lang="en-US"/>
              <a:t> methods.</a:t>
            </a:r>
          </a:p>
          <a:p>
            <a:pPr lvl="0"/>
            <a:r>
              <a:rPr lang="en-US"/>
              <a:t>A View object, with the model implicitly determined through command objects and @</a:t>
            </a:r>
            <a:r>
              <a:rPr lang="en-US" err="1"/>
              <a:t>ModelAttribute</a:t>
            </a:r>
            <a:r>
              <a:rPr lang="en-US"/>
              <a:t> annotated reference data </a:t>
            </a:r>
            <a:r>
              <a:rPr lang="en-US" err="1"/>
              <a:t>accessor</a:t>
            </a:r>
            <a:r>
              <a:rPr lang="en-US"/>
              <a:t> methods. The handler method may also programmatically enrich the model by declaring a Model argument (see above).</a:t>
            </a:r>
          </a:p>
          <a:p>
            <a:pPr marL="0" indent="0">
              <a:buNone/>
            </a:pPr>
            <a:endParaRPr lang="en-US"/>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Tipovi povratnih vrednosti</a:t>
            </a:r>
            <a:endParaRPr lang="en-US" sz="4000">
              <a:latin typeface="+mn-lt"/>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bg1"/>
                </a:solidFill>
                <a:latin typeface="+mn-lt"/>
              </a:rPr>
              <a:t>Handler method supported return types</a:t>
            </a:r>
          </a:p>
        </p:txBody>
      </p:sp>
    </p:spTree>
    <p:extLst>
      <p:ext uri="{BB962C8B-B14F-4D97-AF65-F5344CB8AC3E}">
        <p14:creationId xmlns:p14="http://schemas.microsoft.com/office/powerpoint/2010/main" val="350380814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5107656"/>
          </a:xfrm>
          <a:ln w="38100">
            <a:solidFill>
              <a:schemeClr val="tx1">
                <a:lumMod val="65000"/>
                <a:lumOff val="35000"/>
              </a:schemeClr>
            </a:solidFill>
            <a:prstDash val="solid"/>
            <a:round/>
          </a:ln>
        </p:spPr>
        <p:txBody>
          <a:bodyPr>
            <a:normAutofit fontScale="85000" lnSpcReduction="20000"/>
          </a:bodyPr>
          <a:lstStyle/>
          <a:p>
            <a:pPr lvl="0"/>
            <a:r>
              <a:rPr lang="en-US"/>
              <a:t>A String value that is interpreted as the logical view name, with the model implicitly determined through command objects and @</a:t>
            </a:r>
            <a:r>
              <a:rPr lang="en-US" err="1"/>
              <a:t>ModelAttribute</a:t>
            </a:r>
            <a:r>
              <a:rPr lang="en-US"/>
              <a:t> annotated reference data </a:t>
            </a:r>
            <a:r>
              <a:rPr lang="en-US" err="1"/>
              <a:t>accessor</a:t>
            </a:r>
            <a:r>
              <a:rPr lang="en-US"/>
              <a:t> methods. The handler method may also programmatically enrich the model by declaring a Model argument (see above).</a:t>
            </a:r>
          </a:p>
          <a:p>
            <a:pPr lvl="0"/>
            <a:r>
              <a:rPr lang="en-US"/>
              <a:t>void if the method handles the response itself (by writing the response content directly, declaring an argument of type </a:t>
            </a:r>
            <a:r>
              <a:rPr lang="en-US" err="1"/>
              <a:t>ServletResponse</a:t>
            </a:r>
            <a:r>
              <a:rPr lang="en-US"/>
              <a:t> / </a:t>
            </a:r>
            <a:r>
              <a:rPr lang="en-US" err="1"/>
              <a:t>HttpServletResponse</a:t>
            </a:r>
            <a:r>
              <a:rPr lang="en-US"/>
              <a:t> for that purpose) or if the view name is supposed to be implicitly determined through a </a:t>
            </a:r>
            <a:r>
              <a:rPr lang="en-US" err="1"/>
              <a:t>RequestToViewNameTranslator</a:t>
            </a:r>
            <a:r>
              <a:rPr lang="en-US"/>
              <a:t> (not declaring a response argument in the handler method signature).</a:t>
            </a:r>
          </a:p>
          <a:p>
            <a:pPr lvl="0"/>
            <a:r>
              <a:rPr lang="en-US"/>
              <a:t>If the method is annotated with @ResponseBody, the return type is written to the response HTTP body. The return value will be converted to the declared method argument type using `</a:t>
            </a:r>
            <a:r>
              <a:rPr lang="en-US" err="1"/>
              <a:t>HttpMessageConverter`s</a:t>
            </a:r>
            <a:r>
              <a:rPr lang="en-US"/>
              <a:t>. See </a:t>
            </a:r>
            <a:r>
              <a:rPr lang="en-US" u="sng">
                <a:hlinkClick r:id="rId3" tooltip="Mapping the response body with the @ResponseBody annotation"/>
              </a:rPr>
              <a:t>the section called “Mapping the response body with the @ResponseBody annotation”</a:t>
            </a:r>
            <a:r>
              <a:rPr lang="en-US"/>
              <a:t>.</a:t>
            </a:r>
          </a:p>
          <a:p>
            <a:r>
              <a:rPr lang="en-US"/>
              <a:t>An </a:t>
            </a:r>
            <a:r>
              <a:rPr lang="en-US" err="1"/>
              <a:t>HttpEntity</a:t>
            </a:r>
            <a:r>
              <a:rPr lang="en-US"/>
              <a:t>&lt;?&gt; or </a:t>
            </a:r>
            <a:r>
              <a:rPr lang="en-US" err="1"/>
              <a:t>ResponseEntity</a:t>
            </a:r>
            <a:r>
              <a:rPr lang="en-US"/>
              <a:t>&lt;?&gt; object to provide access to the Servlet response HTTP headers and contents. The entity body will be converted to the response stream using `</a:t>
            </a:r>
            <a:r>
              <a:rPr lang="en-US" err="1"/>
              <a:t>HttpMessageConverter`s</a:t>
            </a:r>
            <a:r>
              <a:rPr lang="en-US"/>
              <a:t>. See </a:t>
            </a:r>
            <a:r>
              <a:rPr lang="en-US" u="sng">
                <a:hlinkClick r:id="rId4" tooltip="Using HttpEntity"/>
              </a:rPr>
              <a:t>the section called “Using </a:t>
            </a:r>
            <a:r>
              <a:rPr lang="en-US" u="sng" err="1">
                <a:hlinkClick r:id="rId4" tooltip="Using HttpEntity"/>
              </a:rPr>
              <a:t>HttpEntity</a:t>
            </a:r>
            <a:r>
              <a:rPr lang="en-US" u="sng">
                <a:hlinkClick r:id="rId4" tooltip="Using HttpEntity"/>
              </a:rPr>
              <a:t>”</a:t>
            </a:r>
            <a:r>
              <a:rPr lang="en-US"/>
              <a:t>.</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Tipovi povratnih vrednosti</a:t>
            </a:r>
            <a:endParaRPr lang="en-US" sz="4000">
              <a:latin typeface="+mn-lt"/>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bg1"/>
                </a:solidFill>
                <a:latin typeface="+mn-lt"/>
              </a:rPr>
              <a:t>Handler method supported return types</a:t>
            </a:r>
          </a:p>
        </p:txBody>
      </p:sp>
    </p:spTree>
    <p:extLst>
      <p:ext uri="{BB962C8B-B14F-4D97-AF65-F5344CB8AC3E}">
        <p14:creationId xmlns:p14="http://schemas.microsoft.com/office/powerpoint/2010/main" val="30952052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5107656"/>
          </a:xfrm>
          <a:ln w="38100">
            <a:solidFill>
              <a:schemeClr val="tx1">
                <a:lumMod val="65000"/>
                <a:lumOff val="35000"/>
              </a:schemeClr>
            </a:solidFill>
            <a:prstDash val="solid"/>
            <a:round/>
          </a:ln>
        </p:spPr>
        <p:txBody>
          <a:bodyPr>
            <a:normAutofit fontScale="92500" lnSpcReduction="20000"/>
          </a:bodyPr>
          <a:lstStyle/>
          <a:p>
            <a:pPr lvl="0"/>
            <a:r>
              <a:rPr lang="en-US"/>
              <a:t>An </a:t>
            </a:r>
            <a:r>
              <a:rPr lang="en-US" err="1"/>
              <a:t>HttpHeaders</a:t>
            </a:r>
            <a:r>
              <a:rPr lang="en-US"/>
              <a:t> object to return a response with no body.</a:t>
            </a:r>
          </a:p>
          <a:p>
            <a:pPr lvl="0"/>
            <a:r>
              <a:rPr lang="en-US"/>
              <a:t>A Callable&lt;?&gt; can be returned when the application wants to produce the return value asynchronously in a thread managed by Spring MVC.</a:t>
            </a:r>
          </a:p>
          <a:p>
            <a:pPr lvl="0"/>
            <a:r>
              <a:rPr lang="en-US"/>
              <a:t>A </a:t>
            </a:r>
            <a:r>
              <a:rPr lang="en-US" err="1"/>
              <a:t>DeferredResult</a:t>
            </a:r>
            <a:r>
              <a:rPr lang="en-US"/>
              <a:t>&lt;?&gt; can be returned when the application wants to produce the return value from a thread of its own choosing.</a:t>
            </a:r>
          </a:p>
          <a:p>
            <a:r>
              <a:rPr lang="en-US"/>
              <a:t>Any other return type is considered to be a single model attribute to be exposed to the view, using the attribute name specified through @</a:t>
            </a:r>
            <a:r>
              <a:rPr lang="en-US" err="1"/>
              <a:t>ModelAttribute</a:t>
            </a:r>
            <a:r>
              <a:rPr lang="en-US"/>
              <a:t> at the method level (or the default attribute name based on the return type class name). The model is implicitly enriched with command objects and the results of @</a:t>
            </a:r>
            <a:r>
              <a:rPr lang="en-US" err="1"/>
              <a:t>ModelAttribute</a:t>
            </a:r>
            <a:r>
              <a:rPr lang="en-US"/>
              <a:t> annotated reference data </a:t>
            </a:r>
            <a:r>
              <a:rPr lang="en-US" err="1"/>
              <a:t>accessor</a:t>
            </a:r>
            <a:r>
              <a:rPr lang="en-US"/>
              <a:t> methods.</a:t>
            </a:r>
            <a:endParaRPr lang="sr-Latn-RS"/>
          </a:p>
          <a:p>
            <a:r>
              <a:rPr lang="en-US" err="1"/>
              <a:t>Više</a:t>
            </a:r>
            <a:r>
              <a:rPr lang="en-US"/>
              <a:t> </a:t>
            </a:r>
            <a:r>
              <a:rPr lang="en-US" err="1"/>
              <a:t>informacija</a:t>
            </a:r>
            <a:r>
              <a:rPr lang="en-US"/>
              <a:t> </a:t>
            </a:r>
            <a:r>
              <a:rPr lang="en-US" err="1"/>
              <a:t>na</a:t>
            </a:r>
            <a:r>
              <a:rPr lang="en-US"/>
              <a:t> </a:t>
            </a:r>
            <a:r>
              <a:rPr lang="en-US" u="sng">
                <a:hlinkClick r:id="rId3"/>
              </a:rPr>
              <a:t>https://docs.spring.io/spring/docs/4.0.3.RELEASE/spring-framework-reference/htmlsingle/#mvc-ann-return-types</a:t>
            </a:r>
            <a:endParaRPr lang="en-US"/>
          </a:p>
          <a:p>
            <a:r>
              <a:rPr lang="en-US" err="1"/>
              <a:t>Kada</a:t>
            </a:r>
            <a:r>
              <a:rPr lang="en-US"/>
              <a:t> se </a:t>
            </a:r>
            <a:r>
              <a:rPr lang="en-US" err="1"/>
              <a:t>bude</a:t>
            </a:r>
            <a:r>
              <a:rPr lang="en-US"/>
              <a:t> radio </a:t>
            </a:r>
            <a:r>
              <a:rPr lang="en-US" err="1"/>
              <a:t>prezentacioni</a:t>
            </a:r>
            <a:r>
              <a:rPr lang="en-US"/>
              <a:t> </a:t>
            </a:r>
            <a:r>
              <a:rPr lang="en-US" err="1"/>
              <a:t>deo</a:t>
            </a:r>
            <a:r>
              <a:rPr lang="en-US"/>
              <a:t> </a:t>
            </a:r>
            <a:r>
              <a:rPr lang="en-US" err="1"/>
              <a:t>sa</a:t>
            </a:r>
            <a:r>
              <a:rPr lang="en-US"/>
              <a:t> </a:t>
            </a:r>
            <a:r>
              <a:rPr lang="en-US" err="1"/>
              <a:t>Thymeleaf</a:t>
            </a:r>
            <a:r>
              <a:rPr lang="en-US"/>
              <a:t> </a:t>
            </a:r>
            <a:r>
              <a:rPr lang="sr-Latn-RS"/>
              <a:t>V</a:t>
            </a:r>
            <a:r>
              <a:rPr lang="en-US"/>
              <a:t>iew Engine </a:t>
            </a:r>
            <a:r>
              <a:rPr lang="en-US" err="1"/>
              <a:t>koristiće</a:t>
            </a:r>
            <a:r>
              <a:rPr lang="en-US"/>
              <a:t> se </a:t>
            </a:r>
            <a:r>
              <a:rPr lang="en-US" err="1"/>
              <a:t>neke</a:t>
            </a:r>
            <a:r>
              <a:rPr lang="en-US"/>
              <a:t> od </a:t>
            </a:r>
            <a:r>
              <a:rPr lang="en-US" err="1"/>
              <a:t>pomenutih</a:t>
            </a:r>
            <a:r>
              <a:rPr lang="en-US"/>
              <a:t> </a:t>
            </a:r>
            <a:r>
              <a:rPr lang="en-US" err="1"/>
              <a:t>vrendosti</a:t>
            </a:r>
            <a:endParaRPr lang="en-US"/>
          </a:p>
          <a:p>
            <a:endParaRPr lang="en-US"/>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Tipovi povratnih vrednosti</a:t>
            </a:r>
            <a:endParaRPr lang="en-US" sz="4000">
              <a:latin typeface="+mn-lt"/>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bg1"/>
                </a:solidFill>
                <a:latin typeface="+mn-lt"/>
              </a:rPr>
              <a:t>Handler method supported return types</a:t>
            </a:r>
          </a:p>
        </p:txBody>
      </p:sp>
    </p:spTree>
    <p:extLst>
      <p:ext uri="{BB962C8B-B14F-4D97-AF65-F5344CB8AC3E}">
        <p14:creationId xmlns:p14="http://schemas.microsoft.com/office/powerpoint/2010/main" val="128429234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523933"/>
          </a:xfrm>
          <a:ln w="38100">
            <a:solidFill>
              <a:schemeClr val="tx1">
                <a:lumMod val="65000"/>
                <a:lumOff val="35000"/>
              </a:schemeClr>
            </a:solidFill>
            <a:prstDash val="solid"/>
            <a:round/>
          </a:ln>
        </p:spPr>
        <p:txBody>
          <a:bodyPr>
            <a:normAutofit fontScale="92500"/>
          </a:bodyPr>
          <a:lstStyle/>
          <a:p>
            <a:pPr lvl="0"/>
            <a:r>
              <a:rPr lang="sr-Latn-RS"/>
              <a:t>Primer kada bi se vraćao ModelAndView objekat, obavezno korišćenje View Engine</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Tipovi povratnih vrednosti</a:t>
            </a:r>
            <a:endParaRPr lang="en-US" sz="4000">
              <a:latin typeface="+mn-lt"/>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bg1"/>
                </a:solidFill>
                <a:latin typeface="+mn-lt"/>
              </a:rPr>
              <a:t>Handler method supported return types</a:t>
            </a:r>
          </a:p>
        </p:txBody>
      </p:sp>
      <p:sp>
        <p:nvSpPr>
          <p:cNvPr id="6" name="Rectangle 5"/>
          <p:cNvSpPr/>
          <p:nvPr/>
        </p:nvSpPr>
        <p:spPr>
          <a:xfrm>
            <a:off x="249382" y="2077119"/>
            <a:ext cx="11684000" cy="4524315"/>
          </a:xfrm>
          <a:prstGeom prst="rect">
            <a:avLst/>
          </a:prstGeom>
        </p:spPr>
        <p:txBody>
          <a:bodyPr wrap="square">
            <a:spAutoFit/>
          </a:bodyPr>
          <a:lstStyle/>
          <a:p>
            <a:r>
              <a:rPr lang="sr-Latn-RS" sz="1600">
                <a:solidFill>
                  <a:srgbClr val="646464"/>
                </a:solidFill>
                <a:latin typeface="Consolas"/>
              </a:rPr>
              <a:t>@Controller</a:t>
            </a:r>
          </a:p>
          <a:p>
            <a:r>
              <a:rPr lang="sr-Latn-RS" sz="1600" b="1">
                <a:solidFill>
                  <a:srgbClr val="7F0055"/>
                </a:solidFill>
                <a:latin typeface="Consolas"/>
              </a:rPr>
              <a:t>public</a:t>
            </a:r>
            <a:r>
              <a:rPr lang="sr-Latn-RS" sz="1600" b="1">
                <a:solidFill>
                  <a:srgbClr val="000000"/>
                </a:solidFill>
                <a:latin typeface="Consolas"/>
              </a:rPr>
              <a:t> </a:t>
            </a:r>
            <a:r>
              <a:rPr lang="sr-Latn-RS" sz="1600" b="1">
                <a:solidFill>
                  <a:srgbClr val="7F0055"/>
                </a:solidFill>
                <a:latin typeface="Consolas"/>
              </a:rPr>
              <a:t>class</a:t>
            </a:r>
            <a:r>
              <a:rPr lang="sr-Latn-RS" sz="1600" b="1">
                <a:solidFill>
                  <a:srgbClr val="000000"/>
                </a:solidFill>
                <a:latin typeface="Consolas"/>
              </a:rPr>
              <a:t> </a:t>
            </a:r>
            <a:r>
              <a:rPr lang="sr-Latn-RS" sz="1600">
                <a:solidFill>
                  <a:srgbClr val="000000"/>
                </a:solidFill>
                <a:latin typeface="Consolas"/>
              </a:rPr>
              <a:t>MojKontroler</a:t>
            </a:r>
            <a:r>
              <a:rPr lang="sr-Latn-RS" sz="1600" b="1">
                <a:solidFill>
                  <a:srgbClr val="000000"/>
                </a:solidFill>
                <a:latin typeface="Consolas"/>
              </a:rPr>
              <a:t> {</a:t>
            </a:r>
          </a:p>
          <a:p>
            <a:r>
              <a:rPr lang="sr-Latn-RS" sz="1600">
                <a:solidFill>
                  <a:srgbClr val="646464"/>
                </a:solidFill>
                <a:latin typeface="Consolas"/>
              </a:rPr>
              <a:t>	@RequestMapping</a:t>
            </a:r>
            <a:r>
              <a:rPr lang="sr-Latn-RS" sz="1600">
                <a:solidFill>
                  <a:srgbClr val="000000"/>
                </a:solidFill>
                <a:latin typeface="Consolas"/>
              </a:rPr>
              <a:t>(value = </a:t>
            </a:r>
            <a:r>
              <a:rPr lang="sr-Latn-RS" sz="1600">
                <a:solidFill>
                  <a:srgbClr val="2A00FF"/>
                </a:solidFill>
                <a:latin typeface="Consolas"/>
              </a:rPr>
              <a:t>"/getDateAndTime"</a:t>
            </a:r>
            <a:r>
              <a:rPr lang="sr-Latn-RS" sz="1600">
                <a:solidFill>
                  <a:srgbClr val="000000"/>
                </a:solidFill>
                <a:latin typeface="Consolas"/>
              </a:rPr>
              <a:t>)</a:t>
            </a:r>
          </a:p>
          <a:p>
            <a:r>
              <a:rPr lang="sr-Latn-RS" sz="1600" b="1">
                <a:solidFill>
                  <a:srgbClr val="7F0055"/>
                </a:solidFill>
                <a:latin typeface="Consolas"/>
              </a:rPr>
              <a:t>	public</a:t>
            </a:r>
            <a:r>
              <a:rPr lang="sr-Latn-RS" sz="1600" b="1">
                <a:solidFill>
                  <a:srgbClr val="000000"/>
                </a:solidFill>
                <a:latin typeface="Consolas"/>
              </a:rPr>
              <a:t> </a:t>
            </a:r>
            <a:r>
              <a:rPr lang="sr-Latn-RS" sz="1600">
                <a:solidFill>
                  <a:srgbClr val="000000"/>
                </a:solidFill>
                <a:latin typeface="Consolas"/>
              </a:rPr>
              <a:t>ModelAndView</a:t>
            </a:r>
            <a:r>
              <a:rPr lang="sr-Latn-RS" sz="1600" b="1">
                <a:solidFill>
                  <a:srgbClr val="000000"/>
                </a:solidFill>
                <a:latin typeface="Consolas"/>
              </a:rPr>
              <a:t> </a:t>
            </a:r>
            <a:r>
              <a:rPr lang="sr-Latn-RS" sz="1600">
                <a:solidFill>
                  <a:srgbClr val="000000"/>
                </a:solidFill>
                <a:latin typeface="Consolas"/>
              </a:rPr>
              <a:t>getDateAndTime</a:t>
            </a:r>
            <a:r>
              <a:rPr lang="sr-Latn-RS" sz="1600" b="1">
                <a:solidFill>
                  <a:srgbClr val="000000"/>
                </a:solidFill>
                <a:latin typeface="Consolas"/>
              </a:rPr>
              <a:t>() {</a:t>
            </a:r>
          </a:p>
          <a:p>
            <a:r>
              <a:rPr lang="sr-Latn-RS" sz="1600">
                <a:solidFill>
                  <a:srgbClr val="000000"/>
                </a:solidFill>
                <a:latin typeface="Consolas"/>
              </a:rPr>
              <a:t>		LocalDateTime </a:t>
            </a:r>
            <a:r>
              <a:rPr lang="sr-Latn-RS" sz="1600">
                <a:solidFill>
                  <a:srgbClr val="6A3E3E"/>
                </a:solidFill>
                <a:latin typeface="Consolas"/>
              </a:rPr>
              <a:t>now</a:t>
            </a:r>
            <a:r>
              <a:rPr lang="sr-Latn-RS" sz="1600">
                <a:solidFill>
                  <a:srgbClr val="000000"/>
                </a:solidFill>
                <a:latin typeface="Consolas"/>
              </a:rPr>
              <a:t> = LocalDateTime.</a:t>
            </a:r>
            <a:r>
              <a:rPr lang="sr-Latn-RS" sz="1600" i="1">
                <a:solidFill>
                  <a:srgbClr val="000000"/>
                </a:solidFill>
                <a:latin typeface="Consolas"/>
              </a:rPr>
              <a:t>now();</a:t>
            </a:r>
          </a:p>
          <a:p>
            <a:r>
              <a:rPr lang="sr-Latn-RS" sz="1600">
                <a:solidFill>
                  <a:srgbClr val="000000"/>
                </a:solidFill>
                <a:latin typeface="Consolas"/>
              </a:rPr>
              <a:t>		DateTimeFormatter </a:t>
            </a:r>
            <a:r>
              <a:rPr lang="sr-Latn-RS" sz="1600">
                <a:solidFill>
                  <a:srgbClr val="6A3E3E"/>
                </a:solidFill>
                <a:latin typeface="Consolas"/>
              </a:rPr>
              <a:t>dtf</a:t>
            </a:r>
            <a:r>
              <a:rPr lang="sr-Latn-RS" sz="1600">
                <a:solidFill>
                  <a:srgbClr val="000000"/>
                </a:solidFill>
                <a:latin typeface="Consolas"/>
              </a:rPr>
              <a:t> = DateTimeFormatter.</a:t>
            </a:r>
            <a:r>
              <a:rPr lang="sr-Latn-RS" sz="1600" i="1">
                <a:solidFill>
                  <a:srgbClr val="000000"/>
                </a:solidFill>
                <a:latin typeface="Consolas"/>
              </a:rPr>
              <a:t>ofPattern(</a:t>
            </a:r>
            <a:r>
              <a:rPr lang="sr-Latn-RS" sz="1600" i="1">
                <a:solidFill>
                  <a:srgbClr val="2A00FF"/>
                </a:solidFill>
                <a:latin typeface="Consolas"/>
              </a:rPr>
              <a:t>"dd.MM.yyyy HH:mm:ss"</a:t>
            </a:r>
            <a:r>
              <a:rPr lang="sr-Latn-RS" sz="1600" i="1">
                <a:solidFill>
                  <a:srgbClr val="000000"/>
                </a:solidFill>
                <a:latin typeface="Consolas"/>
              </a:rPr>
              <a:t>);</a:t>
            </a:r>
          </a:p>
          <a:p>
            <a:r>
              <a:rPr lang="sr-Latn-RS" sz="1600">
                <a:solidFill>
                  <a:srgbClr val="000000"/>
                </a:solidFill>
                <a:latin typeface="Consolas"/>
              </a:rPr>
              <a:t>		String </a:t>
            </a:r>
            <a:r>
              <a:rPr lang="sr-Latn-RS" sz="1600">
                <a:solidFill>
                  <a:srgbClr val="6A3E3E"/>
                </a:solidFill>
                <a:latin typeface="Consolas"/>
              </a:rPr>
              <a:t>date_time</a:t>
            </a:r>
            <a:r>
              <a:rPr lang="sr-Latn-RS" sz="1600">
                <a:solidFill>
                  <a:srgbClr val="000000"/>
                </a:solidFill>
                <a:latin typeface="Consolas"/>
              </a:rPr>
              <a:t> = </a:t>
            </a:r>
            <a:r>
              <a:rPr lang="sr-Latn-RS" sz="1600">
                <a:solidFill>
                  <a:srgbClr val="6A3E3E"/>
                </a:solidFill>
                <a:latin typeface="Consolas"/>
              </a:rPr>
              <a:t>dtf</a:t>
            </a:r>
            <a:r>
              <a:rPr lang="sr-Latn-RS" sz="1600">
                <a:solidFill>
                  <a:srgbClr val="000000"/>
                </a:solidFill>
                <a:latin typeface="Consolas"/>
              </a:rPr>
              <a:t>.format(</a:t>
            </a:r>
            <a:r>
              <a:rPr lang="sr-Latn-RS" sz="1600">
                <a:solidFill>
                  <a:srgbClr val="6A3E3E"/>
                </a:solidFill>
                <a:latin typeface="Consolas"/>
              </a:rPr>
              <a:t>now</a:t>
            </a:r>
            <a:r>
              <a:rPr lang="sr-Latn-RS" sz="1600">
                <a:solidFill>
                  <a:srgbClr val="000000"/>
                </a:solidFill>
                <a:latin typeface="Consolas"/>
              </a:rPr>
              <a:t>);</a:t>
            </a:r>
          </a:p>
          <a:p>
            <a:endParaRPr lang="sr-Latn-RS" sz="1600">
              <a:latin typeface="Consolas"/>
            </a:endParaRPr>
          </a:p>
          <a:p>
            <a:r>
              <a:rPr lang="sr-Latn-RS" sz="1600">
                <a:solidFill>
                  <a:srgbClr val="3F7F5F"/>
                </a:solidFill>
                <a:latin typeface="Consolas"/>
              </a:rPr>
              <a:t>		//the logical view name</a:t>
            </a:r>
          </a:p>
          <a:p>
            <a:r>
              <a:rPr lang="sr-Latn-RS" sz="1600">
                <a:solidFill>
                  <a:srgbClr val="000000"/>
                </a:solidFill>
                <a:latin typeface="Consolas"/>
              </a:rPr>
              <a:t>		ModelAndView </a:t>
            </a:r>
            <a:r>
              <a:rPr lang="sr-Latn-RS" sz="1600">
                <a:solidFill>
                  <a:srgbClr val="6A3E3E"/>
                </a:solidFill>
                <a:latin typeface="Consolas"/>
              </a:rPr>
              <a:t>mav</a:t>
            </a:r>
            <a:r>
              <a:rPr lang="sr-Latn-RS" sz="1600">
                <a:solidFill>
                  <a:srgbClr val="000000"/>
                </a:solidFill>
                <a:latin typeface="Consolas"/>
              </a:rPr>
              <a:t> = </a:t>
            </a:r>
            <a:r>
              <a:rPr lang="sr-Latn-RS" sz="1600" b="1">
                <a:solidFill>
                  <a:srgbClr val="7F0055"/>
                </a:solidFill>
                <a:latin typeface="Consolas"/>
              </a:rPr>
              <a:t>new</a:t>
            </a:r>
            <a:r>
              <a:rPr lang="sr-Latn-RS" sz="1600" b="1">
                <a:solidFill>
                  <a:srgbClr val="000000"/>
                </a:solidFill>
                <a:latin typeface="Consolas"/>
              </a:rPr>
              <a:t> </a:t>
            </a:r>
            <a:r>
              <a:rPr lang="sr-Latn-RS" sz="1600">
                <a:solidFill>
                  <a:srgbClr val="000000"/>
                </a:solidFill>
                <a:latin typeface="Consolas"/>
              </a:rPr>
              <a:t>ModelAndView</a:t>
            </a:r>
            <a:r>
              <a:rPr lang="sr-Latn-RS" sz="1600" b="1">
                <a:solidFill>
                  <a:srgbClr val="000000"/>
                </a:solidFill>
                <a:latin typeface="Consolas"/>
              </a:rPr>
              <a:t>(</a:t>
            </a:r>
            <a:r>
              <a:rPr lang="sr-Latn-RS" sz="1600" b="1">
                <a:solidFill>
                  <a:srgbClr val="2A00FF"/>
                </a:solidFill>
                <a:latin typeface="Consolas"/>
              </a:rPr>
              <a:t>"showMessage"</a:t>
            </a:r>
            <a:r>
              <a:rPr lang="sr-Latn-RS" sz="1600" b="1">
                <a:solidFill>
                  <a:srgbClr val="000000"/>
                </a:solidFill>
                <a:latin typeface="Consolas"/>
              </a:rPr>
              <a:t>); </a:t>
            </a:r>
          </a:p>
          <a:p>
            <a:endParaRPr lang="sr-Latn-RS" sz="1600">
              <a:latin typeface="Consolas"/>
            </a:endParaRPr>
          </a:p>
          <a:p>
            <a:r>
              <a:rPr lang="sr-Latn-RS" sz="1600">
                <a:solidFill>
                  <a:srgbClr val="3F7F5F"/>
                </a:solidFill>
                <a:latin typeface="Consolas"/>
              </a:rPr>
              <a:t>		//add object as attribute now of model</a:t>
            </a:r>
          </a:p>
          <a:p>
            <a:pPr lvl="4"/>
            <a:r>
              <a:rPr lang="sr-Latn-RS" sz="1600">
                <a:solidFill>
                  <a:srgbClr val="6A3E3E"/>
                </a:solidFill>
                <a:latin typeface="Consolas"/>
              </a:rPr>
              <a:t>mav</a:t>
            </a:r>
            <a:r>
              <a:rPr lang="sr-Latn-RS" sz="1600">
                <a:solidFill>
                  <a:srgbClr val="000000"/>
                </a:solidFill>
                <a:latin typeface="Consolas"/>
              </a:rPr>
              <a:t>.addObject(</a:t>
            </a:r>
            <a:r>
              <a:rPr lang="sr-Latn-RS" sz="1600">
                <a:solidFill>
                  <a:srgbClr val="2A00FF"/>
                </a:solidFill>
                <a:latin typeface="Consolas"/>
              </a:rPr>
              <a:t>"now"</a:t>
            </a:r>
            <a:r>
              <a:rPr lang="sr-Latn-RS" sz="1600">
                <a:solidFill>
                  <a:srgbClr val="000000"/>
                </a:solidFill>
                <a:latin typeface="Consolas"/>
              </a:rPr>
              <a:t>, </a:t>
            </a:r>
            <a:r>
              <a:rPr lang="sr-Latn-RS" sz="1600">
                <a:solidFill>
                  <a:srgbClr val="6A3E3E"/>
                </a:solidFill>
                <a:latin typeface="Consolas"/>
              </a:rPr>
              <a:t>now</a:t>
            </a:r>
            <a:r>
              <a:rPr lang="sr-Latn-RS" sz="1600">
                <a:solidFill>
                  <a:srgbClr val="000000"/>
                </a:solidFill>
                <a:latin typeface="Consolas"/>
              </a:rPr>
              <a:t>); </a:t>
            </a:r>
          </a:p>
          <a:p>
            <a:r>
              <a:rPr lang="sr-Latn-RS" sz="1600">
                <a:solidFill>
                  <a:srgbClr val="6A3E3E"/>
                </a:solidFill>
                <a:latin typeface="Consolas"/>
              </a:rPr>
              <a:t>		mav</a:t>
            </a:r>
            <a:r>
              <a:rPr lang="sr-Latn-RS" sz="1600">
                <a:solidFill>
                  <a:srgbClr val="000000"/>
                </a:solidFill>
                <a:latin typeface="Consolas"/>
              </a:rPr>
              <a:t>.addObject(</a:t>
            </a:r>
            <a:r>
              <a:rPr lang="sr-Latn-RS" sz="1600">
                <a:solidFill>
                  <a:srgbClr val="2A00FF"/>
                </a:solidFill>
                <a:latin typeface="Consolas"/>
              </a:rPr>
              <a:t>"date_time"</a:t>
            </a:r>
            <a:r>
              <a:rPr lang="sr-Latn-RS" sz="1600">
                <a:solidFill>
                  <a:srgbClr val="000000"/>
                </a:solidFill>
                <a:latin typeface="Consolas"/>
              </a:rPr>
              <a:t>, </a:t>
            </a:r>
            <a:r>
              <a:rPr lang="sr-Latn-RS" sz="1600">
                <a:solidFill>
                  <a:srgbClr val="6A3E3E"/>
                </a:solidFill>
                <a:latin typeface="Consolas"/>
              </a:rPr>
              <a:t>date_time</a:t>
            </a:r>
            <a:r>
              <a:rPr lang="sr-Latn-RS" sz="1600">
                <a:solidFill>
                  <a:srgbClr val="000000"/>
                </a:solidFill>
                <a:latin typeface="Consolas"/>
              </a:rPr>
              <a:t>);</a:t>
            </a:r>
          </a:p>
          <a:p>
            <a:endParaRPr lang="sr-Latn-RS" sz="1600">
              <a:latin typeface="Consolas"/>
            </a:endParaRPr>
          </a:p>
          <a:p>
            <a:r>
              <a:rPr lang="sr-Latn-RS" sz="1600" b="1">
                <a:solidFill>
                  <a:srgbClr val="7F0055"/>
                </a:solidFill>
                <a:latin typeface="Consolas"/>
              </a:rPr>
              <a:t>		return</a:t>
            </a:r>
            <a:r>
              <a:rPr lang="sr-Latn-RS" sz="1600" b="1">
                <a:solidFill>
                  <a:srgbClr val="000000"/>
                </a:solidFill>
                <a:latin typeface="Consolas"/>
              </a:rPr>
              <a:t> </a:t>
            </a:r>
            <a:r>
              <a:rPr lang="sr-Latn-RS" sz="1600" b="1">
                <a:solidFill>
                  <a:srgbClr val="6A3E3E"/>
                </a:solidFill>
                <a:latin typeface="Consolas"/>
              </a:rPr>
              <a:t>mav</a:t>
            </a:r>
            <a:r>
              <a:rPr lang="sr-Latn-RS" sz="1600" b="1">
                <a:solidFill>
                  <a:srgbClr val="000000"/>
                </a:solidFill>
                <a:latin typeface="Consolas"/>
              </a:rPr>
              <a:t>;</a:t>
            </a:r>
          </a:p>
          <a:p>
            <a:r>
              <a:rPr lang="sr-Latn-RS" sz="1600">
                <a:solidFill>
                  <a:srgbClr val="000000"/>
                </a:solidFill>
                <a:latin typeface="Consolas"/>
              </a:rPr>
              <a:t>	}</a:t>
            </a:r>
          </a:p>
          <a:p>
            <a:r>
              <a:rPr lang="sr-Latn-RS" sz="1600">
                <a:solidFill>
                  <a:srgbClr val="000000"/>
                </a:solidFill>
                <a:latin typeface="Consolas"/>
              </a:rPr>
              <a:t>}</a:t>
            </a:r>
          </a:p>
        </p:txBody>
      </p:sp>
    </p:spTree>
    <p:extLst>
      <p:ext uri="{BB962C8B-B14F-4D97-AF65-F5344CB8AC3E}">
        <p14:creationId xmlns:p14="http://schemas.microsoft.com/office/powerpoint/2010/main" val="388441542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1754856"/>
          </a:xfrm>
          <a:ln w="38100">
            <a:solidFill>
              <a:schemeClr val="tx1">
                <a:lumMod val="65000"/>
                <a:lumOff val="35000"/>
              </a:schemeClr>
            </a:solidFill>
            <a:prstDash val="solid"/>
            <a:round/>
          </a:ln>
        </p:spPr>
        <p:txBody>
          <a:bodyPr>
            <a:normAutofit/>
          </a:bodyPr>
          <a:lstStyle/>
          <a:p>
            <a:r>
              <a:rPr lang="sr-Cyrl-RS"/>
              <a:t>ModelAndView objekat služi kao pogodan “noseći” objekat za podatke koje View treba da prikaže, i informaciju o samom View-u koji treba iskoristiti za prikaz.</a:t>
            </a:r>
            <a:endParaRPr lang="en-US"/>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Tipovi povratnih vrednosti</a:t>
            </a:r>
            <a:endParaRPr lang="en-US" sz="4000">
              <a:latin typeface="+mn-lt"/>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bg1"/>
                </a:solidFill>
                <a:latin typeface="+mn-lt"/>
              </a:rPr>
              <a:t>Handler method supported return types</a:t>
            </a:r>
          </a:p>
        </p:txBody>
      </p:sp>
    </p:spTree>
    <p:extLst>
      <p:ext uri="{BB962C8B-B14F-4D97-AF65-F5344CB8AC3E}">
        <p14:creationId xmlns:p14="http://schemas.microsoft.com/office/powerpoint/2010/main" val="38308827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5107656"/>
          </a:xfrm>
          <a:ln w="38100">
            <a:solidFill>
              <a:schemeClr val="tx1">
                <a:lumMod val="65000"/>
                <a:lumOff val="35000"/>
              </a:schemeClr>
            </a:solidFill>
            <a:prstDash val="solid"/>
            <a:round/>
          </a:ln>
        </p:spPr>
        <p:txBody>
          <a:bodyPr>
            <a:normAutofit/>
          </a:bodyPr>
          <a:lstStyle/>
          <a:p>
            <a:pPr lvl="0"/>
            <a:r>
              <a:rPr lang="en-US"/>
              <a:t>Request or response objects (Servlet API). Choose any specific request or response type, for example </a:t>
            </a:r>
            <a:r>
              <a:rPr lang="en-US" err="1"/>
              <a:t>ServletRequest</a:t>
            </a:r>
            <a:r>
              <a:rPr lang="en-US"/>
              <a:t> or </a:t>
            </a:r>
            <a:r>
              <a:rPr lang="en-US" err="1"/>
              <a:t>HttpServletRequest</a:t>
            </a:r>
            <a:r>
              <a:rPr lang="en-US"/>
              <a:t>.</a:t>
            </a:r>
          </a:p>
          <a:p>
            <a:pPr lvl="0"/>
            <a:r>
              <a:rPr lang="en-US"/>
              <a:t>Session object (Servlet API): of type </a:t>
            </a:r>
            <a:r>
              <a:rPr lang="en-US" err="1"/>
              <a:t>HttpSession</a:t>
            </a:r>
            <a:r>
              <a:rPr lang="en-US"/>
              <a:t>. An argument of this type enforces the presence of a corresponding session. As a consequence, such an argument is never null.</a:t>
            </a:r>
          </a:p>
          <a:p>
            <a:pPr lvl="0"/>
            <a:r>
              <a:rPr lang="en-US" err="1"/>
              <a:t>org.springframework.web.context.request.WebRequest</a:t>
            </a:r>
            <a:r>
              <a:rPr lang="en-US"/>
              <a:t> or </a:t>
            </a:r>
            <a:r>
              <a:rPr lang="en-US" err="1"/>
              <a:t>org.springframework.web.context.request.NativeWebRequest</a:t>
            </a:r>
            <a:r>
              <a:rPr lang="en-US"/>
              <a:t>. Allows for generic request parameter access as well as request/session attribute access, without ties to the native Servlet/</a:t>
            </a:r>
            <a:r>
              <a:rPr lang="en-US" err="1"/>
              <a:t>Portlet</a:t>
            </a:r>
            <a:r>
              <a:rPr lang="en-US"/>
              <a:t> API.</a:t>
            </a:r>
          </a:p>
          <a:p>
            <a:pPr lvl="0"/>
            <a:r>
              <a:rPr lang="en-US" err="1"/>
              <a:t>java.util.Locale</a:t>
            </a:r>
            <a:r>
              <a:rPr lang="en-US"/>
              <a:t> for the current request locale, determined by the most specific locale resolver available, in effect, the configured </a:t>
            </a:r>
            <a:r>
              <a:rPr lang="en-US" err="1"/>
              <a:t>LocaleResolver</a:t>
            </a:r>
            <a:r>
              <a:rPr lang="en-US"/>
              <a:t> in a Servlet environment.</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Tipovi argumenata funkcija</a:t>
            </a:r>
            <a:endParaRPr lang="en-US" sz="4000">
              <a:latin typeface="+mn-lt"/>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bg1"/>
                </a:solidFill>
                <a:latin typeface="+mn-lt"/>
              </a:rPr>
              <a:t>Handler method supported argument types</a:t>
            </a:r>
          </a:p>
        </p:txBody>
      </p:sp>
    </p:spTree>
    <p:extLst>
      <p:ext uri="{BB962C8B-B14F-4D97-AF65-F5344CB8AC3E}">
        <p14:creationId xmlns:p14="http://schemas.microsoft.com/office/powerpoint/2010/main" val="12202564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5107656"/>
          </a:xfrm>
          <a:ln w="38100">
            <a:solidFill>
              <a:schemeClr val="tx1">
                <a:lumMod val="65000"/>
                <a:lumOff val="35000"/>
              </a:schemeClr>
            </a:solidFill>
            <a:prstDash val="solid"/>
            <a:round/>
          </a:ln>
        </p:spPr>
        <p:txBody>
          <a:bodyPr>
            <a:normAutofit fontScale="92500" lnSpcReduction="20000"/>
          </a:bodyPr>
          <a:lstStyle/>
          <a:p>
            <a:pPr lvl="0"/>
            <a:r>
              <a:rPr lang="en-US" err="1"/>
              <a:t>java.io.InputStream</a:t>
            </a:r>
            <a:r>
              <a:rPr lang="en-US"/>
              <a:t> / </a:t>
            </a:r>
            <a:r>
              <a:rPr lang="en-US" err="1"/>
              <a:t>java.io.Reader</a:t>
            </a:r>
            <a:r>
              <a:rPr lang="en-US"/>
              <a:t> for access to the request’s content. This value is the raw </a:t>
            </a:r>
            <a:r>
              <a:rPr lang="en-US" err="1"/>
              <a:t>InputStream</a:t>
            </a:r>
            <a:r>
              <a:rPr lang="en-US"/>
              <a:t>/Reader as exposed by the Servlet API.</a:t>
            </a:r>
          </a:p>
          <a:p>
            <a:pPr lvl="0"/>
            <a:r>
              <a:rPr lang="en-US" err="1"/>
              <a:t>java.io.OutputStream</a:t>
            </a:r>
            <a:r>
              <a:rPr lang="en-US"/>
              <a:t> / </a:t>
            </a:r>
            <a:r>
              <a:rPr lang="en-US" err="1"/>
              <a:t>java.io.Writer</a:t>
            </a:r>
            <a:r>
              <a:rPr lang="en-US"/>
              <a:t> for generating the response’s content. This value is the raw </a:t>
            </a:r>
            <a:r>
              <a:rPr lang="en-US" err="1"/>
              <a:t>OutputStream</a:t>
            </a:r>
            <a:r>
              <a:rPr lang="en-US"/>
              <a:t>/Writer as exposed by the Servlet API.</a:t>
            </a:r>
          </a:p>
          <a:p>
            <a:pPr lvl="0"/>
            <a:r>
              <a:rPr lang="en-US" err="1"/>
              <a:t>org.springframework.http.HttpMethod</a:t>
            </a:r>
            <a:r>
              <a:rPr lang="en-US"/>
              <a:t> for the HTTP request method.</a:t>
            </a:r>
          </a:p>
          <a:p>
            <a:pPr lvl="0"/>
            <a:r>
              <a:rPr lang="en-US" err="1"/>
              <a:t>java.security.Principal</a:t>
            </a:r>
            <a:r>
              <a:rPr lang="en-US"/>
              <a:t> containing the currently authenticated user.</a:t>
            </a:r>
          </a:p>
          <a:p>
            <a:pPr lvl="0"/>
            <a:r>
              <a:rPr lang="en-US"/>
              <a:t>@</a:t>
            </a:r>
            <a:r>
              <a:rPr lang="en-US" err="1"/>
              <a:t>PathVariable</a:t>
            </a:r>
            <a:r>
              <a:rPr lang="en-US"/>
              <a:t> annotated parameters for access to URI template variables. See </a:t>
            </a:r>
            <a:r>
              <a:rPr lang="en-US" u="sng">
                <a:hlinkClick r:id="rId3" tooltip="URI Template Patterns"/>
              </a:rPr>
              <a:t>the section called “URI Template Patterns”</a:t>
            </a:r>
            <a:r>
              <a:rPr lang="en-US"/>
              <a:t>.</a:t>
            </a:r>
          </a:p>
          <a:p>
            <a:pPr lvl="0"/>
            <a:r>
              <a:rPr lang="en-US"/>
              <a:t>@</a:t>
            </a:r>
            <a:r>
              <a:rPr lang="en-US" err="1"/>
              <a:t>MatrixVariable</a:t>
            </a:r>
            <a:r>
              <a:rPr lang="en-US"/>
              <a:t> annotated parameters for access to name-value pairs located in URI path segments. See </a:t>
            </a:r>
            <a:r>
              <a:rPr lang="en-US" u="sng">
                <a:hlinkClick r:id="rId4" tooltip="Matrix Variables"/>
              </a:rPr>
              <a:t>the section called “Matrix Variables”</a:t>
            </a:r>
            <a:r>
              <a:rPr lang="en-US"/>
              <a:t>.</a:t>
            </a:r>
          </a:p>
          <a:p>
            <a:pPr lvl="0"/>
            <a:r>
              <a:rPr lang="en-US"/>
              <a:t>@</a:t>
            </a:r>
            <a:r>
              <a:rPr lang="en-US" err="1"/>
              <a:t>RequestParam</a:t>
            </a:r>
            <a:r>
              <a:rPr lang="en-US"/>
              <a:t> annotated parameters for access to specific Servlet request parameters. Parameter values are converted to the declared method argument type. See </a:t>
            </a:r>
            <a:r>
              <a:rPr lang="en-US" u="sng">
                <a:hlinkClick r:id="rId5" tooltip="Binding request parameters to method parameters with @RequestParam"/>
              </a:rPr>
              <a:t>the section called “Binding request parameters to method parameters with @</a:t>
            </a:r>
            <a:r>
              <a:rPr lang="en-US" u="sng" err="1">
                <a:hlinkClick r:id="rId5" tooltip="Binding request parameters to method parameters with @RequestParam"/>
              </a:rPr>
              <a:t>RequestParam</a:t>
            </a:r>
            <a:r>
              <a:rPr lang="en-US" u="sng">
                <a:hlinkClick r:id="rId5" tooltip="Binding request parameters to method parameters with @RequestParam"/>
              </a:rPr>
              <a:t>”</a:t>
            </a:r>
            <a:r>
              <a:rPr lang="en-US"/>
              <a:t>.</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Tipovi argumenata funkcija</a:t>
            </a:r>
            <a:endParaRPr lang="en-US" sz="4000">
              <a:latin typeface="+mn-lt"/>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bg1"/>
                </a:solidFill>
                <a:latin typeface="+mn-lt"/>
              </a:rPr>
              <a:t>Handler method supported argument types</a:t>
            </a:r>
          </a:p>
        </p:txBody>
      </p:sp>
    </p:spTree>
    <p:extLst>
      <p:ext uri="{BB962C8B-B14F-4D97-AF65-F5344CB8AC3E}">
        <p14:creationId xmlns:p14="http://schemas.microsoft.com/office/powerpoint/2010/main" val="41390334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5107656"/>
          </a:xfrm>
          <a:ln w="38100">
            <a:solidFill>
              <a:schemeClr val="tx1">
                <a:lumMod val="65000"/>
                <a:lumOff val="35000"/>
              </a:schemeClr>
            </a:solidFill>
            <a:prstDash val="solid"/>
            <a:round/>
          </a:ln>
        </p:spPr>
        <p:txBody>
          <a:bodyPr>
            <a:normAutofit fontScale="92500" lnSpcReduction="10000"/>
          </a:bodyPr>
          <a:lstStyle/>
          <a:p>
            <a:pPr lvl="0"/>
            <a:r>
              <a:rPr lang="en-US"/>
              <a:t>@</a:t>
            </a:r>
            <a:r>
              <a:rPr lang="en-US" err="1"/>
              <a:t>RequestHeader</a:t>
            </a:r>
            <a:r>
              <a:rPr lang="en-US"/>
              <a:t> annotated parameters for access to specific Servlet request HTTP headers. Parameter values are converted to the declared method argument type.</a:t>
            </a:r>
          </a:p>
          <a:p>
            <a:pPr lvl="0"/>
            <a:r>
              <a:rPr lang="en-US"/>
              <a:t>@</a:t>
            </a:r>
            <a:r>
              <a:rPr lang="en-US" err="1"/>
              <a:t>RequestBody</a:t>
            </a:r>
            <a:r>
              <a:rPr lang="en-US"/>
              <a:t> annotated parameters for access to the HTTP request body. Parameter values are converted to the declared method argument type using `</a:t>
            </a:r>
            <a:r>
              <a:rPr lang="en-US" err="1"/>
              <a:t>HttpMessageConverter`s</a:t>
            </a:r>
            <a:r>
              <a:rPr lang="en-US"/>
              <a:t>. See </a:t>
            </a:r>
            <a:r>
              <a:rPr lang="en-US" u="sng">
                <a:hlinkClick r:id="rId3" tooltip="Mapping the request body with the @RequestBody annotation"/>
              </a:rPr>
              <a:t>the section called “Mapping the request body with the @</a:t>
            </a:r>
            <a:r>
              <a:rPr lang="en-US" u="sng" err="1">
                <a:hlinkClick r:id="rId3" tooltip="Mapping the request body with the @RequestBody annotation"/>
              </a:rPr>
              <a:t>RequestBody</a:t>
            </a:r>
            <a:r>
              <a:rPr lang="en-US" u="sng">
                <a:hlinkClick r:id="rId3" tooltip="Mapping the request body with the @RequestBody annotation"/>
              </a:rPr>
              <a:t> annotation”</a:t>
            </a:r>
            <a:r>
              <a:rPr lang="en-US"/>
              <a:t>.</a:t>
            </a:r>
          </a:p>
          <a:p>
            <a:pPr lvl="0"/>
            <a:r>
              <a:rPr lang="en-US"/>
              <a:t>@</a:t>
            </a:r>
            <a:r>
              <a:rPr lang="en-US" err="1"/>
              <a:t>RequestPart</a:t>
            </a:r>
            <a:r>
              <a:rPr lang="en-US"/>
              <a:t> annotated parameters for access to the content of a "multipart/form-data" request part. See </a:t>
            </a:r>
            <a:r>
              <a:rPr lang="en-US" u="sng">
                <a:hlinkClick r:id="rId4" tooltip="16.11.5 Handling a file upload request from programmatic clients"/>
              </a:rPr>
              <a:t>Section 16.11.5, “Handling a file upload request from programmatic clients”</a:t>
            </a:r>
            <a:r>
              <a:rPr lang="en-US"/>
              <a:t> and </a:t>
            </a:r>
            <a:r>
              <a:rPr lang="en-US" u="sng">
                <a:hlinkClick r:id="rId5" tooltip="16.11 Spring’s multipart (file upload) support"/>
              </a:rPr>
              <a:t>Section 16.11, “Spring’s multipart (file upload) support”</a:t>
            </a:r>
            <a:r>
              <a:rPr lang="en-US"/>
              <a:t>.</a:t>
            </a:r>
          </a:p>
          <a:p>
            <a:pPr lvl="0"/>
            <a:r>
              <a:rPr lang="en-US" err="1"/>
              <a:t>HttpEntity</a:t>
            </a:r>
            <a:r>
              <a:rPr lang="en-US"/>
              <a:t>&lt;?&gt; parameters for access to the Servlet request HTTP headers and contents. The request stream will be converted to the entity body using `</a:t>
            </a:r>
            <a:r>
              <a:rPr lang="en-US" err="1"/>
              <a:t>HttpMessageConverter`s</a:t>
            </a:r>
            <a:r>
              <a:rPr lang="en-US"/>
              <a:t>. See </a:t>
            </a:r>
            <a:r>
              <a:rPr lang="en-US" u="sng">
                <a:hlinkClick r:id="rId6" tooltip="Using HttpEntity"/>
              </a:rPr>
              <a:t>the section called “Using </a:t>
            </a:r>
            <a:r>
              <a:rPr lang="en-US" u="sng" err="1">
                <a:hlinkClick r:id="rId6" tooltip="Using HttpEntity"/>
              </a:rPr>
              <a:t>HttpEntity</a:t>
            </a:r>
            <a:r>
              <a:rPr lang="en-US" u="sng">
                <a:hlinkClick r:id="rId6" tooltip="Using HttpEntity"/>
              </a:rPr>
              <a:t>”</a:t>
            </a:r>
            <a:r>
              <a:rPr lang="en-US"/>
              <a:t>.</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Tipovi argumenata funkcija</a:t>
            </a:r>
            <a:endParaRPr lang="en-US" sz="4000">
              <a:latin typeface="+mn-lt"/>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bg1"/>
                </a:solidFill>
                <a:latin typeface="+mn-lt"/>
              </a:rPr>
              <a:t>Handler method supported argument types</a:t>
            </a:r>
          </a:p>
        </p:txBody>
      </p:sp>
    </p:spTree>
    <p:extLst>
      <p:ext uri="{BB962C8B-B14F-4D97-AF65-F5344CB8AC3E}">
        <p14:creationId xmlns:p14="http://schemas.microsoft.com/office/powerpoint/2010/main" val="359613923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5107656"/>
          </a:xfrm>
          <a:ln w="38100">
            <a:solidFill>
              <a:schemeClr val="tx1">
                <a:lumMod val="65000"/>
                <a:lumOff val="35000"/>
              </a:schemeClr>
            </a:solidFill>
            <a:prstDash val="solid"/>
            <a:round/>
          </a:ln>
        </p:spPr>
        <p:txBody>
          <a:bodyPr>
            <a:normAutofit fontScale="92500" lnSpcReduction="20000"/>
          </a:bodyPr>
          <a:lstStyle/>
          <a:p>
            <a:pPr lvl="0"/>
            <a:r>
              <a:rPr lang="en-US" err="1"/>
              <a:t>java.util.Map</a:t>
            </a:r>
            <a:r>
              <a:rPr lang="en-US"/>
              <a:t> / </a:t>
            </a:r>
            <a:r>
              <a:rPr lang="en-US" err="1"/>
              <a:t>org.springframework.ui.Model</a:t>
            </a:r>
            <a:r>
              <a:rPr lang="en-US"/>
              <a:t> / </a:t>
            </a:r>
            <a:r>
              <a:rPr lang="en-US" err="1"/>
              <a:t>org.springframework.ui.ModelMap</a:t>
            </a:r>
            <a:r>
              <a:rPr lang="en-US"/>
              <a:t> for enriching the implicit model that is exposed to the web view.</a:t>
            </a:r>
          </a:p>
          <a:p>
            <a:pPr lvl="0"/>
            <a:r>
              <a:rPr lang="en-US" err="1"/>
              <a:t>org.springframework.web.servlet.mvc.support.RedirectAttributes</a:t>
            </a:r>
            <a:r>
              <a:rPr lang="en-US"/>
              <a:t> to specify the exact set of attributes to use in case of a redirect and also to add flash attributes (attributes stored temporarily on the server-side to make them available to the request after the redirect). </a:t>
            </a:r>
            <a:r>
              <a:rPr lang="en-US" err="1"/>
              <a:t>RedirectAttributes</a:t>
            </a:r>
            <a:r>
              <a:rPr lang="en-US"/>
              <a:t> is used instead of the implicit model if the method returns a "redirect:" prefixed view name or </a:t>
            </a:r>
            <a:r>
              <a:rPr lang="en-US" err="1"/>
              <a:t>RedirectView</a:t>
            </a:r>
            <a:r>
              <a:rPr lang="en-US"/>
              <a:t>.</a:t>
            </a:r>
          </a:p>
          <a:p>
            <a:pPr lvl="0"/>
            <a:r>
              <a:rPr lang="en-US"/>
              <a:t>Command or form objects to bind request parameters to bean properties (via setters) or directly to fields, with customizable type conversion, depending on @</a:t>
            </a:r>
            <a:r>
              <a:rPr lang="en-US" err="1"/>
              <a:t>InitBinder</a:t>
            </a:r>
            <a:r>
              <a:rPr lang="en-US"/>
              <a:t> methods and/or the </a:t>
            </a:r>
            <a:r>
              <a:rPr lang="en-US" err="1"/>
              <a:t>HandlerAdapter</a:t>
            </a:r>
            <a:r>
              <a:rPr lang="en-US"/>
              <a:t> configuration. See the </a:t>
            </a:r>
            <a:r>
              <a:rPr lang="en-US" err="1"/>
              <a:t>webBindingInitializer</a:t>
            </a:r>
            <a:r>
              <a:rPr lang="en-US"/>
              <a:t> property on </a:t>
            </a:r>
            <a:r>
              <a:rPr lang="en-US" err="1"/>
              <a:t>RequestMappingHandlerAdapter</a:t>
            </a:r>
            <a:r>
              <a:rPr lang="en-US"/>
              <a:t>. Such command objects along with their validation results will be exposed as model attributes by default, using the command class </a:t>
            </a:r>
            <a:r>
              <a:rPr lang="en-US" err="1"/>
              <a:t>class</a:t>
            </a:r>
            <a:r>
              <a:rPr lang="en-US"/>
              <a:t> name - e.g. model attribute "</a:t>
            </a:r>
            <a:r>
              <a:rPr lang="en-US" err="1"/>
              <a:t>orderAddress</a:t>
            </a:r>
            <a:r>
              <a:rPr lang="en-US"/>
              <a:t>" for a command object of type "</a:t>
            </a:r>
            <a:r>
              <a:rPr lang="en-US" err="1"/>
              <a:t>some.package.OrderAddress</a:t>
            </a:r>
            <a:r>
              <a:rPr lang="en-US"/>
              <a:t>". The </a:t>
            </a:r>
            <a:r>
              <a:rPr lang="en-US" err="1"/>
              <a:t>ModelAttribute</a:t>
            </a:r>
            <a:r>
              <a:rPr lang="en-US"/>
              <a:t> annotation can be used on a method argument to customize the model attribute name used.</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Tipovi argumenata funkcija</a:t>
            </a:r>
            <a:endParaRPr lang="en-US" sz="4000">
              <a:latin typeface="+mn-lt"/>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bg1"/>
                </a:solidFill>
                <a:latin typeface="+mn-lt"/>
              </a:rPr>
              <a:t>Handler method supported argument types</a:t>
            </a:r>
          </a:p>
        </p:txBody>
      </p:sp>
    </p:spTree>
    <p:extLst>
      <p:ext uri="{BB962C8B-B14F-4D97-AF65-F5344CB8AC3E}">
        <p14:creationId xmlns:p14="http://schemas.microsoft.com/office/powerpoint/2010/main" val="270403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9"/>
            <a:ext cx="6311674" cy="5010735"/>
          </a:xfrm>
          <a:ln w="38100">
            <a:solidFill>
              <a:schemeClr val="tx1">
                <a:lumMod val="65000"/>
                <a:lumOff val="35000"/>
              </a:schemeClr>
            </a:solidFill>
            <a:prstDash val="solid"/>
            <a:round/>
          </a:ln>
        </p:spPr>
        <p:txBody>
          <a:bodyPr>
            <a:normAutofit/>
          </a:bodyPr>
          <a:lstStyle/>
          <a:p>
            <a:pPr>
              <a:defRPr/>
            </a:pPr>
            <a:r>
              <a:rPr lang="sr-Latn-RS" dirty="0"/>
              <a:t>Rezultat je iskonfigurisan SpringBoot projekat</a:t>
            </a:r>
          </a:p>
          <a:p>
            <a:pPr>
              <a:defRPr/>
            </a:pPr>
            <a:r>
              <a:rPr lang="sr-Latn-RS" dirty="0"/>
              <a:t>Ako nedostje nesto to opet treba dodati u pom.xml</a:t>
            </a:r>
          </a:p>
          <a:p>
            <a:pPr>
              <a:defRPr/>
            </a:pPr>
            <a:r>
              <a:rPr lang="sr-Latn-RS" dirty="0"/>
              <a:t>Mi ćemo kreirati SpringBoot projekat korišćenjem pom.xml fajla koji je kreiran ručno jer to ne zavisi od plug-ina u samom alatu. </a:t>
            </a:r>
          </a:p>
          <a:p>
            <a:pPr>
              <a:defRPr/>
            </a:pPr>
            <a:r>
              <a:rPr lang="sr-Latn-RS" dirty="0"/>
              <a:t>Ručno se može kreirati projekat bez obzira koji alat koristimo (Eclipse, NetBeans,…)</a:t>
            </a:r>
          </a:p>
          <a:p>
            <a:pPr marL="0" indent="0">
              <a:buNone/>
              <a:defRPr/>
            </a:pPr>
            <a:endParaRPr lang="sr-Latn-RS" dirty="0"/>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dirty="0">
                <a:latin typeface="+mn-lt"/>
              </a:rPr>
              <a:t>Kreiranje automatski kroz Eclipse plug-in</a:t>
            </a:r>
            <a:endParaRPr lang="en-US" sz="4000" dirty="0">
              <a:latin typeface="+mn-lt"/>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dirty="0">
                <a:solidFill>
                  <a:schemeClr val="bg1"/>
                </a:solidFill>
                <a:latin typeface="+mn-lt"/>
              </a:rPr>
              <a:t>Kreiranje novog Spring Boot projekta</a:t>
            </a:r>
            <a:endParaRPr lang="en-US" dirty="0">
              <a:solidFill>
                <a:schemeClr val="bg1"/>
              </a:solidFill>
              <a:latin typeface="+mn-lt"/>
            </a:endParaRPr>
          </a:p>
        </p:txBody>
      </p:sp>
      <p:pic>
        <p:nvPicPr>
          <p:cNvPr id="5" name="Picture 4">
            <a:extLst>
              <a:ext uri="{FF2B5EF4-FFF2-40B4-BE49-F238E27FC236}">
                <a16:creationId xmlns:a16="http://schemas.microsoft.com/office/drawing/2014/main" id="{5C9AC96B-01E1-4A1E-8B22-20A370A1E6A5}"/>
              </a:ext>
            </a:extLst>
          </p:cNvPr>
          <p:cNvPicPr>
            <a:picLocks noChangeAspect="1"/>
          </p:cNvPicPr>
          <p:nvPr/>
        </p:nvPicPr>
        <p:blipFill>
          <a:blip r:embed="rId3"/>
          <a:stretch>
            <a:fillRect/>
          </a:stretch>
        </p:blipFill>
        <p:spPr>
          <a:xfrm>
            <a:off x="6906618" y="1574498"/>
            <a:ext cx="4524804" cy="3714391"/>
          </a:xfrm>
          <a:prstGeom prst="rect">
            <a:avLst/>
          </a:prstGeom>
          <a:ln>
            <a:solidFill>
              <a:schemeClr val="accent1"/>
            </a:solidFill>
          </a:ln>
        </p:spPr>
      </p:pic>
    </p:spTree>
    <p:extLst>
      <p:ext uri="{BB962C8B-B14F-4D97-AF65-F5344CB8AC3E}">
        <p14:creationId xmlns:p14="http://schemas.microsoft.com/office/powerpoint/2010/main" val="381024697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5107656"/>
          </a:xfrm>
          <a:ln w="38100">
            <a:solidFill>
              <a:schemeClr val="tx1">
                <a:lumMod val="65000"/>
                <a:lumOff val="35000"/>
              </a:schemeClr>
            </a:solidFill>
            <a:prstDash val="solid"/>
            <a:round/>
          </a:ln>
        </p:spPr>
        <p:txBody>
          <a:bodyPr>
            <a:normAutofit/>
          </a:bodyPr>
          <a:lstStyle/>
          <a:p>
            <a:pPr lvl="0"/>
            <a:r>
              <a:rPr lang="en-US" err="1"/>
              <a:t>org.springframework.validation.Errors</a:t>
            </a:r>
            <a:r>
              <a:rPr lang="en-US"/>
              <a:t> / </a:t>
            </a:r>
            <a:r>
              <a:rPr lang="en-US" err="1"/>
              <a:t>org.springframework.validation.BindingResult</a:t>
            </a:r>
            <a:r>
              <a:rPr lang="en-US"/>
              <a:t> validation results for a preceding command or form object (the immediately preceding method argument).</a:t>
            </a:r>
          </a:p>
          <a:p>
            <a:pPr lvl="0"/>
            <a:r>
              <a:rPr lang="en-US" err="1"/>
              <a:t>org.springframework.web.bind.support.SessionStatus</a:t>
            </a:r>
            <a:r>
              <a:rPr lang="en-US"/>
              <a:t> status handle for marking form processing as complete, which triggers the cleanup of session attributes that have been indicated by the @</a:t>
            </a:r>
            <a:r>
              <a:rPr lang="en-US" err="1"/>
              <a:t>SessionAttributes</a:t>
            </a:r>
            <a:r>
              <a:rPr lang="en-US"/>
              <a:t> annotation at the handler type level.</a:t>
            </a:r>
          </a:p>
          <a:p>
            <a:r>
              <a:rPr lang="en-US" err="1"/>
              <a:t>org.springframework.web.util.UriComponentsBuilder</a:t>
            </a:r>
            <a:r>
              <a:rPr lang="en-US"/>
              <a:t> a builder for preparing a URL relative to the current request’s host, port, scheme, context path, and the literal part of the servlet mapping.</a:t>
            </a:r>
            <a:endParaRPr lang="sr-Latn-RS"/>
          </a:p>
          <a:p>
            <a:pPr marL="0" indent="0">
              <a:buNone/>
            </a:pPr>
            <a:r>
              <a:rPr lang="en-US" err="1"/>
              <a:t>Više</a:t>
            </a:r>
            <a:r>
              <a:rPr lang="en-US"/>
              <a:t> o tome </a:t>
            </a:r>
            <a:r>
              <a:rPr lang="en-US" err="1"/>
              <a:t>na</a:t>
            </a:r>
            <a:r>
              <a:rPr lang="en-US"/>
              <a:t> </a:t>
            </a:r>
            <a:r>
              <a:rPr lang="en-US" u="sng">
                <a:hlinkClick r:id="rId3"/>
              </a:rPr>
              <a:t>https://docs.spring.io/spring/docs/4.0.3.RELEASE/spring-framework-reference/htmlsingle/#mvc-ann-arguments</a:t>
            </a:r>
            <a:endParaRPr lang="en-US"/>
          </a:p>
          <a:p>
            <a:pPr marL="0" indent="0">
              <a:buNone/>
            </a:pPr>
            <a:endParaRPr lang="en-US"/>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Tipovi argumenata funkcija</a:t>
            </a:r>
            <a:endParaRPr lang="en-US" sz="4000">
              <a:latin typeface="+mn-lt"/>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bg1"/>
                </a:solidFill>
                <a:latin typeface="+mn-lt"/>
              </a:rPr>
              <a:t>Handler method supported argument types</a:t>
            </a:r>
          </a:p>
        </p:txBody>
      </p:sp>
    </p:spTree>
    <p:extLst>
      <p:ext uri="{BB962C8B-B14F-4D97-AF65-F5344CB8AC3E}">
        <p14:creationId xmlns:p14="http://schemas.microsoft.com/office/powerpoint/2010/main" val="1964411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err="1">
                <a:solidFill>
                  <a:schemeClr val="bg1"/>
                </a:solidFill>
                <a:latin typeface="+mn-lt"/>
              </a:rPr>
              <a:t>Uvlačenje</a:t>
            </a:r>
            <a:r>
              <a:rPr lang="en-US">
                <a:solidFill>
                  <a:schemeClr val="bg1"/>
                </a:solidFill>
                <a:latin typeface="+mn-lt"/>
              </a:rPr>
              <a:t> </a:t>
            </a:r>
            <a:r>
              <a:rPr lang="en-US" err="1">
                <a:solidFill>
                  <a:schemeClr val="bg1"/>
                </a:solidFill>
                <a:latin typeface="+mn-lt"/>
              </a:rPr>
              <a:t>postojećeg</a:t>
            </a:r>
            <a:r>
              <a:rPr lang="en-US">
                <a:solidFill>
                  <a:schemeClr val="bg1"/>
                </a:solidFill>
                <a:latin typeface="+mn-lt"/>
              </a:rPr>
              <a:t> Maven </a:t>
            </a:r>
            <a:r>
              <a:rPr lang="en-US" err="1">
                <a:solidFill>
                  <a:schemeClr val="bg1"/>
                </a:solidFill>
                <a:latin typeface="+mn-lt"/>
              </a:rPr>
              <a:t>projekta</a:t>
            </a:r>
            <a:endParaRPr lang="en-US">
              <a:solidFill>
                <a:schemeClr val="bg1"/>
              </a:solidFill>
              <a:latin typeface="+mn-lt"/>
            </a:endParaRPr>
          </a:p>
        </p:txBody>
      </p:sp>
      <p:sp>
        <p:nvSpPr>
          <p:cNvPr id="3" name="Content Placeholder 2"/>
          <p:cNvSpPr>
            <a:spLocks noGrp="1"/>
          </p:cNvSpPr>
          <p:nvPr>
            <p:ph idx="1"/>
          </p:nvPr>
        </p:nvSpPr>
        <p:spPr>
          <a:xfrm>
            <a:off x="249382" y="1574499"/>
            <a:ext cx="11684000" cy="5047974"/>
          </a:xfrm>
          <a:ln w="38100">
            <a:solidFill>
              <a:schemeClr val="tx1">
                <a:lumMod val="65000"/>
                <a:lumOff val="35000"/>
              </a:schemeClr>
            </a:solidFill>
            <a:prstDash val="solid"/>
            <a:round/>
          </a:ln>
        </p:spPr>
        <p:txBody>
          <a:bodyPr>
            <a:normAutofit lnSpcReduction="10000"/>
          </a:bodyPr>
          <a:lstStyle/>
          <a:p>
            <a:r>
              <a:rPr lang="sr-Latn-RS" dirty="0">
                <a:latin typeface="Calibri" pitchFamily="34" charset="0"/>
              </a:rPr>
              <a:t>U okviru </a:t>
            </a:r>
            <a:r>
              <a:rPr lang="sr-Latn-RS" dirty="0" err="1">
                <a:latin typeface="Calibri" pitchFamily="34" charset="0"/>
              </a:rPr>
              <a:t>workspace</a:t>
            </a:r>
            <a:r>
              <a:rPr lang="sr-Latn-RS" dirty="0">
                <a:latin typeface="Calibri" pitchFamily="34" charset="0"/>
              </a:rPr>
              <a:t> </a:t>
            </a:r>
            <a:r>
              <a:rPr lang="sr-Latn-RS" dirty="0" err="1">
                <a:latin typeface="Calibri" pitchFamily="34" charset="0"/>
              </a:rPr>
              <a:t>ImePrezime</a:t>
            </a:r>
            <a:r>
              <a:rPr lang="sr-Latn-RS" dirty="0">
                <a:latin typeface="Calibri" pitchFamily="34" charset="0"/>
              </a:rPr>
              <a:t>/</a:t>
            </a:r>
            <a:r>
              <a:rPr lang="en-US" dirty="0" err="1">
                <a:latin typeface="Calibri" pitchFamily="34" charset="0"/>
              </a:rPr>
              <a:t>Predmet</a:t>
            </a:r>
            <a:r>
              <a:rPr lang="sr-Latn-RS" dirty="0">
                <a:latin typeface="Calibri" pitchFamily="34" charset="0"/>
              </a:rPr>
              <a:t>2Web raspakovati zip arhivu </a:t>
            </a:r>
            <a:r>
              <a:rPr lang="sr-Latn-RS" b="1" dirty="0">
                <a:latin typeface="Calibri" pitchFamily="34" charset="0"/>
              </a:rPr>
              <a:t>ImportMavenVebProjekat.zip. Pogledajte sadržaj raspakovane arhive.</a:t>
            </a:r>
          </a:p>
          <a:p>
            <a:r>
              <a:rPr lang="sr-Latn-RS" dirty="0">
                <a:latin typeface="Calibri" pitchFamily="34" charset="0"/>
              </a:rPr>
              <a:t>Pored standardnog importa projekta koji zahteva celokupan </a:t>
            </a:r>
            <a:r>
              <a:rPr lang="sr-Latn-RS" dirty="0" err="1">
                <a:latin typeface="Calibri" pitchFamily="34" charset="0"/>
              </a:rPr>
              <a:t>Eclipse</a:t>
            </a:r>
            <a:r>
              <a:rPr lang="sr-Latn-RS" dirty="0">
                <a:latin typeface="Calibri" pitchFamily="34" charset="0"/>
              </a:rPr>
              <a:t> projekat sa svim bibliotekama (loše jer veličina projekta može biti velika) dostupan je i </a:t>
            </a:r>
            <a:r>
              <a:rPr lang="sr-Latn-RS" b="1" dirty="0" err="1">
                <a:latin typeface="Calibri" pitchFamily="34" charset="0"/>
              </a:rPr>
              <a:t>Maven</a:t>
            </a:r>
            <a:r>
              <a:rPr lang="sr-Latn-RS" b="1" dirty="0">
                <a:latin typeface="Calibri" pitchFamily="34" charset="0"/>
              </a:rPr>
              <a:t> importovanje projekta</a:t>
            </a:r>
          </a:p>
          <a:p>
            <a:r>
              <a:rPr lang="vi-VN" dirty="0">
                <a:latin typeface="Calibri" pitchFamily="34" charset="0"/>
              </a:rPr>
              <a:t>Importovanje Maven projekta se razlikuje od standardnog importa projekta u Eclipse.</a:t>
            </a:r>
            <a:endParaRPr lang="sr-Latn-RS" dirty="0">
              <a:latin typeface="Calibri" pitchFamily="34" charset="0"/>
            </a:endParaRPr>
          </a:p>
          <a:p>
            <a:pPr lvl="1"/>
            <a:r>
              <a:rPr lang="vi-VN" dirty="0">
                <a:latin typeface="Calibri" pitchFamily="34" charset="0"/>
              </a:rPr>
              <a:t>Nepohodno je samo </a:t>
            </a:r>
            <a:r>
              <a:rPr lang="sr-Latn-RS" dirty="0">
                <a:latin typeface="Calibri" pitchFamily="34" charset="0"/>
              </a:rPr>
              <a:t>posedovati </a:t>
            </a:r>
            <a:r>
              <a:rPr lang="vi-VN" dirty="0">
                <a:latin typeface="Calibri" pitchFamily="34" charset="0"/>
              </a:rPr>
              <a:t>folder</a:t>
            </a:r>
            <a:r>
              <a:rPr lang="sr-Latn-RS" dirty="0">
                <a:latin typeface="Calibri" pitchFamily="34" charset="0"/>
              </a:rPr>
              <a:t>e</a:t>
            </a:r>
            <a:r>
              <a:rPr lang="vi-VN" dirty="0">
                <a:latin typeface="Calibri" pitchFamily="34" charset="0"/>
              </a:rPr>
              <a:t> sa source kodom i resursima i pom.xml fajl. </a:t>
            </a:r>
            <a:endParaRPr lang="sr-Latn-RS" dirty="0">
              <a:latin typeface="Calibri" pitchFamily="34" charset="0"/>
            </a:endParaRPr>
          </a:p>
          <a:p>
            <a:r>
              <a:rPr lang="en-US" dirty="0" err="1"/>
              <a:t>Iz</a:t>
            </a:r>
            <a:r>
              <a:rPr lang="en-US" dirty="0"/>
              <a:t> </a:t>
            </a:r>
            <a:r>
              <a:rPr lang="en-US" i="1" dirty="0"/>
              <a:t>Java EE</a:t>
            </a:r>
            <a:r>
              <a:rPr lang="en-US" dirty="0"/>
              <a:t> perspective</a:t>
            </a:r>
            <a:r>
              <a:rPr lang="sr-Latn-RS" dirty="0"/>
              <a:t>, </a:t>
            </a:r>
            <a:r>
              <a:rPr lang="sr-Latn-RS" dirty="0">
                <a:latin typeface="Calibri" pitchFamily="34" charset="0"/>
              </a:rPr>
              <a:t>k</a:t>
            </a:r>
            <a:r>
              <a:rPr lang="vi-VN" dirty="0">
                <a:latin typeface="Calibri" pitchFamily="34" charset="0"/>
              </a:rPr>
              <a:t>lik na File-&gt;Import-&gt;Existing Maven Project, pa Next, </a:t>
            </a:r>
            <a:r>
              <a:rPr lang="sr-Latn-RS" dirty="0">
                <a:latin typeface="Calibri" pitchFamily="34" charset="0"/>
              </a:rPr>
              <a:t>odaberite </a:t>
            </a:r>
            <a:r>
              <a:rPr lang="vi-VN" dirty="0">
                <a:latin typeface="Calibri" pitchFamily="34" charset="0"/>
              </a:rPr>
              <a:t>folder </a:t>
            </a:r>
            <a:r>
              <a:rPr lang="sr-Latn-RS" dirty="0" err="1">
                <a:latin typeface="Calibri" pitchFamily="34" charset="0"/>
              </a:rPr>
              <a:t>ImePrezime</a:t>
            </a:r>
            <a:r>
              <a:rPr lang="sr-Latn-RS" dirty="0">
                <a:latin typeface="Calibri" pitchFamily="34" charset="0"/>
              </a:rPr>
              <a:t>/</a:t>
            </a:r>
            <a:r>
              <a:rPr lang="en-US" dirty="0" err="1">
                <a:latin typeface="Calibri" pitchFamily="34" charset="0"/>
              </a:rPr>
              <a:t>Predmet</a:t>
            </a:r>
            <a:r>
              <a:rPr lang="sr-Latn-RS" dirty="0">
                <a:latin typeface="Calibri" pitchFamily="34" charset="0"/>
              </a:rPr>
              <a:t>2Web </a:t>
            </a:r>
            <a:r>
              <a:rPr lang="vi-VN" dirty="0">
                <a:latin typeface="Calibri" pitchFamily="34" charset="0"/>
              </a:rPr>
              <a:t>u koji će se pretražiti za </a:t>
            </a:r>
            <a:r>
              <a:rPr lang="sr-Latn-RS" dirty="0">
                <a:latin typeface="Calibri" pitchFamily="34" charset="0"/>
              </a:rPr>
              <a:t>M</a:t>
            </a:r>
            <a:r>
              <a:rPr lang="vi-VN" dirty="0">
                <a:latin typeface="Calibri" pitchFamily="34" charset="0"/>
              </a:rPr>
              <a:t>aven projektima (može i više projekata od jednom da se importuje, projekti ne moraju da se nalaze u workspace Eclipse softvera). </a:t>
            </a:r>
            <a:r>
              <a:rPr lang="sr-Latn-RS" dirty="0">
                <a:latin typeface="Calibri" pitchFamily="34" charset="0"/>
              </a:rPr>
              <a:t> Klik na </a:t>
            </a:r>
            <a:r>
              <a:rPr lang="sr-Latn-RS" i="1" dirty="0" err="1">
                <a:latin typeface="Calibri" pitchFamily="34" charset="0"/>
              </a:rPr>
              <a:t>Finish</a:t>
            </a:r>
            <a:r>
              <a:rPr lang="sr-Latn-RS" dirty="0">
                <a:latin typeface="Calibri" pitchFamily="34" charset="0"/>
              </a:rPr>
              <a:t>.</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4000">
                <a:latin typeface="+mn-lt"/>
              </a:rPr>
              <a:t>Uvla</a:t>
            </a:r>
            <a:r>
              <a:rPr lang="sr-Latn-RS" sz="4000">
                <a:latin typeface="+mn-lt"/>
              </a:rPr>
              <a:t>čenje</a:t>
            </a:r>
            <a:endParaRPr lang="sv-SE" sz="4000">
              <a:latin typeface="+mn-lt"/>
            </a:endParaRPr>
          </a:p>
        </p:txBody>
      </p:sp>
    </p:spTree>
    <p:extLst>
      <p:ext uri="{BB962C8B-B14F-4D97-AF65-F5344CB8AC3E}">
        <p14:creationId xmlns:p14="http://schemas.microsoft.com/office/powerpoint/2010/main" val="4015590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err="1">
                <a:solidFill>
                  <a:schemeClr val="bg1"/>
                </a:solidFill>
                <a:latin typeface="+mn-lt"/>
              </a:rPr>
              <a:t>Uvlačenje</a:t>
            </a:r>
            <a:r>
              <a:rPr lang="en-US">
                <a:solidFill>
                  <a:schemeClr val="bg1"/>
                </a:solidFill>
                <a:latin typeface="+mn-lt"/>
              </a:rPr>
              <a:t> </a:t>
            </a:r>
            <a:r>
              <a:rPr lang="en-US" err="1">
                <a:solidFill>
                  <a:schemeClr val="bg1"/>
                </a:solidFill>
                <a:latin typeface="+mn-lt"/>
              </a:rPr>
              <a:t>postojećeg</a:t>
            </a:r>
            <a:r>
              <a:rPr lang="en-US">
                <a:solidFill>
                  <a:schemeClr val="bg1"/>
                </a:solidFill>
                <a:latin typeface="+mn-lt"/>
              </a:rPr>
              <a:t> Maven </a:t>
            </a:r>
            <a:r>
              <a:rPr lang="en-US" err="1">
                <a:solidFill>
                  <a:schemeClr val="bg1"/>
                </a:solidFill>
                <a:latin typeface="+mn-lt"/>
              </a:rPr>
              <a:t>projekta</a:t>
            </a:r>
            <a:endParaRPr lang="en-US">
              <a:solidFill>
                <a:schemeClr val="bg1"/>
              </a:solidFill>
              <a:latin typeface="+mn-lt"/>
            </a:endParaRPr>
          </a:p>
        </p:txBody>
      </p:sp>
      <p:sp>
        <p:nvSpPr>
          <p:cNvPr id="3" name="Content Placeholder 2"/>
          <p:cNvSpPr>
            <a:spLocks noGrp="1"/>
          </p:cNvSpPr>
          <p:nvPr>
            <p:ph idx="1"/>
          </p:nvPr>
        </p:nvSpPr>
        <p:spPr>
          <a:xfrm>
            <a:off x="249382" y="1574499"/>
            <a:ext cx="11684000" cy="5047974"/>
          </a:xfrm>
          <a:ln w="38100">
            <a:solidFill>
              <a:schemeClr val="tx1">
                <a:lumMod val="65000"/>
                <a:lumOff val="35000"/>
              </a:schemeClr>
            </a:solidFill>
            <a:prstDash val="solid"/>
            <a:round/>
          </a:ln>
        </p:spPr>
        <p:txBody>
          <a:bodyPr>
            <a:normAutofit/>
          </a:bodyPr>
          <a:lstStyle/>
          <a:p>
            <a:r>
              <a:rPr lang="vi-VN">
                <a:latin typeface="Calibri" pitchFamily="34" charset="0"/>
              </a:rPr>
              <a:t>Kada se pronađe pom.xml Maven će importovati porojekat, proći kroz pom.xml i prevući sve zavisnosti</a:t>
            </a:r>
            <a:endParaRPr lang="sr-Latn-RS">
              <a:latin typeface="Calibri" pitchFamily="34" charset="0"/>
            </a:endParaRPr>
          </a:p>
          <a:p>
            <a:r>
              <a:rPr lang="vi-VN">
                <a:latin typeface="Calibri" pitchFamily="34" charset="0"/>
              </a:rPr>
              <a:t>Za importovanje </a:t>
            </a:r>
            <a:r>
              <a:rPr lang="sr-Latn-RS">
                <a:latin typeface="Calibri" pitchFamily="34" charset="0"/>
              </a:rPr>
              <a:t>M</a:t>
            </a:r>
            <a:r>
              <a:rPr lang="vi-VN">
                <a:latin typeface="Calibri" pitchFamily="34" charset="0"/>
              </a:rPr>
              <a:t>aven projekta </a:t>
            </a:r>
            <a:r>
              <a:rPr lang="vi-VN" b="1">
                <a:latin typeface="Calibri" pitchFamily="34" charset="0"/>
              </a:rPr>
              <a:t>n</a:t>
            </a:r>
            <a:r>
              <a:rPr lang="en-US" b="1">
                <a:latin typeface="Calibri" pitchFamily="34" charset="0"/>
              </a:rPr>
              <a:t>e</a:t>
            </a:r>
            <a:r>
              <a:rPr lang="vi-VN" b="1">
                <a:latin typeface="Calibri" pitchFamily="34" charset="0"/>
              </a:rPr>
              <a:t> trebaju nam </a:t>
            </a:r>
            <a:r>
              <a:rPr lang="en-US" b="1">
                <a:latin typeface="Calibri" pitchFamily="34" charset="0"/>
              </a:rPr>
              <a:t>dodatne </a:t>
            </a:r>
            <a:r>
              <a:rPr lang="vi-VN" b="1">
                <a:latin typeface="Calibri" pitchFamily="34" charset="0"/>
              </a:rPr>
              <a:t>stvari iz </a:t>
            </a:r>
            <a:r>
              <a:rPr lang="sr-Latn-RS" b="1">
                <a:latin typeface="Calibri" pitchFamily="34" charset="0"/>
              </a:rPr>
              <a:t>standardnog Eclipse </a:t>
            </a:r>
            <a:r>
              <a:rPr lang="vi-VN" b="1">
                <a:latin typeface="Calibri" pitchFamily="34" charset="0"/>
              </a:rPr>
              <a:t>projekta </a:t>
            </a:r>
            <a:r>
              <a:rPr lang="vi-VN">
                <a:latin typeface="Calibri" pitchFamily="34" charset="0"/>
              </a:rPr>
              <a:t>(dodatni Eclipse fajlovi i folderi, kompajlirani fajlovi, preuzete bibliotekama, itd.).</a:t>
            </a:r>
            <a:endParaRPr lang="sr-Latn-RS">
              <a:latin typeface="Calibri" pitchFamily="34" charset="0"/>
            </a:endParaRP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4000">
                <a:latin typeface="+mn-lt"/>
              </a:rPr>
              <a:t>Uvla</a:t>
            </a:r>
            <a:r>
              <a:rPr lang="sr-Latn-RS" sz="4000">
                <a:latin typeface="+mn-lt"/>
              </a:rPr>
              <a:t>čenje</a:t>
            </a:r>
            <a:endParaRPr lang="sv-SE" sz="4000">
              <a:latin typeface="+mn-lt"/>
            </a:endParaRPr>
          </a:p>
        </p:txBody>
      </p:sp>
    </p:spTree>
    <p:extLst>
      <p:ext uri="{BB962C8B-B14F-4D97-AF65-F5344CB8AC3E}">
        <p14:creationId xmlns:p14="http://schemas.microsoft.com/office/powerpoint/2010/main" val="361221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9"/>
            <a:ext cx="11684000" cy="2331457"/>
          </a:xfrm>
          <a:ln w="38100">
            <a:solidFill>
              <a:schemeClr val="tx1">
                <a:lumMod val="65000"/>
                <a:lumOff val="35000"/>
              </a:schemeClr>
            </a:solidFill>
            <a:prstDash val="solid"/>
            <a:round/>
          </a:ln>
        </p:spPr>
        <p:txBody>
          <a:bodyPr>
            <a:normAutofit/>
          </a:bodyPr>
          <a:lstStyle/>
          <a:p>
            <a:pPr>
              <a:defRPr/>
            </a:pPr>
            <a:r>
              <a:rPr lang="sr-Latn-RS"/>
              <a:t>U </a:t>
            </a:r>
            <a:r>
              <a:rPr lang="en-US" i="1"/>
              <a:t>&lt;</a:t>
            </a:r>
            <a:r>
              <a:rPr lang="sr-Latn-RS" i="1"/>
              <a:t>project</a:t>
            </a:r>
            <a:r>
              <a:rPr lang="en-US" i="1"/>
              <a:t> &gt;</a:t>
            </a:r>
            <a:r>
              <a:rPr lang="sr-Latn-RS" i="1"/>
              <a:t> </a:t>
            </a:r>
            <a:r>
              <a:rPr lang="sr-Latn-RS"/>
              <a:t>tagu n</a:t>
            </a:r>
            <a:r>
              <a:rPr lang="en-US" err="1"/>
              <a:t>ovina</a:t>
            </a:r>
            <a:r>
              <a:rPr lang="en-US"/>
              <a:t> je tag parent </a:t>
            </a:r>
            <a:r>
              <a:rPr lang="en-US" i="1"/>
              <a:t>&lt;parent&gt;</a:t>
            </a:r>
            <a:endParaRPr lang="sr-Latn-RS" i="1"/>
          </a:p>
          <a:p>
            <a:pPr>
              <a:defRPr/>
            </a:pPr>
            <a:r>
              <a:rPr lang="sr-Latn-RS"/>
              <a:t>Tagom se definiše nasleđivanje artifakta</a:t>
            </a:r>
          </a:p>
          <a:p>
            <a:pPr lvl="1">
              <a:defRPr/>
            </a:pPr>
            <a:r>
              <a:rPr lang="sr-Latn-RS"/>
              <a:t>P</a:t>
            </a:r>
            <a:r>
              <a:rPr lang="en-US" err="1"/>
              <a:t>odešavanja</a:t>
            </a:r>
            <a:r>
              <a:rPr lang="en-US"/>
              <a:t> parent </a:t>
            </a:r>
            <a:r>
              <a:rPr lang="en-US" err="1"/>
              <a:t>atifakta</a:t>
            </a:r>
            <a:r>
              <a:rPr lang="en-US"/>
              <a:t> </a:t>
            </a:r>
            <a:r>
              <a:rPr lang="en-US" err="1"/>
              <a:t>postaju</a:t>
            </a:r>
            <a:r>
              <a:rPr lang="en-US"/>
              <a:t> i pode</a:t>
            </a:r>
            <a:r>
              <a:rPr lang="sr-Latn-RS"/>
              <a:t>š</a:t>
            </a:r>
            <a:r>
              <a:rPr lang="en-US"/>
              <a:t>avanja </a:t>
            </a:r>
            <a:r>
              <a:rPr lang="en-US" err="1"/>
              <a:t>nasleđenog</a:t>
            </a:r>
            <a:r>
              <a:rPr lang="en-US"/>
              <a:t> </a:t>
            </a:r>
            <a:r>
              <a:rPr lang="en-US" err="1"/>
              <a:t>artifakta</a:t>
            </a:r>
            <a:r>
              <a:rPr lang="en-US"/>
              <a:t> i dependencies parent </a:t>
            </a:r>
            <a:r>
              <a:rPr lang="en-US" err="1"/>
              <a:t>artifakta</a:t>
            </a:r>
            <a:r>
              <a:rPr lang="en-US"/>
              <a:t> </a:t>
            </a:r>
            <a:r>
              <a:rPr lang="en-US" err="1"/>
              <a:t>postaju</a:t>
            </a:r>
            <a:r>
              <a:rPr lang="en-US"/>
              <a:t> dependencies </a:t>
            </a:r>
            <a:r>
              <a:rPr lang="en-US" err="1"/>
              <a:t>nasleđenog</a:t>
            </a:r>
            <a:r>
              <a:rPr lang="en-US"/>
              <a:t> </a:t>
            </a:r>
            <a:r>
              <a:rPr lang="en-US" err="1"/>
              <a:t>artifakta</a:t>
            </a:r>
            <a:r>
              <a:rPr lang="sr-Latn-RS"/>
              <a:t>.</a:t>
            </a:r>
          </a:p>
          <a:p>
            <a:pPr>
              <a:defRPr/>
            </a:pPr>
            <a:r>
              <a:rPr lang="sr-Latn-RS"/>
              <a:t>Sve </a:t>
            </a:r>
            <a:r>
              <a:rPr lang="en-US"/>
              <a:t>Spring Boot </a:t>
            </a:r>
            <a:r>
              <a:rPr lang="sr-Latn-RS"/>
              <a:t>aplikacije nasleđuju pomenuti parent artifact</a:t>
            </a:r>
            <a:r>
              <a:rPr lang="en-US"/>
              <a:t>.</a:t>
            </a:r>
          </a:p>
          <a:p>
            <a:pPr>
              <a:defRPr/>
            </a:pPr>
            <a:endParaRPr lang="sr-Latn-RS"/>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Definisanje</a:t>
            </a:r>
            <a:r>
              <a:rPr lang="en-US" sz="4000">
                <a:latin typeface="+mn-lt"/>
              </a:rPr>
              <a:t> </a:t>
            </a:r>
            <a:r>
              <a:rPr lang="sr-Latn-RS" sz="4000">
                <a:latin typeface="+mn-lt"/>
              </a:rPr>
              <a:t>parent zavisnosti</a:t>
            </a:r>
            <a:endParaRPr lang="en-US" sz="4000">
              <a:latin typeface="+mn-lt"/>
            </a:endParaRPr>
          </a:p>
        </p:txBody>
      </p:sp>
      <p:sp>
        <p:nvSpPr>
          <p:cNvPr id="6" name="Content Placeholder 2"/>
          <p:cNvSpPr txBox="1">
            <a:spLocks/>
          </p:cNvSpPr>
          <p:nvPr/>
        </p:nvSpPr>
        <p:spPr>
          <a:xfrm>
            <a:off x="249382" y="4334933"/>
            <a:ext cx="11684000" cy="2287540"/>
          </a:xfrm>
          <a:prstGeom prst="rect">
            <a:avLst/>
          </a:prstGeom>
          <a:ln w="38100">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a:solidFill>
                  <a:srgbClr val="008080"/>
                </a:solidFill>
                <a:latin typeface="Courier New" pitchFamily="49" charset="0"/>
                <a:cs typeface="Courier New" pitchFamily="49" charset="0"/>
              </a:rPr>
              <a:t>&lt;</a:t>
            </a:r>
            <a:r>
              <a:rPr lang="en-US" sz="2000" b="1">
                <a:solidFill>
                  <a:srgbClr val="3F7F7F"/>
                </a:solidFill>
                <a:latin typeface="Courier New" pitchFamily="49" charset="0"/>
                <a:cs typeface="Courier New" pitchFamily="49" charset="0"/>
              </a:rPr>
              <a:t>parent</a:t>
            </a:r>
            <a:r>
              <a:rPr lang="en-US" sz="2000" b="1">
                <a:solidFill>
                  <a:srgbClr val="008080"/>
                </a:solidFill>
                <a:latin typeface="Courier New" pitchFamily="49" charset="0"/>
                <a:cs typeface="Courier New" pitchFamily="49" charset="0"/>
              </a:rPr>
              <a:t>&gt;</a:t>
            </a:r>
          </a:p>
          <a:p>
            <a:pPr marL="0" indent="0">
              <a:buNone/>
            </a:pPr>
            <a:r>
              <a:rPr lang="en-US" sz="2000" b="1">
                <a:solidFill>
                  <a:srgbClr val="000000"/>
                </a:solidFill>
                <a:latin typeface="Courier New" pitchFamily="49" charset="0"/>
                <a:cs typeface="Courier New" pitchFamily="49" charset="0"/>
              </a:rPr>
              <a:t>	</a:t>
            </a:r>
            <a:r>
              <a:rPr lang="en-US" sz="2000" b="1">
                <a:solidFill>
                  <a:srgbClr val="008080"/>
                </a:solidFill>
                <a:latin typeface="Courier New" pitchFamily="49" charset="0"/>
                <a:cs typeface="Courier New" pitchFamily="49" charset="0"/>
              </a:rPr>
              <a:t>&lt;</a:t>
            </a:r>
            <a:r>
              <a:rPr lang="en-US" sz="2000" b="1">
                <a:solidFill>
                  <a:srgbClr val="3F7F7F"/>
                </a:solidFill>
                <a:latin typeface="Courier New" pitchFamily="49" charset="0"/>
                <a:cs typeface="Courier New" pitchFamily="49" charset="0"/>
              </a:rPr>
              <a:t>groupId</a:t>
            </a:r>
            <a:r>
              <a:rPr lang="en-US" sz="2000" b="1">
                <a:solidFill>
                  <a:srgbClr val="008080"/>
                </a:solidFill>
                <a:latin typeface="Courier New" pitchFamily="49" charset="0"/>
                <a:cs typeface="Courier New" pitchFamily="49" charset="0"/>
              </a:rPr>
              <a:t>&gt;</a:t>
            </a:r>
            <a:r>
              <a:rPr lang="en-US" sz="2000" b="1">
                <a:solidFill>
                  <a:srgbClr val="000000"/>
                </a:solidFill>
                <a:latin typeface="Courier New" pitchFamily="49" charset="0"/>
                <a:cs typeface="Courier New" pitchFamily="49" charset="0"/>
              </a:rPr>
              <a:t>org.springframework.boot</a:t>
            </a:r>
            <a:r>
              <a:rPr lang="en-US" sz="2000" b="1">
                <a:solidFill>
                  <a:srgbClr val="008080"/>
                </a:solidFill>
                <a:latin typeface="Courier New" pitchFamily="49" charset="0"/>
                <a:cs typeface="Courier New" pitchFamily="49" charset="0"/>
              </a:rPr>
              <a:t>&lt;/</a:t>
            </a:r>
            <a:r>
              <a:rPr lang="en-US" sz="2000" b="1">
                <a:solidFill>
                  <a:srgbClr val="3F7F7F"/>
                </a:solidFill>
                <a:latin typeface="Courier New" pitchFamily="49" charset="0"/>
                <a:cs typeface="Courier New" pitchFamily="49" charset="0"/>
              </a:rPr>
              <a:t>groupId</a:t>
            </a:r>
            <a:r>
              <a:rPr lang="en-US" sz="2000" b="1">
                <a:solidFill>
                  <a:srgbClr val="008080"/>
                </a:solidFill>
                <a:latin typeface="Courier New" pitchFamily="49" charset="0"/>
                <a:cs typeface="Courier New" pitchFamily="49" charset="0"/>
              </a:rPr>
              <a:t>&gt;</a:t>
            </a:r>
          </a:p>
          <a:p>
            <a:pPr marL="0" indent="0">
              <a:buNone/>
            </a:pPr>
            <a:r>
              <a:rPr lang="en-US" sz="2000" b="1">
                <a:solidFill>
                  <a:srgbClr val="000000"/>
                </a:solidFill>
                <a:latin typeface="Courier New" pitchFamily="49" charset="0"/>
                <a:cs typeface="Courier New" pitchFamily="49" charset="0"/>
              </a:rPr>
              <a:t>	</a:t>
            </a:r>
            <a:r>
              <a:rPr lang="en-US" sz="2000" b="1">
                <a:solidFill>
                  <a:srgbClr val="008080"/>
                </a:solidFill>
                <a:latin typeface="Courier New" pitchFamily="49" charset="0"/>
                <a:cs typeface="Courier New" pitchFamily="49" charset="0"/>
              </a:rPr>
              <a:t>&lt;</a:t>
            </a:r>
            <a:r>
              <a:rPr lang="en-US" sz="2000" b="1">
                <a:solidFill>
                  <a:srgbClr val="3F7F7F"/>
                </a:solidFill>
                <a:latin typeface="Courier New" pitchFamily="49" charset="0"/>
                <a:cs typeface="Courier New" pitchFamily="49" charset="0"/>
              </a:rPr>
              <a:t>artifactId</a:t>
            </a:r>
            <a:r>
              <a:rPr lang="en-US" sz="2000" b="1">
                <a:solidFill>
                  <a:srgbClr val="008080"/>
                </a:solidFill>
                <a:latin typeface="Courier New" pitchFamily="49" charset="0"/>
                <a:cs typeface="Courier New" pitchFamily="49" charset="0"/>
              </a:rPr>
              <a:t>&gt;</a:t>
            </a:r>
            <a:r>
              <a:rPr lang="en-US" sz="2000" b="1">
                <a:solidFill>
                  <a:srgbClr val="000000"/>
                </a:solidFill>
                <a:latin typeface="Courier New" pitchFamily="49" charset="0"/>
                <a:cs typeface="Courier New" pitchFamily="49" charset="0"/>
              </a:rPr>
              <a:t>spring-boot-starter-parent</a:t>
            </a:r>
            <a:r>
              <a:rPr lang="en-US" sz="2000" b="1">
                <a:solidFill>
                  <a:srgbClr val="008080"/>
                </a:solidFill>
                <a:latin typeface="Courier New" pitchFamily="49" charset="0"/>
                <a:cs typeface="Courier New" pitchFamily="49" charset="0"/>
              </a:rPr>
              <a:t>&lt;/</a:t>
            </a:r>
            <a:r>
              <a:rPr lang="en-US" sz="2000" b="1">
                <a:solidFill>
                  <a:srgbClr val="3F7F7F"/>
                </a:solidFill>
                <a:latin typeface="Courier New" pitchFamily="49" charset="0"/>
                <a:cs typeface="Courier New" pitchFamily="49" charset="0"/>
              </a:rPr>
              <a:t>artifactId</a:t>
            </a:r>
            <a:r>
              <a:rPr lang="en-US" sz="2000" b="1">
                <a:solidFill>
                  <a:srgbClr val="008080"/>
                </a:solidFill>
                <a:latin typeface="Courier New" pitchFamily="49" charset="0"/>
                <a:cs typeface="Courier New" pitchFamily="49" charset="0"/>
              </a:rPr>
              <a:t>&gt;</a:t>
            </a:r>
          </a:p>
          <a:p>
            <a:pPr marL="0" indent="0">
              <a:buNone/>
            </a:pPr>
            <a:r>
              <a:rPr lang="en-US" sz="2000" b="1">
                <a:solidFill>
                  <a:srgbClr val="000000"/>
                </a:solidFill>
                <a:latin typeface="Courier New" pitchFamily="49" charset="0"/>
                <a:cs typeface="Courier New" pitchFamily="49" charset="0"/>
              </a:rPr>
              <a:t>	</a:t>
            </a:r>
            <a:r>
              <a:rPr lang="en-US" sz="2000" b="1">
                <a:solidFill>
                  <a:srgbClr val="008080"/>
                </a:solidFill>
                <a:latin typeface="Courier New" pitchFamily="49" charset="0"/>
                <a:cs typeface="Courier New" pitchFamily="49" charset="0"/>
              </a:rPr>
              <a:t>&lt;version&gt;</a:t>
            </a:r>
            <a:r>
              <a:rPr lang="en-US" sz="2000" b="1">
                <a:solidFill>
                  <a:srgbClr val="000000"/>
                </a:solidFill>
                <a:latin typeface="Courier New" pitchFamily="49" charset="0"/>
                <a:cs typeface="Courier New" pitchFamily="49" charset="0"/>
              </a:rPr>
              <a:t>2.2.5.RELEASE</a:t>
            </a:r>
            <a:r>
              <a:rPr lang="en-US" sz="2000" b="1">
                <a:solidFill>
                  <a:srgbClr val="008080"/>
                </a:solidFill>
                <a:latin typeface="Courier New" pitchFamily="49" charset="0"/>
                <a:cs typeface="Courier New" pitchFamily="49" charset="0"/>
              </a:rPr>
              <a:t>&lt;/version&gt;</a:t>
            </a:r>
          </a:p>
          <a:p>
            <a:pPr marL="0" indent="0">
              <a:buNone/>
            </a:pPr>
            <a:r>
              <a:rPr lang="en-US" sz="2000" b="1">
                <a:solidFill>
                  <a:srgbClr val="008080"/>
                </a:solidFill>
                <a:latin typeface="Courier New" pitchFamily="49" charset="0"/>
                <a:cs typeface="Courier New" pitchFamily="49" charset="0"/>
              </a:rPr>
              <a:t>	&lt;relativePath/&gt; </a:t>
            </a:r>
            <a:endParaRPr lang="sr-Latn-RS" sz="2000" b="1">
              <a:solidFill>
                <a:srgbClr val="008080"/>
              </a:solidFill>
              <a:latin typeface="Courier New" pitchFamily="49" charset="0"/>
              <a:cs typeface="Courier New" pitchFamily="49" charset="0"/>
            </a:endParaRPr>
          </a:p>
          <a:p>
            <a:pPr marL="0" indent="0">
              <a:buNone/>
            </a:pPr>
            <a:r>
              <a:rPr lang="en-US" sz="2000" b="1">
                <a:solidFill>
                  <a:srgbClr val="008080"/>
                </a:solidFill>
                <a:latin typeface="Courier New" pitchFamily="49" charset="0"/>
                <a:cs typeface="Courier New" pitchFamily="49" charset="0"/>
              </a:rPr>
              <a:t>&lt;/</a:t>
            </a:r>
            <a:r>
              <a:rPr lang="en-US" sz="2000" b="1">
                <a:solidFill>
                  <a:srgbClr val="3F7F7F"/>
                </a:solidFill>
                <a:latin typeface="Courier New" pitchFamily="49" charset="0"/>
                <a:cs typeface="Courier New" pitchFamily="49" charset="0"/>
              </a:rPr>
              <a:t>parent</a:t>
            </a:r>
            <a:r>
              <a:rPr lang="en-US" sz="2000" b="1">
                <a:solidFill>
                  <a:srgbClr val="008080"/>
                </a:solidFill>
                <a:latin typeface="Courier New" pitchFamily="49" charset="0"/>
                <a:cs typeface="Courier New" pitchFamily="49" charset="0"/>
              </a:rPr>
              <a:t>&gt;</a:t>
            </a: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Boot pom.xml</a:t>
            </a:r>
            <a:endParaRPr lang="en-US">
              <a:solidFill>
                <a:schemeClr val="bg1"/>
              </a:solidFill>
              <a:latin typeface="+mn-lt"/>
            </a:endParaRPr>
          </a:p>
        </p:txBody>
      </p:sp>
    </p:spTree>
    <p:extLst>
      <p:ext uri="{BB962C8B-B14F-4D97-AF65-F5344CB8AC3E}">
        <p14:creationId xmlns:p14="http://schemas.microsoft.com/office/powerpoint/2010/main" val="3528831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9"/>
            <a:ext cx="11684000" cy="1902479"/>
          </a:xfrm>
          <a:ln w="38100">
            <a:solidFill>
              <a:schemeClr val="tx1">
                <a:lumMod val="65000"/>
                <a:lumOff val="35000"/>
              </a:schemeClr>
            </a:solidFill>
            <a:prstDash val="solid"/>
            <a:round/>
          </a:ln>
        </p:spPr>
        <p:txBody>
          <a:bodyPr>
            <a:normAutofit fontScale="92500" lnSpcReduction="10000"/>
          </a:bodyPr>
          <a:lstStyle/>
          <a:p>
            <a:pPr>
              <a:defRPr/>
            </a:pPr>
            <a:r>
              <a:rPr lang="sr-Latn-RS"/>
              <a:t>U fazi package kreira se projektna deliverablu kao jar arhiva sa </a:t>
            </a:r>
            <a:r>
              <a:rPr lang="sr-Latn-RS" i="1"/>
              <a:t>&lt;packaging&gt;jar&lt;/packaging&gt;</a:t>
            </a:r>
          </a:p>
          <a:p>
            <a:pPr>
              <a:defRPr/>
            </a:pPr>
            <a:r>
              <a:rPr lang="en-US"/>
              <a:t>U </a:t>
            </a:r>
            <a:r>
              <a:rPr lang="en-US" i="1"/>
              <a:t>&lt;properties&gt; </a:t>
            </a:r>
            <a:r>
              <a:rPr lang="en-US" err="1"/>
              <a:t>sekciji</a:t>
            </a:r>
            <a:r>
              <a:rPr lang="en-US"/>
              <a:t> </a:t>
            </a:r>
            <a:r>
              <a:rPr lang="en-US" err="1"/>
              <a:t>koristi</a:t>
            </a:r>
            <a:r>
              <a:rPr lang="en-US"/>
              <a:t> se tag </a:t>
            </a:r>
            <a:r>
              <a:rPr lang="en-US" i="1"/>
              <a:t>&lt;</a:t>
            </a:r>
            <a:r>
              <a:rPr lang="en-US" i="1" err="1"/>
              <a:t>java.version</a:t>
            </a:r>
            <a:r>
              <a:rPr lang="en-US" i="1"/>
              <a:t>&gt;</a:t>
            </a:r>
            <a:r>
              <a:rPr lang="sr-Latn-RS" i="1"/>
              <a:t> </a:t>
            </a:r>
            <a:r>
              <a:rPr lang="en-US" err="1"/>
              <a:t>koji</a:t>
            </a:r>
            <a:r>
              <a:rPr lang="en-US"/>
              <a:t> je </a:t>
            </a:r>
            <a:r>
              <a:rPr lang="en-US" err="1"/>
              <a:t>zamena</a:t>
            </a:r>
            <a:r>
              <a:rPr lang="en-US"/>
              <a:t> </a:t>
            </a:r>
            <a:r>
              <a:rPr lang="en-US" err="1"/>
              <a:t>za</a:t>
            </a:r>
            <a:r>
              <a:rPr lang="en-US"/>
              <a:t> </a:t>
            </a:r>
            <a:r>
              <a:rPr lang="en-US" err="1"/>
              <a:t>ranije</a:t>
            </a:r>
            <a:r>
              <a:rPr lang="en-US"/>
              <a:t> </a:t>
            </a:r>
            <a:r>
              <a:rPr lang="en-US" err="1"/>
              <a:t>definisane</a:t>
            </a:r>
            <a:r>
              <a:rPr lang="en-US"/>
              <a:t> </a:t>
            </a:r>
            <a:r>
              <a:rPr lang="en-US" err="1"/>
              <a:t>properti</a:t>
            </a:r>
            <a:r>
              <a:rPr lang="en-US"/>
              <a:t> </a:t>
            </a:r>
            <a:r>
              <a:rPr lang="en-US" i="1" err="1"/>
              <a:t>maven.compiler.source</a:t>
            </a:r>
            <a:r>
              <a:rPr lang="en-US"/>
              <a:t> i </a:t>
            </a:r>
            <a:r>
              <a:rPr lang="en-US" i="1" err="1"/>
              <a:t>maven.compiler.target</a:t>
            </a:r>
            <a:r>
              <a:rPr lang="en-US"/>
              <a:t> </a:t>
            </a:r>
            <a:r>
              <a:rPr lang="en-US" err="1"/>
              <a:t>tagove</a:t>
            </a:r>
            <a:r>
              <a:rPr lang="en-US"/>
              <a:t> </a:t>
            </a:r>
            <a:r>
              <a:rPr lang="en-US" err="1"/>
              <a:t>kojim</a:t>
            </a:r>
            <a:r>
              <a:rPr lang="en-US"/>
              <a:t> se </a:t>
            </a:r>
            <a:r>
              <a:rPr lang="en-US" err="1"/>
              <a:t>definiše</a:t>
            </a:r>
            <a:r>
              <a:rPr lang="en-US"/>
              <a:t> </a:t>
            </a:r>
            <a:r>
              <a:rPr lang="en-US" err="1"/>
              <a:t>verzija</a:t>
            </a:r>
            <a:r>
              <a:rPr lang="en-US"/>
              <a:t> </a:t>
            </a:r>
            <a:r>
              <a:rPr lang="en-US" err="1"/>
              <a:t>jave</a:t>
            </a:r>
            <a:r>
              <a:rPr lang="en-US"/>
              <a:t>.</a:t>
            </a:r>
            <a:endParaRPr lang="sr-Latn-RS"/>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Definisanje projektne deliverable i verzije jave</a:t>
            </a:r>
            <a:endParaRPr lang="en-US" sz="4000">
              <a:latin typeface="+mn-lt"/>
            </a:endParaRPr>
          </a:p>
        </p:txBody>
      </p:sp>
      <p:sp>
        <p:nvSpPr>
          <p:cNvPr id="6" name="Content Placeholder 2"/>
          <p:cNvSpPr txBox="1">
            <a:spLocks/>
          </p:cNvSpPr>
          <p:nvPr/>
        </p:nvSpPr>
        <p:spPr>
          <a:xfrm>
            <a:off x="249382" y="4334933"/>
            <a:ext cx="11684000" cy="2287540"/>
          </a:xfrm>
          <a:prstGeom prst="rect">
            <a:avLst/>
          </a:prstGeom>
          <a:ln w="38100">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a:solidFill>
                  <a:srgbClr val="008080"/>
                </a:solidFill>
                <a:latin typeface="Courier New" pitchFamily="49" charset="0"/>
                <a:cs typeface="Courier New" pitchFamily="49" charset="0"/>
              </a:rPr>
              <a:t>&lt;</a:t>
            </a:r>
            <a:r>
              <a:rPr lang="en-US" sz="2000" b="1">
                <a:solidFill>
                  <a:srgbClr val="3F7F7F"/>
                </a:solidFill>
                <a:latin typeface="Courier New" pitchFamily="49" charset="0"/>
                <a:cs typeface="Courier New" pitchFamily="49" charset="0"/>
              </a:rPr>
              <a:t>packaging</a:t>
            </a:r>
            <a:r>
              <a:rPr lang="en-US" sz="2000" b="1">
                <a:solidFill>
                  <a:srgbClr val="008080"/>
                </a:solidFill>
                <a:latin typeface="Courier New" pitchFamily="49" charset="0"/>
                <a:cs typeface="Courier New" pitchFamily="49" charset="0"/>
              </a:rPr>
              <a:t>&gt;</a:t>
            </a:r>
            <a:r>
              <a:rPr lang="en-US" sz="2000" b="1">
                <a:solidFill>
                  <a:srgbClr val="000000"/>
                </a:solidFill>
                <a:latin typeface="Courier New" pitchFamily="49" charset="0"/>
                <a:cs typeface="Courier New" pitchFamily="49" charset="0"/>
              </a:rPr>
              <a:t>jar</a:t>
            </a:r>
            <a:r>
              <a:rPr lang="en-US" sz="2000" b="1">
                <a:solidFill>
                  <a:srgbClr val="008080"/>
                </a:solidFill>
                <a:latin typeface="Courier New" pitchFamily="49" charset="0"/>
                <a:cs typeface="Courier New" pitchFamily="49" charset="0"/>
              </a:rPr>
              <a:t>&lt;/</a:t>
            </a:r>
            <a:r>
              <a:rPr lang="en-US" sz="2000" b="1">
                <a:solidFill>
                  <a:srgbClr val="3F7F7F"/>
                </a:solidFill>
                <a:latin typeface="Courier New" pitchFamily="49" charset="0"/>
                <a:cs typeface="Courier New" pitchFamily="49" charset="0"/>
              </a:rPr>
              <a:t>packaging</a:t>
            </a:r>
            <a:r>
              <a:rPr lang="en-US" sz="2000" b="1">
                <a:solidFill>
                  <a:srgbClr val="008080"/>
                </a:solidFill>
                <a:latin typeface="Courier New" pitchFamily="49" charset="0"/>
                <a:cs typeface="Courier New" pitchFamily="49" charset="0"/>
              </a:rPr>
              <a:t>&gt;</a:t>
            </a:r>
            <a:endParaRPr lang="sr-Latn-RS" sz="2000" b="1">
              <a:solidFill>
                <a:srgbClr val="008080"/>
              </a:solidFill>
              <a:latin typeface="Courier New" pitchFamily="49" charset="0"/>
              <a:cs typeface="Courier New" pitchFamily="49" charset="0"/>
            </a:endParaRPr>
          </a:p>
          <a:p>
            <a:pPr marL="0" indent="0">
              <a:buNone/>
            </a:pPr>
            <a:r>
              <a:rPr lang="en-US" sz="2000" b="1">
                <a:solidFill>
                  <a:srgbClr val="3F7F7F"/>
                </a:solidFill>
                <a:latin typeface="Courier New" pitchFamily="49" charset="0"/>
                <a:cs typeface="Courier New" pitchFamily="49" charset="0"/>
              </a:rPr>
              <a:t>&lt;properties&gt; </a:t>
            </a:r>
            <a:endParaRPr lang="sr-Latn-RS" sz="2000" b="1">
              <a:solidFill>
                <a:srgbClr val="3F7F7F"/>
              </a:solidFill>
              <a:latin typeface="Courier New" pitchFamily="49" charset="0"/>
              <a:cs typeface="Courier New" pitchFamily="49" charset="0"/>
            </a:endParaRPr>
          </a:p>
          <a:p>
            <a:pPr marL="0" indent="0">
              <a:buNone/>
            </a:pPr>
            <a:r>
              <a:rPr lang="en-US" sz="2000" b="1">
                <a:solidFill>
                  <a:srgbClr val="008080"/>
                </a:solidFill>
                <a:latin typeface="Courier New" pitchFamily="49" charset="0"/>
                <a:cs typeface="Courier New" pitchFamily="49" charset="0"/>
              </a:rPr>
              <a:t>	&lt;</a:t>
            </a:r>
            <a:r>
              <a:rPr lang="en-US" sz="2000" b="1" err="1">
                <a:solidFill>
                  <a:srgbClr val="3F7F7F"/>
                </a:solidFill>
                <a:latin typeface="Courier New" pitchFamily="49" charset="0"/>
                <a:cs typeface="Courier New" pitchFamily="49" charset="0"/>
              </a:rPr>
              <a:t>java.version</a:t>
            </a:r>
            <a:r>
              <a:rPr lang="en-US" sz="2000" b="1">
                <a:solidFill>
                  <a:srgbClr val="008080"/>
                </a:solidFill>
                <a:latin typeface="Courier New" pitchFamily="49" charset="0"/>
                <a:cs typeface="Courier New" pitchFamily="49" charset="0"/>
              </a:rPr>
              <a:t>&gt;</a:t>
            </a:r>
            <a:r>
              <a:rPr lang="en-US" sz="2000" b="1">
                <a:solidFill>
                  <a:srgbClr val="000000"/>
                </a:solidFill>
                <a:latin typeface="Courier New" pitchFamily="49" charset="0"/>
                <a:cs typeface="Courier New" pitchFamily="49" charset="0"/>
              </a:rPr>
              <a:t>1.8</a:t>
            </a:r>
            <a:r>
              <a:rPr lang="en-US" sz="2000" b="1">
                <a:solidFill>
                  <a:srgbClr val="008080"/>
                </a:solidFill>
                <a:latin typeface="Courier New" pitchFamily="49" charset="0"/>
                <a:cs typeface="Courier New" pitchFamily="49" charset="0"/>
              </a:rPr>
              <a:t>&lt;/</a:t>
            </a:r>
            <a:r>
              <a:rPr lang="en-US" sz="2000" b="1" err="1">
                <a:solidFill>
                  <a:srgbClr val="3F7F7F"/>
                </a:solidFill>
                <a:latin typeface="Courier New" pitchFamily="49" charset="0"/>
                <a:cs typeface="Courier New" pitchFamily="49" charset="0"/>
              </a:rPr>
              <a:t>java.version</a:t>
            </a:r>
            <a:r>
              <a:rPr lang="en-US" sz="2000" b="1">
                <a:solidFill>
                  <a:srgbClr val="008080"/>
                </a:solidFill>
                <a:latin typeface="Courier New" pitchFamily="49" charset="0"/>
                <a:cs typeface="Courier New" pitchFamily="49" charset="0"/>
              </a:rPr>
              <a:t>&gt;</a:t>
            </a:r>
            <a:endParaRPr lang="sr-Latn-RS" sz="2000" b="1">
              <a:solidFill>
                <a:srgbClr val="008080"/>
              </a:solidFill>
              <a:latin typeface="Courier New" pitchFamily="49" charset="0"/>
              <a:cs typeface="Courier New" pitchFamily="49" charset="0"/>
            </a:endParaRPr>
          </a:p>
          <a:p>
            <a:pPr marL="0" indent="0">
              <a:buNone/>
            </a:pPr>
            <a:r>
              <a:rPr lang="sr-Latn-RS" sz="2000" b="1">
                <a:solidFill>
                  <a:srgbClr val="008080"/>
                </a:solidFill>
                <a:latin typeface="Courier New" pitchFamily="49" charset="0"/>
                <a:cs typeface="Courier New" pitchFamily="49" charset="0"/>
              </a:rPr>
              <a:t>&lt;</a:t>
            </a:r>
            <a:r>
              <a:rPr lang="en-US" sz="2000" b="1">
                <a:solidFill>
                  <a:srgbClr val="008080"/>
                </a:solidFill>
                <a:latin typeface="Courier New" pitchFamily="49" charset="0"/>
                <a:cs typeface="Courier New" pitchFamily="49" charset="0"/>
              </a:rPr>
              <a:t>/</a:t>
            </a:r>
            <a:r>
              <a:rPr lang="sr-Latn-RS" sz="2000" b="1">
                <a:solidFill>
                  <a:srgbClr val="008080"/>
                </a:solidFill>
                <a:latin typeface="Courier New" pitchFamily="49" charset="0"/>
                <a:cs typeface="Courier New" pitchFamily="49" charset="0"/>
              </a:rPr>
              <a:t>properties&gt; </a:t>
            </a:r>
          </a:p>
          <a:p>
            <a:pPr marL="0" indent="0">
              <a:buNone/>
            </a:pPr>
            <a:endParaRPr lang="sr-Latn-RS" sz="2000" b="1">
              <a:solidFill>
                <a:srgbClr val="008080"/>
              </a:solidFill>
              <a:latin typeface="Courier New" pitchFamily="49" charset="0"/>
              <a:cs typeface="Courier New" pitchFamily="49" charset="0"/>
            </a:endParaRPr>
          </a:p>
          <a:p>
            <a:pPr marL="0" indent="0">
              <a:buNone/>
            </a:pPr>
            <a:r>
              <a:rPr lang="en-US" sz="2000" b="1">
                <a:solidFill>
                  <a:srgbClr val="008080"/>
                </a:solidFill>
                <a:latin typeface="Courier New" pitchFamily="49" charset="0"/>
                <a:cs typeface="Courier New" pitchFamily="49" charset="0"/>
              </a:rPr>
              <a:t> </a:t>
            </a: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Boot pom.xml</a:t>
            </a:r>
            <a:endParaRPr lang="en-US">
              <a:solidFill>
                <a:schemeClr val="bg1"/>
              </a:solidFill>
              <a:latin typeface="+mn-lt"/>
            </a:endParaRPr>
          </a:p>
        </p:txBody>
      </p:sp>
    </p:spTree>
    <p:extLst>
      <p:ext uri="{BB962C8B-B14F-4D97-AF65-F5344CB8AC3E}">
        <p14:creationId xmlns:p14="http://schemas.microsoft.com/office/powerpoint/2010/main" val="328182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2300815"/>
          </a:xfrm>
          <a:ln w="38100">
            <a:solidFill>
              <a:schemeClr val="tx1">
                <a:lumMod val="65000"/>
                <a:lumOff val="35000"/>
              </a:schemeClr>
            </a:solidFill>
            <a:prstDash val="solid"/>
            <a:round/>
          </a:ln>
        </p:spPr>
        <p:txBody>
          <a:bodyPr>
            <a:normAutofit/>
          </a:bodyPr>
          <a:lstStyle/>
          <a:p>
            <a:pPr>
              <a:defRPr/>
            </a:pPr>
            <a:r>
              <a:rPr lang="en-US" err="1"/>
              <a:t>Postoje</a:t>
            </a:r>
            <a:r>
              <a:rPr lang="en-US"/>
              <a:t> 3 </a:t>
            </a:r>
            <a:r>
              <a:rPr lang="en-US" err="1"/>
              <a:t>obavezne</a:t>
            </a:r>
            <a:r>
              <a:rPr lang="en-US"/>
              <a:t> </a:t>
            </a:r>
            <a:r>
              <a:rPr lang="en-US" err="1"/>
              <a:t>zavisnosti</a:t>
            </a:r>
            <a:r>
              <a:rPr lang="en-US"/>
              <a:t> </a:t>
            </a:r>
            <a:r>
              <a:rPr lang="en-US" i="1"/>
              <a:t>spring-boot-starter-web</a:t>
            </a:r>
            <a:r>
              <a:rPr lang="en-US"/>
              <a:t>, </a:t>
            </a:r>
            <a:r>
              <a:rPr lang="en-US" i="1"/>
              <a:t>spring-boot-starter-tomcat</a:t>
            </a:r>
            <a:r>
              <a:rPr lang="en-US"/>
              <a:t> i </a:t>
            </a:r>
            <a:r>
              <a:rPr lang="en-US" i="1"/>
              <a:t>spring-boot-starter-test.</a:t>
            </a:r>
          </a:p>
          <a:p>
            <a:pPr>
              <a:defRPr/>
            </a:pPr>
            <a:r>
              <a:rPr lang="vi-VN">
                <a:latin typeface="Calibri" pitchFamily="34" charset="0"/>
              </a:rPr>
              <a:t>To su artifakti koji su napravljeni u Sring Boot </a:t>
            </a:r>
            <a:r>
              <a:rPr lang="en-US">
                <a:latin typeface="Calibri" pitchFamily="34" charset="0"/>
              </a:rPr>
              <a:t>sa ciljem </a:t>
            </a:r>
            <a:r>
              <a:rPr lang="vi-VN">
                <a:latin typeface="Calibri" pitchFamily="34" charset="0"/>
              </a:rPr>
              <a:t>da </a:t>
            </a:r>
            <a:r>
              <a:rPr lang="en-US">
                <a:latin typeface="Calibri" pitchFamily="34" charset="0"/>
              </a:rPr>
              <a:t>se </a:t>
            </a:r>
            <a:r>
              <a:rPr lang="vi-VN">
                <a:latin typeface="Calibri" pitchFamily="34" charset="0"/>
              </a:rPr>
              <a:t>prevuku sv</a:t>
            </a:r>
            <a:r>
              <a:rPr lang="en-US">
                <a:latin typeface="Calibri" pitchFamily="34" charset="0"/>
              </a:rPr>
              <a:t>i</a:t>
            </a:r>
            <a:r>
              <a:rPr lang="vi-VN">
                <a:latin typeface="Calibri" pitchFamily="34" charset="0"/>
              </a:rPr>
              <a:t> modul</a:t>
            </a:r>
            <a:r>
              <a:rPr lang="en-US">
                <a:latin typeface="Calibri" pitchFamily="34" charset="0"/>
              </a:rPr>
              <a:t>i</a:t>
            </a:r>
            <a:r>
              <a:rPr lang="vi-VN">
                <a:latin typeface="Calibri" pitchFamily="34" charset="0"/>
              </a:rPr>
              <a:t> Spring i propratn</a:t>
            </a:r>
            <a:r>
              <a:rPr lang="en-US">
                <a:latin typeface="Calibri" pitchFamily="34" charset="0"/>
              </a:rPr>
              <a:t>e</a:t>
            </a:r>
            <a:r>
              <a:rPr lang="vi-VN">
                <a:latin typeface="Calibri" pitchFamily="34" charset="0"/>
              </a:rPr>
              <a:t> konfiguracij</a:t>
            </a:r>
            <a:r>
              <a:rPr lang="en-US">
                <a:latin typeface="Calibri" pitchFamily="34" charset="0"/>
              </a:rPr>
              <a:t>e</a:t>
            </a:r>
            <a:r>
              <a:rPr lang="vi-VN">
                <a:latin typeface="Calibri" pitchFamily="34" charset="0"/>
              </a:rPr>
              <a:t> koj</a:t>
            </a:r>
            <a:r>
              <a:rPr lang="en-US">
                <a:latin typeface="Calibri" pitchFamily="34" charset="0"/>
              </a:rPr>
              <a:t>e</a:t>
            </a:r>
            <a:r>
              <a:rPr lang="vi-VN">
                <a:latin typeface="Calibri" pitchFamily="34" charset="0"/>
              </a:rPr>
              <a:t> </a:t>
            </a:r>
            <a:r>
              <a:rPr lang="en-US">
                <a:latin typeface="Calibri" pitchFamily="34" charset="0"/>
              </a:rPr>
              <a:t>su</a:t>
            </a:r>
            <a:r>
              <a:rPr lang="vi-VN">
                <a:latin typeface="Calibri" pitchFamily="34" charset="0"/>
              </a:rPr>
              <a:t> neophodn</a:t>
            </a:r>
            <a:r>
              <a:rPr lang="en-US">
                <a:latin typeface="Calibri" pitchFamily="34" charset="0"/>
              </a:rPr>
              <a:t>e</a:t>
            </a:r>
            <a:r>
              <a:rPr lang="vi-VN">
                <a:latin typeface="Calibri" pitchFamily="34" charset="0"/>
              </a:rPr>
              <a:t> za izradu </a:t>
            </a:r>
            <a:r>
              <a:rPr lang="en-US" b="1">
                <a:latin typeface="Calibri" pitchFamily="34" charset="0"/>
              </a:rPr>
              <a:t>Spring Boot </a:t>
            </a:r>
            <a:r>
              <a:rPr lang="en-US" b="1" err="1">
                <a:latin typeface="Calibri" pitchFamily="34" charset="0"/>
              </a:rPr>
              <a:t>veb</a:t>
            </a:r>
            <a:r>
              <a:rPr lang="en-US" b="1">
                <a:latin typeface="Calibri" pitchFamily="34" charset="0"/>
              </a:rPr>
              <a:t> </a:t>
            </a:r>
            <a:r>
              <a:rPr lang="en-US" b="1" err="1">
                <a:latin typeface="Calibri" pitchFamily="34" charset="0"/>
              </a:rPr>
              <a:t>projekta</a:t>
            </a:r>
            <a:r>
              <a:rPr lang="en-US">
                <a:latin typeface="Calibri" pitchFamily="34" charset="0"/>
              </a:rPr>
              <a:t>.</a:t>
            </a:r>
            <a:endParaRPr lang="sr-Latn-RS">
              <a:latin typeface="Calibri" pitchFamily="34" charset="0"/>
            </a:endParaRP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Obavezne</a:t>
            </a:r>
            <a:r>
              <a:rPr lang="en-US" sz="4000">
                <a:latin typeface="+mn-lt"/>
              </a:rPr>
              <a:t> </a:t>
            </a:r>
            <a:r>
              <a:rPr lang="en-US" sz="4000" err="1">
                <a:latin typeface="+mn-lt"/>
              </a:rPr>
              <a:t>zavisnosti</a:t>
            </a:r>
            <a:endParaRPr lang="en-US" sz="4000">
              <a:latin typeface="+mn-lt"/>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Boot pom.xml</a:t>
            </a:r>
            <a:endParaRPr lang="en-US">
              <a:solidFill>
                <a:schemeClr val="bg1"/>
              </a:solidFill>
              <a:latin typeface="+mn-lt"/>
            </a:endParaRPr>
          </a:p>
        </p:txBody>
      </p:sp>
    </p:spTree>
    <p:extLst>
      <p:ext uri="{BB962C8B-B14F-4D97-AF65-F5344CB8AC3E}">
        <p14:creationId xmlns:p14="http://schemas.microsoft.com/office/powerpoint/2010/main" val="273260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9"/>
            <a:ext cx="11684000" cy="909057"/>
          </a:xfrm>
          <a:ln w="38100">
            <a:solidFill>
              <a:schemeClr val="tx1">
                <a:lumMod val="65000"/>
                <a:lumOff val="35000"/>
              </a:schemeClr>
            </a:solidFill>
            <a:prstDash val="solid"/>
            <a:round/>
          </a:ln>
        </p:spPr>
        <p:txBody>
          <a:bodyPr>
            <a:normAutofit/>
          </a:bodyPr>
          <a:lstStyle/>
          <a:p>
            <a:pPr>
              <a:defRPr/>
            </a:pPr>
            <a:r>
              <a:rPr lang="en-US" err="1"/>
              <a:t>Artifakt</a:t>
            </a:r>
            <a:r>
              <a:rPr lang="en-US"/>
              <a:t> </a:t>
            </a:r>
            <a:r>
              <a:rPr lang="en-US" i="1"/>
              <a:t>spring-boot-starter-web</a:t>
            </a:r>
            <a:r>
              <a:rPr lang="en-US"/>
              <a:t> je </a:t>
            </a:r>
            <a:r>
              <a:rPr lang="en-US" err="1"/>
              <a:t>potreban</a:t>
            </a:r>
            <a:r>
              <a:rPr lang="en-US"/>
              <a:t> </a:t>
            </a:r>
            <a:r>
              <a:rPr lang="en-US" err="1"/>
              <a:t>za</a:t>
            </a:r>
            <a:r>
              <a:rPr lang="en-US"/>
              <a:t> </a:t>
            </a:r>
            <a:r>
              <a:rPr lang="en-US" err="1"/>
              <a:t>uključivanje</a:t>
            </a:r>
            <a:r>
              <a:rPr lang="en-US"/>
              <a:t> Spring Web </a:t>
            </a:r>
            <a:r>
              <a:rPr lang="en-US" err="1"/>
              <a:t>modula</a:t>
            </a:r>
            <a:endParaRPr lang="sr-Latn-RS"/>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Obavezne</a:t>
            </a:r>
            <a:r>
              <a:rPr lang="en-US" sz="4000">
                <a:latin typeface="+mn-lt"/>
              </a:rPr>
              <a:t> </a:t>
            </a:r>
            <a:r>
              <a:rPr lang="en-US" sz="4000" err="1">
                <a:latin typeface="+mn-lt"/>
              </a:rPr>
              <a:t>zavisnosti</a:t>
            </a:r>
            <a:endParaRPr lang="en-US" sz="4000">
              <a:latin typeface="+mn-lt"/>
            </a:endParaRPr>
          </a:p>
        </p:txBody>
      </p:sp>
      <p:sp>
        <p:nvSpPr>
          <p:cNvPr id="6" name="Content Placeholder 2"/>
          <p:cNvSpPr txBox="1">
            <a:spLocks/>
          </p:cNvSpPr>
          <p:nvPr/>
        </p:nvSpPr>
        <p:spPr>
          <a:xfrm>
            <a:off x="249381" y="2788357"/>
            <a:ext cx="10362175" cy="2190044"/>
          </a:xfrm>
          <a:prstGeom prst="rect">
            <a:avLst/>
          </a:prstGeom>
          <a:ln w="38100">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a:solidFill>
                  <a:srgbClr val="3F5FBF"/>
                </a:solidFill>
                <a:latin typeface="Courier New" pitchFamily="49" charset="0"/>
                <a:cs typeface="Courier New" pitchFamily="49" charset="0"/>
              </a:rPr>
              <a:t>&lt;!-- </a:t>
            </a:r>
            <a:r>
              <a:rPr lang="en-US" sz="2400" b="1" err="1">
                <a:solidFill>
                  <a:srgbClr val="3F5FBF"/>
                </a:solidFill>
                <a:latin typeface="Courier New" pitchFamily="49" charset="0"/>
                <a:cs typeface="Courier New" pitchFamily="49" charset="0"/>
              </a:rPr>
              <a:t>uključivanje</a:t>
            </a:r>
            <a:r>
              <a:rPr lang="en-US" sz="2400" b="1">
                <a:solidFill>
                  <a:srgbClr val="3F5FBF"/>
                </a:solidFill>
                <a:latin typeface="Courier New" pitchFamily="49" charset="0"/>
                <a:cs typeface="Courier New" pitchFamily="49" charset="0"/>
              </a:rPr>
              <a:t> Spring Web </a:t>
            </a:r>
            <a:r>
              <a:rPr lang="en-US" sz="2400" b="1" err="1">
                <a:solidFill>
                  <a:srgbClr val="3F5FBF"/>
                </a:solidFill>
                <a:latin typeface="Courier New" pitchFamily="49" charset="0"/>
                <a:cs typeface="Courier New" pitchFamily="49" charset="0"/>
              </a:rPr>
              <a:t>modula</a:t>
            </a:r>
            <a:r>
              <a:rPr lang="en-US" sz="2400" b="1">
                <a:solidFill>
                  <a:srgbClr val="3F5FBF"/>
                </a:solidFill>
                <a:latin typeface="Courier New" pitchFamily="49" charset="0"/>
                <a:cs typeface="Courier New" pitchFamily="49" charset="0"/>
              </a:rPr>
              <a:t> --&gt;</a:t>
            </a:r>
          </a:p>
          <a:p>
            <a:pPr marL="0" indent="0">
              <a:buNone/>
            </a:pPr>
            <a:r>
              <a:rPr lang="en-US" sz="2400" b="1">
                <a:solidFill>
                  <a:srgbClr val="008080"/>
                </a:solidFill>
                <a:latin typeface="Courier New" pitchFamily="49" charset="0"/>
                <a:cs typeface="Courier New" pitchFamily="49" charset="0"/>
              </a:rPr>
              <a:t>&lt;</a:t>
            </a:r>
            <a:r>
              <a:rPr lang="en-US" sz="2400" b="1">
                <a:solidFill>
                  <a:srgbClr val="3F7F7F"/>
                </a:solidFill>
                <a:latin typeface="Courier New" pitchFamily="49" charset="0"/>
                <a:cs typeface="Courier New" pitchFamily="49" charset="0"/>
              </a:rPr>
              <a:t>dependency</a:t>
            </a:r>
            <a:r>
              <a:rPr lang="en-US" sz="2400" b="1">
                <a:solidFill>
                  <a:srgbClr val="008080"/>
                </a:solidFill>
                <a:latin typeface="Courier New" pitchFamily="49" charset="0"/>
                <a:cs typeface="Courier New" pitchFamily="49" charset="0"/>
              </a:rPr>
              <a:t>&gt;</a:t>
            </a:r>
          </a:p>
          <a:p>
            <a:pPr marL="0" indent="0">
              <a:buNone/>
            </a:pPr>
            <a:r>
              <a:rPr lang="en-US" sz="2400" b="1">
                <a:solidFill>
                  <a:srgbClr val="008080"/>
                </a:solidFill>
                <a:latin typeface="Courier New" pitchFamily="49" charset="0"/>
                <a:cs typeface="Courier New" pitchFamily="49" charset="0"/>
              </a:rPr>
              <a:t>	&lt;</a:t>
            </a:r>
            <a:r>
              <a:rPr lang="en-US" sz="2400" b="1">
                <a:solidFill>
                  <a:srgbClr val="3F7F7F"/>
                </a:solidFill>
                <a:latin typeface="Courier New" pitchFamily="49" charset="0"/>
                <a:cs typeface="Courier New" pitchFamily="49" charset="0"/>
              </a:rPr>
              <a:t>groupId</a:t>
            </a:r>
            <a:r>
              <a:rPr lang="en-US" sz="2400" b="1">
                <a:solidFill>
                  <a:srgbClr val="008080"/>
                </a:solidFill>
                <a:latin typeface="Courier New" pitchFamily="49" charset="0"/>
                <a:cs typeface="Courier New" pitchFamily="49" charset="0"/>
              </a:rPr>
              <a:t>&gt;</a:t>
            </a:r>
            <a:r>
              <a:rPr lang="en-US" sz="2400" b="1">
                <a:solidFill>
                  <a:srgbClr val="000000"/>
                </a:solidFill>
                <a:latin typeface="Courier New" pitchFamily="49" charset="0"/>
                <a:cs typeface="Courier New" pitchFamily="49" charset="0"/>
              </a:rPr>
              <a:t>org.springframework.boot</a:t>
            </a:r>
            <a:r>
              <a:rPr lang="en-US" sz="2400" b="1">
                <a:solidFill>
                  <a:srgbClr val="008080"/>
                </a:solidFill>
                <a:latin typeface="Courier New" pitchFamily="49" charset="0"/>
                <a:cs typeface="Courier New" pitchFamily="49" charset="0"/>
              </a:rPr>
              <a:t>&lt;/</a:t>
            </a:r>
            <a:r>
              <a:rPr lang="en-US" sz="2400" b="1">
                <a:solidFill>
                  <a:srgbClr val="3F7F7F"/>
                </a:solidFill>
                <a:latin typeface="Courier New" pitchFamily="49" charset="0"/>
                <a:cs typeface="Courier New" pitchFamily="49" charset="0"/>
              </a:rPr>
              <a:t>groupId</a:t>
            </a:r>
            <a:r>
              <a:rPr lang="en-US" sz="2400" b="1">
                <a:solidFill>
                  <a:srgbClr val="008080"/>
                </a:solidFill>
                <a:latin typeface="Courier New" pitchFamily="49" charset="0"/>
                <a:cs typeface="Courier New" pitchFamily="49" charset="0"/>
              </a:rPr>
              <a:t>&gt;</a:t>
            </a:r>
          </a:p>
          <a:p>
            <a:pPr marL="0" indent="0">
              <a:buNone/>
            </a:pPr>
            <a:r>
              <a:rPr lang="en-US" sz="2400" b="1">
                <a:solidFill>
                  <a:srgbClr val="008080"/>
                </a:solidFill>
                <a:latin typeface="Courier New" pitchFamily="49" charset="0"/>
                <a:cs typeface="Courier New" pitchFamily="49" charset="0"/>
              </a:rPr>
              <a:t>	&lt;</a:t>
            </a:r>
            <a:r>
              <a:rPr lang="en-US" sz="2400" b="1">
                <a:solidFill>
                  <a:srgbClr val="3F7F7F"/>
                </a:solidFill>
                <a:latin typeface="Courier New" pitchFamily="49" charset="0"/>
                <a:cs typeface="Courier New" pitchFamily="49" charset="0"/>
              </a:rPr>
              <a:t>artifactId</a:t>
            </a:r>
            <a:r>
              <a:rPr lang="en-US" sz="2400" b="1">
                <a:solidFill>
                  <a:srgbClr val="008080"/>
                </a:solidFill>
                <a:latin typeface="Courier New" pitchFamily="49" charset="0"/>
                <a:cs typeface="Courier New" pitchFamily="49" charset="0"/>
              </a:rPr>
              <a:t>&gt;</a:t>
            </a:r>
            <a:r>
              <a:rPr lang="en-US" sz="2400" b="1">
                <a:solidFill>
                  <a:srgbClr val="000000"/>
                </a:solidFill>
                <a:latin typeface="Courier New" pitchFamily="49" charset="0"/>
                <a:cs typeface="Courier New" pitchFamily="49" charset="0"/>
              </a:rPr>
              <a:t>spring-boot-starter-web</a:t>
            </a:r>
            <a:r>
              <a:rPr lang="en-US" sz="2400" b="1">
                <a:solidFill>
                  <a:srgbClr val="008080"/>
                </a:solidFill>
                <a:latin typeface="Courier New" pitchFamily="49" charset="0"/>
                <a:cs typeface="Courier New" pitchFamily="49" charset="0"/>
              </a:rPr>
              <a:t>&lt;/</a:t>
            </a:r>
            <a:r>
              <a:rPr lang="en-US" sz="2400" b="1">
                <a:solidFill>
                  <a:srgbClr val="3F7F7F"/>
                </a:solidFill>
                <a:latin typeface="Courier New" pitchFamily="49" charset="0"/>
                <a:cs typeface="Courier New" pitchFamily="49" charset="0"/>
              </a:rPr>
              <a:t>artifactId</a:t>
            </a:r>
            <a:r>
              <a:rPr lang="en-US" sz="2400" b="1">
                <a:solidFill>
                  <a:srgbClr val="008080"/>
                </a:solidFill>
                <a:latin typeface="Courier New" pitchFamily="49" charset="0"/>
                <a:cs typeface="Courier New" pitchFamily="49" charset="0"/>
              </a:rPr>
              <a:t>&gt;</a:t>
            </a:r>
          </a:p>
          <a:p>
            <a:pPr marL="0" indent="0">
              <a:buNone/>
            </a:pPr>
            <a:r>
              <a:rPr lang="en-US" sz="2400" b="1">
                <a:solidFill>
                  <a:srgbClr val="008080"/>
                </a:solidFill>
                <a:latin typeface="Courier New" pitchFamily="49" charset="0"/>
                <a:cs typeface="Courier New" pitchFamily="49" charset="0"/>
              </a:rPr>
              <a:t>&lt;/</a:t>
            </a:r>
            <a:r>
              <a:rPr lang="en-US" sz="2400" b="1">
                <a:solidFill>
                  <a:srgbClr val="3F7F7F"/>
                </a:solidFill>
                <a:latin typeface="Courier New" pitchFamily="49" charset="0"/>
                <a:cs typeface="Courier New" pitchFamily="49" charset="0"/>
              </a:rPr>
              <a:t>dependency</a:t>
            </a:r>
            <a:r>
              <a:rPr lang="en-US" sz="2400" b="1">
                <a:solidFill>
                  <a:srgbClr val="008080"/>
                </a:solidFill>
                <a:latin typeface="Courier New" pitchFamily="49" charset="0"/>
                <a:cs typeface="Courier New" pitchFamily="49" charset="0"/>
              </a:rPr>
              <a:t>&gt;</a:t>
            </a: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Boot pom.xml</a:t>
            </a:r>
            <a:endParaRPr lang="en-US">
              <a:solidFill>
                <a:schemeClr val="bg1"/>
              </a:solidFill>
              <a:latin typeface="+mn-lt"/>
            </a:endParaRPr>
          </a:p>
        </p:txBody>
      </p:sp>
    </p:spTree>
    <p:extLst>
      <p:ext uri="{BB962C8B-B14F-4D97-AF65-F5344CB8AC3E}">
        <p14:creationId xmlns:p14="http://schemas.microsoft.com/office/powerpoint/2010/main" val="4011113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2520548"/>
            <a:ext cx="9144000" cy="989415"/>
          </a:xfrm>
        </p:spPr>
        <p:txBody>
          <a:bodyPr/>
          <a:lstStyle/>
          <a:p>
            <a:r>
              <a:rPr lang="en-US" i="1">
                <a:latin typeface="+mn-lt"/>
              </a:rPr>
              <a:t>Osnove web programiranja</a:t>
            </a:r>
            <a:endParaRPr lang="en-US" i="1" dirty="0">
              <a:latin typeface="+mn-lt"/>
            </a:endParaRPr>
          </a:p>
        </p:txBody>
      </p:sp>
      <p:sp>
        <p:nvSpPr>
          <p:cNvPr id="3" name="Subtitle 2"/>
          <p:cNvSpPr>
            <a:spLocks noGrp="1"/>
          </p:cNvSpPr>
          <p:nvPr>
            <p:ph type="subTitle" idx="1"/>
          </p:nvPr>
        </p:nvSpPr>
        <p:spPr>
          <a:xfrm>
            <a:off x="1524000" y="3602039"/>
            <a:ext cx="9144000" cy="692869"/>
          </a:xfrm>
        </p:spPr>
        <p:txBody>
          <a:bodyPr>
            <a:noAutofit/>
          </a:bodyPr>
          <a:lstStyle/>
          <a:p>
            <a:r>
              <a:rPr lang="en-US" sz="4800"/>
              <a:t>Spring Boot</a:t>
            </a:r>
          </a:p>
          <a:p>
            <a:endParaRPr lang="en-US" sz="4800" dirty="0"/>
          </a:p>
        </p:txBody>
      </p:sp>
      <p:sp>
        <p:nvSpPr>
          <p:cNvPr id="5" name="Subtitle 2"/>
          <p:cNvSpPr txBox="1">
            <a:spLocks/>
          </p:cNvSpPr>
          <p:nvPr/>
        </p:nvSpPr>
        <p:spPr>
          <a:xfrm>
            <a:off x="1523999" y="4386984"/>
            <a:ext cx="9144000" cy="665307"/>
          </a:xfrm>
          <a:prstGeom prst="rect">
            <a:avLst/>
          </a:prstGeom>
          <a:solidFill>
            <a:schemeClr val="tx1">
              <a:lumMod val="65000"/>
              <a:lumOff val="35000"/>
            </a:schemeClr>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err="1">
                <a:solidFill>
                  <a:schemeClr val="bg1"/>
                </a:solidFill>
              </a:rPr>
              <a:t>Termin</a:t>
            </a:r>
            <a:r>
              <a:rPr lang="en-US" sz="4000">
                <a:solidFill>
                  <a:schemeClr val="bg1"/>
                </a:solidFill>
              </a:rPr>
              <a:t> 2 i Termin 3 i Termin 4</a:t>
            </a:r>
            <a:endParaRPr lang="en-US" sz="4000" dirty="0">
              <a:solidFill>
                <a:schemeClr val="bg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322" y="586152"/>
            <a:ext cx="1805353" cy="199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6245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2444345"/>
          </a:xfrm>
          <a:ln w="38100">
            <a:solidFill>
              <a:schemeClr val="tx1">
                <a:lumMod val="65000"/>
                <a:lumOff val="35000"/>
              </a:schemeClr>
            </a:solidFill>
            <a:prstDash val="solid"/>
            <a:round/>
          </a:ln>
        </p:spPr>
        <p:txBody>
          <a:bodyPr>
            <a:normAutofit fontScale="92500" lnSpcReduction="10000"/>
          </a:bodyPr>
          <a:lstStyle/>
          <a:p>
            <a:pPr>
              <a:defRPr/>
            </a:pPr>
            <a:r>
              <a:rPr lang="en-US" err="1"/>
              <a:t>Artifakt</a:t>
            </a:r>
            <a:r>
              <a:rPr lang="en-US"/>
              <a:t> </a:t>
            </a:r>
            <a:r>
              <a:rPr lang="en-US" i="1"/>
              <a:t>spring-boot-starter-tomcat</a:t>
            </a:r>
            <a:r>
              <a:rPr lang="en-US"/>
              <a:t> </a:t>
            </a:r>
            <a:r>
              <a:rPr lang="en-US" err="1"/>
              <a:t>omogućuje</a:t>
            </a:r>
            <a:r>
              <a:rPr lang="en-US"/>
              <a:t> da se Tomcat </a:t>
            </a:r>
            <a:r>
              <a:rPr lang="en-US" err="1"/>
              <a:t>veb</a:t>
            </a:r>
            <a:r>
              <a:rPr lang="en-US"/>
              <a:t> </a:t>
            </a:r>
            <a:r>
              <a:rPr lang="en-US" err="1"/>
              <a:t>kontejner</a:t>
            </a:r>
            <a:r>
              <a:rPr lang="en-US"/>
              <a:t> </a:t>
            </a:r>
            <a:r>
              <a:rPr lang="en-US" err="1"/>
              <a:t>ugradi</a:t>
            </a:r>
            <a:r>
              <a:rPr lang="en-US"/>
              <a:t> u </a:t>
            </a:r>
            <a:r>
              <a:rPr lang="en-US" err="1"/>
              <a:t>izvršnu</a:t>
            </a:r>
            <a:r>
              <a:rPr lang="en-US"/>
              <a:t> </a:t>
            </a:r>
            <a:r>
              <a:rPr lang="en-US" err="1"/>
              <a:t>verziju</a:t>
            </a:r>
            <a:r>
              <a:rPr lang="en-US"/>
              <a:t> </a:t>
            </a:r>
            <a:r>
              <a:rPr lang="en-US" err="1"/>
              <a:t>aplikacije</a:t>
            </a:r>
            <a:r>
              <a:rPr lang="en-US"/>
              <a:t>, </a:t>
            </a:r>
            <a:r>
              <a:rPr lang="en-US" err="1"/>
              <a:t>ako</a:t>
            </a:r>
            <a:r>
              <a:rPr lang="en-US"/>
              <a:t> </a:t>
            </a:r>
            <a:r>
              <a:rPr lang="en-US" err="1"/>
              <a:t>postavimo</a:t>
            </a:r>
            <a:r>
              <a:rPr lang="en-US"/>
              <a:t> da je </a:t>
            </a:r>
            <a:r>
              <a:rPr lang="en-US" err="1"/>
              <a:t>pakovanje</a:t>
            </a:r>
            <a:r>
              <a:rPr lang="en-US"/>
              <a:t> jar. </a:t>
            </a:r>
          </a:p>
          <a:p>
            <a:pPr>
              <a:defRPr/>
            </a:pPr>
            <a:r>
              <a:rPr lang="sr-Latn-RS"/>
              <a:t>Ako se pravi pakovanje war neophodno je navesti zavisnost za veb kontejner sa podešavanjem </a:t>
            </a:r>
            <a:r>
              <a:rPr lang="sr-Latn-RS" i="1"/>
              <a:t>&lt;scope&gt;provided&lt;/scope&gt;</a:t>
            </a:r>
            <a:endParaRPr lang="en-US" i="1"/>
          </a:p>
          <a:p>
            <a:r>
              <a:rPr lang="sr-Latn-RS"/>
              <a:t>Može se koristiti i </a:t>
            </a:r>
            <a:r>
              <a:rPr lang="sr-Latn-RS" i="1"/>
              <a:t>Jetty</a:t>
            </a:r>
            <a:r>
              <a:rPr lang="sr-Latn-RS"/>
              <a:t> veb kontejner sa </a:t>
            </a:r>
            <a:r>
              <a:rPr lang="sr-Latn-RS" i="1"/>
              <a:t>spring-boot-starter-jetty</a:t>
            </a:r>
            <a:r>
              <a:rPr lang="sr-Latn-RS"/>
              <a:t>, ili</a:t>
            </a:r>
            <a:r>
              <a:rPr lang="en-US"/>
              <a:t> </a:t>
            </a:r>
            <a:r>
              <a:rPr lang="sr-Latn-RS" i="1"/>
              <a:t>Undertow</a:t>
            </a:r>
            <a:r>
              <a:rPr lang="sr-Latn-RS"/>
              <a:t> sa </a:t>
            </a:r>
            <a:r>
              <a:rPr lang="sr-Latn-RS" i="1"/>
              <a:t>spring-boot-starter-undertow</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Obavezne</a:t>
            </a:r>
            <a:r>
              <a:rPr lang="en-US" sz="4000">
                <a:latin typeface="+mn-lt"/>
              </a:rPr>
              <a:t> </a:t>
            </a:r>
            <a:r>
              <a:rPr lang="en-US" sz="4000" err="1">
                <a:latin typeface="+mn-lt"/>
              </a:rPr>
              <a:t>zavisnosti</a:t>
            </a:r>
            <a:endParaRPr lang="en-US" sz="4000">
              <a:latin typeface="+mn-lt"/>
            </a:endParaRPr>
          </a:p>
        </p:txBody>
      </p:sp>
      <p:sp>
        <p:nvSpPr>
          <p:cNvPr id="6" name="Content Placeholder 2"/>
          <p:cNvSpPr txBox="1">
            <a:spLocks/>
          </p:cNvSpPr>
          <p:nvPr/>
        </p:nvSpPr>
        <p:spPr>
          <a:xfrm>
            <a:off x="249380" y="4267201"/>
            <a:ext cx="10362175" cy="2381955"/>
          </a:xfrm>
          <a:prstGeom prst="rect">
            <a:avLst/>
          </a:prstGeom>
          <a:ln w="38100">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a:solidFill>
                  <a:srgbClr val="008080"/>
                </a:solidFill>
                <a:latin typeface="Courier New" pitchFamily="49" charset="0"/>
                <a:cs typeface="Courier New" pitchFamily="49" charset="0"/>
              </a:rPr>
              <a:t>&lt;</a:t>
            </a:r>
            <a:r>
              <a:rPr lang="en-US" sz="2000" b="1">
                <a:solidFill>
                  <a:srgbClr val="3F7F7F"/>
                </a:solidFill>
                <a:latin typeface="Courier New" pitchFamily="49" charset="0"/>
                <a:cs typeface="Courier New" pitchFamily="49" charset="0"/>
              </a:rPr>
              <a:t>dependency</a:t>
            </a:r>
            <a:r>
              <a:rPr lang="en-US" sz="2000" b="1">
                <a:solidFill>
                  <a:srgbClr val="008080"/>
                </a:solidFill>
                <a:latin typeface="Courier New" pitchFamily="49" charset="0"/>
                <a:cs typeface="Courier New" pitchFamily="49" charset="0"/>
              </a:rPr>
              <a:t>&gt;</a:t>
            </a:r>
          </a:p>
          <a:p>
            <a:pPr marL="0" indent="0">
              <a:buNone/>
            </a:pPr>
            <a:r>
              <a:rPr lang="en-US" sz="2000" b="1">
                <a:solidFill>
                  <a:srgbClr val="008080"/>
                </a:solidFill>
                <a:latin typeface="Courier New" pitchFamily="49" charset="0"/>
                <a:cs typeface="Courier New" pitchFamily="49" charset="0"/>
              </a:rPr>
              <a:t>	&lt;groupId&gt;</a:t>
            </a:r>
            <a:r>
              <a:rPr lang="en-US" sz="2000" b="1">
                <a:solidFill>
                  <a:srgbClr val="000000"/>
                </a:solidFill>
                <a:latin typeface="Courier New" pitchFamily="49" charset="0"/>
                <a:cs typeface="Courier New" pitchFamily="49" charset="0"/>
              </a:rPr>
              <a:t>org.springframework.boot</a:t>
            </a:r>
            <a:r>
              <a:rPr lang="en-US" sz="2000" b="1">
                <a:solidFill>
                  <a:srgbClr val="008080"/>
                </a:solidFill>
                <a:latin typeface="Courier New" pitchFamily="49" charset="0"/>
                <a:cs typeface="Courier New" pitchFamily="49" charset="0"/>
              </a:rPr>
              <a:t>&lt;/groupId&gt;</a:t>
            </a:r>
          </a:p>
          <a:p>
            <a:pPr marL="0" indent="0">
              <a:buNone/>
            </a:pPr>
            <a:r>
              <a:rPr lang="en-US" sz="2000" b="1">
                <a:solidFill>
                  <a:srgbClr val="008080"/>
                </a:solidFill>
                <a:latin typeface="Courier New" pitchFamily="49" charset="0"/>
                <a:cs typeface="Courier New" pitchFamily="49" charset="0"/>
              </a:rPr>
              <a:t>	&lt;artifactId&gt;</a:t>
            </a:r>
            <a:r>
              <a:rPr lang="en-US" sz="2000" b="1">
                <a:solidFill>
                  <a:srgbClr val="000000"/>
                </a:solidFill>
                <a:latin typeface="Courier New" pitchFamily="49" charset="0"/>
                <a:cs typeface="Courier New" pitchFamily="49" charset="0"/>
              </a:rPr>
              <a:t>spring-boot-starter-tomcat</a:t>
            </a:r>
            <a:r>
              <a:rPr lang="en-US" sz="2000" b="1">
                <a:solidFill>
                  <a:srgbClr val="008080"/>
                </a:solidFill>
                <a:latin typeface="Courier New" pitchFamily="49" charset="0"/>
                <a:cs typeface="Courier New" pitchFamily="49" charset="0"/>
              </a:rPr>
              <a:t>&lt;/artifactId&gt;</a:t>
            </a:r>
          </a:p>
          <a:p>
            <a:pPr marL="0" indent="0">
              <a:buNone/>
            </a:pPr>
            <a:r>
              <a:rPr lang="en-US" sz="2000" b="1">
                <a:solidFill>
                  <a:srgbClr val="008080"/>
                </a:solidFill>
                <a:latin typeface="Courier New" pitchFamily="49" charset="0"/>
                <a:cs typeface="Courier New" pitchFamily="49" charset="0"/>
              </a:rPr>
              <a:t>	&lt;scope&gt;</a:t>
            </a:r>
            <a:r>
              <a:rPr lang="en-US" sz="2000" b="1">
                <a:solidFill>
                  <a:srgbClr val="000000"/>
                </a:solidFill>
                <a:latin typeface="Courier New" pitchFamily="49" charset="0"/>
                <a:cs typeface="Courier New" pitchFamily="49" charset="0"/>
              </a:rPr>
              <a:t>provided</a:t>
            </a:r>
            <a:r>
              <a:rPr lang="en-US" sz="2000" b="1">
                <a:solidFill>
                  <a:srgbClr val="008080"/>
                </a:solidFill>
                <a:latin typeface="Courier New" pitchFamily="49" charset="0"/>
                <a:cs typeface="Courier New" pitchFamily="49" charset="0"/>
              </a:rPr>
              <a:t>&lt;/scope&gt;</a:t>
            </a:r>
          </a:p>
          <a:p>
            <a:pPr marL="0" indent="0">
              <a:buNone/>
            </a:pPr>
            <a:r>
              <a:rPr lang="en-US" sz="2000" b="1">
                <a:solidFill>
                  <a:srgbClr val="008080"/>
                </a:solidFill>
                <a:latin typeface="Courier New" pitchFamily="49" charset="0"/>
                <a:cs typeface="Courier New" pitchFamily="49" charset="0"/>
              </a:rPr>
              <a:t>&lt;/</a:t>
            </a:r>
            <a:r>
              <a:rPr lang="en-US" sz="2000" b="1">
                <a:solidFill>
                  <a:srgbClr val="3F7F7F"/>
                </a:solidFill>
                <a:latin typeface="Courier New" pitchFamily="49" charset="0"/>
                <a:cs typeface="Courier New" pitchFamily="49" charset="0"/>
              </a:rPr>
              <a:t>dependency</a:t>
            </a:r>
            <a:r>
              <a:rPr lang="en-US" sz="2000" b="1">
                <a:solidFill>
                  <a:srgbClr val="008080"/>
                </a:solidFill>
                <a:latin typeface="Courier New" pitchFamily="49" charset="0"/>
                <a:cs typeface="Courier New" pitchFamily="49" charset="0"/>
              </a:rPr>
              <a:t>&gt;		</a:t>
            </a: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Boot pom.xml</a:t>
            </a:r>
            <a:endParaRPr lang="en-US">
              <a:solidFill>
                <a:schemeClr val="bg1"/>
              </a:solidFill>
              <a:latin typeface="+mn-lt"/>
            </a:endParaRPr>
          </a:p>
        </p:txBody>
      </p:sp>
    </p:spTree>
    <p:extLst>
      <p:ext uri="{BB962C8B-B14F-4D97-AF65-F5344CB8AC3E}">
        <p14:creationId xmlns:p14="http://schemas.microsoft.com/office/powerpoint/2010/main" val="343828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2444345"/>
          </a:xfrm>
          <a:ln w="38100">
            <a:solidFill>
              <a:schemeClr val="tx1">
                <a:lumMod val="65000"/>
                <a:lumOff val="35000"/>
              </a:schemeClr>
            </a:solidFill>
            <a:prstDash val="solid"/>
            <a:round/>
          </a:ln>
        </p:spPr>
        <p:txBody>
          <a:bodyPr>
            <a:normAutofit/>
          </a:bodyPr>
          <a:lstStyle/>
          <a:p>
            <a:pPr>
              <a:defRPr/>
            </a:pPr>
            <a:r>
              <a:rPr lang="en-US" err="1"/>
              <a:t>Artifakt</a:t>
            </a:r>
            <a:r>
              <a:rPr lang="en-US"/>
              <a:t> </a:t>
            </a:r>
            <a:r>
              <a:rPr lang="en-US" i="1"/>
              <a:t>spring-boot-starter-test</a:t>
            </a:r>
            <a:r>
              <a:rPr lang="en-US"/>
              <a:t> </a:t>
            </a:r>
            <a:r>
              <a:rPr lang="en-US" err="1"/>
              <a:t>omogućuje</a:t>
            </a:r>
            <a:r>
              <a:rPr lang="en-US"/>
              <a:t> </a:t>
            </a:r>
            <a:r>
              <a:rPr lang="en-US" err="1"/>
              <a:t>pribavljanje</a:t>
            </a:r>
            <a:r>
              <a:rPr lang="en-US"/>
              <a:t> test </a:t>
            </a:r>
            <a:r>
              <a:rPr lang="en-US" err="1"/>
              <a:t>okruženja</a:t>
            </a:r>
            <a:r>
              <a:rPr lang="en-US"/>
              <a:t>, artifact </a:t>
            </a:r>
            <a:r>
              <a:rPr lang="en-US" err="1"/>
              <a:t>će</a:t>
            </a:r>
            <a:r>
              <a:rPr lang="en-US"/>
              <a:t> </a:t>
            </a:r>
            <a:r>
              <a:rPr lang="en-US" err="1"/>
              <a:t>ujedno</a:t>
            </a:r>
            <a:r>
              <a:rPr lang="en-US"/>
              <a:t> </a:t>
            </a:r>
            <a:r>
              <a:rPr lang="en-US" err="1"/>
              <a:t>prevući</a:t>
            </a:r>
            <a:r>
              <a:rPr lang="en-US"/>
              <a:t> i </a:t>
            </a:r>
            <a:r>
              <a:rPr lang="en-US" err="1"/>
              <a:t>JUnit</a:t>
            </a:r>
            <a:r>
              <a:rPr lang="en-US"/>
              <a:t> </a:t>
            </a:r>
            <a:r>
              <a:rPr lang="en-US" err="1"/>
              <a:t>biblioteku</a:t>
            </a:r>
            <a:endParaRPr lang="sr-Latn-RS" i="1"/>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Obavezne</a:t>
            </a:r>
            <a:r>
              <a:rPr lang="en-US" sz="4000">
                <a:latin typeface="+mn-lt"/>
              </a:rPr>
              <a:t> </a:t>
            </a:r>
            <a:r>
              <a:rPr lang="en-US" sz="4000" err="1">
                <a:latin typeface="+mn-lt"/>
              </a:rPr>
              <a:t>zavisnosti</a:t>
            </a:r>
            <a:endParaRPr lang="en-US" sz="4000">
              <a:latin typeface="+mn-lt"/>
            </a:endParaRPr>
          </a:p>
        </p:txBody>
      </p:sp>
      <p:sp>
        <p:nvSpPr>
          <p:cNvPr id="6" name="Content Placeholder 2"/>
          <p:cNvSpPr txBox="1">
            <a:spLocks/>
          </p:cNvSpPr>
          <p:nvPr/>
        </p:nvSpPr>
        <p:spPr>
          <a:xfrm>
            <a:off x="249380" y="4267201"/>
            <a:ext cx="10362175" cy="2381955"/>
          </a:xfrm>
          <a:prstGeom prst="rect">
            <a:avLst/>
          </a:prstGeom>
          <a:ln w="38100">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a:solidFill>
                  <a:srgbClr val="008080"/>
                </a:solidFill>
                <a:latin typeface="Courier New" pitchFamily="49" charset="0"/>
                <a:cs typeface="Courier New" pitchFamily="49" charset="0"/>
              </a:rPr>
              <a:t>&lt;</a:t>
            </a:r>
            <a:r>
              <a:rPr lang="en-US" sz="2000" b="1">
                <a:solidFill>
                  <a:srgbClr val="3F7F7F"/>
                </a:solidFill>
                <a:latin typeface="Courier New" pitchFamily="49" charset="0"/>
                <a:cs typeface="Courier New" pitchFamily="49" charset="0"/>
              </a:rPr>
              <a:t>dependency</a:t>
            </a:r>
            <a:r>
              <a:rPr lang="en-US" sz="2000" b="1">
                <a:solidFill>
                  <a:srgbClr val="008080"/>
                </a:solidFill>
                <a:latin typeface="Courier New" pitchFamily="49" charset="0"/>
                <a:cs typeface="Courier New" pitchFamily="49" charset="0"/>
              </a:rPr>
              <a:t>&gt;</a:t>
            </a:r>
          </a:p>
          <a:p>
            <a:pPr marL="0" indent="0">
              <a:buNone/>
            </a:pPr>
            <a:r>
              <a:rPr lang="en-US" sz="2000" b="1">
                <a:solidFill>
                  <a:srgbClr val="008080"/>
                </a:solidFill>
                <a:latin typeface="Courier New" pitchFamily="49" charset="0"/>
                <a:cs typeface="Courier New" pitchFamily="49" charset="0"/>
              </a:rPr>
              <a:t>	&lt;groupId&gt;</a:t>
            </a:r>
            <a:r>
              <a:rPr lang="en-US" sz="2000" b="1">
                <a:solidFill>
                  <a:srgbClr val="000000"/>
                </a:solidFill>
                <a:latin typeface="Courier New" pitchFamily="49" charset="0"/>
                <a:cs typeface="Courier New" pitchFamily="49" charset="0"/>
              </a:rPr>
              <a:t>org.springframework.boot</a:t>
            </a:r>
            <a:r>
              <a:rPr lang="en-US" sz="2000" b="1">
                <a:solidFill>
                  <a:srgbClr val="008080"/>
                </a:solidFill>
                <a:latin typeface="Courier New" pitchFamily="49" charset="0"/>
                <a:cs typeface="Courier New" pitchFamily="49" charset="0"/>
              </a:rPr>
              <a:t>&lt;/groupId&gt;</a:t>
            </a:r>
          </a:p>
          <a:p>
            <a:pPr marL="0" indent="0">
              <a:buNone/>
            </a:pPr>
            <a:r>
              <a:rPr lang="en-US" sz="2000" b="1">
                <a:solidFill>
                  <a:srgbClr val="008080"/>
                </a:solidFill>
                <a:latin typeface="Courier New" pitchFamily="49" charset="0"/>
                <a:cs typeface="Courier New" pitchFamily="49" charset="0"/>
              </a:rPr>
              <a:t>	&lt;artifactId&gt;</a:t>
            </a:r>
            <a:r>
              <a:rPr lang="en-US" sz="2000" b="1">
                <a:solidFill>
                  <a:srgbClr val="000000"/>
                </a:solidFill>
                <a:latin typeface="Courier New" pitchFamily="49" charset="0"/>
                <a:cs typeface="Courier New" pitchFamily="49" charset="0"/>
              </a:rPr>
              <a:t>spring-boot-starter-test</a:t>
            </a:r>
            <a:r>
              <a:rPr lang="en-US" sz="2000" b="1">
                <a:solidFill>
                  <a:srgbClr val="008080"/>
                </a:solidFill>
                <a:latin typeface="Courier New" pitchFamily="49" charset="0"/>
                <a:cs typeface="Courier New" pitchFamily="49" charset="0"/>
              </a:rPr>
              <a:t>&lt;/artifactId&gt;</a:t>
            </a:r>
          </a:p>
          <a:p>
            <a:pPr marL="0" indent="0">
              <a:buNone/>
            </a:pPr>
            <a:r>
              <a:rPr lang="en-US" sz="2000" b="1">
                <a:solidFill>
                  <a:srgbClr val="008080"/>
                </a:solidFill>
                <a:latin typeface="Courier New" pitchFamily="49" charset="0"/>
                <a:cs typeface="Courier New" pitchFamily="49" charset="0"/>
              </a:rPr>
              <a:t>	&lt;scope&gt;</a:t>
            </a:r>
            <a:r>
              <a:rPr lang="en-US" sz="2000" b="1">
                <a:solidFill>
                  <a:srgbClr val="000000"/>
                </a:solidFill>
                <a:latin typeface="Courier New" pitchFamily="49" charset="0"/>
                <a:cs typeface="Courier New" pitchFamily="49" charset="0"/>
              </a:rPr>
              <a:t>test</a:t>
            </a:r>
            <a:r>
              <a:rPr lang="en-US" sz="2000" b="1">
                <a:solidFill>
                  <a:srgbClr val="008080"/>
                </a:solidFill>
                <a:latin typeface="Courier New" pitchFamily="49" charset="0"/>
                <a:cs typeface="Courier New" pitchFamily="49" charset="0"/>
              </a:rPr>
              <a:t>&lt;/scope&gt;</a:t>
            </a:r>
          </a:p>
          <a:p>
            <a:pPr marL="0" indent="0">
              <a:buNone/>
            </a:pPr>
            <a:r>
              <a:rPr lang="en-US" sz="2000" b="1">
                <a:solidFill>
                  <a:srgbClr val="008080"/>
                </a:solidFill>
                <a:latin typeface="Courier New" pitchFamily="49" charset="0"/>
                <a:cs typeface="Courier New" pitchFamily="49" charset="0"/>
              </a:rPr>
              <a:t>&lt;/</a:t>
            </a:r>
            <a:r>
              <a:rPr lang="en-US" sz="2000" b="1">
                <a:solidFill>
                  <a:srgbClr val="3F7F7F"/>
                </a:solidFill>
                <a:latin typeface="Courier New" pitchFamily="49" charset="0"/>
                <a:cs typeface="Courier New" pitchFamily="49" charset="0"/>
              </a:rPr>
              <a:t>dependency</a:t>
            </a:r>
            <a:r>
              <a:rPr lang="en-US" sz="2000" b="1">
                <a:solidFill>
                  <a:srgbClr val="008080"/>
                </a:solidFill>
                <a:latin typeface="Courier New" pitchFamily="49" charset="0"/>
                <a:cs typeface="Courier New" pitchFamily="49" charset="0"/>
              </a:rPr>
              <a:t>&gt;		</a:t>
            </a: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Boot pom.xml</a:t>
            </a:r>
            <a:endParaRPr lang="en-US">
              <a:solidFill>
                <a:schemeClr val="bg1"/>
              </a:solidFill>
              <a:latin typeface="+mn-lt"/>
            </a:endParaRPr>
          </a:p>
        </p:txBody>
      </p:sp>
    </p:spTree>
    <p:extLst>
      <p:ext uri="{BB962C8B-B14F-4D97-AF65-F5344CB8AC3E}">
        <p14:creationId xmlns:p14="http://schemas.microsoft.com/office/powerpoint/2010/main" val="3586144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2455635"/>
          </a:xfrm>
          <a:ln w="38100">
            <a:solidFill>
              <a:schemeClr val="tx1">
                <a:lumMod val="65000"/>
                <a:lumOff val="35000"/>
              </a:schemeClr>
            </a:solidFill>
            <a:prstDash val="solid"/>
            <a:round/>
          </a:ln>
        </p:spPr>
        <p:txBody>
          <a:bodyPr>
            <a:normAutofit/>
          </a:bodyPr>
          <a:lstStyle/>
          <a:p>
            <a:pPr>
              <a:defRPr/>
            </a:pPr>
            <a:r>
              <a:rPr lang="en-US" err="1"/>
              <a:t>Artifakt</a:t>
            </a:r>
            <a:r>
              <a:rPr lang="en-US"/>
              <a:t> </a:t>
            </a:r>
            <a:r>
              <a:rPr lang="en-US" i="1"/>
              <a:t>spring-boot-starter-</a:t>
            </a:r>
            <a:r>
              <a:rPr lang="en-US" i="1" err="1"/>
              <a:t>thymeleaf</a:t>
            </a:r>
            <a:r>
              <a:rPr lang="en-US"/>
              <a:t> je </a:t>
            </a:r>
            <a:r>
              <a:rPr lang="en-US" err="1"/>
              <a:t>potreban</a:t>
            </a:r>
            <a:r>
              <a:rPr lang="en-US"/>
              <a:t> </a:t>
            </a:r>
            <a:r>
              <a:rPr lang="en-US" err="1"/>
              <a:t>za</a:t>
            </a:r>
            <a:r>
              <a:rPr lang="en-US"/>
              <a:t> </a:t>
            </a:r>
            <a:r>
              <a:rPr lang="en-US" err="1"/>
              <a:t>uključivanje</a:t>
            </a:r>
            <a:r>
              <a:rPr lang="en-US"/>
              <a:t> </a:t>
            </a:r>
            <a:r>
              <a:rPr lang="en-US" i="1" err="1"/>
              <a:t>Thymeleaf</a:t>
            </a:r>
            <a:r>
              <a:rPr lang="en-US"/>
              <a:t> </a:t>
            </a:r>
            <a:r>
              <a:rPr lang="en-US" err="1"/>
              <a:t>biblioteka</a:t>
            </a:r>
            <a:r>
              <a:rPr lang="en-US"/>
              <a:t>. </a:t>
            </a:r>
            <a:r>
              <a:rPr lang="en-US" i="1" err="1"/>
              <a:t>Thymeleaf</a:t>
            </a:r>
            <a:r>
              <a:rPr lang="en-US"/>
              <a:t> je Java XML/XHTML/HTML5 </a:t>
            </a:r>
            <a:r>
              <a:rPr lang="en-US" err="1"/>
              <a:t>templejt</a:t>
            </a:r>
            <a:r>
              <a:rPr lang="en-US"/>
              <a:t> </a:t>
            </a:r>
            <a:r>
              <a:rPr lang="en-US" b="1"/>
              <a:t>V</a:t>
            </a:r>
            <a:r>
              <a:rPr lang="sr-Latn-RS" b="1"/>
              <a:t>ie</a:t>
            </a:r>
            <a:r>
              <a:rPr lang="en-US" b="1"/>
              <a:t>w</a:t>
            </a:r>
            <a:r>
              <a:rPr lang="sr-Latn-RS" b="1"/>
              <a:t> engine</a:t>
            </a:r>
            <a:r>
              <a:rPr lang="sr-Latn-RS"/>
              <a:t> </a:t>
            </a:r>
            <a:r>
              <a:rPr lang="en-US" err="1"/>
              <a:t>koji</a:t>
            </a:r>
            <a:r>
              <a:rPr lang="en-US"/>
              <a:t> se </a:t>
            </a:r>
            <a:r>
              <a:rPr lang="en-US" err="1"/>
              <a:t>koristi</a:t>
            </a:r>
            <a:r>
              <a:rPr lang="en-US"/>
              <a:t> </a:t>
            </a:r>
            <a:r>
              <a:rPr lang="en-US" err="1"/>
              <a:t>za</a:t>
            </a:r>
            <a:r>
              <a:rPr lang="en-US"/>
              <a:t> </a:t>
            </a:r>
            <a:r>
              <a:rPr lang="en-US" err="1"/>
              <a:t>veb</a:t>
            </a:r>
            <a:r>
              <a:rPr lang="en-US"/>
              <a:t> (servlet-based) i ne-</a:t>
            </a:r>
            <a:r>
              <a:rPr lang="en-US" err="1"/>
              <a:t>veb</a:t>
            </a:r>
            <a:r>
              <a:rPr lang="en-US"/>
              <a:t> </a:t>
            </a:r>
            <a:r>
              <a:rPr lang="en-US" err="1"/>
              <a:t>oruženja</a:t>
            </a:r>
            <a:endParaRPr lang="sr-Latn-RS" i="1"/>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Opcione</a:t>
            </a:r>
            <a:r>
              <a:rPr lang="en-US" sz="4000">
                <a:latin typeface="+mn-lt"/>
              </a:rPr>
              <a:t> </a:t>
            </a:r>
            <a:r>
              <a:rPr lang="en-US" sz="4000" err="1">
                <a:latin typeface="+mn-lt"/>
              </a:rPr>
              <a:t>zavisnosti</a:t>
            </a:r>
            <a:endParaRPr lang="en-US" sz="4000">
              <a:latin typeface="+mn-lt"/>
            </a:endParaRPr>
          </a:p>
        </p:txBody>
      </p:sp>
      <p:sp>
        <p:nvSpPr>
          <p:cNvPr id="6" name="Content Placeholder 2"/>
          <p:cNvSpPr txBox="1">
            <a:spLocks/>
          </p:cNvSpPr>
          <p:nvPr/>
        </p:nvSpPr>
        <p:spPr>
          <a:xfrm>
            <a:off x="249380" y="4267201"/>
            <a:ext cx="10362175" cy="2381955"/>
          </a:xfrm>
          <a:prstGeom prst="rect">
            <a:avLst/>
          </a:prstGeom>
          <a:ln w="38100">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a:solidFill>
                  <a:srgbClr val="008080"/>
                </a:solidFill>
                <a:latin typeface="Courier New" pitchFamily="49" charset="0"/>
                <a:cs typeface="Courier New" pitchFamily="49" charset="0"/>
              </a:rPr>
              <a:t>&lt;</a:t>
            </a:r>
            <a:r>
              <a:rPr lang="en-US" sz="2000" b="1">
                <a:solidFill>
                  <a:srgbClr val="3F7F7F"/>
                </a:solidFill>
                <a:latin typeface="Courier New" pitchFamily="49" charset="0"/>
                <a:cs typeface="Courier New" pitchFamily="49" charset="0"/>
              </a:rPr>
              <a:t>dependency</a:t>
            </a:r>
            <a:r>
              <a:rPr lang="en-US" sz="2000" b="1">
                <a:solidFill>
                  <a:srgbClr val="008080"/>
                </a:solidFill>
                <a:latin typeface="Courier New" pitchFamily="49" charset="0"/>
                <a:cs typeface="Courier New" pitchFamily="49" charset="0"/>
              </a:rPr>
              <a:t>&gt;</a:t>
            </a:r>
          </a:p>
          <a:p>
            <a:pPr marL="0" indent="0">
              <a:buNone/>
            </a:pPr>
            <a:r>
              <a:rPr lang="en-US" sz="2000" b="1">
                <a:solidFill>
                  <a:srgbClr val="008080"/>
                </a:solidFill>
                <a:latin typeface="Courier New" pitchFamily="49" charset="0"/>
                <a:cs typeface="Courier New" pitchFamily="49" charset="0"/>
              </a:rPr>
              <a:t>	&lt;groupId&gt;</a:t>
            </a:r>
            <a:r>
              <a:rPr lang="en-US" sz="2000" b="1">
                <a:solidFill>
                  <a:srgbClr val="000000"/>
                </a:solidFill>
                <a:latin typeface="Courier New" pitchFamily="49" charset="0"/>
                <a:cs typeface="Courier New" pitchFamily="49" charset="0"/>
              </a:rPr>
              <a:t>org.springframework.boot</a:t>
            </a:r>
            <a:r>
              <a:rPr lang="en-US" sz="2000" b="1">
                <a:solidFill>
                  <a:srgbClr val="008080"/>
                </a:solidFill>
                <a:latin typeface="Courier New" pitchFamily="49" charset="0"/>
                <a:cs typeface="Courier New" pitchFamily="49" charset="0"/>
              </a:rPr>
              <a:t>&lt;/groupId&gt;</a:t>
            </a:r>
          </a:p>
          <a:p>
            <a:pPr marL="0" indent="0">
              <a:buNone/>
            </a:pPr>
            <a:r>
              <a:rPr lang="en-US" sz="2000" b="1">
                <a:solidFill>
                  <a:srgbClr val="008080"/>
                </a:solidFill>
                <a:latin typeface="Courier New" pitchFamily="49" charset="0"/>
                <a:cs typeface="Courier New" pitchFamily="49" charset="0"/>
              </a:rPr>
              <a:t>	&lt;artifactId&gt;</a:t>
            </a:r>
            <a:r>
              <a:rPr lang="en-US" sz="2000" b="1">
                <a:solidFill>
                  <a:srgbClr val="000000"/>
                </a:solidFill>
                <a:latin typeface="Courier New" pitchFamily="49" charset="0"/>
                <a:cs typeface="Courier New" pitchFamily="49" charset="0"/>
              </a:rPr>
              <a:t>spring-boot-starter-</a:t>
            </a:r>
            <a:r>
              <a:rPr lang="en-US" sz="2000" b="1" err="1">
                <a:solidFill>
                  <a:srgbClr val="000000"/>
                </a:solidFill>
                <a:latin typeface="Courier New" pitchFamily="49" charset="0"/>
                <a:cs typeface="Courier New" pitchFamily="49" charset="0"/>
              </a:rPr>
              <a:t>thymeleaf</a:t>
            </a:r>
            <a:r>
              <a:rPr lang="en-US" sz="2000" b="1">
                <a:solidFill>
                  <a:srgbClr val="008080"/>
                </a:solidFill>
                <a:latin typeface="Courier New" pitchFamily="49" charset="0"/>
                <a:cs typeface="Courier New" pitchFamily="49" charset="0"/>
              </a:rPr>
              <a:t>&lt;/artifactId&gt;</a:t>
            </a:r>
          </a:p>
          <a:p>
            <a:pPr marL="0" indent="0">
              <a:buNone/>
            </a:pPr>
            <a:r>
              <a:rPr lang="en-US" sz="2000" b="1">
                <a:solidFill>
                  <a:srgbClr val="008080"/>
                </a:solidFill>
                <a:latin typeface="Courier New" pitchFamily="49" charset="0"/>
                <a:cs typeface="Courier New" pitchFamily="49" charset="0"/>
              </a:rPr>
              <a:t>&lt;/</a:t>
            </a:r>
            <a:r>
              <a:rPr lang="en-US" sz="2000" b="1">
                <a:solidFill>
                  <a:srgbClr val="3F7F7F"/>
                </a:solidFill>
                <a:latin typeface="Courier New" pitchFamily="49" charset="0"/>
                <a:cs typeface="Courier New" pitchFamily="49" charset="0"/>
              </a:rPr>
              <a:t>dependency</a:t>
            </a:r>
            <a:r>
              <a:rPr lang="en-US" sz="2000" b="1">
                <a:solidFill>
                  <a:srgbClr val="008080"/>
                </a:solidFill>
                <a:latin typeface="Courier New" pitchFamily="49" charset="0"/>
                <a:cs typeface="Courier New" pitchFamily="49" charset="0"/>
              </a:rPr>
              <a:t>&gt;		</a:t>
            </a: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Boot pom.xml</a:t>
            </a:r>
            <a:endParaRPr lang="en-US">
              <a:solidFill>
                <a:schemeClr val="bg1"/>
              </a:solidFill>
              <a:latin typeface="+mn-lt"/>
            </a:endParaRPr>
          </a:p>
        </p:txBody>
      </p:sp>
    </p:spTree>
    <p:extLst>
      <p:ext uri="{BB962C8B-B14F-4D97-AF65-F5344CB8AC3E}">
        <p14:creationId xmlns:p14="http://schemas.microsoft.com/office/powerpoint/2010/main" val="3643156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2455635"/>
          </a:xfrm>
          <a:ln w="38100">
            <a:solidFill>
              <a:schemeClr val="tx1">
                <a:lumMod val="65000"/>
                <a:lumOff val="35000"/>
              </a:schemeClr>
            </a:solidFill>
            <a:prstDash val="solid"/>
            <a:round/>
          </a:ln>
        </p:spPr>
        <p:txBody>
          <a:bodyPr>
            <a:normAutofit/>
          </a:bodyPr>
          <a:lstStyle/>
          <a:p>
            <a:pPr>
              <a:defRPr/>
            </a:pPr>
            <a:r>
              <a:rPr lang="en-US" err="1"/>
              <a:t>Artifakt</a:t>
            </a:r>
            <a:r>
              <a:rPr lang="en-US"/>
              <a:t> </a:t>
            </a:r>
            <a:r>
              <a:rPr lang="en-US" i="1"/>
              <a:t>spring-boot-</a:t>
            </a:r>
            <a:r>
              <a:rPr lang="en-US" i="1" err="1"/>
              <a:t>devtools</a:t>
            </a:r>
            <a:r>
              <a:rPr lang="en-US"/>
              <a:t> </a:t>
            </a:r>
            <a:r>
              <a:rPr lang="en-US" err="1"/>
              <a:t>modul</a:t>
            </a:r>
            <a:r>
              <a:rPr lang="en-US"/>
              <a:t> je </a:t>
            </a:r>
            <a:r>
              <a:rPr lang="en-US" err="1"/>
              <a:t>poželjno</a:t>
            </a:r>
            <a:r>
              <a:rPr lang="en-US"/>
              <a:t> </a:t>
            </a:r>
            <a:r>
              <a:rPr lang="en-US" err="1"/>
              <a:t>koristiti</a:t>
            </a:r>
            <a:r>
              <a:rPr lang="en-US"/>
              <a:t> </a:t>
            </a:r>
            <a:r>
              <a:rPr lang="en-US" err="1"/>
              <a:t>tokom</a:t>
            </a:r>
            <a:r>
              <a:rPr lang="en-US"/>
              <a:t> </a:t>
            </a:r>
            <a:r>
              <a:rPr lang="en-US" err="1"/>
              <a:t>samog</a:t>
            </a:r>
            <a:r>
              <a:rPr lang="en-US"/>
              <a:t> </a:t>
            </a:r>
            <a:r>
              <a:rPr lang="en-US" err="1"/>
              <a:t>razvoja</a:t>
            </a:r>
            <a:r>
              <a:rPr lang="en-US"/>
              <a:t> </a:t>
            </a:r>
            <a:r>
              <a:rPr lang="en-US" err="1"/>
              <a:t>veb</a:t>
            </a:r>
            <a:r>
              <a:rPr lang="en-US"/>
              <a:t> </a:t>
            </a:r>
            <a:r>
              <a:rPr lang="en-US" err="1"/>
              <a:t>aplikacija</a:t>
            </a:r>
            <a:r>
              <a:rPr lang="en-US"/>
              <a:t> </a:t>
            </a:r>
            <a:r>
              <a:rPr lang="en-US" err="1"/>
              <a:t>jer</a:t>
            </a:r>
            <a:r>
              <a:rPr lang="en-US"/>
              <a:t> </a:t>
            </a:r>
            <a:r>
              <a:rPr lang="en-US" err="1"/>
              <a:t>omogućuje</a:t>
            </a:r>
            <a:r>
              <a:rPr lang="en-US"/>
              <a:t> </a:t>
            </a:r>
            <a:r>
              <a:rPr lang="en-US" err="1"/>
              <a:t>dodatne</a:t>
            </a:r>
            <a:r>
              <a:rPr lang="en-US"/>
              <a:t> </a:t>
            </a:r>
            <a:r>
              <a:rPr lang="en-US" err="1"/>
              <a:t>pogodnosti</a:t>
            </a:r>
            <a:r>
              <a:rPr lang="en-US"/>
              <a:t> </a:t>
            </a:r>
            <a:r>
              <a:rPr lang="en-US" err="1"/>
              <a:t>kao</a:t>
            </a:r>
            <a:r>
              <a:rPr lang="en-US"/>
              <a:t> </a:t>
            </a:r>
            <a:r>
              <a:rPr lang="en-US" err="1"/>
              <a:t>što</a:t>
            </a:r>
            <a:r>
              <a:rPr lang="en-US"/>
              <a:t> </a:t>
            </a:r>
            <a:r>
              <a:rPr lang="en-US" err="1"/>
              <a:t>su</a:t>
            </a:r>
            <a:r>
              <a:rPr lang="en-US"/>
              <a:t> </a:t>
            </a:r>
            <a:r>
              <a:rPr lang="en-US" err="1"/>
              <a:t>automatski</a:t>
            </a:r>
            <a:r>
              <a:rPr lang="en-US"/>
              <a:t> restart, ne bi li </a:t>
            </a:r>
            <a:r>
              <a:rPr lang="en-US" err="1"/>
              <a:t>razvoj</a:t>
            </a:r>
            <a:r>
              <a:rPr lang="en-US"/>
              <a:t> </a:t>
            </a:r>
            <a:r>
              <a:rPr lang="en-US" err="1"/>
              <a:t>aplikacije</a:t>
            </a:r>
            <a:r>
              <a:rPr lang="en-US"/>
              <a:t> </a:t>
            </a:r>
            <a:r>
              <a:rPr lang="en-US" err="1"/>
              <a:t>išao</a:t>
            </a:r>
            <a:r>
              <a:rPr lang="en-US"/>
              <a:t> </a:t>
            </a:r>
            <a:r>
              <a:rPr lang="en-US" err="1"/>
              <a:t>što</a:t>
            </a:r>
            <a:r>
              <a:rPr lang="en-US"/>
              <a:t> </a:t>
            </a:r>
            <a:r>
              <a:rPr lang="en-US" err="1"/>
              <a:t>lakše</a:t>
            </a:r>
            <a:r>
              <a:rPr lang="en-US"/>
              <a:t>. </a:t>
            </a:r>
          </a:p>
          <a:p>
            <a:pPr>
              <a:defRPr/>
            </a:pPr>
            <a:r>
              <a:rPr lang="en-US" err="1"/>
              <a:t>Više</a:t>
            </a:r>
            <a:r>
              <a:rPr lang="en-US"/>
              <a:t> o </a:t>
            </a:r>
            <a:r>
              <a:rPr lang="en-US" err="1"/>
              <a:t>modulu</a:t>
            </a:r>
            <a:r>
              <a:rPr lang="en-US"/>
              <a:t> </a:t>
            </a:r>
            <a:r>
              <a:rPr lang="en-US" err="1"/>
              <a:t>na</a:t>
            </a:r>
            <a:r>
              <a:rPr lang="en-US"/>
              <a:t> </a:t>
            </a:r>
            <a:r>
              <a:rPr lang="en-US" u="sng">
                <a:hlinkClick r:id="rId3"/>
              </a:rPr>
              <a:t>https://www.baeldung.com/spring-boot-devtools</a:t>
            </a:r>
            <a:endParaRPr lang="sr-Latn-RS" i="1"/>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Opcione</a:t>
            </a:r>
            <a:r>
              <a:rPr lang="en-US" sz="4000">
                <a:latin typeface="+mn-lt"/>
              </a:rPr>
              <a:t> </a:t>
            </a:r>
            <a:r>
              <a:rPr lang="en-US" sz="4000" err="1">
                <a:latin typeface="+mn-lt"/>
              </a:rPr>
              <a:t>zavisnosti</a:t>
            </a:r>
            <a:endParaRPr lang="en-US" sz="4000">
              <a:latin typeface="+mn-lt"/>
            </a:endParaRPr>
          </a:p>
        </p:txBody>
      </p:sp>
      <p:sp>
        <p:nvSpPr>
          <p:cNvPr id="6" name="Content Placeholder 2"/>
          <p:cNvSpPr txBox="1">
            <a:spLocks/>
          </p:cNvSpPr>
          <p:nvPr/>
        </p:nvSpPr>
        <p:spPr>
          <a:xfrm>
            <a:off x="249380" y="4267201"/>
            <a:ext cx="10362175" cy="2381955"/>
          </a:xfrm>
          <a:prstGeom prst="rect">
            <a:avLst/>
          </a:prstGeom>
          <a:ln w="38100">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a:solidFill>
                  <a:srgbClr val="008080"/>
                </a:solidFill>
                <a:latin typeface="Courier New" pitchFamily="49" charset="0"/>
                <a:cs typeface="Courier New" pitchFamily="49" charset="0"/>
              </a:rPr>
              <a:t>&lt;</a:t>
            </a:r>
            <a:r>
              <a:rPr lang="en-US" sz="2000" b="1">
                <a:solidFill>
                  <a:srgbClr val="3F7F7F"/>
                </a:solidFill>
                <a:latin typeface="Courier New" pitchFamily="49" charset="0"/>
                <a:cs typeface="Courier New" pitchFamily="49" charset="0"/>
              </a:rPr>
              <a:t>dependency</a:t>
            </a:r>
            <a:r>
              <a:rPr lang="en-US" sz="2000" b="1">
                <a:solidFill>
                  <a:srgbClr val="008080"/>
                </a:solidFill>
                <a:latin typeface="Courier New" pitchFamily="49" charset="0"/>
                <a:cs typeface="Courier New" pitchFamily="49" charset="0"/>
              </a:rPr>
              <a:t>&gt;</a:t>
            </a:r>
          </a:p>
          <a:p>
            <a:pPr marL="0" indent="0">
              <a:buNone/>
            </a:pPr>
            <a:r>
              <a:rPr lang="en-US" sz="2000" b="1">
                <a:solidFill>
                  <a:srgbClr val="008080"/>
                </a:solidFill>
                <a:latin typeface="Courier New" pitchFamily="49" charset="0"/>
                <a:cs typeface="Courier New" pitchFamily="49" charset="0"/>
              </a:rPr>
              <a:t>	&lt;groupId&gt;</a:t>
            </a:r>
            <a:r>
              <a:rPr lang="en-US" sz="2000" b="1">
                <a:solidFill>
                  <a:srgbClr val="000000"/>
                </a:solidFill>
                <a:latin typeface="Courier New" pitchFamily="49" charset="0"/>
                <a:cs typeface="Courier New" pitchFamily="49" charset="0"/>
              </a:rPr>
              <a:t>org.springframework.boot</a:t>
            </a:r>
            <a:r>
              <a:rPr lang="en-US" sz="2000" b="1">
                <a:solidFill>
                  <a:srgbClr val="008080"/>
                </a:solidFill>
                <a:latin typeface="Courier New" pitchFamily="49" charset="0"/>
                <a:cs typeface="Courier New" pitchFamily="49" charset="0"/>
              </a:rPr>
              <a:t>&lt;/groupId&gt;</a:t>
            </a:r>
          </a:p>
          <a:p>
            <a:pPr marL="0" indent="0">
              <a:buNone/>
            </a:pPr>
            <a:r>
              <a:rPr lang="en-US" sz="2000" b="1">
                <a:solidFill>
                  <a:srgbClr val="008080"/>
                </a:solidFill>
                <a:latin typeface="Courier New" pitchFamily="49" charset="0"/>
                <a:cs typeface="Courier New" pitchFamily="49" charset="0"/>
              </a:rPr>
              <a:t>	&lt;artifactId&gt;</a:t>
            </a:r>
            <a:r>
              <a:rPr lang="en-US" sz="2000" b="1">
                <a:solidFill>
                  <a:srgbClr val="000000"/>
                </a:solidFill>
                <a:latin typeface="Courier New" pitchFamily="49" charset="0"/>
                <a:cs typeface="Courier New" pitchFamily="49" charset="0"/>
              </a:rPr>
              <a:t>spring-boot-</a:t>
            </a:r>
            <a:r>
              <a:rPr lang="en-US" sz="2000" b="1" err="1">
                <a:solidFill>
                  <a:srgbClr val="000000"/>
                </a:solidFill>
                <a:latin typeface="Courier New" pitchFamily="49" charset="0"/>
                <a:cs typeface="Courier New" pitchFamily="49" charset="0"/>
              </a:rPr>
              <a:t>devtools</a:t>
            </a:r>
            <a:r>
              <a:rPr lang="en-US" sz="2000" b="1">
                <a:solidFill>
                  <a:srgbClr val="008080"/>
                </a:solidFill>
                <a:latin typeface="Courier New" pitchFamily="49" charset="0"/>
                <a:cs typeface="Courier New" pitchFamily="49" charset="0"/>
              </a:rPr>
              <a:t>&lt;/artifactId&gt;</a:t>
            </a:r>
          </a:p>
          <a:p>
            <a:pPr marL="0" indent="0">
              <a:buNone/>
            </a:pPr>
            <a:r>
              <a:rPr lang="en-US" sz="2000" b="1">
                <a:solidFill>
                  <a:srgbClr val="008080"/>
                </a:solidFill>
                <a:latin typeface="Courier New" pitchFamily="49" charset="0"/>
                <a:cs typeface="Courier New" pitchFamily="49" charset="0"/>
              </a:rPr>
              <a:t>	&lt;scope&gt;</a:t>
            </a:r>
            <a:r>
              <a:rPr lang="en-US" sz="2000" b="1">
                <a:solidFill>
                  <a:srgbClr val="000000"/>
                </a:solidFill>
                <a:latin typeface="Courier New" pitchFamily="49" charset="0"/>
                <a:cs typeface="Courier New" pitchFamily="49" charset="0"/>
              </a:rPr>
              <a:t>runtime</a:t>
            </a:r>
            <a:r>
              <a:rPr lang="en-US" sz="2000" b="1">
                <a:solidFill>
                  <a:srgbClr val="008080"/>
                </a:solidFill>
                <a:latin typeface="Courier New" pitchFamily="49" charset="0"/>
                <a:cs typeface="Courier New" pitchFamily="49" charset="0"/>
              </a:rPr>
              <a:t>&lt;/scope&gt;</a:t>
            </a:r>
          </a:p>
          <a:p>
            <a:pPr marL="0" indent="0">
              <a:buNone/>
            </a:pPr>
            <a:r>
              <a:rPr lang="en-US" sz="2000" b="1">
                <a:solidFill>
                  <a:srgbClr val="008080"/>
                </a:solidFill>
                <a:latin typeface="Courier New" pitchFamily="49" charset="0"/>
                <a:cs typeface="Courier New" pitchFamily="49" charset="0"/>
              </a:rPr>
              <a:t>&lt;/</a:t>
            </a:r>
            <a:r>
              <a:rPr lang="en-US" sz="2000" b="1">
                <a:solidFill>
                  <a:srgbClr val="3F7F7F"/>
                </a:solidFill>
                <a:latin typeface="Courier New" pitchFamily="49" charset="0"/>
                <a:cs typeface="Courier New" pitchFamily="49" charset="0"/>
              </a:rPr>
              <a:t>dependency</a:t>
            </a:r>
            <a:r>
              <a:rPr lang="en-US" sz="2000" b="1">
                <a:solidFill>
                  <a:srgbClr val="008080"/>
                </a:solidFill>
                <a:latin typeface="Courier New" pitchFamily="49" charset="0"/>
                <a:cs typeface="Courier New" pitchFamily="49" charset="0"/>
              </a:rPr>
              <a:t>&gt;		</a:t>
            </a: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Boot pom.xml</a:t>
            </a:r>
            <a:endParaRPr lang="en-US">
              <a:solidFill>
                <a:schemeClr val="bg1"/>
              </a:solidFill>
              <a:latin typeface="+mn-lt"/>
            </a:endParaRPr>
          </a:p>
        </p:txBody>
      </p:sp>
    </p:spTree>
    <p:extLst>
      <p:ext uri="{BB962C8B-B14F-4D97-AF65-F5344CB8AC3E}">
        <p14:creationId xmlns:p14="http://schemas.microsoft.com/office/powerpoint/2010/main" val="444222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2455635"/>
          </a:xfrm>
          <a:ln w="38100">
            <a:solidFill>
              <a:schemeClr val="tx1">
                <a:lumMod val="65000"/>
                <a:lumOff val="35000"/>
              </a:schemeClr>
            </a:solidFill>
            <a:prstDash val="solid"/>
            <a:round/>
          </a:ln>
        </p:spPr>
        <p:txBody>
          <a:bodyPr>
            <a:normAutofit/>
          </a:bodyPr>
          <a:lstStyle/>
          <a:p>
            <a:pPr>
              <a:defRPr/>
            </a:pPr>
            <a:r>
              <a:rPr lang="vi-VN"/>
              <a:t>Artifakt </a:t>
            </a:r>
            <a:r>
              <a:rPr lang="vi-VN" i="1"/>
              <a:t>mysql-connector-java</a:t>
            </a:r>
            <a:r>
              <a:rPr lang="vi-VN"/>
              <a:t> omogućuje rad sa MySQL bazom podataka. </a:t>
            </a:r>
            <a:endParaRPr lang="en-US"/>
          </a:p>
          <a:p>
            <a:pPr>
              <a:defRPr/>
            </a:pPr>
            <a:r>
              <a:rPr lang="vi-VN"/>
              <a:t>Verzija se koristi jer </a:t>
            </a:r>
            <a:r>
              <a:rPr lang="sr-Latn-RS">
                <a:latin typeface="Arial" pitchFamily="34" charset="0"/>
                <a:cs typeface="Arial" pitchFamily="34" charset="0"/>
              </a:rPr>
              <a:t>je na računarima </a:t>
            </a:r>
            <a:r>
              <a:rPr lang="vi-VN"/>
              <a:t>instalirana određena verzija MySQL baze</a:t>
            </a:r>
            <a:endParaRPr lang="en-US"/>
          </a:p>
          <a:p>
            <a:pPr>
              <a:defRPr/>
            </a:pPr>
            <a:endParaRPr lang="sr-Latn-RS" i="1"/>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Opcione</a:t>
            </a:r>
            <a:r>
              <a:rPr lang="en-US" sz="4000">
                <a:latin typeface="+mn-lt"/>
              </a:rPr>
              <a:t> </a:t>
            </a:r>
            <a:r>
              <a:rPr lang="en-US" sz="4000" err="1">
                <a:latin typeface="+mn-lt"/>
              </a:rPr>
              <a:t>zavisnosti</a:t>
            </a:r>
            <a:endParaRPr lang="en-US" sz="4000">
              <a:latin typeface="+mn-lt"/>
            </a:endParaRPr>
          </a:p>
        </p:txBody>
      </p:sp>
      <p:sp>
        <p:nvSpPr>
          <p:cNvPr id="6" name="Content Placeholder 2"/>
          <p:cNvSpPr txBox="1">
            <a:spLocks/>
          </p:cNvSpPr>
          <p:nvPr/>
        </p:nvSpPr>
        <p:spPr>
          <a:xfrm>
            <a:off x="249380" y="4267201"/>
            <a:ext cx="10362175" cy="2381955"/>
          </a:xfrm>
          <a:prstGeom prst="rect">
            <a:avLst/>
          </a:prstGeom>
          <a:ln w="38100">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a:solidFill>
                  <a:srgbClr val="008080"/>
                </a:solidFill>
                <a:latin typeface="Courier New" pitchFamily="49" charset="0"/>
                <a:cs typeface="Courier New" pitchFamily="49" charset="0"/>
              </a:rPr>
              <a:t>&lt;</a:t>
            </a:r>
            <a:r>
              <a:rPr lang="en-US" sz="2000" b="1">
                <a:solidFill>
                  <a:srgbClr val="3F7F7F"/>
                </a:solidFill>
                <a:latin typeface="Courier New" pitchFamily="49" charset="0"/>
                <a:cs typeface="Courier New" pitchFamily="49" charset="0"/>
              </a:rPr>
              <a:t>dependency</a:t>
            </a:r>
            <a:r>
              <a:rPr lang="en-US" sz="2000" b="1">
                <a:solidFill>
                  <a:srgbClr val="008080"/>
                </a:solidFill>
                <a:latin typeface="Courier New" pitchFamily="49" charset="0"/>
                <a:cs typeface="Courier New" pitchFamily="49" charset="0"/>
              </a:rPr>
              <a:t>&gt;</a:t>
            </a:r>
          </a:p>
          <a:p>
            <a:pPr marL="0" indent="0">
              <a:buNone/>
            </a:pPr>
            <a:r>
              <a:rPr lang="en-US" sz="2000" b="1">
                <a:solidFill>
                  <a:srgbClr val="008080"/>
                </a:solidFill>
                <a:latin typeface="Courier New" pitchFamily="49" charset="0"/>
                <a:cs typeface="Courier New" pitchFamily="49" charset="0"/>
              </a:rPr>
              <a:t>	&lt;groupId&gt;</a:t>
            </a:r>
            <a:r>
              <a:rPr lang="en-US" sz="2000" b="1">
                <a:solidFill>
                  <a:srgbClr val="000000"/>
                </a:solidFill>
                <a:latin typeface="Courier New" pitchFamily="49" charset="0"/>
                <a:cs typeface="Courier New" pitchFamily="49" charset="0"/>
              </a:rPr>
              <a:t>org.springframework.boot</a:t>
            </a:r>
            <a:r>
              <a:rPr lang="en-US" sz="2000" b="1">
                <a:solidFill>
                  <a:srgbClr val="008080"/>
                </a:solidFill>
                <a:latin typeface="Courier New" pitchFamily="49" charset="0"/>
                <a:cs typeface="Courier New" pitchFamily="49" charset="0"/>
              </a:rPr>
              <a:t>&lt;/groupId&gt;</a:t>
            </a:r>
          </a:p>
          <a:p>
            <a:pPr marL="0" indent="0">
              <a:buNone/>
            </a:pPr>
            <a:r>
              <a:rPr lang="en-US" sz="2000" b="1">
                <a:solidFill>
                  <a:srgbClr val="008080"/>
                </a:solidFill>
                <a:latin typeface="Courier New" pitchFamily="49" charset="0"/>
                <a:cs typeface="Courier New" pitchFamily="49" charset="0"/>
              </a:rPr>
              <a:t>	&lt;artifactId&gt;</a:t>
            </a:r>
            <a:r>
              <a:rPr lang="en-US" sz="2000" b="1">
                <a:solidFill>
                  <a:srgbClr val="000000"/>
                </a:solidFill>
                <a:latin typeface="Courier New" pitchFamily="49" charset="0"/>
                <a:cs typeface="Courier New" pitchFamily="49" charset="0"/>
              </a:rPr>
              <a:t>mysql-connector-java</a:t>
            </a:r>
            <a:r>
              <a:rPr lang="en-US" sz="2000" b="1">
                <a:solidFill>
                  <a:srgbClr val="008080"/>
                </a:solidFill>
                <a:latin typeface="Courier New" pitchFamily="49" charset="0"/>
                <a:cs typeface="Courier New" pitchFamily="49" charset="0"/>
              </a:rPr>
              <a:t>&lt;/artifactId&gt;</a:t>
            </a:r>
          </a:p>
          <a:p>
            <a:pPr marL="0" indent="0">
              <a:buNone/>
            </a:pPr>
            <a:r>
              <a:rPr lang="en-US" sz="2000" b="1">
                <a:solidFill>
                  <a:srgbClr val="008080"/>
                </a:solidFill>
                <a:latin typeface="Courier New" pitchFamily="49" charset="0"/>
                <a:cs typeface="Courier New" pitchFamily="49" charset="0"/>
              </a:rPr>
              <a:t>	&lt;version&gt;</a:t>
            </a:r>
            <a:r>
              <a:rPr lang="en-US" sz="2000" b="1">
                <a:solidFill>
                  <a:srgbClr val="000000"/>
                </a:solidFill>
                <a:latin typeface="Courier New" pitchFamily="49" charset="0"/>
                <a:cs typeface="Courier New" pitchFamily="49" charset="0"/>
              </a:rPr>
              <a:t>5.1.6</a:t>
            </a:r>
            <a:r>
              <a:rPr lang="en-US" sz="2000" b="1">
                <a:solidFill>
                  <a:srgbClr val="008080"/>
                </a:solidFill>
                <a:latin typeface="Courier New" pitchFamily="49" charset="0"/>
                <a:cs typeface="Courier New" pitchFamily="49" charset="0"/>
              </a:rPr>
              <a:t>&lt;/version&gt;</a:t>
            </a:r>
          </a:p>
          <a:p>
            <a:pPr marL="0" indent="0">
              <a:buNone/>
            </a:pPr>
            <a:r>
              <a:rPr lang="en-US" sz="2000" b="1">
                <a:solidFill>
                  <a:srgbClr val="008080"/>
                </a:solidFill>
                <a:latin typeface="Courier New" pitchFamily="49" charset="0"/>
                <a:cs typeface="Courier New" pitchFamily="49" charset="0"/>
              </a:rPr>
              <a:t>&lt;/</a:t>
            </a:r>
            <a:r>
              <a:rPr lang="en-US" sz="2000" b="1">
                <a:solidFill>
                  <a:srgbClr val="3F7F7F"/>
                </a:solidFill>
                <a:latin typeface="Courier New" pitchFamily="49" charset="0"/>
                <a:cs typeface="Courier New" pitchFamily="49" charset="0"/>
              </a:rPr>
              <a:t>dependency</a:t>
            </a:r>
            <a:r>
              <a:rPr lang="en-US" sz="2000" b="1">
                <a:solidFill>
                  <a:srgbClr val="008080"/>
                </a:solidFill>
                <a:latin typeface="Courier New" pitchFamily="49" charset="0"/>
                <a:cs typeface="Courier New" pitchFamily="49" charset="0"/>
              </a:rPr>
              <a:t>&gt;		</a:t>
            </a: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Boot pom.xml</a:t>
            </a:r>
            <a:endParaRPr lang="en-US">
              <a:solidFill>
                <a:schemeClr val="bg1"/>
              </a:solidFill>
              <a:latin typeface="+mn-lt"/>
            </a:endParaRPr>
          </a:p>
        </p:txBody>
      </p:sp>
    </p:spTree>
    <p:extLst>
      <p:ext uri="{BB962C8B-B14F-4D97-AF65-F5344CB8AC3E}">
        <p14:creationId xmlns:p14="http://schemas.microsoft.com/office/powerpoint/2010/main" val="583274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2455635"/>
          </a:xfrm>
          <a:ln w="38100">
            <a:solidFill>
              <a:schemeClr val="tx1">
                <a:lumMod val="65000"/>
                <a:lumOff val="35000"/>
              </a:schemeClr>
            </a:solidFill>
            <a:prstDash val="solid"/>
            <a:round/>
          </a:ln>
        </p:spPr>
        <p:txBody>
          <a:bodyPr>
            <a:normAutofit lnSpcReduction="10000"/>
          </a:bodyPr>
          <a:lstStyle/>
          <a:p>
            <a:r>
              <a:rPr lang="sr-Latn-RS">
                <a:latin typeface="Calibri" pitchFamily="34" charset="0"/>
              </a:rPr>
              <a:t>Za pokretanje aplikacije neophodna je jedna Java klasa za koju će se zakačiti konfiguracija same aplikacije. </a:t>
            </a:r>
            <a:r>
              <a:rPr lang="en-US"/>
              <a:t>Ta Java </a:t>
            </a:r>
            <a:r>
              <a:rPr lang="en-US" err="1"/>
              <a:t>klasa</a:t>
            </a:r>
            <a:r>
              <a:rPr lang="en-US"/>
              <a:t> </a:t>
            </a:r>
            <a:r>
              <a:rPr lang="en-US" err="1"/>
              <a:t>će</a:t>
            </a:r>
            <a:r>
              <a:rPr lang="en-US"/>
              <a:t> </a:t>
            </a:r>
            <a:r>
              <a:rPr lang="en-US" err="1"/>
              <a:t>biti</a:t>
            </a:r>
            <a:r>
              <a:rPr lang="en-US"/>
              <a:t> represent </a:t>
            </a:r>
            <a:r>
              <a:rPr lang="en-US" err="1"/>
              <a:t>aplikacije</a:t>
            </a:r>
            <a:r>
              <a:rPr lang="sr-Latn-RS"/>
              <a:t>. </a:t>
            </a:r>
          </a:p>
          <a:p>
            <a:r>
              <a:rPr lang="sr-Latn-RS"/>
              <a:t>Klasa treba da nasledi </a:t>
            </a:r>
            <a:r>
              <a:rPr lang="sr-Latn-RS" i="1"/>
              <a:t>SpringBootServletInitializer</a:t>
            </a:r>
            <a:r>
              <a:rPr lang="sr-Latn-RS"/>
              <a:t> klasu i klasa treba da se anotira sa </a:t>
            </a:r>
            <a:r>
              <a:rPr lang="sr-Latn-RS">
                <a:solidFill>
                  <a:schemeClr val="bg1">
                    <a:lumMod val="65000"/>
                  </a:schemeClr>
                </a:solidFill>
              </a:rPr>
              <a:t>@SpringBootApplication</a:t>
            </a:r>
            <a:endParaRPr lang="en-US">
              <a:solidFill>
                <a:schemeClr val="bg1">
                  <a:lumMod val="65000"/>
                </a:schemeClr>
              </a:solidFill>
            </a:endParaRPr>
          </a:p>
          <a:p>
            <a:pPr lvl="1"/>
            <a:r>
              <a:rPr lang="en-US" err="1"/>
              <a:t>Kako</a:t>
            </a:r>
            <a:r>
              <a:rPr lang="en-US"/>
              <a:t> se </a:t>
            </a:r>
            <a:r>
              <a:rPr lang="en-US" err="1"/>
              <a:t>želi</a:t>
            </a:r>
            <a:r>
              <a:rPr lang="en-US"/>
              <a:t> </a:t>
            </a:r>
            <a:r>
              <a:rPr lang="en-US" err="1"/>
              <a:t>pokretati</a:t>
            </a:r>
            <a:r>
              <a:rPr lang="en-US"/>
              <a:t> </a:t>
            </a:r>
            <a:r>
              <a:rPr lang="en-US" err="1"/>
              <a:t>aplikacija</a:t>
            </a:r>
            <a:r>
              <a:rPr lang="en-US"/>
              <a:t> </a:t>
            </a:r>
            <a:r>
              <a:rPr lang="en-US" err="1"/>
              <a:t>preko</a:t>
            </a:r>
            <a:r>
              <a:rPr lang="en-US"/>
              <a:t> jar </a:t>
            </a:r>
            <a:r>
              <a:rPr lang="en-US" err="1"/>
              <a:t>arhive</a:t>
            </a:r>
            <a:r>
              <a:rPr lang="en-US"/>
              <a:t> </a:t>
            </a:r>
            <a:r>
              <a:rPr lang="en-US" err="1"/>
              <a:t>neophodna</a:t>
            </a:r>
            <a:r>
              <a:rPr lang="en-US"/>
              <a:t> je i </a:t>
            </a:r>
            <a:r>
              <a:rPr lang="en-US" err="1"/>
              <a:t>klasa</a:t>
            </a:r>
            <a:r>
              <a:rPr lang="en-US"/>
              <a:t> </a:t>
            </a:r>
            <a:r>
              <a:rPr lang="en-US" err="1"/>
              <a:t>sa</a:t>
            </a:r>
            <a:r>
              <a:rPr lang="en-US"/>
              <a:t> main </a:t>
            </a:r>
            <a:r>
              <a:rPr lang="en-US" err="1"/>
              <a:t>metodom</a:t>
            </a:r>
            <a:r>
              <a:rPr lang="en-US"/>
              <a:t>, a </a:t>
            </a:r>
            <a:r>
              <a:rPr lang="en-US" err="1"/>
              <a:t>ista</a:t>
            </a:r>
            <a:r>
              <a:rPr lang="en-US"/>
              <a:t> </a:t>
            </a:r>
            <a:r>
              <a:rPr lang="en-US" err="1"/>
              <a:t>klase</a:t>
            </a:r>
            <a:r>
              <a:rPr lang="en-US"/>
              <a:t> </a:t>
            </a:r>
            <a:r>
              <a:rPr lang="en-US" err="1"/>
              <a:t>će</a:t>
            </a:r>
            <a:r>
              <a:rPr lang="en-US"/>
              <a:t> </a:t>
            </a:r>
            <a:r>
              <a:rPr lang="en-US" err="1"/>
              <a:t>poslužiti</a:t>
            </a:r>
            <a:r>
              <a:rPr lang="en-US"/>
              <a:t> u </a:t>
            </a:r>
            <a:r>
              <a:rPr lang="en-US" err="1"/>
              <a:t>tu</a:t>
            </a:r>
            <a:r>
              <a:rPr lang="en-US"/>
              <a:t> </a:t>
            </a:r>
            <a:r>
              <a:rPr lang="en-US" err="1"/>
              <a:t>svrhu</a:t>
            </a:r>
            <a:endParaRPr lang="sr-Latn-RS"/>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Pokretanje i konfiguracija</a:t>
            </a:r>
            <a:endParaRPr lang="en-US" sz="4000">
              <a:latin typeface="+mn-lt"/>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Boot projekat</a:t>
            </a:r>
            <a:endParaRPr lang="en-US">
              <a:solidFill>
                <a:schemeClr val="bg1"/>
              </a:solidFill>
              <a:latin typeface="+mn-lt"/>
            </a:endParaRPr>
          </a:p>
        </p:txBody>
      </p:sp>
      <p:sp>
        <p:nvSpPr>
          <p:cNvPr id="5" name="TextBox 4">
            <a:extLst>
              <a:ext uri="{FF2B5EF4-FFF2-40B4-BE49-F238E27FC236}">
                <a16:creationId xmlns:a16="http://schemas.microsoft.com/office/drawing/2014/main" id="{0293BAC4-BA52-414D-8B7F-328E05D558E4}"/>
              </a:ext>
            </a:extLst>
          </p:cNvPr>
          <p:cNvSpPr txBox="1">
            <a:spLocks noChangeArrowheads="1"/>
          </p:cNvSpPr>
          <p:nvPr/>
        </p:nvSpPr>
        <p:spPr bwMode="auto">
          <a:xfrm>
            <a:off x="5107109" y="6391160"/>
            <a:ext cx="66159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dirty="0" err="1">
                <a:solidFill>
                  <a:srgbClr val="FF0000"/>
                </a:solidFill>
              </a:rPr>
              <a:t>Nastavak</a:t>
            </a:r>
            <a:r>
              <a:rPr lang="en-US" b="1" dirty="0">
                <a:solidFill>
                  <a:srgbClr val="FF0000"/>
                </a:solidFill>
              </a:rPr>
              <a:t> </a:t>
            </a:r>
            <a:r>
              <a:rPr lang="en-US" b="1" dirty="0" err="1">
                <a:solidFill>
                  <a:srgbClr val="FF0000"/>
                </a:solidFill>
              </a:rPr>
              <a:t>naredni</a:t>
            </a:r>
            <a:r>
              <a:rPr lang="en-US" b="1" dirty="0">
                <a:solidFill>
                  <a:srgbClr val="FF0000"/>
                </a:solidFill>
              </a:rPr>
              <a:t> </a:t>
            </a:r>
            <a:r>
              <a:rPr lang="sr-Latn-RS" b="1" dirty="0">
                <a:solidFill>
                  <a:srgbClr val="FF0000"/>
                </a:solidFill>
              </a:rPr>
              <a:t>termin</a:t>
            </a:r>
            <a:endParaRPr lang="en-US" b="1" dirty="0">
              <a:solidFill>
                <a:srgbClr val="FF0000"/>
              </a:solidFill>
            </a:endParaRPr>
          </a:p>
        </p:txBody>
      </p:sp>
    </p:spTree>
    <p:extLst>
      <p:ext uri="{BB962C8B-B14F-4D97-AF65-F5344CB8AC3E}">
        <p14:creationId xmlns:p14="http://schemas.microsoft.com/office/powerpoint/2010/main" val="3895329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9"/>
            <a:ext cx="11684000" cy="2070910"/>
          </a:xfrm>
          <a:ln w="38100">
            <a:solidFill>
              <a:schemeClr val="tx1">
                <a:lumMod val="65000"/>
                <a:lumOff val="35000"/>
              </a:schemeClr>
            </a:solidFill>
            <a:prstDash val="solid"/>
            <a:round/>
          </a:ln>
        </p:spPr>
        <p:txBody>
          <a:bodyPr>
            <a:normAutofit/>
          </a:bodyPr>
          <a:lstStyle/>
          <a:p>
            <a:r>
              <a:rPr lang="sr-Latn-RS"/>
              <a:t>Kreirana je k</a:t>
            </a:r>
            <a:r>
              <a:rPr lang="en-US"/>
              <a:t>las</a:t>
            </a:r>
            <a:r>
              <a:rPr lang="sr-Latn-RS"/>
              <a:t>a</a:t>
            </a:r>
            <a:r>
              <a:rPr lang="en-US"/>
              <a:t> </a:t>
            </a:r>
            <a:r>
              <a:rPr lang="sr-Latn-RS" i="1"/>
              <a:t>Test</a:t>
            </a:r>
            <a:r>
              <a:rPr lang="en-US" i="1" err="1"/>
              <a:t>MavenVebProjekatApplication</a:t>
            </a:r>
            <a:r>
              <a:rPr lang="en-US" i="1"/>
              <a:t> </a:t>
            </a:r>
            <a:r>
              <a:rPr lang="en-US"/>
              <a:t>u </a:t>
            </a:r>
            <a:r>
              <a:rPr lang="en-US" err="1"/>
              <a:t>rootu</a:t>
            </a:r>
            <a:r>
              <a:rPr lang="en-US"/>
              <a:t> </a:t>
            </a:r>
            <a:r>
              <a:rPr lang="en-US" err="1"/>
              <a:t>hijerahije</a:t>
            </a:r>
            <a:r>
              <a:rPr lang="en-US"/>
              <a:t> </a:t>
            </a:r>
            <a:r>
              <a:rPr lang="en-US" err="1"/>
              <a:t>paketa</a:t>
            </a:r>
            <a:r>
              <a:rPr lang="en-US"/>
              <a:t> (o</a:t>
            </a:r>
            <a:r>
              <a:rPr lang="sr-Latn-RS"/>
              <a:t>b</a:t>
            </a:r>
            <a:r>
              <a:rPr lang="en-US" err="1"/>
              <a:t>avezno</a:t>
            </a:r>
            <a:r>
              <a:rPr lang="en-US"/>
              <a:t> ta </a:t>
            </a:r>
            <a:r>
              <a:rPr lang="en-US" err="1"/>
              <a:t>lokacija</a:t>
            </a:r>
            <a:r>
              <a:rPr lang="en-US"/>
              <a:t>) </a:t>
            </a:r>
            <a:r>
              <a:rPr lang="en-US" i="1"/>
              <a:t>com.ftn.</a:t>
            </a:r>
            <a:r>
              <a:rPr lang="sr-Latn-RS" i="1"/>
              <a:t>Import</a:t>
            </a:r>
            <a:r>
              <a:rPr lang="en-US" i="1" err="1"/>
              <a:t>MavenVebProjekat</a:t>
            </a:r>
            <a:r>
              <a:rPr lang="sr-Latn-RS" i="1"/>
              <a:t>.</a:t>
            </a:r>
          </a:p>
          <a:p>
            <a:pPr lvl="1"/>
            <a:r>
              <a:rPr lang="en-US" err="1"/>
              <a:t>Klasa</a:t>
            </a:r>
            <a:r>
              <a:rPr lang="en-US"/>
              <a:t> </a:t>
            </a:r>
            <a:r>
              <a:rPr lang="en-US" err="1"/>
              <a:t>treba</a:t>
            </a:r>
            <a:r>
              <a:rPr lang="en-US"/>
              <a:t> da </a:t>
            </a:r>
            <a:r>
              <a:rPr lang="en-US" err="1"/>
              <a:t>nasledi</a:t>
            </a:r>
            <a:r>
              <a:rPr lang="en-US"/>
              <a:t> SpringBootServletInitializer</a:t>
            </a:r>
            <a:endParaRPr lang="sr-Latn-RS"/>
          </a:p>
          <a:p>
            <a:pPr lvl="1"/>
            <a:r>
              <a:rPr lang="sr-Latn-RS"/>
              <a:t>Klasu je anotirana sa </a:t>
            </a:r>
            <a:r>
              <a:rPr lang="sr-Latn-RS">
                <a:solidFill>
                  <a:schemeClr val="bg1">
                    <a:lumMod val="65000"/>
                  </a:schemeClr>
                </a:solidFill>
              </a:rPr>
              <a:t>@SpringBootApplication</a:t>
            </a:r>
          </a:p>
          <a:p>
            <a:pPr lvl="1"/>
            <a:r>
              <a:rPr lang="sr-Latn-RS"/>
              <a:t>Klasa sadrži </a:t>
            </a:r>
            <a:r>
              <a:rPr lang="en-US"/>
              <a:t>main </a:t>
            </a:r>
            <a:r>
              <a:rPr lang="en-US" err="1"/>
              <a:t>metodu</a:t>
            </a:r>
            <a:r>
              <a:rPr lang="en-US"/>
              <a:t> i kod</a:t>
            </a:r>
            <a:r>
              <a:rPr lang="sr-Latn-RS"/>
              <a:t> za pokretanje</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Pokretanje i konfiguracija</a:t>
            </a:r>
            <a:endParaRPr lang="en-US" sz="4000">
              <a:latin typeface="+mn-lt"/>
            </a:endParaRPr>
          </a:p>
        </p:txBody>
      </p:sp>
      <p:sp>
        <p:nvSpPr>
          <p:cNvPr id="6" name="Content Placeholder 2"/>
          <p:cNvSpPr txBox="1">
            <a:spLocks/>
          </p:cNvSpPr>
          <p:nvPr/>
        </p:nvSpPr>
        <p:spPr>
          <a:xfrm>
            <a:off x="249380" y="3718561"/>
            <a:ext cx="11684002" cy="2552644"/>
          </a:xfrm>
          <a:prstGeom prst="rect">
            <a:avLst/>
          </a:prstGeom>
          <a:ln w="38100">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646464"/>
                </a:solidFill>
                <a:latin typeface="Consolas"/>
              </a:rPr>
              <a:t>@SpringBootApplication</a:t>
            </a:r>
          </a:p>
          <a:p>
            <a:pPr marL="0" indent="0">
              <a:buNone/>
            </a:pPr>
            <a:r>
              <a:rPr lang="en-US" sz="2000" b="1">
                <a:solidFill>
                  <a:srgbClr val="7F0055"/>
                </a:solidFill>
                <a:latin typeface="Consolas"/>
              </a:rPr>
              <a:t>public</a:t>
            </a:r>
            <a:r>
              <a:rPr lang="en-US" sz="2000">
                <a:solidFill>
                  <a:srgbClr val="000000"/>
                </a:solidFill>
                <a:latin typeface="Consolas"/>
              </a:rPr>
              <a:t> </a:t>
            </a:r>
            <a:r>
              <a:rPr lang="en-US" sz="2000" b="1">
                <a:solidFill>
                  <a:srgbClr val="7F0055"/>
                </a:solidFill>
                <a:latin typeface="Consolas"/>
              </a:rPr>
              <a:t>class</a:t>
            </a:r>
            <a:r>
              <a:rPr lang="en-US" sz="2000">
                <a:solidFill>
                  <a:srgbClr val="000000"/>
                </a:solidFill>
                <a:latin typeface="Consolas"/>
              </a:rPr>
              <a:t> </a:t>
            </a:r>
            <a:r>
              <a:rPr lang="sr-Latn-RS" sz="2000">
                <a:solidFill>
                  <a:srgbClr val="000000"/>
                </a:solidFill>
                <a:latin typeface="Consolas"/>
              </a:rPr>
              <a:t>Test</a:t>
            </a:r>
            <a:r>
              <a:rPr lang="en-US" sz="2000" err="1">
                <a:solidFill>
                  <a:srgbClr val="000000"/>
                </a:solidFill>
                <a:latin typeface="Consolas"/>
              </a:rPr>
              <a:t>MavenVebProjekatApplication</a:t>
            </a:r>
            <a:r>
              <a:rPr lang="en-US" sz="2000">
                <a:solidFill>
                  <a:srgbClr val="000000"/>
                </a:solidFill>
                <a:latin typeface="Consolas"/>
              </a:rPr>
              <a:t> </a:t>
            </a:r>
            <a:r>
              <a:rPr lang="en-US" sz="2000" b="1">
                <a:solidFill>
                  <a:srgbClr val="7F0055"/>
                </a:solidFill>
                <a:latin typeface="Consolas"/>
              </a:rPr>
              <a:t>extends</a:t>
            </a:r>
            <a:r>
              <a:rPr lang="en-US" sz="2000">
                <a:solidFill>
                  <a:srgbClr val="000000"/>
                </a:solidFill>
                <a:latin typeface="Consolas"/>
              </a:rPr>
              <a:t> SpringBootServletInitializer {</a:t>
            </a:r>
          </a:p>
          <a:p>
            <a:pPr marL="0" indent="0">
              <a:buNone/>
            </a:pPr>
            <a:r>
              <a:rPr lang="en-US" sz="2000">
                <a:solidFill>
                  <a:srgbClr val="000000"/>
                </a:solidFill>
                <a:latin typeface="Consolas"/>
              </a:rPr>
              <a:t>	</a:t>
            </a:r>
          </a:p>
          <a:p>
            <a:pPr marL="0" indent="0">
              <a:buNone/>
            </a:pPr>
            <a:r>
              <a:rPr lang="en-US" sz="2000">
                <a:solidFill>
                  <a:srgbClr val="000000"/>
                </a:solidFill>
                <a:latin typeface="Consolas"/>
              </a:rPr>
              <a:t>	</a:t>
            </a:r>
            <a:r>
              <a:rPr lang="en-US" sz="2000" b="1">
                <a:solidFill>
                  <a:srgbClr val="7F0055"/>
                </a:solidFill>
                <a:latin typeface="Consolas"/>
              </a:rPr>
              <a:t>public</a:t>
            </a:r>
            <a:r>
              <a:rPr lang="en-US" sz="2000">
                <a:solidFill>
                  <a:srgbClr val="000000"/>
                </a:solidFill>
                <a:latin typeface="Consolas"/>
              </a:rPr>
              <a:t> </a:t>
            </a:r>
            <a:r>
              <a:rPr lang="en-US" sz="2000" b="1">
                <a:solidFill>
                  <a:srgbClr val="7F0055"/>
                </a:solidFill>
                <a:latin typeface="Consolas"/>
              </a:rPr>
              <a:t>static</a:t>
            </a:r>
            <a:r>
              <a:rPr lang="en-US" sz="2000">
                <a:solidFill>
                  <a:srgbClr val="000000"/>
                </a:solidFill>
                <a:latin typeface="Consolas"/>
              </a:rPr>
              <a:t> </a:t>
            </a:r>
            <a:r>
              <a:rPr lang="en-US" sz="2000" b="1">
                <a:solidFill>
                  <a:srgbClr val="7F0055"/>
                </a:solidFill>
                <a:latin typeface="Consolas"/>
              </a:rPr>
              <a:t>void</a:t>
            </a:r>
            <a:r>
              <a:rPr lang="en-US" sz="2000">
                <a:solidFill>
                  <a:srgbClr val="000000"/>
                </a:solidFill>
                <a:latin typeface="Consolas"/>
              </a:rPr>
              <a:t> main(String[] </a:t>
            </a:r>
            <a:r>
              <a:rPr lang="en-US" sz="2000" err="1">
                <a:solidFill>
                  <a:srgbClr val="6A3E3E"/>
                </a:solidFill>
                <a:latin typeface="Consolas"/>
              </a:rPr>
              <a:t>args</a:t>
            </a:r>
            <a:r>
              <a:rPr lang="en-US" sz="2000">
                <a:solidFill>
                  <a:srgbClr val="000000"/>
                </a:solidFill>
                <a:latin typeface="Consolas"/>
              </a:rPr>
              <a:t>) {</a:t>
            </a:r>
          </a:p>
          <a:p>
            <a:pPr marL="0" indent="0">
              <a:buNone/>
            </a:pPr>
            <a:r>
              <a:rPr lang="en-US" sz="2000">
                <a:solidFill>
                  <a:srgbClr val="000000"/>
                </a:solidFill>
                <a:latin typeface="Consolas"/>
              </a:rPr>
              <a:t>		</a:t>
            </a:r>
            <a:r>
              <a:rPr lang="en-US" sz="2000" err="1">
                <a:solidFill>
                  <a:srgbClr val="000000"/>
                </a:solidFill>
                <a:latin typeface="Consolas"/>
              </a:rPr>
              <a:t>SpringApplication.</a:t>
            </a:r>
            <a:r>
              <a:rPr lang="en-US" sz="2000" i="1" err="1">
                <a:solidFill>
                  <a:srgbClr val="000000"/>
                </a:solidFill>
                <a:latin typeface="Consolas"/>
              </a:rPr>
              <a:t>run</a:t>
            </a:r>
            <a:r>
              <a:rPr lang="en-US" sz="2000">
                <a:solidFill>
                  <a:srgbClr val="000000"/>
                </a:solidFill>
                <a:latin typeface="Consolas"/>
              </a:rPr>
              <a:t>(</a:t>
            </a:r>
            <a:r>
              <a:rPr lang="sr-Latn-RS" sz="2000">
                <a:solidFill>
                  <a:srgbClr val="000000"/>
                </a:solidFill>
                <a:latin typeface="Consolas"/>
              </a:rPr>
              <a:t>Test</a:t>
            </a:r>
            <a:r>
              <a:rPr lang="en-US" sz="2000" err="1">
                <a:solidFill>
                  <a:srgbClr val="000000"/>
                </a:solidFill>
                <a:latin typeface="Consolas"/>
              </a:rPr>
              <a:t>MavenVebProjekatApplication.</a:t>
            </a:r>
            <a:r>
              <a:rPr lang="en-US" sz="2000" b="1" err="1">
                <a:solidFill>
                  <a:srgbClr val="7F0055"/>
                </a:solidFill>
                <a:latin typeface="Consolas"/>
              </a:rPr>
              <a:t>class</a:t>
            </a:r>
            <a:r>
              <a:rPr lang="en-US" sz="2000">
                <a:solidFill>
                  <a:srgbClr val="000000"/>
                </a:solidFill>
                <a:latin typeface="Consolas"/>
              </a:rPr>
              <a:t>, </a:t>
            </a:r>
            <a:r>
              <a:rPr lang="en-US" sz="2000" err="1">
                <a:solidFill>
                  <a:srgbClr val="6A3E3E"/>
                </a:solidFill>
                <a:latin typeface="Consolas"/>
              </a:rPr>
              <a:t>args</a:t>
            </a:r>
            <a:r>
              <a:rPr lang="en-US" sz="2000">
                <a:solidFill>
                  <a:srgbClr val="000000"/>
                </a:solidFill>
                <a:latin typeface="Consolas"/>
              </a:rPr>
              <a:t>);</a:t>
            </a:r>
          </a:p>
          <a:p>
            <a:pPr marL="0" indent="0">
              <a:buNone/>
            </a:pPr>
            <a:r>
              <a:rPr lang="en-US" sz="2000">
                <a:solidFill>
                  <a:srgbClr val="000000"/>
                </a:solidFill>
                <a:latin typeface="Consolas"/>
              </a:rPr>
              <a:t>	}</a:t>
            </a:r>
          </a:p>
          <a:p>
            <a:pPr marL="0" indent="0">
              <a:buNone/>
            </a:pPr>
            <a:r>
              <a:rPr lang="en-US" sz="2000">
                <a:solidFill>
                  <a:srgbClr val="000000"/>
                </a:solidFill>
                <a:latin typeface="Consolas"/>
              </a:rPr>
              <a:t>}</a:t>
            </a:r>
            <a:r>
              <a:rPr lang="en-US" sz="2000" b="1">
                <a:solidFill>
                  <a:srgbClr val="008080"/>
                </a:solidFill>
                <a:latin typeface="Courier New" pitchFamily="49" charset="0"/>
                <a:cs typeface="Courier New" pitchFamily="49" charset="0"/>
              </a:rPr>
              <a:t>	</a:t>
            </a: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Boot projekat</a:t>
            </a:r>
            <a:endParaRPr lang="en-US">
              <a:solidFill>
                <a:schemeClr val="bg1"/>
              </a:solidFill>
              <a:latin typeface="+mn-lt"/>
            </a:endParaRPr>
          </a:p>
        </p:txBody>
      </p:sp>
    </p:spTree>
    <p:extLst>
      <p:ext uri="{BB962C8B-B14F-4D97-AF65-F5344CB8AC3E}">
        <p14:creationId xmlns:p14="http://schemas.microsoft.com/office/powerpoint/2010/main" val="1804770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9"/>
            <a:ext cx="11684000" cy="3131316"/>
          </a:xfrm>
          <a:ln w="38100">
            <a:solidFill>
              <a:schemeClr val="tx1">
                <a:lumMod val="65000"/>
                <a:lumOff val="35000"/>
              </a:schemeClr>
            </a:solidFill>
            <a:prstDash val="solid"/>
            <a:round/>
          </a:ln>
        </p:spPr>
        <p:txBody>
          <a:bodyPr>
            <a:normAutofit fontScale="92500"/>
          </a:bodyPr>
          <a:lstStyle/>
          <a:p>
            <a:r>
              <a:rPr lang="en-US" err="1"/>
              <a:t>Povlači</a:t>
            </a:r>
            <a:r>
              <a:rPr lang="en-US"/>
              <a:t> </a:t>
            </a:r>
            <a:r>
              <a:rPr lang="en-US" err="1"/>
              <a:t>za</a:t>
            </a:r>
            <a:r>
              <a:rPr lang="en-US"/>
              <a:t> </a:t>
            </a:r>
            <a:r>
              <a:rPr lang="en-US" err="1"/>
              <a:t>sobom</a:t>
            </a:r>
            <a:r>
              <a:rPr lang="en-US"/>
              <a:t> </a:t>
            </a:r>
            <a:r>
              <a:rPr lang="en-US" err="1"/>
              <a:t>još</a:t>
            </a:r>
            <a:r>
              <a:rPr lang="en-US"/>
              <a:t> tri </a:t>
            </a:r>
            <a:r>
              <a:rPr lang="en-US" err="1"/>
              <a:t>anotacije</a:t>
            </a:r>
            <a:r>
              <a:rPr lang="en-US"/>
              <a:t> </a:t>
            </a:r>
            <a:r>
              <a:rPr lang="en-US">
                <a:solidFill>
                  <a:schemeClr val="bg1">
                    <a:lumMod val="65000"/>
                  </a:schemeClr>
                </a:solidFill>
              </a:rPr>
              <a:t>@</a:t>
            </a:r>
            <a:r>
              <a:rPr lang="en-US" err="1">
                <a:solidFill>
                  <a:schemeClr val="bg1">
                    <a:lumMod val="65000"/>
                  </a:schemeClr>
                </a:solidFill>
              </a:rPr>
              <a:t>SpringBootConfiguration</a:t>
            </a:r>
            <a:r>
              <a:rPr lang="en-US"/>
              <a:t>, </a:t>
            </a:r>
            <a:r>
              <a:rPr lang="en-US">
                <a:solidFill>
                  <a:schemeClr val="bg1">
                    <a:lumMod val="65000"/>
                  </a:schemeClr>
                </a:solidFill>
              </a:rPr>
              <a:t>@</a:t>
            </a:r>
            <a:r>
              <a:rPr lang="en-US" err="1">
                <a:solidFill>
                  <a:schemeClr val="bg1">
                    <a:lumMod val="65000"/>
                  </a:schemeClr>
                </a:solidFill>
              </a:rPr>
              <a:t>EnableAutoConfiguration</a:t>
            </a:r>
            <a:r>
              <a:rPr lang="en-US">
                <a:solidFill>
                  <a:schemeClr val="bg1">
                    <a:lumMod val="65000"/>
                  </a:schemeClr>
                </a:solidFill>
              </a:rPr>
              <a:t> </a:t>
            </a:r>
            <a:r>
              <a:rPr lang="en-US"/>
              <a:t>i </a:t>
            </a:r>
            <a:r>
              <a:rPr lang="en-US">
                <a:solidFill>
                  <a:schemeClr val="bg1">
                    <a:lumMod val="65000"/>
                  </a:schemeClr>
                </a:solidFill>
              </a:rPr>
              <a:t>@</a:t>
            </a:r>
            <a:r>
              <a:rPr lang="en-US" err="1">
                <a:solidFill>
                  <a:schemeClr val="bg1">
                    <a:lumMod val="65000"/>
                  </a:schemeClr>
                </a:solidFill>
              </a:rPr>
              <a:t>ComponentScan</a:t>
            </a:r>
            <a:endParaRPr lang="en-US">
              <a:solidFill>
                <a:schemeClr val="bg1">
                  <a:lumMod val="65000"/>
                </a:schemeClr>
              </a:solidFill>
            </a:endParaRPr>
          </a:p>
          <a:p>
            <a:pPr lvl="1"/>
            <a:r>
              <a:rPr lang="en-US">
                <a:solidFill>
                  <a:schemeClr val="bg1">
                    <a:lumMod val="65000"/>
                  </a:schemeClr>
                </a:solidFill>
              </a:rPr>
              <a:t>@</a:t>
            </a:r>
            <a:r>
              <a:rPr lang="en-US" err="1">
                <a:solidFill>
                  <a:schemeClr val="bg1">
                    <a:lumMod val="65000"/>
                  </a:schemeClr>
                </a:solidFill>
              </a:rPr>
              <a:t>SpringBootConfiguration</a:t>
            </a:r>
            <a:r>
              <a:rPr lang="en-US">
                <a:solidFill>
                  <a:schemeClr val="bg1">
                    <a:lumMod val="65000"/>
                  </a:schemeClr>
                </a:solidFill>
              </a:rPr>
              <a:t> </a:t>
            </a:r>
            <a:r>
              <a:rPr lang="en-US"/>
              <a:t>– </a:t>
            </a:r>
            <a:r>
              <a:rPr lang="en-US" err="1"/>
              <a:t>ozna</a:t>
            </a:r>
            <a:r>
              <a:rPr lang="sr-Latn-RS"/>
              <a:t>čava </a:t>
            </a:r>
            <a:r>
              <a:rPr lang="en-US"/>
              <a:t>da se u </a:t>
            </a:r>
            <a:r>
              <a:rPr lang="sr-Latn-RS" i="1"/>
              <a:t>Test</a:t>
            </a:r>
            <a:r>
              <a:rPr lang="en-US" i="1" err="1"/>
              <a:t>MavenVebApplication</a:t>
            </a:r>
            <a:r>
              <a:rPr lang="en-US"/>
              <a:t> </a:t>
            </a:r>
            <a:r>
              <a:rPr lang="en-US" err="1"/>
              <a:t>klasi</a:t>
            </a:r>
            <a:r>
              <a:rPr lang="en-US"/>
              <a:t> </a:t>
            </a:r>
            <a:r>
              <a:rPr lang="en-US" err="1"/>
              <a:t>nalazi</a:t>
            </a:r>
            <a:r>
              <a:rPr lang="en-US"/>
              <a:t> </a:t>
            </a:r>
            <a:r>
              <a:rPr lang="en-US" err="1"/>
              <a:t>konfiguracija</a:t>
            </a:r>
            <a:r>
              <a:rPr lang="en-US"/>
              <a:t> </a:t>
            </a:r>
            <a:r>
              <a:rPr lang="en-US" err="1"/>
              <a:t>za</a:t>
            </a:r>
            <a:r>
              <a:rPr lang="en-US"/>
              <a:t> Spring </a:t>
            </a:r>
            <a:r>
              <a:rPr lang="en-US" err="1"/>
              <a:t>projekat</a:t>
            </a:r>
            <a:endParaRPr lang="sr-Latn-RS"/>
          </a:p>
          <a:p>
            <a:pPr lvl="1"/>
            <a:r>
              <a:rPr lang="sr-Latn-RS">
                <a:solidFill>
                  <a:schemeClr val="bg1">
                    <a:lumMod val="65000"/>
                  </a:schemeClr>
                </a:solidFill>
              </a:rPr>
              <a:t>@EnableAutoConfiguration </a:t>
            </a:r>
            <a:r>
              <a:rPr lang="sr-Latn-RS"/>
              <a:t>omogućava automstsku konfiguraciju </a:t>
            </a:r>
            <a:r>
              <a:rPr lang="sr-Latn-RS" i="1"/>
              <a:t>Spring Application Context</a:t>
            </a:r>
            <a:r>
              <a:rPr lang="sr-Latn-RS"/>
              <a:t>, pokušavajući da pogodi i konfiguriše binove, komponente i biblioteke koje aplikacija koristi</a:t>
            </a:r>
          </a:p>
          <a:p>
            <a:pPr lvl="2"/>
            <a:r>
              <a:rPr lang="en-US" err="1"/>
              <a:t>oslanja</a:t>
            </a:r>
            <a:r>
              <a:rPr lang="en-US"/>
              <a:t> se </a:t>
            </a:r>
            <a:r>
              <a:rPr lang="en-US" err="1"/>
              <a:t>na</a:t>
            </a:r>
            <a:r>
              <a:rPr lang="en-US"/>
              <a:t> </a:t>
            </a:r>
            <a:r>
              <a:rPr lang="en-US" i="1"/>
              <a:t>pom.xml</a:t>
            </a:r>
            <a:endParaRPr lang="sr-Latn-RS" i="1"/>
          </a:p>
          <a:p>
            <a:pPr lvl="1"/>
            <a:r>
              <a:rPr lang="en-US" i="1">
                <a:solidFill>
                  <a:schemeClr val="bg1">
                    <a:lumMod val="65000"/>
                  </a:schemeClr>
                </a:solidFill>
              </a:rPr>
              <a:t>@</a:t>
            </a:r>
            <a:r>
              <a:rPr lang="en-US" i="1" err="1">
                <a:solidFill>
                  <a:schemeClr val="bg1">
                    <a:lumMod val="65000"/>
                  </a:schemeClr>
                </a:solidFill>
              </a:rPr>
              <a:t>ComponentScan</a:t>
            </a:r>
            <a:r>
              <a:rPr lang="en-US">
                <a:solidFill>
                  <a:schemeClr val="bg1">
                    <a:lumMod val="65000"/>
                  </a:schemeClr>
                </a:solidFill>
              </a:rPr>
              <a:t> </a:t>
            </a:r>
            <a:r>
              <a:rPr lang="en-US" err="1"/>
              <a:t>govori</a:t>
            </a:r>
            <a:r>
              <a:rPr lang="en-US"/>
              <a:t> Spring </a:t>
            </a:r>
            <a:r>
              <a:rPr lang="en-US" err="1"/>
              <a:t>aplikaciji</a:t>
            </a:r>
            <a:r>
              <a:rPr lang="en-US"/>
              <a:t> da </a:t>
            </a:r>
            <a:r>
              <a:rPr lang="en-US" err="1"/>
              <a:t>prođe</a:t>
            </a:r>
            <a:r>
              <a:rPr lang="en-US"/>
              <a:t> </a:t>
            </a:r>
            <a:r>
              <a:rPr lang="en-US" err="1"/>
              <a:t>kr</a:t>
            </a:r>
            <a:r>
              <a:rPr lang="sr-Latn-RS"/>
              <a:t>o</a:t>
            </a:r>
            <a:r>
              <a:rPr lang="en-US"/>
              <a:t>z </a:t>
            </a:r>
            <a:r>
              <a:rPr lang="en-US" err="1"/>
              <a:t>kompletan</a:t>
            </a:r>
            <a:r>
              <a:rPr lang="en-US"/>
              <a:t> </a:t>
            </a:r>
            <a:r>
              <a:rPr lang="en-US" err="1"/>
              <a:t>projekat</a:t>
            </a:r>
            <a:r>
              <a:rPr lang="en-US"/>
              <a:t> i </a:t>
            </a:r>
            <a:r>
              <a:rPr lang="en-US" err="1"/>
              <a:t>za</a:t>
            </a:r>
            <a:r>
              <a:rPr lang="en-US"/>
              <a:t> </a:t>
            </a:r>
            <a:r>
              <a:rPr lang="en-US" err="1"/>
              <a:t>svaku</a:t>
            </a:r>
            <a:r>
              <a:rPr lang="en-US"/>
              <a:t> Bean </a:t>
            </a:r>
            <a:r>
              <a:rPr lang="en-US" err="1"/>
              <a:t>klasu</a:t>
            </a:r>
            <a:r>
              <a:rPr lang="en-US"/>
              <a:t> da </a:t>
            </a:r>
            <a:r>
              <a:rPr lang="en-US" err="1"/>
              <a:t>pročita</a:t>
            </a:r>
            <a:r>
              <a:rPr lang="en-US"/>
              <a:t> </a:t>
            </a:r>
            <a:r>
              <a:rPr lang="en-US" err="1"/>
              <a:t>njenu</a:t>
            </a:r>
            <a:r>
              <a:rPr lang="en-US"/>
              <a:t> </a:t>
            </a:r>
            <a:r>
              <a:rPr lang="en-US" err="1"/>
              <a:t>konfiguraciju</a:t>
            </a:r>
            <a:r>
              <a:rPr lang="en-US"/>
              <a:t> </a:t>
            </a:r>
            <a:r>
              <a:rPr lang="en-US" err="1"/>
              <a:t>iz</a:t>
            </a:r>
            <a:r>
              <a:rPr lang="en-US"/>
              <a:t> Java </a:t>
            </a:r>
            <a:r>
              <a:rPr lang="en-US" err="1"/>
              <a:t>koda</a:t>
            </a:r>
            <a:r>
              <a:rPr lang="sr-Latn-RS"/>
              <a:t>. </a:t>
            </a:r>
          </a:p>
          <a:p>
            <a:pPr lvl="1"/>
            <a:endParaRPr lang="sr-Latn-RS"/>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err="1">
                <a:latin typeface="+mn-lt"/>
              </a:rPr>
              <a:t>Anotacija</a:t>
            </a:r>
            <a:r>
              <a:rPr lang="en-US" sz="4000" dirty="0">
                <a:latin typeface="+mn-lt"/>
              </a:rPr>
              <a:t> @SpringBootApplication </a:t>
            </a: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Boot projekat</a:t>
            </a:r>
            <a:endParaRPr lang="en-US">
              <a:solidFill>
                <a:schemeClr val="bg1"/>
              </a:solidFill>
              <a:latin typeface="+mn-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2228" y="4788442"/>
            <a:ext cx="5587653" cy="2069558"/>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0227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4955255"/>
          </a:xfrm>
          <a:ln w="38100">
            <a:solidFill>
              <a:schemeClr val="tx1">
                <a:lumMod val="65000"/>
                <a:lumOff val="35000"/>
              </a:schemeClr>
            </a:solidFill>
            <a:prstDash val="solid"/>
            <a:round/>
          </a:ln>
        </p:spPr>
        <p:txBody>
          <a:bodyPr>
            <a:normAutofit/>
          </a:bodyPr>
          <a:lstStyle/>
          <a:p>
            <a:r>
              <a:rPr lang="en-US" err="1"/>
              <a:t>Mnogi</a:t>
            </a:r>
            <a:r>
              <a:rPr lang="en-US"/>
              <a:t> </a:t>
            </a:r>
            <a:r>
              <a:rPr lang="en-US" err="1"/>
              <a:t>razvojni</a:t>
            </a:r>
            <a:r>
              <a:rPr lang="en-US"/>
              <a:t> </a:t>
            </a:r>
            <a:r>
              <a:rPr lang="en-US" err="1"/>
              <a:t>okviri</a:t>
            </a:r>
            <a:r>
              <a:rPr lang="en-US"/>
              <a:t> </a:t>
            </a:r>
            <a:r>
              <a:rPr lang="en-US" err="1"/>
              <a:t>zahtevaju</a:t>
            </a:r>
            <a:r>
              <a:rPr lang="en-US"/>
              <a:t> da </a:t>
            </a:r>
            <a:r>
              <a:rPr lang="en-US" err="1"/>
              <a:t>klase</a:t>
            </a:r>
            <a:r>
              <a:rPr lang="en-US"/>
              <a:t> </a:t>
            </a:r>
            <a:r>
              <a:rPr lang="en-US" err="1"/>
              <a:t>budu</a:t>
            </a:r>
            <a:r>
              <a:rPr lang="en-US"/>
              <a:t> </a:t>
            </a:r>
            <a:r>
              <a:rPr lang="en-US" err="1"/>
              <a:t>pisane</a:t>
            </a:r>
            <a:r>
              <a:rPr lang="en-US"/>
              <a:t> </a:t>
            </a:r>
            <a:r>
              <a:rPr lang="en-US" err="1"/>
              <a:t>uz</a:t>
            </a:r>
            <a:r>
              <a:rPr lang="en-US"/>
              <a:t> </a:t>
            </a:r>
            <a:r>
              <a:rPr lang="en-US" err="1"/>
              <a:t>poštovanje</a:t>
            </a:r>
            <a:r>
              <a:rPr lang="en-US"/>
              <a:t> </a:t>
            </a:r>
            <a:r>
              <a:rPr lang="sr-Latn-RS"/>
              <a:t>JavaBean </a:t>
            </a:r>
            <a:r>
              <a:rPr lang="en-US"/>
              <a:t>standard</a:t>
            </a:r>
            <a:r>
              <a:rPr lang="sr-Latn-RS"/>
              <a:t>a</a:t>
            </a:r>
          </a:p>
          <a:p>
            <a:r>
              <a:rPr lang="en-US"/>
              <a:t>JavaBean je običan standard za pisanje klasa.</a:t>
            </a:r>
          </a:p>
          <a:p>
            <a:pPr lvl="1"/>
            <a:r>
              <a:rPr lang="en-US"/>
              <a:t>Standard nalaže da klasa mora zadovoljavati sledeće osobine da bi bila Bean:</a:t>
            </a:r>
          </a:p>
          <a:p>
            <a:pPr lvl="1"/>
            <a:r>
              <a:rPr lang="en-US"/>
              <a:t>Svi atributi klase moraju biti privatni (private) – koristiti getere i setere</a:t>
            </a:r>
          </a:p>
          <a:p>
            <a:pPr lvl="1"/>
            <a:r>
              <a:rPr lang="en-US"/>
              <a:t>Klasa mora imati javni (public) konstruktor bez parametara</a:t>
            </a:r>
          </a:p>
          <a:p>
            <a:pPr lvl="1"/>
            <a:r>
              <a:rPr lang="en-US"/>
              <a:t>Klasa implementira interfejs Serializable</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b="1"/>
              <a:t>JavaBean klase u Spring radnom okviru </a:t>
            </a:r>
            <a:endParaRPr lang="en-US" sz="4000"/>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Boot projekat</a:t>
            </a:r>
            <a:endParaRPr lang="en-US">
              <a:solidFill>
                <a:schemeClr val="bg1"/>
              </a:solidFill>
              <a:latin typeface="+mn-lt"/>
            </a:endParaRPr>
          </a:p>
        </p:txBody>
      </p:sp>
    </p:spTree>
    <p:extLst>
      <p:ext uri="{BB962C8B-B14F-4D97-AF65-F5344CB8AC3E}">
        <p14:creationId xmlns:p14="http://schemas.microsoft.com/office/powerpoint/2010/main" val="3670247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4955255"/>
          </a:xfrm>
          <a:ln w="38100">
            <a:solidFill>
              <a:schemeClr val="tx1">
                <a:lumMod val="65000"/>
                <a:lumOff val="35000"/>
              </a:schemeClr>
            </a:solidFill>
            <a:prstDash val="solid"/>
            <a:round/>
          </a:ln>
        </p:spPr>
        <p:txBody>
          <a:bodyPr>
            <a:normAutofit/>
          </a:bodyPr>
          <a:lstStyle/>
          <a:p>
            <a:r>
              <a:rPr lang="en-US"/>
              <a:t>Ako </a:t>
            </a:r>
            <a:r>
              <a:rPr lang="en-US" err="1"/>
              <a:t>želimo</a:t>
            </a:r>
            <a:r>
              <a:rPr lang="en-US"/>
              <a:t> da </a:t>
            </a:r>
            <a:r>
              <a:rPr lang="en-US" err="1"/>
              <a:t>klasa</a:t>
            </a:r>
            <a:r>
              <a:rPr lang="en-US"/>
              <a:t> </a:t>
            </a:r>
            <a:r>
              <a:rPr lang="en-US" err="1"/>
              <a:t>bude</a:t>
            </a:r>
            <a:r>
              <a:rPr lang="en-US"/>
              <a:t> </a:t>
            </a:r>
            <a:r>
              <a:rPr lang="en-US" err="1"/>
              <a:t>automatski</a:t>
            </a:r>
            <a:r>
              <a:rPr lang="en-US"/>
              <a:t> </a:t>
            </a:r>
            <a:r>
              <a:rPr lang="en-US" err="1"/>
              <a:t>pronađena</a:t>
            </a:r>
            <a:r>
              <a:rPr lang="en-US"/>
              <a:t> i </a:t>
            </a:r>
            <a:r>
              <a:rPr lang="en-US" err="1"/>
              <a:t>prepoznata</a:t>
            </a:r>
            <a:r>
              <a:rPr lang="en-US"/>
              <a:t> od </a:t>
            </a:r>
            <a:r>
              <a:rPr lang="en-US" err="1"/>
              <a:t>strane</a:t>
            </a:r>
            <a:r>
              <a:rPr lang="en-US"/>
              <a:t> </a:t>
            </a:r>
            <a:r>
              <a:rPr lang="sr-Latn-RS" b="1"/>
              <a:t>Spring </a:t>
            </a:r>
            <a:r>
              <a:rPr lang="en-US" b="1" err="1"/>
              <a:t>kontejnera</a:t>
            </a:r>
            <a:r>
              <a:rPr lang="en-US"/>
              <a:t> </a:t>
            </a:r>
            <a:r>
              <a:rPr lang="en-US" err="1"/>
              <a:t>kao</a:t>
            </a:r>
            <a:r>
              <a:rPr lang="en-US"/>
              <a:t> bean</a:t>
            </a:r>
            <a:r>
              <a:rPr lang="sr-Latn-RS"/>
              <a:t> koja je komponenta Springa</a:t>
            </a:r>
            <a:r>
              <a:rPr lang="en-US"/>
              <a:t>, treba je </a:t>
            </a:r>
            <a:r>
              <a:rPr lang="en-US" err="1"/>
              <a:t>anotirati</a:t>
            </a:r>
            <a:r>
              <a:rPr lang="en-US"/>
              <a:t> </a:t>
            </a:r>
            <a:r>
              <a:rPr lang="en-US" err="1"/>
              <a:t>kao</a:t>
            </a:r>
            <a:r>
              <a:rPr lang="en-US"/>
              <a:t> </a:t>
            </a:r>
            <a:r>
              <a:rPr lang="en-US">
                <a:solidFill>
                  <a:schemeClr val="bg1">
                    <a:lumMod val="65000"/>
                  </a:schemeClr>
                </a:solidFill>
              </a:rPr>
              <a:t>@Component</a:t>
            </a:r>
            <a:r>
              <a:rPr lang="en-US"/>
              <a:t>. </a:t>
            </a:r>
            <a:r>
              <a:rPr lang="en-US" err="1"/>
              <a:t>Umesto</a:t>
            </a:r>
            <a:r>
              <a:rPr lang="en-US"/>
              <a:t> </a:t>
            </a:r>
            <a:r>
              <a:rPr lang="en-US" err="1"/>
              <a:t>generičke</a:t>
            </a:r>
            <a:r>
              <a:rPr lang="en-US"/>
              <a:t> </a:t>
            </a:r>
            <a:r>
              <a:rPr lang="en-US" err="1"/>
              <a:t>anotacije</a:t>
            </a:r>
            <a:r>
              <a:rPr lang="en-US"/>
              <a:t> </a:t>
            </a:r>
            <a:r>
              <a:rPr lang="en-US">
                <a:solidFill>
                  <a:schemeClr val="bg1">
                    <a:lumMod val="65000"/>
                  </a:schemeClr>
                </a:solidFill>
              </a:rPr>
              <a:t>@Component </a:t>
            </a:r>
            <a:r>
              <a:rPr lang="en-US"/>
              <a:t>u </a:t>
            </a:r>
            <a:r>
              <a:rPr lang="en-US" err="1"/>
              <a:t>praksi</a:t>
            </a:r>
            <a:r>
              <a:rPr lang="en-US"/>
              <a:t> se </a:t>
            </a:r>
            <a:r>
              <a:rPr lang="en-US" err="1"/>
              <a:t>koriste</a:t>
            </a:r>
            <a:r>
              <a:rPr lang="en-US"/>
              <a:t> </a:t>
            </a:r>
            <a:r>
              <a:rPr lang="en-US" err="1"/>
              <a:t>njene</a:t>
            </a:r>
            <a:r>
              <a:rPr lang="en-US"/>
              <a:t> </a:t>
            </a:r>
            <a:r>
              <a:rPr lang="en-US" err="1"/>
              <a:t>specijalizacije</a:t>
            </a:r>
            <a:r>
              <a:rPr lang="en-US"/>
              <a:t> </a:t>
            </a:r>
            <a:r>
              <a:rPr lang="en-US" err="1"/>
              <a:t>zavisno</a:t>
            </a:r>
            <a:r>
              <a:rPr lang="en-US"/>
              <a:t> od </a:t>
            </a:r>
            <a:r>
              <a:rPr lang="en-US" err="1"/>
              <a:t>uloge</a:t>
            </a:r>
            <a:r>
              <a:rPr lang="en-US"/>
              <a:t> </a:t>
            </a:r>
            <a:r>
              <a:rPr lang="en-US" err="1"/>
              <a:t>klase</a:t>
            </a:r>
            <a:r>
              <a:rPr lang="en-US"/>
              <a:t> u </a:t>
            </a:r>
            <a:r>
              <a:rPr lang="en-US" err="1"/>
              <a:t>aplikaciji</a:t>
            </a:r>
            <a:r>
              <a:rPr lang="en-US"/>
              <a:t>. </a:t>
            </a:r>
            <a:endParaRPr lang="sr-Latn-RS"/>
          </a:p>
          <a:p>
            <a:r>
              <a:rPr lang="sr-Latn-RS"/>
              <a:t>H</a:t>
            </a:r>
            <a:r>
              <a:rPr lang="en-US" err="1"/>
              <a:t>irerahija</a:t>
            </a:r>
            <a:r>
              <a:rPr lang="en-US"/>
              <a:t> Spring komponenti</a:t>
            </a:r>
            <a:endParaRPr lang="sr-Latn-RS"/>
          </a:p>
          <a:p>
            <a:r>
              <a:rPr lang="en-US"/>
              <a:t>auto-detect</a:t>
            </a:r>
            <a:r>
              <a:rPr lang="sr-Latn-RS"/>
              <a:t> </a:t>
            </a:r>
            <a:r>
              <a:rPr lang="en-US"/>
              <a:t>beans</a:t>
            </a:r>
            <a:endParaRPr lang="sr-Latn-RS"/>
          </a:p>
          <a:p>
            <a:r>
              <a:rPr lang="en-US"/>
              <a:t>auto-configure beans</a:t>
            </a:r>
            <a:endParaRPr lang="sr-Latn-RS"/>
          </a:p>
          <a:p>
            <a:r>
              <a:rPr lang="en-US"/>
              <a:t>implicit one-to-one mapping </a:t>
            </a:r>
            <a:br>
              <a:rPr lang="sr-Latn-RS"/>
            </a:br>
            <a:r>
              <a:rPr lang="en-US"/>
              <a:t>between the annotated class </a:t>
            </a:r>
            <a:br>
              <a:rPr lang="sr-Latn-RS"/>
            </a:br>
            <a:r>
              <a:rPr lang="en-US"/>
              <a:t>and the bean</a:t>
            </a:r>
            <a:endParaRPr lang="sr-Latn-RS"/>
          </a:p>
          <a:p>
            <a:r>
              <a:rPr lang="sr-Latn-RS"/>
              <a:t>Svi bean su instancirani po Singleton paternu</a:t>
            </a:r>
          </a:p>
          <a:p>
            <a:pPr marL="0" indent="0">
              <a:buNone/>
            </a:pPr>
            <a:endParaRPr lang="sr-Latn-RS"/>
          </a:p>
          <a:p>
            <a:endParaRPr lang="sr-Latn-RS"/>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b="1"/>
              <a:t>JavaBean klase u Spring radnom okviru </a:t>
            </a:r>
            <a:endParaRPr lang="en-US" sz="4000"/>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Boot projekat</a:t>
            </a:r>
            <a:endParaRPr lang="en-US">
              <a:solidFill>
                <a:schemeClr val="bg1"/>
              </a:solidFill>
              <a:latin typeface="+mn-lt"/>
            </a:endParaRPr>
          </a:p>
        </p:txBody>
      </p:sp>
      <p:pic>
        <p:nvPicPr>
          <p:cNvPr id="5" name="Picture 4" descr="Spring Component Annotations"/>
          <p:cNvPicPr/>
          <p:nvPr/>
        </p:nvPicPr>
        <p:blipFill>
          <a:blip r:embed="rId3">
            <a:extLst>
              <a:ext uri="{28A0092B-C50C-407E-A947-70E740481C1C}">
                <a14:useLocalDpi xmlns:a14="http://schemas.microsoft.com/office/drawing/2010/main" val="0"/>
              </a:ext>
            </a:extLst>
          </a:blip>
          <a:srcRect/>
          <a:stretch>
            <a:fillRect/>
          </a:stretch>
        </p:blipFill>
        <p:spPr bwMode="auto">
          <a:xfrm>
            <a:off x="5621214" y="3486342"/>
            <a:ext cx="5654843" cy="2489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345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Spring Boot </a:t>
            </a:r>
            <a:r>
              <a:rPr lang="en-US" err="1">
                <a:solidFill>
                  <a:schemeClr val="bg1"/>
                </a:solidFill>
                <a:latin typeface="+mn-lt"/>
              </a:rPr>
              <a:t>uvod</a:t>
            </a:r>
            <a:endParaRPr lang="en-US">
              <a:solidFill>
                <a:schemeClr val="bg1"/>
              </a:solidFill>
              <a:latin typeface="+mn-lt"/>
            </a:endParaRPr>
          </a:p>
        </p:txBody>
      </p:sp>
      <p:sp>
        <p:nvSpPr>
          <p:cNvPr id="3" name="Content Placeholder 2"/>
          <p:cNvSpPr>
            <a:spLocks noGrp="1"/>
          </p:cNvSpPr>
          <p:nvPr>
            <p:ph idx="1"/>
          </p:nvPr>
        </p:nvSpPr>
        <p:spPr>
          <a:xfrm>
            <a:off x="249382" y="1574499"/>
            <a:ext cx="11684000" cy="5047974"/>
          </a:xfrm>
          <a:ln w="38100">
            <a:solidFill>
              <a:schemeClr val="tx1">
                <a:lumMod val="65000"/>
                <a:lumOff val="35000"/>
              </a:schemeClr>
            </a:solidFill>
            <a:prstDash val="solid"/>
            <a:round/>
          </a:ln>
        </p:spPr>
        <p:txBody>
          <a:bodyPr>
            <a:normAutofit/>
          </a:bodyPr>
          <a:lstStyle/>
          <a:p>
            <a:r>
              <a:rPr lang="en-US"/>
              <a:t>Na predmetu </a:t>
            </a:r>
            <a:r>
              <a:rPr lang="sr-Latn-RS"/>
              <a:t>nećete učiti čist </a:t>
            </a:r>
            <a:r>
              <a:rPr lang="en-US"/>
              <a:t>Spring </a:t>
            </a:r>
            <a:r>
              <a:rPr lang="en-US" err="1"/>
              <a:t>radni</a:t>
            </a:r>
            <a:r>
              <a:rPr lang="en-US"/>
              <a:t> </a:t>
            </a:r>
            <a:r>
              <a:rPr lang="en-US" err="1"/>
              <a:t>okvir</a:t>
            </a:r>
            <a:r>
              <a:rPr lang="en-US"/>
              <a:t> </a:t>
            </a:r>
            <a:r>
              <a:rPr lang="en-US" err="1"/>
              <a:t>već</a:t>
            </a:r>
            <a:r>
              <a:rPr lang="en-US"/>
              <a:t> </a:t>
            </a:r>
            <a:r>
              <a:rPr lang="en-US" err="1"/>
              <a:t>će</a:t>
            </a:r>
            <a:r>
              <a:rPr lang="sr-Latn-RS"/>
              <a:t>te učiti jednu njegovu verziju koja se zove </a:t>
            </a:r>
            <a:r>
              <a:rPr lang="en-US"/>
              <a:t>Spring Boot</a:t>
            </a:r>
          </a:p>
          <a:p>
            <a:r>
              <a:rPr lang="en-US"/>
              <a:t>Spring Boot (</a:t>
            </a:r>
            <a:r>
              <a:rPr lang="en-US" u="sng">
                <a:hlinkClick r:id="rId3"/>
              </a:rPr>
              <a:t>https://spring.io/projects/spring-boot</a:t>
            </a:r>
            <a:r>
              <a:rPr lang="en-US"/>
              <a:t>) </a:t>
            </a:r>
            <a:r>
              <a:rPr lang="en-US" err="1"/>
              <a:t>projekat</a:t>
            </a:r>
            <a:r>
              <a:rPr lang="en-US"/>
              <a:t> je </a:t>
            </a:r>
            <a:r>
              <a:rPr lang="en-US" err="1"/>
              <a:t>nastao</a:t>
            </a:r>
            <a:r>
              <a:rPr lang="en-US"/>
              <a:t> </a:t>
            </a:r>
            <a:r>
              <a:rPr lang="en-US" err="1"/>
              <a:t>sa</a:t>
            </a:r>
            <a:r>
              <a:rPr lang="en-US"/>
              <a:t> </a:t>
            </a:r>
            <a:r>
              <a:rPr lang="en-US" err="1"/>
              <a:t>idejom</a:t>
            </a:r>
            <a:r>
              <a:rPr lang="en-US"/>
              <a:t> da se </a:t>
            </a:r>
            <a:r>
              <a:rPr lang="en-US" err="1"/>
              <a:t>olak</a:t>
            </a:r>
            <a:r>
              <a:rPr lang="sr-Latn-RS"/>
              <a:t>š</a:t>
            </a:r>
            <a:r>
              <a:rPr lang="en-US"/>
              <a:t>a </a:t>
            </a:r>
            <a:r>
              <a:rPr lang="en-US" err="1"/>
              <a:t>kreiranje</a:t>
            </a:r>
            <a:r>
              <a:rPr lang="en-US"/>
              <a:t> </a:t>
            </a:r>
            <a:r>
              <a:rPr lang="en-US" i="1"/>
              <a:t>stand-alone</a:t>
            </a:r>
            <a:r>
              <a:rPr lang="en-US"/>
              <a:t> Spring </a:t>
            </a:r>
            <a:r>
              <a:rPr lang="en-US" err="1"/>
              <a:t>aplikacije</a:t>
            </a:r>
            <a:r>
              <a:rPr lang="en-US"/>
              <a:t> </a:t>
            </a:r>
            <a:r>
              <a:rPr lang="en-US" err="1"/>
              <a:t>koja</a:t>
            </a:r>
            <a:r>
              <a:rPr lang="en-US"/>
              <a:t> </a:t>
            </a:r>
            <a:r>
              <a:rPr lang="en-US" err="1"/>
              <a:t>jednostavno</a:t>
            </a:r>
            <a:r>
              <a:rPr lang="en-US"/>
              <a:t> </a:t>
            </a:r>
            <a:r>
              <a:rPr lang="en-US" err="1"/>
              <a:t>može</a:t>
            </a:r>
            <a:r>
              <a:rPr lang="en-US"/>
              <a:t> da se </a:t>
            </a:r>
            <a:r>
              <a:rPr lang="en-US" err="1"/>
              <a:t>pokrene</a:t>
            </a:r>
            <a:r>
              <a:rPr lang="en-US"/>
              <a:t>. </a:t>
            </a:r>
          </a:p>
          <a:p>
            <a:pPr lvl="1"/>
            <a:r>
              <a:rPr lang="en-US"/>
              <a:t>Ideja je da se Spring </a:t>
            </a:r>
            <a:r>
              <a:rPr lang="en-US" err="1"/>
              <a:t>aplikacija</a:t>
            </a:r>
            <a:r>
              <a:rPr lang="en-US"/>
              <a:t> </a:t>
            </a:r>
            <a:r>
              <a:rPr lang="en-US" err="1"/>
              <a:t>kreira</a:t>
            </a:r>
            <a:r>
              <a:rPr lang="en-US"/>
              <a:t> </a:t>
            </a:r>
            <a:r>
              <a:rPr lang="en-US" err="1"/>
              <a:t>za</a:t>
            </a:r>
            <a:r>
              <a:rPr lang="en-US"/>
              <a:t> </a:t>
            </a:r>
            <a:r>
              <a:rPr lang="en-US" err="1"/>
              <a:t>nekoliko</a:t>
            </a:r>
            <a:r>
              <a:rPr lang="en-US"/>
              <a:t> </a:t>
            </a:r>
            <a:r>
              <a:rPr lang="en-US" err="1"/>
              <a:t>minuta</a:t>
            </a:r>
            <a:endParaRPr lang="en-US"/>
          </a:p>
          <a:p>
            <a:pPr lvl="1"/>
            <a:r>
              <a:rPr lang="en-US" err="1"/>
              <a:t>Nekada</a:t>
            </a:r>
            <a:r>
              <a:rPr lang="en-US"/>
              <a:t> se u </a:t>
            </a:r>
            <a:r>
              <a:rPr lang="en-US" err="1"/>
              <a:t>Springu</a:t>
            </a:r>
            <a:r>
              <a:rPr lang="en-US"/>
              <a:t> </a:t>
            </a:r>
            <a:r>
              <a:rPr lang="en-US" err="1"/>
              <a:t>konfiguracija</a:t>
            </a:r>
            <a:r>
              <a:rPr lang="en-US"/>
              <a:t> </a:t>
            </a:r>
            <a:r>
              <a:rPr lang="en-US" err="1"/>
              <a:t>komponenti</a:t>
            </a:r>
            <a:r>
              <a:rPr lang="en-US"/>
              <a:t> i </a:t>
            </a:r>
            <a:r>
              <a:rPr lang="en-US" err="1"/>
              <a:t>propratnih</a:t>
            </a:r>
            <a:r>
              <a:rPr lang="en-US"/>
              <a:t> </a:t>
            </a:r>
            <a:r>
              <a:rPr lang="en-US" err="1"/>
              <a:t>biblioteka</a:t>
            </a:r>
            <a:r>
              <a:rPr lang="en-US"/>
              <a:t> zadavala u </a:t>
            </a:r>
            <a:r>
              <a:rPr lang="en-US" err="1"/>
              <a:t>njihovim</a:t>
            </a:r>
            <a:r>
              <a:rPr lang="en-US"/>
              <a:t> </a:t>
            </a:r>
            <a:r>
              <a:rPr lang="en-US" err="1"/>
              <a:t>konfiguracionim</a:t>
            </a:r>
            <a:r>
              <a:rPr lang="en-US"/>
              <a:t> </a:t>
            </a:r>
            <a:r>
              <a:rPr lang="en-US" err="1"/>
              <a:t>fajlovima</a:t>
            </a:r>
            <a:r>
              <a:rPr lang="en-US"/>
              <a:t>. Problem: </a:t>
            </a:r>
            <a:r>
              <a:rPr lang="en-US" err="1"/>
              <a:t>Pri</a:t>
            </a:r>
            <a:r>
              <a:rPr lang="en-US"/>
              <a:t> </a:t>
            </a:r>
            <a:r>
              <a:rPr lang="en-US" err="1"/>
              <a:t>kreiranju</a:t>
            </a:r>
            <a:r>
              <a:rPr lang="en-US"/>
              <a:t> </a:t>
            </a:r>
            <a:r>
              <a:rPr lang="en-US" err="1"/>
              <a:t>novih</a:t>
            </a:r>
            <a:r>
              <a:rPr lang="en-US"/>
              <a:t> </a:t>
            </a:r>
            <a:r>
              <a:rPr lang="sr-Latn-RS"/>
              <a:t>Spring </a:t>
            </a:r>
            <a:r>
              <a:rPr lang="en-US" err="1"/>
              <a:t>komonenti</a:t>
            </a:r>
            <a:r>
              <a:rPr lang="en-US"/>
              <a:t> </a:t>
            </a:r>
            <a:r>
              <a:rPr lang="sr-Latn-RS"/>
              <a:t>ili</a:t>
            </a:r>
            <a:r>
              <a:rPr lang="en-US"/>
              <a:t> i</a:t>
            </a:r>
            <a:r>
              <a:rPr lang="sr-Latn-RS"/>
              <a:t>z</a:t>
            </a:r>
            <a:r>
              <a:rPr lang="en-US" err="1"/>
              <a:t>meni</a:t>
            </a:r>
            <a:r>
              <a:rPr lang="en-US"/>
              <a:t> </a:t>
            </a:r>
            <a:r>
              <a:rPr lang="sr-Latn-RS"/>
              <a:t>logike </a:t>
            </a:r>
            <a:r>
              <a:rPr lang="en-US" err="1"/>
              <a:t>rada</a:t>
            </a:r>
            <a:r>
              <a:rPr lang="en-US"/>
              <a:t> </a:t>
            </a:r>
            <a:r>
              <a:rPr lang="sr-Latn-RS"/>
              <a:t>postojeće n</a:t>
            </a:r>
            <a:r>
              <a:rPr lang="en-US" err="1"/>
              <a:t>eophodno</a:t>
            </a:r>
            <a:r>
              <a:rPr lang="en-US"/>
              <a:t> je </a:t>
            </a:r>
            <a:r>
              <a:rPr lang="sr-Latn-RS"/>
              <a:t>izmeniti konfiguracioni fajl te komponente.</a:t>
            </a:r>
          </a:p>
          <a:p>
            <a:pPr lvl="1"/>
            <a:r>
              <a:rPr lang="en-US"/>
              <a:t>Spring Boot se </a:t>
            </a:r>
            <a:r>
              <a:rPr lang="en-US" err="1"/>
              <a:t>koristi</a:t>
            </a:r>
            <a:r>
              <a:rPr lang="en-US"/>
              <a:t> </a:t>
            </a:r>
            <a:r>
              <a:rPr lang="en-US" err="1"/>
              <a:t>kako</a:t>
            </a:r>
            <a:r>
              <a:rPr lang="en-US"/>
              <a:t> bi se </a:t>
            </a:r>
            <a:r>
              <a:rPr lang="en-US" err="1"/>
              <a:t>pojednostavila</a:t>
            </a:r>
            <a:r>
              <a:rPr lang="en-US"/>
              <a:t> </a:t>
            </a:r>
            <a:r>
              <a:rPr lang="en-US" err="1"/>
              <a:t>konfiguracija</a:t>
            </a:r>
            <a:r>
              <a:rPr lang="en-US"/>
              <a:t> Spring </a:t>
            </a:r>
            <a:r>
              <a:rPr lang="en-US" err="1"/>
              <a:t>projekata</a:t>
            </a:r>
            <a:r>
              <a:rPr lang="en-US"/>
              <a:t>, </a:t>
            </a:r>
            <a:r>
              <a:rPr lang="en-US" err="1"/>
              <a:t>veoma</a:t>
            </a:r>
            <a:r>
              <a:rPr lang="en-US"/>
              <a:t> </a:t>
            </a:r>
            <a:r>
              <a:rPr lang="en-US" err="1"/>
              <a:t>malo</a:t>
            </a:r>
            <a:r>
              <a:rPr lang="en-US"/>
              <a:t> </a:t>
            </a:r>
            <a:r>
              <a:rPr lang="en-US" err="1"/>
              <a:t>konfigurisanja</a:t>
            </a:r>
            <a:r>
              <a:rPr lang="en-US"/>
              <a:t>, </a:t>
            </a:r>
            <a:r>
              <a:rPr lang="en-US" err="1"/>
              <a:t>sve</a:t>
            </a:r>
            <a:r>
              <a:rPr lang="en-US"/>
              <a:t> se </a:t>
            </a:r>
            <a:r>
              <a:rPr lang="en-US" err="1"/>
              <a:t>oslanja</a:t>
            </a:r>
            <a:r>
              <a:rPr lang="en-US"/>
              <a:t> </a:t>
            </a:r>
            <a:r>
              <a:rPr lang="en-US" err="1"/>
              <a:t>na</a:t>
            </a:r>
            <a:r>
              <a:rPr lang="en-US"/>
              <a:t> </a:t>
            </a:r>
            <a:r>
              <a:rPr lang="en-US" err="1"/>
              <a:t>predefinisane</a:t>
            </a:r>
            <a:r>
              <a:rPr lang="en-US"/>
              <a:t> </a:t>
            </a:r>
            <a:r>
              <a:rPr lang="en-US" err="1"/>
              <a:t>konfiguracije</a:t>
            </a:r>
            <a:r>
              <a:rPr lang="sr-Latn-RS"/>
              <a:t>.</a:t>
            </a:r>
          </a:p>
          <a:p>
            <a:pPr lvl="1"/>
            <a:r>
              <a:rPr lang="en-US" err="1"/>
              <a:t>Umesto</a:t>
            </a:r>
            <a:r>
              <a:rPr lang="en-US"/>
              <a:t> XML </a:t>
            </a:r>
            <a:r>
              <a:rPr lang="en-US" err="1"/>
              <a:t>konfiguracionih</a:t>
            </a:r>
            <a:r>
              <a:rPr lang="en-US"/>
              <a:t> </a:t>
            </a:r>
            <a:r>
              <a:rPr lang="en-US" err="1"/>
              <a:t>fajlova</a:t>
            </a:r>
            <a:r>
              <a:rPr lang="en-US"/>
              <a:t> (pre), </a:t>
            </a:r>
            <a:r>
              <a:rPr lang="en-US" err="1"/>
              <a:t>koriste</a:t>
            </a:r>
            <a:r>
              <a:rPr lang="en-US"/>
              <a:t> se </a:t>
            </a:r>
            <a:r>
              <a:rPr lang="en-US" err="1"/>
              <a:t>anotacije</a:t>
            </a:r>
            <a:r>
              <a:rPr lang="en-US"/>
              <a:t> u Java </a:t>
            </a:r>
            <a:r>
              <a:rPr lang="en-US" err="1"/>
              <a:t>klasama</a:t>
            </a:r>
            <a:r>
              <a:rPr lang="en-US"/>
              <a:t> i </a:t>
            </a:r>
            <a:r>
              <a:rPr lang="en-US" err="1"/>
              <a:t>njihovim</a:t>
            </a:r>
            <a:r>
              <a:rPr lang="en-US"/>
              <a:t> </a:t>
            </a:r>
            <a:r>
              <a:rPr lang="en-US" err="1"/>
              <a:t>navođenjem</a:t>
            </a:r>
            <a:r>
              <a:rPr lang="en-US"/>
              <a:t> </a:t>
            </a:r>
            <a:r>
              <a:rPr lang="en-US" err="1"/>
              <a:t>sa</a:t>
            </a:r>
            <a:r>
              <a:rPr lang="en-US"/>
              <a:t> </a:t>
            </a:r>
            <a:r>
              <a:rPr lang="en-US" err="1"/>
              <a:t>menja</a:t>
            </a:r>
            <a:r>
              <a:rPr lang="en-US"/>
              <a:t> </a:t>
            </a:r>
            <a:r>
              <a:rPr lang="en-US" err="1"/>
              <a:t>predefinisana</a:t>
            </a:r>
            <a:r>
              <a:rPr lang="en-US"/>
              <a:t> </a:t>
            </a:r>
            <a:r>
              <a:rPr lang="en-US" err="1"/>
              <a:t>konfiguracija</a:t>
            </a:r>
            <a:r>
              <a:rPr lang="en-US"/>
              <a:t> </a:t>
            </a:r>
            <a:r>
              <a:rPr lang="en-US" err="1"/>
              <a:t>projekta</a:t>
            </a:r>
            <a:endParaRPr lang="sr-Latn-RS"/>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Uvod</a:t>
            </a:r>
            <a:endParaRPr lang="en-US" sz="4000">
              <a:latin typeface="+mn-lt"/>
            </a:endParaRPr>
          </a:p>
        </p:txBody>
      </p:sp>
    </p:spTree>
    <p:extLst>
      <p:ext uri="{BB962C8B-B14F-4D97-AF65-F5344CB8AC3E}">
        <p14:creationId xmlns:p14="http://schemas.microsoft.com/office/powerpoint/2010/main" val="2515411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3490797"/>
          </a:xfrm>
          <a:ln w="38100">
            <a:solidFill>
              <a:schemeClr val="tx1">
                <a:lumMod val="65000"/>
                <a:lumOff val="35000"/>
              </a:schemeClr>
            </a:solidFill>
            <a:prstDash val="solid"/>
            <a:round/>
          </a:ln>
        </p:spPr>
        <p:txBody>
          <a:bodyPr>
            <a:normAutofit/>
          </a:bodyPr>
          <a:lstStyle/>
          <a:p>
            <a:r>
              <a:rPr lang="sr-Latn-RS"/>
              <a:t>Metoda SpringApplication.run o</a:t>
            </a:r>
            <a:r>
              <a:rPr lang="en-US" err="1"/>
              <a:t>mogućuje</a:t>
            </a:r>
            <a:r>
              <a:rPr lang="en-US"/>
              <a:t> </a:t>
            </a:r>
            <a:r>
              <a:rPr lang="en-US" err="1"/>
              <a:t>pokretanje</a:t>
            </a:r>
            <a:r>
              <a:rPr lang="en-US"/>
              <a:t> </a:t>
            </a:r>
            <a:r>
              <a:rPr lang="en-US" err="1"/>
              <a:t>aplikacije</a:t>
            </a:r>
            <a:r>
              <a:rPr lang="sr-Latn-RS"/>
              <a:t> </a:t>
            </a:r>
            <a:r>
              <a:rPr lang="en-US" err="1"/>
              <a:t>kao</a:t>
            </a:r>
            <a:r>
              <a:rPr lang="en-US"/>
              <a:t> običn</a:t>
            </a:r>
            <a:r>
              <a:rPr lang="sr-Latn-RS"/>
              <a:t>e</a:t>
            </a:r>
            <a:r>
              <a:rPr lang="en-US"/>
              <a:t> Java aplikacij</a:t>
            </a:r>
            <a:r>
              <a:rPr lang="sr-Latn-RS"/>
              <a:t>e, </a:t>
            </a:r>
            <a:r>
              <a:rPr lang="en-US" err="1"/>
              <a:t>desni</a:t>
            </a:r>
            <a:r>
              <a:rPr lang="en-US"/>
              <a:t> </a:t>
            </a:r>
            <a:r>
              <a:rPr lang="en-US" err="1"/>
              <a:t>klik</a:t>
            </a:r>
            <a:r>
              <a:rPr lang="en-US"/>
              <a:t> pa </a:t>
            </a:r>
            <a:r>
              <a:rPr lang="en-US" i="1"/>
              <a:t>Run As</a:t>
            </a:r>
            <a:r>
              <a:rPr lang="en-US"/>
              <a:t>-&gt;</a:t>
            </a:r>
            <a:r>
              <a:rPr lang="en-US" i="1"/>
              <a:t> Java Application</a:t>
            </a:r>
            <a:endParaRPr lang="sr-Latn-RS" i="1"/>
          </a:p>
          <a:p>
            <a:r>
              <a:rPr lang="sr-Latn-RS"/>
              <a:t>Klasa </a:t>
            </a:r>
            <a:r>
              <a:rPr lang="sr-Latn-RS" b="1"/>
              <a:t>SpringApplication</a:t>
            </a:r>
            <a:r>
              <a:rPr lang="sr-Latn-RS"/>
              <a:t> je deo Spring Boot</a:t>
            </a:r>
          </a:p>
          <a:p>
            <a:r>
              <a:rPr lang="sr-Latn-RS"/>
              <a:t>Metoda run je statička metoda</a:t>
            </a:r>
          </a:p>
          <a:p>
            <a:r>
              <a:rPr lang="sr-Latn-RS"/>
              <a:t>Prvim parametrom se navodi klasa koja predstavlja konfiguraciju projekta</a:t>
            </a:r>
          </a:p>
          <a:p>
            <a:pPr lvl="1"/>
            <a:r>
              <a:rPr lang="sr-Latn-RS"/>
              <a:t>Prethodno implicira da je moguće da se jedna Java klasa označi kao konfiguracija Spring projekta, a u drugoj Java klasi imati main metodu u kojoj se navodi pomenuti kod i poziva se prva Java klasa</a:t>
            </a:r>
          </a:p>
          <a:p>
            <a:endParaRPr lang="sr-Latn-RS"/>
          </a:p>
          <a:p>
            <a:endParaRPr lang="sr-Latn-RS"/>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Pokretanje projekta kao Java Aplikacije</a:t>
            </a:r>
            <a:endParaRPr lang="en-US" sz="4000">
              <a:latin typeface="+mn-lt"/>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Boot projekat</a:t>
            </a:r>
            <a:endParaRPr lang="en-US">
              <a:solidFill>
                <a:schemeClr val="bg1"/>
              </a:solidFill>
              <a:latin typeface="+mn-lt"/>
            </a:endParaRPr>
          </a:p>
        </p:txBody>
      </p:sp>
      <p:sp>
        <p:nvSpPr>
          <p:cNvPr id="5" name="Content Placeholder 2"/>
          <p:cNvSpPr txBox="1">
            <a:spLocks/>
          </p:cNvSpPr>
          <p:nvPr/>
        </p:nvSpPr>
        <p:spPr>
          <a:xfrm>
            <a:off x="249382" y="5597740"/>
            <a:ext cx="11684002" cy="1127913"/>
          </a:xfrm>
          <a:prstGeom prst="rect">
            <a:avLst/>
          </a:prstGeom>
          <a:ln w="38100">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000000"/>
                </a:solidFill>
                <a:latin typeface="Consolas"/>
              </a:rPr>
              <a:t>	</a:t>
            </a:r>
            <a:r>
              <a:rPr lang="en-US" sz="2000" b="1">
                <a:solidFill>
                  <a:srgbClr val="7F0055"/>
                </a:solidFill>
                <a:latin typeface="Consolas"/>
              </a:rPr>
              <a:t>public</a:t>
            </a:r>
            <a:r>
              <a:rPr lang="en-US" sz="2000">
                <a:solidFill>
                  <a:srgbClr val="000000"/>
                </a:solidFill>
                <a:latin typeface="Consolas"/>
              </a:rPr>
              <a:t> </a:t>
            </a:r>
            <a:r>
              <a:rPr lang="en-US" sz="2000" b="1">
                <a:solidFill>
                  <a:srgbClr val="7F0055"/>
                </a:solidFill>
                <a:latin typeface="Consolas"/>
              </a:rPr>
              <a:t>static</a:t>
            </a:r>
            <a:r>
              <a:rPr lang="en-US" sz="2000">
                <a:solidFill>
                  <a:srgbClr val="000000"/>
                </a:solidFill>
                <a:latin typeface="Consolas"/>
              </a:rPr>
              <a:t> </a:t>
            </a:r>
            <a:r>
              <a:rPr lang="en-US" sz="2000" b="1">
                <a:solidFill>
                  <a:srgbClr val="7F0055"/>
                </a:solidFill>
                <a:latin typeface="Consolas"/>
              </a:rPr>
              <a:t>void</a:t>
            </a:r>
            <a:r>
              <a:rPr lang="en-US" sz="2000">
                <a:solidFill>
                  <a:srgbClr val="000000"/>
                </a:solidFill>
                <a:latin typeface="Consolas"/>
              </a:rPr>
              <a:t> main(String[] </a:t>
            </a:r>
            <a:r>
              <a:rPr lang="en-US" sz="2000" err="1">
                <a:solidFill>
                  <a:srgbClr val="6A3E3E"/>
                </a:solidFill>
                <a:latin typeface="Consolas"/>
              </a:rPr>
              <a:t>args</a:t>
            </a:r>
            <a:r>
              <a:rPr lang="en-US" sz="2000">
                <a:solidFill>
                  <a:srgbClr val="000000"/>
                </a:solidFill>
                <a:latin typeface="Consolas"/>
              </a:rPr>
              <a:t>) {</a:t>
            </a:r>
          </a:p>
          <a:p>
            <a:pPr marL="0" indent="0">
              <a:buNone/>
            </a:pPr>
            <a:r>
              <a:rPr lang="en-US" sz="2000">
                <a:solidFill>
                  <a:srgbClr val="000000"/>
                </a:solidFill>
                <a:latin typeface="Consolas"/>
              </a:rPr>
              <a:t>		</a:t>
            </a:r>
            <a:r>
              <a:rPr lang="en-US" sz="2000" err="1">
                <a:solidFill>
                  <a:srgbClr val="000000"/>
                </a:solidFill>
                <a:latin typeface="Consolas"/>
              </a:rPr>
              <a:t>SpringApplication.</a:t>
            </a:r>
            <a:r>
              <a:rPr lang="en-US" sz="2000" i="1" err="1">
                <a:solidFill>
                  <a:srgbClr val="000000"/>
                </a:solidFill>
                <a:latin typeface="Consolas"/>
              </a:rPr>
              <a:t>run</a:t>
            </a:r>
            <a:r>
              <a:rPr lang="en-US" sz="2000">
                <a:solidFill>
                  <a:srgbClr val="000000"/>
                </a:solidFill>
                <a:latin typeface="Consolas"/>
              </a:rPr>
              <a:t>(</a:t>
            </a:r>
            <a:r>
              <a:rPr lang="sr-Latn-RS" sz="2000">
                <a:solidFill>
                  <a:srgbClr val="000000"/>
                </a:solidFill>
                <a:latin typeface="Consolas"/>
              </a:rPr>
              <a:t>Test</a:t>
            </a:r>
            <a:r>
              <a:rPr lang="en-US" sz="2000" err="1">
                <a:solidFill>
                  <a:srgbClr val="000000"/>
                </a:solidFill>
                <a:latin typeface="Consolas"/>
              </a:rPr>
              <a:t>MavenVebProjekatApplication.</a:t>
            </a:r>
            <a:r>
              <a:rPr lang="en-US" sz="2000" b="1" err="1">
                <a:solidFill>
                  <a:srgbClr val="7F0055"/>
                </a:solidFill>
                <a:latin typeface="Consolas"/>
              </a:rPr>
              <a:t>class</a:t>
            </a:r>
            <a:r>
              <a:rPr lang="en-US" sz="2000">
                <a:solidFill>
                  <a:srgbClr val="000000"/>
                </a:solidFill>
                <a:latin typeface="Consolas"/>
              </a:rPr>
              <a:t>, </a:t>
            </a:r>
            <a:r>
              <a:rPr lang="en-US" sz="2000" err="1">
                <a:solidFill>
                  <a:srgbClr val="6A3E3E"/>
                </a:solidFill>
                <a:latin typeface="Consolas"/>
              </a:rPr>
              <a:t>args</a:t>
            </a:r>
            <a:r>
              <a:rPr lang="en-US" sz="2000">
                <a:solidFill>
                  <a:srgbClr val="000000"/>
                </a:solidFill>
                <a:latin typeface="Consolas"/>
              </a:rPr>
              <a:t>);</a:t>
            </a:r>
          </a:p>
          <a:p>
            <a:pPr marL="0" indent="0">
              <a:buNone/>
            </a:pPr>
            <a:r>
              <a:rPr lang="en-US" sz="2000">
                <a:solidFill>
                  <a:srgbClr val="000000"/>
                </a:solidFill>
                <a:latin typeface="Consolas"/>
              </a:rPr>
              <a:t>	}</a:t>
            </a:r>
          </a:p>
          <a:p>
            <a:pPr marL="0" indent="0">
              <a:buNone/>
            </a:pPr>
            <a:r>
              <a:rPr lang="en-US" sz="2000" b="1">
                <a:solidFill>
                  <a:srgbClr val="008080"/>
                </a:solidFill>
                <a:latin typeface="Courier New" pitchFamily="49" charset="0"/>
                <a:cs typeface="Courier New" pitchFamily="49" charset="0"/>
              </a:rPr>
              <a:t>	</a:t>
            </a:r>
          </a:p>
        </p:txBody>
      </p:sp>
      <p:sp>
        <p:nvSpPr>
          <p:cNvPr id="6" name="TextBox 5"/>
          <p:cNvSpPr txBox="1">
            <a:spLocks noChangeArrowheads="1"/>
          </p:cNvSpPr>
          <p:nvPr/>
        </p:nvSpPr>
        <p:spPr bwMode="auto">
          <a:xfrm>
            <a:off x="5107109" y="6391160"/>
            <a:ext cx="66159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sr-Latn-RS" b="1">
                <a:solidFill>
                  <a:srgbClr val="FF0000"/>
                </a:solidFill>
              </a:rPr>
              <a:t>Pokretanje kao </a:t>
            </a:r>
            <a:r>
              <a:rPr lang="en-US" b="1">
                <a:solidFill>
                  <a:srgbClr val="FF0000"/>
                </a:solidFill>
              </a:rPr>
              <a:t>Java </a:t>
            </a:r>
            <a:r>
              <a:rPr lang="sr-Latn-RS" b="1">
                <a:solidFill>
                  <a:srgbClr val="FF0000"/>
                </a:solidFill>
              </a:rPr>
              <a:t>Aplikacija </a:t>
            </a:r>
            <a:endParaRPr lang="sr-Latn-RS" altLang="sr-Latn-RS" b="1">
              <a:solidFill>
                <a:srgbClr val="FF0000"/>
              </a:solidFill>
            </a:endParaRPr>
          </a:p>
        </p:txBody>
      </p:sp>
    </p:spTree>
    <p:extLst>
      <p:ext uri="{BB962C8B-B14F-4D97-AF65-F5344CB8AC3E}">
        <p14:creationId xmlns:p14="http://schemas.microsoft.com/office/powerpoint/2010/main" val="9999115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2974055"/>
          </a:xfrm>
          <a:ln w="38100">
            <a:solidFill>
              <a:schemeClr val="tx1">
                <a:lumMod val="65000"/>
                <a:lumOff val="35000"/>
              </a:schemeClr>
            </a:solidFill>
            <a:prstDash val="solid"/>
            <a:round/>
          </a:ln>
        </p:spPr>
        <p:txBody>
          <a:bodyPr>
            <a:normAutofit fontScale="92500" lnSpcReduction="10000"/>
          </a:bodyPr>
          <a:lstStyle/>
          <a:p>
            <a:r>
              <a:rPr lang="sr-Latn-RS">
                <a:latin typeface="Calibri" pitchFamily="34" charset="0"/>
              </a:rPr>
              <a:t>Neophodno je </a:t>
            </a:r>
            <a:r>
              <a:rPr lang="vi-VN">
                <a:latin typeface="Calibri" pitchFamily="34" charset="0"/>
              </a:rPr>
              <a:t>postaviti odgovarajuću v</a:t>
            </a:r>
            <a:r>
              <a:rPr lang="sr-Latn-RS">
                <a:latin typeface="Calibri" pitchFamily="34" charset="0"/>
              </a:rPr>
              <a:t>r</a:t>
            </a:r>
            <a:r>
              <a:rPr lang="vi-VN">
                <a:latin typeface="Calibri" pitchFamily="34" charset="0"/>
              </a:rPr>
              <a:t>ednost </a:t>
            </a:r>
            <a:r>
              <a:rPr lang="sr-Latn-RS" b="1">
                <a:latin typeface="Calibri" pitchFamily="34" charset="0"/>
              </a:rPr>
              <a:t>war</a:t>
            </a:r>
            <a:r>
              <a:rPr lang="sr-Latn-RS">
                <a:latin typeface="Calibri" pitchFamily="34" charset="0"/>
              </a:rPr>
              <a:t> </a:t>
            </a:r>
            <a:r>
              <a:rPr lang="vi-VN">
                <a:latin typeface="Calibri" pitchFamily="34" charset="0"/>
              </a:rPr>
              <a:t>za </a:t>
            </a:r>
            <a:r>
              <a:rPr lang="vi-VN" b="1">
                <a:latin typeface="Calibri" pitchFamily="34" charset="0"/>
              </a:rPr>
              <a:t>package tag </a:t>
            </a:r>
            <a:r>
              <a:rPr lang="vi-VN">
                <a:latin typeface="Calibri" pitchFamily="34" charset="0"/>
              </a:rPr>
              <a:t>i </a:t>
            </a:r>
            <a:r>
              <a:rPr lang="vi-VN" b="1">
                <a:latin typeface="Calibri" pitchFamily="34" charset="0"/>
              </a:rPr>
              <a:t>uključiti tomcat zavisnost sa podešavanjem &lt;scope&gt;provided&lt;/scope&gt;.</a:t>
            </a:r>
            <a:r>
              <a:rPr lang="vi-VN">
                <a:latin typeface="Calibri" pitchFamily="34" charset="0"/>
              </a:rPr>
              <a:t> </a:t>
            </a:r>
            <a:endParaRPr lang="sr-Latn-RS">
              <a:latin typeface="Calibri" pitchFamily="34" charset="0"/>
            </a:endParaRPr>
          </a:p>
          <a:p>
            <a:pPr lvl="1"/>
            <a:r>
              <a:rPr lang="sr-Latn-RS">
                <a:latin typeface="Calibri" pitchFamily="34" charset="0"/>
              </a:rPr>
              <a:t>Promenjena je konfiguracija u pom.xml te treba promeniti i konfiguraciju samog projekta.</a:t>
            </a:r>
            <a:r>
              <a:rPr lang="en-US"/>
              <a:t> </a:t>
            </a:r>
            <a:r>
              <a:rPr lang="en-US" err="1"/>
              <a:t>Desni</a:t>
            </a:r>
            <a:r>
              <a:rPr lang="en-US"/>
              <a:t> </a:t>
            </a:r>
            <a:r>
              <a:rPr lang="en-US" err="1"/>
              <a:t>klik</a:t>
            </a:r>
            <a:r>
              <a:rPr lang="en-US"/>
              <a:t> </a:t>
            </a:r>
            <a:r>
              <a:rPr lang="en-US" err="1"/>
              <a:t>na</a:t>
            </a:r>
            <a:r>
              <a:rPr lang="en-US"/>
              <a:t> </a:t>
            </a:r>
            <a:r>
              <a:rPr lang="en-US" err="1"/>
              <a:t>projekat</a:t>
            </a:r>
            <a:r>
              <a:rPr lang="en-US"/>
              <a:t> </a:t>
            </a:r>
            <a:r>
              <a:rPr lang="sr-Latn-RS" i="1"/>
              <a:t>Maven</a:t>
            </a:r>
            <a:r>
              <a:rPr lang="vi-VN"/>
              <a:t>-&gt;</a:t>
            </a:r>
            <a:r>
              <a:rPr lang="sr-Latn-RS" i="1"/>
              <a:t>Update </a:t>
            </a:r>
            <a:r>
              <a:rPr lang="vi-VN" i="1"/>
              <a:t>Project</a:t>
            </a:r>
            <a:r>
              <a:rPr lang="vi-VN"/>
              <a:t>, pa </a:t>
            </a:r>
            <a:r>
              <a:rPr lang="sr-Latn-RS"/>
              <a:t>dugme </a:t>
            </a:r>
            <a:r>
              <a:rPr lang="sr-Latn-RS" i="1"/>
              <a:t>Ok</a:t>
            </a:r>
            <a:r>
              <a:rPr lang="sr-Latn-RS"/>
              <a:t>.</a:t>
            </a:r>
            <a:endParaRPr lang="sr-Latn-RS">
              <a:latin typeface="Calibri" pitchFamily="34" charset="0"/>
            </a:endParaRPr>
          </a:p>
          <a:p>
            <a:r>
              <a:rPr lang="vi-VN">
                <a:latin typeface="Calibri" pitchFamily="34" charset="0"/>
              </a:rPr>
              <a:t>Takođe, neohodno je naznačiti da se Spring konfiguriše prilikom pokretanja aplikacije od strane veb kontejnera (konfiguracija se određuje u toku izvršavanja na osnovu samog veb kontejnera u kome će biti postavljena war arhiva).</a:t>
            </a:r>
            <a:endParaRPr lang="sr-Latn-RS">
              <a:latin typeface="Calibri" pitchFamily="34" charset="0"/>
            </a:endParaRPr>
          </a:p>
          <a:p>
            <a:pPr lvl="1"/>
            <a:r>
              <a:rPr lang="sr-Latn-RS">
                <a:latin typeface="Calibri" pitchFamily="34" charset="0"/>
              </a:rPr>
              <a:t>U okviru klase PrviMavenVebProjekatApplication dodati metodu </a:t>
            </a:r>
            <a:r>
              <a:rPr lang="en-US" b="1">
                <a:solidFill>
                  <a:srgbClr val="000000"/>
                </a:solidFill>
                <a:latin typeface="Consolas"/>
              </a:rPr>
              <a:t>configure</a:t>
            </a:r>
            <a:endParaRPr lang="sr-Latn-RS" b="1">
              <a:latin typeface="Calibri" pitchFamily="34" charset="0"/>
            </a:endParaRPr>
          </a:p>
          <a:p>
            <a:endParaRPr lang="sr-Latn-RS">
              <a:latin typeface="Calibri" pitchFamily="34" charset="0"/>
            </a:endParaRP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Pokretanje projekta kao Veb Aplikacije</a:t>
            </a:r>
            <a:endParaRPr lang="en-US" sz="4000">
              <a:latin typeface="+mn-lt"/>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Boot projekat</a:t>
            </a:r>
            <a:endParaRPr lang="en-US">
              <a:solidFill>
                <a:schemeClr val="bg1"/>
              </a:solidFill>
              <a:latin typeface="+mn-lt"/>
            </a:endParaRPr>
          </a:p>
        </p:txBody>
      </p:sp>
      <p:sp>
        <p:nvSpPr>
          <p:cNvPr id="6" name="Rectangle 5"/>
          <p:cNvSpPr/>
          <p:nvPr/>
        </p:nvSpPr>
        <p:spPr>
          <a:xfrm>
            <a:off x="249379" y="4692487"/>
            <a:ext cx="11683999" cy="2031325"/>
          </a:xfrm>
          <a:prstGeom prst="rect">
            <a:avLst/>
          </a:prstGeom>
        </p:spPr>
        <p:txBody>
          <a:bodyPr wrap="square">
            <a:spAutoFit/>
          </a:bodyPr>
          <a:lstStyle/>
          <a:p>
            <a:r>
              <a:rPr lang="en-US">
                <a:solidFill>
                  <a:srgbClr val="646464"/>
                </a:solidFill>
                <a:latin typeface="Consolas"/>
              </a:rPr>
              <a:t>@SpringBootApplication</a:t>
            </a:r>
          </a:p>
          <a:p>
            <a:r>
              <a:rPr lang="en-US" b="1">
                <a:solidFill>
                  <a:srgbClr val="7F0055"/>
                </a:solidFill>
                <a:latin typeface="Consolas"/>
              </a:rPr>
              <a:t>public</a:t>
            </a:r>
            <a:r>
              <a:rPr lang="en-US">
                <a:solidFill>
                  <a:srgbClr val="000000"/>
                </a:solidFill>
                <a:latin typeface="Consolas"/>
              </a:rPr>
              <a:t> </a:t>
            </a:r>
            <a:r>
              <a:rPr lang="en-US" b="1">
                <a:solidFill>
                  <a:srgbClr val="7F0055"/>
                </a:solidFill>
                <a:latin typeface="Consolas"/>
              </a:rPr>
              <a:t>class</a:t>
            </a:r>
            <a:r>
              <a:rPr lang="en-US">
                <a:solidFill>
                  <a:srgbClr val="000000"/>
                </a:solidFill>
                <a:latin typeface="Consolas"/>
              </a:rPr>
              <a:t> </a:t>
            </a:r>
            <a:r>
              <a:rPr lang="sr-Latn-RS">
                <a:solidFill>
                  <a:srgbClr val="000000"/>
                </a:solidFill>
                <a:latin typeface="Consolas"/>
              </a:rPr>
              <a:t>Test</a:t>
            </a:r>
            <a:r>
              <a:rPr lang="en-US" err="1">
                <a:solidFill>
                  <a:srgbClr val="000000"/>
                </a:solidFill>
                <a:latin typeface="Consolas"/>
              </a:rPr>
              <a:t>MavenVebProjekatApplication</a:t>
            </a:r>
            <a:r>
              <a:rPr lang="en-US">
                <a:solidFill>
                  <a:srgbClr val="000000"/>
                </a:solidFill>
                <a:latin typeface="Consolas"/>
              </a:rPr>
              <a:t> </a:t>
            </a:r>
            <a:r>
              <a:rPr lang="en-US" b="1">
                <a:solidFill>
                  <a:srgbClr val="7F0055"/>
                </a:solidFill>
                <a:latin typeface="Consolas"/>
              </a:rPr>
              <a:t>extends</a:t>
            </a:r>
            <a:r>
              <a:rPr lang="en-US">
                <a:solidFill>
                  <a:srgbClr val="000000"/>
                </a:solidFill>
                <a:latin typeface="Consolas"/>
              </a:rPr>
              <a:t> SpringBootServletInitializer {</a:t>
            </a:r>
          </a:p>
          <a:p>
            <a:endParaRPr lang="sr-Cyrl-RS">
              <a:latin typeface="Consolas"/>
            </a:endParaRPr>
          </a:p>
          <a:p>
            <a:r>
              <a:rPr lang="sr-Latn-RS">
                <a:solidFill>
                  <a:srgbClr val="000000"/>
                </a:solidFill>
                <a:latin typeface="Consolas"/>
              </a:rPr>
              <a:t>    </a:t>
            </a:r>
            <a:r>
              <a:rPr lang="en-US">
                <a:solidFill>
                  <a:srgbClr val="646464"/>
                </a:solidFill>
                <a:latin typeface="Consolas"/>
              </a:rPr>
              <a:t>@Override</a:t>
            </a:r>
          </a:p>
          <a:p>
            <a:r>
              <a:rPr lang="en-US">
                <a:solidFill>
                  <a:srgbClr val="000000"/>
                </a:solidFill>
                <a:latin typeface="Consolas"/>
              </a:rPr>
              <a:t>    </a:t>
            </a:r>
            <a:r>
              <a:rPr lang="en-US" b="1">
                <a:solidFill>
                  <a:srgbClr val="7F0055"/>
                </a:solidFill>
                <a:latin typeface="Consolas"/>
              </a:rPr>
              <a:t>protected</a:t>
            </a:r>
            <a:r>
              <a:rPr lang="en-US">
                <a:solidFill>
                  <a:srgbClr val="000000"/>
                </a:solidFill>
                <a:latin typeface="Consolas"/>
              </a:rPr>
              <a:t> SpringApplicationBuilder configure(SpringApplicationBuilder </a:t>
            </a:r>
            <a:r>
              <a:rPr lang="en-US">
                <a:solidFill>
                  <a:srgbClr val="6A3E3E"/>
                </a:solidFill>
                <a:latin typeface="Consolas"/>
              </a:rPr>
              <a:t>application</a:t>
            </a:r>
            <a:r>
              <a:rPr lang="en-US">
                <a:solidFill>
                  <a:srgbClr val="000000"/>
                </a:solidFill>
                <a:latin typeface="Consolas"/>
              </a:rPr>
              <a:t>) {</a:t>
            </a:r>
          </a:p>
          <a:p>
            <a:r>
              <a:rPr lang="en-US">
                <a:solidFill>
                  <a:srgbClr val="000000"/>
                </a:solidFill>
                <a:latin typeface="Consolas"/>
              </a:rPr>
              <a:t>        </a:t>
            </a:r>
            <a:r>
              <a:rPr lang="en-US" b="1">
                <a:solidFill>
                  <a:srgbClr val="7F0055"/>
                </a:solidFill>
                <a:latin typeface="Consolas"/>
              </a:rPr>
              <a:t>return</a:t>
            </a:r>
            <a:r>
              <a:rPr lang="en-US">
                <a:solidFill>
                  <a:srgbClr val="000000"/>
                </a:solidFill>
                <a:latin typeface="Consolas"/>
              </a:rPr>
              <a:t> </a:t>
            </a:r>
            <a:r>
              <a:rPr lang="en-US">
                <a:solidFill>
                  <a:srgbClr val="6A3E3E"/>
                </a:solidFill>
                <a:latin typeface="Consolas"/>
              </a:rPr>
              <a:t>application</a:t>
            </a:r>
            <a:r>
              <a:rPr lang="en-US">
                <a:solidFill>
                  <a:srgbClr val="000000"/>
                </a:solidFill>
                <a:latin typeface="Consolas"/>
              </a:rPr>
              <a:t>.sources(</a:t>
            </a:r>
            <a:r>
              <a:rPr lang="sr-Latn-RS">
                <a:solidFill>
                  <a:srgbClr val="000000"/>
                </a:solidFill>
                <a:latin typeface="Consolas"/>
              </a:rPr>
              <a:t>TestMavenVebProjekatApplication.</a:t>
            </a:r>
            <a:r>
              <a:rPr lang="sr-Latn-RS" b="1">
                <a:solidFill>
                  <a:srgbClr val="7F0055"/>
                </a:solidFill>
                <a:latin typeface="Consolas"/>
              </a:rPr>
              <a:t>class</a:t>
            </a:r>
            <a:r>
              <a:rPr lang="en-US">
                <a:solidFill>
                  <a:srgbClr val="000000"/>
                </a:solidFill>
                <a:latin typeface="Consolas"/>
              </a:rPr>
              <a:t>);</a:t>
            </a:r>
          </a:p>
          <a:p>
            <a:r>
              <a:rPr lang="sr-Cyrl-RS">
                <a:solidFill>
                  <a:srgbClr val="000000"/>
                </a:solidFill>
                <a:latin typeface="Consolas"/>
              </a:rPr>
              <a:t>    }</a:t>
            </a:r>
          </a:p>
        </p:txBody>
      </p:sp>
      <p:sp>
        <p:nvSpPr>
          <p:cNvPr id="8" name="TextBox 7"/>
          <p:cNvSpPr txBox="1">
            <a:spLocks noChangeArrowheads="1"/>
          </p:cNvSpPr>
          <p:nvPr/>
        </p:nvSpPr>
        <p:spPr bwMode="auto">
          <a:xfrm>
            <a:off x="5107109" y="6391160"/>
            <a:ext cx="66159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sr-Latn-RS" b="1">
                <a:solidFill>
                  <a:srgbClr val="FF0000"/>
                </a:solidFill>
              </a:rPr>
              <a:t>Pokretanje kao Veb Aplikacija</a:t>
            </a:r>
            <a:endParaRPr lang="sr-Latn-RS" altLang="sr-Latn-RS" b="1">
              <a:solidFill>
                <a:srgbClr val="FF0000"/>
              </a:solidFill>
            </a:endParaRPr>
          </a:p>
        </p:txBody>
      </p:sp>
    </p:spTree>
    <p:extLst>
      <p:ext uri="{BB962C8B-B14F-4D97-AF65-F5344CB8AC3E}">
        <p14:creationId xmlns:p14="http://schemas.microsoft.com/office/powerpoint/2010/main" val="1317159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1904682"/>
          </a:xfrm>
          <a:ln w="38100">
            <a:solidFill>
              <a:schemeClr val="tx1">
                <a:lumMod val="65000"/>
                <a:lumOff val="35000"/>
              </a:schemeClr>
            </a:solidFill>
            <a:prstDash val="solid"/>
            <a:round/>
          </a:ln>
        </p:spPr>
        <p:txBody>
          <a:bodyPr>
            <a:normAutofit/>
          </a:bodyPr>
          <a:lstStyle/>
          <a:p>
            <a:r>
              <a:rPr lang="sr-Latn-RS"/>
              <a:t>Postaviti</a:t>
            </a:r>
            <a:r>
              <a:rPr lang="en-US"/>
              <a:t> </a:t>
            </a:r>
            <a:r>
              <a:rPr lang="en-US" err="1"/>
              <a:t>podešavanja</a:t>
            </a:r>
            <a:r>
              <a:rPr lang="en-US"/>
              <a:t> </a:t>
            </a:r>
            <a:r>
              <a:rPr lang="sr-Latn-RS"/>
              <a:t>u </a:t>
            </a:r>
            <a:r>
              <a:rPr lang="en-US" i="1"/>
              <a:t>pom.xml</a:t>
            </a:r>
            <a:r>
              <a:rPr lang="en-US"/>
              <a:t> </a:t>
            </a:r>
            <a:r>
              <a:rPr lang="en-US" err="1"/>
              <a:t>tako</a:t>
            </a:r>
            <a:r>
              <a:rPr lang="en-US"/>
              <a:t> da </a:t>
            </a:r>
            <a:r>
              <a:rPr lang="en-US" err="1"/>
              <a:t>projektna</a:t>
            </a:r>
            <a:r>
              <a:rPr lang="en-US"/>
              <a:t> </a:t>
            </a:r>
            <a:r>
              <a:rPr lang="en-US" err="1"/>
              <a:t>delivarabla</a:t>
            </a:r>
            <a:r>
              <a:rPr lang="en-US"/>
              <a:t> </a:t>
            </a:r>
            <a:r>
              <a:rPr lang="en-US" err="1"/>
              <a:t>bude</a:t>
            </a:r>
            <a:r>
              <a:rPr lang="en-US"/>
              <a:t> </a:t>
            </a:r>
            <a:r>
              <a:rPr lang="en-US" i="1"/>
              <a:t>jar</a:t>
            </a:r>
            <a:r>
              <a:rPr lang="en-US"/>
              <a:t> </a:t>
            </a:r>
            <a:r>
              <a:rPr lang="en-US" err="1"/>
              <a:t>arhiva</a:t>
            </a:r>
            <a:r>
              <a:rPr lang="en-US"/>
              <a:t>. </a:t>
            </a:r>
            <a:endParaRPr lang="sr-Latn-RS"/>
          </a:p>
          <a:p>
            <a:r>
              <a:rPr lang="sr-Latn-RS"/>
              <a:t>Izvršiti ažuriranje konfiguracije projekta</a:t>
            </a:r>
          </a:p>
          <a:p>
            <a:r>
              <a:rPr lang="en-US" err="1"/>
              <a:t>Cilj</a:t>
            </a:r>
            <a:r>
              <a:rPr lang="en-US"/>
              <a:t> da se </a:t>
            </a:r>
            <a:r>
              <a:rPr lang="en-US" err="1"/>
              <a:t>razvoj</a:t>
            </a:r>
            <a:r>
              <a:rPr lang="en-US"/>
              <a:t> </a:t>
            </a:r>
            <a:r>
              <a:rPr lang="en-US" err="1"/>
              <a:t>veb</a:t>
            </a:r>
            <a:r>
              <a:rPr lang="en-US"/>
              <a:t> </a:t>
            </a:r>
            <a:r>
              <a:rPr lang="en-US" err="1"/>
              <a:t>aplikacije</a:t>
            </a:r>
            <a:r>
              <a:rPr lang="en-US"/>
              <a:t> </a:t>
            </a:r>
            <a:r>
              <a:rPr lang="en-US" err="1"/>
              <a:t>olakša</a:t>
            </a:r>
            <a:r>
              <a:rPr lang="en-US"/>
              <a:t>.</a:t>
            </a:r>
            <a:endParaRPr lang="sr-Latn-RS">
              <a:latin typeface="Calibri" pitchFamily="34" charset="0"/>
            </a:endParaRP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Pokretanje projekta kao Java Aplikacije</a:t>
            </a:r>
            <a:endParaRPr lang="en-US" sz="4000">
              <a:latin typeface="+mn-lt"/>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Boot projekat</a:t>
            </a:r>
            <a:endParaRPr lang="en-US">
              <a:solidFill>
                <a:schemeClr val="bg1"/>
              </a:solidFill>
              <a:latin typeface="+mn-lt"/>
            </a:endParaRPr>
          </a:p>
        </p:txBody>
      </p:sp>
    </p:spTree>
    <p:extLst>
      <p:ext uri="{BB962C8B-B14F-4D97-AF65-F5344CB8AC3E}">
        <p14:creationId xmlns:p14="http://schemas.microsoft.com/office/powerpoint/2010/main" val="3121307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9"/>
            <a:ext cx="11684000" cy="3226102"/>
          </a:xfrm>
          <a:ln w="38100">
            <a:solidFill>
              <a:schemeClr val="tx1">
                <a:lumMod val="65000"/>
                <a:lumOff val="35000"/>
              </a:schemeClr>
            </a:solidFill>
            <a:prstDash val="solid"/>
            <a:round/>
          </a:ln>
        </p:spPr>
        <p:txBody>
          <a:bodyPr>
            <a:normAutofit/>
          </a:bodyPr>
          <a:lstStyle/>
          <a:p>
            <a:r>
              <a:rPr lang="en-US"/>
              <a:t>U </a:t>
            </a:r>
            <a:r>
              <a:rPr lang="en-US" err="1"/>
              <a:t>paketu</a:t>
            </a:r>
            <a:r>
              <a:rPr lang="en-US"/>
              <a:t> </a:t>
            </a:r>
            <a:r>
              <a:rPr lang="en-US" i="1"/>
              <a:t>controller</a:t>
            </a:r>
            <a:r>
              <a:rPr lang="en-US"/>
              <a:t> se </a:t>
            </a:r>
            <a:r>
              <a:rPr lang="en-US" err="1"/>
              <a:t>smeštaju</a:t>
            </a:r>
            <a:r>
              <a:rPr lang="en-US"/>
              <a:t> </a:t>
            </a:r>
            <a:r>
              <a:rPr lang="en-US" err="1"/>
              <a:t>svi</a:t>
            </a:r>
            <a:r>
              <a:rPr lang="en-US"/>
              <a:t> </a:t>
            </a:r>
            <a:r>
              <a:rPr lang="en-US" err="1"/>
              <a:t>kontroleri</a:t>
            </a:r>
            <a:r>
              <a:rPr lang="en-US"/>
              <a:t> </a:t>
            </a:r>
            <a:r>
              <a:rPr lang="en-US" err="1"/>
              <a:t>za</a:t>
            </a:r>
            <a:r>
              <a:rPr lang="en-US"/>
              <a:t> S</a:t>
            </a:r>
            <a:r>
              <a:rPr lang="sr-Latn-RS"/>
              <a:t>p</a:t>
            </a:r>
            <a:r>
              <a:rPr lang="en-US"/>
              <a:t>ring </a:t>
            </a:r>
            <a:r>
              <a:rPr lang="en-US" err="1"/>
              <a:t>aplikacije</a:t>
            </a:r>
            <a:r>
              <a:rPr lang="sr-Latn-RS"/>
              <a:t>.</a:t>
            </a:r>
          </a:p>
          <a:p>
            <a:r>
              <a:rPr lang="en-US"/>
              <a:t>Sve </a:t>
            </a:r>
            <a:r>
              <a:rPr lang="en-US" err="1"/>
              <a:t>klase</a:t>
            </a:r>
            <a:r>
              <a:rPr lang="en-US"/>
              <a:t> </a:t>
            </a:r>
            <a:r>
              <a:rPr lang="en-US" err="1"/>
              <a:t>koje</a:t>
            </a:r>
            <a:r>
              <a:rPr lang="en-US"/>
              <a:t> </a:t>
            </a:r>
            <a:r>
              <a:rPr lang="en-US" err="1"/>
              <a:t>će</a:t>
            </a:r>
            <a:r>
              <a:rPr lang="en-US"/>
              <a:t> </a:t>
            </a:r>
            <a:r>
              <a:rPr lang="en-US" err="1"/>
              <a:t>predstavljati</a:t>
            </a:r>
            <a:r>
              <a:rPr lang="en-US"/>
              <a:t> </a:t>
            </a:r>
            <a:r>
              <a:rPr lang="en-US" err="1"/>
              <a:t>kontrolere</a:t>
            </a:r>
            <a:r>
              <a:rPr lang="en-US"/>
              <a:t> </a:t>
            </a:r>
            <a:r>
              <a:rPr lang="en-US" err="1"/>
              <a:t>koji</a:t>
            </a:r>
            <a:r>
              <a:rPr lang="en-US"/>
              <a:t> se </a:t>
            </a:r>
            <a:r>
              <a:rPr lang="en-US" err="1"/>
              <a:t>koriste</a:t>
            </a:r>
            <a:r>
              <a:rPr lang="en-US"/>
              <a:t> u </a:t>
            </a:r>
            <a:r>
              <a:rPr lang="en-US" err="1"/>
              <a:t>aplikaciji</a:t>
            </a:r>
            <a:r>
              <a:rPr lang="en-US"/>
              <a:t> </a:t>
            </a:r>
            <a:r>
              <a:rPr lang="en-US" err="1"/>
              <a:t>anotiraju</a:t>
            </a:r>
            <a:r>
              <a:rPr lang="en-US"/>
              <a:t> se </a:t>
            </a:r>
            <a:r>
              <a:rPr lang="en-US" err="1"/>
              <a:t>sa</a:t>
            </a:r>
            <a:r>
              <a:rPr lang="en-US"/>
              <a:t> </a:t>
            </a:r>
            <a:r>
              <a:rPr lang="en-US">
                <a:solidFill>
                  <a:schemeClr val="bg1">
                    <a:lumMod val="65000"/>
                  </a:schemeClr>
                </a:solidFill>
              </a:rPr>
              <a:t>@Controller </a:t>
            </a:r>
            <a:r>
              <a:rPr lang="en-US" err="1"/>
              <a:t>ili</a:t>
            </a:r>
            <a:r>
              <a:rPr lang="en-US"/>
              <a:t> </a:t>
            </a:r>
            <a:r>
              <a:rPr lang="en-US" err="1"/>
              <a:t>sa</a:t>
            </a:r>
            <a:r>
              <a:rPr lang="en-US"/>
              <a:t> </a:t>
            </a:r>
            <a:r>
              <a:rPr lang="en-US">
                <a:solidFill>
                  <a:schemeClr val="bg1">
                    <a:lumMod val="65000"/>
                  </a:schemeClr>
                </a:solidFill>
              </a:rPr>
              <a:t>@</a:t>
            </a:r>
            <a:r>
              <a:rPr lang="en-US" err="1">
                <a:solidFill>
                  <a:schemeClr val="bg1">
                    <a:lumMod val="65000"/>
                  </a:schemeClr>
                </a:solidFill>
              </a:rPr>
              <a:t>RestController</a:t>
            </a:r>
            <a:r>
              <a:rPr lang="en-US"/>
              <a:t>. </a:t>
            </a:r>
            <a:endParaRPr lang="sr-Latn-RS"/>
          </a:p>
          <a:p>
            <a:pPr lvl="1"/>
            <a:r>
              <a:rPr lang="en-US" err="1"/>
              <a:t>Anotacija</a:t>
            </a:r>
            <a:r>
              <a:rPr lang="en-US"/>
              <a:t> </a:t>
            </a:r>
            <a:r>
              <a:rPr lang="en-US">
                <a:solidFill>
                  <a:schemeClr val="bg1">
                    <a:lumMod val="65000"/>
                  </a:schemeClr>
                </a:solidFill>
              </a:rPr>
              <a:t>@Controller </a:t>
            </a:r>
            <a:r>
              <a:rPr lang="en-US"/>
              <a:t>se </a:t>
            </a:r>
            <a:r>
              <a:rPr lang="en-US" err="1"/>
              <a:t>koristi</a:t>
            </a:r>
            <a:r>
              <a:rPr lang="en-US"/>
              <a:t> </a:t>
            </a:r>
            <a:r>
              <a:rPr lang="en-US" err="1"/>
              <a:t>za</a:t>
            </a:r>
            <a:r>
              <a:rPr lang="en-US"/>
              <a:t> </a:t>
            </a:r>
            <a:r>
              <a:rPr lang="en-US" err="1"/>
              <a:t>defnisanje</a:t>
            </a:r>
            <a:r>
              <a:rPr lang="en-US"/>
              <a:t> </a:t>
            </a:r>
            <a:r>
              <a:rPr lang="en-US" err="1"/>
              <a:t>kontrolera</a:t>
            </a:r>
            <a:r>
              <a:rPr lang="en-US"/>
              <a:t> </a:t>
            </a:r>
            <a:r>
              <a:rPr lang="en-US" err="1"/>
              <a:t>kada</a:t>
            </a:r>
            <a:r>
              <a:rPr lang="en-US"/>
              <a:t> je u </a:t>
            </a:r>
            <a:r>
              <a:rPr lang="en-US" err="1"/>
              <a:t>pitanju</a:t>
            </a:r>
            <a:r>
              <a:rPr lang="en-US"/>
              <a:t> </a:t>
            </a:r>
            <a:r>
              <a:rPr lang="en-US" err="1"/>
              <a:t>klasična</a:t>
            </a:r>
            <a:r>
              <a:rPr lang="en-US"/>
              <a:t> </a:t>
            </a:r>
            <a:r>
              <a:rPr lang="en-US" err="1"/>
              <a:t>veb</a:t>
            </a:r>
            <a:r>
              <a:rPr lang="en-US"/>
              <a:t> </a:t>
            </a:r>
            <a:r>
              <a:rPr lang="en-US" err="1"/>
              <a:t>aplikacija</a:t>
            </a:r>
            <a:r>
              <a:rPr lang="en-US"/>
              <a:t> </a:t>
            </a:r>
            <a:r>
              <a:rPr lang="en-US" err="1"/>
              <a:t>po</a:t>
            </a:r>
            <a:r>
              <a:rPr lang="en-US"/>
              <a:t> MVC </a:t>
            </a:r>
            <a:r>
              <a:rPr lang="en-US" err="1"/>
              <a:t>arhitekturi</a:t>
            </a:r>
            <a:r>
              <a:rPr lang="en-US"/>
              <a:t>. </a:t>
            </a:r>
            <a:endParaRPr lang="sr-Latn-RS"/>
          </a:p>
          <a:p>
            <a:pPr lvl="1"/>
            <a:r>
              <a:rPr lang="en-US" err="1"/>
              <a:t>Anotacija</a:t>
            </a:r>
            <a:r>
              <a:rPr lang="en-US"/>
              <a:t> </a:t>
            </a:r>
            <a:r>
              <a:rPr lang="en-US">
                <a:solidFill>
                  <a:schemeClr val="bg1">
                    <a:lumMod val="65000"/>
                  </a:schemeClr>
                </a:solidFill>
              </a:rPr>
              <a:t>@</a:t>
            </a:r>
            <a:r>
              <a:rPr lang="en-US" err="1">
                <a:solidFill>
                  <a:schemeClr val="bg1">
                    <a:lumMod val="65000"/>
                  </a:schemeClr>
                </a:solidFill>
              </a:rPr>
              <a:t>RestController</a:t>
            </a:r>
            <a:r>
              <a:rPr lang="en-US">
                <a:solidFill>
                  <a:schemeClr val="bg1">
                    <a:lumMod val="65000"/>
                  </a:schemeClr>
                </a:solidFill>
              </a:rPr>
              <a:t> </a:t>
            </a:r>
            <a:r>
              <a:rPr lang="en-US"/>
              <a:t>se </a:t>
            </a:r>
            <a:r>
              <a:rPr lang="en-US" err="1"/>
              <a:t>koristi</a:t>
            </a:r>
            <a:r>
              <a:rPr lang="en-US"/>
              <a:t> </a:t>
            </a:r>
            <a:r>
              <a:rPr lang="en-US" err="1"/>
              <a:t>za</a:t>
            </a:r>
            <a:r>
              <a:rPr lang="en-US"/>
              <a:t> </a:t>
            </a:r>
            <a:r>
              <a:rPr lang="en-US" err="1"/>
              <a:t>defnisanje</a:t>
            </a:r>
            <a:r>
              <a:rPr lang="en-US"/>
              <a:t> </a:t>
            </a:r>
            <a:r>
              <a:rPr lang="en-US" err="1"/>
              <a:t>kontrolera</a:t>
            </a:r>
            <a:r>
              <a:rPr lang="en-US"/>
              <a:t> </a:t>
            </a:r>
            <a:r>
              <a:rPr lang="en-US" err="1"/>
              <a:t>kada</a:t>
            </a:r>
            <a:r>
              <a:rPr lang="en-US"/>
              <a:t> je u </a:t>
            </a:r>
            <a:r>
              <a:rPr lang="en-US" err="1"/>
              <a:t>pitanju</a:t>
            </a:r>
            <a:r>
              <a:rPr lang="en-US"/>
              <a:t> </a:t>
            </a:r>
            <a:r>
              <a:rPr lang="en-US" err="1"/>
              <a:t>klasična</a:t>
            </a:r>
            <a:r>
              <a:rPr lang="en-US"/>
              <a:t> nova REST </a:t>
            </a:r>
            <a:r>
              <a:rPr lang="en-US" err="1"/>
              <a:t>arhitektura</a:t>
            </a:r>
            <a:r>
              <a:rPr lang="en-US"/>
              <a:t> </a:t>
            </a:r>
            <a:r>
              <a:rPr lang="en-US" err="1"/>
              <a:t>veb</a:t>
            </a:r>
            <a:r>
              <a:rPr lang="en-US"/>
              <a:t> </a:t>
            </a:r>
            <a:r>
              <a:rPr lang="en-US" err="1"/>
              <a:t>aplikacije</a:t>
            </a:r>
            <a:r>
              <a:rPr lang="en-US"/>
              <a:t>.</a:t>
            </a:r>
            <a:r>
              <a:rPr lang="sr-Latn-RS"/>
              <a:t> </a:t>
            </a:r>
            <a:r>
              <a:rPr lang="en-US" err="1"/>
              <a:t>Za</a:t>
            </a:r>
            <a:r>
              <a:rPr lang="en-US"/>
              <a:t> </a:t>
            </a:r>
            <a:r>
              <a:rPr lang="en-US" err="1"/>
              <a:t>klasu</a:t>
            </a:r>
            <a:r>
              <a:rPr lang="en-US"/>
              <a:t> bi se </a:t>
            </a:r>
            <a:r>
              <a:rPr lang="en-US" err="1"/>
              <a:t>definisao</a:t>
            </a:r>
            <a:r>
              <a:rPr lang="en-US"/>
              <a:t> prefix </a:t>
            </a:r>
            <a:r>
              <a:rPr lang="en-US" i="1" err="1"/>
              <a:t>Api</a:t>
            </a:r>
            <a:r>
              <a:rPr lang="en-US"/>
              <a:t> da je u </a:t>
            </a:r>
            <a:r>
              <a:rPr lang="en-US" err="1"/>
              <a:t>pitanju</a:t>
            </a:r>
            <a:r>
              <a:rPr lang="en-US"/>
              <a:t> REST </a:t>
            </a:r>
            <a:r>
              <a:rPr lang="en-US" err="1"/>
              <a:t>kontroler</a:t>
            </a:r>
            <a:r>
              <a:rPr lang="en-US"/>
              <a:t>, </a:t>
            </a:r>
            <a:r>
              <a:rPr lang="en-US" err="1"/>
              <a:t>nije</a:t>
            </a:r>
            <a:r>
              <a:rPr lang="en-US"/>
              <a:t> </a:t>
            </a:r>
            <a:r>
              <a:rPr lang="en-US" err="1"/>
              <a:t>neophodno</a:t>
            </a:r>
            <a:r>
              <a:rPr lang="en-US"/>
              <a:t> </a:t>
            </a:r>
            <a:r>
              <a:rPr lang="en-US" err="1"/>
              <a:t>ali</a:t>
            </a:r>
            <a:r>
              <a:rPr lang="en-US"/>
              <a:t> je </a:t>
            </a:r>
            <a:r>
              <a:rPr lang="en-US" err="1"/>
              <a:t>poželjno</a:t>
            </a:r>
            <a:r>
              <a:rPr lang="sr-Latn-RS"/>
              <a:t>.</a:t>
            </a:r>
            <a:endParaRPr lang="en-US"/>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Rad sa Kontrolerima</a:t>
            </a:r>
            <a:endParaRPr lang="en-US" sz="4000">
              <a:latin typeface="+mn-lt"/>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Controllers</a:t>
            </a:r>
            <a:endParaRPr lang="en-US">
              <a:solidFill>
                <a:schemeClr val="bg1"/>
              </a:solidFill>
              <a:latin typeface="+mn-lt"/>
            </a:endParaRPr>
          </a:p>
        </p:txBody>
      </p:sp>
      <p:sp>
        <p:nvSpPr>
          <p:cNvPr id="8" name="Content Placeholder 2"/>
          <p:cNvSpPr txBox="1">
            <a:spLocks/>
          </p:cNvSpPr>
          <p:nvPr/>
        </p:nvSpPr>
        <p:spPr>
          <a:xfrm>
            <a:off x="249382" y="5053263"/>
            <a:ext cx="11684000" cy="1569210"/>
          </a:xfrm>
          <a:prstGeom prst="rect">
            <a:avLst/>
          </a:prstGeom>
          <a:ln w="3810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r-Latn-RS" dirty="0">
                <a:solidFill>
                  <a:srgbClr val="646464"/>
                </a:solidFill>
                <a:latin typeface="Consolas"/>
              </a:rPr>
              <a:t>@Controller</a:t>
            </a:r>
          </a:p>
          <a:p>
            <a:pPr marL="0" indent="0">
              <a:buNone/>
            </a:pPr>
            <a:r>
              <a:rPr lang="sr-Latn-RS" b="1" dirty="0" err="1">
                <a:solidFill>
                  <a:srgbClr val="7F0055"/>
                </a:solidFill>
                <a:latin typeface="Consolas"/>
              </a:rPr>
              <a:t>public</a:t>
            </a:r>
            <a:r>
              <a:rPr lang="sr-Latn-RS" dirty="0">
                <a:solidFill>
                  <a:srgbClr val="000000"/>
                </a:solidFill>
                <a:latin typeface="Consolas"/>
              </a:rPr>
              <a:t> </a:t>
            </a:r>
            <a:r>
              <a:rPr lang="sr-Latn-RS" b="1" dirty="0" err="1">
                <a:solidFill>
                  <a:srgbClr val="7F0055"/>
                </a:solidFill>
                <a:latin typeface="Consolas"/>
              </a:rPr>
              <a:t>class</a:t>
            </a:r>
            <a:r>
              <a:rPr lang="sr-Latn-RS" dirty="0">
                <a:solidFill>
                  <a:srgbClr val="000000"/>
                </a:solidFill>
                <a:latin typeface="Consolas"/>
              </a:rPr>
              <a:t> </a:t>
            </a:r>
            <a:r>
              <a:rPr lang="sr-Latn-RS" dirty="0" err="1">
                <a:solidFill>
                  <a:srgbClr val="000000"/>
                </a:solidFill>
                <a:latin typeface="Consolas"/>
              </a:rPr>
              <a:t>ZdravoSveteController</a:t>
            </a:r>
            <a:r>
              <a:rPr lang="sr-Latn-RS" dirty="0">
                <a:solidFill>
                  <a:srgbClr val="000000"/>
                </a:solidFill>
                <a:latin typeface="Consolas"/>
              </a:rPr>
              <a:t> {...</a:t>
            </a:r>
            <a:r>
              <a:rPr lang="en-US" dirty="0">
                <a:solidFill>
                  <a:srgbClr val="000000"/>
                </a:solidFill>
                <a:latin typeface="Consolas"/>
              </a:rPr>
              <a:t>}</a:t>
            </a:r>
            <a:endParaRPr lang="sr-Latn-RS" dirty="0">
              <a:solidFill>
                <a:srgbClr val="000000"/>
              </a:solidFill>
              <a:latin typeface="Consolas"/>
            </a:endParaRPr>
          </a:p>
        </p:txBody>
      </p:sp>
    </p:spTree>
    <p:extLst>
      <p:ext uri="{BB962C8B-B14F-4D97-AF65-F5344CB8AC3E}">
        <p14:creationId xmlns:p14="http://schemas.microsoft.com/office/powerpoint/2010/main" val="4186032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9"/>
            <a:ext cx="11684000" cy="3599080"/>
          </a:xfrm>
          <a:ln w="38100">
            <a:solidFill>
              <a:schemeClr val="tx1">
                <a:lumMod val="65000"/>
                <a:lumOff val="35000"/>
              </a:schemeClr>
            </a:solidFill>
            <a:prstDash val="solid"/>
            <a:round/>
          </a:ln>
        </p:spPr>
        <p:txBody>
          <a:bodyPr>
            <a:normAutofit lnSpcReduction="10000"/>
          </a:bodyPr>
          <a:lstStyle/>
          <a:p>
            <a:r>
              <a:rPr lang="en-US" err="1"/>
              <a:t>Kontrolerima</a:t>
            </a:r>
            <a:r>
              <a:rPr lang="en-US"/>
              <a:t> se </a:t>
            </a:r>
            <a:r>
              <a:rPr lang="en-US" err="1"/>
              <a:t>dodaju</a:t>
            </a:r>
            <a:r>
              <a:rPr lang="en-US"/>
              <a:t> </a:t>
            </a:r>
            <a:r>
              <a:rPr lang="en-US" err="1"/>
              <a:t>dodatne</a:t>
            </a:r>
            <a:r>
              <a:rPr lang="en-US"/>
              <a:t> </a:t>
            </a:r>
            <a:r>
              <a:rPr lang="en-US" err="1"/>
              <a:t>anotacije</a:t>
            </a:r>
            <a:r>
              <a:rPr lang="en-US"/>
              <a:t> </a:t>
            </a:r>
            <a:r>
              <a:rPr lang="en-US" err="1"/>
              <a:t>za</a:t>
            </a:r>
            <a:r>
              <a:rPr lang="en-US"/>
              <a:t> </a:t>
            </a:r>
            <a:r>
              <a:rPr lang="en-US" err="1"/>
              <a:t>putanje</a:t>
            </a:r>
            <a:r>
              <a:rPr lang="en-US"/>
              <a:t> </a:t>
            </a:r>
            <a:r>
              <a:rPr lang="en-US" err="1"/>
              <a:t>na</a:t>
            </a:r>
            <a:r>
              <a:rPr lang="en-US"/>
              <a:t> </a:t>
            </a:r>
            <a:r>
              <a:rPr lang="en-US" err="1"/>
              <a:t>osnovu</a:t>
            </a:r>
            <a:r>
              <a:rPr lang="en-US"/>
              <a:t> </a:t>
            </a:r>
            <a:r>
              <a:rPr lang="en-US" err="1"/>
              <a:t>kojih</a:t>
            </a:r>
            <a:r>
              <a:rPr lang="en-US"/>
              <a:t> se </a:t>
            </a:r>
            <a:r>
              <a:rPr lang="en-US" err="1"/>
              <a:t>konfiguriše</a:t>
            </a:r>
            <a:r>
              <a:rPr lang="en-US"/>
              <a:t> rad </a:t>
            </a:r>
            <a:r>
              <a:rPr lang="en-US" i="1" err="1"/>
              <a:t>DispatcherServlet</a:t>
            </a:r>
            <a:r>
              <a:rPr lang="sr-Latn-RS" i="1"/>
              <a:t>. </a:t>
            </a:r>
          </a:p>
          <a:p>
            <a:pPr lvl="1"/>
            <a:r>
              <a:rPr lang="en-US" err="1"/>
              <a:t>Anotacije</a:t>
            </a:r>
            <a:r>
              <a:rPr lang="en-US"/>
              <a:t> se </a:t>
            </a:r>
            <a:r>
              <a:rPr lang="en-US" err="1"/>
              <a:t>mogu</a:t>
            </a:r>
            <a:r>
              <a:rPr lang="en-US"/>
              <a:t> </a:t>
            </a:r>
            <a:r>
              <a:rPr lang="en-US" err="1"/>
              <a:t>postaviti</a:t>
            </a:r>
            <a:r>
              <a:rPr lang="en-US"/>
              <a:t> </a:t>
            </a:r>
            <a:r>
              <a:rPr lang="en-US" err="1"/>
              <a:t>za</a:t>
            </a:r>
            <a:r>
              <a:rPr lang="en-US"/>
              <a:t> </a:t>
            </a:r>
            <a:r>
              <a:rPr lang="en-US" err="1"/>
              <a:t>samu</a:t>
            </a:r>
            <a:r>
              <a:rPr lang="en-US"/>
              <a:t> </a:t>
            </a:r>
            <a:r>
              <a:rPr lang="en-US" err="1"/>
              <a:t>klasu</a:t>
            </a:r>
            <a:r>
              <a:rPr lang="en-US"/>
              <a:t> </a:t>
            </a:r>
            <a:r>
              <a:rPr lang="en-US" err="1"/>
              <a:t>ili</a:t>
            </a:r>
            <a:r>
              <a:rPr lang="en-US"/>
              <a:t> </a:t>
            </a:r>
            <a:r>
              <a:rPr lang="en-US" err="1"/>
              <a:t>metodu</a:t>
            </a:r>
            <a:r>
              <a:rPr lang="en-US"/>
              <a:t> </a:t>
            </a:r>
            <a:r>
              <a:rPr lang="en-US" err="1"/>
              <a:t>klase</a:t>
            </a:r>
            <a:r>
              <a:rPr lang="en-US"/>
              <a:t> </a:t>
            </a:r>
            <a:r>
              <a:rPr lang="en-US" err="1"/>
              <a:t>kontrolera</a:t>
            </a:r>
            <a:r>
              <a:rPr lang="en-US"/>
              <a:t>. </a:t>
            </a:r>
            <a:endParaRPr lang="sr-Latn-RS"/>
          </a:p>
          <a:p>
            <a:r>
              <a:rPr lang="en-US" err="1"/>
              <a:t>Kontroler</a:t>
            </a:r>
            <a:r>
              <a:rPr lang="en-US"/>
              <a:t> </a:t>
            </a:r>
            <a:r>
              <a:rPr lang="en-US" err="1"/>
              <a:t>će</a:t>
            </a:r>
            <a:r>
              <a:rPr lang="en-US"/>
              <a:t> </a:t>
            </a:r>
            <a:r>
              <a:rPr lang="en-US" err="1"/>
              <a:t>biti</a:t>
            </a:r>
            <a:r>
              <a:rPr lang="en-US"/>
              <a:t> </a:t>
            </a:r>
            <a:r>
              <a:rPr lang="en-US" err="1"/>
              <a:t>javno</a:t>
            </a:r>
            <a:r>
              <a:rPr lang="en-US"/>
              <a:t> </a:t>
            </a:r>
            <a:r>
              <a:rPr lang="en-US" err="1"/>
              <a:t>dostupan</a:t>
            </a:r>
            <a:r>
              <a:rPr lang="en-US"/>
              <a:t> </a:t>
            </a:r>
            <a:r>
              <a:rPr lang="en-US" err="1"/>
              <a:t>putem</a:t>
            </a:r>
            <a:r>
              <a:rPr lang="en-US"/>
              <a:t> URL </a:t>
            </a:r>
            <a:r>
              <a:rPr lang="en-US" err="1"/>
              <a:t>na</a:t>
            </a:r>
            <a:r>
              <a:rPr lang="en-US"/>
              <a:t> </a:t>
            </a:r>
            <a:r>
              <a:rPr lang="en-US" err="1"/>
              <a:t>osnovu</a:t>
            </a:r>
            <a:r>
              <a:rPr lang="en-US"/>
              <a:t> </a:t>
            </a:r>
            <a:r>
              <a:rPr lang="en-US" err="1"/>
              <a:t>definisane</a:t>
            </a:r>
            <a:r>
              <a:rPr lang="en-US"/>
              <a:t> </a:t>
            </a:r>
            <a:r>
              <a:rPr lang="en-US" err="1"/>
              <a:t>vrednosti</a:t>
            </a:r>
            <a:r>
              <a:rPr lang="en-US"/>
              <a:t> u </a:t>
            </a:r>
            <a:r>
              <a:rPr lang="en-US" err="1"/>
              <a:t>anotaciji</a:t>
            </a:r>
            <a:r>
              <a:rPr lang="en-US"/>
              <a:t> </a:t>
            </a:r>
            <a:r>
              <a:rPr lang="en-US">
                <a:solidFill>
                  <a:schemeClr val="bg1">
                    <a:lumMod val="65000"/>
                  </a:schemeClr>
                </a:solidFill>
                <a:latin typeface="Calibri" pitchFamily="34" charset="0"/>
              </a:rPr>
              <a:t>@RequestMapping</a:t>
            </a:r>
            <a:r>
              <a:rPr lang="en-US"/>
              <a:t>.</a:t>
            </a:r>
            <a:r>
              <a:rPr lang="sr-Latn-RS"/>
              <a:t> </a:t>
            </a:r>
            <a:r>
              <a:rPr lang="pl-PL">
                <a:solidFill>
                  <a:schemeClr val="bg1">
                    <a:lumMod val="65000"/>
                  </a:schemeClr>
                </a:solidFill>
                <a:latin typeface="Calibri" pitchFamily="34" charset="0"/>
              </a:rPr>
              <a:t>@RequestMapping </a:t>
            </a:r>
            <a:r>
              <a:rPr lang="pl-PL">
                <a:latin typeface="Calibri" pitchFamily="34" charset="0"/>
              </a:rPr>
              <a:t>je anotacija koja se navodi za klasu </a:t>
            </a:r>
            <a:r>
              <a:rPr lang="vi-VN">
                <a:latin typeface="Calibri" pitchFamily="34" charset="0"/>
              </a:rPr>
              <a:t>i njom se definiše URL mapiranje za datu klasu. </a:t>
            </a:r>
            <a:endParaRPr lang="sr-Latn-RS">
              <a:latin typeface="Calibri" pitchFamily="34" charset="0"/>
            </a:endParaRPr>
          </a:p>
          <a:p>
            <a:pPr lvl="1"/>
            <a:r>
              <a:rPr lang="vi-VN">
                <a:solidFill>
                  <a:schemeClr val="bg1">
                    <a:lumMod val="65000"/>
                  </a:schemeClr>
                </a:solidFill>
                <a:latin typeface="Calibri" pitchFamily="34" charset="0"/>
              </a:rPr>
              <a:t>@RequestMapping </a:t>
            </a:r>
            <a:r>
              <a:rPr lang="vi-VN">
                <a:latin typeface="Calibri" pitchFamily="34" charset="0"/>
              </a:rPr>
              <a:t>za klasu može da se izostavi i tada će kontroler biti dostupan preko ruta putanje tj</a:t>
            </a:r>
            <a:r>
              <a:rPr lang="en-US">
                <a:latin typeface="Calibri" pitchFamily="34" charset="0"/>
              </a:rPr>
              <a:t>.</a:t>
            </a:r>
            <a:r>
              <a:rPr lang="vi-VN">
                <a:latin typeface="Calibri" pitchFamily="34" charset="0"/>
              </a:rPr>
              <a:t> navođenjem </a:t>
            </a:r>
            <a:r>
              <a:rPr lang="vi-VN">
                <a:solidFill>
                  <a:srgbClr val="0878BE"/>
                </a:solidFill>
                <a:latin typeface="Calibri" pitchFamily="34" charset="0"/>
              </a:rPr>
              <a:t>"/"</a:t>
            </a:r>
            <a:r>
              <a:rPr lang="vi-VN">
                <a:latin typeface="Calibri" pitchFamily="34" charset="0"/>
              </a:rPr>
              <a:t>. </a:t>
            </a:r>
            <a:endParaRPr lang="sr-Latn-RS">
              <a:latin typeface="Calibri" pitchFamily="34" charset="0"/>
            </a:endParaRPr>
          </a:p>
          <a:p>
            <a:pPr lvl="1"/>
            <a:r>
              <a:rPr lang="vi-VN">
                <a:latin typeface="Calibri" pitchFamily="34" charset="0"/>
              </a:rPr>
              <a:t>Korišćenje: </a:t>
            </a:r>
            <a:r>
              <a:rPr lang="vi-VN">
                <a:solidFill>
                  <a:schemeClr val="bg1">
                    <a:lumMod val="65000"/>
                  </a:schemeClr>
                </a:solidFill>
                <a:latin typeface="Calibri" pitchFamily="34" charset="0"/>
              </a:rPr>
              <a:t>@RequestMapping</a:t>
            </a:r>
            <a:r>
              <a:rPr lang="vi-VN">
                <a:latin typeface="Calibri" pitchFamily="34" charset="0"/>
              </a:rPr>
              <a:t>, </a:t>
            </a:r>
            <a:r>
              <a:rPr lang="vi-VN">
                <a:solidFill>
                  <a:schemeClr val="bg1">
                    <a:lumMod val="65000"/>
                  </a:schemeClr>
                </a:solidFill>
                <a:latin typeface="Calibri" pitchFamily="34" charset="0"/>
              </a:rPr>
              <a:t>@RequestMapping</a:t>
            </a:r>
            <a:r>
              <a:rPr lang="vi-VN">
                <a:latin typeface="Calibri" pitchFamily="34" charset="0"/>
              </a:rPr>
              <a:t>(</a:t>
            </a:r>
            <a:r>
              <a:rPr lang="vi-VN">
                <a:solidFill>
                  <a:srgbClr val="0878BE"/>
                </a:solidFill>
                <a:latin typeface="Calibri" pitchFamily="34" charset="0"/>
              </a:rPr>
              <a:t>"/putanja"</a:t>
            </a:r>
            <a:r>
              <a:rPr lang="vi-VN">
                <a:latin typeface="Calibri" pitchFamily="34" charset="0"/>
              </a:rPr>
              <a:t>), </a:t>
            </a:r>
            <a:r>
              <a:rPr lang="vi-VN">
                <a:solidFill>
                  <a:schemeClr val="bg1">
                    <a:lumMod val="65000"/>
                  </a:schemeClr>
                </a:solidFill>
                <a:latin typeface="Calibri" pitchFamily="34" charset="0"/>
              </a:rPr>
              <a:t>@RequestMapping</a:t>
            </a:r>
            <a:r>
              <a:rPr lang="vi-VN">
                <a:latin typeface="Calibri" pitchFamily="34" charset="0"/>
              </a:rPr>
              <a:t>(value=</a:t>
            </a:r>
            <a:r>
              <a:rPr lang="vi-VN">
                <a:solidFill>
                  <a:srgbClr val="0878BE"/>
                </a:solidFill>
                <a:latin typeface="Calibri" pitchFamily="34" charset="0"/>
              </a:rPr>
              <a:t>"/putanja"</a:t>
            </a:r>
            <a:r>
              <a:rPr lang="vi-VN">
                <a:latin typeface="Calibri" pitchFamily="34" charset="0"/>
              </a:rPr>
              <a:t>)</a:t>
            </a:r>
            <a:endParaRPr lang="en-US">
              <a:latin typeface="Calibri" pitchFamily="34" charset="0"/>
            </a:endParaRP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Rad sa Kontrolerima</a:t>
            </a:r>
            <a:endParaRPr lang="en-US" sz="4000">
              <a:latin typeface="+mn-lt"/>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Controllers</a:t>
            </a:r>
            <a:endParaRPr lang="en-US">
              <a:solidFill>
                <a:schemeClr val="bg1"/>
              </a:solidFill>
              <a:latin typeface="+mn-lt"/>
            </a:endParaRPr>
          </a:p>
        </p:txBody>
      </p:sp>
      <p:sp>
        <p:nvSpPr>
          <p:cNvPr id="5" name="Content Placeholder 2"/>
          <p:cNvSpPr txBox="1">
            <a:spLocks/>
          </p:cNvSpPr>
          <p:nvPr/>
        </p:nvSpPr>
        <p:spPr>
          <a:xfrm>
            <a:off x="249382" y="5281863"/>
            <a:ext cx="11684000" cy="1395663"/>
          </a:xfrm>
          <a:prstGeom prst="rect">
            <a:avLst/>
          </a:prstGeom>
          <a:ln w="38100">
            <a:no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r-Latn-RS">
                <a:solidFill>
                  <a:srgbClr val="646464"/>
                </a:solidFill>
                <a:latin typeface="Consolas"/>
              </a:rPr>
              <a:t>@Controller</a:t>
            </a:r>
            <a:endParaRPr lang="en-US">
              <a:solidFill>
                <a:srgbClr val="646464"/>
              </a:solidFill>
              <a:latin typeface="Consolas"/>
            </a:endParaRPr>
          </a:p>
          <a:p>
            <a:pPr marL="0" indent="0">
              <a:buNone/>
            </a:pPr>
            <a:r>
              <a:rPr lang="sr-Latn-RS">
                <a:solidFill>
                  <a:srgbClr val="646464"/>
                </a:solidFill>
                <a:latin typeface="Consolas"/>
              </a:rPr>
              <a:t>@RequestMapping</a:t>
            </a:r>
            <a:r>
              <a:rPr lang="sr-Latn-RS">
                <a:solidFill>
                  <a:srgbClr val="000000"/>
                </a:solidFill>
                <a:latin typeface="Consolas"/>
              </a:rPr>
              <a:t>(</a:t>
            </a:r>
            <a:r>
              <a:rPr lang="sr-Latn-RS">
                <a:solidFill>
                  <a:srgbClr val="2A00FF"/>
                </a:solidFill>
                <a:latin typeface="Consolas"/>
              </a:rPr>
              <a:t>"/ZdravoSvete"</a:t>
            </a:r>
            <a:r>
              <a:rPr lang="sr-Latn-RS">
                <a:solidFill>
                  <a:srgbClr val="000000"/>
                </a:solidFill>
                <a:latin typeface="Consolas"/>
              </a:rPr>
              <a:t>)</a:t>
            </a:r>
            <a:endParaRPr lang="sr-Latn-RS">
              <a:solidFill>
                <a:srgbClr val="646464"/>
              </a:solidFill>
              <a:latin typeface="Consolas"/>
            </a:endParaRPr>
          </a:p>
          <a:p>
            <a:pPr marL="0" indent="0">
              <a:buNone/>
            </a:pPr>
            <a:r>
              <a:rPr lang="sr-Latn-RS" b="1">
                <a:solidFill>
                  <a:srgbClr val="7F0055"/>
                </a:solidFill>
                <a:latin typeface="Consolas"/>
              </a:rPr>
              <a:t>public</a:t>
            </a:r>
            <a:r>
              <a:rPr lang="sr-Latn-RS">
                <a:solidFill>
                  <a:srgbClr val="000000"/>
                </a:solidFill>
                <a:latin typeface="Consolas"/>
              </a:rPr>
              <a:t> </a:t>
            </a:r>
            <a:r>
              <a:rPr lang="sr-Latn-RS" b="1">
                <a:solidFill>
                  <a:srgbClr val="7F0055"/>
                </a:solidFill>
                <a:latin typeface="Consolas"/>
              </a:rPr>
              <a:t>class</a:t>
            </a:r>
            <a:r>
              <a:rPr lang="sr-Latn-RS">
                <a:solidFill>
                  <a:srgbClr val="000000"/>
                </a:solidFill>
                <a:latin typeface="Consolas"/>
              </a:rPr>
              <a:t> ZdravoSveteController {...</a:t>
            </a:r>
            <a:r>
              <a:rPr lang="en-US">
                <a:solidFill>
                  <a:srgbClr val="000000"/>
                </a:solidFill>
                <a:latin typeface="Consolas"/>
              </a:rPr>
              <a:t>}</a:t>
            </a:r>
            <a:endParaRPr lang="sr-Latn-RS">
              <a:solidFill>
                <a:srgbClr val="000000"/>
              </a:solidFill>
              <a:latin typeface="Consolas"/>
            </a:endParaRPr>
          </a:p>
        </p:txBody>
      </p:sp>
    </p:spTree>
    <p:extLst>
      <p:ext uri="{BB962C8B-B14F-4D97-AF65-F5344CB8AC3E}">
        <p14:creationId xmlns:p14="http://schemas.microsoft.com/office/powerpoint/2010/main" val="35486341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9"/>
            <a:ext cx="11684000" cy="2359827"/>
          </a:xfrm>
          <a:ln w="38100">
            <a:solidFill>
              <a:schemeClr val="tx1">
                <a:lumMod val="65000"/>
                <a:lumOff val="35000"/>
              </a:schemeClr>
            </a:solidFill>
            <a:prstDash val="solid"/>
            <a:round/>
          </a:ln>
        </p:spPr>
        <p:txBody>
          <a:bodyPr>
            <a:normAutofit/>
          </a:bodyPr>
          <a:lstStyle/>
          <a:p>
            <a:r>
              <a:rPr lang="en-US" err="1"/>
              <a:t>Otići</a:t>
            </a:r>
            <a:r>
              <a:rPr lang="en-US"/>
              <a:t> </a:t>
            </a:r>
            <a:r>
              <a:rPr lang="en-US" err="1"/>
              <a:t>na</a:t>
            </a:r>
            <a:r>
              <a:rPr lang="en-US"/>
              <a:t> </a:t>
            </a:r>
            <a:r>
              <a:rPr lang="en-US" err="1"/>
              <a:t>paket</a:t>
            </a:r>
            <a:r>
              <a:rPr lang="en-US"/>
              <a:t> </a:t>
            </a:r>
            <a:r>
              <a:rPr lang="en-US" i="1"/>
              <a:t>com.ftn.TestMavenVebProjekat.controller</a:t>
            </a:r>
            <a:r>
              <a:rPr lang="en-US"/>
              <a:t>. </a:t>
            </a:r>
            <a:endParaRPr lang="sr-Latn-RS"/>
          </a:p>
          <a:p>
            <a:r>
              <a:rPr lang="en-US"/>
              <a:t>U </a:t>
            </a:r>
            <a:r>
              <a:rPr lang="en-US" err="1"/>
              <a:t>okviru</a:t>
            </a:r>
            <a:r>
              <a:rPr lang="en-US"/>
              <a:t> controller </a:t>
            </a:r>
            <a:r>
              <a:rPr lang="en-US" err="1"/>
              <a:t>paketa</a:t>
            </a:r>
            <a:r>
              <a:rPr lang="en-US"/>
              <a:t> </a:t>
            </a:r>
            <a:r>
              <a:rPr lang="en-US" err="1"/>
              <a:t>kreirati</a:t>
            </a:r>
            <a:r>
              <a:rPr lang="en-US"/>
              <a:t> </a:t>
            </a:r>
            <a:r>
              <a:rPr lang="en-US" err="1"/>
              <a:t>klasu</a:t>
            </a:r>
            <a:r>
              <a:rPr lang="en-US"/>
              <a:t> ZdravoSveteController.</a:t>
            </a:r>
            <a:endParaRPr lang="sr-Latn-RS"/>
          </a:p>
          <a:p>
            <a:r>
              <a:rPr lang="en-US"/>
              <a:t>Na </a:t>
            </a:r>
            <a:r>
              <a:rPr lang="en-US" err="1"/>
              <a:t>kalasu</a:t>
            </a:r>
            <a:r>
              <a:rPr lang="en-US"/>
              <a:t> </a:t>
            </a:r>
            <a:r>
              <a:rPr lang="en-US" i="1"/>
              <a:t>ZdravoSveteController</a:t>
            </a:r>
            <a:r>
              <a:rPr lang="en-US"/>
              <a:t> </a:t>
            </a:r>
            <a:r>
              <a:rPr lang="en-US" err="1"/>
              <a:t>dodati</a:t>
            </a:r>
            <a:r>
              <a:rPr lang="en-US"/>
              <a:t> </a:t>
            </a:r>
            <a:r>
              <a:rPr lang="en-US" err="1"/>
              <a:t>anotacije</a:t>
            </a:r>
            <a:r>
              <a:rPr lang="en-US"/>
              <a:t> </a:t>
            </a:r>
            <a:r>
              <a:rPr lang="en-US">
                <a:solidFill>
                  <a:schemeClr val="bg1">
                    <a:lumMod val="65000"/>
                  </a:schemeClr>
                </a:solidFill>
              </a:rPr>
              <a:t>@Controller </a:t>
            </a:r>
            <a:r>
              <a:rPr lang="en-US"/>
              <a:t>i </a:t>
            </a:r>
            <a:r>
              <a:rPr lang="en-US">
                <a:solidFill>
                  <a:schemeClr val="bg1">
                    <a:lumMod val="65000"/>
                  </a:schemeClr>
                </a:solidFill>
              </a:rPr>
              <a:t>@RequestMapping</a:t>
            </a:r>
            <a:r>
              <a:rPr lang="en-US"/>
              <a:t>(</a:t>
            </a:r>
            <a:r>
              <a:rPr lang="en-US">
                <a:solidFill>
                  <a:srgbClr val="0878BE"/>
                </a:solidFill>
              </a:rPr>
              <a:t>"/ZdravoSvete"</a:t>
            </a:r>
            <a:r>
              <a:rPr lang="en-US"/>
              <a:t>). </a:t>
            </a:r>
            <a:endParaRPr lang="sr-Latn-RS">
              <a:latin typeface="Calibri" pitchFamily="34" charset="0"/>
            </a:endParaRP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Rad sa Kontrolerima</a:t>
            </a:r>
            <a:endParaRPr lang="en-US" sz="4000">
              <a:latin typeface="+mn-lt"/>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Controllers</a:t>
            </a:r>
            <a:endParaRPr lang="en-US">
              <a:solidFill>
                <a:schemeClr val="bg1"/>
              </a:solidFill>
              <a:latin typeface="+mn-lt"/>
            </a:endParaRPr>
          </a:p>
        </p:txBody>
      </p:sp>
      <p:sp>
        <p:nvSpPr>
          <p:cNvPr id="5" name="TextBox 4"/>
          <p:cNvSpPr txBox="1">
            <a:spLocks noChangeArrowheads="1"/>
          </p:cNvSpPr>
          <p:nvPr/>
        </p:nvSpPr>
        <p:spPr bwMode="auto">
          <a:xfrm>
            <a:off x="5317414" y="6265943"/>
            <a:ext cx="66159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sr-Latn-RS" b="1">
                <a:solidFill>
                  <a:srgbClr val="FF0000"/>
                </a:solidFill>
              </a:rPr>
              <a:t>Kontroler ZdravoSveteController</a:t>
            </a:r>
            <a:endParaRPr lang="sr-Latn-RS" altLang="sr-Latn-RS" b="1">
              <a:solidFill>
                <a:srgbClr val="FF0000"/>
              </a:solidFill>
            </a:endParaRPr>
          </a:p>
        </p:txBody>
      </p:sp>
      <p:sp>
        <p:nvSpPr>
          <p:cNvPr id="6" name="Content Placeholder 2"/>
          <p:cNvSpPr txBox="1">
            <a:spLocks/>
          </p:cNvSpPr>
          <p:nvPr/>
        </p:nvSpPr>
        <p:spPr>
          <a:xfrm>
            <a:off x="249382" y="4584031"/>
            <a:ext cx="11684000" cy="1395663"/>
          </a:xfrm>
          <a:prstGeom prst="rect">
            <a:avLst/>
          </a:prstGeom>
          <a:ln w="38100">
            <a:no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r-Latn-RS">
                <a:solidFill>
                  <a:srgbClr val="646464"/>
                </a:solidFill>
                <a:latin typeface="Consolas"/>
              </a:rPr>
              <a:t>@Controller</a:t>
            </a:r>
            <a:endParaRPr lang="en-US">
              <a:solidFill>
                <a:srgbClr val="646464"/>
              </a:solidFill>
              <a:latin typeface="Consolas"/>
            </a:endParaRPr>
          </a:p>
          <a:p>
            <a:pPr marL="0" indent="0">
              <a:buNone/>
            </a:pPr>
            <a:r>
              <a:rPr lang="sr-Latn-RS">
                <a:solidFill>
                  <a:srgbClr val="646464"/>
                </a:solidFill>
                <a:latin typeface="Consolas"/>
              </a:rPr>
              <a:t>@RequestMapping</a:t>
            </a:r>
            <a:r>
              <a:rPr lang="sr-Latn-RS">
                <a:solidFill>
                  <a:srgbClr val="000000"/>
                </a:solidFill>
                <a:latin typeface="Consolas"/>
              </a:rPr>
              <a:t>(</a:t>
            </a:r>
            <a:r>
              <a:rPr lang="sr-Latn-RS">
                <a:solidFill>
                  <a:srgbClr val="2A00FF"/>
                </a:solidFill>
                <a:latin typeface="Consolas"/>
              </a:rPr>
              <a:t>"/ZdravoSvete"</a:t>
            </a:r>
            <a:r>
              <a:rPr lang="sr-Latn-RS">
                <a:solidFill>
                  <a:srgbClr val="000000"/>
                </a:solidFill>
                <a:latin typeface="Consolas"/>
              </a:rPr>
              <a:t>)</a:t>
            </a:r>
            <a:endParaRPr lang="sr-Latn-RS">
              <a:solidFill>
                <a:srgbClr val="646464"/>
              </a:solidFill>
              <a:latin typeface="Consolas"/>
            </a:endParaRPr>
          </a:p>
          <a:p>
            <a:pPr marL="0" indent="0">
              <a:buNone/>
            </a:pPr>
            <a:r>
              <a:rPr lang="sr-Latn-RS" b="1">
                <a:solidFill>
                  <a:srgbClr val="7F0055"/>
                </a:solidFill>
                <a:latin typeface="Consolas"/>
              </a:rPr>
              <a:t>public</a:t>
            </a:r>
            <a:r>
              <a:rPr lang="sr-Latn-RS">
                <a:solidFill>
                  <a:srgbClr val="000000"/>
                </a:solidFill>
                <a:latin typeface="Consolas"/>
              </a:rPr>
              <a:t> </a:t>
            </a:r>
            <a:r>
              <a:rPr lang="sr-Latn-RS" b="1">
                <a:solidFill>
                  <a:srgbClr val="7F0055"/>
                </a:solidFill>
                <a:latin typeface="Consolas"/>
              </a:rPr>
              <a:t>class</a:t>
            </a:r>
            <a:r>
              <a:rPr lang="sr-Latn-RS">
                <a:solidFill>
                  <a:srgbClr val="000000"/>
                </a:solidFill>
                <a:latin typeface="Consolas"/>
              </a:rPr>
              <a:t> ZdravoSveteController {...</a:t>
            </a:r>
            <a:r>
              <a:rPr lang="en-US">
                <a:solidFill>
                  <a:srgbClr val="000000"/>
                </a:solidFill>
                <a:latin typeface="Consolas"/>
              </a:rPr>
              <a:t>}</a:t>
            </a:r>
            <a:endParaRPr lang="sr-Latn-RS">
              <a:solidFill>
                <a:srgbClr val="000000"/>
              </a:solidFill>
              <a:latin typeface="Consolas"/>
            </a:endParaRPr>
          </a:p>
        </p:txBody>
      </p:sp>
    </p:spTree>
    <p:extLst>
      <p:ext uri="{BB962C8B-B14F-4D97-AF65-F5344CB8AC3E}">
        <p14:creationId xmlns:p14="http://schemas.microsoft.com/office/powerpoint/2010/main" val="3996350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9"/>
            <a:ext cx="11684000" cy="2251543"/>
          </a:xfrm>
          <a:ln w="38100">
            <a:solidFill>
              <a:schemeClr val="tx1">
                <a:lumMod val="65000"/>
                <a:lumOff val="35000"/>
              </a:schemeClr>
            </a:solidFill>
            <a:prstDash val="solid"/>
            <a:round/>
          </a:ln>
        </p:spPr>
        <p:txBody>
          <a:bodyPr>
            <a:normAutofit fontScale="92500" lnSpcReduction="10000"/>
          </a:bodyPr>
          <a:lstStyle/>
          <a:p>
            <a:r>
              <a:rPr lang="vi-VN">
                <a:latin typeface="Calibri" pitchFamily="34" charset="0"/>
              </a:rPr>
              <a:t>U telu kontrolera definišu se javne metode koje trebaju da predstavlju odgovor kontrolera za poziv odgovarajuće HTTP metode</a:t>
            </a:r>
            <a:r>
              <a:rPr lang="sr-Latn-RS">
                <a:latin typeface="Calibri" pitchFamily="34" charset="0"/>
              </a:rPr>
              <a:t>,</a:t>
            </a:r>
            <a:r>
              <a:rPr lang="en-US">
                <a:latin typeface="Calibri" pitchFamily="34" charset="0"/>
              </a:rPr>
              <a:t> </a:t>
            </a:r>
            <a:r>
              <a:rPr lang="en-US" err="1">
                <a:latin typeface="Calibri" pitchFamily="34" charset="0"/>
              </a:rPr>
              <a:t>te</a:t>
            </a:r>
            <a:r>
              <a:rPr lang="en-US">
                <a:latin typeface="Calibri" pitchFamily="34" charset="0"/>
              </a:rPr>
              <a:t> </a:t>
            </a:r>
            <a:r>
              <a:rPr lang="en-US" err="1">
                <a:latin typeface="Calibri" pitchFamily="34" charset="0"/>
              </a:rPr>
              <a:t>metode</a:t>
            </a:r>
            <a:r>
              <a:rPr lang="en-US">
                <a:latin typeface="Calibri" pitchFamily="34" charset="0"/>
              </a:rPr>
              <a:t> se </a:t>
            </a:r>
            <a:r>
              <a:rPr lang="en-US" err="1">
                <a:latin typeface="Calibri" pitchFamily="34" charset="0"/>
              </a:rPr>
              <a:t>nazivaju</a:t>
            </a:r>
            <a:r>
              <a:rPr lang="en-US">
                <a:latin typeface="Calibri" pitchFamily="34" charset="0"/>
              </a:rPr>
              <a:t> </a:t>
            </a:r>
            <a:r>
              <a:rPr lang="en-US" err="1">
                <a:latin typeface="Calibri" pitchFamily="34" charset="0"/>
              </a:rPr>
              <a:t>jo</a:t>
            </a:r>
            <a:r>
              <a:rPr lang="sr-Latn-RS">
                <a:latin typeface="Calibri" pitchFamily="34" charset="0"/>
              </a:rPr>
              <a:t>š</a:t>
            </a:r>
            <a:r>
              <a:rPr lang="en-US">
                <a:latin typeface="Calibri" pitchFamily="34" charset="0"/>
              </a:rPr>
              <a:t> </a:t>
            </a:r>
            <a:r>
              <a:rPr lang="sr-Latn-RS">
                <a:latin typeface="Calibri" pitchFamily="34" charset="0"/>
              </a:rPr>
              <a:t>i</a:t>
            </a:r>
            <a:r>
              <a:rPr lang="en-US">
                <a:latin typeface="Calibri" pitchFamily="34" charset="0"/>
              </a:rPr>
              <a:t> </a:t>
            </a:r>
            <a:r>
              <a:rPr lang="en-US" b="1">
                <a:latin typeface="Calibri" pitchFamily="34" charset="0"/>
              </a:rPr>
              <a:t>Handler Method</a:t>
            </a:r>
            <a:r>
              <a:rPr lang="sr-Latn-RS" b="1">
                <a:latin typeface="Calibri" pitchFamily="34" charset="0"/>
              </a:rPr>
              <a:t>s</a:t>
            </a:r>
            <a:r>
              <a:rPr lang="vi-VN">
                <a:latin typeface="Calibri" pitchFamily="34" charset="0"/>
              </a:rPr>
              <a:t>. </a:t>
            </a:r>
            <a:endParaRPr lang="en-US">
              <a:latin typeface="Calibri" pitchFamily="34" charset="0"/>
            </a:endParaRPr>
          </a:p>
          <a:p>
            <a:r>
              <a:rPr lang="en-US" err="1">
                <a:latin typeface="Calibri" pitchFamily="34" charset="0"/>
              </a:rPr>
              <a:t>Za</a:t>
            </a:r>
            <a:r>
              <a:rPr lang="en-US">
                <a:latin typeface="Calibri" pitchFamily="34" charset="0"/>
              </a:rPr>
              <a:t> </a:t>
            </a:r>
            <a:r>
              <a:rPr lang="en-US" err="1">
                <a:latin typeface="Calibri" pitchFamily="34" charset="0"/>
              </a:rPr>
              <a:t>svaku</a:t>
            </a:r>
            <a:r>
              <a:rPr lang="en-US">
                <a:latin typeface="Calibri" pitchFamily="34" charset="0"/>
              </a:rPr>
              <a:t> </a:t>
            </a:r>
            <a:r>
              <a:rPr lang="en-US" b="1">
                <a:latin typeface="Calibri" pitchFamily="34" charset="0"/>
              </a:rPr>
              <a:t>Handler Method</a:t>
            </a:r>
            <a:r>
              <a:rPr lang="sr-Latn-RS">
                <a:latin typeface="Calibri" pitchFamily="34" charset="0"/>
              </a:rPr>
              <a:t> </a:t>
            </a:r>
            <a:r>
              <a:rPr lang="en-US" err="1">
                <a:latin typeface="Calibri" pitchFamily="34" charset="0"/>
              </a:rPr>
              <a:t>treba</a:t>
            </a:r>
            <a:r>
              <a:rPr lang="en-US">
                <a:latin typeface="Calibri" pitchFamily="34" charset="0"/>
              </a:rPr>
              <a:t> </a:t>
            </a:r>
            <a:r>
              <a:rPr lang="vi-VN">
                <a:latin typeface="Calibri" pitchFamily="34" charset="0"/>
              </a:rPr>
              <a:t>da definiše ostatak URL koji se pridodaje na osnovni URL klase. </a:t>
            </a:r>
            <a:r>
              <a:rPr lang="en-US" err="1">
                <a:latin typeface="Calibri" pitchFamily="34" charset="0"/>
              </a:rPr>
              <a:t>Metoda</a:t>
            </a:r>
            <a:r>
              <a:rPr lang="en-US">
                <a:latin typeface="Calibri" pitchFamily="34" charset="0"/>
              </a:rPr>
              <a:t> je </a:t>
            </a:r>
            <a:r>
              <a:rPr lang="en-US" err="1">
                <a:latin typeface="Calibri" pitchFamily="34" charset="0"/>
              </a:rPr>
              <a:t>dostupna</a:t>
            </a:r>
            <a:r>
              <a:rPr lang="en-US">
                <a:latin typeface="Calibri" pitchFamily="34" charset="0"/>
              </a:rPr>
              <a:t> </a:t>
            </a:r>
            <a:r>
              <a:rPr lang="pt-BR">
                <a:latin typeface="Calibri" pitchFamily="34" charset="0"/>
              </a:rPr>
              <a:t>kao </a:t>
            </a:r>
            <a:r>
              <a:rPr lang="pt-BR" b="1">
                <a:latin typeface="Calibri" pitchFamily="34" charset="0"/>
              </a:rPr>
              <a:t>adresa kontrolera + proširenje adrese navedeno u anotaciji</a:t>
            </a:r>
            <a:endParaRPr lang="sr-Latn-RS">
              <a:latin typeface="Calibri" pitchFamily="34" charset="0"/>
            </a:endParaRP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Rad sa Kontrolerima</a:t>
            </a:r>
            <a:endParaRPr lang="en-US" sz="4000">
              <a:latin typeface="+mn-lt"/>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Controllers</a:t>
            </a:r>
            <a:endParaRPr lang="en-US">
              <a:solidFill>
                <a:schemeClr val="bg1"/>
              </a:solidFill>
              <a:latin typeface="+mn-lt"/>
            </a:endParaRPr>
          </a:p>
        </p:txBody>
      </p:sp>
    </p:spTree>
    <p:extLst>
      <p:ext uri="{BB962C8B-B14F-4D97-AF65-F5344CB8AC3E}">
        <p14:creationId xmlns:p14="http://schemas.microsoft.com/office/powerpoint/2010/main" val="2517886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2942729"/>
          </a:xfrm>
          <a:ln w="38100">
            <a:solidFill>
              <a:schemeClr val="tx1">
                <a:lumMod val="65000"/>
                <a:lumOff val="35000"/>
              </a:schemeClr>
            </a:solidFill>
            <a:prstDash val="solid"/>
            <a:round/>
          </a:ln>
        </p:spPr>
        <p:txBody>
          <a:bodyPr>
            <a:normAutofit fontScale="92500" lnSpcReduction="20000"/>
          </a:bodyPr>
          <a:lstStyle/>
          <a:p>
            <a:r>
              <a:rPr lang="en-US">
                <a:latin typeface="Calibri" pitchFamily="34" charset="0"/>
              </a:rPr>
              <a:t>M</a:t>
            </a:r>
            <a:r>
              <a:rPr lang="vi-VN">
                <a:latin typeface="Calibri" pitchFamily="34" charset="0"/>
              </a:rPr>
              <a:t>etode </a:t>
            </a:r>
            <a:r>
              <a:rPr lang="en-US">
                <a:latin typeface="Calibri" pitchFamily="34" charset="0"/>
              </a:rPr>
              <a:t>se </a:t>
            </a:r>
            <a:r>
              <a:rPr lang="en-US" err="1">
                <a:latin typeface="Calibri" pitchFamily="34" charset="0"/>
              </a:rPr>
              <a:t>anotiraju</a:t>
            </a:r>
            <a:r>
              <a:rPr lang="en-US">
                <a:latin typeface="Calibri" pitchFamily="34" charset="0"/>
              </a:rPr>
              <a:t> </a:t>
            </a:r>
            <a:r>
              <a:rPr lang="en-US" err="1">
                <a:latin typeface="Calibri" pitchFamily="34" charset="0"/>
              </a:rPr>
              <a:t>sa</a:t>
            </a:r>
            <a:r>
              <a:rPr lang="vi-VN">
                <a:latin typeface="Calibri" pitchFamily="34" charset="0"/>
              </a:rPr>
              <a:t>: </a:t>
            </a:r>
            <a:r>
              <a:rPr lang="vi-VN">
                <a:solidFill>
                  <a:schemeClr val="bg1">
                    <a:lumMod val="65000"/>
                  </a:schemeClr>
                </a:solidFill>
                <a:latin typeface="Calibri" pitchFamily="34" charset="0"/>
              </a:rPr>
              <a:t>@GetMapping</a:t>
            </a:r>
            <a:r>
              <a:rPr lang="vi-VN">
                <a:latin typeface="Calibri" pitchFamily="34" charset="0"/>
              </a:rPr>
              <a:t>, </a:t>
            </a:r>
            <a:r>
              <a:rPr lang="vi-VN">
                <a:solidFill>
                  <a:schemeClr val="bg1">
                    <a:lumMod val="65000"/>
                  </a:schemeClr>
                </a:solidFill>
                <a:latin typeface="Calibri" pitchFamily="34" charset="0"/>
              </a:rPr>
              <a:t>@PostMapping</a:t>
            </a:r>
            <a:r>
              <a:rPr lang="vi-VN">
                <a:latin typeface="Calibri" pitchFamily="34" charset="0"/>
              </a:rPr>
              <a:t>, </a:t>
            </a:r>
            <a:r>
              <a:rPr lang="vi-VN">
                <a:solidFill>
                  <a:schemeClr val="bg1">
                    <a:lumMod val="65000"/>
                  </a:schemeClr>
                </a:solidFill>
                <a:latin typeface="Calibri" pitchFamily="34" charset="0"/>
              </a:rPr>
              <a:t>@PutMapping</a:t>
            </a:r>
            <a:r>
              <a:rPr lang="vi-VN">
                <a:latin typeface="Calibri" pitchFamily="34" charset="0"/>
              </a:rPr>
              <a:t>, </a:t>
            </a:r>
            <a:r>
              <a:rPr lang="vi-VN">
                <a:solidFill>
                  <a:schemeClr val="bg1">
                    <a:lumMod val="65000"/>
                  </a:schemeClr>
                </a:solidFill>
                <a:latin typeface="Calibri" pitchFamily="34" charset="0"/>
              </a:rPr>
              <a:t>@DeleteMapping</a:t>
            </a:r>
            <a:r>
              <a:rPr lang="vi-VN">
                <a:latin typeface="Calibri" pitchFamily="34" charset="0"/>
              </a:rPr>
              <a:t>, ili </a:t>
            </a:r>
            <a:r>
              <a:rPr lang="vi-VN">
                <a:solidFill>
                  <a:schemeClr val="bg1">
                    <a:lumMod val="65000"/>
                  </a:schemeClr>
                </a:solidFill>
                <a:latin typeface="Calibri" pitchFamily="34" charset="0"/>
              </a:rPr>
              <a:t>@PatchMapping</a:t>
            </a:r>
            <a:r>
              <a:rPr lang="en-US">
                <a:latin typeface="Calibri" pitchFamily="34" charset="0"/>
              </a:rPr>
              <a:t>, </a:t>
            </a:r>
            <a:r>
              <a:rPr lang="en-US" err="1">
                <a:latin typeface="Calibri" pitchFamily="34" charset="0"/>
              </a:rPr>
              <a:t>itd</a:t>
            </a:r>
            <a:r>
              <a:rPr lang="en-US">
                <a:latin typeface="Calibri" pitchFamily="34" charset="0"/>
              </a:rPr>
              <a:t>.</a:t>
            </a:r>
            <a:r>
              <a:rPr lang="vi-VN">
                <a:latin typeface="Calibri" pitchFamily="34" charset="0"/>
              </a:rPr>
              <a:t> </a:t>
            </a:r>
            <a:endParaRPr lang="sr-Latn-RS">
              <a:latin typeface="Calibri" pitchFamily="34" charset="0"/>
            </a:endParaRPr>
          </a:p>
          <a:p>
            <a:pPr lvl="1"/>
            <a:r>
              <a:rPr lang="vi-VN">
                <a:latin typeface="Calibri" pitchFamily="34" charset="0"/>
              </a:rPr>
              <a:t>Korišćenje: </a:t>
            </a:r>
            <a:r>
              <a:rPr lang="vi-VN">
                <a:solidFill>
                  <a:schemeClr val="bg1">
                    <a:lumMod val="65000"/>
                  </a:schemeClr>
                </a:solidFill>
                <a:latin typeface="Calibri" pitchFamily="34" charset="0"/>
              </a:rPr>
              <a:t>@GetMapping</a:t>
            </a:r>
            <a:r>
              <a:rPr lang="vi-VN">
                <a:latin typeface="Calibri" pitchFamily="34" charset="0"/>
              </a:rPr>
              <a:t>, </a:t>
            </a:r>
            <a:r>
              <a:rPr lang="vi-VN">
                <a:solidFill>
                  <a:schemeClr val="bg1">
                    <a:lumMod val="65000"/>
                  </a:schemeClr>
                </a:solidFill>
                <a:latin typeface="Calibri" pitchFamily="34" charset="0"/>
              </a:rPr>
              <a:t>@GetMapping </a:t>
            </a:r>
            <a:r>
              <a:rPr lang="vi-VN">
                <a:latin typeface="Calibri" pitchFamily="34" charset="0"/>
              </a:rPr>
              <a:t>(</a:t>
            </a:r>
            <a:r>
              <a:rPr lang="vi-VN">
                <a:solidFill>
                  <a:srgbClr val="0878BE"/>
                </a:solidFill>
                <a:latin typeface="Calibri" pitchFamily="34" charset="0"/>
              </a:rPr>
              <a:t>"/putanja"</a:t>
            </a:r>
            <a:r>
              <a:rPr lang="vi-VN">
                <a:latin typeface="Calibri" pitchFamily="34" charset="0"/>
              </a:rPr>
              <a:t>), </a:t>
            </a:r>
            <a:r>
              <a:rPr lang="vi-VN">
                <a:solidFill>
                  <a:schemeClr val="bg1">
                    <a:lumMod val="65000"/>
                  </a:schemeClr>
                </a:solidFill>
                <a:latin typeface="Calibri" pitchFamily="34" charset="0"/>
              </a:rPr>
              <a:t>@GetMapping</a:t>
            </a:r>
            <a:r>
              <a:rPr lang="vi-VN">
                <a:latin typeface="Calibri" pitchFamily="34" charset="0"/>
              </a:rPr>
              <a:t>(value=</a:t>
            </a:r>
            <a:r>
              <a:rPr lang="vi-VN">
                <a:solidFill>
                  <a:srgbClr val="0878BE"/>
                </a:solidFill>
                <a:latin typeface="Calibri" pitchFamily="34" charset="0"/>
              </a:rPr>
              <a:t>"/putanja"</a:t>
            </a:r>
            <a:r>
              <a:rPr lang="vi-VN">
                <a:latin typeface="Calibri" pitchFamily="34" charset="0"/>
              </a:rPr>
              <a:t>).</a:t>
            </a:r>
            <a:endParaRPr lang="sr-Latn-RS">
              <a:latin typeface="Calibri" pitchFamily="34" charset="0"/>
            </a:endParaRPr>
          </a:p>
          <a:p>
            <a:pPr lvl="1"/>
            <a:r>
              <a:rPr lang="en-US" err="1"/>
              <a:t>Mapiranje</a:t>
            </a:r>
            <a:r>
              <a:rPr lang="en-US"/>
              <a:t> </a:t>
            </a:r>
            <a:r>
              <a:rPr lang="en-US" err="1"/>
              <a:t>višestrukih</a:t>
            </a:r>
            <a:r>
              <a:rPr lang="en-US"/>
              <a:t> URL </a:t>
            </a:r>
            <a:r>
              <a:rPr lang="en-US" err="1"/>
              <a:t>na</a:t>
            </a:r>
            <a:r>
              <a:rPr lang="en-US"/>
              <a:t> </a:t>
            </a:r>
            <a:r>
              <a:rPr lang="en-US" err="1"/>
              <a:t>istu</a:t>
            </a:r>
            <a:r>
              <a:rPr lang="en-US"/>
              <a:t> </a:t>
            </a:r>
            <a:r>
              <a:rPr lang="en-US" err="1"/>
              <a:t>metodu</a:t>
            </a:r>
            <a:r>
              <a:rPr lang="en-US"/>
              <a:t> </a:t>
            </a:r>
            <a:r>
              <a:rPr lang="en-US">
                <a:solidFill>
                  <a:schemeClr val="bg1">
                    <a:lumMod val="65000"/>
                  </a:schemeClr>
                </a:solidFill>
                <a:latin typeface="Calibri" pitchFamily="34" charset="0"/>
              </a:rPr>
              <a:t>@GetMapping </a:t>
            </a:r>
            <a:r>
              <a:rPr lang="en-US"/>
              <a:t>(value={</a:t>
            </a:r>
            <a:r>
              <a:rPr lang="en-US">
                <a:solidFill>
                  <a:srgbClr val="0070C0"/>
                </a:solidFill>
              </a:rPr>
              <a:t>"/putanja1"</a:t>
            </a:r>
            <a:r>
              <a:rPr lang="en-US"/>
              <a:t>,</a:t>
            </a:r>
            <a:r>
              <a:rPr lang="en-US">
                <a:solidFill>
                  <a:srgbClr val="0070C0"/>
                </a:solidFill>
              </a:rPr>
              <a:t>"/putanja2"}</a:t>
            </a:r>
            <a:r>
              <a:rPr lang="en-US"/>
              <a:t>)</a:t>
            </a:r>
            <a:endParaRPr lang="en-US">
              <a:latin typeface="Calibri" pitchFamily="34" charset="0"/>
            </a:endParaRPr>
          </a:p>
          <a:p>
            <a:pPr lvl="1"/>
            <a:r>
              <a:rPr lang="en-US" err="1"/>
              <a:t>Preporuka</a:t>
            </a:r>
            <a:r>
              <a:rPr lang="en-US"/>
              <a:t> je da </a:t>
            </a:r>
            <a:r>
              <a:rPr lang="en-US" err="1"/>
              <a:t>naziv</a:t>
            </a:r>
            <a:r>
              <a:rPr lang="en-US"/>
              <a:t> </a:t>
            </a:r>
            <a:r>
              <a:rPr lang="en-US" err="1"/>
              <a:t>metoda</a:t>
            </a:r>
            <a:r>
              <a:rPr lang="en-US"/>
              <a:t> </a:t>
            </a:r>
            <a:r>
              <a:rPr lang="en-US" err="1"/>
              <a:t>započne</a:t>
            </a:r>
            <a:r>
              <a:rPr lang="en-US"/>
              <a:t> </a:t>
            </a:r>
            <a:r>
              <a:rPr lang="en-US" err="1"/>
              <a:t>sa</a:t>
            </a:r>
            <a:r>
              <a:rPr lang="en-US"/>
              <a:t> </a:t>
            </a:r>
            <a:r>
              <a:rPr lang="en-US" err="1"/>
              <a:t>skraćenicom</a:t>
            </a:r>
            <a:r>
              <a:rPr lang="en-US"/>
              <a:t> </a:t>
            </a:r>
            <a:r>
              <a:rPr lang="en-US" err="1"/>
              <a:t>za</a:t>
            </a:r>
            <a:r>
              <a:rPr lang="en-US"/>
              <a:t> tip HTTP </a:t>
            </a:r>
            <a:r>
              <a:rPr lang="en-US" err="1"/>
              <a:t>metode</a:t>
            </a:r>
            <a:r>
              <a:rPr lang="en-US"/>
              <a:t>, pa </a:t>
            </a:r>
            <a:r>
              <a:rPr lang="sr-Latn-RS"/>
              <a:t>zatim naziv implementirane funkcionalnosti, </a:t>
            </a:r>
            <a:r>
              <a:rPr lang="en-US"/>
              <a:t>da bi se </a:t>
            </a:r>
            <a:r>
              <a:rPr lang="en-US" err="1"/>
              <a:t>iz</a:t>
            </a:r>
            <a:r>
              <a:rPr lang="en-US"/>
              <a:t> </a:t>
            </a:r>
            <a:r>
              <a:rPr lang="en-US" err="1"/>
              <a:t>samog</a:t>
            </a:r>
            <a:r>
              <a:rPr lang="en-US"/>
              <a:t> </a:t>
            </a:r>
            <a:r>
              <a:rPr lang="en-US" err="1"/>
              <a:t>imena</a:t>
            </a:r>
            <a:r>
              <a:rPr lang="en-US"/>
              <a:t> </a:t>
            </a:r>
            <a:r>
              <a:rPr lang="en-US" err="1"/>
              <a:t>metode</a:t>
            </a:r>
            <a:r>
              <a:rPr lang="en-US"/>
              <a:t> </a:t>
            </a:r>
            <a:r>
              <a:rPr lang="en-US" err="1"/>
              <a:t>lakše</a:t>
            </a:r>
            <a:r>
              <a:rPr lang="en-US"/>
              <a:t> </a:t>
            </a:r>
            <a:r>
              <a:rPr lang="en-US" err="1"/>
              <a:t>razumelo</a:t>
            </a:r>
            <a:r>
              <a:rPr lang="en-US"/>
              <a:t> </a:t>
            </a:r>
            <a:r>
              <a:rPr lang="en-US" err="1"/>
              <a:t>šta</a:t>
            </a:r>
            <a:r>
              <a:rPr lang="en-US"/>
              <a:t> </a:t>
            </a:r>
            <a:r>
              <a:rPr lang="en-US" err="1"/>
              <a:t>metoda</a:t>
            </a:r>
            <a:r>
              <a:rPr lang="en-US"/>
              <a:t> </a:t>
            </a:r>
            <a:r>
              <a:rPr lang="en-US" err="1"/>
              <a:t>radi</a:t>
            </a:r>
            <a:r>
              <a:rPr lang="en-US"/>
              <a:t>, </a:t>
            </a:r>
            <a:r>
              <a:rPr lang="en-US" err="1"/>
              <a:t>npr</a:t>
            </a:r>
            <a:r>
              <a:rPr lang="en-US"/>
              <a:t>. </a:t>
            </a:r>
            <a:r>
              <a:rPr lang="en-US" err="1"/>
              <a:t>getPrikaziSveFilmove</a:t>
            </a:r>
            <a:r>
              <a:rPr lang="en-US"/>
              <a:t>, </a:t>
            </a:r>
            <a:r>
              <a:rPr lang="en-US" err="1"/>
              <a:t>postDodajNoviFilm</a:t>
            </a:r>
            <a:r>
              <a:rPr lang="en-US"/>
              <a:t>,…</a:t>
            </a:r>
            <a:r>
              <a:rPr lang="vi-VN">
                <a:latin typeface="Calibri" pitchFamily="34" charset="0"/>
              </a:rPr>
              <a:t> </a:t>
            </a:r>
            <a:endParaRPr lang="en-US">
              <a:latin typeface="Calibri" pitchFamily="34" charset="0"/>
            </a:endParaRPr>
          </a:p>
          <a:p>
            <a:r>
              <a:rPr lang="en-US" err="1">
                <a:latin typeface="Calibri" pitchFamily="34" charset="0"/>
              </a:rPr>
              <a:t>Ako</a:t>
            </a:r>
            <a:r>
              <a:rPr lang="en-US">
                <a:latin typeface="Calibri" pitchFamily="34" charset="0"/>
              </a:rPr>
              <a:t> se </a:t>
            </a:r>
            <a:r>
              <a:rPr lang="en-US" err="1">
                <a:latin typeface="Calibri" pitchFamily="34" charset="0"/>
              </a:rPr>
              <a:t>koristi</a:t>
            </a:r>
            <a:r>
              <a:rPr lang="en-US">
                <a:latin typeface="Calibri" pitchFamily="34" charset="0"/>
              </a:rPr>
              <a:t> </a:t>
            </a:r>
            <a:r>
              <a:rPr lang="vi-VN">
                <a:solidFill>
                  <a:schemeClr val="bg1">
                    <a:lumMod val="65000"/>
                  </a:schemeClr>
                </a:solidFill>
                <a:latin typeface="Calibri" pitchFamily="34" charset="0"/>
              </a:rPr>
              <a:t>@GetMapping</a:t>
            </a:r>
            <a:r>
              <a:rPr lang="en-US">
                <a:solidFill>
                  <a:schemeClr val="bg1">
                    <a:lumMod val="65000"/>
                  </a:schemeClr>
                </a:solidFill>
                <a:latin typeface="Calibri" pitchFamily="34" charset="0"/>
              </a:rPr>
              <a:t> </a:t>
            </a:r>
            <a:r>
              <a:rPr lang="en-US" err="1">
                <a:latin typeface="Calibri" pitchFamily="34" charset="0"/>
              </a:rPr>
              <a:t>bez</a:t>
            </a:r>
            <a:r>
              <a:rPr lang="en-US">
                <a:latin typeface="Calibri" pitchFamily="34" charset="0"/>
              </a:rPr>
              <a:t> </a:t>
            </a:r>
            <a:r>
              <a:rPr lang="en-US" err="1">
                <a:latin typeface="Calibri" pitchFamily="34" charset="0"/>
              </a:rPr>
              <a:t>definisanja</a:t>
            </a:r>
            <a:r>
              <a:rPr lang="en-US">
                <a:latin typeface="Calibri" pitchFamily="34" charset="0"/>
              </a:rPr>
              <a:t> </a:t>
            </a:r>
            <a:r>
              <a:rPr lang="en-US" err="1">
                <a:latin typeface="Calibri" pitchFamily="34" charset="0"/>
              </a:rPr>
              <a:t>putanje</a:t>
            </a:r>
            <a:r>
              <a:rPr lang="en-US">
                <a:latin typeface="Calibri" pitchFamily="34" charset="0"/>
              </a:rPr>
              <a:t> to </a:t>
            </a:r>
            <a:r>
              <a:rPr lang="en-US" err="1">
                <a:latin typeface="Calibri" pitchFamily="34" charset="0"/>
              </a:rPr>
              <a:t>zna</a:t>
            </a:r>
            <a:r>
              <a:rPr lang="sr-Latn-RS">
                <a:latin typeface="Calibri" pitchFamily="34" charset="0"/>
              </a:rPr>
              <a:t>či</a:t>
            </a:r>
            <a:r>
              <a:rPr lang="en-US">
                <a:latin typeface="Calibri" pitchFamily="34" charset="0"/>
              </a:rPr>
              <a:t> da je </a:t>
            </a:r>
            <a:r>
              <a:rPr lang="en-US" err="1">
                <a:latin typeface="Calibri" pitchFamily="34" charset="0"/>
              </a:rPr>
              <a:t>metoda</a:t>
            </a:r>
            <a:r>
              <a:rPr lang="en-US">
                <a:latin typeface="Calibri" pitchFamily="34" charset="0"/>
              </a:rPr>
              <a:t> </a:t>
            </a:r>
            <a:r>
              <a:rPr lang="en-US" err="1">
                <a:latin typeface="Calibri" pitchFamily="34" charset="0"/>
              </a:rPr>
              <a:t>dostupna</a:t>
            </a:r>
            <a:r>
              <a:rPr lang="sr-Latn-RS">
                <a:latin typeface="Calibri" pitchFamily="34" charset="0"/>
              </a:rPr>
              <a:t> preko URL definisanog za klasu.</a:t>
            </a:r>
            <a:r>
              <a:rPr lang="en-US">
                <a:latin typeface="Calibri" pitchFamily="34" charset="0"/>
              </a:rPr>
              <a:t> </a:t>
            </a:r>
            <a:endParaRPr lang="sr-Latn-RS">
              <a:latin typeface="Calibri" pitchFamily="34" charset="0"/>
            </a:endParaRP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Rad sa Kontrolerima</a:t>
            </a:r>
            <a:endParaRPr lang="en-US" sz="4000">
              <a:latin typeface="+mn-lt"/>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Controllers</a:t>
            </a:r>
            <a:endParaRPr lang="en-US">
              <a:solidFill>
                <a:schemeClr val="bg1"/>
              </a:solidFill>
              <a:latin typeface="+mn-lt"/>
            </a:endParaRPr>
          </a:p>
        </p:txBody>
      </p:sp>
      <p:sp>
        <p:nvSpPr>
          <p:cNvPr id="2" name="Rectangle 1"/>
          <p:cNvSpPr/>
          <p:nvPr/>
        </p:nvSpPr>
        <p:spPr>
          <a:xfrm>
            <a:off x="249382" y="4517228"/>
            <a:ext cx="11684000" cy="2246769"/>
          </a:xfrm>
          <a:prstGeom prst="rect">
            <a:avLst/>
          </a:prstGeom>
        </p:spPr>
        <p:txBody>
          <a:bodyPr wrap="square">
            <a:spAutoFit/>
          </a:bodyPr>
          <a:lstStyle/>
          <a:p>
            <a:r>
              <a:rPr lang="sr-Latn-RS" sz="2000">
                <a:solidFill>
                  <a:srgbClr val="646464"/>
                </a:solidFill>
                <a:latin typeface="Consolas"/>
              </a:rPr>
              <a:t>@Controller</a:t>
            </a:r>
            <a:endParaRPr lang="en-US" sz="2000">
              <a:solidFill>
                <a:srgbClr val="646464"/>
              </a:solidFill>
              <a:latin typeface="Consolas"/>
            </a:endParaRPr>
          </a:p>
          <a:p>
            <a:r>
              <a:rPr lang="sr-Latn-RS" sz="2000">
                <a:solidFill>
                  <a:srgbClr val="646464"/>
                </a:solidFill>
                <a:latin typeface="Consolas"/>
              </a:rPr>
              <a:t>@RequestMapping</a:t>
            </a:r>
            <a:r>
              <a:rPr lang="sr-Latn-RS" sz="2000">
                <a:solidFill>
                  <a:srgbClr val="000000"/>
                </a:solidFill>
                <a:latin typeface="Consolas"/>
              </a:rPr>
              <a:t>(</a:t>
            </a:r>
            <a:r>
              <a:rPr lang="sr-Latn-RS" sz="2000">
                <a:solidFill>
                  <a:srgbClr val="2A00FF"/>
                </a:solidFill>
                <a:latin typeface="Consolas"/>
              </a:rPr>
              <a:t>"/ZdravoSvete"</a:t>
            </a:r>
            <a:r>
              <a:rPr lang="sr-Latn-RS" sz="2000">
                <a:solidFill>
                  <a:srgbClr val="000000"/>
                </a:solidFill>
                <a:latin typeface="Consolas"/>
              </a:rPr>
              <a:t>)</a:t>
            </a:r>
            <a:endParaRPr lang="sr-Latn-RS" sz="2000">
              <a:solidFill>
                <a:srgbClr val="646464"/>
              </a:solidFill>
              <a:latin typeface="Consolas"/>
            </a:endParaRPr>
          </a:p>
          <a:p>
            <a:r>
              <a:rPr lang="sr-Latn-RS" sz="2000" b="1">
                <a:solidFill>
                  <a:srgbClr val="7F0055"/>
                </a:solidFill>
                <a:latin typeface="Consolas"/>
              </a:rPr>
              <a:t>public</a:t>
            </a:r>
            <a:r>
              <a:rPr lang="sr-Latn-RS" sz="2000">
                <a:solidFill>
                  <a:srgbClr val="000000"/>
                </a:solidFill>
                <a:latin typeface="Consolas"/>
              </a:rPr>
              <a:t> </a:t>
            </a:r>
            <a:r>
              <a:rPr lang="sr-Latn-RS" sz="2000" b="1">
                <a:solidFill>
                  <a:srgbClr val="7F0055"/>
                </a:solidFill>
                <a:latin typeface="Consolas"/>
              </a:rPr>
              <a:t>class</a:t>
            </a:r>
            <a:r>
              <a:rPr lang="sr-Latn-RS" sz="2000">
                <a:solidFill>
                  <a:srgbClr val="000000"/>
                </a:solidFill>
                <a:latin typeface="Consolas"/>
              </a:rPr>
              <a:t> ZdravoSveteController {</a:t>
            </a:r>
            <a:endParaRPr lang="en-US" sz="2000">
              <a:solidFill>
                <a:srgbClr val="000000"/>
              </a:solidFill>
              <a:latin typeface="Consolas"/>
            </a:endParaRPr>
          </a:p>
          <a:p>
            <a:endParaRPr lang="en-US" sz="2000">
              <a:solidFill>
                <a:srgbClr val="000000"/>
              </a:solidFill>
              <a:latin typeface="Consolas"/>
            </a:endParaRPr>
          </a:p>
          <a:p>
            <a:r>
              <a:rPr lang="en-US" sz="2000">
                <a:solidFill>
                  <a:srgbClr val="646464"/>
                </a:solidFill>
                <a:latin typeface="Consolas"/>
              </a:rPr>
              <a:t>	</a:t>
            </a:r>
            <a:r>
              <a:rPr lang="sr-Latn-RS" sz="2000">
                <a:solidFill>
                  <a:srgbClr val="646464"/>
                </a:solidFill>
                <a:latin typeface="Consolas"/>
              </a:rPr>
              <a:t>@GetMapping</a:t>
            </a:r>
          </a:p>
          <a:p>
            <a:r>
              <a:rPr lang="en-US" sz="2000" b="1">
                <a:solidFill>
                  <a:srgbClr val="7F0055"/>
                </a:solidFill>
                <a:latin typeface="Consolas"/>
              </a:rPr>
              <a:t>	</a:t>
            </a:r>
            <a:r>
              <a:rPr lang="sr-Latn-RS" sz="2000" b="1">
                <a:solidFill>
                  <a:srgbClr val="7F0055"/>
                </a:solidFill>
                <a:latin typeface="Consolas"/>
              </a:rPr>
              <a:t>public</a:t>
            </a:r>
            <a:r>
              <a:rPr lang="sr-Latn-RS" sz="2000">
                <a:solidFill>
                  <a:srgbClr val="000000"/>
                </a:solidFill>
                <a:latin typeface="Consolas"/>
              </a:rPr>
              <a:t> String getZdravo() {</a:t>
            </a:r>
            <a:r>
              <a:rPr lang="en-US" sz="2000">
                <a:solidFill>
                  <a:srgbClr val="000000"/>
                </a:solidFill>
                <a:latin typeface="Consolas"/>
              </a:rPr>
              <a:t>..}</a:t>
            </a:r>
          </a:p>
          <a:p>
            <a:r>
              <a:rPr lang="en-US" sz="2000">
                <a:solidFill>
                  <a:srgbClr val="000000"/>
                </a:solidFill>
                <a:latin typeface="Consolas"/>
              </a:rPr>
              <a:t>}</a:t>
            </a:r>
            <a:endParaRPr lang="sr-Latn-RS" sz="2000">
              <a:solidFill>
                <a:srgbClr val="000000"/>
              </a:solidFill>
              <a:latin typeface="Consolas"/>
            </a:endParaRPr>
          </a:p>
        </p:txBody>
      </p:sp>
    </p:spTree>
    <p:extLst>
      <p:ext uri="{BB962C8B-B14F-4D97-AF65-F5344CB8AC3E}">
        <p14:creationId xmlns:p14="http://schemas.microsoft.com/office/powerpoint/2010/main" val="24572251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3442669"/>
          </a:xfrm>
          <a:ln w="38100">
            <a:solidFill>
              <a:schemeClr val="tx1">
                <a:lumMod val="65000"/>
                <a:lumOff val="35000"/>
              </a:schemeClr>
            </a:solidFill>
            <a:prstDash val="solid"/>
            <a:round/>
          </a:ln>
        </p:spPr>
        <p:txBody>
          <a:bodyPr>
            <a:normAutofit fontScale="92500" lnSpcReduction="20000"/>
          </a:bodyPr>
          <a:lstStyle/>
          <a:p>
            <a:r>
              <a:rPr lang="en-US" err="1"/>
              <a:t>Povratn</a:t>
            </a:r>
            <a:r>
              <a:rPr lang="sr-Latn-RS"/>
              <a:t>i</a:t>
            </a:r>
            <a:r>
              <a:rPr lang="en-US"/>
              <a:t> tip Handler Method</a:t>
            </a:r>
            <a:r>
              <a:rPr lang="sr-Latn-RS"/>
              <a:t> </a:t>
            </a:r>
            <a:r>
              <a:rPr lang="en-US" err="1"/>
              <a:t>metode</a:t>
            </a:r>
            <a:r>
              <a:rPr lang="en-US"/>
              <a:t> </a:t>
            </a:r>
            <a:r>
              <a:rPr lang="en-US" err="1"/>
              <a:t>za</a:t>
            </a:r>
            <a:r>
              <a:rPr lang="en-US"/>
              <a:t> </a:t>
            </a:r>
            <a:r>
              <a:rPr lang="en-US" err="1"/>
              <a:t>potrebe</a:t>
            </a:r>
            <a:r>
              <a:rPr lang="en-US"/>
              <a:t> </a:t>
            </a:r>
            <a:r>
              <a:rPr lang="sr-Latn-RS"/>
              <a:t>ovog predavanja </a:t>
            </a:r>
            <a:r>
              <a:rPr lang="en-US" err="1"/>
              <a:t>definisaće</a:t>
            </a:r>
            <a:r>
              <a:rPr lang="en-US"/>
              <a:t> se </a:t>
            </a:r>
            <a:r>
              <a:rPr lang="en-US" err="1"/>
              <a:t>kao</a:t>
            </a:r>
            <a:r>
              <a:rPr lang="en-US"/>
              <a:t> </a:t>
            </a:r>
            <a:r>
              <a:rPr lang="en-US" b="1"/>
              <a:t>String</a:t>
            </a:r>
            <a:r>
              <a:rPr lang="en-US"/>
              <a:t> </a:t>
            </a:r>
            <a:r>
              <a:rPr lang="en-US" err="1"/>
              <a:t>ili</a:t>
            </a:r>
            <a:r>
              <a:rPr lang="en-US"/>
              <a:t> </a:t>
            </a:r>
            <a:r>
              <a:rPr lang="en-US" b="1"/>
              <a:t>void</a:t>
            </a:r>
            <a:r>
              <a:rPr lang="en-US"/>
              <a:t>.</a:t>
            </a:r>
            <a:r>
              <a:rPr lang="pl-PL"/>
              <a:t> Više o tome u dodatnim materijalima.</a:t>
            </a:r>
            <a:endParaRPr lang="sr-Latn-RS"/>
          </a:p>
          <a:p>
            <a:r>
              <a:rPr lang="en-US" err="1"/>
              <a:t>Kada</a:t>
            </a:r>
            <a:r>
              <a:rPr lang="en-US"/>
              <a:t> se </a:t>
            </a:r>
            <a:r>
              <a:rPr lang="en-US" err="1"/>
              <a:t>koristi</a:t>
            </a:r>
            <a:r>
              <a:rPr lang="en-US"/>
              <a:t> </a:t>
            </a:r>
            <a:r>
              <a:rPr lang="en-US" err="1"/>
              <a:t>povratni</a:t>
            </a:r>
            <a:r>
              <a:rPr lang="en-US"/>
              <a:t> tip </a:t>
            </a:r>
            <a:r>
              <a:rPr lang="en-US" b="1"/>
              <a:t>String</a:t>
            </a:r>
            <a:r>
              <a:rPr lang="en-US"/>
              <a:t> </a:t>
            </a:r>
            <a:r>
              <a:rPr lang="en-US" err="1"/>
              <a:t>tada</a:t>
            </a:r>
            <a:r>
              <a:rPr lang="en-US"/>
              <a:t> se </a:t>
            </a:r>
            <a:r>
              <a:rPr lang="en-US" err="1"/>
              <a:t>očekuje</a:t>
            </a:r>
            <a:r>
              <a:rPr lang="en-US"/>
              <a:t> da se </a:t>
            </a:r>
            <a:r>
              <a:rPr lang="en-US" err="1"/>
              <a:t>vrati</a:t>
            </a:r>
            <a:r>
              <a:rPr lang="en-US"/>
              <a:t> </a:t>
            </a:r>
            <a:r>
              <a:rPr lang="sr-Latn-RS"/>
              <a:t>ime prezentacije (view) koji se treba prikazati za pozvanu metodu. </a:t>
            </a:r>
          </a:p>
          <a:p>
            <a:pPr lvl="1"/>
            <a:r>
              <a:rPr lang="sr-Latn-RS"/>
              <a:t>Prezentacija može biti statička HTML stranica ili dinamički generisana uz mopoć nekog </a:t>
            </a:r>
            <a:r>
              <a:rPr lang="sr-Latn-RS" i="1"/>
              <a:t>Template Engine</a:t>
            </a:r>
            <a:r>
              <a:rPr lang="sr-Latn-RS"/>
              <a:t>.</a:t>
            </a:r>
          </a:p>
          <a:p>
            <a:pPr lvl="1"/>
            <a:r>
              <a:rPr lang="sr-Latn-RS"/>
              <a:t>Za vraćanje imena statičke stranice </a:t>
            </a:r>
            <a:r>
              <a:rPr lang="en-US"/>
              <a:t>V</a:t>
            </a:r>
            <a:r>
              <a:rPr lang="sr-Latn-RS"/>
              <a:t>ie</a:t>
            </a:r>
            <a:r>
              <a:rPr lang="en-US"/>
              <a:t>w</a:t>
            </a:r>
            <a:r>
              <a:rPr lang="sr-Latn-RS"/>
              <a:t> Engine mora biti isklučen. </a:t>
            </a:r>
          </a:p>
          <a:p>
            <a:r>
              <a:rPr lang="en-US" err="1"/>
              <a:t>Svaka</a:t>
            </a:r>
            <a:r>
              <a:rPr lang="en-US"/>
              <a:t> od </a:t>
            </a:r>
            <a:r>
              <a:rPr lang="en-US" err="1"/>
              <a:t>metoda</a:t>
            </a:r>
            <a:r>
              <a:rPr lang="en-US"/>
              <a:t> </a:t>
            </a:r>
            <a:r>
              <a:rPr lang="en-US" err="1"/>
              <a:t>kontrolera</a:t>
            </a:r>
            <a:r>
              <a:rPr lang="en-US"/>
              <a:t> </a:t>
            </a:r>
            <a:r>
              <a:rPr lang="en-US" err="1"/>
              <a:t>koja</a:t>
            </a:r>
            <a:r>
              <a:rPr lang="en-US"/>
              <a:t> </a:t>
            </a:r>
            <a:r>
              <a:rPr lang="en-US" err="1"/>
              <a:t>vraća</a:t>
            </a:r>
            <a:r>
              <a:rPr lang="en-US"/>
              <a:t> </a:t>
            </a:r>
            <a:r>
              <a:rPr lang="en-US" err="1"/>
              <a:t>povratni</a:t>
            </a:r>
            <a:r>
              <a:rPr lang="en-US"/>
              <a:t> tip String </a:t>
            </a:r>
            <a:r>
              <a:rPr lang="en-US" err="1"/>
              <a:t>može</a:t>
            </a:r>
            <a:r>
              <a:rPr lang="en-US"/>
              <a:t> </a:t>
            </a:r>
            <a:r>
              <a:rPr lang="en-US" err="1"/>
              <a:t>biti</a:t>
            </a:r>
            <a:r>
              <a:rPr lang="en-US"/>
              <a:t> </a:t>
            </a:r>
            <a:r>
              <a:rPr lang="en-US" err="1"/>
              <a:t>dodatno</a:t>
            </a:r>
            <a:r>
              <a:rPr lang="en-US"/>
              <a:t> </a:t>
            </a:r>
            <a:r>
              <a:rPr lang="en-US" err="1"/>
              <a:t>anotirana</a:t>
            </a:r>
            <a:r>
              <a:rPr lang="en-US"/>
              <a:t> </a:t>
            </a:r>
            <a:r>
              <a:rPr lang="en-US" err="1"/>
              <a:t>sa</a:t>
            </a:r>
            <a:r>
              <a:rPr lang="en-US"/>
              <a:t> </a:t>
            </a:r>
            <a:r>
              <a:rPr lang="en-US">
                <a:solidFill>
                  <a:schemeClr val="bg1">
                    <a:lumMod val="65000"/>
                  </a:schemeClr>
                </a:solidFill>
              </a:rPr>
              <a:t>@ResponseBody</a:t>
            </a:r>
            <a:r>
              <a:rPr lang="en-US"/>
              <a:t>. </a:t>
            </a:r>
            <a:endParaRPr lang="sr-Latn-RS"/>
          </a:p>
          <a:p>
            <a:pPr lvl="1"/>
            <a:r>
              <a:rPr lang="en-US">
                <a:solidFill>
                  <a:schemeClr val="bg1">
                    <a:lumMod val="65000"/>
                  </a:schemeClr>
                </a:solidFill>
              </a:rPr>
              <a:t>@ResponseBody </a:t>
            </a:r>
            <a:r>
              <a:rPr lang="sr-Latn-RS"/>
              <a:t>naznačava se da će se u telu metode definisati telo HTTP odgovora (u našem slučaju povratni HTML), umesto da metoda vrati logičko ime prezentacije (view). </a:t>
            </a:r>
            <a:endParaRPr lang="en-US"/>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Rad sa Kontrolerima</a:t>
            </a:r>
            <a:endParaRPr lang="en-US" sz="4000">
              <a:latin typeface="+mn-lt"/>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Controllers</a:t>
            </a:r>
            <a:endParaRPr lang="en-US">
              <a:solidFill>
                <a:schemeClr val="bg1"/>
              </a:solidFill>
              <a:latin typeface="+mn-lt"/>
            </a:endParaRPr>
          </a:p>
        </p:txBody>
      </p:sp>
      <p:sp>
        <p:nvSpPr>
          <p:cNvPr id="2" name="Rectangle 1"/>
          <p:cNvSpPr/>
          <p:nvPr/>
        </p:nvSpPr>
        <p:spPr>
          <a:xfrm>
            <a:off x="249382" y="5042118"/>
            <a:ext cx="11684000" cy="1815882"/>
          </a:xfrm>
          <a:prstGeom prst="rect">
            <a:avLst/>
          </a:prstGeom>
        </p:spPr>
        <p:txBody>
          <a:bodyPr wrap="square">
            <a:spAutoFit/>
          </a:bodyPr>
          <a:lstStyle/>
          <a:p>
            <a:r>
              <a:rPr lang="sr-Latn-RS" sz="1600">
                <a:solidFill>
                  <a:srgbClr val="646464"/>
                </a:solidFill>
                <a:latin typeface="Consolas"/>
              </a:rPr>
              <a:t>@Controller</a:t>
            </a:r>
            <a:endParaRPr lang="en-US" sz="1600">
              <a:solidFill>
                <a:srgbClr val="646464"/>
              </a:solidFill>
              <a:latin typeface="Consolas"/>
            </a:endParaRPr>
          </a:p>
          <a:p>
            <a:r>
              <a:rPr lang="sr-Latn-RS" sz="1600">
                <a:solidFill>
                  <a:srgbClr val="646464"/>
                </a:solidFill>
                <a:latin typeface="Consolas"/>
              </a:rPr>
              <a:t>@RequestMapping</a:t>
            </a:r>
            <a:r>
              <a:rPr lang="sr-Latn-RS" sz="1600">
                <a:solidFill>
                  <a:srgbClr val="000000"/>
                </a:solidFill>
                <a:latin typeface="Consolas"/>
              </a:rPr>
              <a:t>(</a:t>
            </a:r>
            <a:r>
              <a:rPr lang="sr-Latn-RS" sz="1600">
                <a:solidFill>
                  <a:srgbClr val="2A00FF"/>
                </a:solidFill>
                <a:latin typeface="Consolas"/>
              </a:rPr>
              <a:t>"/ZdravoSvete"</a:t>
            </a:r>
            <a:r>
              <a:rPr lang="sr-Latn-RS" sz="1600">
                <a:solidFill>
                  <a:srgbClr val="000000"/>
                </a:solidFill>
                <a:latin typeface="Consolas"/>
              </a:rPr>
              <a:t>)</a:t>
            </a:r>
            <a:endParaRPr lang="sr-Latn-RS" sz="1600">
              <a:solidFill>
                <a:srgbClr val="646464"/>
              </a:solidFill>
              <a:latin typeface="Consolas"/>
            </a:endParaRPr>
          </a:p>
          <a:p>
            <a:r>
              <a:rPr lang="sr-Latn-RS" sz="1600" b="1">
                <a:solidFill>
                  <a:srgbClr val="7F0055"/>
                </a:solidFill>
                <a:latin typeface="Consolas"/>
              </a:rPr>
              <a:t>public</a:t>
            </a:r>
            <a:r>
              <a:rPr lang="sr-Latn-RS" sz="1600">
                <a:solidFill>
                  <a:srgbClr val="000000"/>
                </a:solidFill>
                <a:latin typeface="Consolas"/>
              </a:rPr>
              <a:t> </a:t>
            </a:r>
            <a:r>
              <a:rPr lang="sr-Latn-RS" sz="1600" b="1">
                <a:solidFill>
                  <a:srgbClr val="7F0055"/>
                </a:solidFill>
                <a:latin typeface="Consolas"/>
              </a:rPr>
              <a:t>class</a:t>
            </a:r>
            <a:r>
              <a:rPr lang="sr-Latn-RS" sz="1600">
                <a:solidFill>
                  <a:srgbClr val="000000"/>
                </a:solidFill>
                <a:latin typeface="Consolas"/>
              </a:rPr>
              <a:t> ZdravoSveteController {</a:t>
            </a:r>
            <a:endParaRPr lang="en-US" sz="1600">
              <a:solidFill>
                <a:srgbClr val="000000"/>
              </a:solidFill>
              <a:latin typeface="Consolas"/>
            </a:endParaRPr>
          </a:p>
          <a:p>
            <a:endParaRPr lang="en-US" sz="1600">
              <a:solidFill>
                <a:srgbClr val="000000"/>
              </a:solidFill>
              <a:latin typeface="Consolas"/>
            </a:endParaRPr>
          </a:p>
          <a:p>
            <a:r>
              <a:rPr lang="en-US" sz="1600">
                <a:solidFill>
                  <a:srgbClr val="646464"/>
                </a:solidFill>
                <a:latin typeface="Consolas"/>
              </a:rPr>
              <a:t>	</a:t>
            </a:r>
            <a:r>
              <a:rPr lang="sr-Latn-RS" sz="1600">
                <a:solidFill>
                  <a:srgbClr val="646464"/>
                </a:solidFill>
                <a:latin typeface="Consolas"/>
              </a:rPr>
              <a:t>@GetMapping</a:t>
            </a:r>
          </a:p>
          <a:p>
            <a:r>
              <a:rPr lang="sr-Latn-RS" sz="1600"/>
              <a:t>	</a:t>
            </a:r>
            <a:r>
              <a:rPr lang="sr-Latn-RS" sz="1600">
                <a:solidFill>
                  <a:srgbClr val="646464"/>
                </a:solidFill>
                <a:latin typeface="Consolas"/>
              </a:rPr>
              <a:t>@ResponseBody</a:t>
            </a:r>
          </a:p>
          <a:p>
            <a:r>
              <a:rPr lang="en-US" sz="1600" b="1">
                <a:solidFill>
                  <a:srgbClr val="7F0055"/>
                </a:solidFill>
                <a:latin typeface="Consolas"/>
              </a:rPr>
              <a:t>	</a:t>
            </a:r>
            <a:r>
              <a:rPr lang="sr-Latn-RS" sz="1600" b="1">
                <a:solidFill>
                  <a:srgbClr val="7F0055"/>
                </a:solidFill>
                <a:latin typeface="Consolas"/>
              </a:rPr>
              <a:t>public</a:t>
            </a:r>
            <a:r>
              <a:rPr lang="sr-Latn-RS" sz="1600">
                <a:solidFill>
                  <a:srgbClr val="000000"/>
                </a:solidFill>
                <a:latin typeface="Consolas"/>
              </a:rPr>
              <a:t> String getZdravo() {</a:t>
            </a:r>
            <a:r>
              <a:rPr lang="en-US" sz="1600">
                <a:solidFill>
                  <a:srgbClr val="000000"/>
                </a:solidFill>
                <a:latin typeface="Consolas"/>
              </a:rPr>
              <a:t>..}</a:t>
            </a:r>
            <a:endParaRPr lang="sr-Latn-RS" sz="1600">
              <a:solidFill>
                <a:srgbClr val="000000"/>
              </a:solidFill>
              <a:latin typeface="Consolas"/>
            </a:endParaRPr>
          </a:p>
        </p:txBody>
      </p:sp>
    </p:spTree>
    <p:extLst>
      <p:ext uri="{BB962C8B-B14F-4D97-AF65-F5344CB8AC3E}">
        <p14:creationId xmlns:p14="http://schemas.microsoft.com/office/powerpoint/2010/main" val="38600931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9"/>
            <a:ext cx="3997764" cy="5115143"/>
          </a:xfrm>
          <a:ln w="38100">
            <a:solidFill>
              <a:schemeClr val="tx1">
                <a:lumMod val="65000"/>
                <a:lumOff val="35000"/>
              </a:schemeClr>
            </a:solidFill>
            <a:prstDash val="solid"/>
            <a:round/>
          </a:ln>
        </p:spPr>
        <p:txBody>
          <a:bodyPr>
            <a:normAutofit lnSpcReduction="10000"/>
          </a:bodyPr>
          <a:lstStyle/>
          <a:p>
            <a:r>
              <a:rPr lang="en-US"/>
              <a:t>U </a:t>
            </a:r>
            <a:r>
              <a:rPr lang="en-US" err="1"/>
              <a:t>klas</a:t>
            </a:r>
            <a:r>
              <a:rPr lang="sr-Latn-RS"/>
              <a:t>i</a:t>
            </a:r>
            <a:r>
              <a:rPr lang="en-US"/>
              <a:t> ZdravoSveteController </a:t>
            </a:r>
            <a:r>
              <a:rPr lang="sr-Latn-RS"/>
              <a:t>postoji kreirana javna metoda </a:t>
            </a:r>
            <a:r>
              <a:rPr lang="sr-Latn-RS" i="1"/>
              <a:t>getZdravo</a:t>
            </a:r>
            <a:r>
              <a:rPr lang="sr-Latn-RS"/>
              <a:t> koja vraća </a:t>
            </a:r>
            <a:r>
              <a:rPr lang="sr-Latn-RS" b="1" i="1"/>
              <a:t>String</a:t>
            </a:r>
            <a:r>
              <a:rPr lang="sr-Latn-RS"/>
              <a:t> i koja je anotirana sa </a:t>
            </a:r>
            <a:r>
              <a:rPr lang="en-US">
                <a:solidFill>
                  <a:schemeClr val="bg1">
                    <a:lumMod val="65000"/>
                  </a:schemeClr>
                </a:solidFill>
              </a:rPr>
              <a:t>@GetMapping </a:t>
            </a:r>
            <a:r>
              <a:rPr lang="en-US"/>
              <a:t>i </a:t>
            </a:r>
            <a:r>
              <a:rPr lang="en-US">
                <a:solidFill>
                  <a:schemeClr val="bg1">
                    <a:lumMod val="65000"/>
                  </a:schemeClr>
                </a:solidFill>
              </a:rPr>
              <a:t>@ResponseBody</a:t>
            </a:r>
            <a:r>
              <a:rPr lang="sr-Latn-RS"/>
              <a:t>. </a:t>
            </a:r>
          </a:p>
          <a:p>
            <a:r>
              <a:rPr lang="sr-Latn-RS"/>
              <a:t>U metodi </a:t>
            </a:r>
            <a:r>
              <a:rPr lang="sr-Latn-RS" i="1"/>
              <a:t>getZdravo</a:t>
            </a:r>
            <a:r>
              <a:rPr lang="sr-Latn-RS"/>
              <a:t> kreira se String reprezentacija HTML stanice koju treba da se vratiti kao povratnu vrednos te metode</a:t>
            </a:r>
            <a:endParaRPr lang="sr-Latn-RS">
              <a:latin typeface="Calibri" pitchFamily="34" charset="0"/>
            </a:endParaRP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Rad sa Kontrolerima</a:t>
            </a:r>
            <a:endParaRPr lang="en-US" sz="4000">
              <a:latin typeface="+mn-lt"/>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Controllers</a:t>
            </a:r>
            <a:endParaRPr lang="en-US">
              <a:solidFill>
                <a:schemeClr val="bg1"/>
              </a:solidFill>
              <a:latin typeface="+mn-lt"/>
            </a:endParaRPr>
          </a:p>
        </p:txBody>
      </p:sp>
      <p:sp>
        <p:nvSpPr>
          <p:cNvPr id="5" name="TextBox 4"/>
          <p:cNvSpPr txBox="1">
            <a:spLocks noChangeArrowheads="1"/>
          </p:cNvSpPr>
          <p:nvPr/>
        </p:nvSpPr>
        <p:spPr bwMode="auto">
          <a:xfrm>
            <a:off x="4968498" y="1036692"/>
            <a:ext cx="66159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sr-Latn-RS" altLang="sr-Latn-RS" b="1">
                <a:solidFill>
                  <a:srgbClr val="FF0000"/>
                </a:solidFill>
              </a:rPr>
              <a:t>M</a:t>
            </a:r>
            <a:r>
              <a:rPr lang="sr-Latn-RS" b="1">
                <a:solidFill>
                  <a:srgbClr val="FF0000"/>
                </a:solidFill>
              </a:rPr>
              <a:t>etode getZdravo</a:t>
            </a:r>
            <a:endParaRPr lang="sr-Latn-RS" altLang="sr-Latn-RS" b="1">
              <a:solidFill>
                <a:srgbClr val="FF0000"/>
              </a:solidFill>
            </a:endParaRPr>
          </a:p>
        </p:txBody>
      </p:sp>
      <p:sp>
        <p:nvSpPr>
          <p:cNvPr id="6" name="Content Placeholder 2"/>
          <p:cNvSpPr txBox="1">
            <a:spLocks/>
          </p:cNvSpPr>
          <p:nvPr/>
        </p:nvSpPr>
        <p:spPr>
          <a:xfrm>
            <a:off x="4247146" y="1456348"/>
            <a:ext cx="7686235" cy="5233295"/>
          </a:xfrm>
          <a:prstGeom prst="rect">
            <a:avLst/>
          </a:prstGeom>
          <a:ln w="38100">
            <a:noFill/>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2300">
                <a:solidFill>
                  <a:srgbClr val="646464"/>
                </a:solidFill>
                <a:latin typeface="Consolas" pitchFamily="49" charset="0"/>
                <a:cs typeface="Consolas" pitchFamily="49" charset="0"/>
              </a:rPr>
              <a:t>@Controller</a:t>
            </a:r>
          </a:p>
          <a:p>
            <a:pPr marL="0" indent="0">
              <a:spcBef>
                <a:spcPts val="0"/>
              </a:spcBef>
              <a:buNone/>
            </a:pPr>
            <a:r>
              <a:rPr lang="en-US" sz="2300">
                <a:solidFill>
                  <a:srgbClr val="646464"/>
                </a:solidFill>
                <a:latin typeface="Consolas" pitchFamily="49" charset="0"/>
                <a:cs typeface="Consolas" pitchFamily="49" charset="0"/>
              </a:rPr>
              <a:t>@RequestMapping</a:t>
            </a:r>
            <a:r>
              <a:rPr lang="en-US" sz="2300">
                <a:solidFill>
                  <a:srgbClr val="000000"/>
                </a:solidFill>
                <a:latin typeface="Consolas" pitchFamily="49" charset="0"/>
                <a:cs typeface="Consolas" pitchFamily="49" charset="0"/>
              </a:rPr>
              <a:t>(</a:t>
            </a:r>
            <a:r>
              <a:rPr lang="en-US" sz="2300">
                <a:solidFill>
                  <a:srgbClr val="2A00FF"/>
                </a:solidFill>
                <a:latin typeface="Consolas" pitchFamily="49" charset="0"/>
                <a:cs typeface="Consolas" pitchFamily="49" charset="0"/>
              </a:rPr>
              <a:t>"/ZdravoSvete"</a:t>
            </a:r>
            <a:r>
              <a:rPr lang="en-US" sz="2300">
                <a:solidFill>
                  <a:srgbClr val="000000"/>
                </a:solidFill>
                <a:latin typeface="Consolas" pitchFamily="49" charset="0"/>
                <a:cs typeface="Consolas" pitchFamily="49" charset="0"/>
              </a:rPr>
              <a:t>)</a:t>
            </a:r>
          </a:p>
          <a:p>
            <a:pPr marL="0" indent="0">
              <a:spcBef>
                <a:spcPts val="0"/>
              </a:spcBef>
              <a:buNone/>
            </a:pPr>
            <a:r>
              <a:rPr lang="en-US" sz="2300" b="1">
                <a:solidFill>
                  <a:srgbClr val="7F0055"/>
                </a:solidFill>
                <a:latin typeface="Consolas" pitchFamily="49" charset="0"/>
                <a:cs typeface="Consolas" pitchFamily="49" charset="0"/>
              </a:rPr>
              <a:t>public</a:t>
            </a:r>
            <a:r>
              <a:rPr lang="en-US" sz="2300">
                <a:solidFill>
                  <a:srgbClr val="000000"/>
                </a:solidFill>
                <a:latin typeface="Consolas" pitchFamily="49" charset="0"/>
                <a:cs typeface="Consolas" pitchFamily="49" charset="0"/>
              </a:rPr>
              <a:t> </a:t>
            </a:r>
            <a:r>
              <a:rPr lang="en-US" sz="2300" b="1">
                <a:solidFill>
                  <a:srgbClr val="7F0055"/>
                </a:solidFill>
                <a:latin typeface="Consolas" pitchFamily="49" charset="0"/>
                <a:cs typeface="Consolas" pitchFamily="49" charset="0"/>
              </a:rPr>
              <a:t>class</a:t>
            </a:r>
            <a:r>
              <a:rPr lang="en-US" sz="2300">
                <a:solidFill>
                  <a:srgbClr val="000000"/>
                </a:solidFill>
                <a:latin typeface="Consolas" pitchFamily="49" charset="0"/>
                <a:cs typeface="Consolas" pitchFamily="49" charset="0"/>
              </a:rPr>
              <a:t> ZdravoSveteController {</a:t>
            </a:r>
          </a:p>
          <a:p>
            <a:pPr marL="0" indent="0">
              <a:spcBef>
                <a:spcPts val="0"/>
              </a:spcBef>
              <a:buNone/>
            </a:pPr>
            <a:endParaRPr lang="sr-Cyrl-RS" sz="2300">
              <a:latin typeface="Consolas" pitchFamily="49" charset="0"/>
              <a:cs typeface="Consolas" pitchFamily="49" charset="0"/>
            </a:endParaRPr>
          </a:p>
          <a:p>
            <a:pPr marL="0" indent="0">
              <a:spcBef>
                <a:spcPts val="0"/>
              </a:spcBef>
              <a:buNone/>
            </a:pPr>
            <a:r>
              <a:rPr lang="sr-Latn-RS" sz="2300">
                <a:solidFill>
                  <a:srgbClr val="000000"/>
                </a:solidFill>
                <a:latin typeface="Consolas" pitchFamily="49" charset="0"/>
                <a:cs typeface="Consolas" pitchFamily="49" charset="0"/>
              </a:rPr>
              <a:t>	</a:t>
            </a:r>
            <a:r>
              <a:rPr lang="en-US" sz="2300">
                <a:solidFill>
                  <a:srgbClr val="646464"/>
                </a:solidFill>
                <a:latin typeface="Consolas" pitchFamily="49" charset="0"/>
                <a:cs typeface="Consolas" pitchFamily="49" charset="0"/>
              </a:rPr>
              <a:t>@GetMapping</a:t>
            </a:r>
          </a:p>
          <a:p>
            <a:pPr marL="0" indent="0">
              <a:spcBef>
                <a:spcPts val="0"/>
              </a:spcBef>
              <a:buNone/>
            </a:pPr>
            <a:r>
              <a:rPr lang="en-US" sz="2300">
                <a:solidFill>
                  <a:srgbClr val="000000"/>
                </a:solidFill>
                <a:latin typeface="Consolas" pitchFamily="49" charset="0"/>
                <a:cs typeface="Consolas" pitchFamily="49" charset="0"/>
              </a:rPr>
              <a:t>	</a:t>
            </a:r>
            <a:r>
              <a:rPr lang="en-US" sz="2300">
                <a:solidFill>
                  <a:srgbClr val="646464"/>
                </a:solidFill>
                <a:latin typeface="Consolas" pitchFamily="49" charset="0"/>
                <a:cs typeface="Consolas" pitchFamily="49" charset="0"/>
              </a:rPr>
              <a:t>@ResponseBody</a:t>
            </a:r>
          </a:p>
          <a:p>
            <a:pPr marL="0" indent="0">
              <a:spcBef>
                <a:spcPts val="0"/>
              </a:spcBef>
              <a:buNone/>
            </a:pPr>
            <a:r>
              <a:rPr lang="en-US" sz="2300">
                <a:solidFill>
                  <a:srgbClr val="000000"/>
                </a:solidFill>
                <a:latin typeface="Consolas" pitchFamily="49" charset="0"/>
                <a:cs typeface="Consolas" pitchFamily="49" charset="0"/>
              </a:rPr>
              <a:t>	</a:t>
            </a:r>
            <a:r>
              <a:rPr lang="en-US" sz="2300" b="1">
                <a:solidFill>
                  <a:srgbClr val="7F0055"/>
                </a:solidFill>
                <a:latin typeface="Consolas" pitchFamily="49" charset="0"/>
                <a:cs typeface="Consolas" pitchFamily="49" charset="0"/>
              </a:rPr>
              <a:t>public</a:t>
            </a:r>
            <a:r>
              <a:rPr lang="en-US" sz="2300">
                <a:solidFill>
                  <a:srgbClr val="000000"/>
                </a:solidFill>
                <a:latin typeface="Consolas" pitchFamily="49" charset="0"/>
                <a:cs typeface="Consolas" pitchFamily="49" charset="0"/>
              </a:rPr>
              <a:t> String getZdravo() {</a:t>
            </a:r>
          </a:p>
          <a:p>
            <a:pPr marL="0" indent="0">
              <a:spcBef>
                <a:spcPts val="0"/>
              </a:spcBef>
              <a:buNone/>
            </a:pPr>
            <a:endParaRPr lang="sr-Cyrl-RS" sz="2300">
              <a:latin typeface="Consolas" pitchFamily="49" charset="0"/>
              <a:cs typeface="Consolas" pitchFamily="49" charset="0"/>
            </a:endParaRPr>
          </a:p>
          <a:p>
            <a:pPr marL="0" indent="0">
              <a:spcBef>
                <a:spcPts val="0"/>
              </a:spcBef>
              <a:buNone/>
            </a:pPr>
            <a:r>
              <a:rPr lang="en-US" sz="2300">
                <a:solidFill>
                  <a:srgbClr val="000000"/>
                </a:solidFill>
                <a:latin typeface="Consolas" pitchFamily="49" charset="0"/>
                <a:cs typeface="Consolas" pitchFamily="49" charset="0"/>
              </a:rPr>
              <a:t>		String </a:t>
            </a:r>
            <a:r>
              <a:rPr lang="en-US" sz="2300">
                <a:solidFill>
                  <a:srgbClr val="6A3E3E"/>
                </a:solidFill>
                <a:latin typeface="Consolas" pitchFamily="49" charset="0"/>
                <a:cs typeface="Consolas" pitchFamily="49" charset="0"/>
              </a:rPr>
              <a:t>retHTML</a:t>
            </a:r>
            <a:r>
              <a:rPr lang="en-US" sz="2300">
                <a:solidFill>
                  <a:srgbClr val="000000"/>
                </a:solidFill>
                <a:latin typeface="Consolas" pitchFamily="49" charset="0"/>
                <a:cs typeface="Consolas" pitchFamily="49" charset="0"/>
              </a:rPr>
              <a:t> = </a:t>
            </a:r>
          </a:p>
          <a:p>
            <a:pPr marL="0" indent="0">
              <a:spcBef>
                <a:spcPts val="0"/>
              </a:spcBef>
              <a:buNone/>
            </a:pPr>
            <a:r>
              <a:rPr lang="en-US" sz="2300">
                <a:solidFill>
                  <a:srgbClr val="000000"/>
                </a:solidFill>
                <a:latin typeface="Consolas" pitchFamily="49" charset="0"/>
                <a:cs typeface="Consolas" pitchFamily="49" charset="0"/>
              </a:rPr>
              <a:t>			</a:t>
            </a:r>
            <a:r>
              <a:rPr lang="en-US" sz="2300">
                <a:solidFill>
                  <a:srgbClr val="2A00FF"/>
                </a:solidFill>
                <a:latin typeface="Consolas" pitchFamily="49" charset="0"/>
                <a:cs typeface="Consolas" pitchFamily="49" charset="0"/>
              </a:rPr>
              <a:t>"&lt;html&gt;\r\n"</a:t>
            </a:r>
            <a:r>
              <a:rPr lang="en-US" sz="2300">
                <a:solidFill>
                  <a:srgbClr val="000000"/>
                </a:solidFill>
                <a:latin typeface="Consolas" pitchFamily="49" charset="0"/>
                <a:cs typeface="Consolas" pitchFamily="49" charset="0"/>
              </a:rPr>
              <a:t> + </a:t>
            </a:r>
          </a:p>
          <a:p>
            <a:pPr marL="0" indent="0">
              <a:spcBef>
                <a:spcPts val="0"/>
              </a:spcBef>
              <a:buNone/>
            </a:pPr>
            <a:r>
              <a:rPr lang="en-US" sz="2300">
                <a:solidFill>
                  <a:srgbClr val="000000"/>
                </a:solidFill>
                <a:latin typeface="Consolas" pitchFamily="49" charset="0"/>
                <a:cs typeface="Consolas" pitchFamily="49" charset="0"/>
              </a:rPr>
              <a:t>			</a:t>
            </a:r>
            <a:r>
              <a:rPr lang="en-US" sz="2300">
                <a:solidFill>
                  <a:srgbClr val="2A00FF"/>
                </a:solidFill>
                <a:latin typeface="Consolas" pitchFamily="49" charset="0"/>
                <a:cs typeface="Consolas" pitchFamily="49" charset="0"/>
              </a:rPr>
              <a:t>"&lt;head&gt;\r\n"</a:t>
            </a:r>
            <a:r>
              <a:rPr lang="en-US" sz="2300">
                <a:solidFill>
                  <a:srgbClr val="000000"/>
                </a:solidFill>
                <a:latin typeface="Consolas" pitchFamily="49" charset="0"/>
                <a:cs typeface="Consolas" pitchFamily="49" charset="0"/>
              </a:rPr>
              <a:t> + </a:t>
            </a:r>
          </a:p>
          <a:p>
            <a:pPr marL="0" indent="0">
              <a:spcBef>
                <a:spcPts val="0"/>
              </a:spcBef>
              <a:buNone/>
            </a:pPr>
            <a:r>
              <a:rPr lang="en-US" sz="2300">
                <a:solidFill>
                  <a:srgbClr val="000000"/>
                </a:solidFill>
                <a:latin typeface="Consolas" pitchFamily="49" charset="0"/>
                <a:cs typeface="Consolas" pitchFamily="49" charset="0"/>
              </a:rPr>
              <a:t>			</a:t>
            </a:r>
            <a:r>
              <a:rPr lang="en-US" sz="2300">
                <a:solidFill>
                  <a:srgbClr val="2A00FF"/>
                </a:solidFill>
                <a:latin typeface="Consolas" pitchFamily="49" charset="0"/>
                <a:cs typeface="Consolas" pitchFamily="49" charset="0"/>
              </a:rPr>
              <a:t>"	&lt;meta charset=\"UTF</a:t>
            </a:r>
            <a:r>
              <a:rPr lang="sr-Latn-RS" sz="2300">
                <a:solidFill>
                  <a:srgbClr val="2A00FF"/>
                </a:solidFill>
                <a:latin typeface="Consolas" pitchFamily="49" charset="0"/>
                <a:cs typeface="Consolas" pitchFamily="49" charset="0"/>
              </a:rPr>
              <a:t>-</a:t>
            </a:r>
            <a:r>
              <a:rPr lang="en-US" sz="2300">
                <a:solidFill>
                  <a:srgbClr val="2A00FF"/>
                </a:solidFill>
                <a:latin typeface="Consolas" pitchFamily="49" charset="0"/>
                <a:cs typeface="Consolas" pitchFamily="49" charset="0"/>
              </a:rPr>
              <a:t>8\"&gt;\r\n"</a:t>
            </a:r>
            <a:r>
              <a:rPr lang="en-US" sz="2300">
                <a:solidFill>
                  <a:srgbClr val="000000"/>
                </a:solidFill>
                <a:latin typeface="Consolas" pitchFamily="49" charset="0"/>
                <a:cs typeface="Consolas" pitchFamily="49" charset="0"/>
              </a:rPr>
              <a:t> + </a:t>
            </a:r>
          </a:p>
          <a:p>
            <a:pPr marL="0" indent="0">
              <a:spcBef>
                <a:spcPts val="0"/>
              </a:spcBef>
              <a:buNone/>
            </a:pPr>
            <a:r>
              <a:rPr lang="en-US" sz="2300">
                <a:solidFill>
                  <a:srgbClr val="000000"/>
                </a:solidFill>
                <a:latin typeface="Consolas" pitchFamily="49" charset="0"/>
                <a:cs typeface="Consolas" pitchFamily="49" charset="0"/>
              </a:rPr>
              <a:t>			</a:t>
            </a:r>
            <a:r>
              <a:rPr lang="en-US" sz="2300">
                <a:solidFill>
                  <a:srgbClr val="2A00FF"/>
                </a:solidFill>
                <a:latin typeface="Consolas" pitchFamily="49" charset="0"/>
                <a:cs typeface="Consolas" pitchFamily="49" charset="0"/>
              </a:rPr>
              <a:t>"	&lt;title&gt;Zdravo</a:t>
            </a:r>
            <a:r>
              <a:rPr lang="sr-Latn-RS" sz="2300">
                <a:solidFill>
                  <a:srgbClr val="2A00FF"/>
                </a:solidFill>
                <a:latin typeface="Consolas" pitchFamily="49" charset="0"/>
                <a:cs typeface="Consolas" pitchFamily="49" charset="0"/>
              </a:rPr>
              <a:t> </a:t>
            </a:r>
            <a:r>
              <a:rPr lang="en-US" sz="2300">
                <a:solidFill>
                  <a:srgbClr val="2A00FF"/>
                </a:solidFill>
                <a:latin typeface="Consolas" pitchFamily="49" charset="0"/>
                <a:cs typeface="Consolas" pitchFamily="49" charset="0"/>
              </a:rPr>
              <a:t>Svete&lt;/title&gt;\r\n"</a:t>
            </a:r>
            <a:r>
              <a:rPr lang="en-US" sz="2300">
                <a:solidFill>
                  <a:srgbClr val="000000"/>
                </a:solidFill>
                <a:latin typeface="Consolas" pitchFamily="49" charset="0"/>
                <a:cs typeface="Consolas" pitchFamily="49" charset="0"/>
              </a:rPr>
              <a:t>+ </a:t>
            </a:r>
          </a:p>
          <a:p>
            <a:pPr marL="0" indent="0">
              <a:spcBef>
                <a:spcPts val="0"/>
              </a:spcBef>
              <a:buNone/>
            </a:pPr>
            <a:r>
              <a:rPr lang="en-US" sz="2300">
                <a:solidFill>
                  <a:srgbClr val="000000"/>
                </a:solidFill>
                <a:latin typeface="Consolas" pitchFamily="49" charset="0"/>
                <a:cs typeface="Consolas" pitchFamily="49" charset="0"/>
              </a:rPr>
              <a:t>			</a:t>
            </a:r>
            <a:r>
              <a:rPr lang="en-US" sz="2300">
                <a:solidFill>
                  <a:srgbClr val="2A00FF"/>
                </a:solidFill>
                <a:latin typeface="Consolas" pitchFamily="49" charset="0"/>
                <a:cs typeface="Consolas" pitchFamily="49" charset="0"/>
              </a:rPr>
              <a:t>"&lt;/head&gt;\r\n"</a:t>
            </a:r>
            <a:r>
              <a:rPr lang="en-US" sz="2300">
                <a:solidFill>
                  <a:srgbClr val="000000"/>
                </a:solidFill>
                <a:latin typeface="Consolas" pitchFamily="49" charset="0"/>
                <a:cs typeface="Consolas" pitchFamily="49" charset="0"/>
              </a:rPr>
              <a:t> + </a:t>
            </a:r>
          </a:p>
          <a:p>
            <a:pPr marL="0" indent="0">
              <a:spcBef>
                <a:spcPts val="0"/>
              </a:spcBef>
              <a:buNone/>
            </a:pPr>
            <a:r>
              <a:rPr lang="en-US" sz="2300">
                <a:solidFill>
                  <a:srgbClr val="000000"/>
                </a:solidFill>
                <a:latin typeface="Consolas" pitchFamily="49" charset="0"/>
                <a:cs typeface="Consolas" pitchFamily="49" charset="0"/>
              </a:rPr>
              <a:t>			</a:t>
            </a:r>
            <a:r>
              <a:rPr lang="en-US" sz="2300">
                <a:solidFill>
                  <a:srgbClr val="2A00FF"/>
                </a:solidFill>
                <a:latin typeface="Consolas" pitchFamily="49" charset="0"/>
                <a:cs typeface="Consolas" pitchFamily="49" charset="0"/>
              </a:rPr>
              <a:t>"&lt;body&gt;\r\n"</a:t>
            </a:r>
            <a:r>
              <a:rPr lang="en-US" sz="2300">
                <a:solidFill>
                  <a:srgbClr val="000000"/>
                </a:solidFill>
                <a:latin typeface="Consolas" pitchFamily="49" charset="0"/>
                <a:cs typeface="Consolas" pitchFamily="49" charset="0"/>
              </a:rPr>
              <a:t> + </a:t>
            </a:r>
          </a:p>
          <a:p>
            <a:pPr marL="0" indent="0">
              <a:spcBef>
                <a:spcPts val="0"/>
              </a:spcBef>
              <a:buNone/>
            </a:pPr>
            <a:r>
              <a:rPr lang="en-US" sz="2300">
                <a:solidFill>
                  <a:srgbClr val="000000"/>
                </a:solidFill>
                <a:latin typeface="Consolas" pitchFamily="49" charset="0"/>
                <a:cs typeface="Consolas" pitchFamily="49" charset="0"/>
              </a:rPr>
              <a:t>			</a:t>
            </a:r>
            <a:r>
              <a:rPr lang="en-US" sz="2300">
                <a:solidFill>
                  <a:srgbClr val="2A00FF"/>
                </a:solidFill>
                <a:latin typeface="Consolas" pitchFamily="49" charset="0"/>
                <a:cs typeface="Consolas" pitchFamily="49" charset="0"/>
              </a:rPr>
              <a:t>"	&lt;h1&gt;Zdravo svete&lt;/h1&gt;\r\n"</a:t>
            </a:r>
            <a:r>
              <a:rPr lang="en-US" sz="2300">
                <a:solidFill>
                  <a:srgbClr val="000000"/>
                </a:solidFill>
                <a:latin typeface="Consolas" pitchFamily="49" charset="0"/>
                <a:cs typeface="Consolas" pitchFamily="49" charset="0"/>
              </a:rPr>
              <a:t>+</a:t>
            </a:r>
          </a:p>
          <a:p>
            <a:pPr marL="0" indent="0">
              <a:spcBef>
                <a:spcPts val="0"/>
              </a:spcBef>
              <a:buNone/>
            </a:pPr>
            <a:r>
              <a:rPr lang="en-US" sz="2300">
                <a:solidFill>
                  <a:srgbClr val="000000"/>
                </a:solidFill>
                <a:latin typeface="Consolas" pitchFamily="49" charset="0"/>
                <a:cs typeface="Consolas" pitchFamily="49" charset="0"/>
              </a:rPr>
              <a:t>			</a:t>
            </a:r>
            <a:r>
              <a:rPr lang="en-US" sz="2300">
                <a:solidFill>
                  <a:srgbClr val="2A00FF"/>
                </a:solidFill>
                <a:latin typeface="Consolas" pitchFamily="49" charset="0"/>
                <a:cs typeface="Consolas" pitchFamily="49" charset="0"/>
              </a:rPr>
              <a:t>"&lt;/body&gt;\r\n"</a:t>
            </a:r>
            <a:r>
              <a:rPr lang="en-US" sz="2300">
                <a:solidFill>
                  <a:srgbClr val="000000"/>
                </a:solidFill>
                <a:latin typeface="Consolas" pitchFamily="49" charset="0"/>
                <a:cs typeface="Consolas" pitchFamily="49" charset="0"/>
              </a:rPr>
              <a:t> + </a:t>
            </a:r>
          </a:p>
          <a:p>
            <a:pPr marL="0" indent="0">
              <a:spcBef>
                <a:spcPts val="0"/>
              </a:spcBef>
              <a:buNone/>
            </a:pPr>
            <a:r>
              <a:rPr lang="en-US" sz="2300">
                <a:solidFill>
                  <a:srgbClr val="000000"/>
                </a:solidFill>
                <a:latin typeface="Consolas" pitchFamily="49" charset="0"/>
                <a:cs typeface="Consolas" pitchFamily="49" charset="0"/>
              </a:rPr>
              <a:t>			</a:t>
            </a:r>
            <a:r>
              <a:rPr lang="en-US" sz="2300">
                <a:solidFill>
                  <a:srgbClr val="2A00FF"/>
                </a:solidFill>
                <a:latin typeface="Consolas" pitchFamily="49" charset="0"/>
                <a:cs typeface="Consolas" pitchFamily="49" charset="0"/>
              </a:rPr>
              <a:t>"&lt;/html&gt;"</a:t>
            </a:r>
            <a:r>
              <a:rPr lang="en-US" sz="2300">
                <a:solidFill>
                  <a:srgbClr val="000000"/>
                </a:solidFill>
                <a:latin typeface="Consolas" pitchFamily="49" charset="0"/>
                <a:cs typeface="Consolas" pitchFamily="49" charset="0"/>
              </a:rPr>
              <a:t>;</a:t>
            </a:r>
          </a:p>
          <a:p>
            <a:pPr marL="0" indent="0">
              <a:spcBef>
                <a:spcPts val="0"/>
              </a:spcBef>
              <a:buNone/>
            </a:pPr>
            <a:r>
              <a:rPr lang="en-US" sz="2300">
                <a:solidFill>
                  <a:srgbClr val="000000"/>
                </a:solidFill>
                <a:latin typeface="Consolas" pitchFamily="49" charset="0"/>
                <a:cs typeface="Consolas" pitchFamily="49" charset="0"/>
              </a:rPr>
              <a:t>		</a:t>
            </a:r>
            <a:r>
              <a:rPr lang="en-US" sz="2300" b="1">
                <a:solidFill>
                  <a:srgbClr val="7F0055"/>
                </a:solidFill>
                <a:latin typeface="Consolas" pitchFamily="49" charset="0"/>
                <a:cs typeface="Consolas" pitchFamily="49" charset="0"/>
              </a:rPr>
              <a:t>return</a:t>
            </a:r>
            <a:r>
              <a:rPr lang="en-US" sz="2300">
                <a:solidFill>
                  <a:srgbClr val="000000"/>
                </a:solidFill>
                <a:latin typeface="Consolas" pitchFamily="49" charset="0"/>
                <a:cs typeface="Consolas" pitchFamily="49" charset="0"/>
              </a:rPr>
              <a:t> </a:t>
            </a:r>
            <a:r>
              <a:rPr lang="en-US" sz="2300">
                <a:solidFill>
                  <a:srgbClr val="6A3E3E"/>
                </a:solidFill>
                <a:latin typeface="Consolas" pitchFamily="49" charset="0"/>
                <a:cs typeface="Consolas" pitchFamily="49" charset="0"/>
              </a:rPr>
              <a:t>retHTML</a:t>
            </a:r>
            <a:r>
              <a:rPr lang="en-US" sz="2300">
                <a:solidFill>
                  <a:srgbClr val="000000"/>
                </a:solidFill>
                <a:latin typeface="Consolas" pitchFamily="49" charset="0"/>
                <a:cs typeface="Consolas" pitchFamily="49" charset="0"/>
              </a:rPr>
              <a:t>;</a:t>
            </a:r>
          </a:p>
          <a:p>
            <a:pPr marL="0" indent="0">
              <a:spcBef>
                <a:spcPts val="0"/>
              </a:spcBef>
              <a:buNone/>
            </a:pPr>
            <a:r>
              <a:rPr lang="sr-Cyrl-RS" sz="2300">
                <a:solidFill>
                  <a:srgbClr val="000000"/>
                </a:solidFill>
                <a:latin typeface="Consolas" pitchFamily="49" charset="0"/>
                <a:cs typeface="Consolas" pitchFamily="49" charset="0"/>
              </a:rPr>
              <a:t>	}</a:t>
            </a:r>
          </a:p>
          <a:p>
            <a:pPr marL="0" indent="0">
              <a:spcBef>
                <a:spcPts val="0"/>
              </a:spcBef>
              <a:buNone/>
            </a:pPr>
            <a:r>
              <a:rPr lang="sr-Cyrl-RS" sz="2300">
                <a:solidFill>
                  <a:srgbClr val="000000"/>
                </a:solidFill>
                <a:latin typeface="Consolas" pitchFamily="49" charset="0"/>
                <a:cs typeface="Consolas" pitchFamily="49" charset="0"/>
              </a:rPr>
              <a:t>}</a:t>
            </a:r>
          </a:p>
          <a:p>
            <a:pPr marL="0" indent="0">
              <a:spcBef>
                <a:spcPts val="0"/>
              </a:spcBef>
              <a:buNone/>
            </a:pPr>
            <a:endParaRPr lang="sr-Latn-RS">
              <a:solidFill>
                <a:srgbClr val="000000"/>
              </a:solidFill>
              <a:latin typeface="Times New Roman"/>
            </a:endParaRPr>
          </a:p>
        </p:txBody>
      </p:sp>
    </p:spTree>
    <p:extLst>
      <p:ext uri="{BB962C8B-B14F-4D97-AF65-F5344CB8AC3E}">
        <p14:creationId xmlns:p14="http://schemas.microsoft.com/office/powerpoint/2010/main" val="982120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Spring Boot </a:t>
            </a:r>
            <a:r>
              <a:rPr lang="en-US" err="1">
                <a:solidFill>
                  <a:schemeClr val="bg1"/>
                </a:solidFill>
                <a:latin typeface="+mn-lt"/>
              </a:rPr>
              <a:t>uvod</a:t>
            </a:r>
            <a:endParaRPr lang="en-US">
              <a:solidFill>
                <a:schemeClr val="bg1"/>
              </a:solidFill>
              <a:latin typeface="+mn-lt"/>
            </a:endParaRPr>
          </a:p>
        </p:txBody>
      </p:sp>
      <p:sp>
        <p:nvSpPr>
          <p:cNvPr id="3" name="Content Placeholder 2"/>
          <p:cNvSpPr>
            <a:spLocks noGrp="1"/>
          </p:cNvSpPr>
          <p:nvPr>
            <p:ph idx="1"/>
          </p:nvPr>
        </p:nvSpPr>
        <p:spPr>
          <a:xfrm>
            <a:off x="249382" y="1574499"/>
            <a:ext cx="11684000" cy="5047974"/>
          </a:xfrm>
          <a:ln w="38100">
            <a:solidFill>
              <a:schemeClr val="tx1">
                <a:lumMod val="65000"/>
                <a:lumOff val="35000"/>
              </a:schemeClr>
            </a:solidFill>
            <a:prstDash val="solid"/>
            <a:round/>
          </a:ln>
        </p:spPr>
        <p:txBody>
          <a:bodyPr>
            <a:normAutofit/>
          </a:bodyPr>
          <a:lstStyle/>
          <a:p>
            <a:r>
              <a:rPr lang="en-US"/>
              <a:t>Spring Boot</a:t>
            </a:r>
            <a:endParaRPr lang="sr-Latn-RS"/>
          </a:p>
          <a:p>
            <a:pPr lvl="1"/>
            <a:r>
              <a:rPr lang="en-US" err="1"/>
              <a:t>Dovoljno</a:t>
            </a:r>
            <a:r>
              <a:rPr lang="en-US"/>
              <a:t> je </a:t>
            </a:r>
            <a:r>
              <a:rPr lang="en-US" err="1"/>
              <a:t>samo</a:t>
            </a:r>
            <a:r>
              <a:rPr lang="en-US"/>
              <a:t> </a:t>
            </a:r>
            <a:r>
              <a:rPr lang="en-US" err="1"/>
              <a:t>uvući</a:t>
            </a:r>
            <a:r>
              <a:rPr lang="en-US"/>
              <a:t> </a:t>
            </a:r>
            <a:r>
              <a:rPr lang="en-US" err="1"/>
              <a:t>biblioteku</a:t>
            </a:r>
            <a:r>
              <a:rPr lang="en-US"/>
              <a:t> u </a:t>
            </a:r>
            <a:r>
              <a:rPr lang="en-US" err="1"/>
              <a:t>projekat</a:t>
            </a:r>
            <a:r>
              <a:rPr lang="en-US"/>
              <a:t> (to </a:t>
            </a:r>
            <a:r>
              <a:rPr lang="en-US" err="1"/>
              <a:t>će</a:t>
            </a:r>
            <a:r>
              <a:rPr lang="en-US"/>
              <a:t> se </a:t>
            </a:r>
            <a:r>
              <a:rPr lang="en-US" err="1"/>
              <a:t>raditi</a:t>
            </a:r>
            <a:r>
              <a:rPr lang="en-US"/>
              <a:t> </a:t>
            </a:r>
            <a:r>
              <a:rPr lang="en-US" err="1"/>
              <a:t>preko</a:t>
            </a:r>
            <a:r>
              <a:rPr lang="en-US"/>
              <a:t> Maven </a:t>
            </a:r>
            <a:r>
              <a:rPr lang="en-US" err="1"/>
              <a:t>alata</a:t>
            </a:r>
            <a:r>
              <a:rPr lang="en-US"/>
              <a:t>), i ta </a:t>
            </a:r>
            <a:r>
              <a:rPr lang="en-US" err="1"/>
              <a:t>biblioteka</a:t>
            </a:r>
            <a:r>
              <a:rPr lang="en-US"/>
              <a:t> </a:t>
            </a:r>
            <a:r>
              <a:rPr lang="en-US" err="1"/>
              <a:t>će</a:t>
            </a:r>
            <a:r>
              <a:rPr lang="en-US"/>
              <a:t> </a:t>
            </a:r>
            <a:r>
              <a:rPr lang="en-US" err="1"/>
              <a:t>automatski</a:t>
            </a:r>
            <a:r>
              <a:rPr lang="en-US"/>
              <a:t> da </a:t>
            </a:r>
            <a:r>
              <a:rPr lang="en-US" err="1"/>
              <a:t>radi</a:t>
            </a:r>
            <a:r>
              <a:rPr lang="en-US"/>
              <a:t>. </a:t>
            </a:r>
            <a:r>
              <a:rPr lang="en-US" err="1"/>
              <a:t>Podrazumevana</a:t>
            </a:r>
            <a:r>
              <a:rPr lang="en-US"/>
              <a:t> </a:t>
            </a:r>
            <a:r>
              <a:rPr lang="en-US" err="1"/>
              <a:t>konfiguracija</a:t>
            </a:r>
            <a:r>
              <a:rPr lang="en-US"/>
              <a:t> </a:t>
            </a:r>
            <a:r>
              <a:rPr lang="en-US" err="1"/>
              <a:t>za</a:t>
            </a:r>
            <a:r>
              <a:rPr lang="en-US"/>
              <a:t> </a:t>
            </a:r>
            <a:r>
              <a:rPr lang="en-US" err="1"/>
              <a:t>biblioteke</a:t>
            </a:r>
            <a:r>
              <a:rPr lang="en-US"/>
              <a:t> se </a:t>
            </a:r>
            <a:r>
              <a:rPr lang="en-US" err="1"/>
              <a:t>po</a:t>
            </a:r>
            <a:r>
              <a:rPr lang="en-US"/>
              <a:t> </a:t>
            </a:r>
            <a:r>
              <a:rPr lang="en-US" err="1"/>
              <a:t>potrebi</a:t>
            </a:r>
            <a:r>
              <a:rPr lang="en-US"/>
              <a:t> </a:t>
            </a:r>
            <a:r>
              <a:rPr lang="en-US" err="1"/>
              <a:t>može</a:t>
            </a:r>
            <a:r>
              <a:rPr lang="en-US"/>
              <a:t> </a:t>
            </a:r>
            <a:r>
              <a:rPr lang="en-US" err="1"/>
              <a:t>menjati</a:t>
            </a:r>
            <a:r>
              <a:rPr lang="en-US"/>
              <a:t>.</a:t>
            </a:r>
            <a:endParaRPr lang="sr-Latn-RS"/>
          </a:p>
          <a:p>
            <a:pPr lvl="1"/>
            <a:r>
              <a:rPr lang="en-US" err="1"/>
              <a:t>Svim</a:t>
            </a:r>
            <a:r>
              <a:rPr lang="en-US"/>
              <a:t> </a:t>
            </a:r>
            <a:r>
              <a:rPr lang="en-US" err="1"/>
              <a:t>veb</a:t>
            </a:r>
            <a:r>
              <a:rPr lang="en-US"/>
              <a:t> </a:t>
            </a:r>
            <a:r>
              <a:rPr lang="en-US" err="1"/>
              <a:t>aplikacijma</a:t>
            </a:r>
            <a:r>
              <a:rPr lang="en-US"/>
              <a:t> </a:t>
            </a:r>
            <a:r>
              <a:rPr lang="en-US" err="1"/>
              <a:t>neophodan</a:t>
            </a:r>
            <a:r>
              <a:rPr lang="en-US"/>
              <a:t> je </a:t>
            </a:r>
            <a:r>
              <a:rPr lang="en-US" err="1"/>
              <a:t>veb</a:t>
            </a:r>
            <a:r>
              <a:rPr lang="en-US"/>
              <a:t> </a:t>
            </a:r>
            <a:r>
              <a:rPr lang="en-US" err="1"/>
              <a:t>kontejner</a:t>
            </a:r>
            <a:r>
              <a:rPr lang="en-US"/>
              <a:t> u </a:t>
            </a:r>
            <a:r>
              <a:rPr lang="en-US" err="1"/>
              <a:t>kome</a:t>
            </a:r>
            <a:r>
              <a:rPr lang="en-US"/>
              <a:t> </a:t>
            </a:r>
            <a:r>
              <a:rPr lang="en-US" err="1"/>
              <a:t>će</a:t>
            </a:r>
            <a:r>
              <a:rPr lang="en-US"/>
              <a:t> se </a:t>
            </a:r>
            <a:r>
              <a:rPr lang="en-US" err="1"/>
              <a:t>izvršavati</a:t>
            </a:r>
            <a:r>
              <a:rPr lang="en-US"/>
              <a:t> </a:t>
            </a:r>
            <a:r>
              <a:rPr lang="en-US" err="1"/>
              <a:t>tj</a:t>
            </a:r>
            <a:r>
              <a:rPr lang="en-US"/>
              <a:t>. </a:t>
            </a:r>
            <a:r>
              <a:rPr lang="sr-Latn-RS"/>
              <a:t>v</a:t>
            </a:r>
            <a:r>
              <a:rPr lang="en-US" err="1"/>
              <a:t>eb</a:t>
            </a:r>
            <a:r>
              <a:rPr lang="en-US"/>
              <a:t> server </a:t>
            </a:r>
            <a:r>
              <a:rPr lang="en-US" err="1"/>
              <a:t>na</a:t>
            </a:r>
            <a:r>
              <a:rPr lang="en-US"/>
              <a:t> </a:t>
            </a:r>
            <a:r>
              <a:rPr lang="en-US" err="1"/>
              <a:t>kome</a:t>
            </a:r>
            <a:r>
              <a:rPr lang="en-US"/>
              <a:t> </a:t>
            </a:r>
            <a:r>
              <a:rPr lang="en-US" err="1"/>
              <a:t>će</a:t>
            </a:r>
            <a:r>
              <a:rPr lang="en-US"/>
              <a:t> se </a:t>
            </a:r>
            <a:r>
              <a:rPr lang="en-US" err="1"/>
              <a:t>izvršavati</a:t>
            </a:r>
            <a:r>
              <a:rPr lang="en-US"/>
              <a:t>. To </a:t>
            </a:r>
            <a:r>
              <a:rPr lang="en-US" err="1"/>
              <a:t>može</a:t>
            </a:r>
            <a:r>
              <a:rPr lang="en-US"/>
              <a:t> </a:t>
            </a:r>
            <a:r>
              <a:rPr lang="en-US" err="1"/>
              <a:t>biti</a:t>
            </a:r>
            <a:r>
              <a:rPr lang="en-US"/>
              <a:t> Tomcat, Jetty… Spring Boot </a:t>
            </a:r>
            <a:r>
              <a:rPr lang="en-US" err="1"/>
              <a:t>omogućava</a:t>
            </a:r>
            <a:r>
              <a:rPr lang="en-US"/>
              <a:t> da se </a:t>
            </a:r>
            <a:r>
              <a:rPr lang="en-US" err="1"/>
              <a:t>taj</a:t>
            </a:r>
            <a:r>
              <a:rPr lang="en-US"/>
              <a:t> </a:t>
            </a:r>
            <a:r>
              <a:rPr lang="en-US" err="1"/>
              <a:t>kontejner</a:t>
            </a:r>
            <a:r>
              <a:rPr lang="en-US"/>
              <a:t> </a:t>
            </a:r>
            <a:r>
              <a:rPr lang="en-US" err="1"/>
              <a:t>zapakuje</a:t>
            </a:r>
            <a:r>
              <a:rPr lang="en-US"/>
              <a:t> </a:t>
            </a:r>
            <a:r>
              <a:rPr lang="en-US" err="1"/>
              <a:t>sam</a:t>
            </a:r>
            <a:r>
              <a:rPr lang="en-US"/>
              <a:t> </a:t>
            </a:r>
            <a:r>
              <a:rPr lang="en-US" err="1"/>
              <a:t>sa</a:t>
            </a:r>
            <a:r>
              <a:rPr lang="en-US"/>
              <a:t> </a:t>
            </a:r>
            <a:r>
              <a:rPr lang="en-US" err="1"/>
              <a:t>aplikacijom</a:t>
            </a:r>
            <a:r>
              <a:rPr lang="en-US"/>
              <a:t>, </a:t>
            </a:r>
            <a:r>
              <a:rPr lang="en-US" err="1"/>
              <a:t>tj</a:t>
            </a:r>
            <a:r>
              <a:rPr lang="en-US"/>
              <a:t>. da se on </a:t>
            </a:r>
            <a:r>
              <a:rPr lang="en-US" err="1"/>
              <a:t>ugradi</a:t>
            </a:r>
            <a:r>
              <a:rPr lang="en-US"/>
              <a:t> u </a:t>
            </a:r>
            <a:r>
              <a:rPr lang="en-US" err="1"/>
              <a:t>aplikaciju</a:t>
            </a:r>
            <a:r>
              <a:rPr lang="en-US"/>
              <a:t> i da se </a:t>
            </a:r>
            <a:r>
              <a:rPr lang="en-US" err="1"/>
              <a:t>apli</a:t>
            </a:r>
            <a:r>
              <a:rPr lang="sr-Latn-RS"/>
              <a:t>k</a:t>
            </a:r>
            <a:r>
              <a:rPr lang="en-US" err="1"/>
              <a:t>acija</a:t>
            </a:r>
            <a:r>
              <a:rPr lang="en-US"/>
              <a:t> </a:t>
            </a:r>
            <a:r>
              <a:rPr lang="en-US" err="1"/>
              <a:t>izveze</a:t>
            </a:r>
            <a:r>
              <a:rPr lang="en-US"/>
              <a:t> </a:t>
            </a:r>
            <a:r>
              <a:rPr lang="en-US" err="1"/>
              <a:t>kao</a:t>
            </a:r>
            <a:r>
              <a:rPr lang="en-US"/>
              <a:t> </a:t>
            </a:r>
            <a:r>
              <a:rPr lang="en-US" err="1"/>
              <a:t>izvršivi</a:t>
            </a:r>
            <a:r>
              <a:rPr lang="en-US"/>
              <a:t> jar </a:t>
            </a:r>
            <a:r>
              <a:rPr lang="en-US" err="1"/>
              <a:t>fajl</a:t>
            </a:r>
            <a:r>
              <a:rPr lang="sr-Latn-RS"/>
              <a:t>.</a:t>
            </a:r>
          </a:p>
          <a:p>
            <a:pPr lvl="2"/>
            <a:r>
              <a:rPr lang="sr-Latn-RS"/>
              <a:t>Na računaru na kome postoji samo Java p</a:t>
            </a:r>
            <a:r>
              <a:rPr lang="en-US" err="1"/>
              <a:t>okrene</a:t>
            </a:r>
            <a:r>
              <a:rPr lang="en-US"/>
              <a:t> se jar</a:t>
            </a:r>
            <a:r>
              <a:rPr lang="sr-Latn-RS"/>
              <a:t> arhiva.</a:t>
            </a:r>
            <a:r>
              <a:rPr lang="en-US"/>
              <a:t> </a:t>
            </a:r>
            <a:r>
              <a:rPr lang="sr-Latn-RS"/>
              <a:t>Sistem radi ostalo, </a:t>
            </a:r>
            <a:r>
              <a:rPr lang="en-US" err="1"/>
              <a:t>iz</a:t>
            </a:r>
            <a:r>
              <a:rPr lang="en-US"/>
              <a:t> </a:t>
            </a:r>
            <a:r>
              <a:rPr lang="sr-Latn-RS"/>
              <a:t>jar arhive </a:t>
            </a:r>
            <a:r>
              <a:rPr lang="en-US"/>
              <a:t>se </a:t>
            </a:r>
            <a:r>
              <a:rPr lang="en-US" err="1"/>
              <a:t>pokrene</a:t>
            </a:r>
            <a:r>
              <a:rPr lang="en-US"/>
              <a:t> Tomcat, </a:t>
            </a:r>
            <a:r>
              <a:rPr lang="en-US" err="1"/>
              <a:t>zatim</a:t>
            </a:r>
            <a:r>
              <a:rPr lang="en-US"/>
              <a:t> se u Tomcat </a:t>
            </a:r>
            <a:r>
              <a:rPr lang="en-US" err="1"/>
              <a:t>veb</a:t>
            </a:r>
            <a:r>
              <a:rPr lang="en-US"/>
              <a:t> server </a:t>
            </a:r>
            <a:r>
              <a:rPr lang="sr-Latn-RS"/>
              <a:t>deplojuje </a:t>
            </a:r>
            <a:r>
              <a:rPr lang="en-US" err="1"/>
              <a:t>veb</a:t>
            </a:r>
            <a:r>
              <a:rPr lang="en-US"/>
              <a:t> </a:t>
            </a:r>
            <a:r>
              <a:rPr lang="en-US" err="1"/>
              <a:t>aplikacija</a:t>
            </a:r>
            <a:r>
              <a:rPr lang="en-US"/>
              <a:t>, pa se </a:t>
            </a:r>
            <a:r>
              <a:rPr lang="en-US" err="1"/>
              <a:t>pokrene</a:t>
            </a:r>
            <a:r>
              <a:rPr lang="en-US"/>
              <a:t> Tomcat.</a:t>
            </a:r>
            <a:endParaRPr lang="sr-Latn-RS"/>
          </a:p>
          <a:p>
            <a:pPr lvl="1"/>
            <a:r>
              <a:rPr lang="en-US" err="1"/>
              <a:t>dostupno</a:t>
            </a:r>
            <a:r>
              <a:rPr lang="en-US"/>
              <a:t> da se aplikacija </a:t>
            </a:r>
            <a:r>
              <a:rPr lang="en-US" err="1"/>
              <a:t>izveze</a:t>
            </a:r>
            <a:r>
              <a:rPr lang="en-US"/>
              <a:t> I kao war </a:t>
            </a:r>
            <a:r>
              <a:rPr lang="en-US" err="1"/>
              <a:t>fajl</a:t>
            </a:r>
            <a:r>
              <a:rPr lang="en-US"/>
              <a:t> i da se </a:t>
            </a:r>
            <a:r>
              <a:rPr lang="en-US" err="1"/>
              <a:t>ručno</a:t>
            </a:r>
            <a:r>
              <a:rPr lang="en-US"/>
              <a:t> war </a:t>
            </a:r>
            <a:r>
              <a:rPr lang="en-US" err="1"/>
              <a:t>faj</a:t>
            </a:r>
            <a:r>
              <a:rPr lang="en-US"/>
              <a:t> </a:t>
            </a:r>
            <a:r>
              <a:rPr lang="en-US" err="1"/>
              <a:t>postavi</a:t>
            </a:r>
            <a:r>
              <a:rPr lang="en-US"/>
              <a:t> </a:t>
            </a:r>
            <a:r>
              <a:rPr lang="en-US" err="1"/>
              <a:t>unutar</a:t>
            </a:r>
            <a:r>
              <a:rPr lang="en-US"/>
              <a:t> </a:t>
            </a:r>
            <a:r>
              <a:rPr lang="en-US" err="1"/>
              <a:t>neke</a:t>
            </a:r>
            <a:r>
              <a:rPr lang="en-US"/>
              <a:t> </a:t>
            </a:r>
            <a:r>
              <a:rPr lang="en-US" err="1"/>
              <a:t>instalacije</a:t>
            </a:r>
            <a:r>
              <a:rPr lang="en-US"/>
              <a:t> </a:t>
            </a:r>
            <a:r>
              <a:rPr lang="en-US" err="1"/>
              <a:t>veb</a:t>
            </a:r>
            <a:r>
              <a:rPr lang="en-US"/>
              <a:t> </a:t>
            </a:r>
            <a:r>
              <a:rPr lang="en-US" err="1"/>
              <a:t>kontejnera</a:t>
            </a:r>
            <a:r>
              <a:rPr lang="en-US"/>
              <a:t>  </a:t>
            </a:r>
            <a:r>
              <a:rPr lang="en-US" err="1"/>
              <a:t>kao</a:t>
            </a:r>
            <a:r>
              <a:rPr lang="en-US"/>
              <a:t> </a:t>
            </a:r>
            <a:r>
              <a:rPr lang="en-US" err="1"/>
              <a:t>što</a:t>
            </a:r>
            <a:r>
              <a:rPr lang="en-US"/>
              <a:t> je Tomcat</a:t>
            </a:r>
            <a:endParaRPr lang="sr-Latn-RS"/>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Uvod</a:t>
            </a:r>
            <a:endParaRPr lang="en-US" sz="4000">
              <a:latin typeface="+mn-lt"/>
            </a:endParaRPr>
          </a:p>
        </p:txBody>
      </p:sp>
    </p:spTree>
    <p:extLst>
      <p:ext uri="{BB962C8B-B14F-4D97-AF65-F5344CB8AC3E}">
        <p14:creationId xmlns:p14="http://schemas.microsoft.com/office/powerpoint/2010/main" val="33858908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500"/>
            <a:ext cx="11684000" cy="1421364"/>
          </a:xfrm>
          <a:ln w="38100">
            <a:solidFill>
              <a:schemeClr val="tx1">
                <a:lumMod val="65000"/>
                <a:lumOff val="35000"/>
              </a:schemeClr>
            </a:solidFill>
            <a:prstDash val="solid"/>
            <a:round/>
          </a:ln>
        </p:spPr>
        <p:txBody>
          <a:bodyPr>
            <a:normAutofit/>
          </a:bodyPr>
          <a:lstStyle/>
          <a:p>
            <a:r>
              <a:rPr lang="en-US" dirty="0" err="1"/>
              <a:t>Pokrenuti</a:t>
            </a:r>
            <a:r>
              <a:rPr lang="en-US" dirty="0"/>
              <a:t> </a:t>
            </a:r>
            <a:r>
              <a:rPr lang="en-US" dirty="0" err="1"/>
              <a:t>klasu</a:t>
            </a:r>
            <a:r>
              <a:rPr lang="en-US" dirty="0"/>
              <a:t> </a:t>
            </a:r>
            <a:r>
              <a:rPr lang="en-US" dirty="0" err="1"/>
              <a:t>TestMavenVebProjekatApplication</a:t>
            </a:r>
            <a:r>
              <a:rPr lang="en-US" dirty="0"/>
              <a:t> </a:t>
            </a:r>
            <a:r>
              <a:rPr lang="en-US" dirty="0" err="1"/>
              <a:t>kao</a:t>
            </a:r>
            <a:r>
              <a:rPr lang="en-US" dirty="0"/>
              <a:t> </a:t>
            </a:r>
            <a:r>
              <a:rPr lang="en-US" dirty="0" err="1"/>
              <a:t>običnu</a:t>
            </a:r>
            <a:r>
              <a:rPr lang="en-US" dirty="0"/>
              <a:t> Java </a:t>
            </a:r>
            <a:r>
              <a:rPr lang="en-US" dirty="0" err="1"/>
              <a:t>aplikaciju</a:t>
            </a:r>
            <a:r>
              <a:rPr lang="en-US" dirty="0"/>
              <a:t>, </a:t>
            </a:r>
            <a:r>
              <a:rPr lang="en-US" dirty="0" err="1"/>
              <a:t>desni</a:t>
            </a:r>
            <a:r>
              <a:rPr lang="en-US" dirty="0"/>
              <a:t> </a:t>
            </a:r>
            <a:r>
              <a:rPr lang="en-US" dirty="0" err="1"/>
              <a:t>klik</a:t>
            </a:r>
            <a:r>
              <a:rPr lang="en-US" dirty="0"/>
              <a:t> pa </a:t>
            </a:r>
            <a:r>
              <a:rPr lang="en-US" i="1" dirty="0"/>
              <a:t>Run As</a:t>
            </a:r>
            <a:r>
              <a:rPr lang="en-US" dirty="0"/>
              <a:t>-&gt;</a:t>
            </a:r>
            <a:r>
              <a:rPr lang="en-US" i="1" dirty="0"/>
              <a:t> Java Application</a:t>
            </a:r>
            <a:r>
              <a:rPr lang="en-US" dirty="0"/>
              <a:t>.</a:t>
            </a:r>
          </a:p>
          <a:p>
            <a:r>
              <a:rPr lang="en-US" dirty="0"/>
              <a:t>U </a:t>
            </a:r>
            <a:r>
              <a:rPr lang="en-US" dirty="0" err="1"/>
              <a:t>veb</a:t>
            </a:r>
            <a:r>
              <a:rPr lang="en-US" dirty="0"/>
              <a:t> </a:t>
            </a:r>
            <a:r>
              <a:rPr lang="en-US" dirty="0" err="1"/>
              <a:t>brauzeru</a:t>
            </a:r>
            <a:r>
              <a:rPr lang="en-US" dirty="0"/>
              <a:t> </a:t>
            </a:r>
            <a:r>
              <a:rPr lang="sr-Latn-RS" dirty="0"/>
              <a:t>unesite </a:t>
            </a:r>
            <a:r>
              <a:rPr lang="en-US" u="sng" dirty="0">
                <a:hlinkClick r:id="rId3"/>
              </a:rPr>
              <a:t>http://localhost:8080/ZdravoSvete</a:t>
            </a:r>
            <a:r>
              <a:rPr lang="en-US" dirty="0"/>
              <a:t> </a:t>
            </a:r>
            <a:r>
              <a:rPr lang="en-US" dirty="0" err="1"/>
              <a:t>dobićete</a:t>
            </a:r>
            <a:r>
              <a:rPr lang="en-US" dirty="0"/>
              <a:t> </a:t>
            </a:r>
            <a:r>
              <a:rPr lang="en-US" dirty="0" err="1"/>
              <a:t>prikaz</a:t>
            </a:r>
            <a:endParaRPr lang="sr-Latn-RS" dirty="0">
              <a:latin typeface="Calibri" pitchFamily="34" charset="0"/>
            </a:endParaRP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Rad sa Kontrolerima</a:t>
            </a:r>
            <a:endParaRPr lang="en-US" sz="4000">
              <a:latin typeface="+mn-lt"/>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Controllers</a:t>
            </a:r>
            <a:endParaRPr lang="en-US">
              <a:solidFill>
                <a:schemeClr val="bg1"/>
              </a:solidFill>
              <a:latin typeface="+mn-lt"/>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381" y="3335922"/>
            <a:ext cx="6043135" cy="3112474"/>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5608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Controllers</a:t>
            </a:r>
          </a:p>
        </p:txBody>
      </p:sp>
      <p:sp>
        <p:nvSpPr>
          <p:cNvPr id="3" name="Content Placeholder 2"/>
          <p:cNvSpPr>
            <a:spLocks noGrp="1"/>
          </p:cNvSpPr>
          <p:nvPr>
            <p:ph idx="1"/>
          </p:nvPr>
        </p:nvSpPr>
        <p:spPr>
          <a:xfrm>
            <a:off x="249382" y="1574498"/>
            <a:ext cx="11684000" cy="4990425"/>
          </a:xfrm>
          <a:ln w="38100">
            <a:solidFill>
              <a:schemeClr val="tx1">
                <a:lumMod val="65000"/>
                <a:lumOff val="35000"/>
              </a:schemeClr>
            </a:solidFill>
            <a:prstDash val="solid"/>
            <a:round/>
          </a:ln>
        </p:spPr>
        <p:txBody>
          <a:bodyPr>
            <a:normAutofit fontScale="92500" lnSpcReduction="10000"/>
          </a:bodyPr>
          <a:lstStyle/>
          <a:p>
            <a:r>
              <a:rPr lang="sr-Latn-RS" dirty="0">
                <a:latin typeface="Calibri" pitchFamily="34" charset="0"/>
              </a:rPr>
              <a:t>U okviru </a:t>
            </a:r>
            <a:r>
              <a:rPr lang="sr-Latn-RS" dirty="0" err="1">
                <a:latin typeface="Calibri" pitchFamily="34" charset="0"/>
              </a:rPr>
              <a:t>workspace</a:t>
            </a:r>
            <a:r>
              <a:rPr lang="sr-Latn-RS" dirty="0">
                <a:latin typeface="Calibri" pitchFamily="34" charset="0"/>
              </a:rPr>
              <a:t> </a:t>
            </a:r>
            <a:r>
              <a:rPr lang="sr-Latn-RS" dirty="0" err="1">
                <a:latin typeface="Calibri" pitchFamily="34" charset="0"/>
              </a:rPr>
              <a:t>ImePrezime</a:t>
            </a:r>
            <a:r>
              <a:rPr lang="sr-Latn-RS" dirty="0">
                <a:latin typeface="Calibri" pitchFamily="34" charset="0"/>
              </a:rPr>
              <a:t>/</a:t>
            </a:r>
            <a:r>
              <a:rPr lang="en-US" dirty="0" err="1">
                <a:latin typeface="Calibri" pitchFamily="34" charset="0"/>
              </a:rPr>
              <a:t>Predmet</a:t>
            </a:r>
            <a:r>
              <a:rPr lang="sr-Latn-RS" dirty="0">
                <a:latin typeface="Calibri" pitchFamily="34" charset="0"/>
              </a:rPr>
              <a:t>2Web raspakovati zip arhivu </a:t>
            </a:r>
            <a:r>
              <a:rPr lang="sr-Latn-RS" b="1" dirty="0">
                <a:latin typeface="Calibri" pitchFamily="34" charset="0"/>
              </a:rPr>
              <a:t>PrviMavenVebProjekat.zip. </a:t>
            </a:r>
          </a:p>
          <a:p>
            <a:r>
              <a:rPr lang="sr-Latn-RS" b="1" dirty="0">
                <a:latin typeface="Calibri" pitchFamily="34" charset="0"/>
              </a:rPr>
              <a:t>Uradite </a:t>
            </a:r>
            <a:r>
              <a:rPr lang="sr-Latn-RS" b="1" dirty="0" err="1">
                <a:latin typeface="Calibri" pitchFamily="34" charset="0"/>
              </a:rPr>
              <a:t>Maven</a:t>
            </a:r>
            <a:r>
              <a:rPr lang="sr-Latn-RS" b="1" dirty="0">
                <a:latin typeface="Calibri" pitchFamily="34" charset="0"/>
              </a:rPr>
              <a:t> importovanje projekta</a:t>
            </a:r>
          </a:p>
          <a:p>
            <a:r>
              <a:rPr lang="en-US" dirty="0" err="1"/>
              <a:t>Iz</a:t>
            </a:r>
            <a:r>
              <a:rPr lang="en-US" dirty="0"/>
              <a:t> </a:t>
            </a:r>
            <a:r>
              <a:rPr lang="en-US" i="1" dirty="0"/>
              <a:t>Java EE</a:t>
            </a:r>
            <a:r>
              <a:rPr lang="en-US" dirty="0"/>
              <a:t> perspective</a:t>
            </a:r>
            <a:r>
              <a:rPr lang="sr-Latn-RS" dirty="0"/>
              <a:t>, </a:t>
            </a:r>
            <a:r>
              <a:rPr lang="sr-Latn-RS" dirty="0">
                <a:latin typeface="Calibri" pitchFamily="34" charset="0"/>
              </a:rPr>
              <a:t>k</a:t>
            </a:r>
            <a:r>
              <a:rPr lang="vi-VN" dirty="0">
                <a:latin typeface="Calibri" pitchFamily="34" charset="0"/>
              </a:rPr>
              <a:t>lik na File-&gt;Import-&gt;Existing Maven Project, pa Next, </a:t>
            </a:r>
            <a:r>
              <a:rPr lang="sr-Latn-RS" dirty="0">
                <a:latin typeface="Calibri" pitchFamily="34" charset="0"/>
              </a:rPr>
              <a:t>odaberite </a:t>
            </a:r>
            <a:r>
              <a:rPr lang="vi-VN" dirty="0">
                <a:latin typeface="Calibri" pitchFamily="34" charset="0"/>
              </a:rPr>
              <a:t>folder </a:t>
            </a:r>
            <a:r>
              <a:rPr lang="sr-Latn-RS" dirty="0" err="1">
                <a:latin typeface="Calibri" pitchFamily="34" charset="0"/>
              </a:rPr>
              <a:t>ImePrezime</a:t>
            </a:r>
            <a:r>
              <a:rPr lang="sr-Latn-RS" dirty="0">
                <a:latin typeface="Calibri" pitchFamily="34" charset="0"/>
              </a:rPr>
              <a:t>/</a:t>
            </a:r>
            <a:r>
              <a:rPr lang="en-US" dirty="0" err="1">
                <a:latin typeface="Calibri" pitchFamily="34" charset="0"/>
              </a:rPr>
              <a:t>Predmet</a:t>
            </a:r>
            <a:r>
              <a:rPr lang="sr-Latn-RS" dirty="0">
                <a:latin typeface="Calibri" pitchFamily="34" charset="0"/>
              </a:rPr>
              <a:t>2Web </a:t>
            </a:r>
            <a:r>
              <a:rPr lang="vi-VN" dirty="0">
                <a:latin typeface="Calibri" pitchFamily="34" charset="0"/>
              </a:rPr>
              <a:t>u koji će se pretražiti za </a:t>
            </a:r>
            <a:r>
              <a:rPr lang="sr-Latn-RS" dirty="0">
                <a:latin typeface="Calibri" pitchFamily="34" charset="0"/>
              </a:rPr>
              <a:t>M</a:t>
            </a:r>
            <a:r>
              <a:rPr lang="vi-VN" dirty="0">
                <a:latin typeface="Calibri" pitchFamily="34" charset="0"/>
              </a:rPr>
              <a:t>aven projektima (može i više projekata od jednom da se importuje, projekti ne moraju da se nalaze u workspace Eclipse softvera). </a:t>
            </a:r>
            <a:r>
              <a:rPr lang="sr-Latn-RS" dirty="0">
                <a:latin typeface="Calibri" pitchFamily="34" charset="0"/>
              </a:rPr>
              <a:t> Klik na </a:t>
            </a:r>
            <a:r>
              <a:rPr lang="sr-Latn-RS" i="1" dirty="0" err="1">
                <a:latin typeface="Calibri" pitchFamily="34" charset="0"/>
              </a:rPr>
              <a:t>Finish</a:t>
            </a:r>
            <a:r>
              <a:rPr lang="sr-Latn-RS" dirty="0">
                <a:latin typeface="Calibri" pitchFamily="34" charset="0"/>
              </a:rPr>
              <a:t>.</a:t>
            </a:r>
          </a:p>
          <a:p>
            <a:r>
              <a:rPr lang="sr-Latn-RS" dirty="0">
                <a:latin typeface="Calibri" pitchFamily="34" charset="0"/>
              </a:rPr>
              <a:t>Pokrenite projekat kao Java aplikaciju</a:t>
            </a:r>
          </a:p>
          <a:p>
            <a:r>
              <a:rPr lang="sr-Latn-RS" dirty="0">
                <a:latin typeface="Calibri" pitchFamily="34" charset="0"/>
              </a:rPr>
              <a:t>U veb </a:t>
            </a:r>
            <a:r>
              <a:rPr lang="sr-Latn-RS" dirty="0" err="1">
                <a:latin typeface="Calibri" pitchFamily="34" charset="0"/>
              </a:rPr>
              <a:t>brauzeru</a:t>
            </a:r>
            <a:r>
              <a:rPr lang="sr-Latn-RS" dirty="0">
                <a:latin typeface="Calibri" pitchFamily="34" charset="0"/>
              </a:rPr>
              <a:t> uneti </a:t>
            </a:r>
            <a:r>
              <a:rPr lang="sr-Latn-RS" dirty="0">
                <a:latin typeface="Calibri" pitchFamily="34" charset="0"/>
                <a:hlinkClick r:id="rId3"/>
              </a:rPr>
              <a:t>http://localhost:8080/PrviMavenVebProjekat</a:t>
            </a:r>
            <a:r>
              <a:rPr lang="en-US" dirty="0">
                <a:latin typeface="Calibri" pitchFamily="34" charset="0"/>
                <a:hlinkClick r:id="rId3"/>
              </a:rPr>
              <a:t>/index</a:t>
            </a:r>
            <a:r>
              <a:rPr lang="sr-Latn-RS" dirty="0">
                <a:latin typeface="Calibri" pitchFamily="34" charset="0"/>
                <a:hlinkClick r:id="rId3"/>
              </a:rPr>
              <a:t>.</a:t>
            </a:r>
            <a:r>
              <a:rPr lang="sr-Latn-RS" dirty="0" err="1">
                <a:latin typeface="Calibri" pitchFamily="34" charset="0"/>
                <a:hlinkClick r:id="rId3"/>
              </a:rPr>
              <a:t>html</a:t>
            </a:r>
            <a:r>
              <a:rPr lang="sr-Latn-RS" dirty="0">
                <a:latin typeface="Calibri" pitchFamily="34" charset="0"/>
              </a:rPr>
              <a:t> ili </a:t>
            </a:r>
            <a:r>
              <a:rPr lang="sr-Latn-RS" dirty="0">
                <a:latin typeface="Calibri" pitchFamily="34" charset="0"/>
                <a:hlinkClick r:id="rId4"/>
              </a:rPr>
              <a:t>http://localhost:808</a:t>
            </a:r>
            <a:r>
              <a:rPr lang="en-US" dirty="0">
                <a:latin typeface="Calibri" pitchFamily="34" charset="0"/>
                <a:hlinkClick r:id="rId4"/>
              </a:rPr>
              <a:t>0/</a:t>
            </a:r>
            <a:r>
              <a:rPr lang="en-US" dirty="0" err="1">
                <a:latin typeface="Calibri" pitchFamily="34" charset="0"/>
                <a:hlinkClick r:id="rId4"/>
              </a:rPr>
              <a:t>PrviMavenVebProjekat</a:t>
            </a:r>
            <a:r>
              <a:rPr lang="en-US" dirty="0">
                <a:latin typeface="Calibri" pitchFamily="34" charset="0"/>
              </a:rPr>
              <a:t> </a:t>
            </a:r>
            <a:r>
              <a:rPr lang="sr-Latn-RS" dirty="0">
                <a:latin typeface="Calibri" pitchFamily="34" charset="0"/>
              </a:rPr>
              <a:t> </a:t>
            </a:r>
            <a:endParaRPr lang="en-US" dirty="0">
              <a:latin typeface="Calibri" pitchFamily="34" charset="0"/>
            </a:endParaRPr>
          </a:p>
          <a:p>
            <a:r>
              <a:rPr lang="en-US" dirty="0">
                <a:latin typeface="Calibri" pitchFamily="34" charset="0"/>
              </a:rPr>
              <a:t>Spring Boot </a:t>
            </a:r>
            <a:r>
              <a:rPr lang="sr-Latn-RS" dirty="0">
                <a:latin typeface="Calibri" pitchFamily="34" charset="0"/>
              </a:rPr>
              <a:t>ć</a:t>
            </a:r>
            <a:r>
              <a:rPr lang="en-US" dirty="0">
                <a:latin typeface="Calibri" pitchFamily="34" charset="0"/>
              </a:rPr>
              <a:t>e </a:t>
            </a:r>
            <a:r>
              <a:rPr lang="en-US" dirty="0" err="1">
                <a:latin typeface="Calibri" pitchFamily="34" charset="0"/>
              </a:rPr>
              <a:t>automatski</a:t>
            </a:r>
            <a:r>
              <a:rPr lang="en-US" dirty="0">
                <a:latin typeface="Calibri" pitchFamily="34" charset="0"/>
              </a:rPr>
              <a:t> </a:t>
            </a:r>
            <a:r>
              <a:rPr lang="sr-Latn-RS" dirty="0">
                <a:latin typeface="Calibri" pitchFamily="34" charset="0"/>
              </a:rPr>
              <a:t>prikazati index.html kao početnu </a:t>
            </a:r>
            <a:r>
              <a:rPr lang="sr-Latn-RS" dirty="0" err="1">
                <a:latin typeface="Calibri" pitchFamily="34" charset="0"/>
              </a:rPr>
              <a:t>str</a:t>
            </a:r>
            <a:r>
              <a:rPr lang="en-US" dirty="0">
                <a:latin typeface="Calibri" pitchFamily="34" charset="0"/>
              </a:rPr>
              <a:t>a</a:t>
            </a:r>
            <a:r>
              <a:rPr lang="sr-Latn-RS" dirty="0" err="1">
                <a:latin typeface="Calibri" pitchFamily="34" charset="0"/>
              </a:rPr>
              <a:t>nicu</a:t>
            </a:r>
            <a:r>
              <a:rPr lang="sr-Latn-RS" dirty="0">
                <a:latin typeface="Calibri" pitchFamily="34" charset="0"/>
              </a:rPr>
              <a:t> ukoliko ona postoji kao javni resurs</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4000">
                <a:latin typeface="+mn-lt"/>
              </a:rPr>
              <a:t>Uvla</a:t>
            </a:r>
            <a:r>
              <a:rPr lang="sr-Latn-RS" sz="4000">
                <a:latin typeface="+mn-lt"/>
              </a:rPr>
              <a:t>čenje projekta sa primerima</a:t>
            </a:r>
            <a:endParaRPr lang="sv-SE" sz="4000">
              <a:latin typeface="+mn-lt"/>
            </a:endParaRPr>
          </a:p>
        </p:txBody>
      </p:sp>
    </p:spTree>
    <p:extLst>
      <p:ext uri="{BB962C8B-B14F-4D97-AF65-F5344CB8AC3E}">
        <p14:creationId xmlns:p14="http://schemas.microsoft.com/office/powerpoint/2010/main" val="5637419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Controllers</a:t>
            </a:r>
          </a:p>
        </p:txBody>
      </p:sp>
      <p:sp>
        <p:nvSpPr>
          <p:cNvPr id="3" name="Content Placeholder 2"/>
          <p:cNvSpPr>
            <a:spLocks noGrp="1"/>
          </p:cNvSpPr>
          <p:nvPr>
            <p:ph idx="1"/>
          </p:nvPr>
        </p:nvSpPr>
        <p:spPr>
          <a:xfrm>
            <a:off x="249382" y="1574498"/>
            <a:ext cx="11684000" cy="4990425"/>
          </a:xfrm>
          <a:ln w="38100">
            <a:solidFill>
              <a:schemeClr val="tx1">
                <a:lumMod val="65000"/>
                <a:lumOff val="35000"/>
              </a:schemeClr>
            </a:solidFill>
            <a:prstDash val="solid"/>
            <a:round/>
          </a:ln>
        </p:spPr>
        <p:txBody>
          <a:bodyPr>
            <a:normAutofit/>
          </a:bodyPr>
          <a:lstStyle/>
          <a:p>
            <a:r>
              <a:rPr lang="en-US">
                <a:latin typeface="Calibri" pitchFamily="34" charset="0"/>
              </a:rPr>
              <a:t>Spring Boot </a:t>
            </a:r>
            <a:r>
              <a:rPr lang="sr-Latn-RS">
                <a:latin typeface="Calibri" pitchFamily="34" charset="0"/>
              </a:rPr>
              <a:t>je konfigurasan tako da prikazuje statičke sadržaje iz direktorijuma koji se nalaze u</a:t>
            </a:r>
            <a:r>
              <a:rPr lang="en-US">
                <a:latin typeface="Calibri" pitchFamily="34" charset="0"/>
              </a:rPr>
              <a:t> </a:t>
            </a:r>
            <a:r>
              <a:rPr lang="en-US" err="1">
                <a:latin typeface="Calibri" pitchFamily="34" charset="0"/>
              </a:rPr>
              <a:t>classpath</a:t>
            </a:r>
            <a:r>
              <a:rPr lang="en-US">
                <a:latin typeface="Calibri" pitchFamily="34" charset="0"/>
              </a:rPr>
              <a:t> </a:t>
            </a:r>
          </a:p>
          <a:p>
            <a:pPr lvl="1"/>
            <a:r>
              <a:rPr lang="sr-Latn-RS">
                <a:latin typeface="Calibri" pitchFamily="34" charset="0"/>
              </a:rPr>
              <a:t>src</a:t>
            </a:r>
            <a:r>
              <a:rPr lang="en-US">
                <a:latin typeface="Calibri" pitchFamily="34" charset="0"/>
              </a:rPr>
              <a:t>/main/resources/static</a:t>
            </a:r>
            <a:r>
              <a:rPr lang="sr-Latn-RS">
                <a:latin typeface="Calibri" pitchFamily="34" charset="0"/>
              </a:rPr>
              <a:t>, </a:t>
            </a:r>
            <a:endParaRPr lang="en-US">
              <a:latin typeface="Calibri" pitchFamily="34" charset="0"/>
            </a:endParaRPr>
          </a:p>
          <a:p>
            <a:pPr lvl="1"/>
            <a:r>
              <a:rPr lang="sr-Latn-RS">
                <a:latin typeface="Calibri" pitchFamily="34" charset="0"/>
              </a:rPr>
              <a:t>src</a:t>
            </a:r>
            <a:r>
              <a:rPr lang="en-US">
                <a:latin typeface="Calibri" pitchFamily="34" charset="0"/>
              </a:rPr>
              <a:t>/main/resources/public</a:t>
            </a:r>
            <a:r>
              <a:rPr lang="sr-Latn-RS">
                <a:latin typeface="Calibri" pitchFamily="34" charset="0"/>
              </a:rPr>
              <a:t>, </a:t>
            </a:r>
            <a:endParaRPr lang="en-US">
              <a:latin typeface="Calibri" pitchFamily="34" charset="0"/>
            </a:endParaRPr>
          </a:p>
          <a:p>
            <a:pPr lvl="1"/>
            <a:r>
              <a:rPr lang="sr-Latn-RS">
                <a:latin typeface="Calibri" pitchFamily="34" charset="0"/>
              </a:rPr>
              <a:t>src</a:t>
            </a:r>
            <a:r>
              <a:rPr lang="en-US">
                <a:latin typeface="Calibri" pitchFamily="34" charset="0"/>
              </a:rPr>
              <a:t>/main/resources</a:t>
            </a:r>
            <a:r>
              <a:rPr lang="sr-Latn-RS">
                <a:latin typeface="Calibri" pitchFamily="34" charset="0"/>
              </a:rPr>
              <a:t>, </a:t>
            </a:r>
            <a:endParaRPr lang="en-US">
              <a:latin typeface="Calibri" pitchFamily="34" charset="0"/>
            </a:endParaRPr>
          </a:p>
          <a:p>
            <a:pPr lvl="1"/>
            <a:r>
              <a:rPr lang="en-US">
                <a:latin typeface="Calibri" pitchFamily="34" charset="0"/>
              </a:rPr>
              <a:t>/META-INF/resources</a:t>
            </a:r>
            <a:r>
              <a:rPr lang="sr-Latn-RS">
                <a:latin typeface="Calibri" pitchFamily="34" charset="0"/>
              </a:rPr>
              <a:t> </a:t>
            </a:r>
            <a:endParaRPr lang="en-US">
              <a:latin typeface="Calibri" pitchFamily="34" charset="0"/>
            </a:endParaRPr>
          </a:p>
          <a:p>
            <a:r>
              <a:rPr lang="sr-Latn-RS">
                <a:latin typeface="Calibri" pitchFamily="34" charset="0"/>
              </a:rPr>
              <a:t>i</a:t>
            </a:r>
            <a:r>
              <a:rPr lang="en-US">
                <a:latin typeface="Calibri" pitchFamily="34" charset="0"/>
              </a:rPr>
              <a:t> </a:t>
            </a:r>
            <a:r>
              <a:rPr lang="sr-Latn-RS">
                <a:latin typeface="Calibri" pitchFamily="34" charset="0"/>
              </a:rPr>
              <a:t>iz korenskog direktorijuma za </a:t>
            </a:r>
            <a:r>
              <a:rPr lang="en-US" err="1">
                <a:latin typeface="Calibri" pitchFamily="34" charset="0"/>
              </a:rPr>
              <a:t>ServletContext</a:t>
            </a:r>
            <a:endParaRPr lang="en-US">
              <a:latin typeface="Calibri" pitchFamily="34" charset="0"/>
            </a:endParaRPr>
          </a:p>
          <a:p>
            <a:r>
              <a:rPr lang="sr-Latn-RS">
                <a:latin typeface="Calibri" pitchFamily="34" charset="0"/>
              </a:rPr>
              <a:t>Ne savetuje se korišćenje src/main/webapp foldera </a:t>
            </a:r>
            <a:r>
              <a:rPr lang="en-US" err="1">
                <a:latin typeface="Calibri" pitchFamily="34" charset="0"/>
              </a:rPr>
              <a:t>za</a:t>
            </a:r>
            <a:r>
              <a:rPr lang="en-US">
                <a:latin typeface="Calibri" pitchFamily="34" charset="0"/>
              </a:rPr>
              <a:t> </a:t>
            </a:r>
            <a:r>
              <a:rPr lang="en-US" err="1">
                <a:latin typeface="Calibri" pitchFamily="34" charset="0"/>
              </a:rPr>
              <a:t>sme</a:t>
            </a:r>
            <a:r>
              <a:rPr lang="sr-Latn-RS">
                <a:latin typeface="Calibri" pitchFamily="34" charset="0"/>
              </a:rPr>
              <a:t>štanje statičkog sadržaja ako je projektna deliverabla jar. Iako je direkorijum prihvaćeni standard, on se zapravo koristi samo kod pakovanja war, i ignorisan je od stane build alata ako se generiše jar.</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4000">
                <a:latin typeface="+mn-lt"/>
              </a:rPr>
              <a:t>Uvla</a:t>
            </a:r>
            <a:r>
              <a:rPr lang="sr-Latn-RS" sz="4000">
                <a:latin typeface="+mn-lt"/>
              </a:rPr>
              <a:t>čenje projekta sa primerima</a:t>
            </a:r>
            <a:endParaRPr lang="sv-SE" sz="4000">
              <a:latin typeface="+mn-lt"/>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487" y="2078160"/>
            <a:ext cx="2670421" cy="2372647"/>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73673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Controllers</a:t>
            </a:r>
          </a:p>
        </p:txBody>
      </p:sp>
      <p:sp>
        <p:nvSpPr>
          <p:cNvPr id="3" name="Content Placeholder 2"/>
          <p:cNvSpPr>
            <a:spLocks noGrp="1"/>
          </p:cNvSpPr>
          <p:nvPr>
            <p:ph idx="1"/>
          </p:nvPr>
        </p:nvSpPr>
        <p:spPr>
          <a:xfrm>
            <a:off x="249383" y="1574498"/>
            <a:ext cx="5278582" cy="5117247"/>
          </a:xfrm>
          <a:ln w="38100">
            <a:solidFill>
              <a:schemeClr val="tx1">
                <a:lumMod val="65000"/>
                <a:lumOff val="35000"/>
              </a:schemeClr>
            </a:solidFill>
            <a:prstDash val="solid"/>
            <a:round/>
          </a:ln>
        </p:spPr>
        <p:txBody>
          <a:bodyPr>
            <a:normAutofit fontScale="92500" lnSpcReduction="10000"/>
          </a:bodyPr>
          <a:lstStyle/>
          <a:p>
            <a:r>
              <a:rPr lang="sr-Latn-RS">
                <a:latin typeface="Calibri" pitchFamily="34" charset="0"/>
              </a:rPr>
              <a:t>Dependency Injection je softverski obrazac/princip koji se koristi kako bi se olakšalo instanciranje objekata</a:t>
            </a:r>
            <a:r>
              <a:rPr lang="en-US">
                <a:latin typeface="Calibri" pitchFamily="34" charset="0"/>
              </a:rPr>
              <a:t>. </a:t>
            </a:r>
          </a:p>
          <a:p>
            <a:r>
              <a:rPr lang="en-US">
                <a:latin typeface="Calibri" pitchFamily="34" charset="0"/>
              </a:rPr>
              <a:t>Osnovna ideja je da programer ne</a:t>
            </a:r>
            <a:r>
              <a:rPr lang="sr-Latn-RS">
                <a:latin typeface="Calibri" pitchFamily="34" charset="0"/>
              </a:rPr>
              <a:t> </a:t>
            </a:r>
            <a:r>
              <a:rPr lang="en-US">
                <a:latin typeface="Calibri" pitchFamily="34" charset="0"/>
              </a:rPr>
              <a:t>instancira </a:t>
            </a:r>
            <a:r>
              <a:rPr lang="sr-Latn-RS">
                <a:latin typeface="Calibri" pitchFamily="34" charset="0"/>
              </a:rPr>
              <a:t>smamostalno </a:t>
            </a:r>
            <a:r>
              <a:rPr lang="en-US">
                <a:latin typeface="Calibri" pitchFamily="34" charset="0"/>
              </a:rPr>
              <a:t>objekte </a:t>
            </a:r>
            <a:r>
              <a:rPr lang="sr-Latn-RS">
                <a:latin typeface="Calibri" pitchFamily="34" charset="0"/>
              </a:rPr>
              <a:t>u kodu </a:t>
            </a:r>
            <a:r>
              <a:rPr lang="en-US">
                <a:latin typeface="Calibri" pitchFamily="34" charset="0"/>
              </a:rPr>
              <a:t>ve</a:t>
            </a:r>
            <a:r>
              <a:rPr lang="sr-Latn-RS">
                <a:latin typeface="Calibri" pitchFamily="34" charset="0"/>
              </a:rPr>
              <a:t>ć da za instanciranje objekata prepusti radnom okviru u kome programira.</a:t>
            </a:r>
          </a:p>
          <a:p>
            <a:pPr lvl="1"/>
            <a:r>
              <a:rPr lang="sr-Latn-RS">
                <a:latin typeface="Calibri" pitchFamily="34" charset="0"/>
              </a:rPr>
              <a:t>U kodu programer samo koristi promenljive </a:t>
            </a:r>
            <a:r>
              <a:rPr lang="en-US">
                <a:latin typeface="Calibri" pitchFamily="34" charset="0"/>
              </a:rPr>
              <a:t>a</a:t>
            </a:r>
            <a:r>
              <a:rPr lang="sr-Latn-RS">
                <a:latin typeface="Calibri" pitchFamily="34" charset="0"/>
              </a:rPr>
              <a:t> u njima će se </a:t>
            </a:r>
            <a:r>
              <a:rPr lang="en-US">
                <a:latin typeface="Calibri" pitchFamily="34" charset="0"/>
              </a:rPr>
              <a:t>“</a:t>
            </a:r>
            <a:r>
              <a:rPr lang="sr-Latn-RS">
                <a:latin typeface="Calibri" pitchFamily="34" charset="0"/>
              </a:rPr>
              <a:t>magično</a:t>
            </a:r>
            <a:r>
              <a:rPr lang="en-US">
                <a:latin typeface="Calibri" pitchFamily="34" charset="0"/>
              </a:rPr>
              <a:t>”</a:t>
            </a:r>
            <a:r>
              <a:rPr lang="sr-Latn-RS">
                <a:latin typeface="Calibri" pitchFamily="34" charset="0"/>
              </a:rPr>
              <a:t> naći objekti</a:t>
            </a:r>
          </a:p>
          <a:p>
            <a:r>
              <a:rPr lang="sr-Latn-RS">
                <a:latin typeface="Calibri" pitchFamily="34" charset="0"/>
              </a:rPr>
              <a:t>Dependency Injection je primer Inversion of Control principa</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Dependency Injection</a:t>
            </a:r>
            <a:r>
              <a:rPr lang="sr-Latn-RS" sz="4000">
                <a:latin typeface="+mn-lt"/>
              </a:rPr>
              <a:t> (DI)</a:t>
            </a:r>
            <a:endParaRPr lang="sv-SE" sz="4000">
              <a:latin typeface="+mn-lt"/>
            </a:endParaRPr>
          </a:p>
        </p:txBody>
      </p:sp>
      <p:sp>
        <p:nvSpPr>
          <p:cNvPr id="5" name="Rectangle 4"/>
          <p:cNvSpPr/>
          <p:nvPr/>
        </p:nvSpPr>
        <p:spPr>
          <a:xfrm>
            <a:off x="5627076" y="1502688"/>
            <a:ext cx="6412523" cy="5355312"/>
          </a:xfrm>
          <a:prstGeom prst="rect">
            <a:avLst/>
          </a:prstGeom>
        </p:spPr>
        <p:txBody>
          <a:bodyPr wrap="square">
            <a:spAutoFit/>
          </a:bodyPr>
          <a:lstStyle/>
          <a:p>
            <a:r>
              <a:rPr lang="sr-Latn-RS">
                <a:solidFill>
                  <a:srgbClr val="3F7F5F"/>
                </a:solidFill>
                <a:latin typeface="Consolas"/>
              </a:rPr>
              <a:t>//GET: ZdravoSvete</a:t>
            </a:r>
          </a:p>
          <a:p>
            <a:r>
              <a:rPr lang="sr-Latn-RS">
                <a:solidFill>
                  <a:srgbClr val="646464"/>
                </a:solidFill>
                <a:latin typeface="Consolas"/>
              </a:rPr>
              <a:t>@Controller</a:t>
            </a:r>
          </a:p>
          <a:p>
            <a:r>
              <a:rPr lang="sr-Latn-RS">
                <a:solidFill>
                  <a:srgbClr val="646464"/>
                </a:solidFill>
                <a:latin typeface="Consolas"/>
              </a:rPr>
              <a:t>@RequestMapping</a:t>
            </a:r>
            <a:r>
              <a:rPr lang="sr-Latn-RS">
                <a:solidFill>
                  <a:srgbClr val="000000"/>
                </a:solidFill>
                <a:latin typeface="Consolas"/>
              </a:rPr>
              <a:t>(value=</a:t>
            </a:r>
            <a:r>
              <a:rPr lang="sr-Latn-RS">
                <a:solidFill>
                  <a:srgbClr val="2A00FF"/>
                </a:solidFill>
                <a:latin typeface="Consolas"/>
              </a:rPr>
              <a:t>"/ZdravoSvete"</a:t>
            </a:r>
            <a:r>
              <a:rPr lang="sr-Latn-RS">
                <a:solidFill>
                  <a:srgbClr val="000000"/>
                </a:solidFill>
                <a:latin typeface="Consolas"/>
              </a:rPr>
              <a:t>)</a:t>
            </a:r>
          </a:p>
          <a:p>
            <a:r>
              <a:rPr lang="sr-Latn-RS" b="1">
                <a:solidFill>
                  <a:srgbClr val="7F0055"/>
                </a:solidFill>
                <a:latin typeface="Consolas"/>
              </a:rPr>
              <a:t>public</a:t>
            </a:r>
            <a:r>
              <a:rPr lang="sr-Latn-RS" b="1">
                <a:solidFill>
                  <a:srgbClr val="000000"/>
                </a:solidFill>
                <a:latin typeface="Consolas"/>
              </a:rPr>
              <a:t> </a:t>
            </a:r>
            <a:r>
              <a:rPr lang="sr-Latn-RS" b="1">
                <a:solidFill>
                  <a:srgbClr val="7F0055"/>
                </a:solidFill>
                <a:latin typeface="Consolas"/>
              </a:rPr>
              <a:t>class</a:t>
            </a:r>
            <a:r>
              <a:rPr lang="sr-Latn-RS" b="1">
                <a:solidFill>
                  <a:srgbClr val="000000"/>
                </a:solidFill>
                <a:latin typeface="Consolas"/>
              </a:rPr>
              <a:t> ZdravoSveteController {</a:t>
            </a:r>
          </a:p>
          <a:p>
            <a:endParaRPr lang="sr-Latn-RS">
              <a:latin typeface="Consolas"/>
            </a:endParaRPr>
          </a:p>
          <a:p>
            <a:r>
              <a:rPr lang="sr-Latn-RS">
                <a:solidFill>
                  <a:srgbClr val="3F7F5F"/>
                </a:solidFill>
                <a:latin typeface="Consolas"/>
              </a:rPr>
              <a:t>	//Specify the application URL</a:t>
            </a:r>
          </a:p>
          <a:p>
            <a:r>
              <a:rPr lang="sr-Latn-RS">
                <a:solidFill>
                  <a:srgbClr val="646464"/>
                </a:solidFill>
                <a:latin typeface="Consolas"/>
              </a:rPr>
              <a:t>	@Value</a:t>
            </a:r>
            <a:r>
              <a:rPr lang="sr-Latn-RS">
                <a:solidFill>
                  <a:srgbClr val="000000"/>
                </a:solidFill>
                <a:latin typeface="Consolas"/>
              </a:rPr>
              <a:t>(</a:t>
            </a:r>
            <a:r>
              <a:rPr lang="sr-Latn-RS">
                <a:solidFill>
                  <a:srgbClr val="2A00FF"/>
                </a:solidFill>
                <a:latin typeface="Consolas"/>
              </a:rPr>
              <a:t>"${server.servlet.contextPath}"</a:t>
            </a:r>
            <a:r>
              <a:rPr lang="sr-Latn-RS">
                <a:solidFill>
                  <a:srgbClr val="000000"/>
                </a:solidFill>
                <a:latin typeface="Consolas"/>
              </a:rPr>
              <a:t>)</a:t>
            </a:r>
          </a:p>
          <a:p>
            <a:r>
              <a:rPr lang="sr-Latn-RS" b="1">
                <a:solidFill>
                  <a:srgbClr val="7F0055"/>
                </a:solidFill>
                <a:latin typeface="Consolas"/>
              </a:rPr>
              <a:t>	private</a:t>
            </a:r>
            <a:r>
              <a:rPr lang="sr-Latn-RS" b="1">
                <a:solidFill>
                  <a:srgbClr val="000000"/>
                </a:solidFill>
                <a:latin typeface="Consolas"/>
              </a:rPr>
              <a:t> String </a:t>
            </a:r>
            <a:r>
              <a:rPr lang="sr-Latn-RS" b="1">
                <a:solidFill>
                  <a:srgbClr val="0000C0"/>
                </a:solidFill>
                <a:latin typeface="Consolas"/>
              </a:rPr>
              <a:t>contextPath</a:t>
            </a:r>
            <a:r>
              <a:rPr lang="sr-Latn-RS" b="1">
                <a:solidFill>
                  <a:srgbClr val="000000"/>
                </a:solidFill>
                <a:latin typeface="Consolas"/>
              </a:rPr>
              <a:t>; </a:t>
            </a:r>
          </a:p>
          <a:p>
            <a:endParaRPr lang="sr-Latn-RS">
              <a:latin typeface="Consolas"/>
            </a:endParaRPr>
          </a:p>
          <a:p>
            <a:r>
              <a:rPr lang="sr-Latn-RS">
                <a:solidFill>
                  <a:srgbClr val="3F7F5F"/>
                </a:solidFill>
                <a:latin typeface="Consolas"/>
              </a:rPr>
              <a:t>	// GET: ZdravoSvete</a:t>
            </a:r>
          </a:p>
          <a:p>
            <a:r>
              <a:rPr lang="sr-Latn-RS">
                <a:solidFill>
                  <a:srgbClr val="646464"/>
                </a:solidFill>
                <a:latin typeface="Consolas"/>
              </a:rPr>
              <a:t>	@GetMapping</a:t>
            </a:r>
          </a:p>
          <a:p>
            <a:pPr lvl="2"/>
            <a:r>
              <a:rPr lang="sr-Latn-RS">
                <a:solidFill>
                  <a:srgbClr val="646464"/>
                </a:solidFill>
                <a:latin typeface="Consolas"/>
              </a:rPr>
              <a:t>@ResponseBody</a:t>
            </a:r>
          </a:p>
          <a:p>
            <a:r>
              <a:rPr lang="sr-Latn-RS">
                <a:solidFill>
                  <a:srgbClr val="000000"/>
                </a:solidFill>
                <a:latin typeface="Consolas"/>
              </a:rPr>
              <a:t>    	</a:t>
            </a:r>
            <a:r>
              <a:rPr lang="sr-Latn-RS" b="1">
                <a:solidFill>
                  <a:srgbClr val="7F0055"/>
                </a:solidFill>
                <a:latin typeface="Consolas"/>
              </a:rPr>
              <a:t>public</a:t>
            </a:r>
            <a:r>
              <a:rPr lang="sr-Latn-RS" b="1">
                <a:solidFill>
                  <a:srgbClr val="000000"/>
                </a:solidFill>
                <a:latin typeface="Consolas"/>
              </a:rPr>
              <a:t> String getZdravo1() {</a:t>
            </a:r>
          </a:p>
          <a:p>
            <a:r>
              <a:rPr lang="sr-Latn-RS">
                <a:solidFill>
                  <a:srgbClr val="000000"/>
                </a:solidFill>
                <a:latin typeface="Consolas"/>
              </a:rPr>
              <a:t>	</a:t>
            </a:r>
          </a:p>
          <a:p>
            <a:r>
              <a:rPr lang="sr-Latn-RS">
                <a:solidFill>
                  <a:srgbClr val="000000"/>
                </a:solidFill>
                <a:latin typeface="Consolas"/>
              </a:rPr>
              <a:t>	</a:t>
            </a:r>
            <a:r>
              <a:rPr lang="en-US">
                <a:solidFill>
                  <a:srgbClr val="000000"/>
                </a:solidFill>
                <a:latin typeface="Consolas"/>
              </a:rPr>
              <a:t>	</a:t>
            </a:r>
            <a:r>
              <a:rPr lang="sr-Latn-RS">
                <a:solidFill>
                  <a:srgbClr val="000000"/>
                </a:solidFill>
                <a:latin typeface="Consolas"/>
              </a:rPr>
              <a:t>String </a:t>
            </a:r>
            <a:r>
              <a:rPr lang="sr-Latn-RS">
                <a:solidFill>
                  <a:srgbClr val="6A3E3E"/>
                </a:solidFill>
                <a:latin typeface="Consolas"/>
              </a:rPr>
              <a:t>bURL</a:t>
            </a:r>
            <a:r>
              <a:rPr lang="sr-Latn-RS">
                <a:solidFill>
                  <a:srgbClr val="000000"/>
                </a:solidFill>
                <a:latin typeface="Consolas"/>
              </a:rPr>
              <a:t> = </a:t>
            </a:r>
            <a:r>
              <a:rPr lang="sr-Latn-RS">
                <a:solidFill>
                  <a:srgbClr val="0000C0"/>
                </a:solidFill>
                <a:latin typeface="Consolas"/>
              </a:rPr>
              <a:t>contextPath</a:t>
            </a:r>
            <a:r>
              <a:rPr lang="sr-Latn-RS">
                <a:solidFill>
                  <a:srgbClr val="000000"/>
                </a:solidFill>
                <a:latin typeface="Consolas"/>
              </a:rPr>
              <a:t>+</a:t>
            </a:r>
            <a:r>
              <a:rPr lang="sr-Latn-RS">
                <a:solidFill>
                  <a:srgbClr val="2A00FF"/>
                </a:solidFill>
                <a:latin typeface="Consolas"/>
              </a:rPr>
              <a:t>"/"</a:t>
            </a:r>
            <a:r>
              <a:rPr lang="sr-Latn-RS">
                <a:solidFill>
                  <a:srgbClr val="000000"/>
                </a:solidFill>
                <a:latin typeface="Consolas"/>
              </a:rPr>
              <a:t>;</a:t>
            </a:r>
          </a:p>
          <a:p>
            <a:r>
              <a:rPr lang="en-US">
                <a:solidFill>
                  <a:srgbClr val="000000"/>
                </a:solidFill>
                <a:latin typeface="Consolas"/>
              </a:rPr>
              <a:t>	…</a:t>
            </a:r>
            <a:endParaRPr lang="sr-Latn-RS">
              <a:solidFill>
                <a:srgbClr val="000000"/>
              </a:solidFill>
              <a:latin typeface="Consolas"/>
            </a:endParaRPr>
          </a:p>
          <a:p>
            <a:r>
              <a:rPr lang="en-US">
                <a:solidFill>
                  <a:srgbClr val="000000"/>
                </a:solidFill>
                <a:latin typeface="Consolas"/>
              </a:rPr>
              <a:t>	}</a:t>
            </a:r>
          </a:p>
          <a:p>
            <a:r>
              <a:rPr lang="en-US">
                <a:solidFill>
                  <a:srgbClr val="000000"/>
                </a:solidFill>
                <a:latin typeface="Consolas"/>
              </a:rPr>
              <a:t>…</a:t>
            </a:r>
          </a:p>
          <a:p>
            <a:r>
              <a:rPr lang="en-US">
                <a:solidFill>
                  <a:srgbClr val="000000"/>
                </a:solidFill>
                <a:latin typeface="Consolas"/>
              </a:rPr>
              <a:t>}</a:t>
            </a:r>
            <a:endParaRPr lang="sr-Latn-RS">
              <a:solidFill>
                <a:srgbClr val="000000"/>
              </a:solidFill>
              <a:latin typeface="Consolas"/>
            </a:endParaRPr>
          </a:p>
        </p:txBody>
      </p:sp>
      <p:cxnSp>
        <p:nvCxnSpPr>
          <p:cNvPr id="7" name="Straight Arrow Connector 6"/>
          <p:cNvCxnSpPr/>
          <p:nvPr/>
        </p:nvCxnSpPr>
        <p:spPr>
          <a:xfrm flipH="1">
            <a:off x="10210801" y="4982308"/>
            <a:ext cx="457199" cy="366689"/>
          </a:xfrm>
          <a:prstGeom prst="straightConnector1">
            <a:avLst/>
          </a:prstGeom>
          <a:ln w="38100">
            <a:solidFill>
              <a:srgbClr val="EA232A"/>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439400" y="4508920"/>
            <a:ext cx="1243122" cy="461665"/>
          </a:xfrm>
          <a:prstGeom prst="rect">
            <a:avLst/>
          </a:prstGeom>
          <a:noFill/>
        </p:spPr>
        <p:txBody>
          <a:bodyPr wrap="square" rtlCol="0">
            <a:spAutoFit/>
          </a:bodyPr>
          <a:lstStyle/>
          <a:p>
            <a:r>
              <a:rPr lang="sr-Latn-RS" sz="2400">
                <a:solidFill>
                  <a:srgbClr val="FF0000"/>
                </a:solidFill>
              </a:rPr>
              <a:t>koristi</a:t>
            </a:r>
          </a:p>
        </p:txBody>
      </p:sp>
      <p:sp>
        <p:nvSpPr>
          <p:cNvPr id="10" name="TextBox 9"/>
          <p:cNvSpPr txBox="1"/>
          <p:nvPr/>
        </p:nvSpPr>
        <p:spPr>
          <a:xfrm>
            <a:off x="10439400" y="2328652"/>
            <a:ext cx="1365505" cy="461665"/>
          </a:xfrm>
          <a:prstGeom prst="rect">
            <a:avLst/>
          </a:prstGeom>
          <a:noFill/>
        </p:spPr>
        <p:txBody>
          <a:bodyPr wrap="square" rtlCol="0">
            <a:spAutoFit/>
          </a:bodyPr>
          <a:lstStyle/>
          <a:p>
            <a:r>
              <a:rPr lang="sr-Latn-RS" sz="2400">
                <a:solidFill>
                  <a:srgbClr val="FF0000"/>
                </a:solidFill>
              </a:rPr>
              <a:t>injektuje</a:t>
            </a:r>
          </a:p>
        </p:txBody>
      </p:sp>
      <p:cxnSp>
        <p:nvCxnSpPr>
          <p:cNvPr id="11" name="Straight Arrow Connector 10"/>
          <p:cNvCxnSpPr/>
          <p:nvPr/>
        </p:nvCxnSpPr>
        <p:spPr>
          <a:xfrm flipH="1">
            <a:off x="10339755" y="2790317"/>
            <a:ext cx="457199" cy="366689"/>
          </a:xfrm>
          <a:prstGeom prst="straightConnector1">
            <a:avLst/>
          </a:prstGeom>
          <a:ln w="38100">
            <a:solidFill>
              <a:srgbClr val="EA232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43855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Controllers</a:t>
            </a:r>
          </a:p>
        </p:txBody>
      </p:sp>
      <p:sp>
        <p:nvSpPr>
          <p:cNvPr id="3" name="Content Placeholder 2"/>
          <p:cNvSpPr>
            <a:spLocks noGrp="1"/>
          </p:cNvSpPr>
          <p:nvPr>
            <p:ph idx="1"/>
          </p:nvPr>
        </p:nvSpPr>
        <p:spPr>
          <a:xfrm>
            <a:off x="249382" y="1574498"/>
            <a:ext cx="11684000" cy="4990425"/>
          </a:xfrm>
          <a:ln w="38100">
            <a:solidFill>
              <a:schemeClr val="tx1">
                <a:lumMod val="65000"/>
                <a:lumOff val="35000"/>
              </a:schemeClr>
            </a:solidFill>
            <a:prstDash val="solid"/>
            <a:round/>
          </a:ln>
        </p:spPr>
        <p:txBody>
          <a:bodyPr>
            <a:normAutofit/>
          </a:bodyPr>
          <a:lstStyle/>
          <a:p>
            <a:r>
              <a:rPr lang="sr-Latn-RS">
                <a:latin typeface="Calibri" pitchFamily="34" charset="0"/>
              </a:rPr>
              <a:t>Postoje mnoge implementacije koje se mogu koristiti nezavisno od Spring-a. </a:t>
            </a:r>
          </a:p>
          <a:p>
            <a:r>
              <a:rPr lang="sr-Latn-RS">
                <a:latin typeface="Calibri" pitchFamily="34" charset="0"/>
              </a:rPr>
              <a:t>U okviru</a:t>
            </a:r>
            <a:r>
              <a:rPr lang="en-US">
                <a:latin typeface="Calibri" pitchFamily="34" charset="0"/>
              </a:rPr>
              <a:t> Spring Framework-a, DI se </a:t>
            </a:r>
            <a:r>
              <a:rPr lang="sr-Latn-RS">
                <a:latin typeface="Calibri" pitchFamily="34" charset="0"/>
              </a:rPr>
              <a:t>koristi kako </a:t>
            </a:r>
            <a:r>
              <a:rPr lang="en-US">
                <a:latin typeface="Calibri" pitchFamily="34" charset="0"/>
              </a:rPr>
              <a:t>bi se </a:t>
            </a:r>
            <a:r>
              <a:rPr lang="sr-Latn-RS">
                <a:latin typeface="Calibri" pitchFamily="34" charset="0"/>
              </a:rPr>
              <a:t>dobila</a:t>
            </a:r>
            <a:r>
              <a:rPr lang="en-US">
                <a:latin typeface="Calibri" pitchFamily="34" charset="0"/>
              </a:rPr>
              <a:t> </a:t>
            </a:r>
            <a:r>
              <a:rPr lang="sr-Latn-RS">
                <a:latin typeface="Calibri" pitchFamily="34" charset="0"/>
              </a:rPr>
              <a:t>referenca na neku komponentu</a:t>
            </a:r>
          </a:p>
          <a:p>
            <a:r>
              <a:rPr lang="sr-Latn-RS">
                <a:latin typeface="Calibri" pitchFamily="34" charset="0"/>
              </a:rPr>
              <a:t>Da bi Dependency Injecion radio u Spring, potrebno je uključiti component-scan mehanizam. U Spring Boot, ovo podešavanje je deo anotacije @SpringBootApplication koj</a:t>
            </a:r>
            <a:r>
              <a:rPr lang="en-US">
                <a:latin typeface="Calibri" pitchFamily="34" charset="0"/>
              </a:rPr>
              <a:t>a</a:t>
            </a:r>
            <a:r>
              <a:rPr lang="sr-Latn-RS">
                <a:latin typeface="Calibri" pitchFamily="34" charset="0"/>
              </a:rPr>
              <a:t> se Već primenila za klasu koja predstavlja konfiguraciju Spring aplikacije.</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Dependency Injection</a:t>
            </a:r>
            <a:r>
              <a:rPr lang="sr-Latn-RS" sz="4000">
                <a:latin typeface="+mn-lt"/>
              </a:rPr>
              <a:t> (DI)</a:t>
            </a:r>
            <a:endParaRPr lang="sv-SE" sz="4000">
              <a:latin typeface="+mn-lt"/>
            </a:endParaRPr>
          </a:p>
        </p:txBody>
      </p:sp>
    </p:spTree>
    <p:extLst>
      <p:ext uri="{BB962C8B-B14F-4D97-AF65-F5344CB8AC3E}">
        <p14:creationId xmlns:p14="http://schemas.microsoft.com/office/powerpoint/2010/main" val="10906826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Controllers</a:t>
            </a:r>
          </a:p>
        </p:txBody>
      </p:sp>
      <p:sp>
        <p:nvSpPr>
          <p:cNvPr id="3" name="Content Placeholder 2"/>
          <p:cNvSpPr>
            <a:spLocks noGrp="1"/>
          </p:cNvSpPr>
          <p:nvPr>
            <p:ph idx="1"/>
          </p:nvPr>
        </p:nvSpPr>
        <p:spPr>
          <a:xfrm>
            <a:off x="249382" y="1574498"/>
            <a:ext cx="3466833" cy="4990425"/>
          </a:xfrm>
          <a:ln w="38100">
            <a:solidFill>
              <a:schemeClr val="tx1">
                <a:lumMod val="65000"/>
                <a:lumOff val="35000"/>
              </a:schemeClr>
            </a:solidFill>
            <a:prstDash val="solid"/>
            <a:round/>
          </a:ln>
        </p:spPr>
        <p:txBody>
          <a:bodyPr>
            <a:normAutofit fontScale="92500" lnSpcReduction="10000"/>
          </a:bodyPr>
          <a:lstStyle/>
          <a:p>
            <a:r>
              <a:rPr lang="vi-VN" b="1">
                <a:latin typeface="Calibri" pitchFamily="34" charset="0"/>
              </a:rPr>
              <a:t>Spring kontejner </a:t>
            </a:r>
            <a:r>
              <a:rPr lang="vi-VN">
                <a:latin typeface="Calibri" pitchFamily="34" charset="0"/>
              </a:rPr>
              <a:t>upravlja životnim ciklusom </a:t>
            </a:r>
            <a:r>
              <a:rPr lang="en-US">
                <a:latin typeface="Calibri" pitchFamily="34" charset="0"/>
              </a:rPr>
              <a:t>bean </a:t>
            </a:r>
            <a:r>
              <a:rPr lang="vi-VN">
                <a:latin typeface="Calibri" pitchFamily="34" charset="0"/>
              </a:rPr>
              <a:t>objekata</a:t>
            </a:r>
          </a:p>
          <a:p>
            <a:r>
              <a:rPr lang="vi-VN">
                <a:latin typeface="Calibri" pitchFamily="34" charset="0"/>
              </a:rPr>
              <a:t>Programer piše programski kod u kojem samo koristi objekte</a:t>
            </a:r>
          </a:p>
          <a:p>
            <a:r>
              <a:rPr lang="vi-VN">
                <a:latin typeface="Calibri" pitchFamily="34" charset="0"/>
              </a:rPr>
              <a:t>Spring kontejner je zadužen za kreiranje,</a:t>
            </a:r>
            <a:r>
              <a:rPr lang="en-US">
                <a:latin typeface="Calibri" pitchFamily="34" charset="0"/>
              </a:rPr>
              <a:t> </a:t>
            </a:r>
            <a:r>
              <a:rPr lang="vi-VN">
                <a:latin typeface="Calibri" pitchFamily="34" charset="0"/>
              </a:rPr>
              <a:t>inicijalizaciju, konfigurisanje i obezbeđivanje objekata dostupnim</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Dependency Injection</a:t>
            </a:r>
            <a:r>
              <a:rPr lang="sr-Latn-RS" sz="4000">
                <a:latin typeface="+mn-lt"/>
              </a:rPr>
              <a:t> (DI)</a:t>
            </a:r>
            <a:endParaRPr lang="sv-SE" sz="4000">
              <a:latin typeface="+mn-lt"/>
            </a:endParaRPr>
          </a:p>
        </p:txBody>
      </p:sp>
      <p:sp>
        <p:nvSpPr>
          <p:cNvPr id="5" name="Rectangle 4"/>
          <p:cNvSpPr/>
          <p:nvPr/>
        </p:nvSpPr>
        <p:spPr>
          <a:xfrm>
            <a:off x="3810000" y="1575924"/>
            <a:ext cx="8299938" cy="4524315"/>
          </a:xfrm>
          <a:prstGeom prst="rect">
            <a:avLst/>
          </a:prstGeom>
        </p:spPr>
        <p:txBody>
          <a:bodyPr wrap="square">
            <a:spAutoFit/>
          </a:bodyPr>
          <a:lstStyle/>
          <a:p>
            <a:r>
              <a:rPr lang="sr-Latn-RS" sz="1600">
                <a:solidFill>
                  <a:srgbClr val="646464"/>
                </a:solidFill>
                <a:latin typeface="Consolas"/>
              </a:rPr>
              <a:t>@Controller</a:t>
            </a:r>
          </a:p>
          <a:p>
            <a:r>
              <a:rPr lang="sr-Latn-RS" sz="1600">
                <a:solidFill>
                  <a:srgbClr val="646464"/>
                </a:solidFill>
                <a:latin typeface="Consolas"/>
              </a:rPr>
              <a:t>@RequestMapping</a:t>
            </a:r>
            <a:r>
              <a:rPr lang="sr-Latn-RS" sz="1600">
                <a:solidFill>
                  <a:srgbClr val="000000"/>
                </a:solidFill>
                <a:latin typeface="Consolas"/>
              </a:rPr>
              <a:t>(value=</a:t>
            </a:r>
            <a:r>
              <a:rPr lang="sr-Latn-RS" sz="1600">
                <a:solidFill>
                  <a:srgbClr val="2A00FF"/>
                </a:solidFill>
                <a:latin typeface="Consolas"/>
              </a:rPr>
              <a:t>"/PrihvatanjePodataka"</a:t>
            </a:r>
            <a:r>
              <a:rPr lang="sr-Latn-RS" sz="1600">
                <a:solidFill>
                  <a:srgbClr val="000000"/>
                </a:solidFill>
                <a:latin typeface="Consolas"/>
              </a:rPr>
              <a:t>)</a:t>
            </a:r>
          </a:p>
          <a:p>
            <a:r>
              <a:rPr lang="sr-Latn-RS" sz="1600" b="1">
                <a:solidFill>
                  <a:srgbClr val="7F0055"/>
                </a:solidFill>
                <a:latin typeface="Consolas"/>
              </a:rPr>
              <a:t>public</a:t>
            </a:r>
            <a:r>
              <a:rPr lang="sr-Latn-RS" sz="1600" b="1">
                <a:solidFill>
                  <a:srgbClr val="000000"/>
                </a:solidFill>
                <a:latin typeface="Consolas"/>
              </a:rPr>
              <a:t> </a:t>
            </a:r>
            <a:r>
              <a:rPr lang="sr-Latn-RS" sz="1600" b="1">
                <a:solidFill>
                  <a:srgbClr val="7F0055"/>
                </a:solidFill>
                <a:latin typeface="Consolas"/>
              </a:rPr>
              <a:t>class</a:t>
            </a:r>
            <a:r>
              <a:rPr lang="sr-Latn-RS" sz="1600" b="1">
                <a:solidFill>
                  <a:srgbClr val="000000"/>
                </a:solidFill>
                <a:latin typeface="Consolas"/>
              </a:rPr>
              <a:t> PrihvatanjePodatakaController { </a:t>
            </a:r>
          </a:p>
          <a:p>
            <a:endParaRPr lang="sr-Latn-RS" sz="1600">
              <a:latin typeface="Consolas"/>
            </a:endParaRPr>
          </a:p>
          <a:p>
            <a:r>
              <a:rPr lang="en-US" sz="1600">
                <a:solidFill>
                  <a:srgbClr val="646464"/>
                </a:solidFill>
                <a:latin typeface="Consolas"/>
              </a:rPr>
              <a:t>  </a:t>
            </a:r>
            <a:r>
              <a:rPr lang="sr-Latn-RS" sz="1600">
                <a:solidFill>
                  <a:srgbClr val="646464"/>
                </a:solidFill>
                <a:latin typeface="Consolas"/>
              </a:rPr>
              <a:t>@Autowired</a:t>
            </a:r>
          </a:p>
          <a:p>
            <a:r>
              <a:rPr lang="en-US" sz="1600" b="1">
                <a:solidFill>
                  <a:srgbClr val="7F0055"/>
                </a:solidFill>
                <a:latin typeface="Consolas"/>
              </a:rPr>
              <a:t>  </a:t>
            </a:r>
            <a:r>
              <a:rPr lang="sr-Latn-RS" sz="1600" b="1">
                <a:solidFill>
                  <a:srgbClr val="7F0055"/>
                </a:solidFill>
                <a:latin typeface="Consolas"/>
              </a:rPr>
              <a:t>private</a:t>
            </a:r>
            <a:r>
              <a:rPr lang="sr-Latn-RS" sz="1600" b="1">
                <a:solidFill>
                  <a:srgbClr val="000000"/>
                </a:solidFill>
                <a:latin typeface="Consolas"/>
              </a:rPr>
              <a:t> Environment </a:t>
            </a:r>
            <a:r>
              <a:rPr lang="sr-Latn-RS" sz="1600" b="1">
                <a:solidFill>
                  <a:srgbClr val="0000C0"/>
                </a:solidFill>
                <a:latin typeface="Consolas"/>
              </a:rPr>
              <a:t>env</a:t>
            </a:r>
            <a:r>
              <a:rPr lang="sr-Latn-RS" sz="1600" b="1">
                <a:solidFill>
                  <a:srgbClr val="000000"/>
                </a:solidFill>
                <a:latin typeface="Consolas"/>
              </a:rPr>
              <a:t>;</a:t>
            </a:r>
          </a:p>
          <a:p>
            <a:endParaRPr lang="sr-Latn-RS" sz="1600">
              <a:latin typeface="Consolas"/>
            </a:endParaRPr>
          </a:p>
          <a:p>
            <a:r>
              <a:rPr lang="en-US" sz="1600">
                <a:solidFill>
                  <a:srgbClr val="3F7F5F"/>
                </a:solidFill>
                <a:latin typeface="Consolas"/>
              </a:rPr>
              <a:t>  </a:t>
            </a:r>
            <a:r>
              <a:rPr lang="sr-Latn-RS" sz="1600">
                <a:solidFill>
                  <a:srgbClr val="3F7F5F"/>
                </a:solidFill>
                <a:latin typeface="Consolas"/>
              </a:rPr>
              <a:t>// GET: PrihvatanjePodataka/preuzmi1</a:t>
            </a:r>
          </a:p>
          <a:p>
            <a:r>
              <a:rPr lang="en-US" sz="1600">
                <a:solidFill>
                  <a:srgbClr val="646464"/>
                </a:solidFill>
                <a:latin typeface="Consolas"/>
              </a:rPr>
              <a:t>  </a:t>
            </a:r>
            <a:r>
              <a:rPr lang="sr-Latn-RS" sz="1600">
                <a:solidFill>
                  <a:srgbClr val="646464"/>
                </a:solidFill>
                <a:latin typeface="Consolas"/>
              </a:rPr>
              <a:t>@GetMapping</a:t>
            </a:r>
            <a:r>
              <a:rPr lang="sr-Latn-RS" sz="1600">
                <a:solidFill>
                  <a:srgbClr val="000000"/>
                </a:solidFill>
                <a:latin typeface="Consolas"/>
              </a:rPr>
              <a:t>(value=</a:t>
            </a:r>
            <a:r>
              <a:rPr lang="sr-Latn-RS" sz="1600">
                <a:solidFill>
                  <a:srgbClr val="2A00FF"/>
                </a:solidFill>
                <a:latin typeface="Consolas"/>
              </a:rPr>
              <a:t>"/preuzmi1"</a:t>
            </a:r>
            <a:r>
              <a:rPr lang="sr-Latn-RS" sz="1600">
                <a:solidFill>
                  <a:srgbClr val="000000"/>
                </a:solidFill>
                <a:latin typeface="Consolas"/>
              </a:rPr>
              <a:t>)</a:t>
            </a:r>
          </a:p>
          <a:p>
            <a:r>
              <a:rPr lang="en-US" sz="1600">
                <a:solidFill>
                  <a:srgbClr val="646464"/>
                </a:solidFill>
                <a:latin typeface="Consolas"/>
              </a:rPr>
              <a:t>  </a:t>
            </a:r>
            <a:r>
              <a:rPr lang="sr-Latn-RS" sz="1600">
                <a:solidFill>
                  <a:srgbClr val="646464"/>
                </a:solidFill>
                <a:latin typeface="Consolas"/>
              </a:rPr>
              <a:t>@ResponseBody</a:t>
            </a:r>
          </a:p>
          <a:p>
            <a:r>
              <a:rPr lang="en-US" sz="1600" b="1">
                <a:solidFill>
                  <a:srgbClr val="7F0055"/>
                </a:solidFill>
                <a:latin typeface="Consolas"/>
              </a:rPr>
              <a:t>  </a:t>
            </a:r>
            <a:r>
              <a:rPr lang="sr-Latn-RS" sz="1600" b="1">
                <a:solidFill>
                  <a:srgbClr val="7F0055"/>
                </a:solidFill>
                <a:latin typeface="Consolas"/>
              </a:rPr>
              <a:t>public</a:t>
            </a:r>
            <a:r>
              <a:rPr lang="sr-Latn-RS" sz="1600" b="1">
                <a:solidFill>
                  <a:srgbClr val="000000"/>
                </a:solidFill>
                <a:latin typeface="Consolas"/>
              </a:rPr>
              <a:t> String preuzmi(HttpServletRequest </a:t>
            </a:r>
            <a:r>
              <a:rPr lang="sr-Latn-RS" sz="1600" b="1">
                <a:solidFill>
                  <a:srgbClr val="6A3E3E"/>
                </a:solidFill>
                <a:latin typeface="Consolas"/>
              </a:rPr>
              <a:t>request</a:t>
            </a:r>
            <a:r>
              <a:rPr lang="sr-Latn-RS" sz="1600" b="1">
                <a:solidFill>
                  <a:srgbClr val="000000"/>
                </a:solidFill>
                <a:latin typeface="Consolas"/>
              </a:rPr>
              <a:t>, </a:t>
            </a:r>
            <a:r>
              <a:rPr lang="en-US" sz="1600" b="1">
                <a:solidFill>
                  <a:srgbClr val="000000"/>
                </a:solidFill>
                <a:latin typeface="Consolas"/>
              </a:rPr>
              <a:t>			</a:t>
            </a:r>
            <a:r>
              <a:rPr lang="sr-Latn-RS" sz="1600" b="1">
                <a:solidFill>
                  <a:srgbClr val="000000"/>
                </a:solidFill>
                <a:latin typeface="Consolas"/>
              </a:rPr>
              <a:t>HttpServletResponse </a:t>
            </a:r>
            <a:r>
              <a:rPr lang="sr-Latn-RS" sz="1600" b="1">
                <a:solidFill>
                  <a:srgbClr val="6A3E3E"/>
                </a:solidFill>
                <a:latin typeface="Consolas"/>
              </a:rPr>
              <a:t>response</a:t>
            </a:r>
            <a:r>
              <a:rPr lang="sr-Latn-RS" sz="1600" b="1">
                <a:solidFill>
                  <a:srgbClr val="000000"/>
                </a:solidFill>
                <a:latin typeface="Consolas"/>
              </a:rPr>
              <a:t>) {</a:t>
            </a:r>
          </a:p>
          <a:p>
            <a:r>
              <a:rPr lang="en-US" sz="1600">
                <a:solidFill>
                  <a:srgbClr val="3F7F5F"/>
                </a:solidFill>
                <a:latin typeface="Consolas"/>
              </a:rPr>
              <a:t>    </a:t>
            </a:r>
            <a:r>
              <a:rPr lang="sr-Latn-RS" sz="1600">
                <a:solidFill>
                  <a:srgbClr val="3F7F5F"/>
                </a:solidFill>
                <a:latin typeface="Consolas"/>
              </a:rPr>
              <a:t>//Specify the base URL for all relative URLs in a document</a:t>
            </a:r>
          </a:p>
          <a:p>
            <a:r>
              <a:rPr lang="en-US" sz="1600">
                <a:solidFill>
                  <a:srgbClr val="000000"/>
                </a:solidFill>
                <a:latin typeface="Consolas"/>
              </a:rPr>
              <a:t>    </a:t>
            </a:r>
            <a:r>
              <a:rPr lang="sr-Latn-RS" sz="1600">
                <a:solidFill>
                  <a:srgbClr val="000000"/>
                </a:solidFill>
                <a:latin typeface="Consolas"/>
              </a:rPr>
              <a:t>String </a:t>
            </a:r>
            <a:r>
              <a:rPr lang="sr-Latn-RS" sz="1600">
                <a:solidFill>
                  <a:srgbClr val="6A3E3E"/>
                </a:solidFill>
                <a:latin typeface="Consolas"/>
              </a:rPr>
              <a:t>bURL</a:t>
            </a:r>
            <a:r>
              <a:rPr lang="sr-Latn-RS" sz="1600">
                <a:solidFill>
                  <a:srgbClr val="000000"/>
                </a:solidFill>
                <a:latin typeface="Consolas"/>
              </a:rPr>
              <a:t> =</a:t>
            </a:r>
            <a:r>
              <a:rPr lang="en-US" sz="1600">
                <a:solidFill>
                  <a:srgbClr val="000000"/>
                </a:solidFill>
                <a:latin typeface="Consolas"/>
              </a:rPr>
              <a:t> </a:t>
            </a:r>
            <a:r>
              <a:rPr lang="sr-Latn-RS" sz="1600">
                <a:solidFill>
                  <a:srgbClr val="0000C0"/>
                </a:solidFill>
                <a:latin typeface="Consolas"/>
              </a:rPr>
              <a:t>env</a:t>
            </a:r>
            <a:r>
              <a:rPr lang="sr-Latn-RS" sz="1600">
                <a:solidFill>
                  <a:srgbClr val="000000"/>
                </a:solidFill>
                <a:latin typeface="Consolas"/>
              </a:rPr>
              <a:t>.getProperty(</a:t>
            </a:r>
            <a:r>
              <a:rPr lang="sr-Latn-RS" sz="1600">
                <a:solidFill>
                  <a:srgbClr val="2A00FF"/>
                </a:solidFill>
                <a:latin typeface="Consolas"/>
              </a:rPr>
              <a:t>"server.servlet.contextPath"</a:t>
            </a:r>
            <a:r>
              <a:rPr lang="sr-Latn-RS" sz="1600">
                <a:solidFill>
                  <a:srgbClr val="000000"/>
                </a:solidFill>
                <a:latin typeface="Consolas"/>
              </a:rPr>
              <a:t>)</a:t>
            </a:r>
            <a:r>
              <a:rPr lang="en-US" sz="1600">
                <a:solidFill>
                  <a:srgbClr val="000000"/>
                </a:solidFill>
                <a:latin typeface="Consolas"/>
              </a:rPr>
              <a:t> </a:t>
            </a:r>
            <a:r>
              <a:rPr lang="sr-Latn-RS" sz="1600">
                <a:solidFill>
                  <a:srgbClr val="000000"/>
                </a:solidFill>
                <a:latin typeface="Consolas"/>
              </a:rPr>
              <a:t>+</a:t>
            </a:r>
            <a:r>
              <a:rPr lang="sr-Latn-RS" sz="1600">
                <a:solidFill>
                  <a:srgbClr val="2A00FF"/>
                </a:solidFill>
                <a:latin typeface="Consolas"/>
              </a:rPr>
              <a:t>"/"</a:t>
            </a:r>
            <a:r>
              <a:rPr lang="sr-Latn-RS" sz="1600">
                <a:solidFill>
                  <a:srgbClr val="000000"/>
                </a:solidFill>
                <a:latin typeface="Consolas"/>
              </a:rPr>
              <a:t>;</a:t>
            </a:r>
            <a:endParaRPr lang="en-US" sz="1600">
              <a:solidFill>
                <a:srgbClr val="000000"/>
              </a:solidFill>
              <a:latin typeface="Consolas"/>
            </a:endParaRPr>
          </a:p>
          <a:p>
            <a:r>
              <a:rPr lang="en-US" sz="1600">
                <a:solidFill>
                  <a:srgbClr val="000000"/>
                </a:solidFill>
                <a:latin typeface="Consolas"/>
              </a:rPr>
              <a:t>	…</a:t>
            </a:r>
          </a:p>
          <a:p>
            <a:r>
              <a:rPr lang="en-US" sz="1600">
                <a:solidFill>
                  <a:srgbClr val="000000"/>
                </a:solidFill>
                <a:latin typeface="Consolas"/>
              </a:rPr>
              <a:t>  }</a:t>
            </a:r>
          </a:p>
          <a:p>
            <a:r>
              <a:rPr lang="en-US" sz="1600">
                <a:solidFill>
                  <a:srgbClr val="000000"/>
                </a:solidFill>
                <a:latin typeface="Consolas"/>
              </a:rPr>
              <a:t>…</a:t>
            </a:r>
          </a:p>
          <a:p>
            <a:r>
              <a:rPr lang="en-US" sz="1600">
                <a:solidFill>
                  <a:srgbClr val="000000"/>
                </a:solidFill>
                <a:latin typeface="Consolas"/>
              </a:rPr>
              <a:t>}</a:t>
            </a:r>
            <a:endParaRPr lang="sr-Latn-RS" sz="1600"/>
          </a:p>
        </p:txBody>
      </p:sp>
      <p:cxnSp>
        <p:nvCxnSpPr>
          <p:cNvPr id="6" name="Straight Arrow Connector 5"/>
          <p:cNvCxnSpPr/>
          <p:nvPr/>
        </p:nvCxnSpPr>
        <p:spPr>
          <a:xfrm flipH="1" flipV="1">
            <a:off x="6073798" y="5122509"/>
            <a:ext cx="316524" cy="312298"/>
          </a:xfrm>
          <a:prstGeom prst="straightConnector1">
            <a:avLst/>
          </a:prstGeom>
          <a:ln w="38100">
            <a:solidFill>
              <a:srgbClr val="EA232A"/>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77706" y="5434807"/>
            <a:ext cx="1243122" cy="461665"/>
          </a:xfrm>
          <a:prstGeom prst="rect">
            <a:avLst/>
          </a:prstGeom>
          <a:noFill/>
        </p:spPr>
        <p:txBody>
          <a:bodyPr wrap="square" rtlCol="0">
            <a:spAutoFit/>
          </a:bodyPr>
          <a:lstStyle/>
          <a:p>
            <a:r>
              <a:rPr lang="sr-Latn-RS" sz="2400">
                <a:solidFill>
                  <a:srgbClr val="FF0000"/>
                </a:solidFill>
              </a:rPr>
              <a:t>koristi</a:t>
            </a:r>
          </a:p>
        </p:txBody>
      </p:sp>
      <p:sp>
        <p:nvSpPr>
          <p:cNvPr id="8" name="TextBox 7"/>
          <p:cNvSpPr txBox="1"/>
          <p:nvPr/>
        </p:nvSpPr>
        <p:spPr>
          <a:xfrm>
            <a:off x="5955323" y="2418582"/>
            <a:ext cx="1365505" cy="461665"/>
          </a:xfrm>
          <a:prstGeom prst="rect">
            <a:avLst/>
          </a:prstGeom>
          <a:noFill/>
        </p:spPr>
        <p:txBody>
          <a:bodyPr wrap="square" rtlCol="0">
            <a:spAutoFit/>
          </a:bodyPr>
          <a:lstStyle/>
          <a:p>
            <a:r>
              <a:rPr lang="sr-Latn-RS" sz="2400">
                <a:solidFill>
                  <a:srgbClr val="FF0000"/>
                </a:solidFill>
              </a:rPr>
              <a:t>injektuje</a:t>
            </a:r>
          </a:p>
        </p:txBody>
      </p:sp>
      <p:cxnSp>
        <p:nvCxnSpPr>
          <p:cNvPr id="9" name="Straight Arrow Connector 8"/>
          <p:cNvCxnSpPr/>
          <p:nvPr/>
        </p:nvCxnSpPr>
        <p:spPr>
          <a:xfrm flipH="1">
            <a:off x="5310556" y="2649415"/>
            <a:ext cx="644767" cy="93413"/>
          </a:xfrm>
          <a:prstGeom prst="straightConnector1">
            <a:avLst/>
          </a:prstGeom>
          <a:ln w="38100">
            <a:solidFill>
              <a:srgbClr val="EA232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4695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Controllers</a:t>
            </a:r>
          </a:p>
        </p:txBody>
      </p:sp>
      <p:sp>
        <p:nvSpPr>
          <p:cNvPr id="3" name="Content Placeholder 2"/>
          <p:cNvSpPr>
            <a:spLocks noGrp="1"/>
          </p:cNvSpPr>
          <p:nvPr>
            <p:ph idx="1"/>
          </p:nvPr>
        </p:nvSpPr>
        <p:spPr>
          <a:xfrm>
            <a:off x="249382" y="1574498"/>
            <a:ext cx="3466833" cy="4990425"/>
          </a:xfrm>
          <a:ln w="38100">
            <a:solidFill>
              <a:schemeClr val="tx1">
                <a:lumMod val="65000"/>
                <a:lumOff val="35000"/>
              </a:schemeClr>
            </a:solidFill>
            <a:prstDash val="solid"/>
            <a:round/>
          </a:ln>
        </p:spPr>
        <p:txBody>
          <a:bodyPr>
            <a:normAutofit fontScale="92500" lnSpcReduction="10000"/>
          </a:bodyPr>
          <a:lstStyle/>
          <a:p>
            <a:r>
              <a:rPr lang="sr-Latn-RS"/>
              <a:t>U našem slučaju se kao </a:t>
            </a:r>
            <a:r>
              <a:rPr lang="sr-Latn-RS" b="1"/>
              <a:t>Spring kontejner </a:t>
            </a:r>
            <a:r>
              <a:rPr lang="sr-Latn-RS"/>
              <a:t>koristi </a:t>
            </a:r>
            <a:r>
              <a:rPr lang="sr-Latn-RS" b="1"/>
              <a:t>Tomcat</a:t>
            </a:r>
            <a:r>
              <a:rPr lang="sr-Latn-RS"/>
              <a:t> i on će sam automatski inicijalizovati sve objekte anotirane sa </a:t>
            </a:r>
            <a:r>
              <a:rPr lang="sr-Latn-RS">
                <a:solidFill>
                  <a:schemeClr val="bg1">
                    <a:lumMod val="65000"/>
                  </a:schemeClr>
                </a:solidFill>
              </a:rPr>
              <a:t>@Autowired</a:t>
            </a:r>
          </a:p>
          <a:p>
            <a:r>
              <a:rPr lang="sr-Latn-RS"/>
              <a:t>objekti anotirani sa </a:t>
            </a:r>
            <a:r>
              <a:rPr lang="sr-Latn-CS">
                <a:solidFill>
                  <a:schemeClr val="bg1">
                    <a:lumMod val="65000"/>
                  </a:schemeClr>
                </a:solidFill>
              </a:rPr>
              <a:t>@Autowired </a:t>
            </a:r>
            <a:r>
              <a:rPr lang="sr-Latn-CS"/>
              <a:t>injekuju po kreiranju bean objekta za kontroler, pre poziva bilo koje od Handler metoda za kontroler.</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Dependency Injection</a:t>
            </a:r>
            <a:r>
              <a:rPr lang="sr-Latn-RS" sz="4000">
                <a:latin typeface="+mn-lt"/>
              </a:rPr>
              <a:t> (DI)</a:t>
            </a:r>
            <a:endParaRPr lang="sv-SE" sz="4000">
              <a:latin typeface="+mn-lt"/>
            </a:endParaRPr>
          </a:p>
        </p:txBody>
      </p:sp>
      <p:sp>
        <p:nvSpPr>
          <p:cNvPr id="5" name="Rectangle 4"/>
          <p:cNvSpPr/>
          <p:nvPr/>
        </p:nvSpPr>
        <p:spPr>
          <a:xfrm>
            <a:off x="3810000" y="1575924"/>
            <a:ext cx="8299938" cy="4524315"/>
          </a:xfrm>
          <a:prstGeom prst="rect">
            <a:avLst/>
          </a:prstGeom>
        </p:spPr>
        <p:txBody>
          <a:bodyPr wrap="square">
            <a:spAutoFit/>
          </a:bodyPr>
          <a:lstStyle/>
          <a:p>
            <a:r>
              <a:rPr lang="sr-Latn-RS" sz="1600">
                <a:solidFill>
                  <a:srgbClr val="646464"/>
                </a:solidFill>
                <a:latin typeface="Consolas"/>
              </a:rPr>
              <a:t>@Controller</a:t>
            </a:r>
          </a:p>
          <a:p>
            <a:r>
              <a:rPr lang="sr-Latn-RS" sz="1600">
                <a:solidFill>
                  <a:srgbClr val="646464"/>
                </a:solidFill>
                <a:latin typeface="Consolas"/>
              </a:rPr>
              <a:t>@RequestMapping</a:t>
            </a:r>
            <a:r>
              <a:rPr lang="sr-Latn-RS" sz="1600">
                <a:solidFill>
                  <a:srgbClr val="000000"/>
                </a:solidFill>
                <a:latin typeface="Consolas"/>
              </a:rPr>
              <a:t>(value=</a:t>
            </a:r>
            <a:r>
              <a:rPr lang="sr-Latn-RS" sz="1600">
                <a:solidFill>
                  <a:srgbClr val="2A00FF"/>
                </a:solidFill>
                <a:latin typeface="Consolas"/>
              </a:rPr>
              <a:t>"/PrihvatanjePodataka"</a:t>
            </a:r>
            <a:r>
              <a:rPr lang="sr-Latn-RS" sz="1600">
                <a:solidFill>
                  <a:srgbClr val="000000"/>
                </a:solidFill>
                <a:latin typeface="Consolas"/>
              </a:rPr>
              <a:t>)</a:t>
            </a:r>
          </a:p>
          <a:p>
            <a:r>
              <a:rPr lang="sr-Latn-RS" sz="1600" b="1">
                <a:solidFill>
                  <a:srgbClr val="7F0055"/>
                </a:solidFill>
                <a:latin typeface="Consolas"/>
              </a:rPr>
              <a:t>public</a:t>
            </a:r>
            <a:r>
              <a:rPr lang="sr-Latn-RS" sz="1600" b="1">
                <a:solidFill>
                  <a:srgbClr val="000000"/>
                </a:solidFill>
                <a:latin typeface="Consolas"/>
              </a:rPr>
              <a:t> </a:t>
            </a:r>
            <a:r>
              <a:rPr lang="sr-Latn-RS" sz="1600" b="1">
                <a:solidFill>
                  <a:srgbClr val="7F0055"/>
                </a:solidFill>
                <a:latin typeface="Consolas"/>
              </a:rPr>
              <a:t>class</a:t>
            </a:r>
            <a:r>
              <a:rPr lang="sr-Latn-RS" sz="1600" b="1">
                <a:solidFill>
                  <a:srgbClr val="000000"/>
                </a:solidFill>
                <a:latin typeface="Consolas"/>
              </a:rPr>
              <a:t> PrihvatanjePodatakaController { </a:t>
            </a:r>
          </a:p>
          <a:p>
            <a:endParaRPr lang="sr-Latn-RS" sz="1600">
              <a:latin typeface="Consolas"/>
            </a:endParaRPr>
          </a:p>
          <a:p>
            <a:r>
              <a:rPr lang="en-US" sz="1600">
                <a:solidFill>
                  <a:srgbClr val="646464"/>
                </a:solidFill>
                <a:latin typeface="Consolas"/>
              </a:rPr>
              <a:t>  </a:t>
            </a:r>
            <a:r>
              <a:rPr lang="sr-Latn-RS" sz="1600">
                <a:solidFill>
                  <a:srgbClr val="646464"/>
                </a:solidFill>
                <a:latin typeface="Consolas"/>
              </a:rPr>
              <a:t>@Autowired</a:t>
            </a:r>
          </a:p>
          <a:p>
            <a:r>
              <a:rPr lang="en-US" sz="1600" b="1">
                <a:solidFill>
                  <a:srgbClr val="7F0055"/>
                </a:solidFill>
                <a:latin typeface="Consolas"/>
              </a:rPr>
              <a:t>  </a:t>
            </a:r>
            <a:r>
              <a:rPr lang="sr-Latn-RS" sz="1600" b="1">
                <a:solidFill>
                  <a:srgbClr val="7F0055"/>
                </a:solidFill>
                <a:latin typeface="Consolas"/>
              </a:rPr>
              <a:t>private</a:t>
            </a:r>
            <a:r>
              <a:rPr lang="sr-Latn-RS" sz="1600" b="1">
                <a:solidFill>
                  <a:srgbClr val="000000"/>
                </a:solidFill>
                <a:latin typeface="Consolas"/>
              </a:rPr>
              <a:t> Environment </a:t>
            </a:r>
            <a:r>
              <a:rPr lang="sr-Latn-RS" sz="1600" b="1">
                <a:solidFill>
                  <a:srgbClr val="0000C0"/>
                </a:solidFill>
                <a:latin typeface="Consolas"/>
              </a:rPr>
              <a:t>env</a:t>
            </a:r>
            <a:r>
              <a:rPr lang="sr-Latn-RS" sz="1600" b="1">
                <a:solidFill>
                  <a:srgbClr val="000000"/>
                </a:solidFill>
                <a:latin typeface="Consolas"/>
              </a:rPr>
              <a:t>;</a:t>
            </a:r>
          </a:p>
          <a:p>
            <a:endParaRPr lang="sr-Latn-RS" sz="1600">
              <a:latin typeface="Consolas"/>
            </a:endParaRPr>
          </a:p>
          <a:p>
            <a:r>
              <a:rPr lang="en-US" sz="1600">
                <a:solidFill>
                  <a:srgbClr val="3F7F5F"/>
                </a:solidFill>
                <a:latin typeface="Consolas"/>
              </a:rPr>
              <a:t>  </a:t>
            </a:r>
            <a:r>
              <a:rPr lang="sr-Latn-RS" sz="1600">
                <a:solidFill>
                  <a:srgbClr val="3F7F5F"/>
                </a:solidFill>
                <a:latin typeface="Consolas"/>
              </a:rPr>
              <a:t>// GET: PrihvatanjePodataka/preuzmi1</a:t>
            </a:r>
          </a:p>
          <a:p>
            <a:r>
              <a:rPr lang="en-US" sz="1600">
                <a:solidFill>
                  <a:srgbClr val="646464"/>
                </a:solidFill>
                <a:latin typeface="Consolas"/>
              </a:rPr>
              <a:t>  </a:t>
            </a:r>
            <a:r>
              <a:rPr lang="sr-Latn-RS" sz="1600">
                <a:solidFill>
                  <a:srgbClr val="646464"/>
                </a:solidFill>
                <a:latin typeface="Consolas"/>
              </a:rPr>
              <a:t>@GetMapping</a:t>
            </a:r>
            <a:r>
              <a:rPr lang="sr-Latn-RS" sz="1600">
                <a:solidFill>
                  <a:srgbClr val="000000"/>
                </a:solidFill>
                <a:latin typeface="Consolas"/>
              </a:rPr>
              <a:t>(value=</a:t>
            </a:r>
            <a:r>
              <a:rPr lang="sr-Latn-RS" sz="1600">
                <a:solidFill>
                  <a:srgbClr val="2A00FF"/>
                </a:solidFill>
                <a:latin typeface="Consolas"/>
              </a:rPr>
              <a:t>"/preuzmi1"</a:t>
            </a:r>
            <a:r>
              <a:rPr lang="sr-Latn-RS" sz="1600">
                <a:solidFill>
                  <a:srgbClr val="000000"/>
                </a:solidFill>
                <a:latin typeface="Consolas"/>
              </a:rPr>
              <a:t>)</a:t>
            </a:r>
          </a:p>
          <a:p>
            <a:r>
              <a:rPr lang="en-US" sz="1600">
                <a:solidFill>
                  <a:srgbClr val="646464"/>
                </a:solidFill>
                <a:latin typeface="Consolas"/>
              </a:rPr>
              <a:t>  </a:t>
            </a:r>
            <a:r>
              <a:rPr lang="sr-Latn-RS" sz="1600">
                <a:solidFill>
                  <a:srgbClr val="646464"/>
                </a:solidFill>
                <a:latin typeface="Consolas"/>
              </a:rPr>
              <a:t>@ResponseBody</a:t>
            </a:r>
          </a:p>
          <a:p>
            <a:r>
              <a:rPr lang="en-US" sz="1600" b="1">
                <a:solidFill>
                  <a:srgbClr val="7F0055"/>
                </a:solidFill>
                <a:latin typeface="Consolas"/>
              </a:rPr>
              <a:t>  </a:t>
            </a:r>
            <a:r>
              <a:rPr lang="sr-Latn-RS" sz="1600" b="1">
                <a:solidFill>
                  <a:srgbClr val="7F0055"/>
                </a:solidFill>
                <a:latin typeface="Consolas"/>
              </a:rPr>
              <a:t>public</a:t>
            </a:r>
            <a:r>
              <a:rPr lang="sr-Latn-RS" sz="1600" b="1">
                <a:solidFill>
                  <a:srgbClr val="000000"/>
                </a:solidFill>
                <a:latin typeface="Consolas"/>
              </a:rPr>
              <a:t> String preuzmi(HttpServletRequest </a:t>
            </a:r>
            <a:r>
              <a:rPr lang="sr-Latn-RS" sz="1600" b="1">
                <a:solidFill>
                  <a:srgbClr val="6A3E3E"/>
                </a:solidFill>
                <a:latin typeface="Consolas"/>
              </a:rPr>
              <a:t>request</a:t>
            </a:r>
            <a:r>
              <a:rPr lang="sr-Latn-RS" sz="1600" b="1">
                <a:solidFill>
                  <a:srgbClr val="000000"/>
                </a:solidFill>
                <a:latin typeface="Consolas"/>
              </a:rPr>
              <a:t>, </a:t>
            </a:r>
            <a:r>
              <a:rPr lang="en-US" sz="1600" b="1">
                <a:solidFill>
                  <a:srgbClr val="000000"/>
                </a:solidFill>
                <a:latin typeface="Consolas"/>
              </a:rPr>
              <a:t>			</a:t>
            </a:r>
            <a:r>
              <a:rPr lang="sr-Latn-RS" sz="1600" b="1">
                <a:solidFill>
                  <a:srgbClr val="000000"/>
                </a:solidFill>
                <a:latin typeface="Consolas"/>
              </a:rPr>
              <a:t>HttpServletResponse </a:t>
            </a:r>
            <a:r>
              <a:rPr lang="sr-Latn-RS" sz="1600" b="1">
                <a:solidFill>
                  <a:srgbClr val="6A3E3E"/>
                </a:solidFill>
                <a:latin typeface="Consolas"/>
              </a:rPr>
              <a:t>response</a:t>
            </a:r>
            <a:r>
              <a:rPr lang="sr-Latn-RS" sz="1600" b="1">
                <a:solidFill>
                  <a:srgbClr val="000000"/>
                </a:solidFill>
                <a:latin typeface="Consolas"/>
              </a:rPr>
              <a:t>) {</a:t>
            </a:r>
          </a:p>
          <a:p>
            <a:r>
              <a:rPr lang="en-US" sz="1600">
                <a:solidFill>
                  <a:srgbClr val="3F7F5F"/>
                </a:solidFill>
                <a:latin typeface="Consolas"/>
              </a:rPr>
              <a:t>    </a:t>
            </a:r>
            <a:r>
              <a:rPr lang="sr-Latn-RS" sz="1600">
                <a:solidFill>
                  <a:srgbClr val="3F7F5F"/>
                </a:solidFill>
                <a:latin typeface="Consolas"/>
              </a:rPr>
              <a:t>//Specify the base URL for all relative URLs in a document</a:t>
            </a:r>
          </a:p>
          <a:p>
            <a:r>
              <a:rPr lang="en-US" sz="1600">
                <a:solidFill>
                  <a:srgbClr val="000000"/>
                </a:solidFill>
                <a:latin typeface="Consolas"/>
              </a:rPr>
              <a:t>    </a:t>
            </a:r>
            <a:r>
              <a:rPr lang="sr-Latn-RS" sz="1600">
                <a:solidFill>
                  <a:srgbClr val="000000"/>
                </a:solidFill>
                <a:latin typeface="Consolas"/>
              </a:rPr>
              <a:t>String </a:t>
            </a:r>
            <a:r>
              <a:rPr lang="sr-Latn-RS" sz="1600">
                <a:solidFill>
                  <a:srgbClr val="6A3E3E"/>
                </a:solidFill>
                <a:latin typeface="Consolas"/>
              </a:rPr>
              <a:t>bURL</a:t>
            </a:r>
            <a:r>
              <a:rPr lang="sr-Latn-RS" sz="1600">
                <a:solidFill>
                  <a:srgbClr val="000000"/>
                </a:solidFill>
                <a:latin typeface="Consolas"/>
              </a:rPr>
              <a:t> =</a:t>
            </a:r>
            <a:r>
              <a:rPr lang="en-US" sz="1600">
                <a:solidFill>
                  <a:srgbClr val="000000"/>
                </a:solidFill>
                <a:latin typeface="Consolas"/>
              </a:rPr>
              <a:t> </a:t>
            </a:r>
            <a:r>
              <a:rPr lang="sr-Latn-RS" sz="1600">
                <a:solidFill>
                  <a:srgbClr val="0000C0"/>
                </a:solidFill>
                <a:latin typeface="Consolas"/>
              </a:rPr>
              <a:t>env</a:t>
            </a:r>
            <a:r>
              <a:rPr lang="sr-Latn-RS" sz="1600">
                <a:solidFill>
                  <a:srgbClr val="000000"/>
                </a:solidFill>
                <a:latin typeface="Consolas"/>
              </a:rPr>
              <a:t>.getProperty(</a:t>
            </a:r>
            <a:r>
              <a:rPr lang="sr-Latn-RS" sz="1600">
                <a:solidFill>
                  <a:srgbClr val="2A00FF"/>
                </a:solidFill>
                <a:latin typeface="Consolas"/>
              </a:rPr>
              <a:t>"server.servlet.contextPath"</a:t>
            </a:r>
            <a:r>
              <a:rPr lang="sr-Latn-RS" sz="1600">
                <a:solidFill>
                  <a:srgbClr val="000000"/>
                </a:solidFill>
                <a:latin typeface="Consolas"/>
              </a:rPr>
              <a:t>)</a:t>
            </a:r>
            <a:r>
              <a:rPr lang="en-US" sz="1600">
                <a:solidFill>
                  <a:srgbClr val="000000"/>
                </a:solidFill>
                <a:latin typeface="Consolas"/>
              </a:rPr>
              <a:t> </a:t>
            </a:r>
            <a:r>
              <a:rPr lang="sr-Latn-RS" sz="1600">
                <a:solidFill>
                  <a:srgbClr val="000000"/>
                </a:solidFill>
                <a:latin typeface="Consolas"/>
              </a:rPr>
              <a:t>+</a:t>
            </a:r>
            <a:r>
              <a:rPr lang="sr-Latn-RS" sz="1600">
                <a:solidFill>
                  <a:srgbClr val="2A00FF"/>
                </a:solidFill>
                <a:latin typeface="Consolas"/>
              </a:rPr>
              <a:t>"/"</a:t>
            </a:r>
            <a:r>
              <a:rPr lang="sr-Latn-RS" sz="1600">
                <a:solidFill>
                  <a:srgbClr val="000000"/>
                </a:solidFill>
                <a:latin typeface="Consolas"/>
              </a:rPr>
              <a:t>;</a:t>
            </a:r>
            <a:endParaRPr lang="en-US" sz="1600">
              <a:solidFill>
                <a:srgbClr val="000000"/>
              </a:solidFill>
              <a:latin typeface="Consolas"/>
            </a:endParaRPr>
          </a:p>
          <a:p>
            <a:r>
              <a:rPr lang="en-US" sz="1600">
                <a:solidFill>
                  <a:srgbClr val="000000"/>
                </a:solidFill>
                <a:latin typeface="Consolas"/>
              </a:rPr>
              <a:t>	…</a:t>
            </a:r>
          </a:p>
          <a:p>
            <a:r>
              <a:rPr lang="en-US" sz="1600">
                <a:solidFill>
                  <a:srgbClr val="000000"/>
                </a:solidFill>
                <a:latin typeface="Consolas"/>
              </a:rPr>
              <a:t>  }</a:t>
            </a:r>
          </a:p>
          <a:p>
            <a:r>
              <a:rPr lang="en-US" sz="1600">
                <a:solidFill>
                  <a:srgbClr val="000000"/>
                </a:solidFill>
                <a:latin typeface="Consolas"/>
              </a:rPr>
              <a:t>…</a:t>
            </a:r>
          </a:p>
          <a:p>
            <a:r>
              <a:rPr lang="en-US" sz="1600">
                <a:solidFill>
                  <a:srgbClr val="000000"/>
                </a:solidFill>
                <a:latin typeface="Consolas"/>
              </a:rPr>
              <a:t>}</a:t>
            </a:r>
            <a:endParaRPr lang="sr-Latn-RS" sz="1600"/>
          </a:p>
        </p:txBody>
      </p:sp>
      <p:cxnSp>
        <p:nvCxnSpPr>
          <p:cNvPr id="6" name="Straight Arrow Connector 5"/>
          <p:cNvCxnSpPr/>
          <p:nvPr/>
        </p:nvCxnSpPr>
        <p:spPr>
          <a:xfrm flipH="1" flipV="1">
            <a:off x="6073798" y="5122509"/>
            <a:ext cx="316524" cy="312298"/>
          </a:xfrm>
          <a:prstGeom prst="straightConnector1">
            <a:avLst/>
          </a:prstGeom>
          <a:ln w="38100">
            <a:solidFill>
              <a:srgbClr val="EA232A"/>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77706" y="5434807"/>
            <a:ext cx="1243122" cy="461665"/>
          </a:xfrm>
          <a:prstGeom prst="rect">
            <a:avLst/>
          </a:prstGeom>
          <a:noFill/>
        </p:spPr>
        <p:txBody>
          <a:bodyPr wrap="square" rtlCol="0">
            <a:spAutoFit/>
          </a:bodyPr>
          <a:lstStyle/>
          <a:p>
            <a:r>
              <a:rPr lang="sr-Latn-RS" sz="2400">
                <a:solidFill>
                  <a:srgbClr val="FF0000"/>
                </a:solidFill>
              </a:rPr>
              <a:t>koristi</a:t>
            </a:r>
          </a:p>
        </p:txBody>
      </p:sp>
      <p:sp>
        <p:nvSpPr>
          <p:cNvPr id="8" name="TextBox 7"/>
          <p:cNvSpPr txBox="1"/>
          <p:nvPr/>
        </p:nvSpPr>
        <p:spPr>
          <a:xfrm>
            <a:off x="5955323" y="2418582"/>
            <a:ext cx="1365505" cy="461665"/>
          </a:xfrm>
          <a:prstGeom prst="rect">
            <a:avLst/>
          </a:prstGeom>
          <a:noFill/>
        </p:spPr>
        <p:txBody>
          <a:bodyPr wrap="square" rtlCol="0">
            <a:spAutoFit/>
          </a:bodyPr>
          <a:lstStyle/>
          <a:p>
            <a:r>
              <a:rPr lang="sr-Latn-RS" sz="2400">
                <a:solidFill>
                  <a:srgbClr val="FF0000"/>
                </a:solidFill>
              </a:rPr>
              <a:t>injektuje</a:t>
            </a:r>
          </a:p>
        </p:txBody>
      </p:sp>
      <p:cxnSp>
        <p:nvCxnSpPr>
          <p:cNvPr id="9" name="Straight Arrow Connector 8"/>
          <p:cNvCxnSpPr/>
          <p:nvPr/>
        </p:nvCxnSpPr>
        <p:spPr>
          <a:xfrm flipH="1">
            <a:off x="5310556" y="2649415"/>
            <a:ext cx="644767" cy="93413"/>
          </a:xfrm>
          <a:prstGeom prst="straightConnector1">
            <a:avLst/>
          </a:prstGeom>
          <a:ln w="38100">
            <a:solidFill>
              <a:srgbClr val="EA232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3970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Controllers</a:t>
            </a:r>
          </a:p>
        </p:txBody>
      </p:sp>
      <p:sp>
        <p:nvSpPr>
          <p:cNvPr id="3" name="Content Placeholder 2"/>
          <p:cNvSpPr>
            <a:spLocks noGrp="1"/>
          </p:cNvSpPr>
          <p:nvPr>
            <p:ph idx="1"/>
          </p:nvPr>
        </p:nvSpPr>
        <p:spPr>
          <a:xfrm>
            <a:off x="249382" y="1574499"/>
            <a:ext cx="5494926" cy="570824"/>
          </a:xfrm>
          <a:ln w="38100">
            <a:solidFill>
              <a:schemeClr val="tx1">
                <a:lumMod val="65000"/>
                <a:lumOff val="35000"/>
              </a:schemeClr>
            </a:solidFill>
            <a:prstDash val="solid"/>
            <a:round/>
          </a:ln>
        </p:spPr>
        <p:txBody>
          <a:bodyPr>
            <a:normAutofit fontScale="70000" lnSpcReduction="20000"/>
          </a:bodyPr>
          <a:lstStyle/>
          <a:p>
            <a:r>
              <a:rPr lang="sr-Latn-RS"/>
              <a:t>Provratan tip je String i metoda je anotirana sa @ResponseBody</a:t>
            </a:r>
            <a:endParaRPr lang="sr-Latn-RS">
              <a:latin typeface="Calibri" pitchFamily="34" charset="0"/>
            </a:endParaRP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Handler </a:t>
            </a:r>
            <a:r>
              <a:rPr lang="sr-Latn-RS" sz="4000">
                <a:latin typeface="+mn-lt"/>
              </a:rPr>
              <a:t>Method povratni tip i argumenti metode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338" y="2758817"/>
            <a:ext cx="3402013" cy="133350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a:spLocks noChangeArrowheads="1"/>
          </p:cNvSpPr>
          <p:nvPr/>
        </p:nvSpPr>
        <p:spPr bwMode="auto">
          <a:xfrm>
            <a:off x="759606" y="4695321"/>
            <a:ext cx="40585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sr-Latn-RS" b="1">
                <a:solidFill>
                  <a:srgbClr val="FF0000"/>
                </a:solidFill>
              </a:rPr>
              <a:t>ZdravoSveteController </a:t>
            </a:r>
            <a:r>
              <a:rPr lang="en-US" b="1">
                <a:solidFill>
                  <a:srgbClr val="FF0000"/>
                </a:solidFill>
              </a:rPr>
              <a:t>getZdravo1()</a:t>
            </a:r>
            <a:endParaRPr lang="sr-Latn-RS" altLang="sr-Latn-RS" b="1">
              <a:solidFill>
                <a:srgbClr val="FF0000"/>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1" y="1482139"/>
            <a:ext cx="4994030" cy="532330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p:nvPr/>
        </p:nvCxnSpPr>
        <p:spPr>
          <a:xfrm flipH="1">
            <a:off x="7268309" y="2973661"/>
            <a:ext cx="457199" cy="366689"/>
          </a:xfrm>
          <a:prstGeom prst="straightConnector1">
            <a:avLst/>
          </a:prstGeom>
          <a:ln w="38100">
            <a:solidFill>
              <a:srgbClr val="EA232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4248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Controllers</a:t>
            </a:r>
          </a:p>
        </p:txBody>
      </p:sp>
      <p:sp>
        <p:nvSpPr>
          <p:cNvPr id="3" name="Content Placeholder 2"/>
          <p:cNvSpPr>
            <a:spLocks noGrp="1"/>
          </p:cNvSpPr>
          <p:nvPr>
            <p:ph idx="1"/>
          </p:nvPr>
        </p:nvSpPr>
        <p:spPr>
          <a:xfrm>
            <a:off x="249382" y="1574499"/>
            <a:ext cx="4300637" cy="2890895"/>
          </a:xfrm>
          <a:ln w="38100">
            <a:solidFill>
              <a:schemeClr val="tx1">
                <a:lumMod val="65000"/>
                <a:lumOff val="35000"/>
              </a:schemeClr>
            </a:solidFill>
            <a:prstDash val="solid"/>
            <a:round/>
          </a:ln>
        </p:spPr>
        <p:txBody>
          <a:bodyPr>
            <a:normAutofit fontScale="77500" lnSpcReduction="20000"/>
          </a:bodyPr>
          <a:lstStyle/>
          <a:p>
            <a:r>
              <a:rPr lang="en-US" err="1"/>
              <a:t>Kada</a:t>
            </a:r>
            <a:r>
              <a:rPr lang="en-US"/>
              <a:t> se </a:t>
            </a:r>
            <a:r>
              <a:rPr lang="en-US" err="1"/>
              <a:t>koristi</a:t>
            </a:r>
            <a:r>
              <a:rPr lang="en-US"/>
              <a:t> </a:t>
            </a:r>
            <a:r>
              <a:rPr lang="en-US" err="1"/>
              <a:t>povratni</a:t>
            </a:r>
            <a:r>
              <a:rPr lang="en-US"/>
              <a:t> tip </a:t>
            </a:r>
            <a:r>
              <a:rPr lang="en-US" b="1"/>
              <a:t>void</a:t>
            </a:r>
            <a:r>
              <a:rPr lang="en-US"/>
              <a:t> </a:t>
            </a:r>
            <a:r>
              <a:rPr lang="en-US" err="1"/>
              <a:t>tada</a:t>
            </a:r>
            <a:r>
              <a:rPr lang="en-US"/>
              <a:t> se </a:t>
            </a:r>
            <a:r>
              <a:rPr lang="en-US" err="1"/>
              <a:t>očekuje</a:t>
            </a:r>
            <a:r>
              <a:rPr lang="en-US"/>
              <a:t> da </a:t>
            </a:r>
            <a:r>
              <a:rPr lang="en-US" err="1"/>
              <a:t>koristi</a:t>
            </a:r>
            <a:r>
              <a:rPr lang="en-US"/>
              <a:t> </a:t>
            </a:r>
            <a:r>
              <a:rPr lang="en-US" b="1"/>
              <a:t>Servlet API </a:t>
            </a:r>
            <a:r>
              <a:rPr lang="en-US"/>
              <a:t>i parameter </a:t>
            </a:r>
            <a:r>
              <a:rPr lang="en-US" err="1"/>
              <a:t>metode</a:t>
            </a:r>
            <a:r>
              <a:rPr lang="en-US"/>
              <a:t> </a:t>
            </a:r>
            <a:r>
              <a:rPr lang="en-US" b="1" err="1"/>
              <a:t>HttpServletResponse</a:t>
            </a:r>
            <a:r>
              <a:rPr lang="en-US" b="1"/>
              <a:t> response </a:t>
            </a:r>
            <a:r>
              <a:rPr lang="sr-Latn-RS"/>
              <a:t>i</a:t>
            </a:r>
            <a:r>
              <a:rPr lang="en-US"/>
              <a:t> da se </a:t>
            </a:r>
            <a:r>
              <a:rPr lang="en-US" err="1"/>
              <a:t>kroz</a:t>
            </a:r>
            <a:r>
              <a:rPr lang="en-US"/>
              <a:t> </a:t>
            </a:r>
            <a:r>
              <a:rPr lang="en-US" err="1"/>
              <a:t>njega</a:t>
            </a:r>
            <a:r>
              <a:rPr lang="en-US"/>
              <a:t> </a:t>
            </a:r>
            <a:r>
              <a:rPr lang="en-US" err="1"/>
              <a:t>unese</a:t>
            </a:r>
            <a:r>
              <a:rPr lang="en-US"/>
              <a:t> HTML(kao </a:t>
            </a:r>
            <a:r>
              <a:rPr lang="en-US" err="1"/>
              <a:t>kod</a:t>
            </a:r>
            <a:r>
              <a:rPr lang="en-US"/>
              <a:t> </a:t>
            </a:r>
            <a:r>
              <a:rPr lang="en-US" err="1"/>
              <a:t>Servleta</a:t>
            </a:r>
            <a:r>
              <a:rPr lang="en-US"/>
              <a:t> </a:t>
            </a:r>
            <a:r>
              <a:rPr lang="en-US" err="1"/>
              <a:t>što</a:t>
            </a:r>
            <a:r>
              <a:rPr lang="en-US"/>
              <a:t> se </a:t>
            </a:r>
            <a:r>
              <a:rPr lang="en-US" err="1"/>
              <a:t>radilo</a:t>
            </a:r>
            <a:r>
              <a:rPr lang="en-US"/>
              <a:t>)</a:t>
            </a:r>
          </a:p>
          <a:p>
            <a:r>
              <a:rPr lang="en-US" err="1"/>
              <a:t>Provratan</a:t>
            </a:r>
            <a:r>
              <a:rPr lang="en-US"/>
              <a:t> tip je void i </a:t>
            </a:r>
            <a:r>
              <a:rPr lang="en-US" err="1"/>
              <a:t>metoda</a:t>
            </a:r>
            <a:r>
              <a:rPr lang="en-US"/>
              <a:t> </a:t>
            </a:r>
            <a:r>
              <a:rPr lang="en-US" err="1"/>
              <a:t>koristi</a:t>
            </a:r>
            <a:r>
              <a:rPr lang="en-US"/>
              <a:t> </a:t>
            </a:r>
            <a:r>
              <a:rPr lang="en-US" err="1"/>
              <a:t>tipove</a:t>
            </a:r>
            <a:r>
              <a:rPr lang="en-US"/>
              <a:t> </a:t>
            </a:r>
            <a:r>
              <a:rPr lang="en-US" err="1"/>
              <a:t>argumenata</a:t>
            </a:r>
            <a:r>
              <a:rPr lang="en-US"/>
              <a:t> </a:t>
            </a:r>
            <a:r>
              <a:rPr lang="en-US" err="1"/>
              <a:t>HttpServletRequest</a:t>
            </a:r>
            <a:r>
              <a:rPr lang="en-US"/>
              <a:t> i </a:t>
            </a:r>
            <a:r>
              <a:rPr lang="en-US" err="1"/>
              <a:t>HttpServletResponse</a:t>
            </a:r>
            <a:endParaRPr lang="sr-Latn-RS">
              <a:latin typeface="Calibri" pitchFamily="34" charset="0"/>
            </a:endParaRP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4000">
                <a:latin typeface="+mn-lt"/>
              </a:rPr>
              <a:t>Handler Method povratni tip i argumenti metode</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132" y="4775435"/>
            <a:ext cx="3544887" cy="1228725"/>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a:spLocks noChangeArrowheads="1"/>
          </p:cNvSpPr>
          <p:nvPr/>
        </p:nvSpPr>
        <p:spPr bwMode="auto">
          <a:xfrm>
            <a:off x="0" y="6186967"/>
            <a:ext cx="39647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sr-Latn-RS" b="1">
                <a:solidFill>
                  <a:srgbClr val="FF0000"/>
                </a:solidFill>
              </a:rPr>
              <a:t>ZdravoSveteController </a:t>
            </a:r>
            <a:r>
              <a:rPr lang="en-US" b="1" err="1">
                <a:solidFill>
                  <a:srgbClr val="FF0000"/>
                </a:solidFill>
              </a:rPr>
              <a:t>getZdravo</a:t>
            </a:r>
            <a:r>
              <a:rPr lang="sr-Latn-RS" b="1">
                <a:solidFill>
                  <a:srgbClr val="FF0000"/>
                </a:solidFill>
              </a:rPr>
              <a:t>2</a:t>
            </a:r>
            <a:r>
              <a:rPr lang="en-US" b="1">
                <a:solidFill>
                  <a:srgbClr val="FF0000"/>
                </a:solidFill>
              </a:rPr>
              <a:t>()</a:t>
            </a:r>
            <a:endParaRPr lang="sr-Latn-RS" altLang="sr-Latn-RS" b="1">
              <a:solidFill>
                <a:srgbClr val="FF0000"/>
              </a:solidFill>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8854" y="1537937"/>
            <a:ext cx="7304528" cy="5027993"/>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Arrow Connector 9"/>
          <p:cNvCxnSpPr/>
          <p:nvPr/>
        </p:nvCxnSpPr>
        <p:spPr>
          <a:xfrm flipH="1">
            <a:off x="10332657" y="1770409"/>
            <a:ext cx="457199" cy="366689"/>
          </a:xfrm>
          <a:prstGeom prst="straightConnector1">
            <a:avLst/>
          </a:prstGeom>
          <a:ln w="38100">
            <a:solidFill>
              <a:srgbClr val="EA232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7233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Controllers</a:t>
            </a:r>
          </a:p>
        </p:txBody>
      </p:sp>
      <p:sp>
        <p:nvSpPr>
          <p:cNvPr id="3" name="Content Placeholder 2"/>
          <p:cNvSpPr>
            <a:spLocks noGrp="1"/>
          </p:cNvSpPr>
          <p:nvPr>
            <p:ph idx="1"/>
          </p:nvPr>
        </p:nvSpPr>
        <p:spPr>
          <a:xfrm>
            <a:off x="249382" y="1574499"/>
            <a:ext cx="5471480" cy="2212055"/>
          </a:xfrm>
          <a:ln w="38100">
            <a:solidFill>
              <a:schemeClr val="tx1">
                <a:lumMod val="65000"/>
                <a:lumOff val="35000"/>
              </a:schemeClr>
            </a:solidFill>
            <a:prstDash val="solid"/>
            <a:round/>
          </a:ln>
        </p:spPr>
        <p:txBody>
          <a:bodyPr>
            <a:normAutofit/>
          </a:bodyPr>
          <a:lstStyle/>
          <a:p>
            <a:r>
              <a:rPr lang="en-US" err="1"/>
              <a:t>Provratan</a:t>
            </a:r>
            <a:r>
              <a:rPr lang="en-US"/>
              <a:t> tip je void i </a:t>
            </a:r>
            <a:r>
              <a:rPr lang="en-US" err="1"/>
              <a:t>metoda</a:t>
            </a:r>
            <a:r>
              <a:rPr lang="en-US"/>
              <a:t> </a:t>
            </a:r>
            <a:r>
              <a:rPr lang="en-US" err="1"/>
              <a:t>koristi</a:t>
            </a:r>
            <a:r>
              <a:rPr lang="en-US"/>
              <a:t> </a:t>
            </a:r>
            <a:r>
              <a:rPr lang="en-US" err="1"/>
              <a:t>tipove</a:t>
            </a:r>
            <a:r>
              <a:rPr lang="en-US"/>
              <a:t> </a:t>
            </a:r>
            <a:r>
              <a:rPr lang="en-US" err="1"/>
              <a:t>argumenata</a:t>
            </a:r>
            <a:r>
              <a:rPr lang="en-US"/>
              <a:t> </a:t>
            </a:r>
            <a:r>
              <a:rPr lang="en-US" err="1"/>
              <a:t>argumenata</a:t>
            </a:r>
            <a:r>
              <a:rPr lang="en-US"/>
              <a:t> Reader i Writer (od </a:t>
            </a:r>
            <a:r>
              <a:rPr lang="en-US" err="1"/>
              <a:t>HttpServletRequest</a:t>
            </a:r>
            <a:r>
              <a:rPr lang="en-US"/>
              <a:t> i </a:t>
            </a:r>
            <a:r>
              <a:rPr lang="en-US" err="1"/>
              <a:t>HttpServletResponse</a:t>
            </a:r>
            <a:r>
              <a:rPr lang="en-US"/>
              <a:t>) </a:t>
            </a:r>
            <a:endParaRPr lang="sr-Latn-RS">
              <a:latin typeface="Calibri" pitchFamily="34" charset="0"/>
            </a:endParaRP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4000">
                <a:latin typeface="+mn-lt"/>
              </a:rPr>
              <a:t>Handler Method povratni tip i argumenti metode</a:t>
            </a: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483" y="4294885"/>
            <a:ext cx="3259137" cy="809625"/>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a:spLocks noChangeArrowheads="1"/>
          </p:cNvSpPr>
          <p:nvPr/>
        </p:nvSpPr>
        <p:spPr bwMode="auto">
          <a:xfrm>
            <a:off x="431764" y="5940784"/>
            <a:ext cx="40585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sr-Latn-RS" b="1">
                <a:solidFill>
                  <a:srgbClr val="FF0000"/>
                </a:solidFill>
              </a:rPr>
              <a:t>ZdravoSveteController </a:t>
            </a:r>
            <a:r>
              <a:rPr lang="en-US" b="1" err="1">
                <a:solidFill>
                  <a:srgbClr val="FF0000"/>
                </a:solidFill>
              </a:rPr>
              <a:t>getZdravo</a:t>
            </a:r>
            <a:r>
              <a:rPr lang="sr-Latn-RS" b="1">
                <a:solidFill>
                  <a:srgbClr val="FF0000"/>
                </a:solidFill>
              </a:rPr>
              <a:t>3</a:t>
            </a:r>
            <a:r>
              <a:rPr lang="en-US" b="1">
                <a:solidFill>
                  <a:srgbClr val="FF0000"/>
                </a:solidFill>
              </a:rPr>
              <a:t>()</a:t>
            </a:r>
            <a:endParaRPr lang="sr-Latn-RS" altLang="sr-Latn-RS" b="1">
              <a:solidFill>
                <a:srgbClr val="FF0000"/>
              </a:solidFill>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2782" y="1558734"/>
            <a:ext cx="6070600" cy="5097463"/>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p:nvPr/>
        </p:nvCxnSpPr>
        <p:spPr>
          <a:xfrm flipH="1">
            <a:off x="10111155" y="1636795"/>
            <a:ext cx="457199" cy="366689"/>
          </a:xfrm>
          <a:prstGeom prst="straightConnector1">
            <a:avLst/>
          </a:prstGeom>
          <a:ln w="38100">
            <a:solidFill>
              <a:srgbClr val="EA232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974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Spring Boot </a:t>
            </a:r>
            <a:r>
              <a:rPr lang="en-US" err="1">
                <a:solidFill>
                  <a:schemeClr val="bg1"/>
                </a:solidFill>
                <a:latin typeface="+mn-lt"/>
              </a:rPr>
              <a:t>uvod</a:t>
            </a:r>
            <a:endParaRPr lang="en-US">
              <a:solidFill>
                <a:schemeClr val="bg1"/>
              </a:solidFill>
              <a:latin typeface="+mn-lt"/>
            </a:endParaRPr>
          </a:p>
        </p:txBody>
      </p:sp>
      <p:sp>
        <p:nvSpPr>
          <p:cNvPr id="3" name="Content Placeholder 2"/>
          <p:cNvSpPr>
            <a:spLocks noGrp="1"/>
          </p:cNvSpPr>
          <p:nvPr>
            <p:ph idx="1"/>
          </p:nvPr>
        </p:nvSpPr>
        <p:spPr>
          <a:xfrm>
            <a:off x="249382" y="1574499"/>
            <a:ext cx="11684000" cy="5047974"/>
          </a:xfrm>
          <a:ln w="38100">
            <a:solidFill>
              <a:schemeClr val="tx1">
                <a:lumMod val="65000"/>
                <a:lumOff val="35000"/>
              </a:schemeClr>
            </a:solidFill>
            <a:prstDash val="solid"/>
            <a:round/>
          </a:ln>
        </p:spPr>
        <p:txBody>
          <a:bodyPr>
            <a:normAutofit/>
          </a:bodyPr>
          <a:lstStyle/>
          <a:p>
            <a:r>
              <a:rPr lang="en-US"/>
              <a:t>Spring Boot</a:t>
            </a:r>
            <a:r>
              <a:rPr lang="sr-Latn-RS"/>
              <a:t> karateristike</a:t>
            </a:r>
          </a:p>
          <a:p>
            <a:pPr lvl="1"/>
            <a:r>
              <a:rPr lang="sr-Latn-RS"/>
              <a:t>Jednostavnije se dobija konfigurisana Spring aplikacija</a:t>
            </a:r>
          </a:p>
          <a:p>
            <a:pPr lvl="1"/>
            <a:r>
              <a:rPr lang="sr-Latn-RS"/>
              <a:t>Jednostavnije pokretanje </a:t>
            </a:r>
          </a:p>
          <a:p>
            <a:pPr lvl="2"/>
            <a:r>
              <a:rPr lang="sr-Latn-RS"/>
              <a:t>Ugrađen veb server</a:t>
            </a:r>
          </a:p>
          <a:p>
            <a:pPr lvl="1"/>
            <a:r>
              <a:rPr lang="sr-Latn-RS"/>
              <a:t>Jednostavnije upravljanje paketima</a:t>
            </a:r>
          </a:p>
          <a:p>
            <a:pPr lvl="2"/>
            <a:r>
              <a:rPr lang="sr-Latn-RS"/>
              <a:t>Skup pripremljenih Maven artefakata</a:t>
            </a:r>
          </a:p>
          <a:p>
            <a:pPr lvl="1"/>
            <a:r>
              <a:rPr lang="sr-Latn-RS"/>
              <a:t>Konfiguriše Spring kontejner automatski gde god je moguće</a:t>
            </a:r>
          </a:p>
          <a:p>
            <a:r>
              <a:rPr lang="sr-Latn-RS"/>
              <a:t>Ideja je da se programer fokusira inicijalno na razvoj aplikacije umesto na njen životni ciklus (konfiguraciju, postavljanje,  upravljanje projektom, ...)</a:t>
            </a:r>
          </a:p>
          <a:p>
            <a:r>
              <a:rPr lang="sr-Latn-RS"/>
              <a:t>Postoji klasa koja ima </a:t>
            </a:r>
            <a:r>
              <a:rPr lang="sr-Latn-RS" i="1"/>
              <a:t>main</a:t>
            </a:r>
            <a:r>
              <a:rPr lang="sr-Latn-RS"/>
              <a:t> metodu</a:t>
            </a:r>
          </a:p>
          <a:p>
            <a:pPr lvl="1"/>
            <a:r>
              <a:rPr lang="sr-Latn-RS" sz="2800"/>
              <a:t>Aplikacija se pokreće kao da je stand-alone aplikacija</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Karakteristike</a:t>
            </a:r>
            <a:endParaRPr lang="en-US" sz="4000">
              <a:latin typeface="+mn-lt"/>
            </a:endParaRPr>
          </a:p>
        </p:txBody>
      </p:sp>
    </p:spTree>
    <p:extLst>
      <p:ext uri="{BB962C8B-B14F-4D97-AF65-F5344CB8AC3E}">
        <p14:creationId xmlns:p14="http://schemas.microsoft.com/office/powerpoint/2010/main" val="25049498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Controllers</a:t>
            </a:r>
          </a:p>
        </p:txBody>
      </p:sp>
      <p:sp>
        <p:nvSpPr>
          <p:cNvPr id="3" name="Content Placeholder 2"/>
          <p:cNvSpPr>
            <a:spLocks noGrp="1"/>
          </p:cNvSpPr>
          <p:nvPr>
            <p:ph idx="1"/>
          </p:nvPr>
        </p:nvSpPr>
        <p:spPr>
          <a:xfrm>
            <a:off x="249382" y="1574498"/>
            <a:ext cx="11684000" cy="1907255"/>
          </a:xfrm>
          <a:ln w="38100">
            <a:solidFill>
              <a:schemeClr val="tx1">
                <a:lumMod val="65000"/>
                <a:lumOff val="35000"/>
              </a:schemeClr>
            </a:solidFill>
            <a:prstDash val="solid"/>
            <a:round/>
          </a:ln>
        </p:spPr>
        <p:txBody>
          <a:bodyPr>
            <a:normAutofit/>
          </a:bodyPr>
          <a:lstStyle/>
          <a:p>
            <a:r>
              <a:rPr lang="en-US" err="1"/>
              <a:t>Provratan</a:t>
            </a:r>
            <a:r>
              <a:rPr lang="en-US"/>
              <a:t> tip je void i </a:t>
            </a:r>
            <a:r>
              <a:rPr lang="en-US" err="1"/>
              <a:t>metoda</a:t>
            </a:r>
            <a:r>
              <a:rPr lang="en-US"/>
              <a:t> </a:t>
            </a:r>
            <a:r>
              <a:rPr lang="en-US" err="1"/>
              <a:t>koristi</a:t>
            </a:r>
            <a:r>
              <a:rPr lang="en-US"/>
              <a:t> </a:t>
            </a:r>
            <a:r>
              <a:rPr lang="en-US" err="1"/>
              <a:t>redirekciju</a:t>
            </a:r>
            <a:r>
              <a:rPr lang="en-US"/>
              <a:t> </a:t>
            </a:r>
            <a:r>
              <a:rPr lang="en-US" err="1"/>
              <a:t>na</a:t>
            </a:r>
            <a:r>
              <a:rPr lang="en-US"/>
              <a:t> </a:t>
            </a:r>
            <a:r>
              <a:rPr lang="en-US" err="1"/>
              <a:t>statički</a:t>
            </a:r>
            <a:r>
              <a:rPr lang="en-US"/>
              <a:t> </a:t>
            </a:r>
            <a:r>
              <a:rPr lang="en-US" err="1"/>
              <a:t>resurs</a:t>
            </a:r>
            <a:r>
              <a:rPr lang="en-US"/>
              <a:t> </a:t>
            </a:r>
            <a:r>
              <a:rPr lang="sr-Latn-RS"/>
              <a:t>oslanjajući se na </a:t>
            </a:r>
            <a:r>
              <a:rPr lang="en-US" err="1"/>
              <a:t>sendRedirect</a:t>
            </a:r>
            <a:r>
              <a:rPr lang="sr-Latn-RS"/>
              <a:t> </a:t>
            </a:r>
            <a:r>
              <a:rPr lang="en-US"/>
              <a:t>od </a:t>
            </a:r>
            <a:r>
              <a:rPr lang="en-US" err="1"/>
              <a:t>HttpServletResponse</a:t>
            </a:r>
            <a:endParaRPr lang="sr-Latn-RS"/>
          </a:p>
          <a:p>
            <a:r>
              <a:rPr lang="sr-Latn-RS">
                <a:latin typeface="Calibri" pitchFamily="34" charset="0"/>
              </a:rPr>
              <a:t>Javni statički resurs zdravo4.html se nalazi u folderu src/main/resources/public</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4000">
                <a:latin typeface="+mn-lt"/>
              </a:rPr>
              <a:t>Handler Method povratni tip i argumenti metode</a:t>
            </a:r>
          </a:p>
        </p:txBody>
      </p:sp>
      <p:sp>
        <p:nvSpPr>
          <p:cNvPr id="10" name="TextBox 9"/>
          <p:cNvSpPr txBox="1">
            <a:spLocks noChangeArrowheads="1"/>
          </p:cNvSpPr>
          <p:nvPr/>
        </p:nvSpPr>
        <p:spPr bwMode="auto">
          <a:xfrm>
            <a:off x="6656314" y="5789002"/>
            <a:ext cx="40585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sr-Latn-RS" b="1">
                <a:solidFill>
                  <a:srgbClr val="FF0000"/>
                </a:solidFill>
              </a:rPr>
              <a:t>ZdravoSveteController </a:t>
            </a:r>
            <a:r>
              <a:rPr lang="en-US" b="1" err="1">
                <a:solidFill>
                  <a:srgbClr val="FF0000"/>
                </a:solidFill>
              </a:rPr>
              <a:t>getZdravo</a:t>
            </a:r>
            <a:r>
              <a:rPr lang="sr-Latn-RS" b="1">
                <a:solidFill>
                  <a:srgbClr val="FF0000"/>
                </a:solidFill>
              </a:rPr>
              <a:t>4</a:t>
            </a:r>
            <a:r>
              <a:rPr lang="en-US" b="1">
                <a:solidFill>
                  <a:srgbClr val="FF0000"/>
                </a:solidFill>
              </a:rPr>
              <a:t>()</a:t>
            </a:r>
            <a:endParaRPr lang="sr-Latn-RS" altLang="sr-Latn-RS" b="1">
              <a:solidFill>
                <a:srgbClr val="FF0000"/>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82" y="3677548"/>
            <a:ext cx="7975600" cy="2173287"/>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Arrow Connector 10"/>
          <p:cNvCxnSpPr/>
          <p:nvPr/>
        </p:nvCxnSpPr>
        <p:spPr>
          <a:xfrm flipH="1">
            <a:off x="7280032" y="3763333"/>
            <a:ext cx="457199" cy="366689"/>
          </a:xfrm>
          <a:prstGeom prst="straightConnector1">
            <a:avLst/>
          </a:prstGeom>
          <a:ln w="38100">
            <a:solidFill>
              <a:srgbClr val="EA232A"/>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5087818" y="4764191"/>
            <a:ext cx="375136" cy="254409"/>
          </a:xfrm>
          <a:prstGeom prst="straightConnector1">
            <a:avLst/>
          </a:prstGeom>
          <a:ln w="38100">
            <a:solidFill>
              <a:srgbClr val="EA232A"/>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321170" y="4194290"/>
            <a:ext cx="457199" cy="366689"/>
          </a:xfrm>
          <a:prstGeom prst="straightConnector1">
            <a:avLst/>
          </a:prstGeom>
          <a:ln w="38100">
            <a:solidFill>
              <a:srgbClr val="EA232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5662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Controllers</a:t>
            </a:r>
          </a:p>
        </p:txBody>
      </p:sp>
      <p:sp>
        <p:nvSpPr>
          <p:cNvPr id="3" name="Content Placeholder 2"/>
          <p:cNvSpPr>
            <a:spLocks noGrp="1"/>
          </p:cNvSpPr>
          <p:nvPr>
            <p:ph idx="1"/>
          </p:nvPr>
        </p:nvSpPr>
        <p:spPr>
          <a:xfrm>
            <a:off x="249382" y="1574499"/>
            <a:ext cx="11684000" cy="1485224"/>
          </a:xfrm>
          <a:ln w="38100">
            <a:solidFill>
              <a:schemeClr val="tx1">
                <a:lumMod val="65000"/>
                <a:lumOff val="35000"/>
              </a:schemeClr>
            </a:solidFill>
            <a:prstDash val="solid"/>
            <a:round/>
          </a:ln>
        </p:spPr>
        <p:txBody>
          <a:bodyPr>
            <a:normAutofit fontScale="92500"/>
          </a:bodyPr>
          <a:lstStyle/>
          <a:p>
            <a:r>
              <a:rPr lang="en-US" err="1"/>
              <a:t>Provratan</a:t>
            </a:r>
            <a:r>
              <a:rPr lang="en-US"/>
              <a:t> tip je String i </a:t>
            </a:r>
            <a:r>
              <a:rPr lang="en-US" err="1"/>
              <a:t>vraća</a:t>
            </a:r>
            <a:r>
              <a:rPr lang="en-US"/>
              <a:t> </a:t>
            </a:r>
            <a:r>
              <a:rPr lang="en-US" err="1"/>
              <a:t>naziv</a:t>
            </a:r>
            <a:r>
              <a:rPr lang="en-US"/>
              <a:t> </a:t>
            </a:r>
            <a:r>
              <a:rPr lang="en-US" err="1"/>
              <a:t>statičkog</a:t>
            </a:r>
            <a:r>
              <a:rPr lang="en-US"/>
              <a:t> </a:t>
            </a:r>
            <a:r>
              <a:rPr lang="en-US" err="1"/>
              <a:t>resurs</a:t>
            </a:r>
            <a:r>
              <a:rPr lang="en-US"/>
              <a:t> "/zdravo5.html", da bi </a:t>
            </a:r>
            <a:r>
              <a:rPr lang="en-US" err="1"/>
              <a:t>ovo</a:t>
            </a:r>
            <a:r>
              <a:rPr lang="en-US"/>
              <a:t> </a:t>
            </a:r>
            <a:r>
              <a:rPr lang="en-US" err="1"/>
              <a:t>bilo</a:t>
            </a:r>
            <a:r>
              <a:rPr lang="en-US"/>
              <a:t> </a:t>
            </a:r>
            <a:r>
              <a:rPr lang="en-US" err="1"/>
              <a:t>dozvoljeno</a:t>
            </a:r>
            <a:r>
              <a:rPr lang="en-US"/>
              <a:t> View Engine </a:t>
            </a:r>
            <a:r>
              <a:rPr lang="en-US" err="1"/>
              <a:t>mora</a:t>
            </a:r>
            <a:r>
              <a:rPr lang="en-US"/>
              <a:t> </a:t>
            </a:r>
            <a:r>
              <a:rPr lang="en-US" err="1"/>
              <a:t>biti</a:t>
            </a:r>
            <a:r>
              <a:rPr lang="en-US"/>
              <a:t> </a:t>
            </a:r>
            <a:r>
              <a:rPr lang="en-US" err="1"/>
              <a:t>isključen</a:t>
            </a:r>
            <a:endParaRPr lang="en-US"/>
          </a:p>
          <a:p>
            <a:r>
              <a:rPr lang="sr-Latn-RS">
                <a:latin typeface="Calibri" pitchFamily="34" charset="0"/>
              </a:rPr>
              <a:t>Javni statički resurs zdravo</a:t>
            </a:r>
            <a:r>
              <a:rPr lang="en-US">
                <a:latin typeface="Calibri" pitchFamily="34" charset="0"/>
              </a:rPr>
              <a:t>5</a:t>
            </a:r>
            <a:r>
              <a:rPr lang="sr-Latn-RS">
                <a:latin typeface="Calibri" pitchFamily="34" charset="0"/>
              </a:rPr>
              <a:t>.html se nalazi u folderu src/main/resources/public</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4000">
                <a:latin typeface="+mn-lt"/>
              </a:rPr>
              <a:t>Handler Method povratni tip i argumenti metode</a:t>
            </a:r>
          </a:p>
        </p:txBody>
      </p:sp>
      <p:sp>
        <p:nvSpPr>
          <p:cNvPr id="8" name="TextBox 7"/>
          <p:cNvSpPr txBox="1">
            <a:spLocks noChangeArrowheads="1"/>
          </p:cNvSpPr>
          <p:nvPr/>
        </p:nvSpPr>
        <p:spPr bwMode="auto">
          <a:xfrm>
            <a:off x="3437498" y="5924502"/>
            <a:ext cx="40585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sr-Latn-RS" b="1">
                <a:solidFill>
                  <a:srgbClr val="FF0000"/>
                </a:solidFill>
              </a:rPr>
              <a:t>ZdravoSveteController </a:t>
            </a:r>
            <a:r>
              <a:rPr lang="en-US" b="1" err="1">
                <a:solidFill>
                  <a:srgbClr val="FF0000"/>
                </a:solidFill>
              </a:rPr>
              <a:t>getZdravo</a:t>
            </a:r>
            <a:r>
              <a:rPr lang="sr-Latn-RS" b="1">
                <a:solidFill>
                  <a:srgbClr val="FF0000"/>
                </a:solidFill>
              </a:rPr>
              <a:t>5</a:t>
            </a:r>
            <a:r>
              <a:rPr lang="en-US" b="1">
                <a:solidFill>
                  <a:srgbClr val="FF0000"/>
                </a:solidFill>
              </a:rPr>
              <a:t>()</a:t>
            </a:r>
            <a:endParaRPr lang="sr-Latn-RS" altLang="sr-Latn-RS" b="1">
              <a:solidFill>
                <a:srgbClr val="FF0000"/>
              </a:solidFill>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3245" y="5224414"/>
            <a:ext cx="3640137" cy="1400175"/>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p:nvPr/>
        </p:nvCxnSpPr>
        <p:spPr>
          <a:xfrm>
            <a:off x="914400" y="4239753"/>
            <a:ext cx="375141" cy="183345"/>
          </a:xfrm>
          <a:prstGeom prst="straightConnector1">
            <a:avLst/>
          </a:prstGeom>
          <a:ln w="38100">
            <a:solidFill>
              <a:srgbClr val="EA232A"/>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587263" y="4454267"/>
            <a:ext cx="457199" cy="366689"/>
          </a:xfrm>
          <a:prstGeom prst="straightConnector1">
            <a:avLst/>
          </a:prstGeom>
          <a:ln w="38100">
            <a:solidFill>
              <a:srgbClr val="EA232A"/>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382" y="3348153"/>
            <a:ext cx="7990069" cy="2578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8266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83" y="2222460"/>
            <a:ext cx="5975571" cy="453171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Controllers</a:t>
            </a:r>
          </a:p>
        </p:txBody>
      </p:sp>
      <p:sp>
        <p:nvSpPr>
          <p:cNvPr id="3" name="Content Placeholder 2"/>
          <p:cNvSpPr>
            <a:spLocks noGrp="1"/>
          </p:cNvSpPr>
          <p:nvPr>
            <p:ph idx="1"/>
          </p:nvPr>
        </p:nvSpPr>
        <p:spPr>
          <a:xfrm>
            <a:off x="249382" y="1574499"/>
            <a:ext cx="11684000" cy="570824"/>
          </a:xfrm>
          <a:ln w="38100">
            <a:solidFill>
              <a:schemeClr val="tx1">
                <a:lumMod val="65000"/>
                <a:lumOff val="35000"/>
              </a:schemeClr>
            </a:solidFill>
            <a:prstDash val="solid"/>
            <a:round/>
          </a:ln>
        </p:spPr>
        <p:txBody>
          <a:bodyPr>
            <a:normAutofit fontScale="70000" lnSpcReduction="20000"/>
          </a:bodyPr>
          <a:lstStyle/>
          <a:p>
            <a:r>
              <a:rPr lang="en-US" err="1"/>
              <a:t>Prihvatanje</a:t>
            </a:r>
            <a:r>
              <a:rPr lang="en-US"/>
              <a:t> </a:t>
            </a:r>
            <a:r>
              <a:rPr lang="en-US" err="1"/>
              <a:t>podataka</a:t>
            </a:r>
            <a:r>
              <a:rPr lang="en-US"/>
              <a:t> </a:t>
            </a:r>
            <a:r>
              <a:rPr lang="en-US" err="1"/>
              <a:t>iz</a:t>
            </a:r>
            <a:r>
              <a:rPr lang="en-US"/>
              <a:t> </a:t>
            </a:r>
            <a:r>
              <a:rPr lang="en-US" err="1"/>
              <a:t>forme</a:t>
            </a:r>
            <a:r>
              <a:rPr lang="en-US"/>
              <a:t> </a:t>
            </a:r>
            <a:r>
              <a:rPr lang="en-US" err="1"/>
              <a:t>može</a:t>
            </a:r>
            <a:r>
              <a:rPr lang="en-US"/>
              <a:t> se </a:t>
            </a:r>
            <a:r>
              <a:rPr lang="en-US" err="1"/>
              <a:t>uraditi</a:t>
            </a:r>
            <a:r>
              <a:rPr lang="en-US"/>
              <a:t> </a:t>
            </a:r>
            <a:r>
              <a:rPr lang="en-US" err="1"/>
              <a:t>oslonivši</a:t>
            </a:r>
            <a:r>
              <a:rPr lang="en-US"/>
              <a:t> se </a:t>
            </a:r>
            <a:r>
              <a:rPr lang="en-US" err="1"/>
              <a:t>na</a:t>
            </a:r>
            <a:r>
              <a:rPr lang="en-US"/>
              <a:t> Servlet API </a:t>
            </a:r>
            <a:r>
              <a:rPr lang="en-US" err="1"/>
              <a:t>tj</a:t>
            </a:r>
            <a:r>
              <a:rPr lang="en-US"/>
              <a:t>. </a:t>
            </a:r>
            <a:r>
              <a:rPr lang="en-US" err="1"/>
              <a:t>koristeći</a:t>
            </a:r>
            <a:r>
              <a:rPr lang="en-US"/>
              <a:t> </a:t>
            </a:r>
            <a:r>
              <a:rPr lang="en-US" err="1"/>
              <a:t>HttpServletRequest</a:t>
            </a:r>
            <a:r>
              <a:rPr lang="en-US"/>
              <a:t> request</a:t>
            </a:r>
            <a:endParaRPr lang="sr-Latn-RS">
              <a:latin typeface="Calibri" pitchFamily="34" charset="0"/>
            </a:endParaRP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Prihvatanje</a:t>
            </a:r>
            <a:r>
              <a:rPr lang="en-US" sz="4000">
                <a:latin typeface="+mn-lt"/>
              </a:rPr>
              <a:t> </a:t>
            </a:r>
            <a:r>
              <a:rPr lang="en-US" sz="4000" err="1">
                <a:latin typeface="+mn-lt"/>
              </a:rPr>
              <a:t>podataka</a:t>
            </a:r>
            <a:r>
              <a:rPr lang="en-US" sz="4000">
                <a:latin typeface="+mn-lt"/>
              </a:rPr>
              <a:t> </a:t>
            </a:r>
            <a:r>
              <a:rPr lang="en-US" sz="4000" err="1">
                <a:latin typeface="+mn-lt"/>
              </a:rPr>
              <a:t>iz</a:t>
            </a:r>
            <a:r>
              <a:rPr lang="en-US" sz="4000">
                <a:latin typeface="+mn-lt"/>
              </a:rPr>
              <a:t> </a:t>
            </a:r>
            <a:r>
              <a:rPr lang="en-US" sz="4000" err="1">
                <a:latin typeface="+mn-lt"/>
              </a:rPr>
              <a:t>forme</a:t>
            </a:r>
            <a:endParaRPr lang="sv-SE" sz="4000">
              <a:latin typeface="+mn-lt"/>
            </a:endParaRPr>
          </a:p>
        </p:txBody>
      </p:sp>
      <p:sp>
        <p:nvSpPr>
          <p:cNvPr id="10" name="TextBox 9"/>
          <p:cNvSpPr txBox="1">
            <a:spLocks noChangeArrowheads="1"/>
          </p:cNvSpPr>
          <p:nvPr/>
        </p:nvSpPr>
        <p:spPr bwMode="auto">
          <a:xfrm>
            <a:off x="6656314" y="6036130"/>
            <a:ext cx="52770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sr-Latn-RS" b="1">
                <a:solidFill>
                  <a:srgbClr val="FF0000"/>
                </a:solidFill>
              </a:rPr>
              <a:t>PrihvatanjePodatakaController preuzmi() i forma.html</a:t>
            </a:r>
            <a:endParaRPr lang="sr-Latn-RS" altLang="sr-Latn-RS" b="1">
              <a:solidFill>
                <a:srgbClr val="FF0000"/>
              </a:solidFill>
            </a:endParaRPr>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8472" y="2222460"/>
            <a:ext cx="4421187" cy="828675"/>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6314" y="4647834"/>
            <a:ext cx="5277068" cy="1140676"/>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84117" y="3238320"/>
            <a:ext cx="5138052" cy="1239896"/>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Straight Arrow Connector 14"/>
          <p:cNvCxnSpPr/>
          <p:nvPr/>
        </p:nvCxnSpPr>
        <p:spPr>
          <a:xfrm flipH="1">
            <a:off x="3036277" y="2816812"/>
            <a:ext cx="3620038" cy="653219"/>
          </a:xfrm>
          <a:prstGeom prst="straightConnector1">
            <a:avLst/>
          </a:prstGeom>
          <a:ln w="38100">
            <a:solidFill>
              <a:srgbClr val="EA232A"/>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074768" y="4571268"/>
            <a:ext cx="579427" cy="360030"/>
          </a:xfrm>
          <a:prstGeom prst="straightConnector1">
            <a:avLst/>
          </a:prstGeom>
          <a:ln w="38100">
            <a:solidFill>
              <a:srgbClr val="EA232A"/>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868617" y="3470031"/>
            <a:ext cx="228598" cy="20131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34932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Controllers</a:t>
            </a:r>
          </a:p>
        </p:txBody>
      </p:sp>
      <p:sp>
        <p:nvSpPr>
          <p:cNvPr id="3" name="Content Placeholder 2"/>
          <p:cNvSpPr>
            <a:spLocks noGrp="1"/>
          </p:cNvSpPr>
          <p:nvPr>
            <p:ph idx="1"/>
          </p:nvPr>
        </p:nvSpPr>
        <p:spPr>
          <a:xfrm>
            <a:off x="249382" y="1574499"/>
            <a:ext cx="3806803" cy="5095932"/>
          </a:xfrm>
          <a:ln w="38100">
            <a:solidFill>
              <a:schemeClr val="tx1">
                <a:lumMod val="65000"/>
                <a:lumOff val="35000"/>
              </a:schemeClr>
            </a:solidFill>
            <a:prstDash val="solid"/>
            <a:round/>
          </a:ln>
        </p:spPr>
        <p:txBody>
          <a:bodyPr>
            <a:normAutofit fontScale="85000" lnSpcReduction="20000"/>
          </a:bodyPr>
          <a:lstStyle/>
          <a:p>
            <a:r>
              <a:rPr lang="sr-Latn-RS" dirty="0"/>
              <a:t>Prihvatanje podataka koristeći </a:t>
            </a:r>
            <a:r>
              <a:rPr lang="sr-Latn-RS" dirty="0">
                <a:solidFill>
                  <a:schemeClr val="bg1">
                    <a:lumMod val="75000"/>
                  </a:schemeClr>
                </a:solidFill>
              </a:rPr>
              <a:t>@RequestParam </a:t>
            </a:r>
            <a:r>
              <a:rPr lang="sr-Latn-RS" dirty="0"/>
              <a:t>anotaciju argumenata </a:t>
            </a:r>
            <a:r>
              <a:rPr lang="sr-Latn-RS" dirty="0" err="1"/>
              <a:t>Handler</a:t>
            </a:r>
            <a:r>
              <a:rPr lang="sr-Latn-RS" dirty="0"/>
              <a:t> Metode</a:t>
            </a:r>
          </a:p>
          <a:p>
            <a:pPr lvl="0"/>
            <a:r>
              <a:rPr lang="sr-Latn-RS" dirty="0">
                <a:solidFill>
                  <a:schemeClr val="bg1">
                    <a:lumMod val="75000"/>
                  </a:schemeClr>
                </a:solidFill>
              </a:rPr>
              <a:t>@RequestParam </a:t>
            </a:r>
            <a:r>
              <a:rPr lang="sr-Latn-RS" dirty="0"/>
              <a:t>se koristi za ekstrahovanje parametara upita, parametara iz formi i fajlova iz zahteva.</a:t>
            </a:r>
            <a:endParaRPr lang="en-US" dirty="0"/>
          </a:p>
          <a:p>
            <a:r>
              <a:rPr lang="sr-Latn-RS" dirty="0"/>
              <a:t>Ime argumenta metode mora da se poklapa sa imenom ulaznog parametara forme</a:t>
            </a:r>
          </a:p>
          <a:p>
            <a:r>
              <a:rPr lang="sr-Latn-RS" dirty="0"/>
              <a:t>Moguća je automatska konverzija parametara u primitivni tip ili objekat </a:t>
            </a:r>
            <a:r>
              <a:rPr lang="sr-Latn-RS" dirty="0" err="1"/>
              <a:t>Wrapper</a:t>
            </a:r>
            <a:r>
              <a:rPr lang="sr-Latn-RS" dirty="0"/>
              <a:t> klase</a:t>
            </a:r>
            <a:endParaRPr lang="sr-Latn-RS" dirty="0">
              <a:latin typeface="Calibri" pitchFamily="34" charset="0"/>
            </a:endParaRP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Prihvatanje</a:t>
            </a:r>
            <a:r>
              <a:rPr lang="en-US" sz="4000">
                <a:latin typeface="+mn-lt"/>
              </a:rPr>
              <a:t> </a:t>
            </a:r>
            <a:r>
              <a:rPr lang="en-US" sz="4000" err="1">
                <a:latin typeface="+mn-lt"/>
              </a:rPr>
              <a:t>podataka</a:t>
            </a:r>
            <a:r>
              <a:rPr lang="en-US" sz="4000">
                <a:latin typeface="+mn-lt"/>
              </a:rPr>
              <a:t> </a:t>
            </a:r>
            <a:r>
              <a:rPr lang="en-US" sz="4000" err="1">
                <a:latin typeface="+mn-lt"/>
              </a:rPr>
              <a:t>iz</a:t>
            </a:r>
            <a:r>
              <a:rPr lang="en-US" sz="4000">
                <a:latin typeface="+mn-lt"/>
              </a:rPr>
              <a:t> </a:t>
            </a:r>
            <a:r>
              <a:rPr lang="en-US" sz="4000" err="1">
                <a:latin typeface="+mn-lt"/>
              </a:rPr>
              <a:t>forme</a:t>
            </a:r>
            <a:endParaRPr lang="sv-SE" sz="4000">
              <a:latin typeface="+mn-lt"/>
            </a:endParaRPr>
          </a:p>
        </p:txBody>
      </p:sp>
      <p:pic>
        <p:nvPicPr>
          <p:cNvPr id="717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3996" y="1482139"/>
            <a:ext cx="7032625" cy="1057275"/>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3996" y="2656645"/>
            <a:ext cx="5262914" cy="406365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p:nvPr/>
        </p:nvCxnSpPr>
        <p:spPr>
          <a:xfrm flipH="1">
            <a:off x="7031154" y="2919046"/>
            <a:ext cx="228598" cy="20131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2734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82" y="2612989"/>
            <a:ext cx="5262914" cy="406365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Controllers</a:t>
            </a:r>
          </a:p>
        </p:txBody>
      </p:sp>
      <p:sp>
        <p:nvSpPr>
          <p:cNvPr id="3" name="Content Placeholder 2"/>
          <p:cNvSpPr>
            <a:spLocks noGrp="1"/>
          </p:cNvSpPr>
          <p:nvPr>
            <p:ph idx="1"/>
          </p:nvPr>
        </p:nvSpPr>
        <p:spPr>
          <a:xfrm>
            <a:off x="249382" y="1574499"/>
            <a:ext cx="11684000" cy="875624"/>
          </a:xfrm>
          <a:ln w="38100">
            <a:solidFill>
              <a:schemeClr val="tx1">
                <a:lumMod val="65000"/>
                <a:lumOff val="35000"/>
              </a:schemeClr>
            </a:solidFill>
            <a:prstDash val="solid"/>
            <a:round/>
          </a:ln>
        </p:spPr>
        <p:txBody>
          <a:bodyPr>
            <a:normAutofit/>
          </a:bodyPr>
          <a:lstStyle/>
          <a:p>
            <a:r>
              <a:rPr lang="en-US" err="1"/>
              <a:t>Prihvatanje</a:t>
            </a:r>
            <a:r>
              <a:rPr lang="en-US"/>
              <a:t> </a:t>
            </a:r>
            <a:r>
              <a:rPr lang="en-US" err="1"/>
              <a:t>podataka</a:t>
            </a:r>
            <a:r>
              <a:rPr lang="en-US"/>
              <a:t> </a:t>
            </a:r>
            <a:r>
              <a:rPr lang="en-US" err="1"/>
              <a:t>koristeći</a:t>
            </a:r>
            <a:r>
              <a:rPr lang="en-US"/>
              <a:t> </a:t>
            </a:r>
            <a:r>
              <a:rPr lang="en-US">
                <a:solidFill>
                  <a:schemeClr val="bg1">
                    <a:lumMod val="75000"/>
                  </a:schemeClr>
                </a:solidFill>
              </a:rPr>
              <a:t>@</a:t>
            </a:r>
            <a:r>
              <a:rPr lang="en-US" err="1">
                <a:solidFill>
                  <a:schemeClr val="bg1">
                    <a:lumMod val="75000"/>
                  </a:schemeClr>
                </a:solidFill>
              </a:rPr>
              <a:t>RequestParam</a:t>
            </a:r>
            <a:r>
              <a:rPr lang="en-US">
                <a:solidFill>
                  <a:schemeClr val="bg1">
                    <a:lumMod val="75000"/>
                  </a:schemeClr>
                </a:solidFill>
              </a:rPr>
              <a:t> </a:t>
            </a:r>
            <a:r>
              <a:rPr lang="en-US" err="1"/>
              <a:t>anotaciju</a:t>
            </a:r>
            <a:r>
              <a:rPr lang="en-US"/>
              <a:t> </a:t>
            </a:r>
            <a:r>
              <a:rPr lang="en-US" err="1"/>
              <a:t>argumenata</a:t>
            </a:r>
            <a:r>
              <a:rPr lang="en-US"/>
              <a:t> Handler </a:t>
            </a:r>
            <a:r>
              <a:rPr lang="en-US" err="1"/>
              <a:t>Metode</a:t>
            </a:r>
            <a:r>
              <a:rPr lang="en-US"/>
              <a:t> metode</a:t>
            </a:r>
            <a:endParaRPr lang="sr-Latn-RS">
              <a:latin typeface="Calibri" pitchFamily="34" charset="0"/>
            </a:endParaRP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Prihvatanje</a:t>
            </a:r>
            <a:r>
              <a:rPr lang="en-US" sz="4000">
                <a:latin typeface="+mn-lt"/>
              </a:rPr>
              <a:t> </a:t>
            </a:r>
            <a:r>
              <a:rPr lang="en-US" sz="4000" err="1">
                <a:latin typeface="+mn-lt"/>
              </a:rPr>
              <a:t>podataka</a:t>
            </a:r>
            <a:r>
              <a:rPr lang="en-US" sz="4000">
                <a:latin typeface="+mn-lt"/>
              </a:rPr>
              <a:t> </a:t>
            </a:r>
            <a:r>
              <a:rPr lang="en-US" sz="4000" err="1">
                <a:latin typeface="+mn-lt"/>
              </a:rPr>
              <a:t>iz</a:t>
            </a:r>
            <a:r>
              <a:rPr lang="en-US" sz="4000">
                <a:latin typeface="+mn-lt"/>
              </a:rPr>
              <a:t> </a:t>
            </a:r>
            <a:r>
              <a:rPr lang="en-US" sz="4000" err="1">
                <a:latin typeface="+mn-lt"/>
              </a:rPr>
              <a:t>forme</a:t>
            </a:r>
            <a:endParaRPr lang="sv-SE" sz="4000">
              <a:latin typeface="+mn-lt"/>
            </a:endParaRPr>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4214" y="2612992"/>
            <a:ext cx="5311681" cy="1314239"/>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4214" y="4054350"/>
            <a:ext cx="4564063" cy="1457325"/>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Arrow Connector 11"/>
          <p:cNvCxnSpPr/>
          <p:nvPr/>
        </p:nvCxnSpPr>
        <p:spPr>
          <a:xfrm flipH="1">
            <a:off x="5334000" y="2952648"/>
            <a:ext cx="1199418" cy="258534"/>
          </a:xfrm>
          <a:prstGeom prst="straightConnector1">
            <a:avLst/>
          </a:prstGeom>
          <a:ln w="38100">
            <a:solidFill>
              <a:srgbClr val="EA232A"/>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334000" y="4344711"/>
            <a:ext cx="1199418" cy="438301"/>
          </a:xfrm>
          <a:prstGeom prst="straightConnector1">
            <a:avLst/>
          </a:prstGeom>
          <a:ln w="38100">
            <a:solidFill>
              <a:srgbClr val="EA232A"/>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a:spLocks noChangeArrowheads="1"/>
          </p:cNvSpPr>
          <p:nvPr/>
        </p:nvSpPr>
        <p:spPr bwMode="auto">
          <a:xfrm>
            <a:off x="6656314" y="6036130"/>
            <a:ext cx="52770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sr-Latn-RS" b="1">
                <a:solidFill>
                  <a:srgbClr val="FF0000"/>
                </a:solidFill>
              </a:rPr>
              <a:t>PrihvatanjePodatakaController preuzmi2() i forma.html</a:t>
            </a:r>
            <a:endParaRPr lang="sr-Latn-RS" altLang="sr-Latn-RS" b="1">
              <a:solidFill>
                <a:srgbClr val="FF0000"/>
              </a:solidFill>
            </a:endParaRPr>
          </a:p>
        </p:txBody>
      </p:sp>
      <p:cxnSp>
        <p:nvCxnSpPr>
          <p:cNvPr id="16" name="Straight Arrow Connector 15"/>
          <p:cNvCxnSpPr/>
          <p:nvPr/>
        </p:nvCxnSpPr>
        <p:spPr>
          <a:xfrm flipH="1">
            <a:off x="2766540" y="2880599"/>
            <a:ext cx="228598" cy="20131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4763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Controllers</a:t>
            </a:r>
          </a:p>
        </p:txBody>
      </p:sp>
      <p:sp>
        <p:nvSpPr>
          <p:cNvPr id="3" name="Content Placeholder 2"/>
          <p:cNvSpPr>
            <a:spLocks noGrp="1"/>
          </p:cNvSpPr>
          <p:nvPr>
            <p:ph idx="1"/>
          </p:nvPr>
        </p:nvSpPr>
        <p:spPr>
          <a:xfrm>
            <a:off x="249382" y="1574498"/>
            <a:ext cx="3806803" cy="2387901"/>
          </a:xfrm>
          <a:ln w="38100">
            <a:solidFill>
              <a:schemeClr val="tx1">
                <a:lumMod val="65000"/>
                <a:lumOff val="35000"/>
              </a:schemeClr>
            </a:solidFill>
            <a:prstDash val="solid"/>
            <a:round/>
          </a:ln>
        </p:spPr>
        <p:txBody>
          <a:bodyPr>
            <a:normAutofit fontScale="85000" lnSpcReduction="20000"/>
          </a:bodyPr>
          <a:lstStyle/>
          <a:p>
            <a:r>
              <a:rPr lang="sr-Latn-RS"/>
              <a:t>Ukoliko se argument metode anotira sa </a:t>
            </a:r>
            <a:r>
              <a:rPr lang="sr-Latn-RS">
                <a:solidFill>
                  <a:schemeClr val="bg1">
                    <a:lumMod val="65000"/>
                  </a:schemeClr>
                </a:solidFill>
              </a:rPr>
              <a:t>@RequestParam </a:t>
            </a:r>
            <a:r>
              <a:rPr lang="sr-Latn-RS"/>
              <a:t>a ne postoji odgovarajući parametara upita ili parametar forme na koji bi se on mapirao iskočiće greška</a:t>
            </a:r>
            <a:endParaRPr lang="sr-Latn-RS">
              <a:latin typeface="Calibri" pitchFamily="34" charset="0"/>
            </a:endParaRP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Prihvatanje</a:t>
            </a:r>
            <a:r>
              <a:rPr lang="en-US" sz="4000">
                <a:latin typeface="+mn-lt"/>
              </a:rPr>
              <a:t> </a:t>
            </a:r>
            <a:r>
              <a:rPr lang="en-US" sz="4000" err="1">
                <a:latin typeface="+mn-lt"/>
              </a:rPr>
              <a:t>podataka</a:t>
            </a:r>
            <a:r>
              <a:rPr lang="en-US" sz="4000">
                <a:latin typeface="+mn-lt"/>
              </a:rPr>
              <a:t> </a:t>
            </a:r>
            <a:r>
              <a:rPr lang="en-US" sz="4000" err="1">
                <a:latin typeface="+mn-lt"/>
              </a:rPr>
              <a:t>iz</a:t>
            </a:r>
            <a:r>
              <a:rPr lang="en-US" sz="4000">
                <a:latin typeface="+mn-lt"/>
              </a:rPr>
              <a:t> </a:t>
            </a:r>
            <a:r>
              <a:rPr lang="en-US" sz="4000" err="1">
                <a:latin typeface="+mn-lt"/>
              </a:rPr>
              <a:t>forme</a:t>
            </a:r>
            <a:endParaRPr lang="sv-SE" sz="4000">
              <a:latin typeface="+mn-lt"/>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5927" y="1482139"/>
            <a:ext cx="5516563" cy="104775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382" y="4103331"/>
            <a:ext cx="6406932" cy="2566951"/>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a:spLocks noChangeArrowheads="1"/>
          </p:cNvSpPr>
          <p:nvPr/>
        </p:nvSpPr>
        <p:spPr bwMode="auto">
          <a:xfrm>
            <a:off x="6656314" y="795636"/>
            <a:ext cx="52770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sr-Latn-RS" b="1">
                <a:solidFill>
                  <a:srgbClr val="FF0000"/>
                </a:solidFill>
              </a:rPr>
              <a:t>PrihvatanjePodatakaController preuzmi2(), forma.html i greška</a:t>
            </a:r>
            <a:endParaRPr lang="sr-Latn-RS" altLang="sr-Latn-RS" b="1">
              <a:solidFill>
                <a:srgbClr val="FF0000"/>
              </a:solidFill>
            </a:endParaRPr>
          </a:p>
        </p:txBody>
      </p:sp>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5971" y="2674281"/>
            <a:ext cx="5127411" cy="395903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12565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Controllers</a:t>
            </a:r>
          </a:p>
        </p:txBody>
      </p:sp>
      <p:sp>
        <p:nvSpPr>
          <p:cNvPr id="3" name="Content Placeholder 2"/>
          <p:cNvSpPr>
            <a:spLocks noGrp="1"/>
          </p:cNvSpPr>
          <p:nvPr>
            <p:ph idx="1"/>
          </p:nvPr>
        </p:nvSpPr>
        <p:spPr>
          <a:xfrm>
            <a:off x="249382" y="1574498"/>
            <a:ext cx="11684000" cy="5084209"/>
          </a:xfrm>
          <a:ln w="38100">
            <a:solidFill>
              <a:schemeClr val="tx1">
                <a:lumMod val="65000"/>
                <a:lumOff val="35000"/>
              </a:schemeClr>
            </a:solidFill>
            <a:prstDash val="solid"/>
            <a:round/>
          </a:ln>
        </p:spPr>
        <p:txBody>
          <a:bodyPr>
            <a:normAutofit/>
          </a:bodyPr>
          <a:lstStyle/>
          <a:p>
            <a:r>
              <a:rPr lang="sr-Latn-RS">
                <a:solidFill>
                  <a:schemeClr val="bg1">
                    <a:lumMod val="75000"/>
                  </a:schemeClr>
                </a:solidFill>
              </a:rPr>
              <a:t>@RequestParam </a:t>
            </a:r>
            <a:r>
              <a:rPr lang="sr-Latn-RS"/>
              <a:t>anotacija može biti dodatno opisana atributima </a:t>
            </a:r>
            <a:r>
              <a:rPr lang="sr-Latn-RS" b="1"/>
              <a:t>name</a:t>
            </a:r>
            <a:r>
              <a:rPr lang="sr-Latn-RS"/>
              <a:t>, </a:t>
            </a:r>
            <a:r>
              <a:rPr lang="sr-Latn-RS" b="1"/>
              <a:t>value</a:t>
            </a:r>
            <a:r>
              <a:rPr lang="sr-Latn-RS"/>
              <a:t>, </a:t>
            </a:r>
            <a:r>
              <a:rPr lang="sr-Latn-RS" b="1"/>
              <a:t>required</a:t>
            </a:r>
            <a:r>
              <a:rPr lang="sr-Latn-RS"/>
              <a:t> i </a:t>
            </a:r>
            <a:r>
              <a:rPr lang="sr-Latn-RS" b="1"/>
              <a:t>defaultValue</a:t>
            </a:r>
          </a:p>
          <a:p>
            <a:r>
              <a:rPr lang="sr-Latn-RS"/>
              <a:t>Ukoliko se navede </a:t>
            </a:r>
            <a:r>
              <a:rPr lang="sr-Latn-RS" b="1"/>
              <a:t>name</a:t>
            </a:r>
            <a:r>
              <a:rPr lang="sr-Latn-RS"/>
              <a:t> onda se traži parametar forme po imenu, a njegova  vrednost se smešta u varijablu koja je iza anotacije</a:t>
            </a:r>
          </a:p>
          <a:p>
            <a:pPr lvl="1"/>
            <a:r>
              <a:rPr lang="sr-Latn-RS"/>
              <a:t>Alternativa za </a:t>
            </a:r>
            <a:r>
              <a:rPr lang="sr-Latn-RS" b="1"/>
              <a:t>name</a:t>
            </a:r>
            <a:r>
              <a:rPr lang="sr-Latn-RS"/>
              <a:t> je value aribut </a:t>
            </a:r>
            <a:r>
              <a:rPr lang="sr-Latn-RS">
                <a:solidFill>
                  <a:schemeClr val="bg1">
                    <a:lumMod val="75000"/>
                  </a:schemeClr>
                </a:solidFill>
              </a:rPr>
              <a:t>@RequestParam</a:t>
            </a:r>
            <a:r>
              <a:rPr lang="sr-Latn-RS"/>
              <a:t>(value=</a:t>
            </a:r>
            <a:r>
              <a:rPr lang="sr-Latn-RS">
                <a:solidFill>
                  <a:srgbClr val="0070C0"/>
                </a:solidFill>
              </a:rPr>
              <a:t>"ime"</a:t>
            </a:r>
            <a:r>
              <a:rPr lang="sr-Latn-RS"/>
              <a:t>)  ili skraćena anotacija </a:t>
            </a:r>
            <a:r>
              <a:rPr lang="sr-Latn-RS">
                <a:solidFill>
                  <a:schemeClr val="bg1">
                    <a:lumMod val="75000"/>
                  </a:schemeClr>
                </a:solidFill>
              </a:rPr>
              <a:t>@RequestParam</a:t>
            </a:r>
            <a:r>
              <a:rPr lang="sr-Latn-RS"/>
              <a:t>(</a:t>
            </a:r>
            <a:r>
              <a:rPr lang="sr-Latn-RS">
                <a:solidFill>
                  <a:srgbClr val="0070C0"/>
                </a:solidFill>
              </a:rPr>
              <a:t>"ime"</a:t>
            </a:r>
            <a:r>
              <a:rPr lang="sr-Latn-RS"/>
              <a:t>)</a:t>
            </a:r>
          </a:p>
          <a:p>
            <a:r>
              <a:rPr lang="en-US">
                <a:solidFill>
                  <a:schemeClr val="bg1">
                    <a:lumMod val="65000"/>
                  </a:schemeClr>
                </a:solidFill>
              </a:rPr>
              <a:t>@</a:t>
            </a:r>
            <a:r>
              <a:rPr lang="en-US" err="1">
                <a:solidFill>
                  <a:schemeClr val="bg1">
                    <a:lumMod val="65000"/>
                  </a:schemeClr>
                </a:solidFill>
              </a:rPr>
              <a:t>RequestParam</a:t>
            </a:r>
            <a:r>
              <a:rPr lang="en-US">
                <a:solidFill>
                  <a:schemeClr val="bg1">
                    <a:lumMod val="65000"/>
                  </a:schemeClr>
                </a:solidFill>
              </a:rPr>
              <a:t> </a:t>
            </a:r>
            <a:r>
              <a:rPr lang="en-US" err="1"/>
              <a:t>može</a:t>
            </a:r>
            <a:r>
              <a:rPr lang="en-US"/>
              <a:t> </a:t>
            </a:r>
            <a:r>
              <a:rPr lang="en-US" err="1"/>
              <a:t>biti</a:t>
            </a:r>
            <a:r>
              <a:rPr lang="en-US"/>
              <a:t> i </a:t>
            </a:r>
            <a:r>
              <a:rPr lang="en-US" err="1"/>
              <a:t>opcioni</a:t>
            </a:r>
            <a:r>
              <a:rPr lang="en-US"/>
              <a:t> </a:t>
            </a:r>
            <a:r>
              <a:rPr lang="en-US" err="1"/>
              <a:t>ukoliko</a:t>
            </a:r>
            <a:r>
              <a:rPr lang="en-US"/>
              <a:t> </a:t>
            </a:r>
            <a:r>
              <a:rPr lang="sr-Latn-RS"/>
              <a:t>se </a:t>
            </a:r>
            <a:r>
              <a:rPr lang="en-US" err="1"/>
              <a:t>navede</a:t>
            </a:r>
            <a:r>
              <a:rPr lang="sr-Latn-RS"/>
              <a:t> </a:t>
            </a:r>
            <a:r>
              <a:rPr lang="en-US"/>
              <a:t>da je required=</a:t>
            </a:r>
            <a:r>
              <a:rPr lang="en-US">
                <a:solidFill>
                  <a:srgbClr val="BF247D"/>
                </a:solidFill>
              </a:rPr>
              <a:t>false</a:t>
            </a:r>
          </a:p>
          <a:p>
            <a:pPr lvl="1"/>
            <a:r>
              <a:rPr lang="en-US"/>
              <a:t>U tom </a:t>
            </a:r>
            <a:r>
              <a:rPr lang="en-US" err="1"/>
              <a:t>slučaju</a:t>
            </a:r>
            <a:r>
              <a:rPr lang="en-US"/>
              <a:t> </a:t>
            </a:r>
            <a:r>
              <a:rPr lang="en-US" err="1"/>
              <a:t>treba</a:t>
            </a:r>
            <a:r>
              <a:rPr lang="en-US"/>
              <a:t> </a:t>
            </a:r>
            <a:r>
              <a:rPr lang="en-US" err="1"/>
              <a:t>voditi</a:t>
            </a:r>
            <a:r>
              <a:rPr lang="en-US"/>
              <a:t> </a:t>
            </a:r>
            <a:r>
              <a:rPr lang="en-US" err="1"/>
              <a:t>računa</a:t>
            </a:r>
            <a:r>
              <a:rPr lang="en-US"/>
              <a:t> da </a:t>
            </a:r>
            <a:r>
              <a:rPr lang="en-US" err="1"/>
              <a:t>taj</a:t>
            </a:r>
            <a:r>
              <a:rPr lang="en-US"/>
              <a:t> </a:t>
            </a:r>
            <a:r>
              <a:rPr lang="en-US" err="1"/>
              <a:t>parametar</a:t>
            </a:r>
            <a:r>
              <a:rPr lang="sr-Latn-RS"/>
              <a:t> </a:t>
            </a:r>
            <a:r>
              <a:rPr lang="vi-VN"/>
              <a:t>može imati i </a:t>
            </a:r>
            <a:r>
              <a:rPr lang="vi-VN" b="1"/>
              <a:t>null</a:t>
            </a:r>
            <a:r>
              <a:rPr lang="vi-VN"/>
              <a:t> vrednost ukoliko nije prosleđen</a:t>
            </a:r>
            <a:endParaRPr lang="en-US"/>
          </a:p>
          <a:p>
            <a:r>
              <a:rPr lang="en-US" err="1"/>
              <a:t>Varijanta</a:t>
            </a:r>
            <a:r>
              <a:rPr lang="en-US"/>
              <a:t> </a:t>
            </a:r>
            <a:r>
              <a:rPr lang="en-US" err="1"/>
              <a:t>opcione</a:t>
            </a:r>
            <a:r>
              <a:rPr lang="en-US"/>
              <a:t> </a:t>
            </a:r>
            <a:r>
              <a:rPr lang="en-US" err="1"/>
              <a:t>vrednosti</a:t>
            </a:r>
            <a:r>
              <a:rPr lang="en-US"/>
              <a:t> </a:t>
            </a:r>
            <a:r>
              <a:rPr lang="en-US">
                <a:solidFill>
                  <a:schemeClr val="bg1">
                    <a:lumMod val="65000"/>
                  </a:schemeClr>
                </a:solidFill>
              </a:rPr>
              <a:t>@</a:t>
            </a:r>
            <a:r>
              <a:rPr lang="en-US" err="1">
                <a:solidFill>
                  <a:schemeClr val="bg1">
                    <a:lumMod val="65000"/>
                  </a:schemeClr>
                </a:solidFill>
              </a:rPr>
              <a:t>RequestParam</a:t>
            </a:r>
            <a:r>
              <a:rPr lang="en-US">
                <a:solidFill>
                  <a:schemeClr val="bg1">
                    <a:lumMod val="65000"/>
                  </a:schemeClr>
                </a:solidFill>
              </a:rPr>
              <a:t> </a:t>
            </a:r>
            <a:r>
              <a:rPr lang="en-US" err="1"/>
              <a:t>za</a:t>
            </a:r>
            <a:r>
              <a:rPr lang="en-US"/>
              <a:t> </a:t>
            </a:r>
            <a:r>
              <a:rPr lang="en-US" err="1"/>
              <a:t>koji</a:t>
            </a:r>
            <a:r>
              <a:rPr lang="en-US"/>
              <a:t> se </a:t>
            </a:r>
            <a:r>
              <a:rPr lang="en-US" err="1"/>
              <a:t>mo</a:t>
            </a:r>
            <a:r>
              <a:rPr lang="sr-Latn-RS"/>
              <a:t>že zadati predefinisana vrednost (ako se ne prosledi) moguće je sa atributom </a:t>
            </a:r>
            <a:r>
              <a:rPr lang="en-US" b="1" err="1"/>
              <a:t>defaultValue</a:t>
            </a:r>
            <a:endParaRPr lang="sr-Latn-RS" b="1">
              <a:latin typeface="Calibri" pitchFamily="34" charset="0"/>
            </a:endParaRP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Prihvatanje</a:t>
            </a:r>
            <a:r>
              <a:rPr lang="en-US" sz="4000">
                <a:latin typeface="+mn-lt"/>
              </a:rPr>
              <a:t> </a:t>
            </a:r>
            <a:r>
              <a:rPr lang="en-US" sz="4000" err="1">
                <a:latin typeface="+mn-lt"/>
              </a:rPr>
              <a:t>podataka</a:t>
            </a:r>
            <a:r>
              <a:rPr lang="en-US" sz="4000">
                <a:latin typeface="+mn-lt"/>
              </a:rPr>
              <a:t> </a:t>
            </a:r>
            <a:r>
              <a:rPr lang="en-US" sz="4000" err="1">
                <a:latin typeface="+mn-lt"/>
              </a:rPr>
              <a:t>iz</a:t>
            </a:r>
            <a:r>
              <a:rPr lang="en-US" sz="4000">
                <a:latin typeface="+mn-lt"/>
              </a:rPr>
              <a:t> </a:t>
            </a:r>
            <a:r>
              <a:rPr lang="en-US" sz="4000" err="1">
                <a:latin typeface="+mn-lt"/>
              </a:rPr>
              <a:t>forme</a:t>
            </a:r>
            <a:endParaRPr lang="sv-SE" sz="4000">
              <a:latin typeface="+mn-lt"/>
            </a:endParaRPr>
          </a:p>
        </p:txBody>
      </p:sp>
    </p:spTree>
    <p:extLst>
      <p:ext uri="{BB962C8B-B14F-4D97-AF65-F5344CB8AC3E}">
        <p14:creationId xmlns:p14="http://schemas.microsoft.com/office/powerpoint/2010/main" val="8230431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Controllers</a:t>
            </a:r>
          </a:p>
        </p:txBody>
      </p:sp>
      <p:sp>
        <p:nvSpPr>
          <p:cNvPr id="3" name="Content Placeholder 2"/>
          <p:cNvSpPr>
            <a:spLocks noGrp="1"/>
          </p:cNvSpPr>
          <p:nvPr>
            <p:ph idx="1"/>
          </p:nvPr>
        </p:nvSpPr>
        <p:spPr>
          <a:xfrm>
            <a:off x="249382" y="1574499"/>
            <a:ext cx="5530095" cy="477039"/>
          </a:xfrm>
          <a:ln w="38100">
            <a:solidFill>
              <a:schemeClr val="tx1">
                <a:lumMod val="65000"/>
                <a:lumOff val="35000"/>
              </a:schemeClr>
            </a:solidFill>
            <a:prstDash val="solid"/>
            <a:round/>
          </a:ln>
        </p:spPr>
        <p:txBody>
          <a:bodyPr>
            <a:normAutofit/>
          </a:bodyPr>
          <a:lstStyle/>
          <a:p>
            <a:r>
              <a:rPr lang="sr-Latn-RS"/>
              <a:t>Korišćenje atributa </a:t>
            </a:r>
            <a:r>
              <a:rPr lang="sr-Latn-RS" b="1"/>
              <a:t>name</a:t>
            </a:r>
            <a:endParaRPr lang="sr-Latn-RS" b="1">
              <a:latin typeface="Calibri" pitchFamily="34" charset="0"/>
            </a:endParaRP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Prihvatanje</a:t>
            </a:r>
            <a:r>
              <a:rPr lang="en-US" sz="4000">
                <a:latin typeface="+mn-lt"/>
              </a:rPr>
              <a:t> </a:t>
            </a:r>
            <a:r>
              <a:rPr lang="en-US" sz="4000" err="1">
                <a:latin typeface="+mn-lt"/>
              </a:rPr>
              <a:t>podataka</a:t>
            </a:r>
            <a:r>
              <a:rPr lang="en-US" sz="4000">
                <a:latin typeface="+mn-lt"/>
              </a:rPr>
              <a:t> </a:t>
            </a:r>
            <a:r>
              <a:rPr lang="en-US" sz="4000" err="1">
                <a:latin typeface="+mn-lt"/>
              </a:rPr>
              <a:t>iz</a:t>
            </a:r>
            <a:r>
              <a:rPr lang="en-US" sz="4000">
                <a:latin typeface="+mn-lt"/>
              </a:rPr>
              <a:t> </a:t>
            </a:r>
            <a:r>
              <a:rPr lang="en-US" sz="4000" err="1">
                <a:latin typeface="+mn-lt"/>
              </a:rPr>
              <a:t>forme</a:t>
            </a:r>
            <a:endParaRPr lang="sv-SE" sz="4000">
              <a:latin typeface="+mn-lt"/>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83" y="2271590"/>
            <a:ext cx="5530094" cy="2054225"/>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1382" y="1482139"/>
            <a:ext cx="5355180" cy="5207518"/>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flipH="1">
            <a:off x="9167448" y="1758461"/>
            <a:ext cx="228598" cy="20131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6618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Controllers</a:t>
            </a:r>
          </a:p>
        </p:txBody>
      </p:sp>
      <p:sp>
        <p:nvSpPr>
          <p:cNvPr id="3" name="Content Placeholder 2"/>
          <p:cNvSpPr>
            <a:spLocks noGrp="1"/>
          </p:cNvSpPr>
          <p:nvPr>
            <p:ph idx="1"/>
          </p:nvPr>
        </p:nvSpPr>
        <p:spPr>
          <a:xfrm>
            <a:off x="249382" y="1574499"/>
            <a:ext cx="5530095" cy="477039"/>
          </a:xfrm>
          <a:ln w="38100">
            <a:solidFill>
              <a:schemeClr val="tx1">
                <a:lumMod val="65000"/>
                <a:lumOff val="35000"/>
              </a:schemeClr>
            </a:solidFill>
            <a:prstDash val="solid"/>
            <a:round/>
          </a:ln>
        </p:spPr>
        <p:txBody>
          <a:bodyPr>
            <a:normAutofit/>
          </a:bodyPr>
          <a:lstStyle/>
          <a:p>
            <a:r>
              <a:rPr lang="sr-Latn-RS"/>
              <a:t>Korišćenje atributa </a:t>
            </a:r>
            <a:r>
              <a:rPr lang="sr-Latn-RS" b="1"/>
              <a:t>name</a:t>
            </a:r>
            <a:endParaRPr lang="sr-Latn-RS" b="1">
              <a:latin typeface="Calibri" pitchFamily="34" charset="0"/>
            </a:endParaRP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Prihvatanje</a:t>
            </a:r>
            <a:r>
              <a:rPr lang="en-US" sz="4000">
                <a:latin typeface="+mn-lt"/>
              </a:rPr>
              <a:t> </a:t>
            </a:r>
            <a:r>
              <a:rPr lang="en-US" sz="4000" err="1">
                <a:latin typeface="+mn-lt"/>
              </a:rPr>
              <a:t>podataka</a:t>
            </a:r>
            <a:r>
              <a:rPr lang="en-US" sz="4000">
                <a:latin typeface="+mn-lt"/>
              </a:rPr>
              <a:t> </a:t>
            </a:r>
            <a:r>
              <a:rPr lang="en-US" sz="4000" err="1">
                <a:latin typeface="+mn-lt"/>
              </a:rPr>
              <a:t>iz</a:t>
            </a:r>
            <a:r>
              <a:rPr lang="en-US" sz="4000">
                <a:latin typeface="+mn-lt"/>
              </a:rPr>
              <a:t> </a:t>
            </a:r>
            <a:r>
              <a:rPr lang="en-US" sz="4000" err="1">
                <a:latin typeface="+mn-lt"/>
              </a:rPr>
              <a:t>forme</a:t>
            </a:r>
            <a:endParaRPr lang="sv-SE" sz="4000">
              <a:latin typeface="+mn-lt"/>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82" y="2315307"/>
            <a:ext cx="4259263" cy="1219200"/>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a:off x="4734291" y="3096206"/>
            <a:ext cx="763832" cy="303486"/>
          </a:xfrm>
          <a:prstGeom prst="straightConnector1">
            <a:avLst/>
          </a:prstGeom>
          <a:ln w="38100">
            <a:solidFill>
              <a:srgbClr val="EA232A"/>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085984" y="3902481"/>
            <a:ext cx="763832" cy="550025"/>
          </a:xfrm>
          <a:prstGeom prst="straightConnector1">
            <a:avLst/>
          </a:prstGeom>
          <a:ln w="38100">
            <a:solidFill>
              <a:srgbClr val="EA232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2408" y="3902481"/>
            <a:ext cx="2916237" cy="1771650"/>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a:spLocks noChangeArrowheads="1"/>
          </p:cNvSpPr>
          <p:nvPr/>
        </p:nvSpPr>
        <p:spPr bwMode="auto">
          <a:xfrm>
            <a:off x="411992" y="5825115"/>
            <a:ext cx="52770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sr-Latn-RS" b="1">
                <a:solidFill>
                  <a:srgbClr val="FF0000"/>
                </a:solidFill>
              </a:rPr>
              <a:t>PrihvatanjePodatakaController preuzmi3() i forma.html scenario 1</a:t>
            </a:r>
            <a:endParaRPr lang="sr-Latn-RS" altLang="sr-Latn-RS" b="1">
              <a:solidFill>
                <a:srgbClr val="FF0000"/>
              </a:solidFill>
            </a:endParaRPr>
          </a:p>
        </p:txBody>
      </p:sp>
      <p:pic>
        <p:nvPicPr>
          <p:cNvPr id="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1382" y="1482139"/>
            <a:ext cx="5355180" cy="5207518"/>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Arrow Connector 13"/>
          <p:cNvCxnSpPr/>
          <p:nvPr/>
        </p:nvCxnSpPr>
        <p:spPr>
          <a:xfrm flipH="1">
            <a:off x="9182101" y="1758461"/>
            <a:ext cx="228598" cy="20131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4031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8202" y="1374431"/>
            <a:ext cx="5355180" cy="5207518"/>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Controllers</a:t>
            </a:r>
          </a:p>
        </p:txBody>
      </p:sp>
      <p:sp>
        <p:nvSpPr>
          <p:cNvPr id="3" name="Content Placeholder 2"/>
          <p:cNvSpPr>
            <a:spLocks noGrp="1"/>
          </p:cNvSpPr>
          <p:nvPr>
            <p:ph idx="1"/>
          </p:nvPr>
        </p:nvSpPr>
        <p:spPr>
          <a:xfrm>
            <a:off x="249382" y="1574499"/>
            <a:ext cx="5530095" cy="477039"/>
          </a:xfrm>
          <a:ln w="38100">
            <a:solidFill>
              <a:schemeClr val="tx1">
                <a:lumMod val="65000"/>
                <a:lumOff val="35000"/>
              </a:schemeClr>
            </a:solidFill>
            <a:prstDash val="solid"/>
            <a:round/>
          </a:ln>
        </p:spPr>
        <p:txBody>
          <a:bodyPr>
            <a:normAutofit fontScale="77500" lnSpcReduction="20000"/>
          </a:bodyPr>
          <a:lstStyle/>
          <a:p>
            <a:r>
              <a:rPr lang="sr-Latn-RS"/>
              <a:t>Korišćenje atributa </a:t>
            </a:r>
            <a:r>
              <a:rPr lang="sr-Latn-RS" b="1"/>
              <a:t>required</a:t>
            </a:r>
            <a:r>
              <a:rPr lang="sr-Latn-RS"/>
              <a:t> i </a:t>
            </a:r>
            <a:r>
              <a:rPr lang="sr-Latn-RS" b="1"/>
              <a:t>defaultValue</a:t>
            </a:r>
            <a:endParaRPr lang="sr-Latn-RS" b="1">
              <a:latin typeface="Calibri" pitchFamily="34" charset="0"/>
            </a:endParaRP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Prihvatanje</a:t>
            </a:r>
            <a:r>
              <a:rPr lang="en-US" sz="4000">
                <a:latin typeface="+mn-lt"/>
              </a:rPr>
              <a:t> </a:t>
            </a:r>
            <a:r>
              <a:rPr lang="en-US" sz="4000" err="1">
                <a:latin typeface="+mn-lt"/>
              </a:rPr>
              <a:t>podataka</a:t>
            </a:r>
            <a:r>
              <a:rPr lang="en-US" sz="4000">
                <a:latin typeface="+mn-lt"/>
              </a:rPr>
              <a:t> </a:t>
            </a:r>
            <a:r>
              <a:rPr lang="en-US" sz="4000" err="1">
                <a:latin typeface="+mn-lt"/>
              </a:rPr>
              <a:t>iz</a:t>
            </a:r>
            <a:r>
              <a:rPr lang="en-US" sz="4000">
                <a:latin typeface="+mn-lt"/>
              </a:rPr>
              <a:t> </a:t>
            </a:r>
            <a:r>
              <a:rPr lang="en-US" sz="4000" err="1">
                <a:latin typeface="+mn-lt"/>
              </a:rPr>
              <a:t>forme</a:t>
            </a:r>
            <a:endParaRPr lang="sv-SE" sz="4000">
              <a:latin typeface="+mn-lt"/>
            </a:endParaRPr>
          </a:p>
        </p:txBody>
      </p:sp>
      <p:cxnSp>
        <p:nvCxnSpPr>
          <p:cNvPr id="8" name="Straight Arrow Connector 7"/>
          <p:cNvCxnSpPr/>
          <p:nvPr/>
        </p:nvCxnSpPr>
        <p:spPr>
          <a:xfrm>
            <a:off x="5234986" y="3270738"/>
            <a:ext cx="763832" cy="303486"/>
          </a:xfrm>
          <a:prstGeom prst="straightConnector1">
            <a:avLst/>
          </a:prstGeom>
          <a:ln w="38100">
            <a:solidFill>
              <a:srgbClr val="EA232A"/>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467900" y="3703179"/>
            <a:ext cx="375139" cy="275011"/>
          </a:xfrm>
          <a:prstGeom prst="straightConnector1">
            <a:avLst/>
          </a:prstGeom>
          <a:ln w="38100">
            <a:solidFill>
              <a:srgbClr val="EA232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a:spLocks noChangeArrowheads="1"/>
          </p:cNvSpPr>
          <p:nvPr/>
        </p:nvSpPr>
        <p:spPr bwMode="auto">
          <a:xfrm>
            <a:off x="339834" y="6045975"/>
            <a:ext cx="52770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sr-Latn-RS" b="1">
                <a:solidFill>
                  <a:srgbClr val="FF0000"/>
                </a:solidFill>
              </a:rPr>
              <a:t>PrihvatanjePodatakaController preuzmi3() i forma.html sceario 2</a:t>
            </a:r>
            <a:endParaRPr lang="sr-Latn-RS" altLang="sr-Latn-RS" b="1">
              <a:solidFill>
                <a:srgbClr val="FF0000"/>
              </a:solidFill>
            </a:endParaRPr>
          </a:p>
        </p:txBody>
      </p:sp>
      <p:pic>
        <p:nvPicPr>
          <p:cNvPr id="12" name="Picture 11"/>
          <p:cNvPicPr/>
          <p:nvPr/>
        </p:nvPicPr>
        <p:blipFill>
          <a:blip r:embed="rId4"/>
          <a:stretch>
            <a:fillRect/>
          </a:stretch>
        </p:blipFill>
        <p:spPr>
          <a:xfrm>
            <a:off x="55218" y="2321170"/>
            <a:ext cx="5943600" cy="926780"/>
          </a:xfrm>
          <a:prstGeom prst="rect">
            <a:avLst/>
          </a:prstGeom>
          <a:ln>
            <a:solidFill>
              <a:srgbClr val="00B0F0"/>
            </a:solidFill>
          </a:ln>
        </p:spPr>
      </p:pic>
      <p:pic>
        <p:nvPicPr>
          <p:cNvPr id="14" name="Picture 13"/>
          <p:cNvPicPr/>
          <p:nvPr/>
        </p:nvPicPr>
        <p:blipFill>
          <a:blip r:embed="rId5"/>
          <a:stretch>
            <a:fillRect/>
          </a:stretch>
        </p:blipFill>
        <p:spPr>
          <a:xfrm>
            <a:off x="100279" y="4098791"/>
            <a:ext cx="6769444" cy="1726324"/>
          </a:xfrm>
          <a:prstGeom prst="rect">
            <a:avLst/>
          </a:prstGeom>
          <a:ln>
            <a:solidFill>
              <a:schemeClr val="accent1"/>
            </a:solidFill>
          </a:ln>
        </p:spPr>
      </p:pic>
      <p:cxnSp>
        <p:nvCxnSpPr>
          <p:cNvPr id="16" name="Straight Arrow Connector 15"/>
          <p:cNvCxnSpPr/>
          <p:nvPr/>
        </p:nvCxnSpPr>
        <p:spPr>
          <a:xfrm flipH="1">
            <a:off x="10351479" y="2028093"/>
            <a:ext cx="228598" cy="20131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9929448" y="2615223"/>
            <a:ext cx="228598" cy="16933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469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rPr>
              <a:t>Spring Boot </a:t>
            </a:r>
            <a:r>
              <a:rPr lang="en-US" err="1">
                <a:solidFill>
                  <a:schemeClr val="bg1"/>
                </a:solidFill>
              </a:rPr>
              <a:t>uvod</a:t>
            </a:r>
            <a:endParaRPr lang="en-US">
              <a:solidFill>
                <a:schemeClr val="bg1"/>
              </a:solidFill>
              <a:latin typeface="+mn-lt"/>
            </a:endParaRPr>
          </a:p>
        </p:txBody>
      </p:sp>
      <p:sp>
        <p:nvSpPr>
          <p:cNvPr id="4" name="Title 1"/>
          <p:cNvSpPr txBox="1">
            <a:spLocks/>
          </p:cNvSpPr>
          <p:nvPr/>
        </p:nvSpPr>
        <p:spPr>
          <a:xfrm>
            <a:off x="249382" y="960578"/>
            <a:ext cx="7456236" cy="9836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dirty="0">
                <a:latin typeface="+mn-lt"/>
              </a:rPr>
              <a:t>A</a:t>
            </a:r>
            <a:r>
              <a:rPr lang="sv-SE" sz="4000" dirty="0">
                <a:latin typeface="+mn-lt"/>
              </a:rPr>
              <a:t>rhitektur</a:t>
            </a:r>
            <a:r>
              <a:rPr lang="sr-Latn-RS" sz="4000" dirty="0">
                <a:latin typeface="+mn-lt"/>
              </a:rPr>
              <a:t>a</a:t>
            </a:r>
            <a:r>
              <a:rPr lang="sv-SE" sz="4000" dirty="0">
                <a:latin typeface="+mn-lt"/>
              </a:rPr>
              <a:t> </a:t>
            </a:r>
            <a:r>
              <a:rPr lang="sr-Latn-RS" sz="4000" dirty="0" err="1">
                <a:latin typeface="+mn-lt"/>
              </a:rPr>
              <a:t>Spring</a:t>
            </a:r>
            <a:r>
              <a:rPr lang="sr-Latn-RS" sz="4000" dirty="0">
                <a:latin typeface="+mn-lt"/>
              </a:rPr>
              <a:t> MVC aplikacije </a:t>
            </a:r>
            <a:r>
              <a:rPr lang="sv-SE" sz="4000" dirty="0">
                <a:latin typeface="+mn-lt"/>
              </a:rPr>
              <a:t>sa procesom rada</a:t>
            </a:r>
            <a:r>
              <a:rPr lang="en-US" sz="4000" b="1" dirty="0"/>
              <a:t>– bez </a:t>
            </a:r>
            <a:r>
              <a:rPr lang="en-US" sz="4000" b="1" dirty="0" err="1"/>
              <a:t>detalja</a:t>
            </a:r>
            <a:endParaRPr lang="sv-SE" sz="4000" dirty="0">
              <a:latin typeface="+mn-lt"/>
            </a:endParaRPr>
          </a:p>
        </p:txBody>
      </p:sp>
      <p:grpSp>
        <p:nvGrpSpPr>
          <p:cNvPr id="7" name="Group 6"/>
          <p:cNvGrpSpPr/>
          <p:nvPr/>
        </p:nvGrpSpPr>
        <p:grpSpPr>
          <a:xfrm>
            <a:off x="249383" y="1061156"/>
            <a:ext cx="11220128" cy="5296769"/>
            <a:chOff x="249383" y="1061156"/>
            <a:chExt cx="11220128" cy="5296769"/>
          </a:xfrm>
        </p:grpSpPr>
        <p:grpSp>
          <p:nvGrpSpPr>
            <p:cNvPr id="6" name="Group 5"/>
            <p:cNvGrpSpPr/>
            <p:nvPr/>
          </p:nvGrpSpPr>
          <p:grpSpPr>
            <a:xfrm>
              <a:off x="249383" y="1061156"/>
              <a:ext cx="11220128" cy="5296769"/>
              <a:chOff x="249383" y="1061156"/>
              <a:chExt cx="11220128" cy="5296769"/>
            </a:xfrm>
          </p:grpSpPr>
          <p:grpSp>
            <p:nvGrpSpPr>
              <p:cNvPr id="24" name="Group 23"/>
              <p:cNvGrpSpPr/>
              <p:nvPr/>
            </p:nvGrpSpPr>
            <p:grpSpPr>
              <a:xfrm>
                <a:off x="249383" y="1061156"/>
                <a:ext cx="11220128" cy="5296769"/>
                <a:chOff x="249383" y="1061156"/>
                <a:chExt cx="11220128" cy="5296769"/>
              </a:xfrm>
            </p:grpSpPr>
            <p:sp>
              <p:nvSpPr>
                <p:cNvPr id="85" name="TextBox 84"/>
                <p:cNvSpPr txBox="1"/>
                <p:nvPr/>
              </p:nvSpPr>
              <p:spPr>
                <a:xfrm>
                  <a:off x="1650247" y="4301091"/>
                  <a:ext cx="1307022" cy="738664"/>
                </a:xfrm>
                <a:prstGeom prst="rect">
                  <a:avLst/>
                </a:prstGeom>
                <a:noFill/>
              </p:spPr>
              <p:txBody>
                <a:bodyPr vert="horz" wrap="square" rtlCol="0">
                  <a:spAutoFit/>
                </a:bodyPr>
                <a:lstStyle/>
                <a:p>
                  <a:r>
                    <a:rPr lang="en-US" sz="1400">
                      <a:solidFill>
                        <a:srgbClr val="0878BE"/>
                      </a:solidFill>
                    </a:rPr>
                    <a:t>gives View </a:t>
                  </a:r>
                  <a:r>
                    <a:rPr lang="sr-Latn-RS" sz="1400">
                      <a:solidFill>
                        <a:srgbClr val="0878BE"/>
                      </a:solidFill>
                    </a:rPr>
                    <a:t>name </a:t>
                  </a:r>
                  <a:r>
                    <a:rPr lang="en-US" sz="1400">
                      <a:solidFill>
                        <a:srgbClr val="0878BE"/>
                      </a:solidFill>
                    </a:rPr>
                    <a:t>and Model</a:t>
                  </a:r>
                  <a:endParaRPr lang="sr-Latn-RS" sz="1400">
                    <a:solidFill>
                      <a:srgbClr val="0878BE"/>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383" y="3209040"/>
                  <a:ext cx="1658440" cy="630761"/>
                </a:xfrm>
                <a:prstGeom prst="rect">
                  <a:avLst/>
                </a:prstGeom>
              </p:spPr>
            </p:pic>
            <p:cxnSp>
              <p:nvCxnSpPr>
                <p:cNvPr id="41" name="Straight Arrow Connector 40"/>
                <p:cNvCxnSpPr/>
                <p:nvPr/>
              </p:nvCxnSpPr>
              <p:spPr>
                <a:xfrm>
                  <a:off x="2027308" y="3373285"/>
                  <a:ext cx="588927" cy="0"/>
                </a:xfrm>
                <a:prstGeom prst="straightConnector1">
                  <a:avLst/>
                </a:prstGeom>
                <a:ln w="38100">
                  <a:solidFill>
                    <a:srgbClr val="0878BE"/>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2044241" y="3524420"/>
                  <a:ext cx="555058" cy="0"/>
                </a:xfrm>
                <a:prstGeom prst="straightConnector1">
                  <a:avLst/>
                </a:prstGeom>
                <a:ln w="38100">
                  <a:solidFill>
                    <a:srgbClr val="0878BE"/>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625136" y="2764433"/>
                  <a:ext cx="1393269" cy="307777"/>
                </a:xfrm>
                <a:prstGeom prst="rect">
                  <a:avLst/>
                </a:prstGeom>
                <a:noFill/>
              </p:spPr>
              <p:txBody>
                <a:bodyPr vert="horz" wrap="square" rtlCol="0">
                  <a:spAutoFit/>
                </a:bodyPr>
                <a:lstStyle/>
                <a:p>
                  <a:r>
                    <a:rPr lang="en-US" sz="1400">
                      <a:solidFill>
                        <a:srgbClr val="0878BE"/>
                      </a:solidFill>
                    </a:rPr>
                    <a:t>HTTP Request</a:t>
                  </a:r>
                  <a:endParaRPr lang="sr-Latn-RS" sz="1400">
                    <a:solidFill>
                      <a:srgbClr val="0878BE"/>
                    </a:solidFill>
                  </a:endParaRPr>
                </a:p>
              </p:txBody>
            </p:sp>
            <p:sp>
              <p:nvSpPr>
                <p:cNvPr id="46" name="TextBox 45"/>
                <p:cNvSpPr txBox="1"/>
                <p:nvPr/>
              </p:nvSpPr>
              <p:spPr>
                <a:xfrm>
                  <a:off x="1564000" y="3790928"/>
                  <a:ext cx="1393269" cy="307777"/>
                </a:xfrm>
                <a:prstGeom prst="rect">
                  <a:avLst/>
                </a:prstGeom>
                <a:noFill/>
              </p:spPr>
              <p:txBody>
                <a:bodyPr vert="horz" wrap="square" rtlCol="0">
                  <a:spAutoFit/>
                </a:bodyPr>
                <a:lstStyle/>
                <a:p>
                  <a:r>
                    <a:rPr lang="en-US" sz="1400">
                      <a:solidFill>
                        <a:srgbClr val="0878BE"/>
                      </a:solidFill>
                    </a:rPr>
                    <a:t>HTTP Response</a:t>
                  </a:r>
                  <a:endParaRPr lang="sr-Latn-RS" sz="1400">
                    <a:solidFill>
                      <a:srgbClr val="0878BE"/>
                    </a:solidFill>
                  </a:endParaRPr>
                </a:p>
              </p:txBody>
            </p:sp>
            <p:sp>
              <p:nvSpPr>
                <p:cNvPr id="48" name="Oval 47"/>
                <p:cNvSpPr/>
                <p:nvPr/>
              </p:nvSpPr>
              <p:spPr>
                <a:xfrm>
                  <a:off x="2093170" y="3566141"/>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000">
                      <a:solidFill>
                        <a:schemeClr val="tx2"/>
                      </a:solidFill>
                    </a:rPr>
                    <a:t>8</a:t>
                  </a:r>
                  <a:endParaRPr lang="en-US" sz="1000">
                    <a:solidFill>
                      <a:schemeClr val="tx2"/>
                    </a:solidFill>
                  </a:endParaRPr>
                </a:p>
              </p:txBody>
            </p:sp>
            <p:sp>
              <p:nvSpPr>
                <p:cNvPr id="51" name="Oval 50"/>
                <p:cNvSpPr/>
                <p:nvPr/>
              </p:nvSpPr>
              <p:spPr>
                <a:xfrm>
                  <a:off x="2093170" y="3072210"/>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2"/>
                      </a:solidFill>
                    </a:rPr>
                    <a:t>1</a:t>
                  </a:r>
                </a:p>
              </p:txBody>
            </p:sp>
            <p:sp>
              <p:nvSpPr>
                <p:cNvPr id="54" name="Rounded Rectangle 53"/>
                <p:cNvSpPr/>
                <p:nvPr/>
              </p:nvSpPr>
              <p:spPr>
                <a:xfrm>
                  <a:off x="2809345" y="2984380"/>
                  <a:ext cx="1367546"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a:t>DispatcherServlet</a:t>
                  </a:r>
                  <a:endParaRPr lang="en-US"/>
                </a:p>
              </p:txBody>
            </p:sp>
            <p:sp>
              <p:nvSpPr>
                <p:cNvPr id="72" name="Rounded Rectangle 71"/>
                <p:cNvSpPr/>
                <p:nvPr/>
              </p:nvSpPr>
              <p:spPr>
                <a:xfrm>
                  <a:off x="5384800" y="2965226"/>
                  <a:ext cx="1367546" cy="914400"/>
                </a:xfrm>
                <a:prstGeom prst="roundRect">
                  <a:avLst/>
                </a:prstGeom>
                <a:solidFill>
                  <a:srgbClr val="F16726"/>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Controller </a:t>
                  </a:r>
                </a:p>
              </p:txBody>
            </p:sp>
            <p:cxnSp>
              <p:nvCxnSpPr>
                <p:cNvPr id="93" name="Straight Arrow Connector 92"/>
                <p:cNvCxnSpPr/>
                <p:nvPr/>
              </p:nvCxnSpPr>
              <p:spPr>
                <a:xfrm flipV="1">
                  <a:off x="4198523" y="3372948"/>
                  <a:ext cx="1186277" cy="337"/>
                </a:xfrm>
                <a:prstGeom prst="straightConnector1">
                  <a:avLst/>
                </a:prstGeom>
                <a:ln w="38100">
                  <a:solidFill>
                    <a:srgbClr val="0878BE"/>
                  </a:solidFill>
                  <a:tailEnd type="triangle"/>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4721106" y="3588009"/>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000">
                      <a:solidFill>
                        <a:schemeClr val="tx2"/>
                      </a:solidFill>
                    </a:rPr>
                    <a:t>5</a:t>
                  </a:r>
                  <a:endParaRPr lang="en-US" sz="1000">
                    <a:solidFill>
                      <a:schemeClr val="tx2"/>
                    </a:solidFill>
                  </a:endParaRPr>
                </a:p>
              </p:txBody>
            </p:sp>
            <p:sp>
              <p:nvSpPr>
                <p:cNvPr id="96" name="Oval 95"/>
                <p:cNvSpPr/>
                <p:nvPr/>
              </p:nvSpPr>
              <p:spPr>
                <a:xfrm>
                  <a:off x="4504272" y="3029110"/>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000">
                      <a:solidFill>
                        <a:schemeClr val="tx2"/>
                      </a:solidFill>
                    </a:rPr>
                    <a:t>2</a:t>
                  </a:r>
                  <a:endParaRPr lang="en-US" sz="1000">
                    <a:solidFill>
                      <a:schemeClr val="tx2"/>
                    </a:solidFill>
                  </a:endParaRPr>
                </a:p>
              </p:txBody>
            </p:sp>
            <p:cxnSp>
              <p:nvCxnSpPr>
                <p:cNvPr id="99" name="Straight Arrow Connector 98"/>
                <p:cNvCxnSpPr/>
                <p:nvPr/>
              </p:nvCxnSpPr>
              <p:spPr>
                <a:xfrm>
                  <a:off x="6812563" y="3400363"/>
                  <a:ext cx="588927" cy="0"/>
                </a:xfrm>
                <a:prstGeom prst="straightConnector1">
                  <a:avLst/>
                </a:prstGeom>
                <a:ln w="38100">
                  <a:solidFill>
                    <a:srgbClr val="0878BE"/>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6780563" y="3551498"/>
                  <a:ext cx="555058" cy="0"/>
                </a:xfrm>
                <a:prstGeom prst="straightConnector1">
                  <a:avLst/>
                </a:prstGeom>
                <a:ln w="38100">
                  <a:solidFill>
                    <a:srgbClr val="0878BE"/>
                  </a:solidFill>
                  <a:tailEnd type="triangle"/>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6829492" y="3593219"/>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000">
                      <a:solidFill>
                        <a:schemeClr val="tx2"/>
                      </a:solidFill>
                    </a:rPr>
                    <a:t>4</a:t>
                  </a:r>
                  <a:endParaRPr lang="en-US" sz="1000">
                    <a:solidFill>
                      <a:schemeClr val="tx2"/>
                    </a:solidFill>
                  </a:endParaRPr>
                </a:p>
              </p:txBody>
            </p:sp>
            <p:sp>
              <p:nvSpPr>
                <p:cNvPr id="102" name="Oval 101"/>
                <p:cNvSpPr/>
                <p:nvPr/>
              </p:nvSpPr>
              <p:spPr>
                <a:xfrm>
                  <a:off x="6877470" y="3063917"/>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000">
                      <a:solidFill>
                        <a:schemeClr val="tx2"/>
                      </a:solidFill>
                    </a:rPr>
                    <a:t>3</a:t>
                  </a:r>
                  <a:endParaRPr lang="en-US" sz="1000">
                    <a:solidFill>
                      <a:schemeClr val="tx2"/>
                    </a:solidFill>
                  </a:endParaRPr>
                </a:p>
              </p:txBody>
            </p:sp>
            <p:sp>
              <p:nvSpPr>
                <p:cNvPr id="103" name="Rounded Rectangle 102"/>
                <p:cNvSpPr/>
                <p:nvPr/>
              </p:nvSpPr>
              <p:spPr>
                <a:xfrm>
                  <a:off x="7401489" y="2984381"/>
                  <a:ext cx="1516719" cy="914400"/>
                </a:xfrm>
                <a:prstGeom prst="roundRect">
                  <a:avLst/>
                </a:prstGeom>
                <a:solidFill>
                  <a:srgbClr val="F16726"/>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Service </a:t>
                  </a:r>
                  <a:r>
                    <a:rPr lang="sr-Latn-RS"/>
                    <a:t>Layer </a:t>
                  </a:r>
                  <a:r>
                    <a:rPr lang="en-US"/>
                    <a:t>(Business Logic)</a:t>
                  </a:r>
                </a:p>
              </p:txBody>
            </p:sp>
            <p:sp>
              <p:nvSpPr>
                <p:cNvPr id="104" name="Flowchart: Magnetic Disk 103"/>
                <p:cNvSpPr/>
                <p:nvPr/>
              </p:nvSpPr>
              <p:spPr>
                <a:xfrm>
                  <a:off x="7475663" y="5714459"/>
                  <a:ext cx="1219200" cy="64346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Database</a:t>
                  </a:r>
                </a:p>
              </p:txBody>
            </p:sp>
            <p:cxnSp>
              <p:nvCxnSpPr>
                <p:cNvPr id="105" name="Straight Arrow Connector 104"/>
                <p:cNvCxnSpPr>
                  <a:stCxn id="111" idx="0"/>
                </p:cNvCxnSpPr>
                <p:nvPr/>
              </p:nvCxnSpPr>
              <p:spPr>
                <a:xfrm flipV="1">
                  <a:off x="8085263" y="3861669"/>
                  <a:ext cx="0" cy="477820"/>
                </a:xfrm>
                <a:prstGeom prst="straightConnector1">
                  <a:avLst/>
                </a:prstGeom>
                <a:ln w="38100">
                  <a:solidFill>
                    <a:srgbClr val="0878BE"/>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Rounded Rectangle 110"/>
                <p:cNvSpPr/>
                <p:nvPr/>
              </p:nvSpPr>
              <p:spPr>
                <a:xfrm>
                  <a:off x="7401490" y="4339489"/>
                  <a:ext cx="1367546" cy="914400"/>
                </a:xfrm>
                <a:prstGeom prst="roundRect">
                  <a:avLst/>
                </a:prstGeom>
                <a:solidFill>
                  <a:srgbClr val="F16726"/>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a:t>PersistanceLayer </a:t>
                  </a:r>
                  <a:r>
                    <a:rPr lang="en-US"/>
                    <a:t>(Data Access)</a:t>
                  </a:r>
                </a:p>
              </p:txBody>
            </p:sp>
            <p:cxnSp>
              <p:nvCxnSpPr>
                <p:cNvPr id="122" name="Straight Arrow Connector 121"/>
                <p:cNvCxnSpPr/>
                <p:nvPr/>
              </p:nvCxnSpPr>
              <p:spPr>
                <a:xfrm flipV="1">
                  <a:off x="8082050" y="5224260"/>
                  <a:ext cx="0" cy="477820"/>
                </a:xfrm>
                <a:prstGeom prst="straightConnector1">
                  <a:avLst/>
                </a:prstGeom>
                <a:ln w="38100">
                  <a:solidFill>
                    <a:srgbClr val="0878BE"/>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4504272" y="2676603"/>
                  <a:ext cx="542364" cy="307777"/>
                </a:xfrm>
                <a:prstGeom prst="rect">
                  <a:avLst/>
                </a:prstGeom>
                <a:noFill/>
              </p:spPr>
              <p:txBody>
                <a:bodyPr vert="horz" wrap="square" rtlCol="0">
                  <a:spAutoFit/>
                </a:bodyPr>
                <a:lstStyle/>
                <a:p>
                  <a:r>
                    <a:rPr lang="en-US" sz="1400">
                      <a:solidFill>
                        <a:srgbClr val="0878BE"/>
                      </a:solidFill>
                    </a:rPr>
                    <a:t>calls</a:t>
                  </a:r>
                  <a:endParaRPr lang="sr-Latn-RS" sz="1400">
                    <a:solidFill>
                      <a:srgbClr val="0878BE"/>
                    </a:solidFill>
                  </a:endParaRPr>
                </a:p>
              </p:txBody>
            </p:sp>
            <p:sp>
              <p:nvSpPr>
                <p:cNvPr id="135" name="TextBox 134"/>
                <p:cNvSpPr txBox="1"/>
                <p:nvPr/>
              </p:nvSpPr>
              <p:spPr>
                <a:xfrm>
                  <a:off x="6805036" y="2790899"/>
                  <a:ext cx="542364" cy="307777"/>
                </a:xfrm>
                <a:prstGeom prst="rect">
                  <a:avLst/>
                </a:prstGeom>
                <a:noFill/>
              </p:spPr>
              <p:txBody>
                <a:bodyPr vert="horz" wrap="square" rtlCol="0">
                  <a:spAutoFit/>
                </a:bodyPr>
                <a:lstStyle/>
                <a:p>
                  <a:r>
                    <a:rPr lang="en-US" sz="1400">
                      <a:solidFill>
                        <a:srgbClr val="0878BE"/>
                      </a:solidFill>
                    </a:rPr>
                    <a:t>calls</a:t>
                  </a:r>
                  <a:endParaRPr lang="sr-Latn-RS" sz="1400">
                    <a:solidFill>
                      <a:srgbClr val="0878BE"/>
                    </a:solidFill>
                  </a:endParaRPr>
                </a:p>
              </p:txBody>
            </p:sp>
            <p:sp>
              <p:nvSpPr>
                <p:cNvPr id="136" name="TextBox 135"/>
                <p:cNvSpPr txBox="1"/>
                <p:nvPr/>
              </p:nvSpPr>
              <p:spPr>
                <a:xfrm>
                  <a:off x="6801028" y="3859704"/>
                  <a:ext cx="916325" cy="307777"/>
                </a:xfrm>
                <a:prstGeom prst="rect">
                  <a:avLst/>
                </a:prstGeom>
                <a:noFill/>
              </p:spPr>
              <p:txBody>
                <a:bodyPr vert="horz" wrap="square" rtlCol="0">
                  <a:spAutoFit/>
                </a:bodyPr>
                <a:lstStyle/>
                <a:p>
                  <a:r>
                    <a:rPr lang="en-US" sz="1400">
                      <a:solidFill>
                        <a:srgbClr val="0878BE"/>
                      </a:solidFill>
                    </a:rPr>
                    <a:t>returns</a:t>
                  </a:r>
                  <a:endParaRPr lang="sr-Latn-RS" sz="1400">
                    <a:solidFill>
                      <a:srgbClr val="0878BE"/>
                    </a:solidFill>
                  </a:endParaRPr>
                </a:p>
              </p:txBody>
            </p:sp>
            <p:sp>
              <p:nvSpPr>
                <p:cNvPr id="137" name="TextBox 136"/>
                <p:cNvSpPr txBox="1"/>
                <p:nvPr/>
              </p:nvSpPr>
              <p:spPr>
                <a:xfrm>
                  <a:off x="4566038" y="3861669"/>
                  <a:ext cx="1847334" cy="523220"/>
                </a:xfrm>
                <a:prstGeom prst="rect">
                  <a:avLst/>
                </a:prstGeom>
                <a:noFill/>
              </p:spPr>
              <p:txBody>
                <a:bodyPr vert="horz" wrap="square" rtlCol="0">
                  <a:spAutoFit/>
                </a:bodyPr>
                <a:lstStyle/>
                <a:p>
                  <a:r>
                    <a:rPr lang="en-US" sz="1400">
                      <a:solidFill>
                        <a:srgbClr val="0878BE"/>
                      </a:solidFill>
                    </a:rPr>
                    <a:t>returns View name and Model</a:t>
                  </a:r>
                  <a:endParaRPr lang="sr-Latn-RS" sz="1400">
                    <a:solidFill>
                      <a:srgbClr val="0878BE"/>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4377" y="2538187"/>
                  <a:ext cx="361244" cy="361244"/>
                </a:xfrm>
                <a:prstGeom prst="rect">
                  <a:avLst/>
                </a:prstGeom>
              </p:spPr>
            </p:pic>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5448" y="4100579"/>
                  <a:ext cx="361244" cy="361244"/>
                </a:xfrm>
                <a:prstGeom prst="rect">
                  <a:avLst/>
                </a:prstGeom>
              </p:spPr>
            </p:pic>
            <p:sp>
              <p:nvSpPr>
                <p:cNvPr id="59" name="TextBox 58"/>
                <p:cNvSpPr txBox="1"/>
                <p:nvPr/>
              </p:nvSpPr>
              <p:spPr>
                <a:xfrm>
                  <a:off x="8236700" y="3946690"/>
                  <a:ext cx="1133064" cy="307777"/>
                </a:xfrm>
                <a:prstGeom prst="rect">
                  <a:avLst/>
                </a:prstGeom>
                <a:noFill/>
              </p:spPr>
              <p:txBody>
                <a:bodyPr vert="horz" wrap="square" rtlCol="0">
                  <a:spAutoFit/>
                </a:bodyPr>
                <a:lstStyle/>
                <a:p>
                  <a:r>
                    <a:rPr lang="en-US" sz="1400">
                      <a:solidFill>
                        <a:srgbClr val="0878BE"/>
                      </a:solidFill>
                    </a:rPr>
                    <a:t>CRUD calls</a:t>
                  </a:r>
                  <a:endParaRPr lang="sr-Latn-RS" sz="1400">
                    <a:solidFill>
                      <a:srgbClr val="0878BE"/>
                    </a:solidFill>
                  </a:endParaRPr>
                </a:p>
              </p:txBody>
            </p:sp>
            <p:sp>
              <p:nvSpPr>
                <p:cNvPr id="66" name="Rounded Rectangle 65"/>
                <p:cNvSpPr/>
                <p:nvPr/>
              </p:nvSpPr>
              <p:spPr>
                <a:xfrm>
                  <a:off x="2810031" y="4902427"/>
                  <a:ext cx="1367546" cy="914400"/>
                </a:xfrm>
                <a:prstGeom prst="roundRect">
                  <a:avLst/>
                </a:prstGeom>
                <a:solidFill>
                  <a:srgbClr val="92D05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a:t>View</a:t>
                  </a:r>
                  <a:r>
                    <a:rPr lang="en-US"/>
                    <a:t> engine</a:t>
                  </a:r>
                </a:p>
              </p:txBody>
            </p:sp>
            <p:sp>
              <p:nvSpPr>
                <p:cNvPr id="73" name="Oval 72"/>
                <p:cNvSpPr/>
                <p:nvPr/>
              </p:nvSpPr>
              <p:spPr>
                <a:xfrm>
                  <a:off x="2841592" y="4262019"/>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000">
                      <a:solidFill>
                        <a:schemeClr val="tx2"/>
                      </a:solidFill>
                    </a:rPr>
                    <a:t>6</a:t>
                  </a:r>
                  <a:endParaRPr lang="en-US" sz="1000">
                    <a:solidFill>
                      <a:schemeClr val="tx2"/>
                    </a:solidFill>
                  </a:endParaRPr>
                </a:p>
              </p:txBody>
            </p:sp>
            <p:pic>
              <p:nvPicPr>
                <p:cNvPr id="75" name="Picture 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4224" y="3566141"/>
                  <a:ext cx="361244" cy="361244"/>
                </a:xfrm>
                <a:prstGeom prst="rect">
                  <a:avLst/>
                </a:prstGeom>
              </p:spPr>
            </p:pic>
            <p:pic>
              <p:nvPicPr>
                <p:cNvPr id="77" name="Picture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26306" y="4508945"/>
                  <a:ext cx="361244" cy="361244"/>
                </a:xfrm>
                <a:prstGeom prst="rect">
                  <a:avLst/>
                </a:prstGeom>
              </p:spPr>
            </p:pic>
            <p:sp>
              <p:nvSpPr>
                <p:cNvPr id="86" name="TextBox 85"/>
                <p:cNvSpPr txBox="1"/>
                <p:nvPr/>
              </p:nvSpPr>
              <p:spPr>
                <a:xfrm>
                  <a:off x="3970874" y="4535679"/>
                  <a:ext cx="1333712" cy="307777"/>
                </a:xfrm>
                <a:prstGeom prst="rect">
                  <a:avLst/>
                </a:prstGeom>
                <a:noFill/>
              </p:spPr>
              <p:txBody>
                <a:bodyPr vert="horz" wrap="square" rtlCol="0">
                  <a:spAutoFit/>
                </a:bodyPr>
                <a:lstStyle/>
                <a:p>
                  <a:r>
                    <a:rPr lang="en-US" sz="1400">
                      <a:solidFill>
                        <a:srgbClr val="0878BE"/>
                      </a:solidFill>
                    </a:rPr>
                    <a:t>returns HTML</a:t>
                  </a:r>
                  <a:endParaRPr lang="sr-Latn-RS" sz="1400">
                    <a:solidFill>
                      <a:srgbClr val="0878BE"/>
                    </a:solidFill>
                  </a:endParaRPr>
                </a:p>
              </p:txBody>
            </p:sp>
            <p:sp>
              <p:nvSpPr>
                <p:cNvPr id="87" name="Oval 86"/>
                <p:cNvSpPr/>
                <p:nvPr/>
              </p:nvSpPr>
              <p:spPr>
                <a:xfrm>
                  <a:off x="3719691" y="4281201"/>
                  <a:ext cx="457200" cy="273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000">
                      <a:solidFill>
                        <a:schemeClr val="tx2"/>
                      </a:solidFill>
                    </a:rPr>
                    <a:t>7</a:t>
                  </a:r>
                  <a:endParaRPr lang="en-US" sz="1000">
                    <a:solidFill>
                      <a:schemeClr val="tx2"/>
                    </a:solidFill>
                  </a:endParaRPr>
                </a:p>
              </p:txBody>
            </p:sp>
            <p:sp>
              <p:nvSpPr>
                <p:cNvPr id="21" name="Rectangle 20"/>
                <p:cNvSpPr/>
                <p:nvPr/>
              </p:nvSpPr>
              <p:spPr>
                <a:xfrm>
                  <a:off x="7879644" y="1061156"/>
                  <a:ext cx="3589867" cy="14396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003822" y="1221358"/>
                  <a:ext cx="925689" cy="2348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dk1"/>
                    </a:solidFill>
                  </a:endParaRPr>
                </a:p>
              </p:txBody>
            </p:sp>
            <p:sp>
              <p:nvSpPr>
                <p:cNvPr id="97" name="Rectangle 96"/>
                <p:cNvSpPr/>
                <p:nvPr/>
              </p:nvSpPr>
              <p:spPr>
                <a:xfrm>
                  <a:off x="8003822" y="1626705"/>
                  <a:ext cx="925689" cy="234852"/>
                </a:xfrm>
                <a:prstGeom prst="rect">
                  <a:avLst/>
                </a:prstGeom>
                <a:solidFill>
                  <a:srgbClr val="F16726"/>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8" name="Rectangle 97"/>
                <p:cNvSpPr/>
                <p:nvPr/>
              </p:nvSpPr>
              <p:spPr>
                <a:xfrm>
                  <a:off x="8006372" y="2013957"/>
                  <a:ext cx="925689" cy="234852"/>
                </a:xfrm>
                <a:prstGeom prst="rect">
                  <a:avLst/>
                </a:prstGeom>
                <a:solidFill>
                  <a:srgbClr val="92D05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 name="TextBox 22"/>
                <p:cNvSpPr txBox="1"/>
                <p:nvPr/>
              </p:nvSpPr>
              <p:spPr>
                <a:xfrm>
                  <a:off x="8932062" y="1149266"/>
                  <a:ext cx="2424560" cy="338554"/>
                </a:xfrm>
                <a:prstGeom prst="rect">
                  <a:avLst/>
                </a:prstGeom>
                <a:noFill/>
              </p:spPr>
              <p:txBody>
                <a:bodyPr wrap="square" rtlCol="0">
                  <a:spAutoFit/>
                </a:bodyPr>
                <a:lstStyle/>
                <a:p>
                  <a:r>
                    <a:rPr lang="en-US" sz="1600"/>
                    <a:t>Provided by Spring</a:t>
                  </a:r>
                </a:p>
              </p:txBody>
            </p:sp>
            <p:sp>
              <p:nvSpPr>
                <p:cNvPr id="106" name="TextBox 105"/>
                <p:cNvSpPr txBox="1"/>
                <p:nvPr/>
              </p:nvSpPr>
              <p:spPr>
                <a:xfrm>
                  <a:off x="8932061" y="1548543"/>
                  <a:ext cx="2510697" cy="338554"/>
                </a:xfrm>
                <a:prstGeom prst="rect">
                  <a:avLst/>
                </a:prstGeom>
                <a:noFill/>
              </p:spPr>
              <p:txBody>
                <a:bodyPr wrap="square" rtlCol="0">
                  <a:spAutoFit/>
                </a:bodyPr>
                <a:lstStyle/>
                <a:p>
                  <a:r>
                    <a:rPr lang="en-US" sz="1600"/>
                    <a:t>Implemented by developers</a:t>
                  </a:r>
                </a:p>
              </p:txBody>
            </p:sp>
            <p:sp>
              <p:nvSpPr>
                <p:cNvPr id="107" name="TextBox 106"/>
                <p:cNvSpPr txBox="1"/>
                <p:nvPr/>
              </p:nvSpPr>
              <p:spPr>
                <a:xfrm>
                  <a:off x="8929511" y="1944211"/>
                  <a:ext cx="2510697" cy="584775"/>
                </a:xfrm>
                <a:prstGeom prst="rect">
                  <a:avLst/>
                </a:prstGeom>
                <a:noFill/>
              </p:spPr>
              <p:txBody>
                <a:bodyPr wrap="square" rtlCol="0">
                  <a:spAutoFit/>
                </a:bodyPr>
                <a:lstStyle/>
                <a:p>
                  <a:r>
                    <a:rPr lang="en-US" sz="1600"/>
                    <a:t>Provided by Spring or 3th party library</a:t>
                  </a:r>
                </a:p>
              </p:txBody>
            </p:sp>
          </p:grpSp>
          <p:cxnSp>
            <p:nvCxnSpPr>
              <p:cNvPr id="17" name="Straight Arrow Connector 16"/>
              <p:cNvCxnSpPr>
                <a:stCxn id="54" idx="2"/>
                <a:endCxn id="66" idx="0"/>
              </p:cNvCxnSpPr>
              <p:nvPr/>
            </p:nvCxnSpPr>
            <p:spPr>
              <a:xfrm>
                <a:off x="3493118" y="3898780"/>
                <a:ext cx="686" cy="1003647"/>
              </a:xfrm>
              <a:prstGeom prst="straightConnector1">
                <a:avLst/>
              </a:prstGeom>
              <a:ln w="38100">
                <a:solidFill>
                  <a:srgbClr val="0878BE"/>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646204" y="3892047"/>
                <a:ext cx="686" cy="1003647"/>
              </a:xfrm>
              <a:prstGeom prst="straightConnector1">
                <a:avLst/>
              </a:prstGeom>
              <a:ln w="38100">
                <a:solidFill>
                  <a:srgbClr val="0878BE"/>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09" name="Straight Arrow Connector 108"/>
            <p:cNvCxnSpPr/>
            <p:nvPr/>
          </p:nvCxnSpPr>
          <p:spPr>
            <a:xfrm flipV="1">
              <a:off x="4182315" y="3522935"/>
              <a:ext cx="1186277" cy="337"/>
            </a:xfrm>
            <a:prstGeom prst="straightConnector1">
              <a:avLst/>
            </a:prstGeom>
            <a:ln w="38100">
              <a:solidFill>
                <a:srgbClr val="0878BE"/>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576047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Controllers</a:t>
            </a:r>
          </a:p>
        </p:txBody>
      </p:sp>
      <p:sp>
        <p:nvSpPr>
          <p:cNvPr id="3" name="Content Placeholder 2"/>
          <p:cNvSpPr>
            <a:spLocks noGrp="1"/>
          </p:cNvSpPr>
          <p:nvPr>
            <p:ph idx="1"/>
          </p:nvPr>
        </p:nvSpPr>
        <p:spPr>
          <a:xfrm>
            <a:off x="249382" y="1574498"/>
            <a:ext cx="11684000" cy="5084209"/>
          </a:xfrm>
          <a:ln w="38100">
            <a:solidFill>
              <a:schemeClr val="tx1">
                <a:lumMod val="65000"/>
                <a:lumOff val="35000"/>
              </a:schemeClr>
            </a:solidFill>
            <a:prstDash val="solid"/>
            <a:round/>
          </a:ln>
        </p:spPr>
        <p:txBody>
          <a:bodyPr>
            <a:normAutofit/>
          </a:bodyPr>
          <a:lstStyle/>
          <a:p>
            <a:r>
              <a:rPr lang="sr-Latn-RS">
                <a:solidFill>
                  <a:schemeClr val="bg1">
                    <a:lumMod val="65000"/>
                  </a:schemeClr>
                </a:solidFill>
              </a:rPr>
              <a:t>@RequestParam </a:t>
            </a:r>
            <a:r>
              <a:rPr lang="sr-Latn-RS"/>
              <a:t>anotacija se može koristiti i za preuzimanje svih parametara forme. Mapiranje svih parametara forme moguće je korišćenjem pomenute notacije i argumenta metode tipa </a:t>
            </a:r>
            <a:r>
              <a:rPr lang="sr-Latn-RS" b="1"/>
              <a:t>Map&lt;String,String&gt;</a:t>
            </a:r>
            <a:r>
              <a:rPr lang="sr-Latn-RS"/>
              <a:t>. </a:t>
            </a:r>
            <a:endParaRPr lang="en-US"/>
          </a:p>
          <a:p>
            <a:pPr lvl="1"/>
            <a:r>
              <a:rPr lang="sr-Latn-RS"/>
              <a:t>Dobra strana je da je moguće odjednom preuzeti sve parametre, bez potrebe da se navode jedan po jedan. </a:t>
            </a:r>
          </a:p>
          <a:p>
            <a:pPr lvl="1"/>
            <a:r>
              <a:rPr lang="sr-Latn-RS"/>
              <a:t>Loša strana svi parametri su tipa String i nema automatske konverzije </a:t>
            </a:r>
            <a:endParaRPr lang="en-US"/>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Prihvatanje</a:t>
            </a:r>
            <a:r>
              <a:rPr lang="en-US" sz="4000">
                <a:latin typeface="+mn-lt"/>
              </a:rPr>
              <a:t> </a:t>
            </a:r>
            <a:r>
              <a:rPr lang="en-US" sz="4000" err="1">
                <a:latin typeface="+mn-lt"/>
              </a:rPr>
              <a:t>podataka</a:t>
            </a:r>
            <a:r>
              <a:rPr lang="en-US" sz="4000">
                <a:latin typeface="+mn-lt"/>
              </a:rPr>
              <a:t> </a:t>
            </a:r>
            <a:r>
              <a:rPr lang="en-US" sz="4000" err="1">
                <a:latin typeface="+mn-lt"/>
              </a:rPr>
              <a:t>iz</a:t>
            </a:r>
            <a:r>
              <a:rPr lang="en-US" sz="4000">
                <a:latin typeface="+mn-lt"/>
              </a:rPr>
              <a:t> </a:t>
            </a:r>
            <a:r>
              <a:rPr lang="en-US" sz="4000" err="1">
                <a:latin typeface="+mn-lt"/>
              </a:rPr>
              <a:t>forme</a:t>
            </a:r>
            <a:endParaRPr lang="sv-SE" sz="4000">
              <a:latin typeface="+mn-lt"/>
            </a:endParaRPr>
          </a:p>
        </p:txBody>
      </p:sp>
    </p:spTree>
    <p:extLst>
      <p:ext uri="{BB962C8B-B14F-4D97-AF65-F5344CB8AC3E}">
        <p14:creationId xmlns:p14="http://schemas.microsoft.com/office/powerpoint/2010/main" val="17016842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82" y="4217519"/>
            <a:ext cx="4876122" cy="1075919"/>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Controllers</a:t>
            </a:r>
          </a:p>
        </p:txBody>
      </p:sp>
      <p:sp>
        <p:nvSpPr>
          <p:cNvPr id="3" name="Content Placeholder 2"/>
          <p:cNvSpPr>
            <a:spLocks noGrp="1"/>
          </p:cNvSpPr>
          <p:nvPr>
            <p:ph idx="1"/>
          </p:nvPr>
        </p:nvSpPr>
        <p:spPr>
          <a:xfrm>
            <a:off x="249382" y="1574499"/>
            <a:ext cx="4764959" cy="2305839"/>
          </a:xfrm>
          <a:ln w="38100">
            <a:solidFill>
              <a:schemeClr val="tx1">
                <a:lumMod val="65000"/>
                <a:lumOff val="35000"/>
              </a:schemeClr>
            </a:solidFill>
            <a:prstDash val="solid"/>
            <a:round/>
          </a:ln>
        </p:spPr>
        <p:txBody>
          <a:bodyPr>
            <a:normAutofit/>
          </a:bodyPr>
          <a:lstStyle/>
          <a:p>
            <a:r>
              <a:rPr lang="sr-Latn-RS"/>
              <a:t>preuzimanje svih parametra, </a:t>
            </a:r>
            <a:r>
              <a:rPr lang="sr-Latn-RS">
                <a:solidFill>
                  <a:schemeClr val="bg1">
                    <a:lumMod val="65000"/>
                  </a:schemeClr>
                </a:solidFill>
              </a:rPr>
              <a:t>@RequestParam </a:t>
            </a:r>
            <a:r>
              <a:rPr lang="sr-Latn-RS"/>
              <a:t>anotacija i  i argument metode tipa </a:t>
            </a:r>
            <a:r>
              <a:rPr lang="sr-Latn-RS" b="1"/>
              <a:t>Map&lt;String,String&gt;</a:t>
            </a:r>
            <a:endParaRPr lang="sr-Latn-RS" b="1">
              <a:latin typeface="Calibri" pitchFamily="34" charset="0"/>
            </a:endParaRP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Prihvatanje</a:t>
            </a:r>
            <a:r>
              <a:rPr lang="en-US" sz="4000">
                <a:latin typeface="+mn-lt"/>
              </a:rPr>
              <a:t> </a:t>
            </a:r>
            <a:r>
              <a:rPr lang="en-US" sz="4000" err="1">
                <a:latin typeface="+mn-lt"/>
              </a:rPr>
              <a:t>podataka</a:t>
            </a:r>
            <a:r>
              <a:rPr lang="en-US" sz="4000">
                <a:latin typeface="+mn-lt"/>
              </a:rPr>
              <a:t> </a:t>
            </a:r>
            <a:r>
              <a:rPr lang="en-US" sz="4000" err="1">
                <a:latin typeface="+mn-lt"/>
              </a:rPr>
              <a:t>iz</a:t>
            </a:r>
            <a:r>
              <a:rPr lang="en-US" sz="4000">
                <a:latin typeface="+mn-lt"/>
              </a:rPr>
              <a:t> </a:t>
            </a:r>
            <a:r>
              <a:rPr lang="en-US" sz="4000" err="1">
                <a:latin typeface="+mn-lt"/>
              </a:rPr>
              <a:t>forme</a:t>
            </a:r>
            <a:endParaRPr lang="sv-SE" sz="4000">
              <a:latin typeface="+mn-lt"/>
            </a:endParaRPr>
          </a:p>
        </p:txBody>
      </p:sp>
      <p:sp>
        <p:nvSpPr>
          <p:cNvPr id="7" name="TextBox 6"/>
          <p:cNvSpPr txBox="1">
            <a:spLocks noChangeArrowheads="1"/>
          </p:cNvSpPr>
          <p:nvPr/>
        </p:nvSpPr>
        <p:spPr bwMode="auto">
          <a:xfrm>
            <a:off x="138219" y="6023152"/>
            <a:ext cx="52770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sr-Latn-RS" b="1">
                <a:solidFill>
                  <a:srgbClr val="FF0000"/>
                </a:solidFill>
              </a:rPr>
              <a:t>PrihvatanjePodatakaController preuzmi4() i forma.html</a:t>
            </a:r>
            <a:endParaRPr lang="sr-Latn-RS" altLang="sr-Latn-RS" b="1">
              <a:solidFill>
                <a:srgbClr val="FF0000"/>
              </a:solidFill>
            </a:endParaRP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2215" y="1482139"/>
            <a:ext cx="6766673" cy="5203373"/>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p:nvPr/>
        </p:nvCxnSpPr>
        <p:spPr>
          <a:xfrm flipH="1">
            <a:off x="8932987" y="1746739"/>
            <a:ext cx="228598" cy="20131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7655171" y="1746739"/>
            <a:ext cx="228598" cy="20131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2095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Controllers</a:t>
            </a:r>
          </a:p>
        </p:txBody>
      </p:sp>
      <p:sp>
        <p:nvSpPr>
          <p:cNvPr id="3" name="Content Placeholder 2"/>
          <p:cNvSpPr>
            <a:spLocks noGrp="1"/>
          </p:cNvSpPr>
          <p:nvPr>
            <p:ph idx="1"/>
          </p:nvPr>
        </p:nvSpPr>
        <p:spPr>
          <a:xfrm>
            <a:off x="249382" y="1574498"/>
            <a:ext cx="11684000" cy="5084209"/>
          </a:xfrm>
          <a:ln w="38100">
            <a:solidFill>
              <a:schemeClr val="tx1">
                <a:lumMod val="65000"/>
                <a:lumOff val="35000"/>
              </a:schemeClr>
            </a:solidFill>
            <a:prstDash val="solid"/>
            <a:round/>
          </a:ln>
        </p:spPr>
        <p:txBody>
          <a:bodyPr>
            <a:normAutofit/>
          </a:bodyPr>
          <a:lstStyle/>
          <a:p>
            <a:r>
              <a:rPr lang="sr-Latn-RS" dirty="0">
                <a:solidFill>
                  <a:schemeClr val="bg1">
                    <a:lumMod val="65000"/>
                  </a:schemeClr>
                </a:solidFill>
              </a:rPr>
              <a:t>@ModelAttribute </a:t>
            </a:r>
            <a:r>
              <a:rPr lang="sr-Latn-RS" dirty="0"/>
              <a:t>anotacija se može koristiti za preuzimanje svih parametara forme pri čemu se oni automatski povezuju sa klasom iz sloja model koja je argument metode i atributima navedene klase. </a:t>
            </a:r>
            <a:endParaRPr lang="en-US" dirty="0"/>
          </a:p>
          <a:p>
            <a:pPr lvl="1"/>
            <a:r>
              <a:rPr lang="sr-Latn-RS" dirty="0"/>
              <a:t>Mapiranjem se kreira objekat klase. </a:t>
            </a:r>
            <a:endParaRPr lang="en-US" dirty="0"/>
          </a:p>
          <a:p>
            <a:pPr lvl="1"/>
            <a:r>
              <a:rPr lang="sr-Latn-RS" dirty="0"/>
              <a:t>Automatski se povezuju imena parametara forme sa nazivima atributima klase.</a:t>
            </a:r>
            <a:endParaRPr lang="en-US" dirty="0"/>
          </a:p>
          <a:p>
            <a:pPr lvl="1"/>
            <a:r>
              <a:rPr lang="sr-Latn-RS" dirty="0"/>
              <a:t>Ukoliko ne postoji parametar forme koji bi odgovarao nazivu atributa klase, atribut klase dobiće podrazumevanu </a:t>
            </a:r>
            <a:r>
              <a:rPr lang="sr-Latn-RS" dirty="0" err="1"/>
              <a:t>vrenost</a:t>
            </a:r>
            <a:r>
              <a:rPr lang="sr-Latn-RS" dirty="0"/>
              <a:t> za tip atributa</a:t>
            </a:r>
            <a:endParaRPr lang="en-US" dirty="0"/>
          </a:p>
          <a:p>
            <a:pPr lvl="1"/>
            <a:r>
              <a:rPr lang="sr-Latn-RS" dirty="0"/>
              <a:t>Ukoliko neki parametar forme ne može da se </a:t>
            </a:r>
            <a:r>
              <a:rPr lang="sr-Latn-RS" dirty="0" err="1"/>
              <a:t>mapira</a:t>
            </a:r>
            <a:r>
              <a:rPr lang="sr-Latn-RS" dirty="0"/>
              <a:t> na atribut klase mapiranje će se preskočiti</a:t>
            </a:r>
            <a:endParaRPr lang="en-US" dirty="0"/>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Prihvatanje</a:t>
            </a:r>
            <a:r>
              <a:rPr lang="en-US" sz="4000">
                <a:latin typeface="+mn-lt"/>
              </a:rPr>
              <a:t> </a:t>
            </a:r>
            <a:r>
              <a:rPr lang="en-US" sz="4000" err="1">
                <a:latin typeface="+mn-lt"/>
              </a:rPr>
              <a:t>podataka</a:t>
            </a:r>
            <a:r>
              <a:rPr lang="en-US" sz="4000">
                <a:latin typeface="+mn-lt"/>
              </a:rPr>
              <a:t> </a:t>
            </a:r>
            <a:r>
              <a:rPr lang="en-US" sz="4000" err="1">
                <a:latin typeface="+mn-lt"/>
              </a:rPr>
              <a:t>iz</a:t>
            </a:r>
            <a:r>
              <a:rPr lang="en-US" sz="4000">
                <a:latin typeface="+mn-lt"/>
              </a:rPr>
              <a:t> </a:t>
            </a:r>
            <a:r>
              <a:rPr lang="en-US" sz="4000" err="1">
                <a:latin typeface="+mn-lt"/>
              </a:rPr>
              <a:t>forme</a:t>
            </a:r>
            <a:endParaRPr lang="sv-SE" sz="4000">
              <a:latin typeface="+mn-lt"/>
            </a:endParaRPr>
          </a:p>
        </p:txBody>
      </p:sp>
    </p:spTree>
    <p:extLst>
      <p:ext uri="{BB962C8B-B14F-4D97-AF65-F5344CB8AC3E}">
        <p14:creationId xmlns:p14="http://schemas.microsoft.com/office/powerpoint/2010/main" val="33477368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82" y="2306761"/>
            <a:ext cx="6237108" cy="434309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Controllers</a:t>
            </a:r>
          </a:p>
        </p:txBody>
      </p:sp>
      <p:sp>
        <p:nvSpPr>
          <p:cNvPr id="3" name="Content Placeholder 2"/>
          <p:cNvSpPr>
            <a:spLocks noGrp="1"/>
          </p:cNvSpPr>
          <p:nvPr>
            <p:ph idx="1"/>
          </p:nvPr>
        </p:nvSpPr>
        <p:spPr>
          <a:xfrm>
            <a:off x="249382" y="1574499"/>
            <a:ext cx="11567480" cy="663895"/>
          </a:xfrm>
          <a:ln w="38100">
            <a:solidFill>
              <a:schemeClr val="tx1">
                <a:lumMod val="65000"/>
                <a:lumOff val="35000"/>
              </a:schemeClr>
            </a:solidFill>
            <a:prstDash val="solid"/>
            <a:round/>
          </a:ln>
        </p:spPr>
        <p:txBody>
          <a:bodyPr>
            <a:normAutofit fontScale="85000" lnSpcReduction="20000"/>
          </a:bodyPr>
          <a:lstStyle/>
          <a:p>
            <a:r>
              <a:rPr lang="sr-Latn-RS"/>
              <a:t>preuzimanje svih parametra, </a:t>
            </a:r>
            <a:r>
              <a:rPr lang="sr-Latn-RS">
                <a:solidFill>
                  <a:schemeClr val="bg1">
                    <a:lumMod val="65000"/>
                  </a:schemeClr>
                </a:solidFill>
              </a:rPr>
              <a:t>@ModelAttribute </a:t>
            </a:r>
            <a:r>
              <a:rPr lang="sr-Latn-RS"/>
              <a:t>anotacija i  argument metode tipa klasa iz sloja Model.</a:t>
            </a:r>
            <a:endParaRPr lang="sr-Latn-RS" b="1">
              <a:latin typeface="Calibri" pitchFamily="34" charset="0"/>
            </a:endParaRP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Prihvatanje</a:t>
            </a:r>
            <a:r>
              <a:rPr lang="en-US" sz="4000">
                <a:latin typeface="+mn-lt"/>
              </a:rPr>
              <a:t> </a:t>
            </a:r>
            <a:r>
              <a:rPr lang="en-US" sz="4000" err="1">
                <a:latin typeface="+mn-lt"/>
              </a:rPr>
              <a:t>podataka</a:t>
            </a:r>
            <a:r>
              <a:rPr lang="en-US" sz="4000">
                <a:latin typeface="+mn-lt"/>
              </a:rPr>
              <a:t> </a:t>
            </a:r>
            <a:r>
              <a:rPr lang="en-US" sz="4000" err="1">
                <a:latin typeface="+mn-lt"/>
              </a:rPr>
              <a:t>iz</a:t>
            </a:r>
            <a:r>
              <a:rPr lang="en-US" sz="4000">
                <a:latin typeface="+mn-lt"/>
              </a:rPr>
              <a:t> </a:t>
            </a:r>
            <a:r>
              <a:rPr lang="en-US" sz="4000" err="1">
                <a:latin typeface="+mn-lt"/>
              </a:rPr>
              <a:t>forme</a:t>
            </a:r>
            <a:endParaRPr lang="sv-SE" sz="4000">
              <a:latin typeface="+mn-lt"/>
            </a:endParaRPr>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6615" y="2306761"/>
            <a:ext cx="5016767" cy="1576127"/>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1721" y="4517720"/>
            <a:ext cx="2859087" cy="1057275"/>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a:spLocks noChangeArrowheads="1"/>
          </p:cNvSpPr>
          <p:nvPr/>
        </p:nvSpPr>
        <p:spPr bwMode="auto">
          <a:xfrm>
            <a:off x="6656314" y="6036130"/>
            <a:ext cx="52770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sr-Latn-RS" b="1">
                <a:solidFill>
                  <a:srgbClr val="FF0000"/>
                </a:solidFill>
              </a:rPr>
              <a:t>PrihvatanjePodatakaController preuzmi5() i forma.html</a:t>
            </a:r>
            <a:endParaRPr lang="sr-Latn-RS" altLang="sr-Latn-RS" b="1">
              <a:solidFill>
                <a:srgbClr val="FF0000"/>
              </a:solidFill>
            </a:endParaRPr>
          </a:p>
        </p:txBody>
      </p:sp>
      <p:cxnSp>
        <p:nvCxnSpPr>
          <p:cNvPr id="10" name="Straight Arrow Connector 9"/>
          <p:cNvCxnSpPr/>
          <p:nvPr/>
        </p:nvCxnSpPr>
        <p:spPr>
          <a:xfrm flipH="1" flipV="1">
            <a:off x="2651042" y="2438400"/>
            <a:ext cx="228598" cy="11440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802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500"/>
            <a:ext cx="11567480" cy="1836915"/>
          </a:xfrm>
          <a:ln w="38100">
            <a:solidFill>
              <a:schemeClr val="tx1">
                <a:lumMod val="65000"/>
                <a:lumOff val="35000"/>
              </a:schemeClr>
            </a:solidFill>
            <a:prstDash val="solid"/>
            <a:round/>
          </a:ln>
        </p:spPr>
        <p:txBody>
          <a:bodyPr>
            <a:normAutofit fontScale="92500"/>
          </a:bodyPr>
          <a:lstStyle/>
          <a:p>
            <a:r>
              <a:rPr lang="sr-Latn-RS"/>
              <a:t>Anotacijom </a:t>
            </a:r>
            <a:r>
              <a:rPr lang="sr-Latn-RS">
                <a:solidFill>
                  <a:schemeClr val="bg1">
                    <a:lumMod val="65000"/>
                  </a:schemeClr>
                </a:solidFill>
              </a:rPr>
              <a:t>@PostConstruct </a:t>
            </a:r>
            <a:r>
              <a:rPr lang="sr-Latn-RS"/>
              <a:t>omogućeno je da se metoda izvrši po kreiraju objekta kontroler</a:t>
            </a:r>
            <a:r>
              <a:rPr lang="en-US"/>
              <a:t>a</a:t>
            </a:r>
            <a:r>
              <a:rPr lang="sr-Latn-RS"/>
              <a:t> pre nego što se on počne koristiti. </a:t>
            </a:r>
          </a:p>
          <a:p>
            <a:r>
              <a:rPr lang="sr-Latn-RS"/>
              <a:t>Metoda </a:t>
            </a:r>
            <a:r>
              <a:rPr lang="en-US" b="1" err="1"/>
              <a:t>init</a:t>
            </a:r>
            <a:r>
              <a:rPr lang="en-US" b="1"/>
              <a:t>()</a:t>
            </a:r>
            <a:r>
              <a:rPr lang="en-US"/>
              <a:t> </a:t>
            </a:r>
            <a:r>
              <a:rPr lang="sr-Latn-RS"/>
              <a:t>anotirana sa </a:t>
            </a:r>
            <a:r>
              <a:rPr lang="sr-Latn-RS">
                <a:solidFill>
                  <a:schemeClr val="bg1">
                    <a:lumMod val="65000"/>
                  </a:schemeClr>
                </a:solidFill>
              </a:rPr>
              <a:t>@PostConstruct </a:t>
            </a:r>
            <a:r>
              <a:rPr lang="sr-Latn-RS"/>
              <a:t>koristiće se za inicijalizaciju kontroler</a:t>
            </a:r>
            <a:r>
              <a:rPr lang="en-US"/>
              <a:t>a</a:t>
            </a:r>
          </a:p>
          <a:p>
            <a:r>
              <a:rPr lang="en-US"/>
              <a:t>U </a:t>
            </a:r>
            <a:r>
              <a:rPr lang="en-US" err="1"/>
              <a:t>okviru</a:t>
            </a:r>
            <a:r>
              <a:rPr lang="en-US"/>
              <a:t> </a:t>
            </a:r>
            <a:r>
              <a:rPr lang="en-US" err="1"/>
              <a:t>metode</a:t>
            </a:r>
            <a:r>
              <a:rPr lang="en-US"/>
              <a:t> </a:t>
            </a:r>
            <a:r>
              <a:rPr lang="en-US" err="1"/>
              <a:t>mogu</a:t>
            </a:r>
            <a:r>
              <a:rPr lang="sr-Latn-RS"/>
              <a:t>će je npr. izvršiti popunjavanje objekata u ServletContext</a:t>
            </a:r>
          </a:p>
          <a:p>
            <a:endParaRPr lang="sr-Latn-RS" b="1">
              <a:latin typeface="Calibri" pitchFamily="34" charset="0"/>
            </a:endParaRP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Inicijalizacija kontrolera</a:t>
            </a:r>
            <a:endParaRPr lang="sv-SE" sz="4000">
              <a:latin typeface="+mn-lt"/>
            </a:endParaRPr>
          </a:p>
        </p:txBody>
      </p:sp>
      <p:sp>
        <p:nvSpPr>
          <p:cNvPr id="6" name="Rectangle 5"/>
          <p:cNvSpPr/>
          <p:nvPr/>
        </p:nvSpPr>
        <p:spPr>
          <a:xfrm>
            <a:off x="249382" y="3692526"/>
            <a:ext cx="11567480" cy="2123658"/>
          </a:xfrm>
          <a:prstGeom prst="rect">
            <a:avLst/>
          </a:prstGeom>
        </p:spPr>
        <p:txBody>
          <a:bodyPr wrap="square">
            <a:spAutoFit/>
          </a:bodyPr>
          <a:lstStyle/>
          <a:p>
            <a:r>
              <a:rPr lang="en-US" sz="1600">
                <a:solidFill>
                  <a:srgbClr val="646464"/>
                </a:solidFill>
                <a:latin typeface="Consolas"/>
              </a:rPr>
              <a:t>@PostConstruct</a:t>
            </a:r>
          </a:p>
          <a:p>
            <a:r>
              <a:rPr lang="en-US" sz="1600" b="1">
                <a:solidFill>
                  <a:srgbClr val="7F0055"/>
                </a:solidFill>
                <a:latin typeface="Consolas"/>
              </a:rPr>
              <a:t>public</a:t>
            </a:r>
            <a:r>
              <a:rPr lang="en-US" sz="1600" b="1">
                <a:solidFill>
                  <a:srgbClr val="000000"/>
                </a:solidFill>
                <a:latin typeface="Consolas"/>
              </a:rPr>
              <a:t> </a:t>
            </a:r>
            <a:r>
              <a:rPr lang="en-US" sz="1600" b="1">
                <a:solidFill>
                  <a:srgbClr val="7F0055"/>
                </a:solidFill>
                <a:latin typeface="Consolas"/>
              </a:rPr>
              <a:t>void</a:t>
            </a:r>
            <a:r>
              <a:rPr lang="en-US" sz="1600" b="1">
                <a:solidFill>
                  <a:srgbClr val="000000"/>
                </a:solidFill>
                <a:latin typeface="Consolas"/>
              </a:rPr>
              <a:t> init() {</a:t>
            </a:r>
            <a:endParaRPr lang="sr-Latn-RS" sz="1600" b="1">
              <a:solidFill>
                <a:srgbClr val="000000"/>
              </a:solidFill>
              <a:latin typeface="Consolas"/>
            </a:endParaRPr>
          </a:p>
          <a:p>
            <a:r>
              <a:rPr lang="sr-Latn-RS" sz="1600" b="1">
                <a:solidFill>
                  <a:srgbClr val="000000"/>
                </a:solidFill>
                <a:latin typeface="Consolas"/>
              </a:rPr>
              <a:t>	</a:t>
            </a:r>
            <a:r>
              <a:rPr lang="en-US" sz="1600">
                <a:solidFill>
                  <a:srgbClr val="3F7F5F"/>
                </a:solidFill>
                <a:latin typeface="Consolas"/>
              </a:rPr>
              <a:t>//Specify the base URL for all relative URLs in a document</a:t>
            </a:r>
          </a:p>
          <a:p>
            <a:r>
              <a:rPr lang="en-US" sz="1600">
                <a:solidFill>
                  <a:srgbClr val="0000C0"/>
                </a:solidFill>
                <a:latin typeface="Consolas"/>
              </a:rPr>
              <a:t>	bURL</a:t>
            </a:r>
            <a:r>
              <a:rPr lang="en-US" sz="1600">
                <a:solidFill>
                  <a:srgbClr val="000000"/>
                </a:solidFill>
                <a:latin typeface="Consolas"/>
              </a:rPr>
              <a:t> = </a:t>
            </a:r>
            <a:r>
              <a:rPr lang="en-US" sz="1600">
                <a:solidFill>
                  <a:srgbClr val="6A3E3E"/>
                </a:solidFill>
                <a:latin typeface="Consolas"/>
              </a:rPr>
              <a:t>servletContext</a:t>
            </a:r>
            <a:r>
              <a:rPr lang="en-US" sz="1600">
                <a:solidFill>
                  <a:srgbClr val="000000"/>
                </a:solidFill>
                <a:latin typeface="Consolas"/>
              </a:rPr>
              <a:t>.getContextPath()+</a:t>
            </a:r>
            <a:r>
              <a:rPr lang="en-US" sz="1600">
                <a:solidFill>
                  <a:srgbClr val="2A00FF"/>
                </a:solidFill>
                <a:latin typeface="Consolas"/>
              </a:rPr>
              <a:t>"/"</a:t>
            </a:r>
            <a:r>
              <a:rPr lang="en-US" sz="1600">
                <a:solidFill>
                  <a:srgbClr val="000000"/>
                </a:solidFill>
                <a:latin typeface="Consolas"/>
              </a:rPr>
              <a:t>;</a:t>
            </a:r>
          </a:p>
          <a:p>
            <a:endParaRPr lang="en-US" sz="1600">
              <a:latin typeface="Consolas"/>
            </a:endParaRPr>
          </a:p>
          <a:p>
            <a:r>
              <a:rPr lang="en-US" sz="1600">
                <a:solidFill>
                  <a:srgbClr val="000000"/>
                </a:solidFill>
                <a:latin typeface="Consolas"/>
              </a:rPr>
              <a:t>	Filmovi </a:t>
            </a:r>
            <a:r>
              <a:rPr lang="en-US" sz="1600">
                <a:solidFill>
                  <a:srgbClr val="6A3E3E"/>
                </a:solidFill>
                <a:latin typeface="Consolas"/>
              </a:rPr>
              <a:t>filmovi</a:t>
            </a:r>
            <a:r>
              <a:rPr lang="en-US" sz="1600">
                <a:solidFill>
                  <a:srgbClr val="000000"/>
                </a:solidFill>
                <a:latin typeface="Consolas"/>
              </a:rPr>
              <a:t> = </a:t>
            </a:r>
            <a:r>
              <a:rPr lang="en-US" sz="1600" b="1">
                <a:solidFill>
                  <a:srgbClr val="7F0055"/>
                </a:solidFill>
                <a:latin typeface="Consolas"/>
              </a:rPr>
              <a:t>new</a:t>
            </a:r>
            <a:r>
              <a:rPr lang="en-US" sz="1600" b="1">
                <a:solidFill>
                  <a:srgbClr val="000000"/>
                </a:solidFill>
                <a:latin typeface="Consolas"/>
              </a:rPr>
              <a:t> Filmovi();</a:t>
            </a:r>
          </a:p>
          <a:p>
            <a:r>
              <a:rPr lang="en-US" sz="1600">
                <a:solidFill>
                  <a:srgbClr val="0000C0"/>
                </a:solidFill>
                <a:latin typeface="Consolas"/>
              </a:rPr>
              <a:t>	servletContext</a:t>
            </a:r>
            <a:r>
              <a:rPr lang="en-US" sz="1600">
                <a:solidFill>
                  <a:srgbClr val="000000"/>
                </a:solidFill>
                <a:latin typeface="Consolas"/>
              </a:rPr>
              <a:t>.setAttribute(FilmoviController.</a:t>
            </a:r>
            <a:r>
              <a:rPr lang="en-US" sz="1600" b="1" i="1">
                <a:solidFill>
                  <a:srgbClr val="0000C0"/>
                </a:solidFill>
                <a:latin typeface="Consolas"/>
              </a:rPr>
              <a:t>FILMOVI_KEY</a:t>
            </a:r>
            <a:r>
              <a:rPr lang="en-US" sz="1600" b="1" i="1">
                <a:solidFill>
                  <a:srgbClr val="000000"/>
                </a:solidFill>
                <a:latin typeface="Consolas"/>
              </a:rPr>
              <a:t>,</a:t>
            </a:r>
            <a:r>
              <a:rPr lang="en-US" sz="1600" b="1" i="1">
                <a:solidFill>
                  <a:srgbClr val="6A3E3E"/>
                </a:solidFill>
                <a:latin typeface="Consolas"/>
              </a:rPr>
              <a:t>filmovi</a:t>
            </a:r>
            <a:r>
              <a:rPr lang="en-US" sz="1600" b="1" i="1">
                <a:solidFill>
                  <a:srgbClr val="000000"/>
                </a:solidFill>
                <a:latin typeface="Consolas"/>
              </a:rPr>
              <a:t>);</a:t>
            </a:r>
            <a:endParaRPr lang="en-US" sz="1600">
              <a:latin typeface="Consolas"/>
            </a:endParaRPr>
          </a:p>
          <a:p>
            <a:r>
              <a:rPr lang="en-US" sz="1600">
                <a:solidFill>
                  <a:srgbClr val="000000"/>
                </a:solidFill>
                <a:latin typeface="Consolas"/>
              </a:rPr>
              <a:t>}</a:t>
            </a:r>
            <a:endParaRPr lang="en-US" sz="1600"/>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bg1"/>
                </a:solidFill>
                <a:latin typeface="+mn-lt"/>
              </a:rPr>
              <a:t>Controllers</a:t>
            </a:r>
          </a:p>
        </p:txBody>
      </p:sp>
    </p:spTree>
    <p:extLst>
      <p:ext uri="{BB962C8B-B14F-4D97-AF65-F5344CB8AC3E}">
        <p14:creationId xmlns:p14="http://schemas.microsoft.com/office/powerpoint/2010/main" val="1501003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500"/>
            <a:ext cx="11567480" cy="863900"/>
          </a:xfrm>
          <a:ln w="38100">
            <a:solidFill>
              <a:schemeClr val="tx1">
                <a:lumMod val="65000"/>
                <a:lumOff val="35000"/>
              </a:schemeClr>
            </a:solidFill>
            <a:prstDash val="solid"/>
            <a:round/>
          </a:ln>
        </p:spPr>
        <p:txBody>
          <a:bodyPr>
            <a:normAutofit/>
          </a:bodyPr>
          <a:lstStyle/>
          <a:p>
            <a:r>
              <a:rPr lang="sr-Latn-RS"/>
              <a:t>Primarni </a:t>
            </a:r>
            <a:r>
              <a:rPr lang="en-US"/>
              <a:t>na</a:t>
            </a:r>
            <a:r>
              <a:rPr lang="sr-Latn-RS"/>
              <a:t>č</a:t>
            </a:r>
            <a:r>
              <a:rPr lang="en-US"/>
              <a:t>in pristupa ServletContext</a:t>
            </a:r>
            <a:r>
              <a:rPr lang="sr-Latn-RS"/>
              <a:t> objektu je korišćenjem Dependency Injection  obrazca</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Pristup</a:t>
            </a:r>
            <a:r>
              <a:rPr lang="en-US" sz="4000">
                <a:latin typeface="+mn-lt"/>
              </a:rPr>
              <a:t> </a:t>
            </a:r>
            <a:r>
              <a:rPr lang="en-US" sz="4000" err="1">
                <a:latin typeface="+mn-lt"/>
              </a:rPr>
              <a:t>ServletContext</a:t>
            </a:r>
            <a:r>
              <a:rPr lang="en-US" sz="4000">
                <a:latin typeface="+mn-lt"/>
              </a:rPr>
              <a:t> </a:t>
            </a:r>
            <a:r>
              <a:rPr lang="en-US" sz="4000" err="1">
                <a:latin typeface="+mn-lt"/>
              </a:rPr>
              <a:t>objektu</a:t>
            </a:r>
            <a:r>
              <a:rPr lang="en-US" sz="4000">
                <a:latin typeface="+mn-lt"/>
              </a:rPr>
              <a:t> </a:t>
            </a:r>
            <a:endParaRPr lang="sv-SE" sz="4000">
              <a:latin typeface="+mn-lt"/>
            </a:endParaRPr>
          </a:p>
        </p:txBody>
      </p:sp>
      <p:sp>
        <p:nvSpPr>
          <p:cNvPr id="6" name="Rectangle 5"/>
          <p:cNvSpPr/>
          <p:nvPr/>
        </p:nvSpPr>
        <p:spPr>
          <a:xfrm>
            <a:off x="249379" y="3164681"/>
            <a:ext cx="11590927" cy="2308324"/>
          </a:xfrm>
          <a:prstGeom prst="rect">
            <a:avLst/>
          </a:prstGeom>
        </p:spPr>
        <p:txBody>
          <a:bodyPr wrap="square">
            <a:spAutoFit/>
          </a:bodyPr>
          <a:lstStyle/>
          <a:p>
            <a:r>
              <a:rPr lang="en-US">
                <a:solidFill>
                  <a:srgbClr val="646464"/>
                </a:solidFill>
                <a:latin typeface="Consolas"/>
              </a:rPr>
              <a:t>@Controller</a:t>
            </a:r>
          </a:p>
          <a:p>
            <a:r>
              <a:rPr lang="en-US">
                <a:solidFill>
                  <a:srgbClr val="646464"/>
                </a:solidFill>
                <a:latin typeface="Consolas"/>
              </a:rPr>
              <a:t>@RequestMapping</a:t>
            </a:r>
            <a:r>
              <a:rPr lang="en-US">
                <a:solidFill>
                  <a:srgbClr val="000000"/>
                </a:solidFill>
                <a:latin typeface="Consolas"/>
              </a:rPr>
              <a:t>(value=</a:t>
            </a:r>
            <a:r>
              <a:rPr lang="en-US">
                <a:solidFill>
                  <a:srgbClr val="2A00FF"/>
                </a:solidFill>
                <a:latin typeface="Consolas"/>
              </a:rPr>
              <a:t>"/Filmovi"</a:t>
            </a:r>
            <a:r>
              <a:rPr lang="en-US">
                <a:solidFill>
                  <a:srgbClr val="000000"/>
                </a:solidFill>
                <a:latin typeface="Consolas"/>
              </a:rPr>
              <a:t>)</a:t>
            </a:r>
          </a:p>
          <a:p>
            <a:r>
              <a:rPr lang="en-US" b="1">
                <a:solidFill>
                  <a:srgbClr val="7F0055"/>
                </a:solidFill>
                <a:latin typeface="Consolas"/>
              </a:rPr>
              <a:t>public</a:t>
            </a:r>
            <a:r>
              <a:rPr lang="en-US" b="1">
                <a:solidFill>
                  <a:srgbClr val="000000"/>
                </a:solidFill>
                <a:latin typeface="Consolas"/>
              </a:rPr>
              <a:t> </a:t>
            </a:r>
            <a:r>
              <a:rPr lang="en-US" b="1">
                <a:solidFill>
                  <a:srgbClr val="7F0055"/>
                </a:solidFill>
                <a:latin typeface="Consolas"/>
              </a:rPr>
              <a:t>class</a:t>
            </a:r>
            <a:r>
              <a:rPr lang="en-US" b="1">
                <a:solidFill>
                  <a:srgbClr val="000000"/>
                </a:solidFill>
                <a:latin typeface="Consolas"/>
              </a:rPr>
              <a:t> FilmoviController {</a:t>
            </a:r>
          </a:p>
          <a:p>
            <a:endParaRPr lang="en-US">
              <a:latin typeface="Consolas"/>
            </a:endParaRPr>
          </a:p>
          <a:p>
            <a:r>
              <a:rPr lang="en-US">
                <a:latin typeface="Consolas"/>
              </a:rPr>
              <a:t>	</a:t>
            </a:r>
            <a:r>
              <a:rPr lang="en-US">
                <a:solidFill>
                  <a:srgbClr val="646464"/>
                </a:solidFill>
                <a:latin typeface="Consolas"/>
              </a:rPr>
              <a:t>@Autowired</a:t>
            </a:r>
          </a:p>
          <a:p>
            <a:r>
              <a:rPr lang="en-US" b="1">
                <a:solidFill>
                  <a:srgbClr val="7F0055"/>
                </a:solidFill>
                <a:latin typeface="Consolas"/>
              </a:rPr>
              <a:t>	private</a:t>
            </a:r>
            <a:r>
              <a:rPr lang="en-US" b="1">
                <a:solidFill>
                  <a:srgbClr val="000000"/>
                </a:solidFill>
                <a:latin typeface="Consolas"/>
              </a:rPr>
              <a:t> ServletContext </a:t>
            </a:r>
            <a:r>
              <a:rPr lang="en-US" b="1">
                <a:solidFill>
                  <a:srgbClr val="0000C0"/>
                </a:solidFill>
                <a:latin typeface="Consolas"/>
              </a:rPr>
              <a:t>servletContext</a:t>
            </a:r>
            <a:r>
              <a:rPr lang="en-US" b="1">
                <a:solidFill>
                  <a:srgbClr val="000000"/>
                </a:solidFill>
                <a:latin typeface="Consolas"/>
              </a:rPr>
              <a:t>;</a:t>
            </a:r>
          </a:p>
          <a:p>
            <a:r>
              <a:rPr lang="en-US" b="1">
                <a:solidFill>
                  <a:srgbClr val="7F0055"/>
                </a:solidFill>
                <a:latin typeface="Consolas"/>
              </a:rPr>
              <a:t>	private</a:t>
            </a:r>
            <a:r>
              <a:rPr lang="en-US" b="1">
                <a:solidFill>
                  <a:srgbClr val="000000"/>
                </a:solidFill>
                <a:latin typeface="Consolas"/>
              </a:rPr>
              <a:t>  String </a:t>
            </a:r>
            <a:r>
              <a:rPr lang="en-US" b="1">
                <a:solidFill>
                  <a:srgbClr val="0000C0"/>
                </a:solidFill>
                <a:latin typeface="Consolas"/>
              </a:rPr>
              <a:t>bURL</a:t>
            </a:r>
            <a:r>
              <a:rPr lang="en-US" b="1">
                <a:solidFill>
                  <a:srgbClr val="000000"/>
                </a:solidFill>
                <a:latin typeface="Consolas"/>
              </a:rPr>
              <a:t>; </a:t>
            </a:r>
          </a:p>
          <a:p>
            <a:endParaRPr lang="en-US">
              <a:latin typeface="Consolas"/>
            </a:endParaRPr>
          </a:p>
        </p:txBody>
      </p:sp>
      <p:cxnSp>
        <p:nvCxnSpPr>
          <p:cNvPr id="7" name="Straight Arrow Connector 6"/>
          <p:cNvCxnSpPr/>
          <p:nvPr/>
        </p:nvCxnSpPr>
        <p:spPr>
          <a:xfrm flipH="1">
            <a:off x="2586116" y="4021312"/>
            <a:ext cx="453169" cy="293861"/>
          </a:xfrm>
          <a:prstGeom prst="straightConnector1">
            <a:avLst/>
          </a:prstGeom>
          <a:ln w="38100">
            <a:solidFill>
              <a:srgbClr val="EA232A"/>
            </a:solidFill>
            <a:tailEnd type="triangle"/>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Controllers</a:t>
            </a:r>
          </a:p>
        </p:txBody>
      </p:sp>
    </p:spTree>
    <p:extLst>
      <p:ext uri="{BB962C8B-B14F-4D97-AF65-F5344CB8AC3E}">
        <p14:creationId xmlns:p14="http://schemas.microsoft.com/office/powerpoint/2010/main" val="4759841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500"/>
            <a:ext cx="11567480" cy="1473500"/>
          </a:xfrm>
          <a:ln w="38100">
            <a:solidFill>
              <a:schemeClr val="tx1">
                <a:lumMod val="65000"/>
                <a:lumOff val="35000"/>
              </a:schemeClr>
            </a:solidFill>
            <a:prstDash val="solid"/>
            <a:round/>
          </a:ln>
        </p:spPr>
        <p:txBody>
          <a:bodyPr>
            <a:normAutofit fontScale="92500" lnSpcReduction="20000"/>
          </a:bodyPr>
          <a:lstStyle/>
          <a:p>
            <a:r>
              <a:rPr lang="sr-Latn-RS"/>
              <a:t>Alternativni način - Neophodno je da kontroler implementira interfejs ServletContextAware i redefiniše metodu </a:t>
            </a:r>
            <a:r>
              <a:rPr lang="sr-Latn-RS" i="1"/>
              <a:t>setServletContext</a:t>
            </a:r>
          </a:p>
          <a:p>
            <a:r>
              <a:rPr lang="sr-Latn-RS"/>
              <a:t>Spring će pozvati metodu setServletContext pokrenuti nakon kreiranja Bean objekta, a neposredno pre njegove inicijalizacije tj. pre poziva metode init()</a:t>
            </a:r>
            <a:endParaRPr lang="sr-Latn-RS" i="1"/>
          </a:p>
          <a:p>
            <a:endParaRPr lang="sr-Latn-RS"/>
          </a:p>
          <a:p>
            <a:endParaRPr lang="sr-Latn-RS" b="1">
              <a:latin typeface="Calibri" pitchFamily="34" charset="0"/>
            </a:endParaRP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Pristup</a:t>
            </a:r>
            <a:r>
              <a:rPr lang="en-US" sz="4000">
                <a:latin typeface="+mn-lt"/>
              </a:rPr>
              <a:t> </a:t>
            </a:r>
            <a:r>
              <a:rPr lang="en-US" sz="4000" err="1">
                <a:latin typeface="+mn-lt"/>
              </a:rPr>
              <a:t>ServletContext</a:t>
            </a:r>
            <a:r>
              <a:rPr lang="en-US" sz="4000">
                <a:latin typeface="+mn-lt"/>
              </a:rPr>
              <a:t> </a:t>
            </a:r>
            <a:r>
              <a:rPr lang="en-US" sz="4000" err="1">
                <a:latin typeface="+mn-lt"/>
              </a:rPr>
              <a:t>objektu</a:t>
            </a:r>
            <a:r>
              <a:rPr lang="en-US" sz="4000">
                <a:latin typeface="+mn-lt"/>
              </a:rPr>
              <a:t> </a:t>
            </a:r>
            <a:endParaRPr lang="sv-SE" sz="4000">
              <a:latin typeface="+mn-lt"/>
            </a:endParaRPr>
          </a:p>
        </p:txBody>
      </p:sp>
      <p:sp>
        <p:nvSpPr>
          <p:cNvPr id="6" name="Rectangle 5"/>
          <p:cNvSpPr/>
          <p:nvPr/>
        </p:nvSpPr>
        <p:spPr>
          <a:xfrm>
            <a:off x="249379" y="3164681"/>
            <a:ext cx="11590927" cy="3139321"/>
          </a:xfrm>
          <a:prstGeom prst="rect">
            <a:avLst/>
          </a:prstGeom>
        </p:spPr>
        <p:txBody>
          <a:bodyPr wrap="square">
            <a:spAutoFit/>
          </a:bodyPr>
          <a:lstStyle/>
          <a:p>
            <a:r>
              <a:rPr lang="en-US">
                <a:solidFill>
                  <a:srgbClr val="646464"/>
                </a:solidFill>
                <a:latin typeface="Consolas"/>
              </a:rPr>
              <a:t>@Controller</a:t>
            </a:r>
          </a:p>
          <a:p>
            <a:r>
              <a:rPr lang="en-US">
                <a:solidFill>
                  <a:srgbClr val="646464"/>
                </a:solidFill>
                <a:latin typeface="Consolas"/>
              </a:rPr>
              <a:t>@RequestMapping</a:t>
            </a:r>
            <a:r>
              <a:rPr lang="en-US">
                <a:solidFill>
                  <a:srgbClr val="000000"/>
                </a:solidFill>
                <a:latin typeface="Consolas"/>
              </a:rPr>
              <a:t>(value=</a:t>
            </a:r>
            <a:r>
              <a:rPr lang="en-US">
                <a:solidFill>
                  <a:srgbClr val="2A00FF"/>
                </a:solidFill>
                <a:latin typeface="Consolas"/>
              </a:rPr>
              <a:t>"/Filmovi"</a:t>
            </a:r>
            <a:r>
              <a:rPr lang="en-US">
                <a:solidFill>
                  <a:srgbClr val="000000"/>
                </a:solidFill>
                <a:latin typeface="Consolas"/>
              </a:rPr>
              <a:t>)</a:t>
            </a:r>
          </a:p>
          <a:p>
            <a:r>
              <a:rPr lang="en-US" b="1">
                <a:solidFill>
                  <a:srgbClr val="7F0055"/>
                </a:solidFill>
                <a:latin typeface="Consolas"/>
              </a:rPr>
              <a:t>public</a:t>
            </a:r>
            <a:r>
              <a:rPr lang="en-US" b="1">
                <a:solidFill>
                  <a:srgbClr val="000000"/>
                </a:solidFill>
                <a:latin typeface="Consolas"/>
              </a:rPr>
              <a:t> </a:t>
            </a:r>
            <a:r>
              <a:rPr lang="en-US" b="1">
                <a:solidFill>
                  <a:srgbClr val="7F0055"/>
                </a:solidFill>
                <a:latin typeface="Consolas"/>
              </a:rPr>
              <a:t>class</a:t>
            </a:r>
            <a:r>
              <a:rPr lang="en-US" b="1">
                <a:solidFill>
                  <a:srgbClr val="000000"/>
                </a:solidFill>
                <a:latin typeface="Consolas"/>
              </a:rPr>
              <a:t> FilmoviController </a:t>
            </a:r>
            <a:r>
              <a:rPr lang="en-US" b="1">
                <a:solidFill>
                  <a:srgbClr val="7F0055"/>
                </a:solidFill>
                <a:latin typeface="Consolas"/>
              </a:rPr>
              <a:t>implements</a:t>
            </a:r>
            <a:r>
              <a:rPr lang="en-US" b="1">
                <a:solidFill>
                  <a:srgbClr val="000000"/>
                </a:solidFill>
                <a:latin typeface="Consolas"/>
              </a:rPr>
              <a:t> ServletContextAware{</a:t>
            </a:r>
          </a:p>
          <a:p>
            <a:endParaRPr lang="en-US">
              <a:latin typeface="Consolas"/>
            </a:endParaRPr>
          </a:p>
          <a:p>
            <a:r>
              <a:rPr lang="en-US" b="1">
                <a:solidFill>
                  <a:srgbClr val="7F0055"/>
                </a:solidFill>
                <a:latin typeface="Consolas"/>
              </a:rPr>
              <a:t>	private</a:t>
            </a:r>
            <a:r>
              <a:rPr lang="en-US" b="1">
                <a:solidFill>
                  <a:srgbClr val="000000"/>
                </a:solidFill>
                <a:latin typeface="Consolas"/>
              </a:rPr>
              <a:t> ServletContext </a:t>
            </a:r>
            <a:r>
              <a:rPr lang="en-US" b="1">
                <a:solidFill>
                  <a:srgbClr val="0000C0"/>
                </a:solidFill>
                <a:latin typeface="Consolas"/>
              </a:rPr>
              <a:t>servletContext</a:t>
            </a:r>
            <a:r>
              <a:rPr lang="en-US" b="1">
                <a:solidFill>
                  <a:srgbClr val="000000"/>
                </a:solidFill>
                <a:latin typeface="Consolas"/>
              </a:rPr>
              <a:t>;</a:t>
            </a:r>
          </a:p>
          <a:p>
            <a:r>
              <a:rPr lang="en-US" b="1">
                <a:solidFill>
                  <a:srgbClr val="7F0055"/>
                </a:solidFill>
                <a:latin typeface="Consolas"/>
              </a:rPr>
              <a:t>	private</a:t>
            </a:r>
            <a:r>
              <a:rPr lang="en-US" b="1">
                <a:solidFill>
                  <a:srgbClr val="000000"/>
                </a:solidFill>
                <a:latin typeface="Consolas"/>
              </a:rPr>
              <a:t>  String </a:t>
            </a:r>
            <a:r>
              <a:rPr lang="en-US" b="1">
                <a:solidFill>
                  <a:srgbClr val="0000C0"/>
                </a:solidFill>
                <a:latin typeface="Consolas"/>
              </a:rPr>
              <a:t>bURL</a:t>
            </a:r>
            <a:r>
              <a:rPr lang="en-US" b="1">
                <a:solidFill>
                  <a:srgbClr val="000000"/>
                </a:solidFill>
                <a:latin typeface="Consolas"/>
              </a:rPr>
              <a:t>; </a:t>
            </a:r>
          </a:p>
          <a:p>
            <a:endParaRPr lang="en-US">
              <a:latin typeface="Consolas"/>
            </a:endParaRPr>
          </a:p>
          <a:p>
            <a:r>
              <a:rPr lang="en-US">
                <a:solidFill>
                  <a:srgbClr val="646464"/>
                </a:solidFill>
                <a:latin typeface="Consolas"/>
              </a:rPr>
              <a:t>	@Override</a:t>
            </a:r>
          </a:p>
          <a:p>
            <a:r>
              <a:rPr lang="en-US" b="1">
                <a:solidFill>
                  <a:srgbClr val="7F0055"/>
                </a:solidFill>
                <a:latin typeface="Consolas"/>
              </a:rPr>
              <a:t>	public</a:t>
            </a:r>
            <a:r>
              <a:rPr lang="en-US" b="1">
                <a:solidFill>
                  <a:srgbClr val="000000"/>
                </a:solidFill>
                <a:latin typeface="Consolas"/>
              </a:rPr>
              <a:t> </a:t>
            </a:r>
            <a:r>
              <a:rPr lang="en-US" b="1">
                <a:solidFill>
                  <a:srgbClr val="7F0055"/>
                </a:solidFill>
                <a:latin typeface="Consolas"/>
              </a:rPr>
              <a:t>void</a:t>
            </a:r>
            <a:r>
              <a:rPr lang="en-US" b="1">
                <a:solidFill>
                  <a:srgbClr val="000000"/>
                </a:solidFill>
                <a:latin typeface="Consolas"/>
              </a:rPr>
              <a:t> setServletContext(ServletContext </a:t>
            </a:r>
            <a:r>
              <a:rPr lang="en-US" b="1">
                <a:solidFill>
                  <a:srgbClr val="6A3E3E"/>
                </a:solidFill>
                <a:latin typeface="Consolas"/>
              </a:rPr>
              <a:t>servletContext</a:t>
            </a:r>
            <a:r>
              <a:rPr lang="en-US" b="1">
                <a:solidFill>
                  <a:srgbClr val="000000"/>
                </a:solidFill>
                <a:latin typeface="Consolas"/>
              </a:rPr>
              <a:t>) {</a:t>
            </a:r>
          </a:p>
          <a:p>
            <a:r>
              <a:rPr lang="en-US" b="1">
                <a:solidFill>
                  <a:srgbClr val="7F0055"/>
                </a:solidFill>
                <a:latin typeface="Consolas"/>
              </a:rPr>
              <a:t>		this</a:t>
            </a:r>
            <a:r>
              <a:rPr lang="en-US" b="1">
                <a:solidFill>
                  <a:srgbClr val="000000"/>
                </a:solidFill>
                <a:latin typeface="Consolas"/>
              </a:rPr>
              <a:t>.</a:t>
            </a:r>
            <a:r>
              <a:rPr lang="en-US" b="1">
                <a:solidFill>
                  <a:srgbClr val="0000C0"/>
                </a:solidFill>
                <a:latin typeface="Consolas"/>
              </a:rPr>
              <a:t>servletContext</a:t>
            </a:r>
            <a:r>
              <a:rPr lang="en-US" b="1">
                <a:solidFill>
                  <a:srgbClr val="000000"/>
                </a:solidFill>
                <a:latin typeface="Consolas"/>
              </a:rPr>
              <a:t> = </a:t>
            </a:r>
            <a:r>
              <a:rPr lang="en-US" b="1">
                <a:solidFill>
                  <a:srgbClr val="6A3E3E"/>
                </a:solidFill>
                <a:latin typeface="Consolas"/>
              </a:rPr>
              <a:t>servletContext</a:t>
            </a:r>
            <a:r>
              <a:rPr lang="en-US" b="1">
                <a:solidFill>
                  <a:srgbClr val="000000"/>
                </a:solidFill>
                <a:latin typeface="Consolas"/>
              </a:rPr>
              <a:t>;</a:t>
            </a:r>
          </a:p>
          <a:p>
            <a:r>
              <a:rPr lang="en-US">
                <a:solidFill>
                  <a:srgbClr val="3F7F5F"/>
                </a:solidFill>
                <a:latin typeface="Consolas"/>
              </a:rPr>
              <a:t>	</a:t>
            </a:r>
            <a:r>
              <a:rPr lang="en-US">
                <a:solidFill>
                  <a:srgbClr val="000000"/>
                </a:solidFill>
                <a:latin typeface="Consolas"/>
              </a:rPr>
              <a:t>}</a:t>
            </a:r>
            <a:endParaRPr lang="en-US"/>
          </a:p>
        </p:txBody>
      </p:sp>
      <p:cxnSp>
        <p:nvCxnSpPr>
          <p:cNvPr id="7" name="Straight Arrow Connector 6"/>
          <p:cNvCxnSpPr/>
          <p:nvPr/>
        </p:nvCxnSpPr>
        <p:spPr>
          <a:xfrm flipH="1">
            <a:off x="6044842" y="3164681"/>
            <a:ext cx="906341" cy="587721"/>
          </a:xfrm>
          <a:prstGeom prst="straightConnector1">
            <a:avLst/>
          </a:prstGeom>
          <a:ln w="38100">
            <a:solidFill>
              <a:srgbClr val="EA232A"/>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911242" y="4817635"/>
            <a:ext cx="906341" cy="587721"/>
          </a:xfrm>
          <a:prstGeom prst="straightConnector1">
            <a:avLst/>
          </a:prstGeom>
          <a:ln w="38100">
            <a:solidFill>
              <a:srgbClr val="EA232A"/>
            </a:solidFill>
            <a:tailEnd type="triangle"/>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Controllers</a:t>
            </a:r>
          </a:p>
        </p:txBody>
      </p:sp>
    </p:spTree>
    <p:extLst>
      <p:ext uri="{BB962C8B-B14F-4D97-AF65-F5344CB8AC3E}">
        <p14:creationId xmlns:p14="http://schemas.microsoft.com/office/powerpoint/2010/main" val="20146817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9"/>
            <a:ext cx="11684000" cy="3131316"/>
          </a:xfrm>
          <a:ln w="38100">
            <a:solidFill>
              <a:schemeClr val="tx1">
                <a:lumMod val="65000"/>
                <a:lumOff val="35000"/>
              </a:schemeClr>
            </a:solidFill>
            <a:prstDash val="solid"/>
            <a:round/>
          </a:ln>
        </p:spPr>
        <p:txBody>
          <a:bodyPr>
            <a:normAutofit fontScale="92500"/>
          </a:bodyPr>
          <a:lstStyle/>
          <a:p>
            <a:r>
              <a:rPr lang="en-US" err="1"/>
              <a:t>Povlači</a:t>
            </a:r>
            <a:r>
              <a:rPr lang="en-US"/>
              <a:t> </a:t>
            </a:r>
            <a:r>
              <a:rPr lang="en-US" err="1"/>
              <a:t>za</a:t>
            </a:r>
            <a:r>
              <a:rPr lang="en-US"/>
              <a:t> </a:t>
            </a:r>
            <a:r>
              <a:rPr lang="en-US" err="1"/>
              <a:t>sobom</a:t>
            </a:r>
            <a:r>
              <a:rPr lang="en-US"/>
              <a:t> </a:t>
            </a:r>
            <a:r>
              <a:rPr lang="en-US" err="1"/>
              <a:t>još</a:t>
            </a:r>
            <a:r>
              <a:rPr lang="en-US"/>
              <a:t> tri </a:t>
            </a:r>
            <a:r>
              <a:rPr lang="en-US" err="1"/>
              <a:t>anotacije</a:t>
            </a:r>
            <a:r>
              <a:rPr lang="en-US"/>
              <a:t> </a:t>
            </a:r>
            <a:r>
              <a:rPr lang="en-US">
                <a:solidFill>
                  <a:schemeClr val="bg1">
                    <a:lumMod val="65000"/>
                  </a:schemeClr>
                </a:solidFill>
              </a:rPr>
              <a:t>@</a:t>
            </a:r>
            <a:r>
              <a:rPr lang="en-US" err="1">
                <a:solidFill>
                  <a:schemeClr val="bg1">
                    <a:lumMod val="65000"/>
                  </a:schemeClr>
                </a:solidFill>
              </a:rPr>
              <a:t>SpringBootConfiguration</a:t>
            </a:r>
            <a:r>
              <a:rPr lang="en-US"/>
              <a:t>, </a:t>
            </a:r>
            <a:r>
              <a:rPr lang="en-US">
                <a:solidFill>
                  <a:schemeClr val="bg1">
                    <a:lumMod val="65000"/>
                  </a:schemeClr>
                </a:solidFill>
              </a:rPr>
              <a:t>@</a:t>
            </a:r>
            <a:r>
              <a:rPr lang="en-US" err="1">
                <a:solidFill>
                  <a:schemeClr val="bg1">
                    <a:lumMod val="65000"/>
                  </a:schemeClr>
                </a:solidFill>
              </a:rPr>
              <a:t>EnableAutoConfiguration</a:t>
            </a:r>
            <a:r>
              <a:rPr lang="en-US">
                <a:solidFill>
                  <a:schemeClr val="bg1">
                    <a:lumMod val="65000"/>
                  </a:schemeClr>
                </a:solidFill>
              </a:rPr>
              <a:t> </a:t>
            </a:r>
            <a:r>
              <a:rPr lang="en-US"/>
              <a:t>i </a:t>
            </a:r>
            <a:r>
              <a:rPr lang="en-US">
                <a:solidFill>
                  <a:schemeClr val="bg1">
                    <a:lumMod val="65000"/>
                  </a:schemeClr>
                </a:solidFill>
              </a:rPr>
              <a:t>@</a:t>
            </a:r>
            <a:r>
              <a:rPr lang="en-US" err="1">
                <a:solidFill>
                  <a:schemeClr val="bg1">
                    <a:lumMod val="65000"/>
                  </a:schemeClr>
                </a:solidFill>
              </a:rPr>
              <a:t>ComponentScan</a:t>
            </a:r>
            <a:endParaRPr lang="en-US">
              <a:solidFill>
                <a:schemeClr val="bg1">
                  <a:lumMod val="65000"/>
                </a:schemeClr>
              </a:solidFill>
            </a:endParaRPr>
          </a:p>
          <a:p>
            <a:pPr lvl="1"/>
            <a:r>
              <a:rPr lang="en-US">
                <a:solidFill>
                  <a:schemeClr val="bg1">
                    <a:lumMod val="65000"/>
                  </a:schemeClr>
                </a:solidFill>
              </a:rPr>
              <a:t>@</a:t>
            </a:r>
            <a:r>
              <a:rPr lang="en-US" err="1">
                <a:solidFill>
                  <a:schemeClr val="bg1">
                    <a:lumMod val="65000"/>
                  </a:schemeClr>
                </a:solidFill>
              </a:rPr>
              <a:t>SpringBootConfiguration</a:t>
            </a:r>
            <a:r>
              <a:rPr lang="en-US">
                <a:solidFill>
                  <a:schemeClr val="bg1">
                    <a:lumMod val="65000"/>
                  </a:schemeClr>
                </a:solidFill>
              </a:rPr>
              <a:t> </a:t>
            </a:r>
            <a:r>
              <a:rPr lang="en-US"/>
              <a:t>– </a:t>
            </a:r>
            <a:r>
              <a:rPr lang="en-US" err="1"/>
              <a:t>ozna</a:t>
            </a:r>
            <a:r>
              <a:rPr lang="sr-Latn-RS"/>
              <a:t>čava </a:t>
            </a:r>
            <a:r>
              <a:rPr lang="en-US"/>
              <a:t>da se u </a:t>
            </a:r>
            <a:r>
              <a:rPr lang="sr-Latn-RS" i="1"/>
              <a:t>Test</a:t>
            </a:r>
            <a:r>
              <a:rPr lang="en-US" i="1" err="1"/>
              <a:t>MavenVebApplication</a:t>
            </a:r>
            <a:r>
              <a:rPr lang="en-US"/>
              <a:t> </a:t>
            </a:r>
            <a:r>
              <a:rPr lang="en-US" err="1"/>
              <a:t>klasi</a:t>
            </a:r>
            <a:r>
              <a:rPr lang="en-US"/>
              <a:t> </a:t>
            </a:r>
            <a:r>
              <a:rPr lang="en-US" err="1"/>
              <a:t>nalazi</a:t>
            </a:r>
            <a:r>
              <a:rPr lang="en-US"/>
              <a:t> </a:t>
            </a:r>
            <a:r>
              <a:rPr lang="en-US" err="1"/>
              <a:t>konfiguracija</a:t>
            </a:r>
            <a:r>
              <a:rPr lang="en-US"/>
              <a:t> </a:t>
            </a:r>
            <a:r>
              <a:rPr lang="en-US" err="1"/>
              <a:t>za</a:t>
            </a:r>
            <a:r>
              <a:rPr lang="en-US"/>
              <a:t> Spring </a:t>
            </a:r>
            <a:r>
              <a:rPr lang="en-US" err="1"/>
              <a:t>projekat</a:t>
            </a:r>
            <a:endParaRPr lang="sr-Latn-RS"/>
          </a:p>
          <a:p>
            <a:pPr lvl="1"/>
            <a:r>
              <a:rPr lang="sr-Latn-RS">
                <a:solidFill>
                  <a:schemeClr val="bg1">
                    <a:lumMod val="65000"/>
                  </a:schemeClr>
                </a:solidFill>
              </a:rPr>
              <a:t>@EnableAutoConfiguration </a:t>
            </a:r>
            <a:r>
              <a:rPr lang="sr-Latn-RS"/>
              <a:t>omogućava automstsku konfiguraciju </a:t>
            </a:r>
            <a:r>
              <a:rPr lang="sr-Latn-RS" b="1" i="1">
                <a:solidFill>
                  <a:srgbClr val="FF0000"/>
                </a:solidFill>
              </a:rPr>
              <a:t>Spring Application Context</a:t>
            </a:r>
            <a:r>
              <a:rPr lang="sr-Latn-RS"/>
              <a:t>, pokušavajući da pogodi i konfiguriše </a:t>
            </a:r>
            <a:r>
              <a:rPr lang="sr-Latn-RS">
                <a:solidFill>
                  <a:srgbClr val="FF0000"/>
                </a:solidFill>
              </a:rPr>
              <a:t>binove, komponente i biblioteke </a:t>
            </a:r>
            <a:r>
              <a:rPr lang="sr-Latn-RS"/>
              <a:t>koje aplikacija koristi</a:t>
            </a:r>
          </a:p>
          <a:p>
            <a:pPr lvl="2"/>
            <a:r>
              <a:rPr lang="en-US" err="1"/>
              <a:t>oslanja</a:t>
            </a:r>
            <a:r>
              <a:rPr lang="en-US"/>
              <a:t> se </a:t>
            </a:r>
            <a:r>
              <a:rPr lang="en-US" err="1"/>
              <a:t>na</a:t>
            </a:r>
            <a:r>
              <a:rPr lang="en-US"/>
              <a:t> </a:t>
            </a:r>
            <a:r>
              <a:rPr lang="en-US" i="1"/>
              <a:t>pom.xml</a:t>
            </a:r>
            <a:endParaRPr lang="sr-Latn-RS" i="1"/>
          </a:p>
          <a:p>
            <a:pPr lvl="1"/>
            <a:r>
              <a:rPr lang="en-US" i="1">
                <a:solidFill>
                  <a:schemeClr val="bg1">
                    <a:lumMod val="65000"/>
                  </a:schemeClr>
                </a:solidFill>
              </a:rPr>
              <a:t>@</a:t>
            </a:r>
            <a:r>
              <a:rPr lang="en-US" i="1" err="1">
                <a:solidFill>
                  <a:schemeClr val="bg1">
                    <a:lumMod val="65000"/>
                  </a:schemeClr>
                </a:solidFill>
              </a:rPr>
              <a:t>ComponentScan</a:t>
            </a:r>
            <a:r>
              <a:rPr lang="en-US">
                <a:solidFill>
                  <a:schemeClr val="bg1">
                    <a:lumMod val="65000"/>
                  </a:schemeClr>
                </a:solidFill>
              </a:rPr>
              <a:t> </a:t>
            </a:r>
            <a:r>
              <a:rPr lang="en-US" err="1"/>
              <a:t>govori</a:t>
            </a:r>
            <a:r>
              <a:rPr lang="en-US"/>
              <a:t> Spring </a:t>
            </a:r>
            <a:r>
              <a:rPr lang="en-US" err="1"/>
              <a:t>aplikaciji</a:t>
            </a:r>
            <a:r>
              <a:rPr lang="en-US"/>
              <a:t> da </a:t>
            </a:r>
            <a:r>
              <a:rPr lang="en-US" err="1"/>
              <a:t>prođe</a:t>
            </a:r>
            <a:r>
              <a:rPr lang="en-US"/>
              <a:t> </a:t>
            </a:r>
            <a:r>
              <a:rPr lang="en-US" err="1"/>
              <a:t>kr</a:t>
            </a:r>
            <a:r>
              <a:rPr lang="sr-Latn-RS"/>
              <a:t>o</a:t>
            </a:r>
            <a:r>
              <a:rPr lang="en-US"/>
              <a:t>z </a:t>
            </a:r>
            <a:r>
              <a:rPr lang="en-US" err="1"/>
              <a:t>kompletan</a:t>
            </a:r>
            <a:r>
              <a:rPr lang="en-US"/>
              <a:t> </a:t>
            </a:r>
            <a:r>
              <a:rPr lang="en-US" err="1"/>
              <a:t>projekat</a:t>
            </a:r>
            <a:r>
              <a:rPr lang="en-US"/>
              <a:t> i </a:t>
            </a:r>
            <a:r>
              <a:rPr lang="en-US" err="1"/>
              <a:t>za</a:t>
            </a:r>
            <a:r>
              <a:rPr lang="en-US"/>
              <a:t> </a:t>
            </a:r>
            <a:r>
              <a:rPr lang="en-US" err="1"/>
              <a:t>svaku</a:t>
            </a:r>
            <a:r>
              <a:rPr lang="en-US"/>
              <a:t> Bean </a:t>
            </a:r>
            <a:r>
              <a:rPr lang="en-US" err="1"/>
              <a:t>klasu</a:t>
            </a:r>
            <a:r>
              <a:rPr lang="en-US"/>
              <a:t> da </a:t>
            </a:r>
            <a:r>
              <a:rPr lang="en-US" err="1"/>
              <a:t>pročita</a:t>
            </a:r>
            <a:r>
              <a:rPr lang="en-US"/>
              <a:t> </a:t>
            </a:r>
            <a:r>
              <a:rPr lang="en-US" err="1"/>
              <a:t>njenu</a:t>
            </a:r>
            <a:r>
              <a:rPr lang="en-US"/>
              <a:t> </a:t>
            </a:r>
            <a:r>
              <a:rPr lang="en-US" err="1"/>
              <a:t>konfiguraciju</a:t>
            </a:r>
            <a:r>
              <a:rPr lang="en-US"/>
              <a:t> </a:t>
            </a:r>
            <a:r>
              <a:rPr lang="en-US" err="1"/>
              <a:t>iz</a:t>
            </a:r>
            <a:r>
              <a:rPr lang="en-US"/>
              <a:t> Java </a:t>
            </a:r>
            <a:r>
              <a:rPr lang="en-US" err="1"/>
              <a:t>koda</a:t>
            </a:r>
            <a:r>
              <a:rPr lang="sr-Latn-RS"/>
              <a:t>. </a:t>
            </a:r>
          </a:p>
          <a:p>
            <a:pPr lvl="1"/>
            <a:endParaRPr lang="sr-Latn-RS"/>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Anotacija</a:t>
            </a:r>
            <a:r>
              <a:rPr lang="en-US" sz="4000">
                <a:latin typeface="+mn-lt"/>
              </a:rPr>
              <a:t> @SpringBootApplication </a:t>
            </a:r>
            <a:r>
              <a:rPr lang="en-US" sz="4000">
                <a:solidFill>
                  <a:srgbClr val="FF0000"/>
                </a:solidFill>
                <a:latin typeface="+mn-lt"/>
              </a:rPr>
              <a:t>– PODSE</a:t>
            </a:r>
            <a:r>
              <a:rPr lang="sr-Latn-RS" sz="4000">
                <a:solidFill>
                  <a:srgbClr val="FF0000"/>
                </a:solidFill>
                <a:latin typeface="+mn-lt"/>
              </a:rPr>
              <a:t>ĆANJE</a:t>
            </a:r>
            <a:r>
              <a:rPr lang="en-US" sz="4000">
                <a:solidFill>
                  <a:srgbClr val="FF0000"/>
                </a:solidFill>
                <a:latin typeface="+mn-lt"/>
              </a:rPr>
              <a:t> </a:t>
            </a: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Boot projekat</a:t>
            </a:r>
            <a:endParaRPr lang="en-US">
              <a:solidFill>
                <a:schemeClr val="bg1"/>
              </a:solidFill>
              <a:latin typeface="+mn-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2228" y="4788442"/>
            <a:ext cx="5587653" cy="2069558"/>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85230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500"/>
            <a:ext cx="11567480" cy="1473500"/>
          </a:xfrm>
          <a:ln w="38100">
            <a:solidFill>
              <a:schemeClr val="tx1">
                <a:lumMod val="65000"/>
                <a:lumOff val="35000"/>
              </a:schemeClr>
            </a:solidFill>
            <a:prstDash val="solid"/>
            <a:round/>
          </a:ln>
        </p:spPr>
        <p:txBody>
          <a:bodyPr>
            <a:normAutofit fontScale="92500" lnSpcReduction="20000"/>
          </a:bodyPr>
          <a:lstStyle/>
          <a:p>
            <a:r>
              <a:rPr lang="sr-Latn-RS"/>
              <a:t>Primarni način - Neophodno je da kontroler implementira interfejs ApplicationContextAware i redefiniše metodu </a:t>
            </a:r>
            <a:r>
              <a:rPr lang="sr-Latn-RS" i="1"/>
              <a:t>setApplicationContext</a:t>
            </a:r>
          </a:p>
          <a:p>
            <a:r>
              <a:rPr lang="sr-Latn-RS"/>
              <a:t>Spring će pozvati metodu setApplicationContext pokrenuti nakon kreiranja Bean objekta, a neposredno pre njegove inicijalizacije tj. pre poziva metode init()</a:t>
            </a:r>
            <a:endParaRPr lang="sr-Latn-RS" i="1"/>
          </a:p>
          <a:p>
            <a:endParaRPr lang="sr-Latn-RS"/>
          </a:p>
          <a:p>
            <a:endParaRPr lang="sr-Latn-RS" b="1">
              <a:latin typeface="Calibri" pitchFamily="34" charset="0"/>
            </a:endParaRP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Pristup</a:t>
            </a:r>
            <a:r>
              <a:rPr lang="en-US" sz="4000">
                <a:latin typeface="+mn-lt"/>
              </a:rPr>
              <a:t> ApplicationContext objektu </a:t>
            </a:r>
            <a:endParaRPr lang="sv-SE" sz="4000">
              <a:latin typeface="+mn-lt"/>
            </a:endParaRPr>
          </a:p>
        </p:txBody>
      </p:sp>
      <p:sp>
        <p:nvSpPr>
          <p:cNvPr id="6" name="Rectangle 5"/>
          <p:cNvSpPr/>
          <p:nvPr/>
        </p:nvSpPr>
        <p:spPr>
          <a:xfrm>
            <a:off x="249379" y="3164681"/>
            <a:ext cx="11590927" cy="3139321"/>
          </a:xfrm>
          <a:prstGeom prst="rect">
            <a:avLst/>
          </a:prstGeom>
        </p:spPr>
        <p:txBody>
          <a:bodyPr wrap="square">
            <a:spAutoFit/>
          </a:bodyPr>
          <a:lstStyle/>
          <a:p>
            <a:r>
              <a:rPr lang="en-US">
                <a:solidFill>
                  <a:srgbClr val="646464"/>
                </a:solidFill>
                <a:latin typeface="Consolas"/>
              </a:rPr>
              <a:t>@Controller</a:t>
            </a:r>
          </a:p>
          <a:p>
            <a:r>
              <a:rPr lang="en-US">
                <a:solidFill>
                  <a:srgbClr val="646464"/>
                </a:solidFill>
                <a:latin typeface="Consolas"/>
              </a:rPr>
              <a:t>@RequestMapping</a:t>
            </a:r>
            <a:r>
              <a:rPr lang="en-US">
                <a:solidFill>
                  <a:srgbClr val="000000"/>
                </a:solidFill>
                <a:latin typeface="Consolas"/>
              </a:rPr>
              <a:t>(value=</a:t>
            </a:r>
            <a:r>
              <a:rPr lang="en-US">
                <a:solidFill>
                  <a:srgbClr val="2A00FF"/>
                </a:solidFill>
                <a:latin typeface="Consolas"/>
              </a:rPr>
              <a:t>"/Filmovi"</a:t>
            </a:r>
            <a:r>
              <a:rPr lang="en-US">
                <a:solidFill>
                  <a:srgbClr val="000000"/>
                </a:solidFill>
                <a:latin typeface="Consolas"/>
              </a:rPr>
              <a:t>)</a:t>
            </a:r>
          </a:p>
          <a:p>
            <a:r>
              <a:rPr lang="en-US" b="1">
                <a:solidFill>
                  <a:srgbClr val="7F0055"/>
                </a:solidFill>
                <a:latin typeface="Consolas"/>
              </a:rPr>
              <a:t>public</a:t>
            </a:r>
            <a:r>
              <a:rPr lang="en-US" b="1">
                <a:solidFill>
                  <a:srgbClr val="000000"/>
                </a:solidFill>
                <a:latin typeface="Consolas"/>
              </a:rPr>
              <a:t> </a:t>
            </a:r>
            <a:r>
              <a:rPr lang="en-US" b="1">
                <a:solidFill>
                  <a:srgbClr val="7F0055"/>
                </a:solidFill>
                <a:latin typeface="Consolas"/>
              </a:rPr>
              <a:t>class</a:t>
            </a:r>
            <a:r>
              <a:rPr lang="en-US" b="1">
                <a:solidFill>
                  <a:srgbClr val="000000"/>
                </a:solidFill>
                <a:latin typeface="Consolas"/>
              </a:rPr>
              <a:t> FilmoviController </a:t>
            </a:r>
            <a:r>
              <a:rPr lang="en-US" b="1">
                <a:solidFill>
                  <a:srgbClr val="7F0055"/>
                </a:solidFill>
                <a:latin typeface="Consolas"/>
              </a:rPr>
              <a:t>implements</a:t>
            </a:r>
            <a:r>
              <a:rPr lang="en-US" b="1">
                <a:solidFill>
                  <a:srgbClr val="000000"/>
                </a:solidFill>
                <a:latin typeface="Consolas"/>
              </a:rPr>
              <a:t> ApplicationContextAware {</a:t>
            </a:r>
          </a:p>
          <a:p>
            <a:endParaRPr lang="en-US">
              <a:latin typeface="Consolas"/>
            </a:endParaRPr>
          </a:p>
          <a:p>
            <a:r>
              <a:rPr lang="en-US" b="1">
                <a:solidFill>
                  <a:srgbClr val="7F0055"/>
                </a:solidFill>
                <a:latin typeface="Consolas"/>
              </a:rPr>
              <a:t>	private</a:t>
            </a:r>
            <a:r>
              <a:rPr lang="en-US" b="1">
                <a:solidFill>
                  <a:srgbClr val="000000"/>
                </a:solidFill>
                <a:latin typeface="Consolas"/>
              </a:rPr>
              <a:t> ApplicationContext</a:t>
            </a:r>
            <a:r>
              <a:rPr lang="sr-Latn-RS" b="1">
                <a:solidFill>
                  <a:srgbClr val="000000"/>
                </a:solidFill>
                <a:latin typeface="Consolas"/>
              </a:rPr>
              <a:t> </a:t>
            </a:r>
            <a:r>
              <a:rPr lang="sr-Latn-RS" b="1">
                <a:solidFill>
                  <a:srgbClr val="0000C0"/>
                </a:solidFill>
                <a:latin typeface="Consolas"/>
              </a:rPr>
              <a:t>a</a:t>
            </a:r>
            <a:r>
              <a:rPr lang="en-US" b="1">
                <a:solidFill>
                  <a:srgbClr val="0000C0"/>
                </a:solidFill>
                <a:latin typeface="Consolas"/>
              </a:rPr>
              <a:t>pplicationContext</a:t>
            </a:r>
            <a:r>
              <a:rPr lang="en-US" b="1">
                <a:solidFill>
                  <a:srgbClr val="000000"/>
                </a:solidFill>
                <a:latin typeface="Consolas"/>
              </a:rPr>
              <a:t>;</a:t>
            </a:r>
          </a:p>
          <a:p>
            <a:r>
              <a:rPr lang="en-US" b="1">
                <a:solidFill>
                  <a:srgbClr val="7F0055"/>
                </a:solidFill>
                <a:latin typeface="Consolas"/>
              </a:rPr>
              <a:t>	private</a:t>
            </a:r>
            <a:r>
              <a:rPr lang="en-US" b="1">
                <a:solidFill>
                  <a:srgbClr val="000000"/>
                </a:solidFill>
                <a:latin typeface="Consolas"/>
              </a:rPr>
              <a:t>  String </a:t>
            </a:r>
            <a:r>
              <a:rPr lang="en-US" b="1">
                <a:solidFill>
                  <a:srgbClr val="0000C0"/>
                </a:solidFill>
                <a:latin typeface="Consolas"/>
              </a:rPr>
              <a:t>bURL</a:t>
            </a:r>
            <a:r>
              <a:rPr lang="en-US" b="1">
                <a:solidFill>
                  <a:srgbClr val="000000"/>
                </a:solidFill>
                <a:latin typeface="Consolas"/>
              </a:rPr>
              <a:t>; </a:t>
            </a:r>
          </a:p>
          <a:p>
            <a:endParaRPr lang="en-US">
              <a:latin typeface="Consolas"/>
            </a:endParaRPr>
          </a:p>
          <a:p>
            <a:r>
              <a:rPr lang="en-US">
                <a:solidFill>
                  <a:srgbClr val="646464"/>
                </a:solidFill>
                <a:latin typeface="Consolas"/>
              </a:rPr>
              <a:t>	@Override</a:t>
            </a:r>
          </a:p>
          <a:p>
            <a:r>
              <a:rPr lang="en-US" b="1">
                <a:solidFill>
                  <a:srgbClr val="7F0055"/>
                </a:solidFill>
                <a:latin typeface="Consolas"/>
              </a:rPr>
              <a:t>	public</a:t>
            </a:r>
            <a:r>
              <a:rPr lang="en-US" b="1">
                <a:solidFill>
                  <a:srgbClr val="000000"/>
                </a:solidFill>
                <a:latin typeface="Consolas"/>
              </a:rPr>
              <a:t> </a:t>
            </a:r>
            <a:r>
              <a:rPr lang="en-US" b="1">
                <a:solidFill>
                  <a:srgbClr val="7F0055"/>
                </a:solidFill>
                <a:latin typeface="Consolas"/>
              </a:rPr>
              <a:t>void</a:t>
            </a:r>
            <a:r>
              <a:rPr lang="en-US" b="1">
                <a:solidFill>
                  <a:srgbClr val="000000"/>
                </a:solidFill>
                <a:latin typeface="Consolas"/>
              </a:rPr>
              <a:t> setApplicationContext</a:t>
            </a:r>
            <a:r>
              <a:rPr lang="sr-Latn-RS" b="1">
                <a:solidFill>
                  <a:srgbClr val="000000"/>
                </a:solidFill>
                <a:latin typeface="Consolas"/>
              </a:rPr>
              <a:t> </a:t>
            </a:r>
            <a:r>
              <a:rPr lang="en-US" b="1">
                <a:solidFill>
                  <a:srgbClr val="000000"/>
                </a:solidFill>
                <a:latin typeface="Consolas"/>
              </a:rPr>
              <a:t>(ApplicationContext </a:t>
            </a:r>
            <a:r>
              <a:rPr lang="sr-Latn-RS" b="1">
                <a:solidFill>
                  <a:srgbClr val="6A3E3E"/>
                </a:solidFill>
                <a:latin typeface="Consolas"/>
              </a:rPr>
              <a:t>a</a:t>
            </a:r>
            <a:r>
              <a:rPr lang="en-US" b="1">
                <a:solidFill>
                  <a:srgbClr val="6A3E3E"/>
                </a:solidFill>
                <a:latin typeface="Consolas"/>
              </a:rPr>
              <a:t>plicationContext</a:t>
            </a:r>
            <a:r>
              <a:rPr lang="en-US" b="1">
                <a:solidFill>
                  <a:srgbClr val="000000"/>
                </a:solidFill>
                <a:latin typeface="Consolas"/>
              </a:rPr>
              <a:t>) {</a:t>
            </a:r>
          </a:p>
          <a:p>
            <a:r>
              <a:rPr lang="en-US" b="1">
                <a:solidFill>
                  <a:srgbClr val="7F0055"/>
                </a:solidFill>
                <a:latin typeface="Consolas"/>
              </a:rPr>
              <a:t>		this</a:t>
            </a:r>
            <a:r>
              <a:rPr lang="en-US" b="1">
                <a:solidFill>
                  <a:srgbClr val="000000"/>
                </a:solidFill>
                <a:latin typeface="Consolas"/>
              </a:rPr>
              <a:t>.</a:t>
            </a:r>
            <a:r>
              <a:rPr lang="sr-Latn-RS" b="1">
                <a:solidFill>
                  <a:srgbClr val="0000C0"/>
                </a:solidFill>
                <a:latin typeface="Consolas"/>
              </a:rPr>
              <a:t>a</a:t>
            </a:r>
            <a:r>
              <a:rPr lang="en-US" b="1">
                <a:solidFill>
                  <a:srgbClr val="0000C0"/>
                </a:solidFill>
                <a:latin typeface="Consolas"/>
              </a:rPr>
              <a:t>pplicationContext</a:t>
            </a:r>
            <a:r>
              <a:rPr lang="en-US" b="1">
                <a:solidFill>
                  <a:srgbClr val="000000"/>
                </a:solidFill>
                <a:latin typeface="Consolas"/>
              </a:rPr>
              <a:t> = </a:t>
            </a:r>
            <a:r>
              <a:rPr lang="sr-Latn-RS" b="1">
                <a:solidFill>
                  <a:srgbClr val="6A3E3E"/>
                </a:solidFill>
                <a:latin typeface="Consolas"/>
              </a:rPr>
              <a:t>a</a:t>
            </a:r>
            <a:r>
              <a:rPr lang="en-US" b="1">
                <a:solidFill>
                  <a:srgbClr val="6A3E3E"/>
                </a:solidFill>
                <a:latin typeface="Consolas"/>
              </a:rPr>
              <a:t>pplicationContext</a:t>
            </a:r>
            <a:r>
              <a:rPr lang="en-US" b="1">
                <a:solidFill>
                  <a:srgbClr val="000000"/>
                </a:solidFill>
                <a:latin typeface="Consolas"/>
              </a:rPr>
              <a:t>;</a:t>
            </a:r>
          </a:p>
          <a:p>
            <a:r>
              <a:rPr lang="en-US">
                <a:solidFill>
                  <a:srgbClr val="3F7F5F"/>
                </a:solidFill>
                <a:latin typeface="Consolas"/>
              </a:rPr>
              <a:t>	</a:t>
            </a:r>
            <a:r>
              <a:rPr lang="en-US">
                <a:solidFill>
                  <a:srgbClr val="000000"/>
                </a:solidFill>
                <a:latin typeface="Consolas"/>
              </a:rPr>
              <a:t>}</a:t>
            </a:r>
            <a:endParaRPr lang="en-US"/>
          </a:p>
        </p:txBody>
      </p:sp>
      <p:cxnSp>
        <p:nvCxnSpPr>
          <p:cNvPr id="7" name="Straight Arrow Connector 6"/>
          <p:cNvCxnSpPr/>
          <p:nvPr/>
        </p:nvCxnSpPr>
        <p:spPr>
          <a:xfrm flipH="1">
            <a:off x="6044842" y="3164681"/>
            <a:ext cx="906341" cy="587721"/>
          </a:xfrm>
          <a:prstGeom prst="straightConnector1">
            <a:avLst/>
          </a:prstGeom>
          <a:ln w="38100">
            <a:solidFill>
              <a:srgbClr val="EA232A"/>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911242" y="4817635"/>
            <a:ext cx="906341" cy="587721"/>
          </a:xfrm>
          <a:prstGeom prst="straightConnector1">
            <a:avLst/>
          </a:prstGeom>
          <a:ln w="38100">
            <a:solidFill>
              <a:srgbClr val="EA232A"/>
            </a:solidFill>
            <a:tailEnd type="triangle"/>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Controllers</a:t>
            </a:r>
          </a:p>
        </p:txBody>
      </p:sp>
    </p:spTree>
    <p:extLst>
      <p:ext uri="{BB962C8B-B14F-4D97-AF65-F5344CB8AC3E}">
        <p14:creationId xmlns:p14="http://schemas.microsoft.com/office/powerpoint/2010/main" val="2680842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9"/>
            <a:ext cx="11567480" cy="2317563"/>
          </a:xfrm>
          <a:ln w="38100">
            <a:solidFill>
              <a:schemeClr val="tx1">
                <a:lumMod val="65000"/>
                <a:lumOff val="35000"/>
              </a:schemeClr>
            </a:solidFill>
            <a:prstDash val="solid"/>
            <a:round/>
          </a:ln>
        </p:spPr>
        <p:txBody>
          <a:bodyPr>
            <a:normAutofit/>
          </a:bodyPr>
          <a:lstStyle/>
          <a:p>
            <a:r>
              <a:rPr lang="sr-Latn-RS"/>
              <a:t>Alternativni </a:t>
            </a:r>
            <a:r>
              <a:rPr lang="en-US"/>
              <a:t>na</a:t>
            </a:r>
            <a:r>
              <a:rPr lang="sr-Latn-RS"/>
              <a:t>č</a:t>
            </a:r>
            <a:r>
              <a:rPr lang="en-US"/>
              <a:t>in pristupa ApplicationContext</a:t>
            </a:r>
            <a:r>
              <a:rPr lang="sr-Latn-RS"/>
              <a:t> objektu je korišćenjem Dependency Injection  obrazca</a:t>
            </a:r>
          </a:p>
          <a:p>
            <a:r>
              <a:rPr lang="sr-Latn-RS"/>
              <a:t>Ovaj način se ne preporučuje u liteaturi jer u nekim uslovima i situacijama može doći do greške</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Pristup</a:t>
            </a:r>
            <a:r>
              <a:rPr lang="en-US" sz="4000">
                <a:latin typeface="+mn-lt"/>
              </a:rPr>
              <a:t> ApplicationContext</a:t>
            </a:r>
            <a:r>
              <a:rPr lang="sr-Latn-RS" sz="4000">
                <a:latin typeface="+mn-lt"/>
              </a:rPr>
              <a:t> </a:t>
            </a:r>
            <a:r>
              <a:rPr lang="en-US" sz="4000">
                <a:latin typeface="+mn-lt"/>
              </a:rPr>
              <a:t>objektu </a:t>
            </a:r>
            <a:endParaRPr lang="sv-SE" sz="4000">
              <a:latin typeface="+mn-lt"/>
            </a:endParaRPr>
          </a:p>
        </p:txBody>
      </p:sp>
      <p:sp>
        <p:nvSpPr>
          <p:cNvPr id="6" name="Rectangle 5"/>
          <p:cNvSpPr/>
          <p:nvPr/>
        </p:nvSpPr>
        <p:spPr>
          <a:xfrm>
            <a:off x="249379" y="4315173"/>
            <a:ext cx="11590927" cy="2308324"/>
          </a:xfrm>
          <a:prstGeom prst="rect">
            <a:avLst/>
          </a:prstGeom>
        </p:spPr>
        <p:txBody>
          <a:bodyPr wrap="square">
            <a:spAutoFit/>
          </a:bodyPr>
          <a:lstStyle/>
          <a:p>
            <a:r>
              <a:rPr lang="en-US">
                <a:solidFill>
                  <a:srgbClr val="646464"/>
                </a:solidFill>
                <a:latin typeface="Consolas"/>
              </a:rPr>
              <a:t>@Controller</a:t>
            </a:r>
          </a:p>
          <a:p>
            <a:r>
              <a:rPr lang="en-US">
                <a:solidFill>
                  <a:srgbClr val="646464"/>
                </a:solidFill>
                <a:latin typeface="Consolas"/>
              </a:rPr>
              <a:t>@RequestMapping</a:t>
            </a:r>
            <a:r>
              <a:rPr lang="en-US">
                <a:solidFill>
                  <a:srgbClr val="000000"/>
                </a:solidFill>
                <a:latin typeface="Consolas"/>
              </a:rPr>
              <a:t>(value=</a:t>
            </a:r>
            <a:r>
              <a:rPr lang="en-US">
                <a:solidFill>
                  <a:srgbClr val="2A00FF"/>
                </a:solidFill>
                <a:latin typeface="Consolas"/>
              </a:rPr>
              <a:t>"/Filmovi"</a:t>
            </a:r>
            <a:r>
              <a:rPr lang="en-US">
                <a:solidFill>
                  <a:srgbClr val="000000"/>
                </a:solidFill>
                <a:latin typeface="Consolas"/>
              </a:rPr>
              <a:t>)</a:t>
            </a:r>
          </a:p>
          <a:p>
            <a:r>
              <a:rPr lang="en-US" b="1">
                <a:solidFill>
                  <a:srgbClr val="7F0055"/>
                </a:solidFill>
                <a:latin typeface="Consolas"/>
              </a:rPr>
              <a:t>public</a:t>
            </a:r>
            <a:r>
              <a:rPr lang="en-US" b="1">
                <a:solidFill>
                  <a:srgbClr val="000000"/>
                </a:solidFill>
                <a:latin typeface="Consolas"/>
              </a:rPr>
              <a:t> </a:t>
            </a:r>
            <a:r>
              <a:rPr lang="en-US" b="1">
                <a:solidFill>
                  <a:srgbClr val="7F0055"/>
                </a:solidFill>
                <a:latin typeface="Consolas"/>
              </a:rPr>
              <a:t>class</a:t>
            </a:r>
            <a:r>
              <a:rPr lang="en-US" b="1">
                <a:solidFill>
                  <a:srgbClr val="000000"/>
                </a:solidFill>
                <a:latin typeface="Consolas"/>
              </a:rPr>
              <a:t> FilmoviController {</a:t>
            </a:r>
          </a:p>
          <a:p>
            <a:endParaRPr lang="en-US">
              <a:latin typeface="Consolas"/>
            </a:endParaRPr>
          </a:p>
          <a:p>
            <a:r>
              <a:rPr lang="en-US">
                <a:latin typeface="Consolas"/>
              </a:rPr>
              <a:t>	</a:t>
            </a:r>
            <a:r>
              <a:rPr lang="en-US">
                <a:solidFill>
                  <a:srgbClr val="646464"/>
                </a:solidFill>
                <a:latin typeface="Consolas"/>
              </a:rPr>
              <a:t>@Autowired</a:t>
            </a:r>
          </a:p>
          <a:p>
            <a:r>
              <a:rPr lang="en-US" b="1">
                <a:solidFill>
                  <a:srgbClr val="7F0055"/>
                </a:solidFill>
                <a:latin typeface="Consolas"/>
              </a:rPr>
              <a:t>	private</a:t>
            </a:r>
            <a:r>
              <a:rPr lang="en-US" b="1">
                <a:solidFill>
                  <a:srgbClr val="000000"/>
                </a:solidFill>
                <a:latin typeface="Consolas"/>
              </a:rPr>
              <a:t> ApplicationContext</a:t>
            </a:r>
            <a:r>
              <a:rPr lang="sr-Latn-RS" b="1">
                <a:solidFill>
                  <a:srgbClr val="000000"/>
                </a:solidFill>
                <a:latin typeface="Consolas"/>
              </a:rPr>
              <a:t> </a:t>
            </a:r>
            <a:r>
              <a:rPr lang="sr-Latn-RS" b="1">
                <a:solidFill>
                  <a:srgbClr val="0000C0"/>
                </a:solidFill>
                <a:latin typeface="Consolas"/>
              </a:rPr>
              <a:t>a</a:t>
            </a:r>
            <a:r>
              <a:rPr lang="en-US" b="1">
                <a:solidFill>
                  <a:srgbClr val="0000C0"/>
                </a:solidFill>
                <a:latin typeface="Consolas"/>
              </a:rPr>
              <a:t>pplicationContext</a:t>
            </a:r>
            <a:r>
              <a:rPr lang="en-US" b="1">
                <a:solidFill>
                  <a:srgbClr val="000000"/>
                </a:solidFill>
                <a:latin typeface="Consolas"/>
              </a:rPr>
              <a:t>;</a:t>
            </a:r>
          </a:p>
          <a:p>
            <a:r>
              <a:rPr lang="en-US" b="1">
                <a:solidFill>
                  <a:srgbClr val="7F0055"/>
                </a:solidFill>
                <a:latin typeface="Consolas"/>
              </a:rPr>
              <a:t>	private</a:t>
            </a:r>
            <a:r>
              <a:rPr lang="en-US" b="1">
                <a:solidFill>
                  <a:srgbClr val="000000"/>
                </a:solidFill>
                <a:latin typeface="Consolas"/>
              </a:rPr>
              <a:t> String </a:t>
            </a:r>
            <a:r>
              <a:rPr lang="en-US" b="1">
                <a:solidFill>
                  <a:srgbClr val="0000C0"/>
                </a:solidFill>
                <a:latin typeface="Consolas"/>
              </a:rPr>
              <a:t>bURL</a:t>
            </a:r>
            <a:r>
              <a:rPr lang="en-US" b="1">
                <a:solidFill>
                  <a:srgbClr val="000000"/>
                </a:solidFill>
                <a:latin typeface="Consolas"/>
              </a:rPr>
              <a:t>; </a:t>
            </a:r>
          </a:p>
          <a:p>
            <a:endParaRPr lang="en-US">
              <a:latin typeface="Consolas"/>
            </a:endParaRPr>
          </a:p>
        </p:txBody>
      </p:sp>
      <p:cxnSp>
        <p:nvCxnSpPr>
          <p:cNvPr id="7" name="Straight Arrow Connector 6"/>
          <p:cNvCxnSpPr/>
          <p:nvPr/>
        </p:nvCxnSpPr>
        <p:spPr>
          <a:xfrm flipH="1">
            <a:off x="2586116" y="4021312"/>
            <a:ext cx="453169" cy="293861"/>
          </a:xfrm>
          <a:prstGeom prst="straightConnector1">
            <a:avLst/>
          </a:prstGeom>
          <a:ln w="38100">
            <a:solidFill>
              <a:srgbClr val="EA232A"/>
            </a:solidFill>
            <a:tailEnd type="triangle"/>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Controllers</a:t>
            </a:r>
          </a:p>
        </p:txBody>
      </p:sp>
    </p:spTree>
    <p:extLst>
      <p:ext uri="{BB962C8B-B14F-4D97-AF65-F5344CB8AC3E}">
        <p14:creationId xmlns:p14="http://schemas.microsoft.com/office/powerpoint/2010/main" val="854727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Spring Boot </a:t>
            </a:r>
            <a:r>
              <a:rPr lang="en-US" err="1">
                <a:solidFill>
                  <a:schemeClr val="bg1"/>
                </a:solidFill>
                <a:latin typeface="+mn-lt"/>
              </a:rPr>
              <a:t>uvod</a:t>
            </a:r>
            <a:endParaRPr lang="en-US">
              <a:solidFill>
                <a:schemeClr val="bg1"/>
              </a:solidFill>
              <a:latin typeface="+mn-lt"/>
            </a:endParaRPr>
          </a:p>
        </p:txBody>
      </p:sp>
      <p:sp>
        <p:nvSpPr>
          <p:cNvPr id="3" name="Content Placeholder 2"/>
          <p:cNvSpPr>
            <a:spLocks noGrp="1"/>
          </p:cNvSpPr>
          <p:nvPr>
            <p:ph idx="1"/>
          </p:nvPr>
        </p:nvSpPr>
        <p:spPr>
          <a:xfrm>
            <a:off x="249382" y="1574499"/>
            <a:ext cx="11684000" cy="5047974"/>
          </a:xfrm>
          <a:ln w="38100">
            <a:solidFill>
              <a:schemeClr val="tx1">
                <a:lumMod val="65000"/>
                <a:lumOff val="35000"/>
              </a:schemeClr>
            </a:solidFill>
            <a:prstDash val="solid"/>
            <a:round/>
          </a:ln>
        </p:spPr>
        <p:txBody>
          <a:bodyPr>
            <a:normAutofit/>
          </a:bodyPr>
          <a:lstStyle/>
          <a:p>
            <a:r>
              <a:rPr lang="sr-Latn-RS"/>
              <a:t>Uloga </a:t>
            </a:r>
            <a:r>
              <a:rPr lang="sr-Latn-RS" b="1"/>
              <a:t>DispatcherServlet</a:t>
            </a:r>
            <a:r>
              <a:rPr lang="sr-Latn-RS"/>
              <a:t> je da na osnovu HTTP zahteva i konfiguracije Spring aplikacije odluči tačno kom kontroleru će proslediti pristigli HTTP zahtev koji je zadužen za obradu tog zahteva. </a:t>
            </a:r>
            <a:r>
              <a:rPr lang="en-US"/>
              <a:t>To </a:t>
            </a:r>
            <a:r>
              <a:rPr lang="en-US" err="1"/>
              <a:t>odlučuje</a:t>
            </a:r>
            <a:r>
              <a:rPr lang="en-US"/>
              <a:t> </a:t>
            </a:r>
            <a:r>
              <a:rPr lang="en-US" err="1"/>
              <a:t>na</a:t>
            </a:r>
            <a:r>
              <a:rPr lang="en-US"/>
              <a:t> </a:t>
            </a:r>
            <a:r>
              <a:rPr lang="en-US" err="1"/>
              <a:t>osnovu</a:t>
            </a:r>
            <a:r>
              <a:rPr lang="en-US"/>
              <a:t> URL.</a:t>
            </a:r>
            <a:endParaRPr lang="sr-Latn-RS"/>
          </a:p>
          <a:p>
            <a:pPr lvl="1"/>
            <a:r>
              <a:rPr lang="en-US"/>
              <a:t>DispatcherServlet ima ulogu Front </a:t>
            </a:r>
            <a:r>
              <a:rPr lang="en-US" err="1"/>
              <a:t>Controler</a:t>
            </a:r>
            <a:endParaRPr lang="en-US"/>
          </a:p>
          <a:p>
            <a:r>
              <a:rPr lang="en-US" b="1"/>
              <a:t>Controller </a:t>
            </a:r>
            <a:r>
              <a:rPr lang="en-US" err="1"/>
              <a:t>su</a:t>
            </a:r>
            <a:r>
              <a:rPr lang="en-US"/>
              <a:t> Java </a:t>
            </a:r>
            <a:r>
              <a:rPr lang="en-US" err="1"/>
              <a:t>klase</a:t>
            </a:r>
            <a:r>
              <a:rPr lang="en-US"/>
              <a:t> </a:t>
            </a:r>
            <a:r>
              <a:rPr lang="en-US" err="1"/>
              <a:t>čije</a:t>
            </a:r>
            <a:r>
              <a:rPr lang="en-US"/>
              <a:t> </a:t>
            </a:r>
            <a:r>
              <a:rPr lang="en-US" err="1"/>
              <a:t>metode</a:t>
            </a:r>
            <a:r>
              <a:rPr lang="en-US"/>
              <a:t> (</a:t>
            </a:r>
            <a:r>
              <a:rPr lang="en-US" b="1"/>
              <a:t>Handler Methods</a:t>
            </a:r>
            <a:r>
              <a:rPr lang="en-US"/>
              <a:t>) </a:t>
            </a:r>
            <a:r>
              <a:rPr lang="en-US" err="1"/>
              <a:t>su</a:t>
            </a:r>
            <a:r>
              <a:rPr lang="en-US"/>
              <a:t> </a:t>
            </a:r>
            <a:r>
              <a:rPr lang="en-US" err="1"/>
              <a:t>zadužene</a:t>
            </a:r>
            <a:r>
              <a:rPr lang="en-US"/>
              <a:t> </a:t>
            </a:r>
            <a:r>
              <a:rPr lang="en-US" err="1"/>
              <a:t>za</a:t>
            </a:r>
            <a:r>
              <a:rPr lang="en-US"/>
              <a:t> </a:t>
            </a:r>
            <a:r>
              <a:rPr lang="en-US" err="1"/>
              <a:t>obradu</a:t>
            </a:r>
            <a:r>
              <a:rPr lang="en-US"/>
              <a:t> </a:t>
            </a:r>
            <a:r>
              <a:rPr lang="en-US" err="1"/>
              <a:t>različitih</a:t>
            </a:r>
            <a:r>
              <a:rPr lang="en-US"/>
              <a:t> HTTP </a:t>
            </a:r>
            <a:r>
              <a:rPr lang="en-US" err="1"/>
              <a:t>zahteva</a:t>
            </a:r>
            <a:r>
              <a:rPr lang="en-US"/>
              <a:t>. Po </a:t>
            </a:r>
            <a:r>
              <a:rPr lang="en-US" err="1"/>
              <a:t>potrebi</a:t>
            </a:r>
            <a:r>
              <a:rPr lang="en-US"/>
              <a:t> </a:t>
            </a:r>
            <a:r>
              <a:rPr lang="en-US" err="1"/>
              <a:t>metode</a:t>
            </a:r>
            <a:r>
              <a:rPr lang="en-US"/>
              <a:t> </a:t>
            </a:r>
            <a:r>
              <a:rPr lang="en-US" err="1"/>
              <a:t>kreiraju</a:t>
            </a:r>
            <a:r>
              <a:rPr lang="en-US"/>
              <a:t> </a:t>
            </a:r>
            <a:r>
              <a:rPr lang="en-US" b="1"/>
              <a:t>model</a:t>
            </a:r>
            <a:r>
              <a:rPr lang="en-US"/>
              <a:t> i </a:t>
            </a:r>
            <a:r>
              <a:rPr lang="en-US" err="1"/>
              <a:t>pozivaju</a:t>
            </a:r>
            <a:r>
              <a:rPr lang="en-US"/>
              <a:t> </a:t>
            </a:r>
            <a:r>
              <a:rPr lang="en-US" err="1"/>
              <a:t>metode</a:t>
            </a:r>
            <a:r>
              <a:rPr lang="en-US"/>
              <a:t> </a:t>
            </a:r>
            <a:r>
              <a:rPr lang="en-US" err="1"/>
              <a:t>servisnog</a:t>
            </a:r>
            <a:r>
              <a:rPr lang="en-US"/>
              <a:t> </a:t>
            </a:r>
            <a:r>
              <a:rPr lang="en-US" err="1"/>
              <a:t>sloja</a:t>
            </a:r>
            <a:r>
              <a:rPr lang="en-US"/>
              <a:t>.</a:t>
            </a:r>
            <a:endParaRPr lang="sr-Latn-RS"/>
          </a:p>
          <a:p>
            <a:r>
              <a:rPr lang="sr-Latn-RS" b="1"/>
              <a:t>View engine </a:t>
            </a:r>
            <a:r>
              <a:rPr lang="sr-Latn-RS"/>
              <a:t>može biti npr. </a:t>
            </a:r>
            <a:r>
              <a:rPr lang="en-US"/>
              <a:t>JSP</a:t>
            </a:r>
            <a:r>
              <a:rPr lang="sr-Latn-RS"/>
              <a:t>, </a:t>
            </a:r>
            <a:r>
              <a:rPr lang="en-US"/>
              <a:t>FreeMarker </a:t>
            </a:r>
            <a:r>
              <a:rPr lang="sr-Latn-RS"/>
              <a:t>ili </a:t>
            </a:r>
            <a:r>
              <a:rPr lang="en-US" err="1"/>
              <a:t>Thymeleaf</a:t>
            </a:r>
            <a:r>
              <a:rPr lang="en-US"/>
              <a:t> template engine</a:t>
            </a:r>
          </a:p>
          <a:p>
            <a:endParaRPr lang="en-US" b="1"/>
          </a:p>
          <a:p>
            <a:endParaRPr lang="en-US"/>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4000">
                <a:latin typeface="+mn-lt"/>
              </a:rPr>
              <a:t>Arhitektura Spring MVC aplikacije sa procesom rada</a:t>
            </a:r>
          </a:p>
        </p:txBody>
      </p:sp>
    </p:spTree>
    <p:extLst>
      <p:ext uri="{BB962C8B-B14F-4D97-AF65-F5344CB8AC3E}">
        <p14:creationId xmlns:p14="http://schemas.microsoft.com/office/powerpoint/2010/main" val="24036884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rPr>
              <a:t>Pristup</a:t>
            </a:r>
            <a:r>
              <a:rPr lang="en-US" sz="4000">
                <a:latin typeface="+mn-lt"/>
              </a:rPr>
              <a:t> ApplicationContext objektu </a:t>
            </a:r>
            <a:endParaRPr lang="sv-SE" sz="4000">
              <a:latin typeface="+mn-lt"/>
            </a:endParaRPr>
          </a:p>
        </p:txBody>
      </p:sp>
      <p:sp>
        <p:nvSpPr>
          <p:cNvPr id="6" name="Rectangle 5"/>
          <p:cNvSpPr/>
          <p:nvPr/>
        </p:nvSpPr>
        <p:spPr>
          <a:xfrm>
            <a:off x="249382" y="2555081"/>
            <a:ext cx="11684003" cy="3693319"/>
          </a:xfrm>
          <a:prstGeom prst="rect">
            <a:avLst/>
          </a:prstGeom>
        </p:spPr>
        <p:txBody>
          <a:bodyPr wrap="square">
            <a:spAutoFit/>
          </a:bodyPr>
          <a:lstStyle/>
          <a:p>
            <a:r>
              <a:rPr lang="en-US">
                <a:solidFill>
                  <a:srgbClr val="646464"/>
                </a:solidFill>
                <a:latin typeface="Consolas"/>
              </a:rPr>
              <a:t>@PostConstruct</a:t>
            </a:r>
          </a:p>
          <a:p>
            <a:r>
              <a:rPr lang="en-US" b="1">
                <a:solidFill>
                  <a:srgbClr val="7F0055"/>
                </a:solidFill>
                <a:latin typeface="Consolas"/>
              </a:rPr>
              <a:t>public</a:t>
            </a:r>
            <a:r>
              <a:rPr lang="en-US" b="1">
                <a:solidFill>
                  <a:srgbClr val="000000"/>
                </a:solidFill>
                <a:latin typeface="Consolas"/>
              </a:rPr>
              <a:t> </a:t>
            </a:r>
            <a:r>
              <a:rPr lang="en-US" b="1">
                <a:solidFill>
                  <a:srgbClr val="7F0055"/>
                </a:solidFill>
                <a:latin typeface="Consolas"/>
              </a:rPr>
              <a:t>void</a:t>
            </a:r>
            <a:r>
              <a:rPr lang="en-US" b="1">
                <a:solidFill>
                  <a:srgbClr val="000000"/>
                </a:solidFill>
                <a:latin typeface="Consolas"/>
              </a:rPr>
              <a:t> init() {</a:t>
            </a:r>
          </a:p>
          <a:p>
            <a:endParaRPr lang="en-US">
              <a:latin typeface="Consolas"/>
            </a:endParaRPr>
          </a:p>
          <a:p>
            <a:r>
              <a:rPr lang="sr-Latn-RS">
                <a:solidFill>
                  <a:srgbClr val="3F7F5F"/>
                </a:solidFill>
                <a:latin typeface="Consolas"/>
              </a:rPr>
              <a:t>    </a:t>
            </a:r>
            <a:r>
              <a:rPr lang="fr-FR">
                <a:solidFill>
                  <a:srgbClr val="3F7F5F"/>
                </a:solidFill>
                <a:latin typeface="Consolas"/>
              </a:rPr>
              <a:t>//WebApplicationContext je klasa naslednica ApplicationContext</a:t>
            </a:r>
          </a:p>
          <a:p>
            <a:r>
              <a:rPr lang="en-US">
                <a:solidFill>
                  <a:srgbClr val="000000"/>
                </a:solidFill>
                <a:latin typeface="Consolas"/>
              </a:rPr>
              <a:t>    </a:t>
            </a:r>
            <a:r>
              <a:rPr lang="en-US" b="1">
                <a:solidFill>
                  <a:srgbClr val="7F0055"/>
                </a:solidFill>
                <a:latin typeface="Consolas"/>
              </a:rPr>
              <a:t>if</a:t>
            </a:r>
            <a:r>
              <a:rPr lang="en-US" b="1">
                <a:solidFill>
                  <a:srgbClr val="000000"/>
                </a:solidFill>
                <a:latin typeface="Consolas"/>
              </a:rPr>
              <a:t> (</a:t>
            </a:r>
            <a:r>
              <a:rPr lang="en-US" b="1">
                <a:solidFill>
                  <a:srgbClr val="0000C0"/>
                </a:solidFill>
                <a:latin typeface="Consolas"/>
              </a:rPr>
              <a:t>applicationContext</a:t>
            </a:r>
            <a:r>
              <a:rPr lang="en-US" b="1">
                <a:solidFill>
                  <a:srgbClr val="000000"/>
                </a:solidFill>
                <a:latin typeface="Consolas"/>
              </a:rPr>
              <a:t> </a:t>
            </a:r>
            <a:r>
              <a:rPr lang="en-US" b="1">
                <a:solidFill>
                  <a:srgbClr val="7F0055"/>
                </a:solidFill>
                <a:latin typeface="Consolas"/>
              </a:rPr>
              <a:t>instanceof</a:t>
            </a:r>
            <a:r>
              <a:rPr lang="en-US" b="1">
                <a:solidFill>
                  <a:srgbClr val="000000"/>
                </a:solidFill>
                <a:latin typeface="Consolas"/>
              </a:rPr>
              <a:t> WebApplicationContext) {</a:t>
            </a:r>
          </a:p>
          <a:p>
            <a:r>
              <a:rPr lang="en-US">
                <a:solidFill>
                  <a:srgbClr val="000000"/>
                </a:solidFill>
                <a:latin typeface="Consolas"/>
              </a:rPr>
              <a:t>    </a:t>
            </a:r>
            <a:r>
              <a:rPr lang="sr-Latn-RS">
                <a:solidFill>
                  <a:srgbClr val="000000"/>
                </a:solidFill>
                <a:latin typeface="Consolas"/>
              </a:rPr>
              <a:t>	</a:t>
            </a:r>
            <a:r>
              <a:rPr lang="en-US">
                <a:solidFill>
                  <a:srgbClr val="0000C0"/>
                </a:solidFill>
                <a:latin typeface="Consolas"/>
              </a:rPr>
              <a:t>servletContext</a:t>
            </a:r>
            <a:r>
              <a:rPr lang="en-US">
                <a:solidFill>
                  <a:srgbClr val="000000"/>
                </a:solidFill>
                <a:latin typeface="Consolas"/>
              </a:rPr>
              <a:t> = ((WebApplicationContext) </a:t>
            </a:r>
            <a:r>
              <a:rPr lang="en-US">
                <a:solidFill>
                  <a:srgbClr val="0000C0"/>
                </a:solidFill>
                <a:latin typeface="Consolas"/>
              </a:rPr>
              <a:t>applicationContext</a:t>
            </a:r>
            <a:r>
              <a:rPr lang="en-US">
                <a:solidFill>
                  <a:srgbClr val="000000"/>
                </a:solidFill>
                <a:latin typeface="Consolas"/>
              </a:rPr>
              <a:t>).getServletContext();</a:t>
            </a:r>
          </a:p>
          <a:p>
            <a:r>
              <a:rPr lang="sr-Latn-RS">
                <a:solidFill>
                  <a:srgbClr val="3F7F5F"/>
                </a:solidFill>
                <a:latin typeface="Consolas"/>
              </a:rPr>
              <a:t>	</a:t>
            </a:r>
            <a:r>
              <a:rPr lang="en-US">
                <a:solidFill>
                  <a:srgbClr val="3F7F5F"/>
                </a:solidFill>
                <a:latin typeface="Consolas"/>
              </a:rPr>
              <a:t>//Specify the base URL for all relative URLs in a document</a:t>
            </a:r>
          </a:p>
          <a:p>
            <a:r>
              <a:rPr lang="sr-Latn-RS">
                <a:solidFill>
                  <a:srgbClr val="0000C0"/>
                </a:solidFill>
                <a:latin typeface="Consolas"/>
              </a:rPr>
              <a:t>	</a:t>
            </a:r>
            <a:r>
              <a:rPr lang="en-US">
                <a:solidFill>
                  <a:srgbClr val="0000C0"/>
                </a:solidFill>
                <a:latin typeface="Consolas"/>
              </a:rPr>
              <a:t>bURL</a:t>
            </a:r>
            <a:r>
              <a:rPr lang="en-US">
                <a:solidFill>
                  <a:srgbClr val="000000"/>
                </a:solidFill>
                <a:latin typeface="Consolas"/>
              </a:rPr>
              <a:t> = </a:t>
            </a:r>
            <a:r>
              <a:rPr lang="en-US">
                <a:solidFill>
                  <a:srgbClr val="0000C0"/>
                </a:solidFill>
                <a:latin typeface="Consolas"/>
              </a:rPr>
              <a:t>servletContext</a:t>
            </a:r>
            <a:r>
              <a:rPr lang="en-US">
                <a:solidFill>
                  <a:srgbClr val="000000"/>
                </a:solidFill>
                <a:latin typeface="Consolas"/>
              </a:rPr>
              <a:t>.getContextPath()+</a:t>
            </a:r>
            <a:r>
              <a:rPr lang="en-US">
                <a:solidFill>
                  <a:srgbClr val="2A00FF"/>
                </a:solidFill>
                <a:latin typeface="Consolas"/>
              </a:rPr>
              <a:t>"/"</a:t>
            </a:r>
            <a:r>
              <a:rPr lang="en-US">
                <a:solidFill>
                  <a:srgbClr val="000000"/>
                </a:solidFill>
                <a:latin typeface="Consolas"/>
              </a:rPr>
              <a:t>;</a:t>
            </a:r>
          </a:p>
          <a:p>
            <a:r>
              <a:rPr lang="en-US">
                <a:solidFill>
                  <a:srgbClr val="000000"/>
                </a:solidFill>
                <a:latin typeface="Consolas"/>
              </a:rPr>
              <a:t>    }</a:t>
            </a:r>
          </a:p>
          <a:p>
            <a:r>
              <a:rPr lang="sr-Latn-RS">
                <a:solidFill>
                  <a:srgbClr val="0000C0"/>
                </a:solidFill>
                <a:latin typeface="Consolas"/>
              </a:rPr>
              <a:t>	</a:t>
            </a:r>
            <a:r>
              <a:rPr lang="en-US">
                <a:solidFill>
                  <a:srgbClr val="0000C0"/>
                </a:solidFill>
                <a:latin typeface="Consolas"/>
              </a:rPr>
              <a:t>bURL</a:t>
            </a:r>
            <a:r>
              <a:rPr lang="en-US">
                <a:solidFill>
                  <a:srgbClr val="000000"/>
                </a:solidFill>
                <a:latin typeface="Consolas"/>
              </a:rPr>
              <a:t> = </a:t>
            </a:r>
            <a:r>
              <a:rPr lang="en-US">
                <a:solidFill>
                  <a:srgbClr val="0000C0"/>
                </a:solidFill>
                <a:latin typeface="Consolas"/>
              </a:rPr>
              <a:t>applicationContext</a:t>
            </a:r>
            <a:r>
              <a:rPr lang="en-US">
                <a:solidFill>
                  <a:srgbClr val="000000"/>
                </a:solidFill>
                <a:latin typeface="Consolas"/>
              </a:rPr>
              <a:t>.getEnvironment()</a:t>
            </a:r>
            <a:br>
              <a:rPr lang="en-US">
                <a:solidFill>
                  <a:srgbClr val="000000"/>
                </a:solidFill>
                <a:latin typeface="Consolas"/>
              </a:rPr>
            </a:br>
            <a:r>
              <a:rPr lang="en-US">
                <a:solidFill>
                  <a:srgbClr val="000000"/>
                </a:solidFill>
                <a:latin typeface="Consolas"/>
              </a:rPr>
              <a:t>.getProperty(</a:t>
            </a:r>
            <a:r>
              <a:rPr lang="en-US">
                <a:solidFill>
                  <a:srgbClr val="2A00FF"/>
                </a:solidFill>
                <a:latin typeface="Consolas"/>
              </a:rPr>
              <a:t>"server.servlet.contextPath"</a:t>
            </a:r>
            <a:r>
              <a:rPr lang="en-US">
                <a:solidFill>
                  <a:srgbClr val="000000"/>
                </a:solidFill>
                <a:latin typeface="Consolas"/>
              </a:rPr>
              <a:t>)+</a:t>
            </a:r>
            <a:r>
              <a:rPr lang="en-US">
                <a:solidFill>
                  <a:srgbClr val="2A00FF"/>
                </a:solidFill>
                <a:latin typeface="Consolas"/>
              </a:rPr>
              <a:t>"/"</a:t>
            </a:r>
            <a:r>
              <a:rPr lang="en-US">
                <a:solidFill>
                  <a:srgbClr val="000000"/>
                </a:solidFill>
                <a:latin typeface="Consolas"/>
              </a:rPr>
              <a:t>;</a:t>
            </a:r>
          </a:p>
          <a:p>
            <a:r>
              <a:rPr lang="en-US">
                <a:solidFill>
                  <a:srgbClr val="000000"/>
                </a:solidFill>
                <a:latin typeface="Consolas"/>
              </a:rPr>
              <a:t>    </a:t>
            </a:r>
            <a:r>
              <a:rPr lang="sr-Latn-RS">
                <a:solidFill>
                  <a:srgbClr val="000000"/>
                </a:solidFill>
                <a:latin typeface="Consolas"/>
              </a:rPr>
              <a:t>...</a:t>
            </a:r>
          </a:p>
          <a:p>
            <a:r>
              <a:rPr lang="en-US">
                <a:solidFill>
                  <a:srgbClr val="000000"/>
                </a:solidFill>
                <a:latin typeface="Consolas"/>
              </a:rPr>
              <a:t>}</a:t>
            </a:r>
            <a:endParaRPr lang="en-US"/>
          </a:p>
        </p:txBody>
      </p:sp>
      <p:cxnSp>
        <p:nvCxnSpPr>
          <p:cNvPr id="7" name="Straight Arrow Connector 6"/>
          <p:cNvCxnSpPr/>
          <p:nvPr/>
        </p:nvCxnSpPr>
        <p:spPr>
          <a:xfrm flipH="1">
            <a:off x="6044842" y="3164681"/>
            <a:ext cx="906341" cy="587721"/>
          </a:xfrm>
          <a:prstGeom prst="straightConnector1">
            <a:avLst/>
          </a:prstGeom>
          <a:ln w="38100">
            <a:solidFill>
              <a:srgbClr val="EA232A"/>
            </a:solidFill>
            <a:tailEnd type="triangle"/>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Controllers</a:t>
            </a:r>
          </a:p>
        </p:txBody>
      </p:sp>
      <p:sp>
        <p:nvSpPr>
          <p:cNvPr id="10" name="Content Placeholder 2"/>
          <p:cNvSpPr>
            <a:spLocks noGrp="1"/>
          </p:cNvSpPr>
          <p:nvPr>
            <p:ph idx="1"/>
          </p:nvPr>
        </p:nvSpPr>
        <p:spPr>
          <a:xfrm>
            <a:off x="249382" y="1574500"/>
            <a:ext cx="11567480" cy="945962"/>
          </a:xfrm>
          <a:ln w="38100">
            <a:solidFill>
              <a:schemeClr val="tx1">
                <a:lumMod val="65000"/>
                <a:lumOff val="35000"/>
              </a:schemeClr>
            </a:solidFill>
            <a:prstDash val="solid"/>
            <a:round/>
          </a:ln>
        </p:spPr>
        <p:txBody>
          <a:bodyPr>
            <a:normAutofit lnSpcReduction="10000"/>
          </a:bodyPr>
          <a:lstStyle/>
          <a:p>
            <a:r>
              <a:rPr lang="fr-FR"/>
              <a:t>WebApplicationContext je klasa naslednica ApplicationContext</a:t>
            </a:r>
            <a:endParaRPr lang="sr-Latn-RS"/>
          </a:p>
          <a:p>
            <a:r>
              <a:rPr lang="sr-Latn-RS"/>
              <a:t>Moguće je pristupiti ServletContex i Enviroment objektima</a:t>
            </a:r>
            <a:endParaRPr lang="sr-Latn-RS" i="1"/>
          </a:p>
          <a:p>
            <a:endParaRPr lang="sr-Latn-RS"/>
          </a:p>
          <a:p>
            <a:endParaRPr lang="sr-Latn-RS" b="1">
              <a:latin typeface="Calibri" pitchFamily="34" charset="0"/>
            </a:endParaRPr>
          </a:p>
        </p:txBody>
      </p:sp>
    </p:spTree>
    <p:extLst>
      <p:ext uri="{BB962C8B-B14F-4D97-AF65-F5344CB8AC3E}">
        <p14:creationId xmlns:p14="http://schemas.microsoft.com/office/powerpoint/2010/main" val="2892894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4955255"/>
          </a:xfrm>
          <a:ln w="38100">
            <a:solidFill>
              <a:schemeClr val="tx1">
                <a:lumMod val="65000"/>
                <a:lumOff val="35000"/>
              </a:schemeClr>
            </a:solidFill>
            <a:prstDash val="solid"/>
            <a:round/>
          </a:ln>
        </p:spPr>
        <p:txBody>
          <a:bodyPr>
            <a:normAutofit/>
          </a:bodyPr>
          <a:lstStyle/>
          <a:p>
            <a:r>
              <a:rPr lang="en-US" err="1"/>
              <a:t>Mnogi</a:t>
            </a:r>
            <a:r>
              <a:rPr lang="en-US"/>
              <a:t> </a:t>
            </a:r>
            <a:r>
              <a:rPr lang="en-US" err="1"/>
              <a:t>razvojni</a:t>
            </a:r>
            <a:r>
              <a:rPr lang="en-US"/>
              <a:t> </a:t>
            </a:r>
            <a:r>
              <a:rPr lang="en-US" err="1"/>
              <a:t>okviri</a:t>
            </a:r>
            <a:r>
              <a:rPr lang="en-US"/>
              <a:t> </a:t>
            </a:r>
            <a:r>
              <a:rPr lang="en-US" err="1"/>
              <a:t>zahtevaju</a:t>
            </a:r>
            <a:r>
              <a:rPr lang="en-US"/>
              <a:t> da </a:t>
            </a:r>
            <a:r>
              <a:rPr lang="en-US" err="1"/>
              <a:t>klase</a:t>
            </a:r>
            <a:r>
              <a:rPr lang="en-US"/>
              <a:t> </a:t>
            </a:r>
            <a:r>
              <a:rPr lang="en-US" err="1"/>
              <a:t>budu</a:t>
            </a:r>
            <a:r>
              <a:rPr lang="en-US"/>
              <a:t> </a:t>
            </a:r>
            <a:r>
              <a:rPr lang="en-US" err="1"/>
              <a:t>pisane</a:t>
            </a:r>
            <a:r>
              <a:rPr lang="en-US"/>
              <a:t> </a:t>
            </a:r>
            <a:r>
              <a:rPr lang="en-US" err="1"/>
              <a:t>uz</a:t>
            </a:r>
            <a:r>
              <a:rPr lang="en-US"/>
              <a:t> </a:t>
            </a:r>
            <a:r>
              <a:rPr lang="en-US" err="1"/>
              <a:t>poštovanje</a:t>
            </a:r>
            <a:r>
              <a:rPr lang="en-US"/>
              <a:t> </a:t>
            </a:r>
            <a:r>
              <a:rPr lang="sr-Latn-RS"/>
              <a:t>JavaBean </a:t>
            </a:r>
            <a:r>
              <a:rPr lang="en-US"/>
              <a:t>standard</a:t>
            </a:r>
            <a:r>
              <a:rPr lang="sr-Latn-RS"/>
              <a:t>a</a:t>
            </a:r>
          </a:p>
          <a:p>
            <a:r>
              <a:rPr lang="en-US"/>
              <a:t>JavaBean je običan standard za pisanje klasa.</a:t>
            </a:r>
          </a:p>
          <a:p>
            <a:pPr lvl="1"/>
            <a:r>
              <a:rPr lang="en-US"/>
              <a:t>Standard nalaže da klasa mora zadovoljavati sledeće osobine da bi bila Bean:</a:t>
            </a:r>
          </a:p>
          <a:p>
            <a:pPr lvl="1"/>
            <a:r>
              <a:rPr lang="en-US"/>
              <a:t>Svi atributi klase moraju biti privatni (private) – koristiti getere i setere</a:t>
            </a:r>
          </a:p>
          <a:p>
            <a:pPr lvl="1"/>
            <a:r>
              <a:rPr lang="en-US"/>
              <a:t>Klasa mora imati javni (public) konstruktor bez parametara</a:t>
            </a:r>
          </a:p>
          <a:p>
            <a:pPr lvl="1"/>
            <a:r>
              <a:rPr lang="en-US"/>
              <a:t>Klasa implementira interfejs Serializable</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b="1"/>
              <a:t>JavaBean klase u Spring radnom okviru </a:t>
            </a:r>
            <a:r>
              <a:rPr lang="sr-Latn-RS" sz="4000" b="1">
                <a:solidFill>
                  <a:srgbClr val="FF0000"/>
                </a:solidFill>
              </a:rPr>
              <a:t>– PODSEĆANJE </a:t>
            </a:r>
            <a:endParaRPr lang="en-US" sz="4000">
              <a:solidFill>
                <a:srgbClr val="FF0000"/>
              </a:solidFill>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Boot projekat</a:t>
            </a:r>
            <a:endParaRPr lang="en-US">
              <a:solidFill>
                <a:schemeClr val="bg1"/>
              </a:solidFill>
              <a:latin typeface="+mn-lt"/>
            </a:endParaRPr>
          </a:p>
        </p:txBody>
      </p:sp>
    </p:spTree>
    <p:extLst>
      <p:ext uri="{BB962C8B-B14F-4D97-AF65-F5344CB8AC3E}">
        <p14:creationId xmlns:p14="http://schemas.microsoft.com/office/powerpoint/2010/main" val="19147378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pring Component Annotations"/>
          <p:cNvPicPr/>
          <p:nvPr/>
        </p:nvPicPr>
        <p:blipFill>
          <a:blip r:embed="rId3">
            <a:extLst>
              <a:ext uri="{28A0092B-C50C-407E-A947-70E740481C1C}">
                <a14:useLocalDpi xmlns:a14="http://schemas.microsoft.com/office/drawing/2010/main" val="0"/>
              </a:ext>
            </a:extLst>
          </a:blip>
          <a:srcRect/>
          <a:stretch>
            <a:fillRect/>
          </a:stretch>
        </p:blipFill>
        <p:spPr bwMode="auto">
          <a:xfrm>
            <a:off x="5558589" y="3779419"/>
            <a:ext cx="5654843" cy="248903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249382" y="1574498"/>
            <a:ext cx="11684000" cy="4955255"/>
          </a:xfrm>
          <a:ln w="38100">
            <a:solidFill>
              <a:schemeClr val="tx1">
                <a:lumMod val="65000"/>
                <a:lumOff val="35000"/>
              </a:schemeClr>
            </a:solidFill>
            <a:prstDash val="solid"/>
            <a:round/>
          </a:ln>
        </p:spPr>
        <p:txBody>
          <a:bodyPr>
            <a:normAutofit/>
          </a:bodyPr>
          <a:lstStyle/>
          <a:p>
            <a:r>
              <a:rPr lang="en-US"/>
              <a:t>Ako </a:t>
            </a:r>
            <a:r>
              <a:rPr lang="en-US" err="1"/>
              <a:t>želimo</a:t>
            </a:r>
            <a:r>
              <a:rPr lang="en-US"/>
              <a:t> da </a:t>
            </a:r>
            <a:r>
              <a:rPr lang="en-US" err="1"/>
              <a:t>klasa</a:t>
            </a:r>
            <a:r>
              <a:rPr lang="en-US"/>
              <a:t> </a:t>
            </a:r>
            <a:r>
              <a:rPr lang="en-US" err="1"/>
              <a:t>bude</a:t>
            </a:r>
            <a:r>
              <a:rPr lang="en-US"/>
              <a:t> </a:t>
            </a:r>
            <a:r>
              <a:rPr lang="en-US" err="1"/>
              <a:t>automatski</a:t>
            </a:r>
            <a:r>
              <a:rPr lang="en-US"/>
              <a:t> </a:t>
            </a:r>
            <a:r>
              <a:rPr lang="en-US" err="1"/>
              <a:t>pronađena</a:t>
            </a:r>
            <a:r>
              <a:rPr lang="en-US"/>
              <a:t> i </a:t>
            </a:r>
            <a:r>
              <a:rPr lang="en-US" err="1"/>
              <a:t>prepoznata</a:t>
            </a:r>
            <a:r>
              <a:rPr lang="en-US"/>
              <a:t> od </a:t>
            </a:r>
            <a:r>
              <a:rPr lang="en-US" err="1"/>
              <a:t>strane</a:t>
            </a:r>
            <a:r>
              <a:rPr lang="en-US"/>
              <a:t> </a:t>
            </a:r>
            <a:r>
              <a:rPr lang="sr-Latn-RS" b="1"/>
              <a:t>Spring </a:t>
            </a:r>
            <a:r>
              <a:rPr lang="en-US" b="1" err="1"/>
              <a:t>kontejnera</a:t>
            </a:r>
            <a:r>
              <a:rPr lang="en-US"/>
              <a:t> </a:t>
            </a:r>
            <a:r>
              <a:rPr lang="en-US" err="1"/>
              <a:t>kao</a:t>
            </a:r>
            <a:r>
              <a:rPr lang="en-US"/>
              <a:t> bean</a:t>
            </a:r>
            <a:r>
              <a:rPr lang="sr-Latn-RS"/>
              <a:t> koja je komponenta Springa</a:t>
            </a:r>
            <a:r>
              <a:rPr lang="en-US"/>
              <a:t>, treba je </a:t>
            </a:r>
            <a:r>
              <a:rPr lang="en-US" err="1"/>
              <a:t>anotirati</a:t>
            </a:r>
            <a:r>
              <a:rPr lang="en-US"/>
              <a:t> </a:t>
            </a:r>
            <a:r>
              <a:rPr lang="en-US" err="1"/>
              <a:t>kao</a:t>
            </a:r>
            <a:r>
              <a:rPr lang="en-US"/>
              <a:t> </a:t>
            </a:r>
            <a:r>
              <a:rPr lang="en-US">
                <a:solidFill>
                  <a:schemeClr val="bg1">
                    <a:lumMod val="65000"/>
                  </a:schemeClr>
                </a:solidFill>
              </a:rPr>
              <a:t>@Component</a:t>
            </a:r>
            <a:r>
              <a:rPr lang="en-US"/>
              <a:t>. </a:t>
            </a:r>
            <a:r>
              <a:rPr lang="en-US" err="1"/>
              <a:t>Umesto</a:t>
            </a:r>
            <a:r>
              <a:rPr lang="en-US"/>
              <a:t> </a:t>
            </a:r>
            <a:r>
              <a:rPr lang="en-US" err="1"/>
              <a:t>generičke</a:t>
            </a:r>
            <a:r>
              <a:rPr lang="en-US"/>
              <a:t> </a:t>
            </a:r>
            <a:r>
              <a:rPr lang="en-US" err="1"/>
              <a:t>anotacije</a:t>
            </a:r>
            <a:r>
              <a:rPr lang="en-US"/>
              <a:t> </a:t>
            </a:r>
            <a:r>
              <a:rPr lang="en-US">
                <a:solidFill>
                  <a:schemeClr val="bg1">
                    <a:lumMod val="65000"/>
                  </a:schemeClr>
                </a:solidFill>
              </a:rPr>
              <a:t>@Component </a:t>
            </a:r>
            <a:r>
              <a:rPr lang="en-US"/>
              <a:t>u </a:t>
            </a:r>
            <a:r>
              <a:rPr lang="en-US" err="1"/>
              <a:t>praksi</a:t>
            </a:r>
            <a:r>
              <a:rPr lang="en-US"/>
              <a:t> se </a:t>
            </a:r>
            <a:r>
              <a:rPr lang="en-US" err="1"/>
              <a:t>koriste</a:t>
            </a:r>
            <a:r>
              <a:rPr lang="en-US"/>
              <a:t> </a:t>
            </a:r>
            <a:r>
              <a:rPr lang="en-US" err="1"/>
              <a:t>njene</a:t>
            </a:r>
            <a:r>
              <a:rPr lang="en-US"/>
              <a:t> </a:t>
            </a:r>
            <a:r>
              <a:rPr lang="en-US" err="1"/>
              <a:t>specijalizacije</a:t>
            </a:r>
            <a:r>
              <a:rPr lang="en-US"/>
              <a:t> </a:t>
            </a:r>
            <a:r>
              <a:rPr lang="en-US" err="1"/>
              <a:t>zavisno</a:t>
            </a:r>
            <a:r>
              <a:rPr lang="en-US"/>
              <a:t> od </a:t>
            </a:r>
            <a:r>
              <a:rPr lang="en-US" err="1"/>
              <a:t>uloge</a:t>
            </a:r>
            <a:r>
              <a:rPr lang="en-US"/>
              <a:t> </a:t>
            </a:r>
            <a:r>
              <a:rPr lang="en-US" err="1"/>
              <a:t>klase</a:t>
            </a:r>
            <a:r>
              <a:rPr lang="en-US"/>
              <a:t> u </a:t>
            </a:r>
            <a:r>
              <a:rPr lang="en-US" err="1"/>
              <a:t>aplikaciji</a:t>
            </a:r>
            <a:r>
              <a:rPr lang="en-US"/>
              <a:t>. </a:t>
            </a:r>
            <a:endParaRPr lang="sr-Latn-RS"/>
          </a:p>
          <a:p>
            <a:r>
              <a:rPr lang="sr-Latn-RS"/>
              <a:t>H</a:t>
            </a:r>
            <a:r>
              <a:rPr lang="en-US" err="1"/>
              <a:t>irerahija</a:t>
            </a:r>
            <a:r>
              <a:rPr lang="en-US"/>
              <a:t> Spring komponenti</a:t>
            </a:r>
            <a:endParaRPr lang="sr-Latn-RS"/>
          </a:p>
          <a:p>
            <a:r>
              <a:rPr lang="en-US" b="1"/>
              <a:t>auto-detect</a:t>
            </a:r>
            <a:r>
              <a:rPr lang="sr-Latn-RS"/>
              <a:t> </a:t>
            </a:r>
            <a:r>
              <a:rPr lang="en-US"/>
              <a:t>beans</a:t>
            </a:r>
            <a:endParaRPr lang="sr-Latn-RS"/>
          </a:p>
          <a:p>
            <a:r>
              <a:rPr lang="en-US" b="1"/>
              <a:t>auto-configure</a:t>
            </a:r>
            <a:r>
              <a:rPr lang="en-US"/>
              <a:t> beans</a:t>
            </a:r>
            <a:endParaRPr lang="sr-Latn-RS"/>
          </a:p>
          <a:p>
            <a:r>
              <a:rPr lang="en-US" b="1"/>
              <a:t>implicit one-to-one mapping </a:t>
            </a:r>
            <a:br>
              <a:rPr lang="sr-Latn-RS"/>
            </a:br>
            <a:r>
              <a:rPr lang="en-US"/>
              <a:t>between the annotated class </a:t>
            </a:r>
            <a:br>
              <a:rPr lang="sr-Latn-RS"/>
            </a:br>
            <a:r>
              <a:rPr lang="en-US"/>
              <a:t>and the bean</a:t>
            </a:r>
            <a:endParaRPr lang="sr-Latn-RS"/>
          </a:p>
          <a:p>
            <a:r>
              <a:rPr lang="sr-Latn-RS"/>
              <a:t>Svi bean su instancirani po Singleton paternu</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b="1"/>
              <a:t>JavaBean klase u Spring radnom okviru </a:t>
            </a:r>
            <a:r>
              <a:rPr lang="sr-Latn-RS" sz="4000" b="1">
                <a:solidFill>
                  <a:srgbClr val="FF0000"/>
                </a:solidFill>
              </a:rPr>
              <a:t>– PODSEĆANJE </a:t>
            </a:r>
            <a:endParaRPr lang="en-US" sz="4000">
              <a:solidFill>
                <a:srgbClr val="FF0000"/>
              </a:solidFill>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Boot projekat</a:t>
            </a:r>
            <a:endParaRPr lang="en-US">
              <a:solidFill>
                <a:schemeClr val="bg1"/>
              </a:solidFill>
              <a:latin typeface="+mn-lt"/>
            </a:endParaRPr>
          </a:p>
        </p:txBody>
      </p:sp>
    </p:spTree>
    <p:extLst>
      <p:ext uri="{BB962C8B-B14F-4D97-AF65-F5344CB8AC3E}">
        <p14:creationId xmlns:p14="http://schemas.microsoft.com/office/powerpoint/2010/main" val="31330847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4955255"/>
          </a:xfrm>
          <a:ln w="38100">
            <a:solidFill>
              <a:schemeClr val="tx1">
                <a:lumMod val="65000"/>
                <a:lumOff val="35000"/>
              </a:schemeClr>
            </a:solidFill>
            <a:prstDash val="solid"/>
            <a:round/>
          </a:ln>
        </p:spPr>
        <p:txBody>
          <a:bodyPr>
            <a:normAutofit lnSpcReduction="10000"/>
          </a:bodyPr>
          <a:lstStyle/>
          <a:p>
            <a:r>
              <a:rPr lang="en-US" dirty="0" err="1"/>
              <a:t>Ako</a:t>
            </a:r>
            <a:r>
              <a:rPr lang="en-US" dirty="0"/>
              <a:t> </a:t>
            </a:r>
            <a:r>
              <a:rPr lang="en-US" dirty="0" err="1"/>
              <a:t>želimo</a:t>
            </a:r>
            <a:r>
              <a:rPr lang="en-US" dirty="0"/>
              <a:t> da </a:t>
            </a:r>
            <a:r>
              <a:rPr lang="en-US" dirty="0" err="1"/>
              <a:t>klasu</a:t>
            </a:r>
            <a:r>
              <a:rPr lang="en-US" dirty="0"/>
              <a:t> </a:t>
            </a:r>
            <a:r>
              <a:rPr lang="en-US" b="1" dirty="0" err="1"/>
              <a:t>eksplicitno</a:t>
            </a:r>
            <a:r>
              <a:rPr lang="en-US" dirty="0"/>
              <a:t> </a:t>
            </a:r>
            <a:r>
              <a:rPr lang="en-US" dirty="0" err="1"/>
              <a:t>odredimo</a:t>
            </a:r>
            <a:r>
              <a:rPr lang="en-US" dirty="0"/>
              <a:t> </a:t>
            </a:r>
            <a:r>
              <a:rPr lang="en-US" dirty="0" err="1"/>
              <a:t>kao</a:t>
            </a:r>
            <a:r>
              <a:rPr lang="en-US" dirty="0"/>
              <a:t> </a:t>
            </a:r>
            <a:r>
              <a:rPr lang="en-US" dirty="0" err="1"/>
              <a:t>jedan</a:t>
            </a:r>
            <a:r>
              <a:rPr lang="en-US" dirty="0"/>
              <a:t> bean </a:t>
            </a:r>
            <a:r>
              <a:rPr lang="en-US" dirty="0" err="1"/>
              <a:t>objekat</a:t>
            </a:r>
            <a:r>
              <a:rPr lang="en-US" dirty="0"/>
              <a:t> za koji </a:t>
            </a:r>
            <a:r>
              <a:rPr lang="en-US" dirty="0" err="1"/>
              <a:t>sami</a:t>
            </a:r>
            <a:r>
              <a:rPr lang="en-US" dirty="0"/>
              <a:t> </a:t>
            </a:r>
            <a:r>
              <a:rPr lang="en-US" b="1" dirty="0" err="1"/>
              <a:t>zadajemo</a:t>
            </a:r>
            <a:r>
              <a:rPr lang="en-US" b="1" dirty="0"/>
              <a:t> </a:t>
            </a:r>
            <a:r>
              <a:rPr lang="en-US" b="1" dirty="0" err="1"/>
              <a:t>njenu</a:t>
            </a:r>
            <a:r>
              <a:rPr lang="en-US" b="1" dirty="0"/>
              <a:t> </a:t>
            </a:r>
            <a:r>
              <a:rPr lang="en-US" b="1" dirty="0" err="1"/>
              <a:t>konfiguraciju</a:t>
            </a:r>
            <a:r>
              <a:rPr lang="sr-Latn-RS" dirty="0"/>
              <a:t> </a:t>
            </a:r>
            <a:r>
              <a:rPr lang="en-US" dirty="0" err="1"/>
              <a:t>tada</a:t>
            </a:r>
            <a:r>
              <a:rPr lang="en-US" dirty="0"/>
              <a:t> je </a:t>
            </a:r>
            <a:r>
              <a:rPr lang="en-US" dirty="0" err="1"/>
              <a:t>potrebno</a:t>
            </a:r>
            <a:r>
              <a:rPr lang="en-US" dirty="0"/>
              <a:t> </a:t>
            </a:r>
            <a:r>
              <a:rPr lang="sr-Latn-RS" dirty="0"/>
              <a:t>koristiti anotaciju </a:t>
            </a:r>
            <a:r>
              <a:rPr lang="en-US" dirty="0">
                <a:solidFill>
                  <a:schemeClr val="bg1">
                    <a:lumMod val="65000"/>
                  </a:schemeClr>
                </a:solidFill>
              </a:rPr>
              <a:t>@Bean</a:t>
            </a:r>
            <a:r>
              <a:rPr lang="sr-Latn-RS" dirty="0"/>
              <a:t>.</a:t>
            </a:r>
            <a:r>
              <a:rPr lang="sr-Latn-RS" dirty="0">
                <a:solidFill>
                  <a:schemeClr val="bg1">
                    <a:lumMod val="65000"/>
                  </a:schemeClr>
                </a:solidFill>
              </a:rPr>
              <a:t> </a:t>
            </a:r>
            <a:r>
              <a:rPr lang="sr-Latn-RS" dirty="0"/>
              <a:t>U</a:t>
            </a:r>
            <a:r>
              <a:rPr lang="en-US" dirty="0"/>
              <a:t>mesto da se </a:t>
            </a:r>
            <a:r>
              <a:rPr lang="en-US" dirty="0" err="1"/>
              <a:t>oslonimo</a:t>
            </a:r>
            <a:r>
              <a:rPr lang="en-US" dirty="0"/>
              <a:t> </a:t>
            </a:r>
            <a:r>
              <a:rPr lang="en-US" dirty="0" err="1"/>
              <a:t>na</a:t>
            </a:r>
            <a:r>
              <a:rPr lang="en-US" dirty="0"/>
              <a:t> Spring da to </a:t>
            </a:r>
            <a:r>
              <a:rPr lang="en-US" dirty="0" err="1"/>
              <a:t>automatski</a:t>
            </a:r>
            <a:r>
              <a:rPr lang="en-US" dirty="0"/>
              <a:t> </a:t>
            </a:r>
            <a:r>
              <a:rPr lang="en-US" dirty="0" err="1"/>
              <a:t>uradi</a:t>
            </a:r>
            <a:r>
              <a:rPr lang="en-US" dirty="0"/>
              <a:t> (</a:t>
            </a:r>
            <a:r>
              <a:rPr lang="en-US" dirty="0" err="1"/>
              <a:t>anotacija</a:t>
            </a:r>
            <a:r>
              <a:rPr lang="en-US" dirty="0"/>
              <a:t> </a:t>
            </a:r>
            <a:r>
              <a:rPr lang="en-US" dirty="0">
                <a:solidFill>
                  <a:schemeClr val="bg1">
                    <a:lumMod val="65000"/>
                  </a:schemeClr>
                </a:solidFill>
              </a:rPr>
              <a:t>@Component</a:t>
            </a:r>
            <a:r>
              <a:rPr lang="en-US" dirty="0"/>
              <a:t>)</a:t>
            </a:r>
            <a:r>
              <a:rPr lang="sr-Latn-RS" dirty="0"/>
              <a:t>.</a:t>
            </a:r>
            <a:r>
              <a:rPr lang="en-US" dirty="0"/>
              <a:t> </a:t>
            </a:r>
            <a:endParaRPr lang="en-US" dirty="0">
              <a:solidFill>
                <a:schemeClr val="bg1">
                  <a:lumMod val="65000"/>
                </a:schemeClr>
              </a:solidFill>
            </a:endParaRPr>
          </a:p>
          <a:p>
            <a:r>
              <a:rPr lang="sr-Latn-RS" dirty="0"/>
              <a:t>Anotacija </a:t>
            </a:r>
            <a:r>
              <a:rPr lang="en-US" dirty="0">
                <a:solidFill>
                  <a:schemeClr val="bg1">
                    <a:lumMod val="65000"/>
                  </a:schemeClr>
                </a:solidFill>
              </a:rPr>
              <a:t>@Bean</a:t>
            </a:r>
            <a:r>
              <a:rPr lang="sr-Latn-RS" dirty="0">
                <a:solidFill>
                  <a:schemeClr val="bg1">
                    <a:lumMod val="65000"/>
                  </a:schemeClr>
                </a:solidFill>
              </a:rPr>
              <a:t> </a:t>
            </a:r>
            <a:r>
              <a:rPr lang="sr-Latn-RS" dirty="0"/>
              <a:t>se koristi za anotiranje </a:t>
            </a:r>
            <a:r>
              <a:rPr lang="sr-Latn-RS" b="1" dirty="0"/>
              <a:t>metoda</a:t>
            </a:r>
            <a:r>
              <a:rPr lang="sr-Latn-RS" dirty="0"/>
              <a:t> koje će kao povratnu vrednost vratiti objekat određene </a:t>
            </a:r>
            <a:r>
              <a:rPr lang="sr-Latn-RS" dirty="0" err="1"/>
              <a:t>kalse</a:t>
            </a:r>
            <a:r>
              <a:rPr lang="sr-Latn-RS" dirty="0"/>
              <a:t> koji postaje </a:t>
            </a:r>
            <a:r>
              <a:rPr lang="sr-Latn-RS" dirty="0" err="1"/>
              <a:t>bean</a:t>
            </a:r>
            <a:r>
              <a:rPr lang="sr-Latn-RS" dirty="0"/>
              <a:t> objekat.</a:t>
            </a:r>
          </a:p>
          <a:p>
            <a:r>
              <a:rPr lang="en-US" dirty="0">
                <a:solidFill>
                  <a:schemeClr val="bg1">
                    <a:lumMod val="65000"/>
                  </a:schemeClr>
                </a:solidFill>
              </a:rPr>
              <a:t>@Bean</a:t>
            </a:r>
            <a:r>
              <a:rPr lang="sr-Latn-RS" dirty="0">
                <a:solidFill>
                  <a:schemeClr val="bg1">
                    <a:lumMod val="65000"/>
                  </a:schemeClr>
                </a:solidFill>
              </a:rPr>
              <a:t> </a:t>
            </a:r>
            <a:r>
              <a:rPr lang="sr-Latn-RS" dirty="0"/>
              <a:t>anotacijom moguće je zadati ime </a:t>
            </a:r>
            <a:r>
              <a:rPr lang="sr-Latn-RS" dirty="0" err="1"/>
              <a:t>bean</a:t>
            </a:r>
            <a:r>
              <a:rPr lang="sr-Latn-RS" dirty="0"/>
              <a:t> objekta na osnovu kojeg je on dostupan, metodu za inicijalizaciju i metodu za destrukciju </a:t>
            </a:r>
            <a:r>
              <a:rPr lang="sr-Latn-RS" dirty="0" err="1"/>
              <a:t>bean</a:t>
            </a:r>
            <a:r>
              <a:rPr lang="sr-Latn-RS" dirty="0"/>
              <a:t> objekta </a:t>
            </a:r>
            <a:endParaRPr lang="sr-Latn-RS" dirty="0">
              <a:solidFill>
                <a:schemeClr val="bg1">
                  <a:lumMod val="65000"/>
                </a:schemeClr>
              </a:solidFill>
            </a:endParaRPr>
          </a:p>
          <a:p>
            <a:r>
              <a:rPr lang="en-US" b="1" dirty="0"/>
              <a:t>explicitly </a:t>
            </a:r>
            <a:r>
              <a:rPr lang="en-US" dirty="0"/>
              <a:t>configure beans</a:t>
            </a:r>
            <a:endParaRPr lang="sr-Latn-RS" dirty="0"/>
          </a:p>
          <a:p>
            <a:r>
              <a:rPr lang="en-US" b="1" dirty="0"/>
              <a:t>explicit </a:t>
            </a:r>
            <a:r>
              <a:rPr lang="en-US" dirty="0"/>
              <a:t>one-to-one mapping </a:t>
            </a:r>
            <a:br>
              <a:rPr lang="sr-Latn-RS" dirty="0"/>
            </a:br>
            <a:r>
              <a:rPr lang="en-US" dirty="0"/>
              <a:t>between the annotated method</a:t>
            </a:r>
            <a:br>
              <a:rPr lang="sr-Latn-RS" dirty="0"/>
            </a:br>
            <a:r>
              <a:rPr lang="en-US" dirty="0"/>
              <a:t>and the bean</a:t>
            </a:r>
            <a:endParaRPr lang="sr-Latn-RS" dirty="0"/>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b="1"/>
              <a:t>JavaBean klase u Spring radnom okviru</a:t>
            </a:r>
            <a:endParaRPr lang="en-US" sz="4000">
              <a:solidFill>
                <a:srgbClr val="FF0000"/>
              </a:solidFill>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Boot projekat</a:t>
            </a:r>
            <a:endParaRPr lang="en-US">
              <a:solidFill>
                <a:schemeClr val="bg1"/>
              </a:solidFill>
              <a:latin typeface="+mn-lt"/>
            </a:endParaRPr>
          </a:p>
        </p:txBody>
      </p:sp>
    </p:spTree>
    <p:extLst>
      <p:ext uri="{BB962C8B-B14F-4D97-AF65-F5344CB8AC3E}">
        <p14:creationId xmlns:p14="http://schemas.microsoft.com/office/powerpoint/2010/main" val="34813714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b="1"/>
              <a:t>JavaBean klase u Spring radnom okviru</a:t>
            </a:r>
            <a:endParaRPr lang="en-US" sz="4000">
              <a:solidFill>
                <a:srgbClr val="FF0000"/>
              </a:solidFill>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Boot projekat</a:t>
            </a:r>
            <a:endParaRPr lang="en-US">
              <a:solidFill>
                <a:schemeClr val="bg1"/>
              </a:solidFill>
              <a:latin typeface="+mn-lt"/>
            </a:endParaRPr>
          </a:p>
        </p:txBody>
      </p:sp>
      <p:sp>
        <p:nvSpPr>
          <p:cNvPr id="6" name="Rectangle 5"/>
          <p:cNvSpPr/>
          <p:nvPr/>
        </p:nvSpPr>
        <p:spPr>
          <a:xfrm>
            <a:off x="295918" y="1494943"/>
            <a:ext cx="11590927" cy="5539978"/>
          </a:xfrm>
          <a:prstGeom prst="rect">
            <a:avLst/>
          </a:prstGeom>
        </p:spPr>
        <p:txBody>
          <a:bodyPr wrap="square">
            <a:spAutoFit/>
          </a:bodyPr>
          <a:lstStyle/>
          <a:p>
            <a:r>
              <a:rPr lang="en-US">
                <a:solidFill>
                  <a:srgbClr val="646464"/>
                </a:solidFill>
                <a:latin typeface="Consolas"/>
              </a:rPr>
              <a:t>@Bean</a:t>
            </a:r>
            <a:r>
              <a:rPr lang="en-US">
                <a:solidFill>
                  <a:srgbClr val="000000"/>
                </a:solidFill>
                <a:latin typeface="Consolas"/>
              </a:rPr>
              <a:t>(name= {</a:t>
            </a:r>
            <a:r>
              <a:rPr lang="en-US">
                <a:solidFill>
                  <a:srgbClr val="2A00FF"/>
                </a:solidFill>
                <a:latin typeface="Consolas"/>
              </a:rPr>
              <a:t>"memorijaAplikacije"</a:t>
            </a:r>
            <a:r>
              <a:rPr lang="en-US">
                <a:solidFill>
                  <a:srgbClr val="000000"/>
                </a:solidFill>
                <a:latin typeface="Consolas"/>
              </a:rPr>
              <a:t>}, initMethod=</a:t>
            </a:r>
            <a:r>
              <a:rPr lang="en-US">
                <a:solidFill>
                  <a:srgbClr val="2A00FF"/>
                </a:solidFill>
                <a:latin typeface="Consolas"/>
              </a:rPr>
              <a:t>"init"</a:t>
            </a:r>
            <a:r>
              <a:rPr lang="en-US">
                <a:solidFill>
                  <a:srgbClr val="000000"/>
                </a:solidFill>
                <a:latin typeface="Consolas"/>
              </a:rPr>
              <a:t>, destroyMethod=</a:t>
            </a:r>
            <a:r>
              <a:rPr lang="en-US">
                <a:solidFill>
                  <a:srgbClr val="2A00FF"/>
                </a:solidFill>
                <a:latin typeface="Consolas"/>
              </a:rPr>
              <a:t>"destroy"</a:t>
            </a:r>
            <a:r>
              <a:rPr lang="en-US">
                <a:solidFill>
                  <a:srgbClr val="000000"/>
                </a:solidFill>
                <a:latin typeface="Consolas"/>
              </a:rPr>
              <a:t>)</a:t>
            </a:r>
          </a:p>
          <a:p>
            <a:r>
              <a:rPr lang="en-US" b="1">
                <a:solidFill>
                  <a:srgbClr val="7F0055"/>
                </a:solidFill>
                <a:latin typeface="Consolas"/>
              </a:rPr>
              <a:t>public</a:t>
            </a:r>
            <a:r>
              <a:rPr lang="en-US">
                <a:solidFill>
                  <a:srgbClr val="000000"/>
                </a:solidFill>
                <a:latin typeface="Consolas"/>
              </a:rPr>
              <a:t> MemorijaAplikacije getMemorijaAplikacije() {</a:t>
            </a:r>
          </a:p>
          <a:p>
            <a:r>
              <a:rPr lang="en-US">
                <a:solidFill>
                  <a:srgbClr val="000000"/>
                </a:solidFill>
                <a:latin typeface="Consolas"/>
              </a:rPr>
              <a:t>	</a:t>
            </a:r>
            <a:r>
              <a:rPr lang="en-US" b="1">
                <a:solidFill>
                  <a:srgbClr val="7F0055"/>
                </a:solidFill>
                <a:latin typeface="Consolas"/>
              </a:rPr>
              <a:t>return</a:t>
            </a:r>
            <a:r>
              <a:rPr lang="en-US">
                <a:solidFill>
                  <a:srgbClr val="000000"/>
                </a:solidFill>
                <a:latin typeface="Consolas"/>
              </a:rPr>
              <a:t> </a:t>
            </a:r>
            <a:r>
              <a:rPr lang="en-US" b="1">
                <a:solidFill>
                  <a:srgbClr val="7F0055"/>
                </a:solidFill>
                <a:latin typeface="Consolas"/>
              </a:rPr>
              <a:t>new</a:t>
            </a:r>
            <a:r>
              <a:rPr lang="en-US">
                <a:solidFill>
                  <a:srgbClr val="000000"/>
                </a:solidFill>
                <a:latin typeface="Consolas"/>
              </a:rPr>
              <a:t> MemorijaAplikacije();</a:t>
            </a:r>
          </a:p>
          <a:p>
            <a:r>
              <a:rPr lang="en-US">
                <a:solidFill>
                  <a:srgbClr val="000000"/>
                </a:solidFill>
                <a:latin typeface="Consolas"/>
              </a:rPr>
              <a:t>}</a:t>
            </a:r>
          </a:p>
          <a:p>
            <a:r>
              <a:rPr lang="en-US">
                <a:solidFill>
                  <a:srgbClr val="000000"/>
                </a:solidFill>
                <a:latin typeface="Consolas"/>
              </a:rPr>
              <a:t>	</a:t>
            </a:r>
          </a:p>
          <a:p>
            <a:r>
              <a:rPr lang="en-US" b="1">
                <a:solidFill>
                  <a:srgbClr val="7F0055"/>
                </a:solidFill>
                <a:latin typeface="Consolas"/>
              </a:rPr>
              <a:t>public</a:t>
            </a:r>
            <a:r>
              <a:rPr lang="en-US">
                <a:solidFill>
                  <a:srgbClr val="000000"/>
                </a:solidFill>
                <a:latin typeface="Consolas"/>
              </a:rPr>
              <a:t> </a:t>
            </a:r>
            <a:r>
              <a:rPr lang="en-US" b="1">
                <a:solidFill>
                  <a:srgbClr val="7F0055"/>
                </a:solidFill>
                <a:latin typeface="Consolas"/>
              </a:rPr>
              <a:t>class</a:t>
            </a:r>
            <a:r>
              <a:rPr lang="en-US">
                <a:solidFill>
                  <a:srgbClr val="000000"/>
                </a:solidFill>
                <a:latin typeface="Consolas"/>
              </a:rPr>
              <a:t> MemorijaAplikacije </a:t>
            </a:r>
            <a:r>
              <a:rPr lang="en-US" b="1">
                <a:solidFill>
                  <a:srgbClr val="7F0055"/>
                </a:solidFill>
                <a:latin typeface="Consolas"/>
              </a:rPr>
              <a:t>extends</a:t>
            </a:r>
            <a:r>
              <a:rPr lang="en-US">
                <a:solidFill>
                  <a:srgbClr val="000000"/>
                </a:solidFill>
                <a:latin typeface="Consolas"/>
              </a:rPr>
              <a:t> HashMap {</a:t>
            </a:r>
          </a:p>
          <a:p>
            <a:r>
              <a:rPr lang="en-US">
                <a:solidFill>
                  <a:srgbClr val="000000"/>
                </a:solidFill>
                <a:latin typeface="Consolas"/>
              </a:rPr>
              <a:t>	</a:t>
            </a:r>
            <a:r>
              <a:rPr lang="en-US">
                <a:solidFill>
                  <a:srgbClr val="646464"/>
                </a:solidFill>
                <a:latin typeface="Consolas"/>
              </a:rPr>
              <a:t>@Override</a:t>
            </a:r>
          </a:p>
          <a:p>
            <a:r>
              <a:rPr lang="en-US">
                <a:solidFill>
                  <a:srgbClr val="000000"/>
                </a:solidFill>
                <a:latin typeface="Consolas"/>
              </a:rPr>
              <a:t>	</a:t>
            </a:r>
            <a:r>
              <a:rPr lang="en-US" b="1">
                <a:solidFill>
                  <a:srgbClr val="7F0055"/>
                </a:solidFill>
                <a:latin typeface="Consolas"/>
              </a:rPr>
              <a:t>public</a:t>
            </a:r>
            <a:r>
              <a:rPr lang="en-US">
                <a:solidFill>
                  <a:srgbClr val="000000"/>
                </a:solidFill>
                <a:latin typeface="Consolas"/>
              </a:rPr>
              <a:t> String toString() {</a:t>
            </a:r>
          </a:p>
          <a:p>
            <a:r>
              <a:rPr lang="en-US">
                <a:solidFill>
                  <a:srgbClr val="000000"/>
                </a:solidFill>
                <a:latin typeface="Consolas"/>
              </a:rPr>
              <a:t>		</a:t>
            </a:r>
            <a:r>
              <a:rPr lang="en-US" b="1">
                <a:solidFill>
                  <a:srgbClr val="7F0055"/>
                </a:solidFill>
                <a:latin typeface="Consolas"/>
              </a:rPr>
              <a:t>return</a:t>
            </a:r>
            <a:r>
              <a:rPr lang="en-US">
                <a:solidFill>
                  <a:srgbClr val="000000"/>
                </a:solidFill>
                <a:latin typeface="Consolas"/>
              </a:rPr>
              <a:t> </a:t>
            </a:r>
            <a:r>
              <a:rPr lang="en-US">
                <a:solidFill>
                  <a:srgbClr val="2A00FF"/>
                </a:solidFill>
                <a:latin typeface="Consolas"/>
              </a:rPr>
              <a:t>"MemorijaAplikacije"</a:t>
            </a:r>
            <a:r>
              <a:rPr lang="en-US">
                <a:solidFill>
                  <a:srgbClr val="000000"/>
                </a:solidFill>
                <a:latin typeface="Consolas"/>
              </a:rPr>
              <a:t>+</a:t>
            </a:r>
            <a:r>
              <a:rPr lang="en-US" b="1">
                <a:solidFill>
                  <a:srgbClr val="7F0055"/>
                </a:solidFill>
                <a:latin typeface="Consolas"/>
              </a:rPr>
              <a:t>this</a:t>
            </a:r>
            <a:r>
              <a:rPr lang="en-US">
                <a:solidFill>
                  <a:srgbClr val="000000"/>
                </a:solidFill>
                <a:latin typeface="Consolas"/>
              </a:rPr>
              <a:t>.hashCode();</a:t>
            </a:r>
          </a:p>
          <a:p>
            <a:r>
              <a:rPr lang="en-US">
                <a:solidFill>
                  <a:srgbClr val="000000"/>
                </a:solidFill>
                <a:latin typeface="Consolas"/>
              </a:rPr>
              <a:t>	}	</a:t>
            </a:r>
          </a:p>
          <a:p>
            <a:r>
              <a:rPr lang="en-US">
                <a:solidFill>
                  <a:srgbClr val="000000"/>
                </a:solidFill>
                <a:latin typeface="Consolas"/>
              </a:rPr>
              <a:t>	</a:t>
            </a:r>
            <a:r>
              <a:rPr lang="en-US" b="1">
                <a:solidFill>
                  <a:srgbClr val="7F0055"/>
                </a:solidFill>
                <a:latin typeface="Consolas"/>
              </a:rPr>
              <a:t>public</a:t>
            </a:r>
            <a:r>
              <a:rPr lang="en-US">
                <a:solidFill>
                  <a:srgbClr val="000000"/>
                </a:solidFill>
                <a:latin typeface="Consolas"/>
              </a:rPr>
              <a:t> </a:t>
            </a:r>
            <a:r>
              <a:rPr lang="en-US" b="1">
                <a:solidFill>
                  <a:srgbClr val="7F0055"/>
                </a:solidFill>
                <a:latin typeface="Consolas"/>
              </a:rPr>
              <a:t>void</a:t>
            </a:r>
            <a:r>
              <a:rPr lang="en-US">
                <a:solidFill>
                  <a:srgbClr val="000000"/>
                </a:solidFill>
                <a:latin typeface="Consolas"/>
              </a:rPr>
              <a:t> init() {</a:t>
            </a:r>
          </a:p>
          <a:p>
            <a:r>
              <a:rPr lang="en-US">
                <a:solidFill>
                  <a:srgbClr val="000000"/>
                </a:solidFill>
                <a:latin typeface="Consolas"/>
              </a:rPr>
              <a:t>		</a:t>
            </a:r>
            <a:r>
              <a:rPr lang="en-US">
                <a:solidFill>
                  <a:srgbClr val="3F7F5F"/>
                </a:solidFill>
                <a:latin typeface="Consolas"/>
              </a:rPr>
              <a:t>//inicijalizacija</a:t>
            </a:r>
          </a:p>
          <a:p>
            <a:r>
              <a:rPr lang="en-US">
                <a:solidFill>
                  <a:srgbClr val="000000"/>
                </a:solidFill>
                <a:latin typeface="Consolas"/>
              </a:rPr>
              <a:t>		System.</a:t>
            </a:r>
            <a:r>
              <a:rPr lang="en-US" b="1" i="1">
                <a:solidFill>
                  <a:srgbClr val="0000C0"/>
                </a:solidFill>
                <a:latin typeface="Consolas"/>
              </a:rPr>
              <a:t>out</a:t>
            </a:r>
            <a:r>
              <a:rPr lang="en-US">
                <a:solidFill>
                  <a:srgbClr val="000000"/>
                </a:solidFill>
                <a:latin typeface="Consolas"/>
              </a:rPr>
              <a:t>.println(</a:t>
            </a:r>
            <a:r>
              <a:rPr lang="en-US">
                <a:solidFill>
                  <a:srgbClr val="2A00FF"/>
                </a:solidFill>
                <a:latin typeface="Consolas"/>
              </a:rPr>
              <a:t>"init method called"</a:t>
            </a:r>
            <a:r>
              <a:rPr lang="en-US">
                <a:solidFill>
                  <a:srgbClr val="000000"/>
                </a:solidFill>
                <a:latin typeface="Consolas"/>
              </a:rPr>
              <a:t>);</a:t>
            </a:r>
          </a:p>
          <a:p>
            <a:r>
              <a:rPr lang="en-US">
                <a:solidFill>
                  <a:srgbClr val="000000"/>
                </a:solidFill>
                <a:latin typeface="Consolas"/>
              </a:rPr>
              <a:t>	}	</a:t>
            </a:r>
          </a:p>
          <a:p>
            <a:r>
              <a:rPr lang="en-US">
                <a:solidFill>
                  <a:srgbClr val="000000"/>
                </a:solidFill>
                <a:latin typeface="Consolas"/>
              </a:rPr>
              <a:t>	</a:t>
            </a:r>
            <a:r>
              <a:rPr lang="en-US" b="1">
                <a:solidFill>
                  <a:srgbClr val="7F0055"/>
                </a:solidFill>
                <a:latin typeface="Consolas"/>
              </a:rPr>
              <a:t>public</a:t>
            </a:r>
            <a:r>
              <a:rPr lang="en-US">
                <a:solidFill>
                  <a:srgbClr val="000000"/>
                </a:solidFill>
                <a:latin typeface="Consolas"/>
              </a:rPr>
              <a:t> </a:t>
            </a:r>
            <a:r>
              <a:rPr lang="en-US" b="1">
                <a:solidFill>
                  <a:srgbClr val="7F0055"/>
                </a:solidFill>
                <a:latin typeface="Consolas"/>
              </a:rPr>
              <a:t>void</a:t>
            </a:r>
            <a:r>
              <a:rPr lang="en-US">
                <a:solidFill>
                  <a:srgbClr val="000000"/>
                </a:solidFill>
                <a:latin typeface="Consolas"/>
              </a:rPr>
              <a:t> destroy() {</a:t>
            </a:r>
          </a:p>
          <a:p>
            <a:r>
              <a:rPr lang="en-US">
                <a:solidFill>
                  <a:srgbClr val="000000"/>
                </a:solidFill>
                <a:latin typeface="Consolas"/>
              </a:rPr>
              <a:t>		</a:t>
            </a:r>
            <a:r>
              <a:rPr lang="en-US">
                <a:solidFill>
                  <a:srgbClr val="3F7F5F"/>
                </a:solidFill>
                <a:latin typeface="Consolas"/>
              </a:rPr>
              <a:t>//brisanje</a:t>
            </a:r>
          </a:p>
          <a:p>
            <a:r>
              <a:rPr lang="en-US">
                <a:solidFill>
                  <a:srgbClr val="000000"/>
                </a:solidFill>
                <a:latin typeface="Consolas"/>
              </a:rPr>
              <a:t>		System.</a:t>
            </a:r>
            <a:r>
              <a:rPr lang="en-US" b="1" i="1">
                <a:solidFill>
                  <a:srgbClr val="0000C0"/>
                </a:solidFill>
                <a:latin typeface="Consolas"/>
              </a:rPr>
              <a:t>out</a:t>
            </a:r>
            <a:r>
              <a:rPr lang="en-US">
                <a:solidFill>
                  <a:srgbClr val="000000"/>
                </a:solidFill>
                <a:latin typeface="Consolas"/>
              </a:rPr>
              <a:t>.println(</a:t>
            </a:r>
            <a:r>
              <a:rPr lang="en-US">
                <a:solidFill>
                  <a:srgbClr val="2A00FF"/>
                </a:solidFill>
                <a:latin typeface="Consolas"/>
              </a:rPr>
              <a:t>"destroy method called"</a:t>
            </a:r>
            <a:r>
              <a:rPr lang="en-US">
                <a:solidFill>
                  <a:srgbClr val="000000"/>
                </a:solidFill>
                <a:latin typeface="Consolas"/>
              </a:rPr>
              <a:t>);</a:t>
            </a:r>
          </a:p>
          <a:p>
            <a:r>
              <a:rPr lang="en-US">
                <a:solidFill>
                  <a:srgbClr val="000000"/>
                </a:solidFill>
                <a:latin typeface="Consolas"/>
              </a:rPr>
              <a:t>	}</a:t>
            </a:r>
          </a:p>
          <a:p>
            <a:r>
              <a:rPr lang="en-US">
                <a:solidFill>
                  <a:srgbClr val="000000"/>
                </a:solidFill>
                <a:latin typeface="Consolas"/>
              </a:rPr>
              <a:t>}</a:t>
            </a:r>
          </a:p>
        </p:txBody>
      </p:sp>
    </p:spTree>
    <p:extLst>
      <p:ext uri="{BB962C8B-B14F-4D97-AF65-F5344CB8AC3E}">
        <p14:creationId xmlns:p14="http://schemas.microsoft.com/office/powerpoint/2010/main" val="12635029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1414887"/>
          </a:xfrm>
          <a:ln w="38100">
            <a:solidFill>
              <a:schemeClr val="tx1">
                <a:lumMod val="65000"/>
                <a:lumOff val="35000"/>
              </a:schemeClr>
            </a:solidFill>
            <a:prstDash val="solid"/>
            <a:round/>
          </a:ln>
        </p:spPr>
        <p:txBody>
          <a:bodyPr>
            <a:normAutofit/>
          </a:bodyPr>
          <a:lstStyle/>
          <a:p>
            <a:r>
              <a:rPr lang="en-US" dirty="0" err="1"/>
              <a:t>Sve</a:t>
            </a:r>
            <a:r>
              <a:rPr lang="en-US" dirty="0"/>
              <a:t> </a:t>
            </a:r>
            <a:r>
              <a:rPr lang="en-US" dirty="0">
                <a:solidFill>
                  <a:schemeClr val="bg1">
                    <a:lumMod val="65000"/>
                  </a:schemeClr>
                </a:solidFill>
              </a:rPr>
              <a:t>@Bean </a:t>
            </a:r>
            <a:r>
              <a:rPr lang="sr-Latn-RS" dirty="0"/>
              <a:t>anotirane </a:t>
            </a:r>
            <a:r>
              <a:rPr lang="en-US" dirty="0" err="1"/>
              <a:t>klase</a:t>
            </a:r>
            <a:r>
              <a:rPr lang="en-US" dirty="0"/>
              <a:t> </a:t>
            </a:r>
            <a:r>
              <a:rPr lang="en-US" dirty="0" err="1"/>
              <a:t>moraju</a:t>
            </a:r>
            <a:r>
              <a:rPr lang="en-US" dirty="0"/>
              <a:t> da se </a:t>
            </a:r>
            <a:r>
              <a:rPr lang="en-US" dirty="0" err="1"/>
              <a:t>nalaze</a:t>
            </a:r>
            <a:r>
              <a:rPr lang="en-US" dirty="0"/>
              <a:t> </a:t>
            </a:r>
            <a:r>
              <a:rPr lang="en-US" dirty="0" err="1"/>
              <a:t>unutar</a:t>
            </a:r>
            <a:r>
              <a:rPr lang="en-US" dirty="0"/>
              <a:t> </a:t>
            </a:r>
            <a:r>
              <a:rPr lang="en-US" dirty="0" err="1"/>
              <a:t>konfiguracije</a:t>
            </a:r>
            <a:r>
              <a:rPr lang="en-US" dirty="0"/>
              <a:t> </a:t>
            </a:r>
            <a:r>
              <a:rPr lang="en-US" dirty="0" err="1"/>
              <a:t>tj</a:t>
            </a:r>
            <a:r>
              <a:rPr lang="en-US" dirty="0"/>
              <a:t>. </a:t>
            </a:r>
            <a:r>
              <a:rPr lang="en-US" dirty="0" err="1"/>
              <a:t>neophodno</a:t>
            </a:r>
            <a:r>
              <a:rPr lang="en-US" dirty="0"/>
              <a:t> je </a:t>
            </a:r>
            <a:r>
              <a:rPr lang="sr-Latn-RS" dirty="0"/>
              <a:t>kreirati </a:t>
            </a:r>
            <a:r>
              <a:rPr lang="en-US" dirty="0" err="1"/>
              <a:t>klasu</a:t>
            </a:r>
            <a:r>
              <a:rPr lang="en-US" dirty="0"/>
              <a:t> </a:t>
            </a:r>
            <a:r>
              <a:rPr lang="sr-Latn-RS" dirty="0"/>
              <a:t>i anotirati je sa </a:t>
            </a:r>
            <a:r>
              <a:rPr lang="en-US" dirty="0">
                <a:solidFill>
                  <a:schemeClr val="bg1">
                    <a:lumMod val="65000"/>
                  </a:schemeClr>
                </a:solidFill>
              </a:rPr>
              <a:t>@Configuration</a:t>
            </a:r>
            <a:r>
              <a:rPr lang="sr-Latn-RS" dirty="0"/>
              <a:t>,</a:t>
            </a:r>
            <a:r>
              <a:rPr lang="en-US" dirty="0"/>
              <a:t> </a:t>
            </a:r>
            <a:r>
              <a:rPr lang="sr-Latn-RS" dirty="0"/>
              <a:t>čime </a:t>
            </a:r>
            <a:r>
              <a:rPr lang="en-US" dirty="0"/>
              <a:t>se </a:t>
            </a:r>
            <a:r>
              <a:rPr lang="sr-Latn-RS" dirty="0" err="1"/>
              <a:t>kl</a:t>
            </a:r>
            <a:r>
              <a:rPr lang="en-US" dirty="0"/>
              <a:t>a</a:t>
            </a:r>
            <a:r>
              <a:rPr lang="sr-Latn-RS" dirty="0"/>
              <a:t>sa </a:t>
            </a:r>
            <a:r>
              <a:rPr lang="en-US" dirty="0" err="1"/>
              <a:t>pregla</a:t>
            </a:r>
            <a:r>
              <a:rPr lang="sr-Latn-RS" dirty="0"/>
              <a:t>š</a:t>
            </a:r>
            <a:r>
              <a:rPr lang="en-US" dirty="0"/>
              <a:t>ava </a:t>
            </a:r>
            <a:r>
              <a:rPr lang="en-US" dirty="0" err="1"/>
              <a:t>kao</a:t>
            </a:r>
            <a:r>
              <a:rPr lang="en-US" dirty="0"/>
              <a:t> </a:t>
            </a:r>
            <a:r>
              <a:rPr lang="en-US" dirty="0" err="1"/>
              <a:t>dodatna</a:t>
            </a:r>
            <a:r>
              <a:rPr lang="en-US" dirty="0"/>
              <a:t> </a:t>
            </a:r>
            <a:r>
              <a:rPr lang="en-US" dirty="0" err="1"/>
              <a:t>konfiguracija</a:t>
            </a:r>
            <a:r>
              <a:rPr lang="en-US" dirty="0"/>
              <a:t> za Spring.</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b="1"/>
              <a:t>JavaBean klase u Spring radnom okviru</a:t>
            </a:r>
            <a:endParaRPr lang="en-US" sz="4000">
              <a:solidFill>
                <a:srgbClr val="FF0000"/>
              </a:solidFill>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Boot projekat</a:t>
            </a:r>
            <a:endParaRPr lang="en-US">
              <a:solidFill>
                <a:schemeClr val="bg1"/>
              </a:solidFill>
              <a:latin typeface="+mn-lt"/>
            </a:endParaRPr>
          </a:p>
        </p:txBody>
      </p:sp>
      <p:sp>
        <p:nvSpPr>
          <p:cNvPr id="5" name="Rectangle 4"/>
          <p:cNvSpPr/>
          <p:nvPr/>
        </p:nvSpPr>
        <p:spPr>
          <a:xfrm>
            <a:off x="249382" y="3253404"/>
            <a:ext cx="11590927" cy="3693319"/>
          </a:xfrm>
          <a:prstGeom prst="rect">
            <a:avLst/>
          </a:prstGeom>
        </p:spPr>
        <p:txBody>
          <a:bodyPr wrap="square">
            <a:spAutoFit/>
          </a:bodyPr>
          <a:lstStyle/>
          <a:p>
            <a:r>
              <a:rPr lang="en-US">
                <a:solidFill>
                  <a:srgbClr val="646464"/>
                </a:solidFill>
                <a:latin typeface="Consolas"/>
              </a:rPr>
              <a:t>@Configuration</a:t>
            </a:r>
          </a:p>
          <a:p>
            <a:r>
              <a:rPr lang="en-US" b="1">
                <a:solidFill>
                  <a:srgbClr val="7F0055"/>
                </a:solidFill>
                <a:latin typeface="Consolas"/>
              </a:rPr>
              <a:t>public</a:t>
            </a:r>
            <a:r>
              <a:rPr lang="en-US">
                <a:solidFill>
                  <a:srgbClr val="000000"/>
                </a:solidFill>
                <a:latin typeface="Consolas"/>
              </a:rPr>
              <a:t> </a:t>
            </a:r>
            <a:r>
              <a:rPr lang="en-US" b="1">
                <a:solidFill>
                  <a:srgbClr val="7F0055"/>
                </a:solidFill>
                <a:latin typeface="Consolas"/>
              </a:rPr>
              <a:t>class</a:t>
            </a:r>
            <a:r>
              <a:rPr lang="en-US">
                <a:solidFill>
                  <a:srgbClr val="000000"/>
                </a:solidFill>
                <a:latin typeface="Consolas"/>
              </a:rPr>
              <a:t> SecondConfiguration {</a:t>
            </a:r>
          </a:p>
          <a:p>
            <a:endParaRPr lang="en-US">
              <a:latin typeface="Consolas"/>
            </a:endParaRPr>
          </a:p>
          <a:p>
            <a:r>
              <a:rPr lang="en-US">
                <a:solidFill>
                  <a:srgbClr val="000000"/>
                </a:solidFill>
                <a:latin typeface="Consolas"/>
              </a:rPr>
              <a:t>	</a:t>
            </a:r>
            <a:r>
              <a:rPr lang="en-US">
                <a:solidFill>
                  <a:srgbClr val="646464"/>
                </a:solidFill>
                <a:latin typeface="Consolas"/>
              </a:rPr>
              <a:t>@Bean</a:t>
            </a:r>
            <a:r>
              <a:rPr lang="en-US">
                <a:solidFill>
                  <a:srgbClr val="000000"/>
                </a:solidFill>
                <a:latin typeface="Consolas"/>
              </a:rPr>
              <a:t>(name= {</a:t>
            </a:r>
            <a:r>
              <a:rPr lang="en-US">
                <a:solidFill>
                  <a:srgbClr val="2A00FF"/>
                </a:solidFill>
                <a:latin typeface="Consolas"/>
              </a:rPr>
              <a:t>"memorijaAplikacije"</a:t>
            </a:r>
            <a:r>
              <a:rPr lang="en-US">
                <a:solidFill>
                  <a:srgbClr val="000000"/>
                </a:solidFill>
                <a:latin typeface="Consolas"/>
              </a:rPr>
              <a:t>}, </a:t>
            </a:r>
          </a:p>
          <a:p>
            <a:r>
              <a:rPr lang="en-US">
                <a:solidFill>
                  <a:srgbClr val="000000"/>
                </a:solidFill>
                <a:latin typeface="Consolas"/>
              </a:rPr>
              <a:t>			initMethod=</a:t>
            </a:r>
            <a:r>
              <a:rPr lang="en-US">
                <a:solidFill>
                  <a:srgbClr val="2A00FF"/>
                </a:solidFill>
                <a:latin typeface="Consolas"/>
              </a:rPr>
              <a:t>"init"</a:t>
            </a:r>
            <a:r>
              <a:rPr lang="en-US">
                <a:solidFill>
                  <a:srgbClr val="000000"/>
                </a:solidFill>
                <a:latin typeface="Consolas"/>
              </a:rPr>
              <a:t>, destroyMethod=</a:t>
            </a:r>
            <a:r>
              <a:rPr lang="en-US">
                <a:solidFill>
                  <a:srgbClr val="2A00FF"/>
                </a:solidFill>
                <a:latin typeface="Consolas"/>
              </a:rPr>
              <a:t>"destroy"</a:t>
            </a:r>
            <a:r>
              <a:rPr lang="en-US">
                <a:solidFill>
                  <a:srgbClr val="000000"/>
                </a:solidFill>
                <a:latin typeface="Consolas"/>
              </a:rPr>
              <a:t>)</a:t>
            </a:r>
          </a:p>
          <a:p>
            <a:r>
              <a:rPr lang="en-US">
                <a:solidFill>
                  <a:srgbClr val="000000"/>
                </a:solidFill>
                <a:latin typeface="Consolas"/>
              </a:rPr>
              <a:t>	</a:t>
            </a:r>
            <a:r>
              <a:rPr lang="en-US" b="1">
                <a:solidFill>
                  <a:srgbClr val="7F0055"/>
                </a:solidFill>
                <a:latin typeface="Consolas"/>
              </a:rPr>
              <a:t>public</a:t>
            </a:r>
            <a:r>
              <a:rPr lang="en-US">
                <a:solidFill>
                  <a:srgbClr val="000000"/>
                </a:solidFill>
                <a:latin typeface="Consolas"/>
              </a:rPr>
              <a:t> MemorijaAplikacije getMemorijaAplikacije() {</a:t>
            </a:r>
          </a:p>
          <a:p>
            <a:r>
              <a:rPr lang="en-US">
                <a:solidFill>
                  <a:srgbClr val="000000"/>
                </a:solidFill>
                <a:latin typeface="Consolas"/>
              </a:rPr>
              <a:t>		</a:t>
            </a:r>
            <a:r>
              <a:rPr lang="en-US" b="1">
                <a:solidFill>
                  <a:srgbClr val="7F0055"/>
                </a:solidFill>
                <a:latin typeface="Consolas"/>
              </a:rPr>
              <a:t>return</a:t>
            </a:r>
            <a:r>
              <a:rPr lang="en-US">
                <a:solidFill>
                  <a:srgbClr val="000000"/>
                </a:solidFill>
                <a:latin typeface="Consolas"/>
              </a:rPr>
              <a:t> </a:t>
            </a:r>
            <a:r>
              <a:rPr lang="en-US" b="1">
                <a:solidFill>
                  <a:srgbClr val="7F0055"/>
                </a:solidFill>
                <a:latin typeface="Consolas"/>
              </a:rPr>
              <a:t>new</a:t>
            </a:r>
            <a:r>
              <a:rPr lang="en-US">
                <a:solidFill>
                  <a:srgbClr val="000000"/>
                </a:solidFill>
                <a:latin typeface="Consolas"/>
              </a:rPr>
              <a:t> MemorijaAplikacije();</a:t>
            </a:r>
          </a:p>
          <a:p>
            <a:r>
              <a:rPr lang="en-US">
                <a:solidFill>
                  <a:srgbClr val="000000"/>
                </a:solidFill>
                <a:latin typeface="Consolas"/>
              </a:rPr>
              <a:t>	}</a:t>
            </a:r>
          </a:p>
          <a:p>
            <a:r>
              <a:rPr lang="en-US">
                <a:solidFill>
                  <a:srgbClr val="000000"/>
                </a:solidFill>
                <a:latin typeface="Consolas"/>
              </a:rPr>
              <a:t>	</a:t>
            </a:r>
          </a:p>
          <a:p>
            <a:r>
              <a:rPr lang="en-US">
                <a:solidFill>
                  <a:srgbClr val="000000"/>
                </a:solidFill>
                <a:latin typeface="Consolas"/>
              </a:rPr>
              <a:t>	</a:t>
            </a:r>
            <a:r>
              <a:rPr lang="en-US" b="1">
                <a:solidFill>
                  <a:srgbClr val="7F0055"/>
                </a:solidFill>
                <a:latin typeface="Consolas"/>
              </a:rPr>
              <a:t>public</a:t>
            </a:r>
            <a:r>
              <a:rPr lang="en-US">
                <a:solidFill>
                  <a:srgbClr val="000000"/>
                </a:solidFill>
                <a:latin typeface="Consolas"/>
              </a:rPr>
              <a:t> </a:t>
            </a:r>
            <a:r>
              <a:rPr lang="en-US" b="1">
                <a:solidFill>
                  <a:srgbClr val="7F0055"/>
                </a:solidFill>
                <a:latin typeface="Consolas"/>
              </a:rPr>
              <a:t>class</a:t>
            </a:r>
            <a:r>
              <a:rPr lang="en-US">
                <a:solidFill>
                  <a:srgbClr val="000000"/>
                </a:solidFill>
                <a:latin typeface="Consolas"/>
              </a:rPr>
              <a:t> MemorijaAplikacije </a:t>
            </a:r>
            <a:r>
              <a:rPr lang="en-US" b="1">
                <a:solidFill>
                  <a:srgbClr val="7F0055"/>
                </a:solidFill>
                <a:latin typeface="Consolas"/>
              </a:rPr>
              <a:t>extends</a:t>
            </a:r>
            <a:r>
              <a:rPr lang="en-US">
                <a:solidFill>
                  <a:srgbClr val="000000"/>
                </a:solidFill>
                <a:latin typeface="Consolas"/>
              </a:rPr>
              <a:t> HashMap {</a:t>
            </a:r>
            <a:r>
              <a:rPr lang="sr-Latn-RS">
                <a:solidFill>
                  <a:srgbClr val="000000"/>
                </a:solidFill>
                <a:latin typeface="Consolas"/>
              </a:rPr>
              <a:t>...</a:t>
            </a:r>
            <a:r>
              <a:rPr lang="en-US">
                <a:solidFill>
                  <a:srgbClr val="000000"/>
                </a:solidFill>
                <a:latin typeface="Consolas"/>
              </a:rPr>
              <a:t> }</a:t>
            </a:r>
          </a:p>
          <a:p>
            <a:r>
              <a:rPr lang="en-US">
                <a:solidFill>
                  <a:srgbClr val="000000"/>
                </a:solidFill>
                <a:latin typeface="Consolas"/>
              </a:rPr>
              <a:t>	</a:t>
            </a:r>
          </a:p>
          <a:p>
            <a:r>
              <a:rPr lang="en-US">
                <a:solidFill>
                  <a:srgbClr val="000000"/>
                </a:solidFill>
                <a:latin typeface="Consolas"/>
              </a:rPr>
              <a:t>}</a:t>
            </a:r>
            <a:endParaRPr lang="en-US" sz="1200">
              <a:solidFill>
                <a:srgbClr val="000000"/>
              </a:solidFill>
              <a:latin typeface="Times New Roman"/>
            </a:endParaRPr>
          </a:p>
          <a:p>
            <a:r>
              <a:rPr lang="en-US">
                <a:solidFill>
                  <a:srgbClr val="000000"/>
                </a:solidFill>
                <a:latin typeface="Consolas"/>
              </a:rPr>
              <a:t>	</a:t>
            </a:r>
          </a:p>
        </p:txBody>
      </p:sp>
    </p:spTree>
    <p:extLst>
      <p:ext uri="{BB962C8B-B14F-4D97-AF65-F5344CB8AC3E}">
        <p14:creationId xmlns:p14="http://schemas.microsoft.com/office/powerpoint/2010/main" val="2998175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8"/>
            <a:ext cx="11684000" cy="5084210"/>
          </a:xfrm>
          <a:ln w="38100">
            <a:solidFill>
              <a:schemeClr val="tx1">
                <a:lumMod val="65000"/>
                <a:lumOff val="35000"/>
              </a:schemeClr>
            </a:solidFill>
            <a:prstDash val="solid"/>
            <a:round/>
          </a:ln>
        </p:spPr>
        <p:txBody>
          <a:bodyPr>
            <a:normAutofit fontScale="85000" lnSpcReduction="20000"/>
          </a:bodyPr>
          <a:lstStyle/>
          <a:p>
            <a:pPr marL="514350" indent="-514350" fontAlgn="base">
              <a:buFont typeface="+mj-lt"/>
              <a:buAutoNum type="arabicPeriod"/>
            </a:pPr>
            <a:r>
              <a:rPr lang="en-US"/>
              <a:t>@Component </a:t>
            </a:r>
            <a:r>
              <a:rPr lang="en-US" b="1"/>
              <a:t>auto detects</a:t>
            </a:r>
            <a:r>
              <a:rPr lang="en-US"/>
              <a:t> and </a:t>
            </a:r>
            <a:r>
              <a:rPr lang="en-US" b="1"/>
              <a:t>configures</a:t>
            </a:r>
            <a:r>
              <a:rPr lang="en-US"/>
              <a:t> the beans using classpath scanning whereas @Bean </a:t>
            </a:r>
            <a:r>
              <a:rPr lang="en-US" b="1"/>
              <a:t>explicitly declares</a:t>
            </a:r>
            <a:r>
              <a:rPr lang="en-US"/>
              <a:t> a single bean, rather than letting Spring do it automatically.</a:t>
            </a:r>
          </a:p>
          <a:p>
            <a:pPr marL="514350" indent="-514350" fontAlgn="base">
              <a:buFont typeface="+mj-lt"/>
              <a:buAutoNum type="arabicPeriod"/>
            </a:pPr>
            <a:r>
              <a:rPr lang="en-US"/>
              <a:t>@Component </a:t>
            </a:r>
            <a:r>
              <a:rPr lang="en-US" b="1"/>
              <a:t>does not decouple</a:t>
            </a:r>
            <a:r>
              <a:rPr lang="en-US"/>
              <a:t> the declaration of the bean from the class definition</a:t>
            </a:r>
            <a:r>
              <a:rPr lang="sr-Latn-RS"/>
              <a:t>,</a:t>
            </a:r>
            <a:r>
              <a:rPr lang="en-US"/>
              <a:t> where as @Bean </a:t>
            </a:r>
            <a:r>
              <a:rPr lang="en-US" b="1"/>
              <a:t>decouples</a:t>
            </a:r>
            <a:r>
              <a:rPr lang="en-US"/>
              <a:t> the declaration of the bean from the class definition.</a:t>
            </a:r>
          </a:p>
          <a:p>
            <a:pPr marL="514350" indent="-514350" fontAlgn="base">
              <a:buFont typeface="+mj-lt"/>
              <a:buAutoNum type="arabicPeriod"/>
            </a:pPr>
            <a:r>
              <a:rPr lang="en-US"/>
              <a:t>@Component is a </a:t>
            </a:r>
            <a:r>
              <a:rPr lang="en-US" b="1"/>
              <a:t>class level annotation</a:t>
            </a:r>
            <a:r>
              <a:rPr lang="en-US"/>
              <a:t> whereas @Bean is a </a:t>
            </a:r>
            <a:r>
              <a:rPr lang="en-US" b="1"/>
              <a:t>method level annotation</a:t>
            </a:r>
            <a:r>
              <a:rPr lang="en-US"/>
              <a:t> and name of the method serves as the bean name.</a:t>
            </a:r>
          </a:p>
          <a:p>
            <a:pPr marL="514350" indent="-514350" fontAlgn="base">
              <a:buFont typeface="+mj-lt"/>
              <a:buAutoNum type="arabicPeriod"/>
            </a:pPr>
            <a:r>
              <a:rPr lang="en-US"/>
              <a:t>@Component </a:t>
            </a:r>
            <a:r>
              <a:rPr lang="en-US" b="1"/>
              <a:t>need not to be used with the @Configuration</a:t>
            </a:r>
            <a:r>
              <a:rPr lang="en-US"/>
              <a:t> annotation</a:t>
            </a:r>
            <a:r>
              <a:rPr lang="sr-Latn-RS"/>
              <a:t>,</a:t>
            </a:r>
            <a:r>
              <a:rPr lang="en-US"/>
              <a:t> whereas @Bean annotation has to be </a:t>
            </a:r>
            <a:r>
              <a:rPr lang="en-US" b="1"/>
              <a:t>used within the class which is annotated with @Configuration</a:t>
            </a:r>
            <a:r>
              <a:rPr lang="en-US"/>
              <a:t>.</a:t>
            </a:r>
          </a:p>
          <a:p>
            <a:pPr marL="514350" indent="-514350" fontAlgn="base">
              <a:buFont typeface="+mj-lt"/>
              <a:buAutoNum type="arabicPeriod"/>
            </a:pPr>
            <a:r>
              <a:rPr lang="en-US"/>
              <a:t>We </a:t>
            </a:r>
            <a:r>
              <a:rPr lang="en-US" b="1"/>
              <a:t>cannot create a bean</a:t>
            </a:r>
            <a:r>
              <a:rPr lang="en-US"/>
              <a:t> of a class using @Component, if the class is outside </a:t>
            </a:r>
            <a:r>
              <a:rPr lang="sr-Latn-RS"/>
              <a:t>S</a:t>
            </a:r>
            <a:r>
              <a:rPr lang="en-US"/>
              <a:t>pring container</a:t>
            </a:r>
            <a:r>
              <a:rPr lang="sr-Latn-RS"/>
              <a:t>.</a:t>
            </a:r>
            <a:r>
              <a:rPr lang="en-US"/>
              <a:t> </a:t>
            </a:r>
            <a:r>
              <a:rPr lang="sr-Latn-RS"/>
              <a:t>W</a:t>
            </a:r>
            <a:r>
              <a:rPr lang="en-US"/>
              <a:t>e </a:t>
            </a:r>
            <a:r>
              <a:rPr lang="en-US" b="1"/>
              <a:t>can create a bean</a:t>
            </a:r>
            <a:r>
              <a:rPr lang="en-US"/>
              <a:t> of a class using @Bean even if the class is present </a:t>
            </a:r>
            <a:r>
              <a:rPr lang="en-US" b="1"/>
              <a:t>outside the </a:t>
            </a:r>
            <a:r>
              <a:rPr lang="sr-Latn-RS" b="1"/>
              <a:t>S</a:t>
            </a:r>
            <a:r>
              <a:rPr lang="en-US" b="1"/>
              <a:t>pring container</a:t>
            </a:r>
            <a:r>
              <a:rPr lang="en-US"/>
              <a:t>.</a:t>
            </a:r>
            <a:r>
              <a:rPr lang="sr-Latn-RS"/>
              <a:t> Functionality can be reused in other frameworks when class is outside Spring container.</a:t>
            </a:r>
            <a:endParaRPr lang="en-US"/>
          </a:p>
          <a:p>
            <a:pPr marL="514350" indent="-514350" fontAlgn="base">
              <a:buFont typeface="+mj-lt"/>
              <a:buAutoNum type="arabicPeriod"/>
            </a:pPr>
            <a:r>
              <a:rPr lang="en-US"/>
              <a:t>@Component has </a:t>
            </a:r>
            <a:r>
              <a:rPr lang="en-US" b="1"/>
              <a:t>different specializations</a:t>
            </a:r>
            <a:r>
              <a:rPr lang="en-US"/>
              <a:t> like @Controller, @Repository and @Service whereas @Bean has </a:t>
            </a:r>
            <a:r>
              <a:rPr lang="en-US" b="1"/>
              <a:t>no specializations</a:t>
            </a:r>
            <a:r>
              <a:rPr lang="en-US"/>
              <a:t>.</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b="1"/>
              <a:t>Razlike između </a:t>
            </a:r>
            <a:r>
              <a:rPr lang="sr-Latn-RS" sz="4000" b="1">
                <a:solidFill>
                  <a:schemeClr val="bg1">
                    <a:lumMod val="65000"/>
                  </a:schemeClr>
                </a:solidFill>
              </a:rPr>
              <a:t>@Bean  </a:t>
            </a:r>
            <a:r>
              <a:rPr lang="sr-Latn-RS" sz="4000" b="1"/>
              <a:t>i </a:t>
            </a:r>
            <a:r>
              <a:rPr lang="en-US" sz="4000" b="1">
                <a:solidFill>
                  <a:schemeClr val="bg1">
                    <a:lumMod val="65000"/>
                  </a:schemeClr>
                </a:solidFill>
              </a:rPr>
              <a:t>@Component</a:t>
            </a:r>
            <a:r>
              <a:rPr lang="sr-Latn-RS" sz="4000" b="1">
                <a:solidFill>
                  <a:schemeClr val="bg1">
                    <a:lumMod val="65000"/>
                  </a:schemeClr>
                </a:solidFill>
              </a:rPr>
              <a:t> </a:t>
            </a:r>
            <a:endParaRPr lang="en-US" sz="4000" b="1">
              <a:solidFill>
                <a:schemeClr val="bg1">
                  <a:lumMod val="65000"/>
                </a:schemeClr>
              </a:solidFill>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Boot projekat</a:t>
            </a:r>
            <a:endParaRPr lang="en-US">
              <a:solidFill>
                <a:schemeClr val="bg1"/>
              </a:solidFill>
              <a:latin typeface="+mn-lt"/>
            </a:endParaRPr>
          </a:p>
        </p:txBody>
      </p:sp>
    </p:spTree>
    <p:extLst>
      <p:ext uri="{BB962C8B-B14F-4D97-AF65-F5344CB8AC3E}">
        <p14:creationId xmlns:p14="http://schemas.microsoft.com/office/powerpoint/2010/main" val="42387504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b="1" dirty="0"/>
              <a:t>Razlike između </a:t>
            </a:r>
            <a:r>
              <a:rPr lang="sr-Latn-RS" sz="4000" b="1" dirty="0">
                <a:solidFill>
                  <a:schemeClr val="bg1">
                    <a:lumMod val="65000"/>
                  </a:schemeClr>
                </a:solidFill>
              </a:rPr>
              <a:t>@Bean  </a:t>
            </a:r>
            <a:r>
              <a:rPr lang="sr-Latn-RS" sz="4000" b="1" dirty="0"/>
              <a:t>i </a:t>
            </a:r>
            <a:r>
              <a:rPr lang="en-US" sz="4000" b="1" dirty="0">
                <a:solidFill>
                  <a:schemeClr val="bg1">
                    <a:lumMod val="65000"/>
                  </a:schemeClr>
                </a:solidFill>
              </a:rPr>
              <a:t>@Component</a:t>
            </a:r>
            <a:r>
              <a:rPr lang="sr-Latn-RS" sz="4000" b="1" dirty="0">
                <a:solidFill>
                  <a:schemeClr val="bg1">
                    <a:lumMod val="65000"/>
                  </a:schemeClr>
                </a:solidFill>
              </a:rPr>
              <a:t> </a:t>
            </a:r>
            <a:endParaRPr lang="en-US" sz="4000" b="1" dirty="0">
              <a:solidFill>
                <a:schemeClr val="bg1">
                  <a:lumMod val="65000"/>
                </a:schemeClr>
              </a:solidFill>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Boot projekat</a:t>
            </a:r>
            <a:endParaRPr lang="en-US">
              <a:solidFill>
                <a:schemeClr val="bg1"/>
              </a:solidFill>
              <a:latin typeface="+mn-l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80921491"/>
              </p:ext>
            </p:extLst>
          </p:nvPr>
        </p:nvGraphicFramePr>
        <p:xfrm>
          <a:off x="249381" y="1825625"/>
          <a:ext cx="11567481" cy="4323080"/>
        </p:xfrm>
        <a:graphic>
          <a:graphicData uri="http://schemas.openxmlformats.org/drawingml/2006/table">
            <a:tbl>
              <a:tblPr firstRow="1" bandRow="1">
                <a:tableStyleId>{5940675A-B579-460E-94D1-54222C63F5DA}</a:tableStyleId>
              </a:tblPr>
              <a:tblGrid>
                <a:gridCol w="1743542">
                  <a:extLst>
                    <a:ext uri="{9D8B030D-6E8A-4147-A177-3AD203B41FA5}">
                      <a16:colId xmlns:a16="http://schemas.microsoft.com/office/drawing/2014/main" val="20000"/>
                    </a:ext>
                  </a:extLst>
                </a:gridCol>
                <a:gridCol w="4794739">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r>
                        <a:rPr lang="sr-Latn-RS" b="1"/>
                        <a:t>Osobine</a:t>
                      </a:r>
                      <a:endParaRPr lang="en-US" b="1"/>
                    </a:p>
                  </a:txBody>
                  <a:tcPr>
                    <a:solidFill>
                      <a:schemeClr val="accent1">
                        <a:lumMod val="60000"/>
                        <a:lumOff val="40000"/>
                      </a:schemeClr>
                    </a:solidFill>
                  </a:tcPr>
                </a:tc>
                <a:tc>
                  <a:txBody>
                    <a:bodyPr/>
                    <a:lstStyle/>
                    <a:p>
                      <a:pPr algn="ctr"/>
                      <a:r>
                        <a:rPr lang="sr-Latn-RS" sz="1800" b="1">
                          <a:solidFill>
                            <a:schemeClr val="tx1"/>
                          </a:solidFill>
                        </a:rPr>
                        <a:t>@Bean </a:t>
                      </a:r>
                      <a:endParaRPr lang="en-US" b="1">
                        <a:solidFill>
                          <a:schemeClr val="tx1"/>
                        </a:solidFill>
                      </a:endParaRPr>
                    </a:p>
                  </a:txBody>
                  <a:tcPr>
                    <a:solidFill>
                      <a:schemeClr val="accent1">
                        <a:lumMod val="60000"/>
                        <a:lumOff val="40000"/>
                      </a:schemeClr>
                    </a:solidFill>
                  </a:tcPr>
                </a:tc>
                <a:tc>
                  <a:txBody>
                    <a:bodyPr/>
                    <a:lstStyle/>
                    <a:p>
                      <a:pPr algn="ctr"/>
                      <a:r>
                        <a:rPr lang="en-US" sz="1800" b="1">
                          <a:solidFill>
                            <a:schemeClr val="tx1"/>
                          </a:solidFill>
                        </a:rPr>
                        <a:t>@Component</a:t>
                      </a:r>
                      <a:r>
                        <a:rPr lang="sr-Latn-RS" sz="1800" b="1">
                          <a:solidFill>
                            <a:schemeClr val="tx1"/>
                          </a:solidFill>
                        </a:rPr>
                        <a:t> </a:t>
                      </a:r>
                      <a:endParaRPr lang="en-US" b="1">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val="10000"/>
                  </a:ext>
                </a:extLst>
              </a:tr>
              <a:tr h="370840">
                <a:tc>
                  <a:txBody>
                    <a:bodyPr/>
                    <a:lstStyle/>
                    <a:p>
                      <a:r>
                        <a:rPr lang="sr-Latn-RS"/>
                        <a:t>mapiranje</a:t>
                      </a:r>
                      <a:endParaRPr lang="en-US"/>
                    </a:p>
                  </a:txBody>
                  <a:tcPr/>
                </a:tc>
                <a:tc>
                  <a:txBody>
                    <a:bodyPr/>
                    <a:lstStyle/>
                    <a:p>
                      <a:r>
                        <a:rPr lang="sr-Latn-RS"/>
                        <a:t>Eksplicitno</a:t>
                      </a:r>
                      <a:endParaRPr lang="en-US"/>
                    </a:p>
                  </a:txBody>
                  <a:tcPr/>
                </a:tc>
                <a:tc>
                  <a:txBody>
                    <a:bodyPr/>
                    <a:lstStyle/>
                    <a:p>
                      <a:r>
                        <a:rPr lang="sr-Latn-RS"/>
                        <a:t>Implicitno</a:t>
                      </a:r>
                      <a:endParaRPr lang="en-US"/>
                    </a:p>
                  </a:txBody>
                  <a:tcPr/>
                </a:tc>
                <a:extLst>
                  <a:ext uri="{0D108BD9-81ED-4DB2-BD59-A6C34878D82A}">
                    <a16:rowId xmlns:a16="http://schemas.microsoft.com/office/drawing/2014/main" val="10001"/>
                  </a:ext>
                </a:extLst>
              </a:tr>
              <a:tr h="370840">
                <a:tc>
                  <a:txBody>
                    <a:bodyPr/>
                    <a:lstStyle/>
                    <a:p>
                      <a:r>
                        <a:rPr lang="sr-Latn-RS"/>
                        <a:t>Kontrola instanciranja</a:t>
                      </a:r>
                      <a:endParaRPr lang="en-US"/>
                    </a:p>
                  </a:txBody>
                  <a:tcPr/>
                </a:tc>
                <a:tc>
                  <a:txBody>
                    <a:bodyPr/>
                    <a:lstStyle/>
                    <a:p>
                      <a:r>
                        <a:rPr lang="sr-Latn-RS"/>
                        <a:t>Moguće je upravljati logikom kreiranja instance bean</a:t>
                      </a:r>
                      <a:endParaRPr lang="en-US"/>
                    </a:p>
                  </a:txBody>
                  <a:tcPr/>
                </a:tc>
                <a:tc>
                  <a:txBody>
                    <a:bodyPr/>
                    <a:lstStyle/>
                    <a:p>
                      <a:r>
                        <a:rPr lang="sr-Latn-RS"/>
                        <a:t>Nije moguće</a:t>
                      </a:r>
                      <a:endParaRPr lang="en-US"/>
                    </a:p>
                  </a:txBody>
                  <a:tcPr/>
                </a:tc>
                <a:extLst>
                  <a:ext uri="{0D108BD9-81ED-4DB2-BD59-A6C34878D82A}">
                    <a16:rowId xmlns:a16="http://schemas.microsoft.com/office/drawing/2014/main" val="10002"/>
                  </a:ext>
                </a:extLst>
              </a:tr>
              <a:tr h="370840">
                <a:tc>
                  <a:txBody>
                    <a:bodyPr/>
                    <a:lstStyle/>
                    <a:p>
                      <a:r>
                        <a:rPr lang="sr-Latn-RS"/>
                        <a:t>razdvajanje</a:t>
                      </a:r>
                      <a:endParaRPr lang="en-US"/>
                    </a:p>
                  </a:txBody>
                  <a:tcPr/>
                </a:tc>
                <a:tc>
                  <a:txBody>
                    <a:bodyPr/>
                    <a:lstStyle/>
                    <a:p>
                      <a:r>
                        <a:rPr lang="sr-Latn-RS"/>
                        <a:t>Razdvaja definiciju</a:t>
                      </a:r>
                      <a:r>
                        <a:rPr lang="sr-Latn-RS" baseline="0"/>
                        <a:t> bean od deklaracije klase</a:t>
                      </a:r>
                      <a:endParaRPr lang="en-US"/>
                    </a:p>
                  </a:txBody>
                  <a:tcPr/>
                </a:tc>
                <a:tc>
                  <a:txBody>
                    <a:bodyPr/>
                    <a:lstStyle/>
                    <a:p>
                      <a:r>
                        <a:rPr lang="sr-Latn-RS"/>
                        <a:t>Nije razdvojena definicija bean od deklaracije kalse</a:t>
                      </a:r>
                      <a:endParaRPr lang="en-US"/>
                    </a:p>
                  </a:txBody>
                  <a:tcPr/>
                </a:tc>
                <a:extLst>
                  <a:ext uri="{0D108BD9-81ED-4DB2-BD59-A6C34878D82A}">
                    <a16:rowId xmlns:a16="http://schemas.microsoft.com/office/drawing/2014/main" val="10003"/>
                  </a:ext>
                </a:extLst>
              </a:tr>
              <a:tr h="370840">
                <a:tc>
                  <a:txBody>
                    <a:bodyPr/>
                    <a:lstStyle/>
                    <a:p>
                      <a:r>
                        <a:rPr lang="sr-Latn-RS"/>
                        <a:t>nivo anotacije</a:t>
                      </a:r>
                      <a:endParaRPr lang="en-US"/>
                    </a:p>
                  </a:txBody>
                  <a:tcPr/>
                </a:tc>
                <a:tc>
                  <a:txBody>
                    <a:bodyPr/>
                    <a:lstStyle/>
                    <a:p>
                      <a:r>
                        <a:rPr lang="sr-Latn-RS"/>
                        <a:t>Nivo metode</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a:t>Nivo klase</a:t>
                      </a:r>
                      <a:endParaRPr lang="en-US"/>
                    </a:p>
                    <a:p>
                      <a:endParaRPr lang="en-US"/>
                    </a:p>
                  </a:txBody>
                  <a:tcPr/>
                </a:tc>
                <a:extLst>
                  <a:ext uri="{0D108BD9-81ED-4DB2-BD59-A6C34878D82A}">
                    <a16:rowId xmlns:a16="http://schemas.microsoft.com/office/drawing/2014/main" val="10004"/>
                  </a:ext>
                </a:extLst>
              </a:tr>
              <a:tr h="370840">
                <a:tc>
                  <a:txBody>
                    <a:bodyPr/>
                    <a:lstStyle/>
                    <a:p>
                      <a:r>
                        <a:rPr lang="sr-Latn-RS"/>
                        <a:t>@Configuration</a:t>
                      </a:r>
                      <a:endParaRPr lang="en-US"/>
                    </a:p>
                  </a:txBody>
                  <a:tcPr/>
                </a:tc>
                <a:tc>
                  <a:txBody>
                    <a:bodyPr/>
                    <a:lstStyle/>
                    <a:p>
                      <a:r>
                        <a:rPr lang="sr-Latn-RS"/>
                        <a:t>Neohodno je da se definiše kao deo konfiguracije</a:t>
                      </a:r>
                      <a:endParaRPr lang="en-US"/>
                    </a:p>
                  </a:txBody>
                  <a:tcPr/>
                </a:tc>
                <a:tc>
                  <a:txBody>
                    <a:bodyPr/>
                    <a:lstStyle/>
                    <a:p>
                      <a:r>
                        <a:rPr lang="sr-Latn-RS"/>
                        <a:t>Nije neophodno</a:t>
                      </a:r>
                      <a:endParaRPr lang="en-US"/>
                    </a:p>
                  </a:txBody>
                  <a:tcPr/>
                </a:tc>
                <a:extLst>
                  <a:ext uri="{0D108BD9-81ED-4DB2-BD59-A6C34878D82A}">
                    <a16:rowId xmlns:a16="http://schemas.microsoft.com/office/drawing/2014/main" val="10005"/>
                  </a:ext>
                </a:extLst>
              </a:tr>
              <a:tr h="370840">
                <a:tc>
                  <a:txBody>
                    <a:bodyPr/>
                    <a:lstStyle/>
                    <a:p>
                      <a:r>
                        <a:rPr lang="sr-Latn-RS"/>
                        <a:t>Klasa izvan</a:t>
                      </a:r>
                      <a:r>
                        <a:rPr lang="sr-Latn-RS" baseline="0"/>
                        <a:t> Spring kontejnera</a:t>
                      </a:r>
                      <a:endParaRPr lang="en-US"/>
                    </a:p>
                  </a:txBody>
                  <a:tcPr/>
                </a:tc>
                <a:tc>
                  <a:txBody>
                    <a:bodyPr/>
                    <a:lstStyle/>
                    <a:p>
                      <a:r>
                        <a:rPr lang="sr-Latn-RS"/>
                        <a:t>Moguće je kreirati bean ako se klasa nalazi izvan Spring </a:t>
                      </a:r>
                      <a:r>
                        <a:rPr lang="sr-Latn-RS" baseline="0"/>
                        <a:t>kontejnera. Ako se biznis logika nalazi u toj klasi tada se ona može iskorisitti u drugim radnim okvirima. </a:t>
                      </a:r>
                      <a:endParaRPr lang="en-US"/>
                    </a:p>
                  </a:txBody>
                  <a:tcPr/>
                </a:tc>
                <a:tc>
                  <a:txBody>
                    <a:bodyPr/>
                    <a:lstStyle/>
                    <a:p>
                      <a:r>
                        <a:rPr lang="sr-Latn-RS"/>
                        <a:t>Nije</a:t>
                      </a:r>
                      <a:r>
                        <a:rPr lang="sr-Latn-RS" baseline="0"/>
                        <a:t> moguće kreirati bean ako se klasa nalazi izvan  </a:t>
                      </a:r>
                      <a:r>
                        <a:rPr lang="sr-Latn-RS"/>
                        <a:t>Spring </a:t>
                      </a:r>
                      <a:r>
                        <a:rPr lang="sr-Latn-RS" baseline="0"/>
                        <a:t>kontejnera. Ako se biznis logika nalazi u toj klasi tada se ona ne može iskorisitti u drugim radnim okvirima.</a:t>
                      </a:r>
                      <a:endParaRPr lang="en-US"/>
                    </a:p>
                  </a:txBody>
                  <a:tcPr/>
                </a:tc>
                <a:extLst>
                  <a:ext uri="{0D108BD9-81ED-4DB2-BD59-A6C34878D82A}">
                    <a16:rowId xmlns:a16="http://schemas.microsoft.com/office/drawing/2014/main" val="10006"/>
                  </a:ext>
                </a:extLst>
              </a:tr>
              <a:tr h="370840">
                <a:tc>
                  <a:txBody>
                    <a:bodyPr/>
                    <a:lstStyle/>
                    <a:p>
                      <a:r>
                        <a:rPr lang="sr-Latn-RS"/>
                        <a:t>Specijalizacija</a:t>
                      </a:r>
                      <a:endParaRPr lang="en-US"/>
                    </a:p>
                  </a:txBody>
                  <a:tcPr/>
                </a:tc>
                <a:tc>
                  <a:txBody>
                    <a:bodyPr/>
                    <a:lstStyle/>
                    <a:p>
                      <a:r>
                        <a:rPr lang="sr-Latn-RS"/>
                        <a:t>Bez specijalizacije</a:t>
                      </a:r>
                      <a:endParaRPr lang="en-US"/>
                    </a:p>
                  </a:txBody>
                  <a:tcPr/>
                </a:tc>
                <a:tc>
                  <a:txBody>
                    <a:bodyPr/>
                    <a:lstStyle/>
                    <a:p>
                      <a:r>
                        <a:rPr lang="en-US"/>
                        <a:t>@Controller, @Repository </a:t>
                      </a:r>
                      <a:r>
                        <a:rPr lang="sr-Latn-RS"/>
                        <a:t>i </a:t>
                      </a:r>
                      <a:r>
                        <a:rPr lang="en-US"/>
                        <a:t>@Service </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547249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9"/>
            <a:ext cx="11684000" cy="887348"/>
          </a:xfrm>
          <a:ln w="38100">
            <a:solidFill>
              <a:schemeClr val="tx1">
                <a:lumMod val="65000"/>
                <a:lumOff val="35000"/>
              </a:schemeClr>
            </a:solidFill>
            <a:prstDash val="solid"/>
            <a:round/>
          </a:ln>
        </p:spPr>
        <p:txBody>
          <a:bodyPr>
            <a:normAutofit/>
          </a:bodyPr>
          <a:lstStyle/>
          <a:p>
            <a:r>
              <a:rPr lang="sr-Latn-RS"/>
              <a:t>Primarni način – bean objektu se pristupa korišćenjem Dependency Injection  obrazca i anotacije </a:t>
            </a:r>
            <a:r>
              <a:rPr lang="en-US">
                <a:solidFill>
                  <a:srgbClr val="646464"/>
                </a:solidFill>
                <a:latin typeface="Consolas"/>
              </a:rPr>
              <a:t>@Autowired</a:t>
            </a:r>
          </a:p>
          <a:p>
            <a:pPr marL="0" indent="0">
              <a:buNone/>
            </a:pPr>
            <a:endParaRPr lang="sr-Latn-RS"/>
          </a:p>
          <a:p>
            <a:endParaRPr lang="en-US"/>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b="1"/>
              <a:t>Pristup bean objektu </a:t>
            </a: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Boot projekat</a:t>
            </a:r>
            <a:endParaRPr lang="en-US">
              <a:solidFill>
                <a:schemeClr val="bg1"/>
              </a:solidFill>
              <a:latin typeface="+mn-lt"/>
            </a:endParaRPr>
          </a:p>
        </p:txBody>
      </p:sp>
      <p:sp>
        <p:nvSpPr>
          <p:cNvPr id="6" name="Rectangle 5"/>
          <p:cNvSpPr/>
          <p:nvPr/>
        </p:nvSpPr>
        <p:spPr>
          <a:xfrm>
            <a:off x="249379" y="4315173"/>
            <a:ext cx="11590927" cy="2031325"/>
          </a:xfrm>
          <a:prstGeom prst="rect">
            <a:avLst/>
          </a:prstGeom>
        </p:spPr>
        <p:txBody>
          <a:bodyPr wrap="square">
            <a:spAutoFit/>
          </a:bodyPr>
          <a:lstStyle/>
          <a:p>
            <a:r>
              <a:rPr lang="en-US">
                <a:solidFill>
                  <a:srgbClr val="646464"/>
                </a:solidFill>
                <a:latin typeface="Consolas"/>
              </a:rPr>
              <a:t>@Controller</a:t>
            </a:r>
          </a:p>
          <a:p>
            <a:r>
              <a:rPr lang="en-US">
                <a:solidFill>
                  <a:srgbClr val="646464"/>
                </a:solidFill>
                <a:latin typeface="Consolas"/>
              </a:rPr>
              <a:t>@RequestMapping</a:t>
            </a:r>
            <a:r>
              <a:rPr lang="en-US">
                <a:solidFill>
                  <a:srgbClr val="000000"/>
                </a:solidFill>
                <a:latin typeface="Consolas"/>
              </a:rPr>
              <a:t>(value=</a:t>
            </a:r>
            <a:r>
              <a:rPr lang="en-US">
                <a:solidFill>
                  <a:srgbClr val="2A00FF"/>
                </a:solidFill>
                <a:latin typeface="Consolas"/>
              </a:rPr>
              <a:t>"/Filmovi"</a:t>
            </a:r>
            <a:r>
              <a:rPr lang="en-US">
                <a:solidFill>
                  <a:srgbClr val="000000"/>
                </a:solidFill>
                <a:latin typeface="Consolas"/>
              </a:rPr>
              <a:t>)</a:t>
            </a:r>
          </a:p>
          <a:p>
            <a:r>
              <a:rPr lang="en-US" b="1">
                <a:solidFill>
                  <a:srgbClr val="7F0055"/>
                </a:solidFill>
                <a:latin typeface="Consolas"/>
              </a:rPr>
              <a:t>public</a:t>
            </a:r>
            <a:r>
              <a:rPr lang="en-US" b="1">
                <a:solidFill>
                  <a:srgbClr val="000000"/>
                </a:solidFill>
                <a:latin typeface="Consolas"/>
              </a:rPr>
              <a:t> </a:t>
            </a:r>
            <a:r>
              <a:rPr lang="en-US" b="1">
                <a:solidFill>
                  <a:srgbClr val="7F0055"/>
                </a:solidFill>
                <a:latin typeface="Consolas"/>
              </a:rPr>
              <a:t>class</a:t>
            </a:r>
            <a:r>
              <a:rPr lang="en-US" b="1">
                <a:solidFill>
                  <a:srgbClr val="000000"/>
                </a:solidFill>
                <a:latin typeface="Consolas"/>
              </a:rPr>
              <a:t> FilmoviController {</a:t>
            </a:r>
          </a:p>
          <a:p>
            <a:endParaRPr lang="en-US">
              <a:latin typeface="Consolas"/>
            </a:endParaRPr>
          </a:p>
          <a:p>
            <a:r>
              <a:rPr lang="en-US">
                <a:latin typeface="Consolas"/>
              </a:rPr>
              <a:t>	</a:t>
            </a:r>
            <a:r>
              <a:rPr lang="en-US">
                <a:solidFill>
                  <a:srgbClr val="646464"/>
                </a:solidFill>
                <a:latin typeface="Consolas"/>
              </a:rPr>
              <a:t>@Autowired</a:t>
            </a:r>
          </a:p>
          <a:p>
            <a:r>
              <a:rPr lang="en-US" b="1">
                <a:solidFill>
                  <a:srgbClr val="7F0055"/>
                </a:solidFill>
                <a:latin typeface="Consolas"/>
              </a:rPr>
              <a:t>	private</a:t>
            </a:r>
            <a:r>
              <a:rPr lang="en-US" b="1">
                <a:solidFill>
                  <a:srgbClr val="000000"/>
                </a:solidFill>
                <a:latin typeface="Consolas"/>
              </a:rPr>
              <a:t> MemorijaAplikacije </a:t>
            </a:r>
            <a:r>
              <a:rPr lang="sr-Latn-RS" b="1">
                <a:solidFill>
                  <a:srgbClr val="0000C0"/>
                </a:solidFill>
                <a:latin typeface="Consolas"/>
              </a:rPr>
              <a:t>memorijaAplikacije</a:t>
            </a:r>
            <a:r>
              <a:rPr lang="en-US" b="1">
                <a:solidFill>
                  <a:srgbClr val="000000"/>
                </a:solidFill>
                <a:latin typeface="Consolas"/>
              </a:rPr>
              <a:t>;</a:t>
            </a:r>
          </a:p>
          <a:p>
            <a:endParaRPr lang="en-US">
              <a:latin typeface="Consolas"/>
            </a:endParaRPr>
          </a:p>
        </p:txBody>
      </p:sp>
    </p:spTree>
    <p:extLst>
      <p:ext uri="{BB962C8B-B14F-4D97-AF65-F5344CB8AC3E}">
        <p14:creationId xmlns:p14="http://schemas.microsoft.com/office/powerpoint/2010/main" val="36154855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9"/>
            <a:ext cx="11684000" cy="1294092"/>
          </a:xfrm>
          <a:ln w="38100">
            <a:solidFill>
              <a:schemeClr val="tx1">
                <a:lumMod val="65000"/>
                <a:lumOff val="35000"/>
              </a:schemeClr>
            </a:solidFill>
            <a:prstDash val="solid"/>
            <a:round/>
          </a:ln>
        </p:spPr>
        <p:txBody>
          <a:bodyPr>
            <a:normAutofit fontScale="92500"/>
          </a:bodyPr>
          <a:lstStyle/>
          <a:p>
            <a:r>
              <a:rPr lang="sr-Latn-RS"/>
              <a:t>Alternativni način – bean objektu se pristupa preko AplicationContext objekta</a:t>
            </a:r>
            <a:r>
              <a:rPr lang="en-US"/>
              <a:t> i to:</a:t>
            </a:r>
          </a:p>
          <a:p>
            <a:pPr lvl="1"/>
            <a:r>
              <a:rPr lang="en-US"/>
              <a:t>pretragom klase za koju je kreiran bean ili </a:t>
            </a:r>
          </a:p>
          <a:p>
            <a:pPr lvl="1"/>
            <a:r>
              <a:rPr lang="en-US"/>
              <a:t>preko naziva bean (naziva metode na osnovu koje se kreira bean)</a:t>
            </a:r>
            <a:endParaRPr lang="sr-Latn-RS"/>
          </a:p>
          <a:p>
            <a:endParaRPr lang="en-US"/>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b="1"/>
              <a:t>Pristup bean objektu </a:t>
            </a: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a:solidFill>
                  <a:schemeClr val="bg1"/>
                </a:solidFill>
                <a:latin typeface="+mn-lt"/>
              </a:rPr>
              <a:t>Spring Boot projekat</a:t>
            </a:r>
            <a:endParaRPr lang="en-US">
              <a:solidFill>
                <a:schemeClr val="bg1"/>
              </a:solidFill>
              <a:latin typeface="+mn-lt"/>
            </a:endParaRPr>
          </a:p>
        </p:txBody>
      </p:sp>
      <p:sp>
        <p:nvSpPr>
          <p:cNvPr id="6" name="Rectangle 5"/>
          <p:cNvSpPr/>
          <p:nvPr/>
        </p:nvSpPr>
        <p:spPr>
          <a:xfrm>
            <a:off x="249382" y="2868591"/>
            <a:ext cx="11590927" cy="3970318"/>
          </a:xfrm>
          <a:prstGeom prst="rect">
            <a:avLst/>
          </a:prstGeom>
        </p:spPr>
        <p:txBody>
          <a:bodyPr wrap="square">
            <a:spAutoFit/>
          </a:bodyPr>
          <a:lstStyle/>
          <a:p>
            <a:r>
              <a:rPr lang="en-US">
                <a:solidFill>
                  <a:srgbClr val="646464"/>
                </a:solidFill>
                <a:latin typeface="Consolas"/>
              </a:rPr>
              <a:t>@Controller</a:t>
            </a:r>
          </a:p>
          <a:p>
            <a:r>
              <a:rPr lang="en-US">
                <a:solidFill>
                  <a:srgbClr val="646464"/>
                </a:solidFill>
                <a:latin typeface="Consolas"/>
              </a:rPr>
              <a:t>@RequestMapping</a:t>
            </a:r>
            <a:r>
              <a:rPr lang="en-US">
                <a:solidFill>
                  <a:srgbClr val="000000"/>
                </a:solidFill>
                <a:latin typeface="Consolas"/>
              </a:rPr>
              <a:t>(value=</a:t>
            </a:r>
            <a:r>
              <a:rPr lang="en-US">
                <a:solidFill>
                  <a:srgbClr val="2A00FF"/>
                </a:solidFill>
                <a:latin typeface="Consolas"/>
              </a:rPr>
              <a:t>"/Filmovi"</a:t>
            </a:r>
            <a:r>
              <a:rPr lang="en-US">
                <a:solidFill>
                  <a:srgbClr val="000000"/>
                </a:solidFill>
                <a:latin typeface="Consolas"/>
              </a:rPr>
              <a:t>)</a:t>
            </a:r>
          </a:p>
          <a:p>
            <a:r>
              <a:rPr lang="en-US" b="1">
                <a:solidFill>
                  <a:srgbClr val="7F0055"/>
                </a:solidFill>
                <a:latin typeface="Consolas"/>
              </a:rPr>
              <a:t>public</a:t>
            </a:r>
            <a:r>
              <a:rPr lang="en-US" b="1">
                <a:solidFill>
                  <a:srgbClr val="000000"/>
                </a:solidFill>
                <a:latin typeface="Consolas"/>
              </a:rPr>
              <a:t> </a:t>
            </a:r>
            <a:r>
              <a:rPr lang="en-US" b="1">
                <a:solidFill>
                  <a:srgbClr val="7F0055"/>
                </a:solidFill>
                <a:latin typeface="Consolas"/>
              </a:rPr>
              <a:t>class</a:t>
            </a:r>
            <a:r>
              <a:rPr lang="en-US" b="1">
                <a:solidFill>
                  <a:srgbClr val="000000"/>
                </a:solidFill>
                <a:latin typeface="Consolas"/>
              </a:rPr>
              <a:t> FilmoviController {</a:t>
            </a:r>
          </a:p>
          <a:p>
            <a:endParaRPr lang="en-US">
              <a:latin typeface="Consolas"/>
            </a:endParaRPr>
          </a:p>
          <a:p>
            <a:r>
              <a:rPr lang="en-US" b="1">
                <a:solidFill>
                  <a:srgbClr val="7F0055"/>
                </a:solidFill>
                <a:latin typeface="Consolas"/>
              </a:rPr>
              <a:t>	private</a:t>
            </a:r>
            <a:r>
              <a:rPr lang="en-US" b="1">
                <a:solidFill>
                  <a:srgbClr val="000000"/>
                </a:solidFill>
                <a:latin typeface="Consolas"/>
              </a:rPr>
              <a:t> MemorijaAplikacije </a:t>
            </a:r>
            <a:r>
              <a:rPr lang="sr-Latn-RS" b="1">
                <a:solidFill>
                  <a:srgbClr val="0000C0"/>
                </a:solidFill>
                <a:latin typeface="Consolas"/>
              </a:rPr>
              <a:t>memorijaAplikacije</a:t>
            </a:r>
            <a:r>
              <a:rPr lang="en-US" b="1">
                <a:solidFill>
                  <a:srgbClr val="000000"/>
                </a:solidFill>
                <a:latin typeface="Consolas"/>
              </a:rPr>
              <a:t>;</a:t>
            </a:r>
            <a:endParaRPr lang="sr-Latn-RS" b="1">
              <a:solidFill>
                <a:srgbClr val="000000"/>
              </a:solidFill>
              <a:latin typeface="Consolas"/>
            </a:endParaRPr>
          </a:p>
          <a:p>
            <a:endParaRPr lang="sr-Latn-RS" b="1">
              <a:solidFill>
                <a:srgbClr val="000000"/>
              </a:solidFill>
              <a:latin typeface="Consolas"/>
            </a:endParaRPr>
          </a:p>
          <a:p>
            <a:r>
              <a:rPr lang="en-US">
                <a:solidFill>
                  <a:srgbClr val="000000"/>
                </a:solidFill>
                <a:latin typeface="Consolas"/>
              </a:rPr>
              <a:t>	</a:t>
            </a:r>
            <a:r>
              <a:rPr lang="en-US" i="1">
                <a:solidFill>
                  <a:srgbClr val="3F5FBF"/>
                </a:solidFill>
                <a:latin typeface="Consolas"/>
              </a:rPr>
              <a:t>/** inicijalizacija podataka za kontroler */</a:t>
            </a:r>
          </a:p>
          <a:p>
            <a:r>
              <a:rPr lang="en-US">
                <a:solidFill>
                  <a:srgbClr val="000000"/>
                </a:solidFill>
                <a:latin typeface="Consolas"/>
              </a:rPr>
              <a:t>	</a:t>
            </a:r>
            <a:r>
              <a:rPr lang="en-US">
                <a:solidFill>
                  <a:srgbClr val="646464"/>
                </a:solidFill>
                <a:latin typeface="Consolas"/>
              </a:rPr>
              <a:t>@PostConstruct</a:t>
            </a:r>
          </a:p>
          <a:p>
            <a:r>
              <a:rPr lang="en-US">
                <a:solidFill>
                  <a:srgbClr val="000000"/>
                </a:solidFill>
                <a:latin typeface="Consolas"/>
              </a:rPr>
              <a:t>	</a:t>
            </a:r>
            <a:r>
              <a:rPr lang="en-US" b="1">
                <a:solidFill>
                  <a:srgbClr val="7F0055"/>
                </a:solidFill>
                <a:latin typeface="Consolas"/>
              </a:rPr>
              <a:t>public</a:t>
            </a:r>
            <a:r>
              <a:rPr lang="en-US">
                <a:solidFill>
                  <a:srgbClr val="000000"/>
                </a:solidFill>
                <a:latin typeface="Consolas"/>
              </a:rPr>
              <a:t> </a:t>
            </a:r>
            <a:r>
              <a:rPr lang="en-US" b="1">
                <a:solidFill>
                  <a:srgbClr val="7F0055"/>
                </a:solidFill>
                <a:latin typeface="Consolas"/>
              </a:rPr>
              <a:t>void</a:t>
            </a:r>
            <a:r>
              <a:rPr lang="en-US">
                <a:solidFill>
                  <a:srgbClr val="000000"/>
                </a:solidFill>
                <a:latin typeface="Consolas"/>
              </a:rPr>
              <a:t> init() {	</a:t>
            </a:r>
          </a:p>
          <a:p>
            <a:r>
              <a:rPr lang="en-US">
                <a:solidFill>
                  <a:srgbClr val="000000"/>
                </a:solidFill>
                <a:latin typeface="Consolas"/>
              </a:rPr>
              <a:t>		</a:t>
            </a:r>
            <a:r>
              <a:rPr lang="en-US">
                <a:solidFill>
                  <a:srgbClr val="0000C0"/>
                </a:solidFill>
                <a:latin typeface="Consolas"/>
              </a:rPr>
              <a:t>memorijaAplikacije</a:t>
            </a:r>
            <a:r>
              <a:rPr lang="en-US">
                <a:solidFill>
                  <a:srgbClr val="000000"/>
                </a:solidFill>
                <a:latin typeface="Consolas"/>
              </a:rPr>
              <a:t> = </a:t>
            </a:r>
            <a:r>
              <a:rPr lang="en-US">
                <a:solidFill>
                  <a:srgbClr val="0000C0"/>
                </a:solidFill>
                <a:latin typeface="Consolas"/>
              </a:rPr>
              <a:t>applicationContext</a:t>
            </a:r>
            <a:r>
              <a:rPr lang="en-US">
                <a:solidFill>
                  <a:srgbClr val="000000"/>
                </a:solidFill>
                <a:latin typeface="Consolas"/>
              </a:rPr>
              <a:t>.getBean(MemorijaAplikacije.</a:t>
            </a:r>
            <a:r>
              <a:rPr lang="en-US" b="1">
                <a:solidFill>
                  <a:srgbClr val="7F0055"/>
                </a:solidFill>
                <a:latin typeface="Consolas"/>
              </a:rPr>
              <a:t>class</a:t>
            </a:r>
            <a:r>
              <a:rPr lang="en-US">
                <a:solidFill>
                  <a:srgbClr val="000000"/>
                </a:solidFill>
                <a:latin typeface="Consolas"/>
              </a:rPr>
              <a:t>);</a:t>
            </a:r>
          </a:p>
          <a:p>
            <a:r>
              <a:rPr lang="en-US">
                <a:solidFill>
                  <a:srgbClr val="000000"/>
                </a:solidFill>
                <a:latin typeface="Consolas"/>
              </a:rPr>
              <a:t>	    </a:t>
            </a:r>
            <a:r>
              <a:rPr lang="sr-Latn-RS">
                <a:solidFill>
                  <a:srgbClr val="000000"/>
                </a:solidFill>
                <a:latin typeface="Consolas"/>
              </a:rPr>
              <a:t>	</a:t>
            </a:r>
            <a:r>
              <a:rPr lang="en-US">
                <a:solidFill>
                  <a:srgbClr val="0000C0"/>
                </a:solidFill>
                <a:latin typeface="Consolas"/>
              </a:rPr>
              <a:t>memorijaAplikacije</a:t>
            </a:r>
            <a:r>
              <a:rPr lang="en-US">
                <a:solidFill>
                  <a:srgbClr val="000000"/>
                </a:solidFill>
                <a:latin typeface="Consolas"/>
              </a:rPr>
              <a:t> = (MemorijaAplikacije) </a:t>
            </a:r>
            <a:r>
              <a:rPr lang="en-US">
                <a:solidFill>
                  <a:srgbClr val="0000C0"/>
                </a:solidFill>
                <a:latin typeface="Consolas"/>
              </a:rPr>
              <a:t>applicationContext</a:t>
            </a:r>
            <a:r>
              <a:rPr lang="en-US">
                <a:solidFill>
                  <a:srgbClr val="000000"/>
                </a:solidFill>
                <a:latin typeface="Consolas"/>
              </a:rPr>
              <a:t>.getBean(</a:t>
            </a:r>
            <a:r>
              <a:rPr lang="en-US">
                <a:solidFill>
                  <a:srgbClr val="2A00FF"/>
                </a:solidFill>
                <a:latin typeface="Consolas"/>
              </a:rPr>
              <a:t>"memorijaAplikacije"</a:t>
            </a:r>
            <a:r>
              <a:rPr lang="en-US">
                <a:solidFill>
                  <a:srgbClr val="000000"/>
                </a:solidFill>
                <a:latin typeface="Consolas"/>
              </a:rPr>
              <a:t>);</a:t>
            </a:r>
            <a:endParaRPr lang="sr-Latn-RS">
              <a:solidFill>
                <a:srgbClr val="000000"/>
              </a:solidFill>
              <a:latin typeface="Consolas"/>
            </a:endParaRPr>
          </a:p>
          <a:p>
            <a:r>
              <a:rPr lang="sr-Latn-RS">
                <a:solidFill>
                  <a:srgbClr val="000000"/>
                </a:solidFill>
                <a:latin typeface="Consolas"/>
              </a:rPr>
              <a:t>	...</a:t>
            </a:r>
          </a:p>
          <a:p>
            <a:r>
              <a:rPr lang="sr-Latn-RS">
                <a:solidFill>
                  <a:srgbClr val="000000"/>
                </a:solidFill>
                <a:latin typeface="Consolas"/>
              </a:rPr>
              <a:t>	</a:t>
            </a:r>
            <a:endParaRPr lang="en-US">
              <a:latin typeface="Consolas"/>
            </a:endParaRPr>
          </a:p>
        </p:txBody>
      </p:sp>
    </p:spTree>
    <p:extLst>
      <p:ext uri="{BB962C8B-B14F-4D97-AF65-F5344CB8AC3E}">
        <p14:creationId xmlns:p14="http://schemas.microsoft.com/office/powerpoint/2010/main" val="1518200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Spring Boot </a:t>
            </a:r>
            <a:r>
              <a:rPr lang="en-US" err="1">
                <a:solidFill>
                  <a:schemeClr val="bg1"/>
                </a:solidFill>
                <a:latin typeface="+mn-lt"/>
              </a:rPr>
              <a:t>uvod</a:t>
            </a:r>
            <a:endParaRPr lang="en-US">
              <a:solidFill>
                <a:schemeClr val="bg1"/>
              </a:solidFill>
              <a:latin typeface="+mn-lt"/>
            </a:endParaRPr>
          </a:p>
        </p:txBody>
      </p:sp>
      <p:sp>
        <p:nvSpPr>
          <p:cNvPr id="3" name="Content Placeholder 2"/>
          <p:cNvSpPr>
            <a:spLocks noGrp="1"/>
          </p:cNvSpPr>
          <p:nvPr>
            <p:ph idx="1"/>
          </p:nvPr>
        </p:nvSpPr>
        <p:spPr>
          <a:xfrm>
            <a:off x="249382" y="1574499"/>
            <a:ext cx="11684000" cy="5047974"/>
          </a:xfrm>
          <a:ln w="38100">
            <a:solidFill>
              <a:schemeClr val="tx1">
                <a:lumMod val="65000"/>
                <a:lumOff val="35000"/>
              </a:schemeClr>
            </a:solidFill>
            <a:prstDash val="solid"/>
            <a:round/>
          </a:ln>
        </p:spPr>
        <p:txBody>
          <a:bodyPr>
            <a:normAutofit lnSpcReduction="10000"/>
          </a:bodyPr>
          <a:lstStyle/>
          <a:p>
            <a:r>
              <a:rPr lang="sr-Latn-BA" b="1"/>
              <a:t>Servisni sloj </a:t>
            </a:r>
            <a:r>
              <a:rPr lang="sr-Latn-BA"/>
              <a:t>se koristi kao omotač (wrapper) DAO sloja i predstavlja opšteprihvaćen način za korišćenje DAO sloja. Radi sa </a:t>
            </a:r>
            <a:r>
              <a:rPr lang="sr-Latn-BA" b="1"/>
              <a:t>Modelom</a:t>
            </a:r>
            <a:r>
              <a:rPr lang="sr-Latn-BA"/>
              <a:t>.</a:t>
            </a:r>
          </a:p>
          <a:p>
            <a:pPr lvl="1"/>
            <a:r>
              <a:rPr lang="sr-Latn-BA"/>
              <a:t>U servisni sloj se stavljaju sve CRUD (create, retrieve, update, delete) metode koje perzistencioni sloj nudi</a:t>
            </a:r>
          </a:p>
          <a:p>
            <a:pPr lvl="1"/>
            <a:r>
              <a:rPr lang="sr-Latn-BA"/>
              <a:t>Može biti izostavljen tako što ćemo koristiti DAO sloj direktno, ali njegovo uvođenje može doneti mnoge pogodnosti:</a:t>
            </a:r>
          </a:p>
          <a:p>
            <a:pPr lvl="1"/>
            <a:r>
              <a:rPr lang="sr-Latn-BA" b="1"/>
              <a:t>Zašto ne koristiti direktno perzistencioni sloj</a:t>
            </a:r>
            <a:r>
              <a:rPr lang="sr-Latn-BA"/>
              <a:t>? Zato što perzistencioni sloj nudi samo osnovne operacije. Ako želimo da proverimo polovnu logiku u tim podacima to nije moguće. Takve provere možemo vršiti u metodama u servisnom sloju.</a:t>
            </a:r>
          </a:p>
          <a:p>
            <a:pPr lvl="1"/>
            <a:r>
              <a:rPr lang="sr-Latn-BA" b="1"/>
              <a:t>Preporuka je da se u Service sloju piše poslovna logika sistema</a:t>
            </a:r>
            <a:endParaRPr lang="en-US" b="1"/>
          </a:p>
          <a:p>
            <a:r>
              <a:rPr lang="sr-Latn-BA" b="1"/>
              <a:t>Perzistencija podataka </a:t>
            </a:r>
            <a:r>
              <a:rPr lang="sr-Latn-BA"/>
              <a:t>u Spring aplikaciji se vrši putem </a:t>
            </a:r>
            <a:r>
              <a:rPr lang="sr-Latn-BA" b="1"/>
              <a:t>perzistentnog sloja</a:t>
            </a:r>
          </a:p>
          <a:p>
            <a:pPr lvl="1"/>
            <a:r>
              <a:rPr lang="sr-Latn-BA"/>
              <a:t>Poznatiji pod nazivom DAO (Data Access Object) sloj</a:t>
            </a:r>
          </a:p>
          <a:p>
            <a:pPr lvl="1"/>
            <a:r>
              <a:rPr lang="sr-Latn-BA"/>
              <a:t>Ovaj sloj od nas „sakriva“ bazu podataka u obliku u kom je mi za sada poznajemo (skup tabela, odnosno relacija) i predstavlja je kao skup Java klasa.</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4000">
                <a:latin typeface="+mn-lt"/>
              </a:rPr>
              <a:t>Arhitektura Spring MVC aplikacije sa procesom rada</a:t>
            </a:r>
          </a:p>
        </p:txBody>
      </p:sp>
    </p:spTree>
    <p:extLst>
      <p:ext uri="{BB962C8B-B14F-4D97-AF65-F5344CB8AC3E}">
        <p14:creationId xmlns:p14="http://schemas.microsoft.com/office/powerpoint/2010/main" val="25287386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9"/>
            <a:ext cx="11567480" cy="5095931"/>
          </a:xfrm>
          <a:ln w="38100">
            <a:solidFill>
              <a:schemeClr val="tx1">
                <a:lumMod val="65000"/>
                <a:lumOff val="35000"/>
              </a:schemeClr>
            </a:solidFill>
            <a:prstDash val="solid"/>
            <a:round/>
          </a:ln>
        </p:spPr>
        <p:txBody>
          <a:bodyPr>
            <a:normAutofit fontScale="92500"/>
          </a:bodyPr>
          <a:lstStyle/>
          <a:p>
            <a:r>
              <a:rPr lang="sr-Latn-RS" dirty="0"/>
              <a:t>Po pravilu jedan </a:t>
            </a:r>
            <a:r>
              <a:rPr lang="sr-Latn-RS" dirty="0" err="1"/>
              <a:t>kontoler</a:t>
            </a:r>
            <a:r>
              <a:rPr lang="sr-Latn-RS" dirty="0"/>
              <a:t> je </a:t>
            </a:r>
            <a:r>
              <a:rPr lang="sr-Latn-RS" b="1" dirty="0"/>
              <a:t>zadužen za manipulaciju jednim tipom entiteta</a:t>
            </a:r>
            <a:r>
              <a:rPr lang="sr-Latn-RS" dirty="0"/>
              <a:t>.</a:t>
            </a:r>
          </a:p>
          <a:p>
            <a:r>
              <a:rPr lang="sr-Latn-RS" dirty="0"/>
              <a:t>U klasičnoj veb aplikaciji </a:t>
            </a:r>
            <a:r>
              <a:rPr lang="en-US" dirty="0" err="1"/>
              <a:t>metode</a:t>
            </a:r>
            <a:r>
              <a:rPr lang="en-US" dirty="0"/>
              <a:t> </a:t>
            </a:r>
            <a:r>
              <a:rPr lang="en-US" dirty="0" err="1"/>
              <a:t>kontolera</a:t>
            </a:r>
            <a:r>
              <a:rPr lang="en-US" dirty="0"/>
              <a:t> </a:t>
            </a:r>
            <a:r>
              <a:rPr lang="sr-Latn-RS" dirty="0"/>
              <a:t>koje odgovaraju na HTTP GET zahteve trebaju da obezbede vraćanje različitih HTML stranica koje obezbeđuju prikaz: </a:t>
            </a:r>
          </a:p>
          <a:p>
            <a:pPr lvl="1"/>
            <a:r>
              <a:rPr lang="sr-Latn-RS" dirty="0"/>
              <a:t>svih entiteta, </a:t>
            </a:r>
          </a:p>
          <a:p>
            <a:pPr lvl="1"/>
            <a:r>
              <a:rPr lang="sr-Latn-RS" dirty="0"/>
              <a:t>određenog entiteta, </a:t>
            </a:r>
          </a:p>
          <a:p>
            <a:pPr lvl="1"/>
            <a:r>
              <a:rPr lang="sr-Latn-RS" dirty="0"/>
              <a:t>forme za unos novog entiteta, </a:t>
            </a:r>
          </a:p>
          <a:p>
            <a:pPr lvl="1"/>
            <a:r>
              <a:rPr lang="sr-Latn-RS" dirty="0"/>
              <a:t>forme za izmenu postojećeg entiteta.</a:t>
            </a:r>
          </a:p>
          <a:p>
            <a:r>
              <a:rPr lang="sr-Latn-RS" dirty="0"/>
              <a:t>Metode kontrolera koje odgovaraju na HTTP POST zahteve trebaju da omoguće preuzimanje i obradu parametara forme sa HTML stranica za unos novog entiteta, izmenu postojećeg entiteta, ili brisanje postojećeg entiteta, da izvrše </a:t>
            </a:r>
            <a:r>
              <a:rPr lang="en-US" dirty="0" err="1"/>
              <a:t>poslovnu</a:t>
            </a:r>
            <a:r>
              <a:rPr lang="en-US" dirty="0"/>
              <a:t> </a:t>
            </a:r>
            <a:r>
              <a:rPr lang="en-US" dirty="0" err="1"/>
              <a:t>logiku</a:t>
            </a:r>
            <a:r>
              <a:rPr lang="en-US" dirty="0"/>
              <a:t> </a:t>
            </a:r>
            <a:r>
              <a:rPr lang="en-US" dirty="0" err="1"/>
              <a:t>sa</a:t>
            </a:r>
            <a:r>
              <a:rPr lang="en-US" dirty="0"/>
              <a:t> </a:t>
            </a:r>
            <a:r>
              <a:rPr lang="en-US" dirty="0" err="1"/>
              <a:t>modelovanim</a:t>
            </a:r>
            <a:r>
              <a:rPr lang="en-US" dirty="0"/>
              <a:t> </a:t>
            </a:r>
            <a:r>
              <a:rPr lang="en-US" dirty="0" err="1"/>
              <a:t>entitetima</a:t>
            </a:r>
            <a:r>
              <a:rPr lang="sr-Latn-RS" dirty="0"/>
              <a:t> (sačuvaju</a:t>
            </a:r>
            <a:r>
              <a:rPr lang="en-US" dirty="0"/>
              <a:t>/</a:t>
            </a:r>
            <a:r>
              <a:rPr lang="en-US" dirty="0" err="1"/>
              <a:t>i</a:t>
            </a:r>
            <a:r>
              <a:rPr lang="sr-Latn-RS" dirty="0"/>
              <a:t>z</a:t>
            </a:r>
            <a:r>
              <a:rPr lang="en-US" dirty="0" err="1"/>
              <a:t>mene</a:t>
            </a:r>
            <a:r>
              <a:rPr lang="en-US" dirty="0"/>
              <a:t>/</a:t>
            </a:r>
            <a:r>
              <a:rPr lang="en-US" dirty="0" err="1"/>
              <a:t>obri</a:t>
            </a:r>
            <a:r>
              <a:rPr lang="sr-Latn-RS" dirty="0" err="1"/>
              <a:t>šu</a:t>
            </a:r>
            <a:r>
              <a:rPr lang="sr-Latn-RS" dirty="0"/>
              <a:t> npr. entitet u bazu podatka) i ukoliko su prethodne operacije izvršene bez greške </a:t>
            </a:r>
            <a:r>
              <a:rPr lang="en-US" dirty="0" err="1"/>
              <a:t>trebaju</a:t>
            </a:r>
            <a:r>
              <a:rPr lang="en-US" dirty="0"/>
              <a:t> </a:t>
            </a:r>
            <a:r>
              <a:rPr lang="sr-Latn-RS" dirty="0"/>
              <a:t>da upute Klijenta na HTML stranicu za prikaz svih entiteta.</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CRUD operacije</a:t>
            </a:r>
            <a:endParaRPr lang="sv-SE" sz="4000">
              <a:latin typeface="+mn-lt"/>
            </a:endParaRPr>
          </a:p>
        </p:txBody>
      </p:sp>
      <p:sp>
        <p:nvSpPr>
          <p:cNvPr id="9"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Controllers</a:t>
            </a:r>
          </a:p>
        </p:txBody>
      </p:sp>
      <p:sp>
        <p:nvSpPr>
          <p:cNvPr id="5" name="TextBox 4">
            <a:extLst>
              <a:ext uri="{FF2B5EF4-FFF2-40B4-BE49-F238E27FC236}">
                <a16:creationId xmlns:a16="http://schemas.microsoft.com/office/drawing/2014/main" id="{EB2D95A3-E368-406F-9FD5-B746A712BFA8}"/>
              </a:ext>
            </a:extLst>
          </p:cNvPr>
          <p:cNvSpPr txBox="1"/>
          <p:nvPr/>
        </p:nvSpPr>
        <p:spPr>
          <a:xfrm>
            <a:off x="7404410" y="898192"/>
            <a:ext cx="2308302" cy="646331"/>
          </a:xfrm>
          <a:prstGeom prst="rect">
            <a:avLst/>
          </a:prstGeom>
          <a:noFill/>
        </p:spPr>
        <p:txBody>
          <a:bodyPr wrap="square" rtlCol="0">
            <a:spAutoFit/>
          </a:bodyPr>
          <a:lstStyle/>
          <a:p>
            <a:r>
              <a:rPr lang="en-US" b="1" dirty="0" err="1">
                <a:solidFill>
                  <a:srgbClr val="FF0000"/>
                </a:solidFill>
              </a:rPr>
              <a:t>Nastavak</a:t>
            </a:r>
            <a:r>
              <a:rPr lang="en-US" b="1" dirty="0">
                <a:solidFill>
                  <a:srgbClr val="FF0000"/>
                </a:solidFill>
              </a:rPr>
              <a:t> </a:t>
            </a:r>
            <a:r>
              <a:rPr lang="en-US" b="1" dirty="0" err="1">
                <a:solidFill>
                  <a:srgbClr val="FF0000"/>
                </a:solidFill>
              </a:rPr>
              <a:t>naredni</a:t>
            </a:r>
            <a:r>
              <a:rPr lang="en-US" b="1" dirty="0">
                <a:solidFill>
                  <a:srgbClr val="FF0000"/>
                </a:solidFill>
              </a:rPr>
              <a:t> </a:t>
            </a:r>
            <a:r>
              <a:rPr lang="sr-Latn-RS" b="1" dirty="0">
                <a:solidFill>
                  <a:srgbClr val="FF0000"/>
                </a:solidFill>
              </a:rPr>
              <a:t>termin</a:t>
            </a:r>
            <a:endParaRPr lang="en-US" b="1" dirty="0">
              <a:solidFill>
                <a:srgbClr val="FF0000"/>
              </a:solidFill>
            </a:endParaRPr>
          </a:p>
        </p:txBody>
      </p:sp>
    </p:spTree>
    <p:extLst>
      <p:ext uri="{BB962C8B-B14F-4D97-AF65-F5344CB8AC3E}">
        <p14:creationId xmlns:p14="http://schemas.microsoft.com/office/powerpoint/2010/main" val="35768965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9"/>
            <a:ext cx="11567480" cy="5095932"/>
          </a:xfrm>
          <a:ln w="38100">
            <a:solidFill>
              <a:schemeClr val="tx1">
                <a:lumMod val="65000"/>
                <a:lumOff val="35000"/>
              </a:schemeClr>
            </a:solidFill>
            <a:prstDash val="solid"/>
            <a:round/>
          </a:ln>
        </p:spPr>
        <p:txBody>
          <a:bodyPr>
            <a:normAutofit/>
          </a:bodyPr>
          <a:lstStyle/>
          <a:p>
            <a:r>
              <a:rPr lang="sr-Latn-RS"/>
              <a:t>Očekivano je da se html stanica za prikaz svih entiteta dobija kroz bazični url za entitet, a da se sve ostale HTML stanice i metode za obradu parametar forme dobijaju u odnosu na dodatak putanje na bazični url za entitet</a:t>
            </a:r>
          </a:p>
          <a:p>
            <a:pPr lvl="1"/>
            <a:r>
              <a:rPr lang="en-US"/>
              <a:t>URL </a:t>
            </a:r>
            <a:r>
              <a:rPr lang="sr-Latn-RS"/>
              <a:t>HTML stanice </a:t>
            </a:r>
            <a:r>
              <a:rPr lang="en-US"/>
              <a:t>za </a:t>
            </a:r>
            <a:r>
              <a:rPr lang="en-US">
                <a:solidFill>
                  <a:srgbClr val="FF0000"/>
                </a:solidFill>
              </a:rPr>
              <a:t>prikaz svih entiteta</a:t>
            </a:r>
            <a:r>
              <a:rPr lang="sr-Latn-RS"/>
              <a:t>, get zahtev</a:t>
            </a:r>
            <a:r>
              <a:rPr lang="en-US"/>
              <a:t>: </a:t>
            </a:r>
            <a:r>
              <a:rPr lang="en-US">
                <a:solidFill>
                  <a:srgbClr val="FF0000"/>
                </a:solidFill>
              </a:rPr>
              <a:t>/</a:t>
            </a:r>
            <a:r>
              <a:rPr lang="sr-Latn-RS">
                <a:solidFill>
                  <a:srgbClr val="FF0000"/>
                </a:solidFill>
              </a:rPr>
              <a:t>Filmovi</a:t>
            </a:r>
          </a:p>
          <a:p>
            <a:pPr lvl="1"/>
            <a:r>
              <a:rPr lang="en-US"/>
              <a:t>URL </a:t>
            </a:r>
            <a:r>
              <a:rPr lang="sr-Latn-RS"/>
              <a:t>HTML stanice </a:t>
            </a:r>
            <a:r>
              <a:rPr lang="en-US"/>
              <a:t>za </a:t>
            </a:r>
            <a:r>
              <a:rPr lang="en-US">
                <a:solidFill>
                  <a:srgbClr val="FF0000"/>
                </a:solidFill>
              </a:rPr>
              <a:t>prikaz odre</a:t>
            </a:r>
            <a:r>
              <a:rPr lang="sr-Latn-RS">
                <a:solidFill>
                  <a:srgbClr val="FF0000"/>
                </a:solidFill>
              </a:rPr>
              <a:t>đ</a:t>
            </a:r>
            <a:r>
              <a:rPr lang="en-US">
                <a:solidFill>
                  <a:srgbClr val="FF0000"/>
                </a:solidFill>
              </a:rPr>
              <a:t>enog entiteta</a:t>
            </a:r>
            <a:r>
              <a:rPr lang="sr-Latn-RS">
                <a:solidFill>
                  <a:srgbClr val="FF0000"/>
                </a:solidFill>
              </a:rPr>
              <a:t> </a:t>
            </a:r>
            <a:r>
              <a:rPr lang="sr-Latn-RS"/>
              <a:t>, get zahtev</a:t>
            </a:r>
            <a:r>
              <a:rPr lang="en-US"/>
              <a:t>: </a:t>
            </a:r>
            <a:r>
              <a:rPr lang="en-US">
                <a:solidFill>
                  <a:srgbClr val="FF0000"/>
                </a:solidFill>
              </a:rPr>
              <a:t>/Filmovi/Details?id=1</a:t>
            </a:r>
            <a:endParaRPr lang="sr-Latn-RS">
              <a:solidFill>
                <a:srgbClr val="FF0000"/>
              </a:solidFill>
            </a:endParaRPr>
          </a:p>
          <a:p>
            <a:pPr lvl="1"/>
            <a:r>
              <a:rPr lang="en-US"/>
              <a:t>URL </a:t>
            </a:r>
            <a:r>
              <a:rPr lang="sr-Latn-RS"/>
              <a:t>HTML stanice </a:t>
            </a:r>
            <a:r>
              <a:rPr lang="en-US"/>
              <a:t>za </a:t>
            </a:r>
            <a:r>
              <a:rPr lang="sr-Latn-RS">
                <a:solidFill>
                  <a:srgbClr val="FF0000"/>
                </a:solidFill>
              </a:rPr>
              <a:t>unos novog </a:t>
            </a:r>
            <a:r>
              <a:rPr lang="en-US">
                <a:solidFill>
                  <a:srgbClr val="FF0000"/>
                </a:solidFill>
              </a:rPr>
              <a:t>entiteta</a:t>
            </a:r>
            <a:r>
              <a:rPr lang="sr-Latn-RS"/>
              <a:t>, get zahtev</a:t>
            </a:r>
            <a:r>
              <a:rPr lang="en-US"/>
              <a:t>: </a:t>
            </a:r>
            <a:r>
              <a:rPr lang="en-US">
                <a:solidFill>
                  <a:srgbClr val="FF0000"/>
                </a:solidFill>
              </a:rPr>
              <a:t>/Filmovi/</a:t>
            </a:r>
            <a:r>
              <a:rPr lang="sr-Latn-RS">
                <a:solidFill>
                  <a:srgbClr val="FF0000"/>
                </a:solidFill>
              </a:rPr>
              <a:t>Create</a:t>
            </a:r>
          </a:p>
          <a:p>
            <a:pPr lvl="1"/>
            <a:r>
              <a:rPr lang="sr-Latn-RS"/>
              <a:t>URL za </a:t>
            </a:r>
            <a:r>
              <a:rPr lang="sr-Latn-RS">
                <a:solidFill>
                  <a:srgbClr val="FF0000"/>
                </a:solidFill>
              </a:rPr>
              <a:t>obradu podataka forme </a:t>
            </a:r>
            <a:r>
              <a:rPr lang="sr-Latn-RS"/>
              <a:t>za </a:t>
            </a:r>
            <a:r>
              <a:rPr lang="sr-Latn-RS">
                <a:solidFill>
                  <a:srgbClr val="FF0000"/>
                </a:solidFill>
              </a:rPr>
              <a:t>unos</a:t>
            </a:r>
            <a:r>
              <a:rPr lang="sr-Latn-RS"/>
              <a:t> novog entiteta, post zahtev: </a:t>
            </a:r>
            <a:r>
              <a:rPr lang="en-US">
                <a:solidFill>
                  <a:srgbClr val="FF0000"/>
                </a:solidFill>
              </a:rPr>
              <a:t>/Filmovi/</a:t>
            </a:r>
            <a:r>
              <a:rPr lang="sr-Latn-RS">
                <a:solidFill>
                  <a:srgbClr val="FF0000"/>
                </a:solidFill>
              </a:rPr>
              <a:t>Create</a:t>
            </a:r>
          </a:p>
          <a:p>
            <a:pPr lvl="1"/>
            <a:r>
              <a:rPr lang="en-US"/>
              <a:t>URL </a:t>
            </a:r>
            <a:r>
              <a:rPr lang="sr-Latn-RS"/>
              <a:t>HTML stanice </a:t>
            </a:r>
            <a:r>
              <a:rPr lang="en-US"/>
              <a:t>za </a:t>
            </a:r>
            <a:r>
              <a:rPr lang="sr-Latn-RS">
                <a:solidFill>
                  <a:srgbClr val="FF0000"/>
                </a:solidFill>
              </a:rPr>
              <a:t>prikaz izmene postojećeg </a:t>
            </a:r>
            <a:r>
              <a:rPr lang="en-US">
                <a:solidFill>
                  <a:srgbClr val="FF0000"/>
                </a:solidFill>
              </a:rPr>
              <a:t>entiteta</a:t>
            </a:r>
            <a:r>
              <a:rPr lang="sr-Latn-RS"/>
              <a:t>, get zahtev </a:t>
            </a:r>
            <a:r>
              <a:rPr lang="en-US"/>
              <a:t>: </a:t>
            </a:r>
            <a:r>
              <a:rPr lang="en-US">
                <a:solidFill>
                  <a:srgbClr val="FF0000"/>
                </a:solidFill>
              </a:rPr>
              <a:t>/Filmovi/</a:t>
            </a:r>
            <a:r>
              <a:rPr lang="sr-Latn-RS">
                <a:solidFill>
                  <a:srgbClr val="FF0000"/>
                </a:solidFill>
              </a:rPr>
              <a:t>Edit</a:t>
            </a:r>
            <a:r>
              <a:rPr lang="en-US">
                <a:solidFill>
                  <a:srgbClr val="FF0000"/>
                </a:solidFill>
              </a:rPr>
              <a:t>?id=1</a:t>
            </a:r>
            <a:endParaRPr lang="sr-Latn-RS">
              <a:solidFill>
                <a:srgbClr val="FF0000"/>
              </a:solidFill>
            </a:endParaRPr>
          </a:p>
          <a:p>
            <a:pPr lvl="1"/>
            <a:r>
              <a:rPr lang="sr-Latn-RS"/>
              <a:t>URL za </a:t>
            </a:r>
            <a:r>
              <a:rPr lang="sr-Latn-RS">
                <a:solidFill>
                  <a:srgbClr val="FF0000"/>
                </a:solidFill>
              </a:rPr>
              <a:t>obradu podataka forme </a:t>
            </a:r>
            <a:r>
              <a:rPr lang="sr-Latn-RS"/>
              <a:t>za </a:t>
            </a:r>
            <a:r>
              <a:rPr lang="sr-Latn-RS">
                <a:solidFill>
                  <a:srgbClr val="FF0000"/>
                </a:solidFill>
              </a:rPr>
              <a:t>izmenu</a:t>
            </a:r>
            <a:r>
              <a:rPr lang="sr-Latn-RS"/>
              <a:t> postojećeg entiteta , post zahtev: </a:t>
            </a:r>
            <a:r>
              <a:rPr lang="en-US">
                <a:solidFill>
                  <a:srgbClr val="FF0000"/>
                </a:solidFill>
              </a:rPr>
              <a:t>/Filmovi/</a:t>
            </a:r>
            <a:r>
              <a:rPr lang="sr-Latn-RS">
                <a:solidFill>
                  <a:srgbClr val="FF0000"/>
                </a:solidFill>
              </a:rPr>
              <a:t>Edit</a:t>
            </a:r>
          </a:p>
          <a:p>
            <a:pPr lvl="1"/>
            <a:r>
              <a:rPr lang="sr-Latn-RS"/>
              <a:t>URL za </a:t>
            </a:r>
            <a:r>
              <a:rPr lang="sr-Latn-RS">
                <a:solidFill>
                  <a:srgbClr val="FF0000"/>
                </a:solidFill>
              </a:rPr>
              <a:t>obradu podataka forme </a:t>
            </a:r>
            <a:r>
              <a:rPr lang="sr-Latn-RS"/>
              <a:t>za </a:t>
            </a:r>
            <a:r>
              <a:rPr lang="sr-Latn-RS">
                <a:solidFill>
                  <a:srgbClr val="FF0000"/>
                </a:solidFill>
              </a:rPr>
              <a:t>brisanje</a:t>
            </a:r>
            <a:r>
              <a:rPr lang="sr-Latn-RS"/>
              <a:t> postojećeg entiteta , post zahtev: </a:t>
            </a:r>
            <a:r>
              <a:rPr lang="en-US">
                <a:solidFill>
                  <a:srgbClr val="FF0000"/>
                </a:solidFill>
              </a:rPr>
              <a:t>/Filmovi/</a:t>
            </a:r>
            <a:r>
              <a:rPr lang="sr-Latn-RS">
                <a:solidFill>
                  <a:srgbClr val="FF0000"/>
                </a:solidFill>
              </a:rPr>
              <a:t>Delete</a:t>
            </a:r>
          </a:p>
          <a:p>
            <a:endParaRPr lang="sr-Latn-RS"/>
          </a:p>
          <a:p>
            <a:endParaRPr lang="sr-Latn-RS"/>
          </a:p>
          <a:p>
            <a:endParaRPr lang="sr-Latn-RS"/>
          </a:p>
          <a:p>
            <a:endParaRPr lang="sr-Latn-RS"/>
          </a:p>
          <a:p>
            <a:endParaRPr lang="sr-Latn-RS"/>
          </a:p>
          <a:p>
            <a:endParaRPr lang="sr-Latn-RS"/>
          </a:p>
          <a:p>
            <a:endParaRPr lang="sr-Latn-RS"/>
          </a:p>
          <a:p>
            <a:endParaRPr lang="sr-Latn-RS"/>
          </a:p>
          <a:p>
            <a:endParaRPr lang="sr-Latn-RS"/>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CRUD operacije i URL</a:t>
            </a:r>
            <a:endParaRPr lang="sv-SE" sz="4000">
              <a:latin typeface="+mn-lt"/>
            </a:endParaRPr>
          </a:p>
        </p:txBody>
      </p:sp>
      <p:sp>
        <p:nvSpPr>
          <p:cNvPr id="9"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Controllers</a:t>
            </a:r>
          </a:p>
        </p:txBody>
      </p:sp>
    </p:spTree>
    <p:extLst>
      <p:ext uri="{BB962C8B-B14F-4D97-AF65-F5344CB8AC3E}">
        <p14:creationId xmlns:p14="http://schemas.microsoft.com/office/powerpoint/2010/main" val="7911454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9"/>
            <a:ext cx="11567480" cy="5018806"/>
          </a:xfrm>
          <a:ln w="38100">
            <a:solidFill>
              <a:schemeClr val="tx1">
                <a:lumMod val="65000"/>
                <a:lumOff val="35000"/>
              </a:schemeClr>
            </a:solidFill>
            <a:prstDash val="solid"/>
            <a:round/>
          </a:ln>
        </p:spPr>
        <p:txBody>
          <a:bodyPr>
            <a:normAutofit/>
          </a:bodyPr>
          <a:lstStyle/>
          <a:p>
            <a:r>
              <a:rPr lang="sr-Latn-RS"/>
              <a:t>Aplikacija ima za cilj da omogući rad online bioskopa</a:t>
            </a:r>
          </a:p>
          <a:p>
            <a:r>
              <a:rPr lang="sr-Latn-RS">
                <a:solidFill>
                  <a:srgbClr val="FF0000"/>
                </a:solidFill>
              </a:rPr>
              <a:t>Trenutna implementacija omogućuje CRUD operacije sa entitetom film</a:t>
            </a:r>
          </a:p>
          <a:p>
            <a:r>
              <a:rPr lang="sr-Latn-RS"/>
              <a:t>Aplikacija Klijentu pruža HTML stranice za</a:t>
            </a:r>
          </a:p>
          <a:p>
            <a:pPr lvl="1"/>
            <a:r>
              <a:rPr lang="sr-Latn-RS"/>
              <a:t>pregled svih raspoloživih filmova</a:t>
            </a:r>
          </a:p>
          <a:p>
            <a:pPr lvl="1"/>
            <a:r>
              <a:rPr lang="sr-Latn-RS"/>
              <a:t>pregled određenog filma</a:t>
            </a:r>
          </a:p>
          <a:p>
            <a:pPr lvl="1"/>
            <a:r>
              <a:rPr lang="sr-Latn-RS"/>
              <a:t>prikaz forme za unos novog filma</a:t>
            </a:r>
          </a:p>
          <a:p>
            <a:r>
              <a:rPr lang="sr-Latn-RS"/>
              <a:t>Aplikacija Klijentu omogućuje akcije za</a:t>
            </a:r>
          </a:p>
          <a:p>
            <a:pPr lvl="1"/>
            <a:r>
              <a:rPr lang="sr-Latn-RS"/>
              <a:t>kreiranje novog filma</a:t>
            </a:r>
          </a:p>
          <a:p>
            <a:pPr lvl="1"/>
            <a:r>
              <a:rPr lang="sr-Latn-RS"/>
              <a:t>izmenu podataka određenog filma</a:t>
            </a:r>
          </a:p>
          <a:p>
            <a:pPr lvl="1"/>
            <a:r>
              <a:rPr lang="sr-Latn-RS"/>
              <a:t>brisanje određenog filma  </a:t>
            </a:r>
          </a:p>
          <a:p>
            <a:endParaRPr lang="sr-Latn-RS"/>
          </a:p>
          <a:p>
            <a:endParaRPr lang="sr-Latn-RS"/>
          </a:p>
          <a:p>
            <a:endParaRPr lang="sr-Latn-RS"/>
          </a:p>
          <a:p>
            <a:endParaRPr lang="sr-Latn-RS"/>
          </a:p>
          <a:p>
            <a:endParaRPr lang="sr-Latn-RS"/>
          </a:p>
          <a:p>
            <a:endParaRPr lang="sr-Latn-RS"/>
          </a:p>
          <a:p>
            <a:endParaRPr lang="sr-Latn-RS"/>
          </a:p>
          <a:p>
            <a:endParaRPr lang="sr-Latn-RS"/>
          </a:p>
          <a:p>
            <a:endParaRPr lang="sr-Latn-RS"/>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Rad sa filmovima</a:t>
            </a:r>
            <a:endParaRPr lang="sv-SE" sz="4000">
              <a:latin typeface="+mn-lt"/>
            </a:endParaRPr>
          </a:p>
        </p:txBody>
      </p:sp>
      <p:sp>
        <p:nvSpPr>
          <p:cNvPr id="9"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Case study – CRUD bioskop veb aplikacija</a:t>
            </a:r>
          </a:p>
        </p:txBody>
      </p:sp>
    </p:spTree>
    <p:extLst>
      <p:ext uri="{BB962C8B-B14F-4D97-AF65-F5344CB8AC3E}">
        <p14:creationId xmlns:p14="http://schemas.microsoft.com/office/powerpoint/2010/main" val="12435222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Prikaz svih filmova</a:t>
            </a:r>
            <a:endParaRPr lang="sv-SE" sz="4000">
              <a:latin typeface="+mn-lt"/>
            </a:endParaRPr>
          </a:p>
        </p:txBody>
      </p:sp>
      <p:sp>
        <p:nvSpPr>
          <p:cNvPr id="9"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Case study – CRUD bioskop veb aplikacija</a:t>
            </a:r>
          </a:p>
        </p:txBody>
      </p:sp>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5969" y="1482139"/>
            <a:ext cx="8144486" cy="5036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25554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Prikaz određenog filma</a:t>
            </a:r>
            <a:endParaRPr lang="sv-SE" sz="4000">
              <a:latin typeface="+mn-lt"/>
            </a:endParaRPr>
          </a:p>
        </p:txBody>
      </p:sp>
      <p:sp>
        <p:nvSpPr>
          <p:cNvPr id="9"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Case study – CRUD bioskop veb aplikacija</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973" y="1464554"/>
            <a:ext cx="10121900" cy="533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02290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Prikaz forme za unos novog filma</a:t>
            </a:r>
            <a:endParaRPr lang="sv-SE" sz="4000">
              <a:latin typeface="+mn-lt"/>
            </a:endParaRPr>
          </a:p>
        </p:txBody>
      </p:sp>
      <p:sp>
        <p:nvSpPr>
          <p:cNvPr id="9"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Case study – CRUD bioskop veb aplikacija</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758" y="1890957"/>
            <a:ext cx="10121900" cy="406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68206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Model podataka Film</a:t>
            </a:r>
            <a:endParaRPr lang="sv-SE" sz="4000">
              <a:latin typeface="+mn-lt"/>
            </a:endParaRPr>
          </a:p>
        </p:txBody>
      </p:sp>
      <p:sp>
        <p:nvSpPr>
          <p:cNvPr id="9"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Case study – CRUD bioskop veb aplikacija</a:t>
            </a:r>
          </a:p>
        </p:txBody>
      </p:sp>
      <p:sp>
        <p:nvSpPr>
          <p:cNvPr id="6" name="Rectangle 5"/>
          <p:cNvSpPr/>
          <p:nvPr/>
        </p:nvSpPr>
        <p:spPr>
          <a:xfrm>
            <a:off x="609600" y="2218401"/>
            <a:ext cx="6096000" cy="3139321"/>
          </a:xfrm>
          <a:prstGeom prst="rect">
            <a:avLst/>
          </a:prstGeom>
        </p:spPr>
        <p:txBody>
          <a:bodyPr>
            <a:spAutoFit/>
          </a:bodyPr>
          <a:lstStyle/>
          <a:p>
            <a:r>
              <a:rPr lang="en-US" b="1">
                <a:solidFill>
                  <a:srgbClr val="7F0055"/>
                </a:solidFill>
                <a:latin typeface="Consolas"/>
              </a:rPr>
              <a:t>public</a:t>
            </a:r>
            <a:r>
              <a:rPr lang="en-US" b="1">
                <a:solidFill>
                  <a:srgbClr val="000000"/>
                </a:solidFill>
                <a:latin typeface="Consolas"/>
              </a:rPr>
              <a:t> </a:t>
            </a:r>
            <a:r>
              <a:rPr lang="en-US" b="1">
                <a:solidFill>
                  <a:srgbClr val="7F0055"/>
                </a:solidFill>
                <a:latin typeface="Consolas"/>
              </a:rPr>
              <a:t>class</a:t>
            </a:r>
            <a:r>
              <a:rPr lang="en-US" b="1">
                <a:solidFill>
                  <a:srgbClr val="000000"/>
                </a:solidFill>
                <a:latin typeface="Consolas"/>
              </a:rPr>
              <a:t> Film {</a:t>
            </a:r>
          </a:p>
          <a:p>
            <a:endParaRPr lang="en-US">
              <a:latin typeface="Consolas"/>
            </a:endParaRPr>
          </a:p>
          <a:p>
            <a:r>
              <a:rPr lang="sr-Latn-RS" b="1">
                <a:solidFill>
                  <a:srgbClr val="7F0055"/>
                </a:solidFill>
                <a:latin typeface="Consolas"/>
              </a:rPr>
              <a:t>	</a:t>
            </a:r>
            <a:r>
              <a:rPr lang="en-US" b="1">
                <a:solidFill>
                  <a:srgbClr val="7F0055"/>
                </a:solidFill>
                <a:latin typeface="Consolas"/>
              </a:rPr>
              <a:t>private</a:t>
            </a:r>
            <a:r>
              <a:rPr lang="en-US" b="1">
                <a:solidFill>
                  <a:srgbClr val="000000"/>
                </a:solidFill>
                <a:latin typeface="Consolas"/>
              </a:rPr>
              <a:t> Long </a:t>
            </a:r>
            <a:r>
              <a:rPr lang="en-US" b="1">
                <a:solidFill>
                  <a:srgbClr val="0000C0"/>
                </a:solidFill>
                <a:latin typeface="Consolas"/>
              </a:rPr>
              <a:t>id</a:t>
            </a:r>
            <a:r>
              <a:rPr lang="en-US" b="1">
                <a:solidFill>
                  <a:srgbClr val="000000"/>
                </a:solidFill>
                <a:latin typeface="Consolas"/>
              </a:rPr>
              <a:t>;</a:t>
            </a:r>
          </a:p>
          <a:p>
            <a:r>
              <a:rPr lang="sr-Latn-RS" b="1">
                <a:solidFill>
                  <a:srgbClr val="7F0055"/>
                </a:solidFill>
                <a:latin typeface="Consolas"/>
              </a:rPr>
              <a:t>	</a:t>
            </a:r>
            <a:r>
              <a:rPr lang="en-US" b="1">
                <a:solidFill>
                  <a:srgbClr val="7F0055"/>
                </a:solidFill>
                <a:latin typeface="Consolas"/>
              </a:rPr>
              <a:t>private</a:t>
            </a:r>
            <a:r>
              <a:rPr lang="en-US" b="1">
                <a:solidFill>
                  <a:srgbClr val="000000"/>
                </a:solidFill>
                <a:latin typeface="Consolas"/>
              </a:rPr>
              <a:t> String </a:t>
            </a:r>
            <a:r>
              <a:rPr lang="en-US" b="1">
                <a:solidFill>
                  <a:srgbClr val="0000C0"/>
                </a:solidFill>
                <a:latin typeface="Consolas"/>
              </a:rPr>
              <a:t>naziv</a:t>
            </a:r>
            <a:r>
              <a:rPr lang="en-US" b="1">
                <a:solidFill>
                  <a:srgbClr val="000000"/>
                </a:solidFill>
                <a:latin typeface="Consolas"/>
              </a:rPr>
              <a:t>;</a:t>
            </a:r>
          </a:p>
          <a:p>
            <a:r>
              <a:rPr lang="sr-Latn-RS" b="1">
                <a:solidFill>
                  <a:srgbClr val="7F0055"/>
                </a:solidFill>
                <a:latin typeface="Consolas"/>
              </a:rPr>
              <a:t>	</a:t>
            </a:r>
            <a:r>
              <a:rPr lang="en-US" b="1">
                <a:solidFill>
                  <a:srgbClr val="7F0055"/>
                </a:solidFill>
                <a:latin typeface="Consolas"/>
              </a:rPr>
              <a:t>private</a:t>
            </a:r>
            <a:r>
              <a:rPr lang="en-US" b="1">
                <a:solidFill>
                  <a:srgbClr val="000000"/>
                </a:solidFill>
                <a:latin typeface="Consolas"/>
              </a:rPr>
              <a:t> </a:t>
            </a:r>
            <a:r>
              <a:rPr lang="en-US" b="1">
                <a:solidFill>
                  <a:srgbClr val="7F0055"/>
                </a:solidFill>
                <a:latin typeface="Consolas"/>
              </a:rPr>
              <a:t>int</a:t>
            </a:r>
            <a:r>
              <a:rPr lang="en-US" b="1">
                <a:solidFill>
                  <a:srgbClr val="000000"/>
                </a:solidFill>
                <a:latin typeface="Consolas"/>
              </a:rPr>
              <a:t> </a:t>
            </a:r>
            <a:r>
              <a:rPr lang="en-US" b="1">
                <a:solidFill>
                  <a:srgbClr val="0000C0"/>
                </a:solidFill>
                <a:latin typeface="Consolas"/>
              </a:rPr>
              <a:t>trajanje</a:t>
            </a:r>
            <a:r>
              <a:rPr lang="en-US" b="1">
                <a:solidFill>
                  <a:srgbClr val="000000"/>
                </a:solidFill>
                <a:latin typeface="Consolas"/>
              </a:rPr>
              <a:t>;</a:t>
            </a:r>
          </a:p>
          <a:p>
            <a:endParaRPr lang="en-US">
              <a:latin typeface="Consolas"/>
            </a:endParaRPr>
          </a:p>
          <a:p>
            <a:r>
              <a:rPr lang="sr-Latn-RS" b="1">
                <a:solidFill>
                  <a:srgbClr val="7F0055"/>
                </a:solidFill>
                <a:latin typeface="Consolas"/>
              </a:rPr>
              <a:t>	</a:t>
            </a:r>
            <a:r>
              <a:rPr lang="en-US" b="1">
                <a:solidFill>
                  <a:srgbClr val="7F0055"/>
                </a:solidFill>
                <a:latin typeface="Consolas"/>
              </a:rPr>
              <a:t>public</a:t>
            </a:r>
            <a:r>
              <a:rPr lang="en-US" b="1">
                <a:solidFill>
                  <a:srgbClr val="000000"/>
                </a:solidFill>
                <a:latin typeface="Consolas"/>
              </a:rPr>
              <a:t> Film() {</a:t>
            </a:r>
          </a:p>
          <a:p>
            <a:r>
              <a:rPr lang="sr-Latn-RS" b="1">
                <a:solidFill>
                  <a:srgbClr val="7F0055"/>
                </a:solidFill>
                <a:latin typeface="Consolas"/>
              </a:rPr>
              <a:t>		</a:t>
            </a:r>
            <a:r>
              <a:rPr lang="en-US" b="1">
                <a:solidFill>
                  <a:srgbClr val="7F0055"/>
                </a:solidFill>
                <a:latin typeface="Consolas"/>
              </a:rPr>
              <a:t>super</a:t>
            </a:r>
            <a:r>
              <a:rPr lang="en-US" b="1">
                <a:solidFill>
                  <a:srgbClr val="000000"/>
                </a:solidFill>
                <a:latin typeface="Consolas"/>
              </a:rPr>
              <a:t>();</a:t>
            </a:r>
          </a:p>
          <a:p>
            <a:r>
              <a:rPr lang="sr-Latn-RS">
                <a:solidFill>
                  <a:srgbClr val="000000"/>
                </a:solidFill>
                <a:latin typeface="Consolas"/>
              </a:rPr>
              <a:t>	</a:t>
            </a:r>
            <a:r>
              <a:rPr lang="en-US">
                <a:solidFill>
                  <a:srgbClr val="000000"/>
                </a:solidFill>
                <a:latin typeface="Consolas"/>
              </a:rPr>
              <a:t>}</a:t>
            </a:r>
            <a:endParaRPr lang="sr-Latn-RS">
              <a:solidFill>
                <a:srgbClr val="000000"/>
              </a:solidFill>
              <a:latin typeface="Consolas"/>
            </a:endParaRPr>
          </a:p>
          <a:p>
            <a:r>
              <a:rPr lang="sr-Latn-RS">
                <a:solidFill>
                  <a:srgbClr val="000000"/>
                </a:solidFill>
                <a:latin typeface="Consolas"/>
              </a:rPr>
              <a:t>	...</a:t>
            </a:r>
          </a:p>
          <a:p>
            <a:r>
              <a:rPr lang="en-US">
                <a:solidFill>
                  <a:srgbClr val="000000"/>
                </a:solidFill>
                <a:latin typeface="Consolas"/>
              </a:rPr>
              <a:t>}</a:t>
            </a:r>
            <a:endParaRPr lang="en-US"/>
          </a:p>
        </p:txBody>
      </p:sp>
      <p:sp>
        <p:nvSpPr>
          <p:cNvPr id="8" name="Content Placeholder 2"/>
          <p:cNvSpPr>
            <a:spLocks noGrp="1"/>
          </p:cNvSpPr>
          <p:nvPr>
            <p:ph idx="1"/>
          </p:nvPr>
        </p:nvSpPr>
        <p:spPr>
          <a:xfrm>
            <a:off x="249382" y="1574499"/>
            <a:ext cx="11567480" cy="500486"/>
          </a:xfrm>
          <a:ln w="38100">
            <a:solidFill>
              <a:schemeClr val="tx1">
                <a:lumMod val="65000"/>
                <a:lumOff val="35000"/>
              </a:schemeClr>
            </a:solidFill>
            <a:prstDash val="solid"/>
            <a:round/>
          </a:ln>
        </p:spPr>
        <p:txBody>
          <a:bodyPr>
            <a:normAutofit/>
          </a:bodyPr>
          <a:lstStyle/>
          <a:p>
            <a:r>
              <a:rPr lang="en-US"/>
              <a:t>Klasa Film reprezentuje </a:t>
            </a:r>
            <a:r>
              <a:rPr lang="sr-Latn-RS"/>
              <a:t>entitet </a:t>
            </a:r>
            <a:r>
              <a:rPr lang="en-US"/>
              <a:t>film</a:t>
            </a:r>
            <a:r>
              <a:rPr lang="sr-Latn-RS"/>
              <a:t> u aplik</a:t>
            </a:r>
            <a:r>
              <a:rPr lang="en-US"/>
              <a:t>a</a:t>
            </a:r>
            <a:r>
              <a:rPr lang="sr-Latn-RS"/>
              <a:t>ciji</a:t>
            </a:r>
            <a:r>
              <a:rPr lang="en-US"/>
              <a:t>  </a:t>
            </a:r>
            <a:endParaRPr lang="sr-Latn-RS"/>
          </a:p>
          <a:p>
            <a:endParaRPr lang="sr-Latn-RS"/>
          </a:p>
          <a:p>
            <a:endParaRPr lang="sr-Latn-RS"/>
          </a:p>
          <a:p>
            <a:endParaRPr lang="sr-Latn-RS"/>
          </a:p>
          <a:p>
            <a:endParaRPr lang="sr-Latn-RS"/>
          </a:p>
          <a:p>
            <a:endParaRPr lang="sr-Latn-RS"/>
          </a:p>
          <a:p>
            <a:endParaRPr lang="sr-Latn-RS"/>
          </a:p>
          <a:p>
            <a:endParaRPr lang="sr-Latn-RS"/>
          </a:p>
          <a:p>
            <a:endParaRPr lang="sr-Latn-RS"/>
          </a:p>
          <a:p>
            <a:endParaRPr lang="sr-Latn-RS"/>
          </a:p>
        </p:txBody>
      </p:sp>
    </p:spTree>
    <p:extLst>
      <p:ext uri="{BB962C8B-B14F-4D97-AF65-F5344CB8AC3E}">
        <p14:creationId xmlns:p14="http://schemas.microsoft.com/office/powerpoint/2010/main" val="437812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Sadržaj datoteke filmovi.txt</a:t>
            </a:r>
            <a:endParaRPr lang="sv-SE" sz="4000">
              <a:latin typeface="+mn-lt"/>
            </a:endParaRPr>
          </a:p>
        </p:txBody>
      </p:sp>
      <p:sp>
        <p:nvSpPr>
          <p:cNvPr id="9"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Case study – CRUD bioskop veb aplikacija</a:t>
            </a:r>
          </a:p>
        </p:txBody>
      </p:sp>
      <p:sp>
        <p:nvSpPr>
          <p:cNvPr id="7" name="Content Placeholder 2"/>
          <p:cNvSpPr>
            <a:spLocks noGrp="1"/>
          </p:cNvSpPr>
          <p:nvPr>
            <p:ph idx="1"/>
          </p:nvPr>
        </p:nvSpPr>
        <p:spPr>
          <a:xfrm>
            <a:off x="249382" y="1574498"/>
            <a:ext cx="11684000" cy="1614179"/>
          </a:xfrm>
          <a:ln w="38100">
            <a:solidFill>
              <a:schemeClr val="tx1">
                <a:lumMod val="65000"/>
                <a:lumOff val="35000"/>
              </a:schemeClr>
            </a:solidFill>
            <a:prstDash val="solid"/>
            <a:round/>
          </a:ln>
        </p:spPr>
        <p:txBody>
          <a:bodyPr>
            <a:normAutofit/>
          </a:bodyPr>
          <a:lstStyle/>
          <a:p>
            <a:pPr marL="0" indent="0">
              <a:buNone/>
            </a:pPr>
            <a:r>
              <a:rPr lang="en-US"/>
              <a:t>1;The Shining;146</a:t>
            </a:r>
          </a:p>
          <a:p>
            <a:pPr marL="0" indent="0">
              <a:buNone/>
            </a:pPr>
            <a:r>
              <a:rPr lang="en-US"/>
              <a:t>2;One Flew Over the Cuckoo's Nest;133</a:t>
            </a:r>
          </a:p>
          <a:p>
            <a:pPr marL="0" indent="0">
              <a:buNone/>
            </a:pPr>
            <a:r>
              <a:rPr lang="en-US"/>
              <a:t>3;The Little Shop of Horrors;72</a:t>
            </a:r>
            <a:endParaRPr lang="sr-Latn-RS"/>
          </a:p>
        </p:txBody>
      </p:sp>
    </p:spTree>
    <p:extLst>
      <p:ext uri="{BB962C8B-B14F-4D97-AF65-F5344CB8AC3E}">
        <p14:creationId xmlns:p14="http://schemas.microsoft.com/office/powerpoint/2010/main" val="139806676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Model podataka Film</a:t>
            </a:r>
            <a:r>
              <a:rPr lang="en-US" sz="4000">
                <a:latin typeface="+mn-lt"/>
              </a:rPr>
              <a:t>ovi</a:t>
            </a:r>
            <a:endParaRPr lang="sv-SE" sz="4000">
              <a:latin typeface="+mn-lt"/>
            </a:endParaRPr>
          </a:p>
        </p:txBody>
      </p:sp>
      <p:sp>
        <p:nvSpPr>
          <p:cNvPr id="9"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Case study – CRUD bioskop veb aplikacija</a:t>
            </a:r>
          </a:p>
        </p:txBody>
      </p:sp>
      <p:sp>
        <p:nvSpPr>
          <p:cNvPr id="8" name="Content Placeholder 2"/>
          <p:cNvSpPr>
            <a:spLocks noGrp="1"/>
          </p:cNvSpPr>
          <p:nvPr>
            <p:ph idx="1"/>
          </p:nvPr>
        </p:nvSpPr>
        <p:spPr>
          <a:xfrm>
            <a:off x="249382" y="1574499"/>
            <a:ext cx="3162033" cy="3677440"/>
          </a:xfrm>
          <a:ln w="38100">
            <a:solidFill>
              <a:schemeClr val="tx1">
                <a:lumMod val="65000"/>
                <a:lumOff val="35000"/>
              </a:schemeClr>
            </a:solidFill>
            <a:prstDash val="solid"/>
            <a:round/>
          </a:ln>
        </p:spPr>
        <p:txBody>
          <a:bodyPr>
            <a:normAutofit/>
          </a:bodyPr>
          <a:lstStyle/>
          <a:p>
            <a:r>
              <a:rPr lang="en-US"/>
              <a:t>Klasa Filmovi reprezentuje kontejner za filmove</a:t>
            </a:r>
          </a:p>
          <a:p>
            <a:r>
              <a:rPr lang="en-US"/>
              <a:t>Sadr</a:t>
            </a:r>
            <a:r>
              <a:rPr lang="sr-Latn-RS"/>
              <a:t>ži metode za čitanje filmova iz fajla i metode za manipulaciju sa kolekcijom filmova</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0337" y="1482139"/>
            <a:ext cx="6070111" cy="4992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33163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Model podataka Film</a:t>
            </a:r>
            <a:r>
              <a:rPr lang="en-US" sz="4000">
                <a:latin typeface="+mn-lt"/>
              </a:rPr>
              <a:t>ovi</a:t>
            </a:r>
            <a:endParaRPr lang="sv-SE" sz="4000">
              <a:latin typeface="+mn-lt"/>
            </a:endParaRPr>
          </a:p>
        </p:txBody>
      </p:sp>
      <p:sp>
        <p:nvSpPr>
          <p:cNvPr id="9"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Case study – CRUD bioskop veb aplikacija</a:t>
            </a:r>
          </a:p>
        </p:txBody>
      </p:sp>
      <p:sp>
        <p:nvSpPr>
          <p:cNvPr id="5" name="Rectangle 4"/>
          <p:cNvSpPr/>
          <p:nvPr/>
        </p:nvSpPr>
        <p:spPr>
          <a:xfrm>
            <a:off x="185772" y="1410355"/>
            <a:ext cx="12074770" cy="5447645"/>
          </a:xfrm>
          <a:prstGeom prst="rect">
            <a:avLst/>
          </a:prstGeom>
        </p:spPr>
        <p:txBody>
          <a:bodyPr wrap="square">
            <a:spAutoFit/>
          </a:bodyPr>
          <a:lstStyle/>
          <a:p>
            <a:r>
              <a:rPr lang="en-US" sz="1200" b="1">
                <a:solidFill>
                  <a:srgbClr val="7F0055"/>
                </a:solidFill>
                <a:latin typeface="Consolas"/>
              </a:rPr>
              <a:t>public</a:t>
            </a:r>
            <a:r>
              <a:rPr lang="en-US" sz="1200">
                <a:solidFill>
                  <a:srgbClr val="000000"/>
                </a:solidFill>
                <a:latin typeface="Consolas"/>
              </a:rPr>
              <a:t> </a:t>
            </a:r>
            <a:r>
              <a:rPr lang="en-US" sz="1200" b="1">
                <a:solidFill>
                  <a:srgbClr val="7F0055"/>
                </a:solidFill>
                <a:latin typeface="Consolas"/>
              </a:rPr>
              <a:t>class</a:t>
            </a:r>
            <a:r>
              <a:rPr lang="en-US" sz="1200">
                <a:solidFill>
                  <a:srgbClr val="000000"/>
                </a:solidFill>
                <a:latin typeface="Consolas"/>
              </a:rPr>
              <a:t> Filmovi {</a:t>
            </a:r>
            <a:endParaRPr lang="en-US" sz="1200">
              <a:latin typeface="Consolas"/>
            </a:endParaRPr>
          </a:p>
          <a:p>
            <a:r>
              <a:rPr lang="en-US" sz="1200">
                <a:solidFill>
                  <a:srgbClr val="000000"/>
                </a:solidFill>
                <a:latin typeface="Consolas"/>
              </a:rPr>
              <a:t>	</a:t>
            </a:r>
            <a:r>
              <a:rPr lang="en-US" sz="1200" b="1">
                <a:solidFill>
                  <a:srgbClr val="7F0055"/>
                </a:solidFill>
                <a:latin typeface="Consolas"/>
              </a:rPr>
              <a:t>private</a:t>
            </a:r>
            <a:r>
              <a:rPr lang="en-US" sz="1200">
                <a:solidFill>
                  <a:srgbClr val="000000"/>
                </a:solidFill>
                <a:latin typeface="Consolas"/>
              </a:rPr>
              <a:t> Map&lt;Long, Film&gt; </a:t>
            </a:r>
            <a:r>
              <a:rPr lang="en-US" sz="1200">
                <a:solidFill>
                  <a:srgbClr val="0000C0"/>
                </a:solidFill>
                <a:latin typeface="Consolas"/>
              </a:rPr>
              <a:t>filmovi</a:t>
            </a:r>
            <a:r>
              <a:rPr lang="en-US" sz="1200">
                <a:solidFill>
                  <a:srgbClr val="000000"/>
                </a:solidFill>
                <a:latin typeface="Consolas"/>
              </a:rPr>
              <a:t> = </a:t>
            </a:r>
            <a:r>
              <a:rPr lang="en-US" sz="1200" b="1">
                <a:solidFill>
                  <a:srgbClr val="7F0055"/>
                </a:solidFill>
                <a:latin typeface="Consolas"/>
              </a:rPr>
              <a:t>new</a:t>
            </a:r>
            <a:r>
              <a:rPr lang="en-US" sz="1200">
                <a:solidFill>
                  <a:srgbClr val="000000"/>
                </a:solidFill>
                <a:latin typeface="Consolas"/>
              </a:rPr>
              <a:t> HashMap&lt;&gt;();</a:t>
            </a:r>
          </a:p>
          <a:p>
            <a:r>
              <a:rPr lang="en-US" sz="1200">
                <a:solidFill>
                  <a:srgbClr val="000000"/>
                </a:solidFill>
                <a:latin typeface="Consolas"/>
              </a:rPr>
              <a:t>	</a:t>
            </a:r>
            <a:r>
              <a:rPr lang="en-US" sz="1200" b="1">
                <a:solidFill>
                  <a:srgbClr val="7F0055"/>
                </a:solidFill>
                <a:latin typeface="Consolas"/>
              </a:rPr>
              <a:t>private</a:t>
            </a:r>
            <a:r>
              <a:rPr lang="en-US" sz="1200">
                <a:solidFill>
                  <a:srgbClr val="000000"/>
                </a:solidFill>
                <a:latin typeface="Consolas"/>
              </a:rPr>
              <a:t> </a:t>
            </a:r>
            <a:r>
              <a:rPr lang="en-US" sz="1200" b="1">
                <a:solidFill>
                  <a:srgbClr val="7F0055"/>
                </a:solidFill>
                <a:latin typeface="Consolas"/>
              </a:rPr>
              <a:t>long</a:t>
            </a:r>
            <a:r>
              <a:rPr lang="en-US" sz="1200">
                <a:solidFill>
                  <a:srgbClr val="000000"/>
                </a:solidFill>
                <a:latin typeface="Consolas"/>
              </a:rPr>
              <a:t> </a:t>
            </a:r>
            <a:r>
              <a:rPr lang="en-US" sz="1200">
                <a:solidFill>
                  <a:srgbClr val="0000C0"/>
                </a:solidFill>
                <a:latin typeface="Consolas"/>
              </a:rPr>
              <a:t>nextId</a:t>
            </a:r>
            <a:r>
              <a:rPr lang="en-US" sz="1200">
                <a:solidFill>
                  <a:srgbClr val="000000"/>
                </a:solidFill>
                <a:latin typeface="Consolas"/>
              </a:rPr>
              <a:t> = 1L;</a:t>
            </a:r>
            <a:endParaRPr lang="en-US" sz="1200">
              <a:latin typeface="Consolas"/>
            </a:endParaRPr>
          </a:p>
          <a:p>
            <a:r>
              <a:rPr lang="en-US" sz="1200">
                <a:solidFill>
                  <a:srgbClr val="000000"/>
                </a:solidFill>
                <a:latin typeface="Consolas"/>
              </a:rPr>
              <a:t>	</a:t>
            </a:r>
            <a:r>
              <a:rPr lang="en-US" sz="1200">
                <a:solidFill>
                  <a:srgbClr val="3F5FBF"/>
                </a:solidFill>
                <a:latin typeface="Consolas"/>
              </a:rPr>
              <a:t>/** Cita filmove iz datoteke i smesta ih u asocijativnu listu filmova. */</a:t>
            </a:r>
          </a:p>
          <a:p>
            <a:r>
              <a:rPr lang="en-US" sz="1200">
                <a:solidFill>
                  <a:srgbClr val="000000"/>
                </a:solidFill>
                <a:latin typeface="Consolas"/>
              </a:rPr>
              <a:t>	</a:t>
            </a:r>
            <a:r>
              <a:rPr lang="en-US" sz="1200" b="1">
                <a:solidFill>
                  <a:srgbClr val="7F0055"/>
                </a:solidFill>
                <a:latin typeface="Consolas"/>
              </a:rPr>
              <a:t>public</a:t>
            </a:r>
            <a:r>
              <a:rPr lang="en-US" sz="1200">
                <a:solidFill>
                  <a:srgbClr val="000000"/>
                </a:solidFill>
                <a:latin typeface="Consolas"/>
              </a:rPr>
              <a:t> Filmovi() {</a:t>
            </a:r>
            <a:endParaRPr lang="en-US" sz="1200">
              <a:latin typeface="Consolas"/>
            </a:endParaRPr>
          </a:p>
          <a:p>
            <a:r>
              <a:rPr lang="en-US" sz="1200">
                <a:solidFill>
                  <a:srgbClr val="000000"/>
                </a:solidFill>
                <a:latin typeface="Consolas"/>
              </a:rPr>
              <a:t>		</a:t>
            </a:r>
            <a:r>
              <a:rPr lang="en-US" sz="1200" b="1">
                <a:solidFill>
                  <a:srgbClr val="7F0055"/>
                </a:solidFill>
                <a:latin typeface="Consolas"/>
              </a:rPr>
              <a:t>try</a:t>
            </a:r>
            <a:r>
              <a:rPr lang="en-US" sz="1200">
                <a:solidFill>
                  <a:srgbClr val="000000"/>
                </a:solidFill>
                <a:latin typeface="Consolas"/>
              </a:rPr>
              <a:t> {</a:t>
            </a:r>
          </a:p>
          <a:p>
            <a:r>
              <a:rPr lang="en-US" sz="1200">
                <a:solidFill>
                  <a:srgbClr val="000000"/>
                </a:solidFill>
                <a:latin typeface="Consolas"/>
              </a:rPr>
              <a:t>			Path </a:t>
            </a:r>
            <a:r>
              <a:rPr lang="en-US" sz="1200">
                <a:solidFill>
                  <a:srgbClr val="6A3E3E"/>
                </a:solidFill>
                <a:latin typeface="Consolas"/>
              </a:rPr>
              <a:t>path</a:t>
            </a:r>
            <a:r>
              <a:rPr lang="en-US" sz="1200">
                <a:solidFill>
                  <a:srgbClr val="000000"/>
                </a:solidFill>
                <a:latin typeface="Consolas"/>
              </a:rPr>
              <a:t> = Paths.</a:t>
            </a:r>
            <a:r>
              <a:rPr lang="en-US" sz="1200" i="1">
                <a:solidFill>
                  <a:srgbClr val="000000"/>
                </a:solidFill>
                <a:latin typeface="Consolas"/>
              </a:rPr>
              <a:t>get</a:t>
            </a:r>
            <a:r>
              <a:rPr lang="en-US" sz="1200">
                <a:solidFill>
                  <a:srgbClr val="000000"/>
                </a:solidFill>
                <a:latin typeface="Consolas"/>
              </a:rPr>
              <a:t>(getClass().getClassLoader().getResource(</a:t>
            </a:r>
            <a:r>
              <a:rPr lang="en-US" sz="1200">
                <a:solidFill>
                  <a:srgbClr val="2A00FF"/>
                </a:solidFill>
                <a:latin typeface="Consolas"/>
              </a:rPr>
              <a:t>"filmovi.txt"</a:t>
            </a:r>
            <a:r>
              <a:rPr lang="en-US" sz="1200">
                <a:solidFill>
                  <a:srgbClr val="000000"/>
                </a:solidFill>
                <a:latin typeface="Consolas"/>
              </a:rPr>
              <a:t>).toURI());</a:t>
            </a:r>
          </a:p>
          <a:p>
            <a:r>
              <a:rPr lang="en-US" sz="1200">
                <a:solidFill>
                  <a:srgbClr val="000000"/>
                </a:solidFill>
                <a:latin typeface="Consolas"/>
              </a:rPr>
              <a:t>			System.</a:t>
            </a:r>
            <a:r>
              <a:rPr lang="en-US" sz="1200" b="1" i="1">
                <a:solidFill>
                  <a:srgbClr val="0000C0"/>
                </a:solidFill>
                <a:latin typeface="Consolas"/>
              </a:rPr>
              <a:t>out</a:t>
            </a:r>
            <a:r>
              <a:rPr lang="en-US" sz="1200">
                <a:solidFill>
                  <a:srgbClr val="000000"/>
                </a:solidFill>
                <a:latin typeface="Consolas"/>
              </a:rPr>
              <a:t>.println(</a:t>
            </a:r>
            <a:r>
              <a:rPr lang="en-US" sz="1200">
                <a:solidFill>
                  <a:srgbClr val="6A3E3E"/>
                </a:solidFill>
                <a:latin typeface="Consolas"/>
              </a:rPr>
              <a:t>path</a:t>
            </a:r>
            <a:r>
              <a:rPr lang="en-US" sz="1200">
                <a:solidFill>
                  <a:srgbClr val="000000"/>
                </a:solidFill>
                <a:latin typeface="Consolas"/>
              </a:rPr>
              <a:t>.toFile().getAbsolutePath());</a:t>
            </a:r>
          </a:p>
          <a:p>
            <a:r>
              <a:rPr lang="en-US" sz="1200">
                <a:solidFill>
                  <a:srgbClr val="000000"/>
                </a:solidFill>
                <a:latin typeface="Consolas"/>
              </a:rPr>
              <a:t>			List&lt;String&gt; </a:t>
            </a:r>
            <a:r>
              <a:rPr lang="en-US" sz="1200">
                <a:solidFill>
                  <a:srgbClr val="6A3E3E"/>
                </a:solidFill>
                <a:latin typeface="Consolas"/>
              </a:rPr>
              <a:t>lines</a:t>
            </a:r>
            <a:r>
              <a:rPr lang="en-US" sz="1200">
                <a:solidFill>
                  <a:srgbClr val="000000"/>
                </a:solidFill>
                <a:latin typeface="Consolas"/>
              </a:rPr>
              <a:t> = Files.</a:t>
            </a:r>
            <a:r>
              <a:rPr lang="en-US" sz="1200" i="1">
                <a:solidFill>
                  <a:srgbClr val="000000"/>
                </a:solidFill>
                <a:latin typeface="Consolas"/>
              </a:rPr>
              <a:t>readAllLines</a:t>
            </a:r>
            <a:r>
              <a:rPr lang="en-US" sz="1200">
                <a:solidFill>
                  <a:srgbClr val="000000"/>
                </a:solidFill>
                <a:latin typeface="Consolas"/>
              </a:rPr>
              <a:t>(</a:t>
            </a:r>
            <a:r>
              <a:rPr lang="en-US" sz="1200">
                <a:solidFill>
                  <a:srgbClr val="6A3E3E"/>
                </a:solidFill>
                <a:latin typeface="Consolas"/>
              </a:rPr>
              <a:t>path</a:t>
            </a:r>
            <a:r>
              <a:rPr lang="en-US" sz="1200">
                <a:solidFill>
                  <a:srgbClr val="000000"/>
                </a:solidFill>
                <a:latin typeface="Consolas"/>
              </a:rPr>
              <a:t>, Charset.</a:t>
            </a:r>
            <a:r>
              <a:rPr lang="en-US" sz="1200" i="1">
                <a:solidFill>
                  <a:srgbClr val="000000"/>
                </a:solidFill>
                <a:latin typeface="Consolas"/>
              </a:rPr>
              <a:t>forName</a:t>
            </a:r>
            <a:r>
              <a:rPr lang="en-US" sz="1200">
                <a:solidFill>
                  <a:srgbClr val="000000"/>
                </a:solidFill>
                <a:latin typeface="Consolas"/>
              </a:rPr>
              <a:t>(</a:t>
            </a:r>
            <a:r>
              <a:rPr lang="en-US" sz="1200">
                <a:solidFill>
                  <a:srgbClr val="2A00FF"/>
                </a:solidFill>
                <a:latin typeface="Consolas"/>
              </a:rPr>
              <a:t>"UTF-8"</a:t>
            </a:r>
            <a:r>
              <a:rPr lang="en-US" sz="1200">
                <a:solidFill>
                  <a:srgbClr val="000000"/>
                </a:solidFill>
                <a:latin typeface="Consolas"/>
              </a:rPr>
              <a:t>));</a:t>
            </a:r>
          </a:p>
          <a:p>
            <a:endParaRPr lang="en-US" sz="1200">
              <a:latin typeface="Consolas"/>
            </a:endParaRPr>
          </a:p>
          <a:p>
            <a:r>
              <a:rPr lang="en-US" sz="1200">
                <a:solidFill>
                  <a:srgbClr val="000000"/>
                </a:solidFill>
                <a:latin typeface="Consolas"/>
              </a:rPr>
              <a:t>			</a:t>
            </a:r>
            <a:r>
              <a:rPr lang="en-US" sz="1200" b="1">
                <a:solidFill>
                  <a:srgbClr val="7F0055"/>
                </a:solidFill>
                <a:latin typeface="Consolas"/>
              </a:rPr>
              <a:t>for</a:t>
            </a:r>
            <a:r>
              <a:rPr lang="en-US" sz="1200">
                <a:solidFill>
                  <a:srgbClr val="000000"/>
                </a:solidFill>
                <a:latin typeface="Consolas"/>
              </a:rPr>
              <a:t> (String </a:t>
            </a:r>
            <a:r>
              <a:rPr lang="en-US" sz="1200">
                <a:solidFill>
                  <a:srgbClr val="6A3E3E"/>
                </a:solidFill>
                <a:latin typeface="Consolas"/>
              </a:rPr>
              <a:t>line</a:t>
            </a:r>
            <a:r>
              <a:rPr lang="en-US" sz="1200">
                <a:solidFill>
                  <a:srgbClr val="000000"/>
                </a:solidFill>
                <a:latin typeface="Consolas"/>
              </a:rPr>
              <a:t> : </a:t>
            </a:r>
            <a:r>
              <a:rPr lang="en-US" sz="1200">
                <a:solidFill>
                  <a:srgbClr val="6A3E3E"/>
                </a:solidFill>
                <a:latin typeface="Consolas"/>
              </a:rPr>
              <a:t>lines</a:t>
            </a:r>
            <a:r>
              <a:rPr lang="en-US" sz="1200">
                <a:solidFill>
                  <a:srgbClr val="000000"/>
                </a:solidFill>
                <a:latin typeface="Consolas"/>
              </a:rPr>
              <a:t>) {</a:t>
            </a:r>
          </a:p>
          <a:p>
            <a:r>
              <a:rPr lang="en-US" sz="1200">
                <a:solidFill>
                  <a:srgbClr val="000000"/>
                </a:solidFill>
                <a:latin typeface="Consolas"/>
              </a:rPr>
              <a:t>				</a:t>
            </a:r>
            <a:r>
              <a:rPr lang="en-US" sz="1200">
                <a:solidFill>
                  <a:srgbClr val="6A3E3E"/>
                </a:solidFill>
                <a:latin typeface="Consolas"/>
              </a:rPr>
              <a:t>line</a:t>
            </a:r>
            <a:r>
              <a:rPr lang="en-US" sz="1200">
                <a:solidFill>
                  <a:srgbClr val="000000"/>
                </a:solidFill>
                <a:latin typeface="Consolas"/>
              </a:rPr>
              <a:t> = </a:t>
            </a:r>
            <a:r>
              <a:rPr lang="en-US" sz="1200">
                <a:solidFill>
                  <a:srgbClr val="6A3E3E"/>
                </a:solidFill>
                <a:latin typeface="Consolas"/>
              </a:rPr>
              <a:t>line</a:t>
            </a:r>
            <a:r>
              <a:rPr lang="en-US" sz="1200">
                <a:solidFill>
                  <a:srgbClr val="000000"/>
                </a:solidFill>
                <a:latin typeface="Consolas"/>
              </a:rPr>
              <a:t>.trim();</a:t>
            </a:r>
          </a:p>
          <a:p>
            <a:r>
              <a:rPr lang="en-US" sz="1200">
                <a:solidFill>
                  <a:srgbClr val="000000"/>
                </a:solidFill>
                <a:latin typeface="Consolas"/>
              </a:rPr>
              <a:t>				</a:t>
            </a:r>
            <a:r>
              <a:rPr lang="en-US" sz="1200" b="1">
                <a:solidFill>
                  <a:srgbClr val="7F0055"/>
                </a:solidFill>
                <a:latin typeface="Consolas"/>
              </a:rPr>
              <a:t>if</a:t>
            </a:r>
            <a:r>
              <a:rPr lang="en-US" sz="1200">
                <a:solidFill>
                  <a:srgbClr val="000000"/>
                </a:solidFill>
                <a:latin typeface="Consolas"/>
              </a:rPr>
              <a:t> (</a:t>
            </a:r>
            <a:r>
              <a:rPr lang="en-US" sz="1200">
                <a:solidFill>
                  <a:srgbClr val="6A3E3E"/>
                </a:solidFill>
                <a:latin typeface="Consolas"/>
              </a:rPr>
              <a:t>line</a:t>
            </a:r>
            <a:r>
              <a:rPr lang="en-US" sz="1200">
                <a:solidFill>
                  <a:srgbClr val="000000"/>
                </a:solidFill>
                <a:latin typeface="Consolas"/>
              </a:rPr>
              <a:t>.equals(</a:t>
            </a:r>
            <a:r>
              <a:rPr lang="en-US" sz="1200">
                <a:solidFill>
                  <a:srgbClr val="2A00FF"/>
                </a:solidFill>
                <a:latin typeface="Consolas"/>
              </a:rPr>
              <a:t>""</a:t>
            </a:r>
            <a:r>
              <a:rPr lang="en-US" sz="1200">
                <a:solidFill>
                  <a:srgbClr val="000000"/>
                </a:solidFill>
                <a:latin typeface="Consolas"/>
              </a:rPr>
              <a:t>) || </a:t>
            </a:r>
            <a:r>
              <a:rPr lang="en-US" sz="1200">
                <a:solidFill>
                  <a:srgbClr val="6A3E3E"/>
                </a:solidFill>
                <a:latin typeface="Consolas"/>
              </a:rPr>
              <a:t>line</a:t>
            </a:r>
            <a:r>
              <a:rPr lang="en-US" sz="1200">
                <a:solidFill>
                  <a:srgbClr val="000000"/>
                </a:solidFill>
                <a:latin typeface="Consolas"/>
              </a:rPr>
              <a:t>.indexOf(</a:t>
            </a:r>
            <a:r>
              <a:rPr lang="en-US" sz="1200">
                <a:solidFill>
                  <a:srgbClr val="2A00FF"/>
                </a:solidFill>
                <a:latin typeface="Consolas"/>
              </a:rPr>
              <a:t>'#'</a:t>
            </a:r>
            <a:r>
              <a:rPr lang="en-US" sz="1200">
                <a:solidFill>
                  <a:srgbClr val="000000"/>
                </a:solidFill>
                <a:latin typeface="Consolas"/>
              </a:rPr>
              <a:t>) == 0)</a:t>
            </a:r>
          </a:p>
          <a:p>
            <a:r>
              <a:rPr lang="en-US" sz="1200">
                <a:solidFill>
                  <a:srgbClr val="000000"/>
                </a:solidFill>
                <a:latin typeface="Consolas"/>
              </a:rPr>
              <a:t>					</a:t>
            </a:r>
            <a:r>
              <a:rPr lang="en-US" sz="1200" b="1">
                <a:solidFill>
                  <a:srgbClr val="7F0055"/>
                </a:solidFill>
                <a:latin typeface="Consolas"/>
              </a:rPr>
              <a:t>continue</a:t>
            </a:r>
            <a:r>
              <a:rPr lang="en-US" sz="1200">
                <a:solidFill>
                  <a:srgbClr val="000000"/>
                </a:solidFill>
                <a:latin typeface="Consolas"/>
              </a:rPr>
              <a:t>;</a:t>
            </a:r>
          </a:p>
          <a:p>
            <a:r>
              <a:rPr lang="en-US" sz="1200">
                <a:solidFill>
                  <a:srgbClr val="000000"/>
                </a:solidFill>
                <a:latin typeface="Consolas"/>
              </a:rPr>
              <a:t>				String[] </a:t>
            </a:r>
            <a:r>
              <a:rPr lang="en-US" sz="1200">
                <a:solidFill>
                  <a:srgbClr val="6A3E3E"/>
                </a:solidFill>
                <a:latin typeface="Consolas"/>
              </a:rPr>
              <a:t>tokens</a:t>
            </a:r>
            <a:r>
              <a:rPr lang="en-US" sz="1200">
                <a:solidFill>
                  <a:srgbClr val="000000"/>
                </a:solidFill>
                <a:latin typeface="Consolas"/>
              </a:rPr>
              <a:t> = </a:t>
            </a:r>
            <a:r>
              <a:rPr lang="en-US" sz="1200">
                <a:solidFill>
                  <a:srgbClr val="6A3E3E"/>
                </a:solidFill>
                <a:latin typeface="Consolas"/>
              </a:rPr>
              <a:t>line</a:t>
            </a:r>
            <a:r>
              <a:rPr lang="en-US" sz="1200">
                <a:solidFill>
                  <a:srgbClr val="000000"/>
                </a:solidFill>
                <a:latin typeface="Consolas"/>
              </a:rPr>
              <a:t>.split(</a:t>
            </a:r>
            <a:r>
              <a:rPr lang="en-US" sz="1200">
                <a:solidFill>
                  <a:srgbClr val="2A00FF"/>
                </a:solidFill>
                <a:latin typeface="Consolas"/>
              </a:rPr>
              <a:t>";"</a:t>
            </a:r>
            <a:r>
              <a:rPr lang="en-US" sz="1200">
                <a:solidFill>
                  <a:srgbClr val="000000"/>
                </a:solidFill>
                <a:latin typeface="Consolas"/>
              </a:rPr>
              <a:t>);</a:t>
            </a:r>
          </a:p>
          <a:p>
            <a:r>
              <a:rPr lang="en-US" sz="1200">
                <a:solidFill>
                  <a:srgbClr val="000000"/>
                </a:solidFill>
                <a:latin typeface="Consolas"/>
              </a:rPr>
              <a:t>				Long </a:t>
            </a:r>
            <a:r>
              <a:rPr lang="en-US" sz="1200">
                <a:solidFill>
                  <a:srgbClr val="6A3E3E"/>
                </a:solidFill>
                <a:latin typeface="Consolas"/>
              </a:rPr>
              <a:t>id</a:t>
            </a:r>
            <a:r>
              <a:rPr lang="en-US" sz="1200">
                <a:solidFill>
                  <a:srgbClr val="000000"/>
                </a:solidFill>
                <a:latin typeface="Consolas"/>
              </a:rPr>
              <a:t> = Long.</a:t>
            </a:r>
            <a:r>
              <a:rPr lang="en-US" sz="1200" i="1">
                <a:solidFill>
                  <a:srgbClr val="000000"/>
                </a:solidFill>
                <a:latin typeface="Consolas"/>
              </a:rPr>
              <a:t>parseLong</a:t>
            </a:r>
            <a:r>
              <a:rPr lang="en-US" sz="1200">
                <a:solidFill>
                  <a:srgbClr val="000000"/>
                </a:solidFill>
                <a:latin typeface="Consolas"/>
              </a:rPr>
              <a:t>(</a:t>
            </a:r>
            <a:r>
              <a:rPr lang="en-US" sz="1200">
                <a:solidFill>
                  <a:srgbClr val="6A3E3E"/>
                </a:solidFill>
                <a:latin typeface="Consolas"/>
              </a:rPr>
              <a:t>tokens</a:t>
            </a:r>
            <a:r>
              <a:rPr lang="en-US" sz="1200">
                <a:solidFill>
                  <a:srgbClr val="000000"/>
                </a:solidFill>
                <a:latin typeface="Consolas"/>
              </a:rPr>
              <a:t>[0]);</a:t>
            </a:r>
          </a:p>
          <a:p>
            <a:r>
              <a:rPr lang="en-US" sz="1200">
                <a:solidFill>
                  <a:srgbClr val="000000"/>
                </a:solidFill>
                <a:latin typeface="Consolas"/>
              </a:rPr>
              <a:t>				String </a:t>
            </a:r>
            <a:r>
              <a:rPr lang="en-US" sz="1200">
                <a:solidFill>
                  <a:srgbClr val="6A3E3E"/>
                </a:solidFill>
                <a:latin typeface="Consolas"/>
              </a:rPr>
              <a:t>naziv</a:t>
            </a:r>
            <a:r>
              <a:rPr lang="en-US" sz="1200">
                <a:solidFill>
                  <a:srgbClr val="000000"/>
                </a:solidFill>
                <a:latin typeface="Consolas"/>
              </a:rPr>
              <a:t> = </a:t>
            </a:r>
            <a:r>
              <a:rPr lang="en-US" sz="1200">
                <a:solidFill>
                  <a:srgbClr val="6A3E3E"/>
                </a:solidFill>
                <a:latin typeface="Consolas"/>
              </a:rPr>
              <a:t>tokens</a:t>
            </a:r>
            <a:r>
              <a:rPr lang="en-US" sz="1200">
                <a:solidFill>
                  <a:srgbClr val="000000"/>
                </a:solidFill>
                <a:latin typeface="Consolas"/>
              </a:rPr>
              <a:t>[1];</a:t>
            </a:r>
          </a:p>
          <a:p>
            <a:r>
              <a:rPr lang="en-US" sz="1200">
                <a:solidFill>
                  <a:srgbClr val="000000"/>
                </a:solidFill>
                <a:latin typeface="Consolas"/>
              </a:rPr>
              <a:t>				</a:t>
            </a:r>
            <a:r>
              <a:rPr lang="en-US" sz="1200" b="1">
                <a:solidFill>
                  <a:srgbClr val="7F0055"/>
                </a:solidFill>
                <a:latin typeface="Consolas"/>
              </a:rPr>
              <a:t>int</a:t>
            </a:r>
            <a:r>
              <a:rPr lang="en-US" sz="1200">
                <a:solidFill>
                  <a:srgbClr val="000000"/>
                </a:solidFill>
                <a:latin typeface="Consolas"/>
              </a:rPr>
              <a:t> </a:t>
            </a:r>
            <a:r>
              <a:rPr lang="en-US" sz="1200">
                <a:solidFill>
                  <a:srgbClr val="6A3E3E"/>
                </a:solidFill>
                <a:latin typeface="Consolas"/>
              </a:rPr>
              <a:t>trajanje</a:t>
            </a:r>
            <a:r>
              <a:rPr lang="en-US" sz="1200">
                <a:solidFill>
                  <a:srgbClr val="000000"/>
                </a:solidFill>
                <a:latin typeface="Consolas"/>
              </a:rPr>
              <a:t>  = Integer.</a:t>
            </a:r>
            <a:r>
              <a:rPr lang="en-US" sz="1200" i="1">
                <a:solidFill>
                  <a:srgbClr val="000000"/>
                </a:solidFill>
                <a:latin typeface="Consolas"/>
              </a:rPr>
              <a:t>parseInt</a:t>
            </a:r>
            <a:r>
              <a:rPr lang="en-US" sz="1200">
                <a:solidFill>
                  <a:srgbClr val="000000"/>
                </a:solidFill>
                <a:latin typeface="Consolas"/>
              </a:rPr>
              <a:t>(</a:t>
            </a:r>
            <a:r>
              <a:rPr lang="en-US" sz="1200">
                <a:solidFill>
                  <a:srgbClr val="6A3E3E"/>
                </a:solidFill>
                <a:latin typeface="Consolas"/>
              </a:rPr>
              <a:t>tokens</a:t>
            </a:r>
            <a:r>
              <a:rPr lang="en-US" sz="1200">
                <a:solidFill>
                  <a:srgbClr val="000000"/>
                </a:solidFill>
                <a:latin typeface="Consolas"/>
              </a:rPr>
              <a:t>[2]);</a:t>
            </a:r>
          </a:p>
          <a:p>
            <a:endParaRPr lang="en-US" sz="1200">
              <a:latin typeface="Consolas"/>
            </a:endParaRPr>
          </a:p>
          <a:p>
            <a:r>
              <a:rPr lang="en-US" sz="1200">
                <a:solidFill>
                  <a:srgbClr val="000000"/>
                </a:solidFill>
                <a:latin typeface="Consolas"/>
              </a:rPr>
              <a:t>				</a:t>
            </a:r>
            <a:r>
              <a:rPr lang="en-US" sz="1200">
                <a:solidFill>
                  <a:srgbClr val="0000C0"/>
                </a:solidFill>
                <a:latin typeface="Consolas"/>
              </a:rPr>
              <a:t>filmovi</a:t>
            </a:r>
            <a:r>
              <a:rPr lang="en-US" sz="1200">
                <a:solidFill>
                  <a:srgbClr val="000000"/>
                </a:solidFill>
                <a:latin typeface="Consolas"/>
              </a:rPr>
              <a:t>.put(Long.</a:t>
            </a:r>
            <a:r>
              <a:rPr lang="en-US" sz="1200" i="1">
                <a:solidFill>
                  <a:srgbClr val="000000"/>
                </a:solidFill>
                <a:latin typeface="Consolas"/>
              </a:rPr>
              <a:t>parseLong</a:t>
            </a:r>
            <a:r>
              <a:rPr lang="en-US" sz="1200">
                <a:solidFill>
                  <a:srgbClr val="000000"/>
                </a:solidFill>
                <a:latin typeface="Consolas"/>
              </a:rPr>
              <a:t>(</a:t>
            </a:r>
            <a:r>
              <a:rPr lang="en-US" sz="1200">
                <a:solidFill>
                  <a:srgbClr val="6A3E3E"/>
                </a:solidFill>
                <a:latin typeface="Consolas"/>
              </a:rPr>
              <a:t>tokens</a:t>
            </a:r>
            <a:r>
              <a:rPr lang="en-US" sz="1200">
                <a:solidFill>
                  <a:srgbClr val="000000"/>
                </a:solidFill>
                <a:latin typeface="Consolas"/>
              </a:rPr>
              <a:t>[0]), </a:t>
            </a:r>
            <a:r>
              <a:rPr lang="en-US" sz="1200" b="1">
                <a:solidFill>
                  <a:srgbClr val="7F0055"/>
                </a:solidFill>
                <a:latin typeface="Consolas"/>
              </a:rPr>
              <a:t>new</a:t>
            </a:r>
            <a:r>
              <a:rPr lang="en-US" sz="1200">
                <a:solidFill>
                  <a:srgbClr val="000000"/>
                </a:solidFill>
                <a:latin typeface="Consolas"/>
              </a:rPr>
              <a:t> Film(</a:t>
            </a:r>
            <a:r>
              <a:rPr lang="en-US" sz="1200">
                <a:solidFill>
                  <a:srgbClr val="6A3E3E"/>
                </a:solidFill>
                <a:latin typeface="Consolas"/>
              </a:rPr>
              <a:t>id</a:t>
            </a:r>
            <a:r>
              <a:rPr lang="en-US" sz="1200">
                <a:solidFill>
                  <a:srgbClr val="000000"/>
                </a:solidFill>
                <a:latin typeface="Consolas"/>
              </a:rPr>
              <a:t>, </a:t>
            </a:r>
            <a:r>
              <a:rPr lang="en-US" sz="1200">
                <a:solidFill>
                  <a:srgbClr val="6A3E3E"/>
                </a:solidFill>
                <a:latin typeface="Consolas"/>
              </a:rPr>
              <a:t>naziv</a:t>
            </a:r>
            <a:r>
              <a:rPr lang="en-US" sz="1200">
                <a:solidFill>
                  <a:srgbClr val="000000"/>
                </a:solidFill>
                <a:latin typeface="Consolas"/>
              </a:rPr>
              <a:t>, </a:t>
            </a:r>
            <a:r>
              <a:rPr lang="en-US" sz="1200">
                <a:solidFill>
                  <a:srgbClr val="6A3E3E"/>
                </a:solidFill>
                <a:latin typeface="Consolas"/>
              </a:rPr>
              <a:t>trajanje</a:t>
            </a:r>
            <a:r>
              <a:rPr lang="en-US" sz="1200">
                <a:solidFill>
                  <a:srgbClr val="000000"/>
                </a:solidFill>
                <a:latin typeface="Consolas"/>
              </a:rPr>
              <a:t>));</a:t>
            </a:r>
          </a:p>
          <a:p>
            <a:r>
              <a:rPr lang="en-US" sz="1200">
                <a:solidFill>
                  <a:srgbClr val="000000"/>
                </a:solidFill>
                <a:latin typeface="Consolas"/>
              </a:rPr>
              <a:t>				</a:t>
            </a:r>
            <a:r>
              <a:rPr lang="en-US" sz="1200" b="1">
                <a:solidFill>
                  <a:srgbClr val="7F0055"/>
                </a:solidFill>
                <a:latin typeface="Consolas"/>
              </a:rPr>
              <a:t>if</a:t>
            </a:r>
            <a:r>
              <a:rPr lang="en-US" sz="1200">
                <a:solidFill>
                  <a:srgbClr val="000000"/>
                </a:solidFill>
                <a:latin typeface="Consolas"/>
              </a:rPr>
              <a:t>(</a:t>
            </a:r>
            <a:r>
              <a:rPr lang="en-US" sz="1200">
                <a:solidFill>
                  <a:srgbClr val="0000C0"/>
                </a:solidFill>
                <a:latin typeface="Consolas"/>
              </a:rPr>
              <a:t>nextId</a:t>
            </a:r>
            <a:r>
              <a:rPr lang="en-US" sz="1200">
                <a:solidFill>
                  <a:srgbClr val="000000"/>
                </a:solidFill>
                <a:latin typeface="Consolas"/>
              </a:rPr>
              <a:t>&lt;</a:t>
            </a:r>
            <a:r>
              <a:rPr lang="en-US" sz="1200">
                <a:solidFill>
                  <a:srgbClr val="6A3E3E"/>
                </a:solidFill>
                <a:latin typeface="Consolas"/>
              </a:rPr>
              <a:t>id</a:t>
            </a:r>
            <a:r>
              <a:rPr lang="en-US" sz="1200">
                <a:solidFill>
                  <a:srgbClr val="000000"/>
                </a:solidFill>
                <a:latin typeface="Consolas"/>
              </a:rPr>
              <a:t>)</a:t>
            </a:r>
          </a:p>
          <a:p>
            <a:r>
              <a:rPr lang="en-US" sz="1200">
                <a:solidFill>
                  <a:srgbClr val="000000"/>
                </a:solidFill>
                <a:latin typeface="Consolas"/>
              </a:rPr>
              <a:t>					</a:t>
            </a:r>
            <a:r>
              <a:rPr lang="en-US" sz="1200">
                <a:solidFill>
                  <a:srgbClr val="0000C0"/>
                </a:solidFill>
                <a:latin typeface="Consolas"/>
              </a:rPr>
              <a:t>nextId</a:t>
            </a:r>
            <a:r>
              <a:rPr lang="en-US" sz="1200">
                <a:solidFill>
                  <a:srgbClr val="000000"/>
                </a:solidFill>
                <a:latin typeface="Consolas"/>
              </a:rPr>
              <a:t>=</a:t>
            </a:r>
            <a:r>
              <a:rPr lang="en-US" sz="1200">
                <a:solidFill>
                  <a:srgbClr val="6A3E3E"/>
                </a:solidFill>
                <a:latin typeface="Consolas"/>
              </a:rPr>
              <a:t>id</a:t>
            </a:r>
            <a:r>
              <a:rPr lang="en-US" sz="1200">
                <a:solidFill>
                  <a:srgbClr val="000000"/>
                </a:solidFill>
                <a:latin typeface="Consolas"/>
              </a:rPr>
              <a:t>;</a:t>
            </a:r>
          </a:p>
          <a:p>
            <a:r>
              <a:rPr lang="en-US" sz="1200">
                <a:solidFill>
                  <a:srgbClr val="000000"/>
                </a:solidFill>
                <a:latin typeface="Consolas"/>
              </a:rPr>
              <a:t>			}</a:t>
            </a:r>
          </a:p>
          <a:p>
            <a:r>
              <a:rPr lang="en-US" sz="1200">
                <a:solidFill>
                  <a:srgbClr val="000000"/>
                </a:solidFill>
                <a:latin typeface="Consolas"/>
              </a:rPr>
              <a:t>		} </a:t>
            </a:r>
            <a:r>
              <a:rPr lang="en-US" sz="1200" b="1">
                <a:solidFill>
                  <a:srgbClr val="7F0055"/>
                </a:solidFill>
                <a:latin typeface="Consolas"/>
              </a:rPr>
              <a:t>catch</a:t>
            </a:r>
            <a:r>
              <a:rPr lang="en-US" sz="1200">
                <a:solidFill>
                  <a:srgbClr val="000000"/>
                </a:solidFill>
                <a:latin typeface="Consolas"/>
              </a:rPr>
              <a:t> (Exception </a:t>
            </a:r>
            <a:r>
              <a:rPr lang="en-US" sz="1200">
                <a:solidFill>
                  <a:srgbClr val="6A3E3E"/>
                </a:solidFill>
                <a:latin typeface="Consolas"/>
              </a:rPr>
              <a:t>e</a:t>
            </a:r>
            <a:r>
              <a:rPr lang="en-US" sz="1200">
                <a:solidFill>
                  <a:srgbClr val="000000"/>
                </a:solidFill>
                <a:latin typeface="Consolas"/>
              </a:rPr>
              <a:t>) {</a:t>
            </a:r>
          </a:p>
          <a:p>
            <a:r>
              <a:rPr lang="en-US" sz="1200">
                <a:solidFill>
                  <a:srgbClr val="000000"/>
                </a:solidFill>
                <a:latin typeface="Consolas"/>
              </a:rPr>
              <a:t>			</a:t>
            </a:r>
            <a:r>
              <a:rPr lang="en-US" sz="1200">
                <a:solidFill>
                  <a:srgbClr val="3F7F5F"/>
                </a:solidFill>
                <a:latin typeface="Consolas"/>
              </a:rPr>
              <a:t>// </a:t>
            </a:r>
            <a:r>
              <a:rPr lang="en-US" sz="1200" b="1">
                <a:solidFill>
                  <a:srgbClr val="7F9FBF"/>
                </a:solidFill>
                <a:latin typeface="Consolas"/>
              </a:rPr>
              <a:t>TODO</a:t>
            </a:r>
            <a:r>
              <a:rPr lang="en-US" sz="1200">
                <a:solidFill>
                  <a:srgbClr val="3F7F5F"/>
                </a:solidFill>
                <a:latin typeface="Consolas"/>
              </a:rPr>
              <a:t> Auto-generated catch block</a:t>
            </a:r>
          </a:p>
          <a:p>
            <a:r>
              <a:rPr lang="en-US" sz="1200">
                <a:solidFill>
                  <a:srgbClr val="000000"/>
                </a:solidFill>
                <a:latin typeface="Consolas"/>
              </a:rPr>
              <a:t>			</a:t>
            </a:r>
            <a:r>
              <a:rPr lang="en-US" sz="1200">
                <a:solidFill>
                  <a:srgbClr val="6A3E3E"/>
                </a:solidFill>
                <a:latin typeface="Consolas"/>
              </a:rPr>
              <a:t>e</a:t>
            </a:r>
            <a:r>
              <a:rPr lang="en-US" sz="1200">
                <a:solidFill>
                  <a:srgbClr val="000000"/>
                </a:solidFill>
                <a:latin typeface="Consolas"/>
              </a:rPr>
              <a:t>.printStackTrace();</a:t>
            </a:r>
          </a:p>
          <a:p>
            <a:r>
              <a:rPr lang="en-US" sz="1200">
                <a:solidFill>
                  <a:srgbClr val="000000"/>
                </a:solidFill>
                <a:latin typeface="Consolas"/>
              </a:rPr>
              <a:t>		}</a:t>
            </a:r>
          </a:p>
          <a:p>
            <a:r>
              <a:rPr lang="en-US" sz="1200">
                <a:solidFill>
                  <a:srgbClr val="000000"/>
                </a:solidFill>
                <a:latin typeface="Consolas"/>
              </a:rPr>
              <a:t>	}</a:t>
            </a:r>
            <a:endParaRPr lang="en-US" sz="1050">
              <a:solidFill>
                <a:srgbClr val="000000"/>
              </a:solidFill>
              <a:latin typeface="Times New Roman"/>
            </a:endParaRPr>
          </a:p>
        </p:txBody>
      </p:sp>
    </p:spTree>
    <p:extLst>
      <p:ext uri="{BB962C8B-B14F-4D97-AF65-F5344CB8AC3E}">
        <p14:creationId xmlns:p14="http://schemas.microsoft.com/office/powerpoint/2010/main" val="1723259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574499"/>
            <a:ext cx="11684000" cy="5010736"/>
          </a:xfrm>
          <a:ln w="38100">
            <a:solidFill>
              <a:schemeClr val="tx1">
                <a:lumMod val="65000"/>
                <a:lumOff val="35000"/>
              </a:schemeClr>
            </a:solidFill>
            <a:prstDash val="solid"/>
            <a:round/>
          </a:ln>
        </p:spPr>
        <p:txBody>
          <a:bodyPr>
            <a:normAutofit fontScale="85000" lnSpcReduction="20000"/>
          </a:bodyPr>
          <a:lstStyle/>
          <a:p>
            <a:pPr>
              <a:defRPr/>
            </a:pPr>
            <a:r>
              <a:rPr lang="sr-Latn-RS" dirty="0"/>
              <a:t>Otići na Spring Boot sajt i pronaći konfiguraciju pom.xml fajla tako da ona podrži odgovarajući tip Spring Boot projekta (obično se može preuzeti kompletan pom.xml fajl iz dostupnih primera).</a:t>
            </a:r>
            <a:endParaRPr lang="en-US" dirty="0"/>
          </a:p>
          <a:p>
            <a:pPr>
              <a:defRPr/>
            </a:pPr>
            <a:r>
              <a:rPr lang="sr-Latn-RS" dirty="0">
                <a:hlinkClick r:id="rId3"/>
              </a:rPr>
              <a:t>https://docs.spring.io/spring-boot/docs/1.1.4.RELEASE/reference/html/getting-started-first-application.html</a:t>
            </a:r>
            <a:r>
              <a:rPr lang="en-US" dirty="0"/>
              <a:t> </a:t>
            </a:r>
            <a:r>
              <a:rPr lang="sr-Latn-RS" dirty="0"/>
              <a:t> (</a:t>
            </a:r>
            <a:r>
              <a:rPr lang="sr-Latn-RS" dirty="0" err="1"/>
              <a:t>ilii</a:t>
            </a:r>
            <a:r>
              <a:rPr lang="sr-Latn-RS" dirty="0"/>
              <a:t> </a:t>
            </a:r>
            <a:r>
              <a:rPr lang="en-US" dirty="0" err="1"/>
              <a:t>kucati</a:t>
            </a:r>
            <a:r>
              <a:rPr lang="en-US" dirty="0"/>
              <a:t> u google “</a:t>
            </a:r>
            <a:r>
              <a:rPr lang="nl-NL" dirty="0">
                <a:solidFill>
                  <a:srgbClr val="FF0000"/>
                </a:solidFill>
              </a:rPr>
              <a:t>spring boot maven pom xml web</a:t>
            </a:r>
            <a:r>
              <a:rPr lang="nl-NL" dirty="0"/>
              <a:t>” odabrati prvu stvar</a:t>
            </a:r>
            <a:r>
              <a:rPr lang="sr-Latn-RS" dirty="0"/>
              <a:t>)</a:t>
            </a:r>
          </a:p>
          <a:p>
            <a:pPr>
              <a:defRPr/>
            </a:pPr>
            <a:r>
              <a:rPr lang="sr-Latn-RS" dirty="0">
                <a:hlinkClick r:id="rId4"/>
              </a:rPr>
              <a:t>https://start.spring.io/</a:t>
            </a:r>
            <a:r>
              <a:rPr lang="en-US" dirty="0"/>
              <a:t> </a:t>
            </a:r>
            <a:endParaRPr lang="sr-Latn-RS" dirty="0"/>
          </a:p>
          <a:p>
            <a:pPr>
              <a:defRPr/>
            </a:pPr>
            <a:r>
              <a:rPr lang="sr-Latn-RS" dirty="0"/>
              <a:t>U pom.xml mora se navesti da je </a:t>
            </a:r>
            <a:r>
              <a:rPr lang="sr-Latn-RS" dirty="0" err="1"/>
              <a:t>parent</a:t>
            </a:r>
            <a:r>
              <a:rPr lang="sr-Latn-RS" dirty="0"/>
              <a:t> projekat </a:t>
            </a:r>
            <a:r>
              <a:rPr lang="sr-Latn-RS" dirty="0" err="1"/>
              <a:t>SpringBoot</a:t>
            </a:r>
            <a:r>
              <a:rPr lang="sr-Latn-RS" dirty="0"/>
              <a:t> projekat</a:t>
            </a:r>
            <a:endParaRPr lang="en-US" dirty="0"/>
          </a:p>
          <a:p>
            <a:pPr>
              <a:defRPr/>
            </a:pPr>
            <a:r>
              <a:rPr lang="en-US" dirty="0" err="1"/>
              <a:t>Koristimo</a:t>
            </a:r>
            <a:r>
              <a:rPr lang="en-US" dirty="0"/>
              <a:t> wizard da </a:t>
            </a:r>
            <a:r>
              <a:rPr lang="en-US" dirty="0" err="1"/>
              <a:t>odaberemo</a:t>
            </a:r>
            <a:r>
              <a:rPr lang="en-US" dirty="0"/>
              <a:t> </a:t>
            </a:r>
            <a:r>
              <a:rPr lang="en-US" dirty="0" err="1"/>
              <a:t>konfiguraciju</a:t>
            </a:r>
            <a:endParaRPr lang="sr-Latn-RS" dirty="0"/>
          </a:p>
          <a:p>
            <a:pPr>
              <a:defRPr/>
            </a:pPr>
            <a:r>
              <a:rPr lang="sr-Latn-RS" dirty="0"/>
              <a:t>Za web projekat trebalo bi dodati zavisnosti ka</a:t>
            </a:r>
          </a:p>
          <a:p>
            <a:pPr lvl="1">
              <a:defRPr/>
            </a:pPr>
            <a:r>
              <a:rPr lang="en-US" dirty="0"/>
              <a:t>Spring Web modul</a:t>
            </a:r>
            <a:r>
              <a:rPr lang="sr-Latn-RS" dirty="0"/>
              <a:t>u</a:t>
            </a:r>
          </a:p>
          <a:p>
            <a:pPr lvl="1">
              <a:defRPr/>
            </a:pPr>
            <a:r>
              <a:rPr lang="sr-Latn-RS" dirty="0"/>
              <a:t>Veb serveru</a:t>
            </a:r>
          </a:p>
          <a:p>
            <a:pPr lvl="1">
              <a:defRPr/>
            </a:pPr>
            <a:r>
              <a:rPr lang="sr-Latn-RS" dirty="0"/>
              <a:t>Test bibliotekama</a:t>
            </a:r>
          </a:p>
          <a:p>
            <a:pPr>
              <a:defRPr/>
            </a:pPr>
            <a:r>
              <a:rPr lang="sr-Latn-RS" dirty="0"/>
              <a:t>Uvući </a:t>
            </a:r>
            <a:r>
              <a:rPr lang="sr-Latn-RS" dirty="0" err="1"/>
              <a:t>pra</a:t>
            </a:r>
            <a:r>
              <a:rPr lang="en-US" dirty="0"/>
              <a:t>za</a:t>
            </a:r>
            <a:r>
              <a:rPr lang="sr-Latn-RS" dirty="0"/>
              <a:t>n folder ImeProjekta, a u njemu foldere src i taget i fajl pom.xml kao postojeći </a:t>
            </a:r>
            <a:r>
              <a:rPr lang="sr-Latn-RS" dirty="0" err="1"/>
              <a:t>maven</a:t>
            </a:r>
            <a:r>
              <a:rPr lang="sr-Latn-RS" dirty="0"/>
              <a:t> projekat</a:t>
            </a:r>
            <a:endParaRPr lang="en-US" dirty="0"/>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dirty="0">
                <a:latin typeface="+mn-lt"/>
              </a:rPr>
              <a:t>Kreiranje ručno kroz pom.xml</a:t>
            </a:r>
            <a:endParaRPr lang="en-US" sz="4000" dirty="0">
              <a:latin typeface="+mn-lt"/>
            </a:endParaRPr>
          </a:p>
        </p:txBody>
      </p:sp>
      <p:sp>
        <p:nvSpPr>
          <p:cNvPr id="7" name="Title 1"/>
          <p:cNvSpPr txBox="1">
            <a:spLocks/>
          </p:cNvSpPr>
          <p:nvPr/>
        </p:nvSpPr>
        <p:spPr>
          <a:xfrm>
            <a:off x="249382" y="272765"/>
            <a:ext cx="11684000" cy="595453"/>
          </a:xfrm>
          <a:prstGeom prst="rect">
            <a:avLst/>
          </a:prstGeom>
          <a:solidFill>
            <a:schemeClr val="tx1">
              <a:lumMod val="65000"/>
              <a:lumOff val="3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dirty="0">
                <a:solidFill>
                  <a:schemeClr val="bg1"/>
                </a:solidFill>
                <a:latin typeface="+mn-lt"/>
              </a:rPr>
              <a:t>Kreiranje novog Spring Boot projekta</a:t>
            </a:r>
            <a:endParaRPr lang="en-US" dirty="0">
              <a:solidFill>
                <a:schemeClr val="bg1"/>
              </a:solidFill>
              <a:latin typeface="+mn-lt"/>
            </a:endParaRPr>
          </a:p>
        </p:txBody>
      </p:sp>
    </p:spTree>
    <p:extLst>
      <p:ext uri="{BB962C8B-B14F-4D97-AF65-F5344CB8AC3E}">
        <p14:creationId xmlns:p14="http://schemas.microsoft.com/office/powerpoint/2010/main" val="217229646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FilmoviController</a:t>
            </a:r>
            <a:endParaRPr lang="sv-SE" sz="4000">
              <a:latin typeface="+mn-lt"/>
            </a:endParaRPr>
          </a:p>
        </p:txBody>
      </p:sp>
      <p:sp>
        <p:nvSpPr>
          <p:cNvPr id="9"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Case study – CRUD bioskop veb aplikacija</a:t>
            </a:r>
          </a:p>
        </p:txBody>
      </p:sp>
      <p:sp>
        <p:nvSpPr>
          <p:cNvPr id="7" name="Content Placeholder 2"/>
          <p:cNvSpPr>
            <a:spLocks noGrp="1"/>
          </p:cNvSpPr>
          <p:nvPr>
            <p:ph idx="1"/>
          </p:nvPr>
        </p:nvSpPr>
        <p:spPr>
          <a:xfrm>
            <a:off x="249382" y="1574499"/>
            <a:ext cx="11684000" cy="488764"/>
          </a:xfrm>
          <a:ln w="38100">
            <a:solidFill>
              <a:schemeClr val="tx1">
                <a:lumMod val="65000"/>
                <a:lumOff val="35000"/>
              </a:schemeClr>
            </a:solidFill>
            <a:prstDash val="solid"/>
            <a:round/>
          </a:ln>
        </p:spPr>
        <p:txBody>
          <a:bodyPr>
            <a:normAutofit/>
          </a:bodyPr>
          <a:lstStyle/>
          <a:p>
            <a:pPr marL="0" indent="0">
              <a:buNone/>
            </a:pPr>
            <a:r>
              <a:rPr lang="sr-Latn-RS"/>
              <a:t>Predstavlja kontroler za rad sa entitetom Film</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82" y="2293505"/>
            <a:ext cx="8254990" cy="434628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414772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FilmoviController</a:t>
            </a:r>
            <a:endParaRPr lang="sv-SE" sz="4000">
              <a:latin typeface="+mn-lt"/>
            </a:endParaRPr>
          </a:p>
        </p:txBody>
      </p:sp>
      <p:sp>
        <p:nvSpPr>
          <p:cNvPr id="9"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Case study – CRUD bioskop veb aplikacija</a:t>
            </a:r>
          </a:p>
        </p:txBody>
      </p:sp>
      <p:sp>
        <p:nvSpPr>
          <p:cNvPr id="7" name="Content Placeholder 2"/>
          <p:cNvSpPr>
            <a:spLocks noGrp="1"/>
          </p:cNvSpPr>
          <p:nvPr>
            <p:ph idx="1"/>
          </p:nvPr>
        </p:nvSpPr>
        <p:spPr>
          <a:xfrm>
            <a:off x="249382" y="1574499"/>
            <a:ext cx="11684000" cy="488764"/>
          </a:xfrm>
          <a:ln w="38100">
            <a:solidFill>
              <a:schemeClr val="tx1">
                <a:lumMod val="65000"/>
                <a:lumOff val="35000"/>
              </a:schemeClr>
            </a:solidFill>
            <a:prstDash val="solid"/>
            <a:round/>
          </a:ln>
        </p:spPr>
        <p:txBody>
          <a:bodyPr>
            <a:normAutofit/>
          </a:bodyPr>
          <a:lstStyle/>
          <a:p>
            <a:pPr marL="0" indent="0">
              <a:buNone/>
            </a:pPr>
            <a:r>
              <a:rPr lang="sr-Latn-RS"/>
              <a:t>Predstavlja kontroler za rad sa entitetom Film</a:t>
            </a:r>
          </a:p>
        </p:txBody>
      </p:sp>
      <p:sp>
        <p:nvSpPr>
          <p:cNvPr id="8" name="TextBox 7"/>
          <p:cNvSpPr txBox="1">
            <a:spLocks noChangeArrowheads="1"/>
          </p:cNvSpPr>
          <p:nvPr/>
        </p:nvSpPr>
        <p:spPr bwMode="auto">
          <a:xfrm>
            <a:off x="4817123" y="960578"/>
            <a:ext cx="5277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sr-Latn-RS" altLang="sr-Latn-RS" b="1">
                <a:solidFill>
                  <a:srgbClr val="FF0000"/>
                </a:solidFill>
              </a:rPr>
              <a:t>B</a:t>
            </a:r>
            <a:r>
              <a:rPr lang="en-US" b="1">
                <a:solidFill>
                  <a:srgbClr val="FF0000"/>
                </a:solidFill>
              </a:rPr>
              <a:t>ioskop veb aplikacija</a:t>
            </a:r>
            <a:endParaRPr lang="sr-Latn-RS" altLang="sr-Latn-RS" b="1">
              <a:solidFill>
                <a:srgbClr val="FF000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82" y="2314819"/>
            <a:ext cx="9967913" cy="4125913"/>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500476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sv-SE" sz="4000">
              <a:latin typeface="+mn-lt"/>
            </a:endParaRPr>
          </a:p>
        </p:txBody>
      </p:sp>
      <p:sp>
        <p:nvSpPr>
          <p:cNvPr id="9"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sr-Latn-RS">
                <a:solidFill>
                  <a:schemeClr val="bg1"/>
                </a:solidFill>
                <a:latin typeface="+mn-lt"/>
              </a:rPr>
              <a:t>Case study – CRUD bioskop veb aplikacija</a:t>
            </a:r>
            <a:endParaRPr lang="en-US">
              <a:solidFill>
                <a:schemeClr val="bg1"/>
              </a:solidFill>
              <a:latin typeface="+mn-lt"/>
            </a:endParaRPr>
          </a:p>
        </p:txBody>
      </p:sp>
      <p:sp>
        <p:nvSpPr>
          <p:cNvPr id="7" name="Content Placeholder 2"/>
          <p:cNvSpPr>
            <a:spLocks noGrp="1"/>
          </p:cNvSpPr>
          <p:nvPr>
            <p:ph idx="1"/>
          </p:nvPr>
        </p:nvSpPr>
        <p:spPr>
          <a:xfrm>
            <a:off x="249382" y="1574498"/>
            <a:ext cx="11684000" cy="5116234"/>
          </a:xfrm>
          <a:ln w="38100">
            <a:solidFill>
              <a:schemeClr val="tx1">
                <a:lumMod val="65000"/>
                <a:lumOff val="35000"/>
              </a:schemeClr>
            </a:solidFill>
            <a:prstDash val="solid"/>
            <a:round/>
          </a:ln>
        </p:spPr>
        <p:txBody>
          <a:bodyPr>
            <a:normAutofit fontScale="92500" lnSpcReduction="10000"/>
          </a:bodyPr>
          <a:lstStyle/>
          <a:p>
            <a:r>
              <a:rPr lang="sr-Latn-RS" dirty="0"/>
              <a:t>U odnosu na korišćenje aplikacije od strane svih korisnika za sve filmove definisati </a:t>
            </a:r>
            <a:r>
              <a:rPr lang="en-US" dirty="0" err="1"/>
              <a:t>statistiku</a:t>
            </a:r>
            <a:r>
              <a:rPr lang="en-US" dirty="0"/>
              <a:t> za pose</a:t>
            </a:r>
            <a:r>
              <a:rPr lang="sr-Latn-RS" dirty="0"/>
              <a:t>ć</a:t>
            </a:r>
            <a:r>
              <a:rPr lang="en-US" dirty="0" err="1"/>
              <a:t>enost</a:t>
            </a:r>
            <a:r>
              <a:rPr lang="en-US" dirty="0"/>
              <a:t> </a:t>
            </a:r>
            <a:r>
              <a:rPr lang="en-US" dirty="0" err="1"/>
              <a:t>filmova</a:t>
            </a:r>
            <a:r>
              <a:rPr lang="sr-Latn-RS" dirty="0"/>
              <a:t>. </a:t>
            </a:r>
          </a:p>
          <a:p>
            <a:pPr lvl="1"/>
            <a:r>
              <a:rPr lang="sr-Latn-RS" dirty="0"/>
              <a:t>Prethodno implicira da bi podaci trebali da se čuvaju u </a:t>
            </a:r>
            <a:r>
              <a:rPr lang="sr-Latn-RS" dirty="0" err="1"/>
              <a:t>ServletContex</a:t>
            </a:r>
            <a:r>
              <a:rPr lang="sr-Latn-RS" dirty="0"/>
              <a:t> </a:t>
            </a:r>
            <a:r>
              <a:rPr lang="en-US" dirty="0" err="1"/>
              <a:t>ili</a:t>
            </a:r>
            <a:r>
              <a:rPr lang="en-US" dirty="0"/>
              <a:t> </a:t>
            </a:r>
            <a:r>
              <a:rPr lang="en-US" dirty="0" err="1"/>
              <a:t>ApplicationContext</a:t>
            </a:r>
            <a:r>
              <a:rPr lang="en-US" dirty="0"/>
              <a:t> </a:t>
            </a:r>
            <a:r>
              <a:rPr lang="sr-Latn-RS" dirty="0"/>
              <a:t>objektu.</a:t>
            </a:r>
          </a:p>
          <a:p>
            <a:r>
              <a:rPr lang="sr-Latn-RS" dirty="0"/>
              <a:t>Statistički podaci se obično nalaze na dnu </a:t>
            </a:r>
            <a:r>
              <a:rPr lang="sr-Latn-RS" b="1" dirty="0"/>
              <a:t>svake</a:t>
            </a:r>
            <a:r>
              <a:rPr lang="sr-Latn-RS" dirty="0"/>
              <a:t> HTML stanice </a:t>
            </a:r>
          </a:p>
          <a:p>
            <a:pPr lvl="1"/>
            <a:r>
              <a:rPr lang="sr-Latn-RS" dirty="0"/>
              <a:t>Statistika se prikazuje tabelarno, za svaki posećeni film prikazuje se naziv filma i broj poseta za posmatrani film na nivou aplikacije</a:t>
            </a:r>
          </a:p>
          <a:p>
            <a:r>
              <a:rPr lang="sr-Latn-RS" dirty="0"/>
              <a:t>Iskorišćene su klase modela </a:t>
            </a:r>
            <a:r>
              <a:rPr lang="sr-Latn-RS" dirty="0" err="1"/>
              <a:t>FilmStatistika</a:t>
            </a:r>
            <a:r>
              <a:rPr lang="sr-Latn-RS" dirty="0"/>
              <a:t> i </a:t>
            </a:r>
            <a:r>
              <a:rPr lang="en-US" dirty="0" err="1"/>
              <a:t>FilmBrojac</a:t>
            </a:r>
            <a:endParaRPr lang="sr-Latn-RS" dirty="0"/>
          </a:p>
          <a:p>
            <a:pPr lvl="1"/>
            <a:r>
              <a:rPr lang="en-US" dirty="0" err="1"/>
              <a:t>FilmBrojac</a:t>
            </a:r>
            <a:r>
              <a:rPr lang="sr-Latn-RS" dirty="0"/>
              <a:t> klasa čuva broj poseta za određeni film</a:t>
            </a:r>
          </a:p>
          <a:p>
            <a:pPr lvl="1"/>
            <a:r>
              <a:rPr lang="sr-Latn-RS" dirty="0" err="1"/>
              <a:t>FilmStatistika</a:t>
            </a:r>
            <a:r>
              <a:rPr lang="sr-Latn-RS" dirty="0"/>
              <a:t> je kontejnerska klasa koja omogućava rad sa objektima klase </a:t>
            </a:r>
            <a:r>
              <a:rPr lang="sr-Latn-RS" dirty="0" err="1"/>
              <a:t>FilmBrojac</a:t>
            </a:r>
            <a:r>
              <a:rPr lang="sr-Latn-RS" dirty="0"/>
              <a:t>. Ona omogućava vođenje statistike za filmove, sadrži operacije uvećanja broja poseta za film, sortiranje posećenih filmova na osnovu broja poseta itd.</a:t>
            </a:r>
          </a:p>
          <a:p>
            <a:r>
              <a:rPr lang="vi-VN" dirty="0">
                <a:latin typeface="Calibri" pitchFamily="34" charset="0"/>
              </a:rPr>
              <a:t>Broj poseta za određeni film se uvećava za 1 kada Klijent zatraži URL HTML stanice za prikaz određenog filma.</a:t>
            </a:r>
            <a:endParaRPr lang="sr-Latn-RS" dirty="0">
              <a:latin typeface="Calibri" pitchFamily="34" charset="0"/>
            </a:endParaRPr>
          </a:p>
        </p:txBody>
      </p:sp>
      <p:sp>
        <p:nvSpPr>
          <p:cNvPr id="5" name="Title 1"/>
          <p:cNvSpPr txBox="1">
            <a:spLocks/>
          </p:cNvSpPr>
          <p:nvPr/>
        </p:nvSpPr>
        <p:spPr>
          <a:xfrm>
            <a:off x="249382" y="958434"/>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Kreiranje statistike filmova na nivou aplikacije</a:t>
            </a:r>
          </a:p>
        </p:txBody>
      </p:sp>
    </p:spTree>
    <p:extLst>
      <p:ext uri="{BB962C8B-B14F-4D97-AF65-F5344CB8AC3E}">
        <p14:creationId xmlns:p14="http://schemas.microsoft.com/office/powerpoint/2010/main" val="30272252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Kreiranje statistike filmova na nivou aplikacije</a:t>
            </a:r>
            <a:endParaRPr lang="sv-SE" sz="4000">
              <a:latin typeface="+mn-lt"/>
            </a:endParaRPr>
          </a:p>
        </p:txBody>
      </p:sp>
      <p:sp>
        <p:nvSpPr>
          <p:cNvPr id="9"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Case study – CRUD bioskop veb aplikacija</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656" y="1627611"/>
            <a:ext cx="7118350" cy="4716463"/>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84863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249382" y="1574499"/>
            <a:ext cx="11684000" cy="840455"/>
          </a:xfrm>
          <a:ln w="38100">
            <a:solidFill>
              <a:schemeClr val="tx1">
                <a:lumMod val="65000"/>
                <a:lumOff val="35000"/>
              </a:schemeClr>
            </a:solidFill>
            <a:prstDash val="solid"/>
            <a:round/>
          </a:ln>
        </p:spPr>
        <p:txBody>
          <a:bodyPr>
            <a:normAutofit/>
          </a:bodyPr>
          <a:lstStyle/>
          <a:p>
            <a:r>
              <a:rPr lang="sr-Latn-RS"/>
              <a:t>Prikaz HTML kod za kreiranje ispisa u kontoroleru FilmoviController</a:t>
            </a:r>
          </a:p>
          <a:p>
            <a:endParaRPr lang="sr-Latn-RS"/>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Kreiranje statistike filmova na nivou aplikacije</a:t>
            </a:r>
            <a:endParaRPr lang="sv-SE" sz="4000">
              <a:latin typeface="+mn-lt"/>
            </a:endParaRPr>
          </a:p>
        </p:txBody>
      </p:sp>
      <p:sp>
        <p:nvSpPr>
          <p:cNvPr id="9"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rPr>
              <a:t>Case study – CRUD bioskop veb aplikacija</a:t>
            </a:r>
            <a:endParaRPr lang="en-US">
              <a:solidFill>
                <a:schemeClr val="bg1"/>
              </a:solidFill>
              <a:latin typeface="+mn-lt"/>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418" y="2500448"/>
            <a:ext cx="7944283" cy="4152421"/>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a:spLocks noChangeArrowheads="1"/>
          </p:cNvSpPr>
          <p:nvPr/>
        </p:nvSpPr>
        <p:spPr bwMode="auto">
          <a:xfrm>
            <a:off x="7840896" y="2500448"/>
            <a:ext cx="409248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sr-Latn-RS" b="1">
                <a:solidFill>
                  <a:srgbClr val="FF0000"/>
                </a:solidFill>
              </a:rPr>
              <a:t>Kreiranje statistike filmova na nivou aplikacije</a:t>
            </a:r>
            <a:endParaRPr lang="sr-Latn-RS" altLang="sr-Latn-RS" b="1">
              <a:solidFill>
                <a:srgbClr val="FF0000"/>
              </a:solidFill>
            </a:endParaRPr>
          </a:p>
        </p:txBody>
      </p:sp>
    </p:spTree>
    <p:extLst>
      <p:ext uri="{BB962C8B-B14F-4D97-AF65-F5344CB8AC3E}">
        <p14:creationId xmlns:p14="http://schemas.microsoft.com/office/powerpoint/2010/main" val="287095107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249382" y="1574499"/>
            <a:ext cx="11684000" cy="840455"/>
          </a:xfrm>
          <a:ln w="38100">
            <a:solidFill>
              <a:schemeClr val="tx1">
                <a:lumMod val="65000"/>
                <a:lumOff val="35000"/>
              </a:schemeClr>
            </a:solidFill>
            <a:prstDash val="solid"/>
            <a:round/>
          </a:ln>
        </p:spPr>
        <p:txBody>
          <a:bodyPr>
            <a:normAutofit/>
          </a:bodyPr>
          <a:lstStyle/>
          <a:p>
            <a:r>
              <a:rPr lang="sr-Latn-RS"/>
              <a:t>Pokušajte da uradite KorisniciController</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a:latin typeface="+mn-lt"/>
              </a:rPr>
              <a:t>Vežbanje posle predavanja</a:t>
            </a:r>
            <a:endParaRPr lang="sv-SE" sz="4000">
              <a:latin typeface="+mn-lt"/>
            </a:endParaRPr>
          </a:p>
        </p:txBody>
      </p:sp>
      <p:sp>
        <p:nvSpPr>
          <p:cNvPr id="9"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rPr>
              <a:t>Case study – CRUD bioskop veb aplikacija</a:t>
            </a:r>
            <a:endParaRPr lang="en-US">
              <a:solidFill>
                <a:schemeClr val="bg1"/>
              </a:solidFill>
              <a:latin typeface="+mn-lt"/>
            </a:endParaRPr>
          </a:p>
        </p:txBody>
      </p:sp>
    </p:spTree>
    <p:extLst>
      <p:ext uri="{BB962C8B-B14F-4D97-AF65-F5344CB8AC3E}">
        <p14:creationId xmlns:p14="http://schemas.microsoft.com/office/powerpoint/2010/main" val="25532876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Case study – rad sa korisnicima</a:t>
            </a:r>
          </a:p>
        </p:txBody>
      </p:sp>
      <p:sp>
        <p:nvSpPr>
          <p:cNvPr id="3" name="Content Placeholder 2"/>
          <p:cNvSpPr>
            <a:spLocks noGrp="1"/>
          </p:cNvSpPr>
          <p:nvPr>
            <p:ph idx="1"/>
          </p:nvPr>
        </p:nvSpPr>
        <p:spPr>
          <a:xfrm>
            <a:off x="249382" y="1574499"/>
            <a:ext cx="11684000" cy="5047974"/>
          </a:xfrm>
          <a:ln w="38100">
            <a:solidFill>
              <a:schemeClr val="tx1">
                <a:lumMod val="65000"/>
                <a:lumOff val="35000"/>
              </a:schemeClr>
            </a:solidFill>
            <a:prstDash val="solid"/>
            <a:round/>
          </a:ln>
        </p:spPr>
        <p:txBody>
          <a:bodyPr>
            <a:normAutofit/>
          </a:bodyPr>
          <a:lstStyle/>
          <a:p>
            <a:pPr marL="0" indent="0">
              <a:buNone/>
            </a:pPr>
            <a:r>
              <a:rPr lang="sr-Latn-RS"/>
              <a:t>Neophodno je bilo kreitrati HTML stranicu koja omogućava registraciju novih korisnika na sistem (npr. registracija.html) . </a:t>
            </a:r>
          </a:p>
          <a:p>
            <a:r>
              <a:rPr lang="sr-Latn-RS"/>
              <a:t>Korisnik koji se registruje na sistem treba da unese ime, prezime, pol, platu, korisnicko ime i korisnicku šifru (pogledati klasu Korisnik). </a:t>
            </a:r>
          </a:p>
          <a:p>
            <a:pPr lvl="1"/>
            <a:r>
              <a:rPr lang="sr-Latn-RS"/>
              <a:t>pri registraciji korisnika neophodno je 2 puta da se unese korisnička šifra</a:t>
            </a:r>
          </a:p>
          <a:p>
            <a:pPr lvl="1"/>
            <a:r>
              <a:rPr lang="sr-Latn-RS"/>
              <a:t>sva polja su obavezna osim plate</a:t>
            </a:r>
          </a:p>
          <a:p>
            <a:pPr lvl="1"/>
            <a:r>
              <a:rPr lang="sr-Latn-RS"/>
              <a:t>plata je numerička ne negativna vrednost</a:t>
            </a:r>
          </a:p>
          <a:p>
            <a:pPr lvl="1"/>
            <a:r>
              <a:rPr lang="sr-Latn-RS"/>
              <a:t>Iskoristi HTML 5 za unos numeričkih vrednosti</a:t>
            </a:r>
          </a:p>
          <a:p>
            <a:r>
              <a:rPr lang="sr-Latn-RS"/>
              <a:t>HTML stranica registracija.html kreirana je tako se se zadrži postojeći izgled stilova aplikacije (po ugledu HTML stanicu </a:t>
            </a:r>
            <a:r>
              <a:rPr lang="en-US"/>
              <a:t>za </a:t>
            </a:r>
            <a:r>
              <a:rPr lang="sr-Latn-RS">
                <a:solidFill>
                  <a:srgbClr val="FF0000"/>
                </a:solidFill>
              </a:rPr>
              <a:t>unos novog filma</a:t>
            </a:r>
            <a:r>
              <a:rPr lang="sr-Latn-RS"/>
              <a:t>)</a:t>
            </a:r>
          </a:p>
        </p:txBody>
      </p:sp>
      <p:sp>
        <p:nvSpPr>
          <p:cNvPr id="4"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dirty="0">
                <a:latin typeface="+mn-lt"/>
              </a:rPr>
              <a:t>Vežba posle Termin 4 – stranica za registraciju korisnika </a:t>
            </a:r>
            <a:endParaRPr lang="en-US" sz="4000" dirty="0">
              <a:latin typeface="+mn-lt"/>
            </a:endParaRPr>
          </a:p>
        </p:txBody>
      </p:sp>
    </p:spTree>
    <p:extLst>
      <p:ext uri="{BB962C8B-B14F-4D97-AF65-F5344CB8AC3E}">
        <p14:creationId xmlns:p14="http://schemas.microsoft.com/office/powerpoint/2010/main" val="345658142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Case study – rad sa korisnicima</a:t>
            </a:r>
          </a:p>
        </p:txBody>
      </p:sp>
      <p:sp>
        <p:nvSpPr>
          <p:cNvPr id="3" name="Content Placeholder 2"/>
          <p:cNvSpPr>
            <a:spLocks noGrp="1"/>
          </p:cNvSpPr>
          <p:nvPr>
            <p:ph idx="1"/>
          </p:nvPr>
        </p:nvSpPr>
        <p:spPr>
          <a:xfrm>
            <a:off x="249382" y="1574499"/>
            <a:ext cx="11684000" cy="793563"/>
          </a:xfrm>
          <a:ln w="38100">
            <a:solidFill>
              <a:schemeClr val="tx1">
                <a:lumMod val="65000"/>
                <a:lumOff val="35000"/>
              </a:schemeClr>
            </a:solidFill>
            <a:prstDash val="solid"/>
            <a:round/>
          </a:ln>
        </p:spPr>
        <p:txBody>
          <a:bodyPr>
            <a:normAutofit lnSpcReduction="10000"/>
          </a:bodyPr>
          <a:lstStyle/>
          <a:p>
            <a:pPr marL="0" indent="0">
              <a:buNone/>
            </a:pPr>
            <a:r>
              <a:rPr lang="sr-Latn-RS"/>
              <a:t>Izgled HTML stranice registracija.html koja omogućava registraciju novih korisnika na sistem. </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2" y="2550014"/>
            <a:ext cx="4922838" cy="387043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088526" y="2824232"/>
            <a:ext cx="6626736" cy="3477875"/>
          </a:xfrm>
          <a:prstGeom prst="rect">
            <a:avLst/>
          </a:prstGeom>
        </p:spPr>
        <p:txBody>
          <a:bodyPr wrap="square">
            <a:spAutoFit/>
          </a:bodyPr>
          <a:lstStyle/>
          <a:p>
            <a:r>
              <a:rPr lang="en-US" sz="1000">
                <a:solidFill>
                  <a:srgbClr val="008080"/>
                </a:solidFill>
                <a:latin typeface="Consolas"/>
              </a:rPr>
              <a:t>&lt;</a:t>
            </a:r>
            <a:r>
              <a:rPr lang="en-US" sz="1000">
                <a:solidFill>
                  <a:srgbClr val="3F7F7F"/>
                </a:solidFill>
                <a:latin typeface="Consolas"/>
              </a:rPr>
              <a:t>ul</a:t>
            </a:r>
            <a:r>
              <a:rPr lang="en-US" sz="1000">
                <a:solidFill>
                  <a:srgbClr val="008080"/>
                </a:solidFill>
                <a:latin typeface="Consolas"/>
              </a:rPr>
              <a:t>&gt;</a:t>
            </a:r>
          </a:p>
          <a:p>
            <a:r>
              <a:rPr lang="sr-Latn-RS" sz="1000">
                <a:solidFill>
                  <a:srgbClr val="008080"/>
                </a:solidFill>
                <a:latin typeface="Consolas"/>
              </a:rPr>
              <a:t> </a:t>
            </a:r>
            <a:r>
              <a:rPr lang="it-IT" sz="1000">
                <a:solidFill>
                  <a:srgbClr val="008080"/>
                </a:solidFill>
                <a:latin typeface="Consolas"/>
              </a:rPr>
              <a:t>&lt;</a:t>
            </a:r>
            <a:r>
              <a:rPr lang="it-IT" sz="1000">
                <a:solidFill>
                  <a:srgbClr val="3F7F7F"/>
                </a:solidFill>
                <a:latin typeface="Consolas"/>
              </a:rPr>
              <a:t>li</a:t>
            </a:r>
            <a:r>
              <a:rPr lang="it-IT" sz="1000">
                <a:solidFill>
                  <a:srgbClr val="008080"/>
                </a:solidFill>
                <a:latin typeface="Consolas"/>
              </a:rPr>
              <a:t>&gt;&lt;</a:t>
            </a:r>
            <a:r>
              <a:rPr lang="it-IT" sz="1000">
                <a:solidFill>
                  <a:srgbClr val="3F7F7F"/>
                </a:solidFill>
                <a:latin typeface="Consolas"/>
              </a:rPr>
              <a:t>a </a:t>
            </a:r>
            <a:r>
              <a:rPr lang="it-IT" sz="1000">
                <a:solidFill>
                  <a:srgbClr val="7F007F"/>
                </a:solidFill>
                <a:latin typeface="Consolas"/>
              </a:rPr>
              <a:t>href</a:t>
            </a:r>
            <a:r>
              <a:rPr lang="it-IT" sz="1000">
                <a:solidFill>
                  <a:srgbClr val="000000"/>
                </a:solidFill>
                <a:latin typeface="Consolas"/>
              </a:rPr>
              <a:t>=</a:t>
            </a:r>
            <a:r>
              <a:rPr lang="it-IT" sz="1000" i="1">
                <a:solidFill>
                  <a:srgbClr val="2A00FF"/>
                </a:solidFill>
                <a:latin typeface="Consolas"/>
              </a:rPr>
              <a:t>"Filmovi"</a:t>
            </a:r>
            <a:r>
              <a:rPr lang="it-IT" sz="1000" i="1">
                <a:solidFill>
                  <a:srgbClr val="008080"/>
                </a:solidFill>
                <a:latin typeface="Consolas"/>
              </a:rPr>
              <a:t>&gt;</a:t>
            </a:r>
            <a:r>
              <a:rPr lang="it-IT" sz="1000" i="1">
                <a:solidFill>
                  <a:srgbClr val="000000"/>
                </a:solidFill>
                <a:latin typeface="Consolas"/>
              </a:rPr>
              <a:t>filmovi</a:t>
            </a:r>
            <a:r>
              <a:rPr lang="it-IT" sz="1000" i="1">
                <a:solidFill>
                  <a:srgbClr val="008080"/>
                </a:solidFill>
                <a:latin typeface="Consolas"/>
              </a:rPr>
              <a:t>&lt;/</a:t>
            </a:r>
            <a:r>
              <a:rPr lang="it-IT" sz="1000" i="1">
                <a:solidFill>
                  <a:srgbClr val="3F7F7F"/>
                </a:solidFill>
                <a:latin typeface="Consolas"/>
              </a:rPr>
              <a:t>a</a:t>
            </a:r>
            <a:r>
              <a:rPr lang="it-IT" sz="1000" i="1">
                <a:solidFill>
                  <a:srgbClr val="008080"/>
                </a:solidFill>
                <a:latin typeface="Consolas"/>
              </a:rPr>
              <a:t>&gt;&lt;/</a:t>
            </a:r>
            <a:r>
              <a:rPr lang="it-IT" sz="1000" i="1">
                <a:solidFill>
                  <a:srgbClr val="3F7F7F"/>
                </a:solidFill>
                <a:latin typeface="Consolas"/>
              </a:rPr>
              <a:t>li</a:t>
            </a:r>
            <a:r>
              <a:rPr lang="it-IT" sz="1000" i="1">
                <a:solidFill>
                  <a:srgbClr val="008080"/>
                </a:solidFill>
                <a:latin typeface="Consolas"/>
              </a:rPr>
              <a:t>&gt;</a:t>
            </a:r>
          </a:p>
          <a:p>
            <a:r>
              <a:rPr lang="pl-PL" sz="1000">
                <a:solidFill>
                  <a:srgbClr val="008080"/>
                </a:solidFill>
                <a:latin typeface="Consolas"/>
              </a:rPr>
              <a:t> &lt;</a:t>
            </a:r>
            <a:r>
              <a:rPr lang="pl-PL" sz="1000">
                <a:solidFill>
                  <a:srgbClr val="3F7F7F"/>
                </a:solidFill>
                <a:latin typeface="Consolas"/>
              </a:rPr>
              <a:t>li</a:t>
            </a:r>
            <a:r>
              <a:rPr lang="pl-PL" sz="1000">
                <a:solidFill>
                  <a:srgbClr val="008080"/>
                </a:solidFill>
                <a:latin typeface="Consolas"/>
              </a:rPr>
              <a:t>&gt;&lt;</a:t>
            </a:r>
            <a:r>
              <a:rPr lang="pl-PL" sz="1000">
                <a:solidFill>
                  <a:srgbClr val="3F7F7F"/>
                </a:solidFill>
                <a:latin typeface="Consolas"/>
              </a:rPr>
              <a:t>a </a:t>
            </a:r>
            <a:r>
              <a:rPr lang="pl-PL" sz="1000">
                <a:solidFill>
                  <a:srgbClr val="7F007F"/>
                </a:solidFill>
                <a:latin typeface="Consolas"/>
              </a:rPr>
              <a:t>href</a:t>
            </a:r>
            <a:r>
              <a:rPr lang="pl-PL" sz="1000">
                <a:solidFill>
                  <a:srgbClr val="000000"/>
                </a:solidFill>
                <a:latin typeface="Consolas"/>
              </a:rPr>
              <a:t>=</a:t>
            </a:r>
            <a:r>
              <a:rPr lang="pl-PL" sz="1000" i="1">
                <a:solidFill>
                  <a:srgbClr val="2A00FF"/>
                </a:solidFill>
                <a:latin typeface="Consolas"/>
              </a:rPr>
              <a:t>"Projekcije"</a:t>
            </a:r>
            <a:r>
              <a:rPr lang="pl-PL" sz="1000" i="1">
                <a:solidFill>
                  <a:srgbClr val="008080"/>
                </a:solidFill>
                <a:latin typeface="Consolas"/>
              </a:rPr>
              <a:t>&gt;</a:t>
            </a:r>
            <a:r>
              <a:rPr lang="pl-PL" sz="1000" i="1">
                <a:solidFill>
                  <a:srgbClr val="000000"/>
                </a:solidFill>
                <a:latin typeface="Consolas"/>
              </a:rPr>
              <a:t>projekcije</a:t>
            </a:r>
            <a:r>
              <a:rPr lang="pl-PL" sz="1000" i="1">
                <a:solidFill>
                  <a:srgbClr val="008080"/>
                </a:solidFill>
                <a:latin typeface="Consolas"/>
              </a:rPr>
              <a:t>&lt;/</a:t>
            </a:r>
            <a:r>
              <a:rPr lang="pl-PL" sz="1000" i="1">
                <a:solidFill>
                  <a:srgbClr val="3F7F7F"/>
                </a:solidFill>
                <a:latin typeface="Consolas"/>
              </a:rPr>
              <a:t>a</a:t>
            </a:r>
            <a:r>
              <a:rPr lang="pl-PL" sz="1000" i="1">
                <a:solidFill>
                  <a:srgbClr val="008080"/>
                </a:solidFill>
                <a:latin typeface="Consolas"/>
              </a:rPr>
              <a:t>&gt;&lt;/</a:t>
            </a:r>
            <a:r>
              <a:rPr lang="pl-PL" sz="1000" i="1">
                <a:solidFill>
                  <a:srgbClr val="3F7F7F"/>
                </a:solidFill>
                <a:latin typeface="Consolas"/>
              </a:rPr>
              <a:t>li</a:t>
            </a:r>
            <a:r>
              <a:rPr lang="pl-PL" sz="1000" i="1">
                <a:solidFill>
                  <a:srgbClr val="008080"/>
                </a:solidFill>
                <a:latin typeface="Consolas"/>
              </a:rPr>
              <a:t>&gt;</a:t>
            </a:r>
          </a:p>
          <a:p>
            <a:r>
              <a:rPr lang="sr-Latn-RS" sz="1000">
                <a:solidFill>
                  <a:srgbClr val="008080"/>
                </a:solidFill>
                <a:latin typeface="Consolas"/>
              </a:rPr>
              <a:t> </a:t>
            </a:r>
            <a:r>
              <a:rPr lang="it-IT" sz="1000">
                <a:solidFill>
                  <a:srgbClr val="008080"/>
                </a:solidFill>
                <a:latin typeface="Consolas"/>
              </a:rPr>
              <a:t>&lt;</a:t>
            </a:r>
            <a:r>
              <a:rPr lang="it-IT" sz="1000">
                <a:solidFill>
                  <a:srgbClr val="3F7F7F"/>
                </a:solidFill>
                <a:latin typeface="Consolas"/>
              </a:rPr>
              <a:t>li</a:t>
            </a:r>
            <a:r>
              <a:rPr lang="it-IT" sz="1000">
                <a:solidFill>
                  <a:srgbClr val="008080"/>
                </a:solidFill>
                <a:latin typeface="Consolas"/>
              </a:rPr>
              <a:t>&gt;&lt;</a:t>
            </a:r>
            <a:r>
              <a:rPr lang="it-IT" sz="1000">
                <a:solidFill>
                  <a:srgbClr val="3F7F7F"/>
                </a:solidFill>
                <a:latin typeface="Consolas"/>
              </a:rPr>
              <a:t>a </a:t>
            </a:r>
            <a:r>
              <a:rPr lang="it-IT" sz="1000">
                <a:solidFill>
                  <a:srgbClr val="7F007F"/>
                </a:solidFill>
                <a:latin typeface="Consolas"/>
              </a:rPr>
              <a:t>href</a:t>
            </a:r>
            <a:r>
              <a:rPr lang="it-IT" sz="1000">
                <a:solidFill>
                  <a:srgbClr val="000000"/>
                </a:solidFill>
                <a:latin typeface="Consolas"/>
              </a:rPr>
              <a:t>=</a:t>
            </a:r>
            <a:r>
              <a:rPr lang="it-IT" sz="1000" i="1">
                <a:solidFill>
                  <a:srgbClr val="2A00FF"/>
                </a:solidFill>
                <a:latin typeface="Consolas"/>
              </a:rPr>
              <a:t>"Korisnici"</a:t>
            </a:r>
            <a:r>
              <a:rPr lang="it-IT" sz="1000" i="1">
                <a:solidFill>
                  <a:srgbClr val="008080"/>
                </a:solidFill>
                <a:latin typeface="Consolas"/>
              </a:rPr>
              <a:t>&gt;</a:t>
            </a:r>
            <a:r>
              <a:rPr lang="it-IT" sz="1000" i="1">
                <a:solidFill>
                  <a:srgbClr val="000000"/>
                </a:solidFill>
                <a:latin typeface="Consolas"/>
              </a:rPr>
              <a:t>korisnici</a:t>
            </a:r>
            <a:r>
              <a:rPr lang="it-IT" sz="1000" i="1">
                <a:solidFill>
                  <a:srgbClr val="008080"/>
                </a:solidFill>
                <a:latin typeface="Consolas"/>
              </a:rPr>
              <a:t>&lt;/</a:t>
            </a:r>
            <a:r>
              <a:rPr lang="it-IT" sz="1000" i="1">
                <a:solidFill>
                  <a:srgbClr val="3F7F7F"/>
                </a:solidFill>
                <a:latin typeface="Consolas"/>
              </a:rPr>
              <a:t>a</a:t>
            </a:r>
            <a:r>
              <a:rPr lang="it-IT" sz="1000" i="1">
                <a:solidFill>
                  <a:srgbClr val="008080"/>
                </a:solidFill>
                <a:latin typeface="Consolas"/>
              </a:rPr>
              <a:t>&gt;&lt;/</a:t>
            </a:r>
            <a:r>
              <a:rPr lang="it-IT" sz="1000" i="1">
                <a:solidFill>
                  <a:srgbClr val="3F7F7F"/>
                </a:solidFill>
                <a:latin typeface="Consolas"/>
              </a:rPr>
              <a:t>li</a:t>
            </a:r>
            <a:r>
              <a:rPr lang="it-IT" sz="1000" i="1">
                <a:solidFill>
                  <a:srgbClr val="008080"/>
                </a:solidFill>
                <a:latin typeface="Consolas"/>
              </a:rPr>
              <a:t>&gt;</a:t>
            </a:r>
          </a:p>
          <a:p>
            <a:r>
              <a:rPr lang="en-US" sz="1000">
                <a:solidFill>
                  <a:srgbClr val="008080"/>
                </a:solidFill>
                <a:latin typeface="Consolas"/>
              </a:rPr>
              <a:t>&lt;/</a:t>
            </a:r>
            <a:r>
              <a:rPr lang="en-US" sz="1000">
                <a:solidFill>
                  <a:srgbClr val="3F7F7F"/>
                </a:solidFill>
                <a:latin typeface="Consolas"/>
              </a:rPr>
              <a:t>ul</a:t>
            </a:r>
            <a:r>
              <a:rPr lang="en-US" sz="1000">
                <a:solidFill>
                  <a:srgbClr val="008080"/>
                </a:solidFill>
                <a:latin typeface="Consolas"/>
              </a:rPr>
              <a:t>&gt;</a:t>
            </a:r>
          </a:p>
          <a:p>
            <a:r>
              <a:rPr lang="en-US" sz="1000">
                <a:solidFill>
                  <a:srgbClr val="008080"/>
                </a:solidFill>
                <a:latin typeface="Consolas"/>
              </a:rPr>
              <a:t>&lt;</a:t>
            </a:r>
            <a:r>
              <a:rPr lang="en-US" sz="1000">
                <a:solidFill>
                  <a:srgbClr val="3F7F7F"/>
                </a:solidFill>
                <a:latin typeface="Consolas"/>
              </a:rPr>
              <a:t>form </a:t>
            </a:r>
            <a:r>
              <a:rPr lang="en-US" sz="1000">
                <a:solidFill>
                  <a:srgbClr val="7F007F"/>
                </a:solidFill>
                <a:latin typeface="Consolas"/>
              </a:rPr>
              <a:t>method</a:t>
            </a:r>
            <a:r>
              <a:rPr lang="en-US" sz="1000">
                <a:solidFill>
                  <a:srgbClr val="000000"/>
                </a:solidFill>
                <a:latin typeface="Consolas"/>
              </a:rPr>
              <a:t>=</a:t>
            </a:r>
            <a:r>
              <a:rPr lang="en-US" sz="1000" i="1">
                <a:solidFill>
                  <a:srgbClr val="2A00FF"/>
                </a:solidFill>
                <a:latin typeface="Consolas"/>
              </a:rPr>
              <a:t>"post" </a:t>
            </a:r>
            <a:r>
              <a:rPr lang="en-US" sz="1000" i="1">
                <a:solidFill>
                  <a:srgbClr val="7F007F"/>
                </a:solidFill>
                <a:latin typeface="Consolas"/>
              </a:rPr>
              <a:t>action</a:t>
            </a:r>
            <a:r>
              <a:rPr lang="en-US" sz="1000" i="1">
                <a:solidFill>
                  <a:srgbClr val="000000"/>
                </a:solidFill>
                <a:latin typeface="Consolas"/>
              </a:rPr>
              <a:t>=</a:t>
            </a:r>
            <a:r>
              <a:rPr lang="en-US" sz="1000" i="1">
                <a:solidFill>
                  <a:srgbClr val="2A00FF"/>
                </a:solidFill>
                <a:latin typeface="Consolas"/>
              </a:rPr>
              <a:t>"Korisnici/Create"</a:t>
            </a:r>
            <a:r>
              <a:rPr lang="en-US" sz="1000" i="1">
                <a:solidFill>
                  <a:srgbClr val="008080"/>
                </a:solidFill>
                <a:latin typeface="Consolas"/>
              </a:rPr>
              <a:t>&gt;</a:t>
            </a:r>
          </a:p>
          <a:p>
            <a:r>
              <a:rPr lang="sr-Latn-RS" sz="1000">
                <a:solidFill>
                  <a:srgbClr val="008080"/>
                </a:solidFill>
                <a:latin typeface="Consolas"/>
              </a:rPr>
              <a:t> </a:t>
            </a:r>
            <a:r>
              <a:rPr lang="en-US" sz="1000">
                <a:solidFill>
                  <a:srgbClr val="008080"/>
                </a:solidFill>
                <a:latin typeface="Consolas"/>
              </a:rPr>
              <a:t>&lt;</a:t>
            </a:r>
            <a:r>
              <a:rPr lang="en-US" sz="1000">
                <a:solidFill>
                  <a:srgbClr val="3F7F7F"/>
                </a:solidFill>
                <a:latin typeface="Consolas"/>
              </a:rPr>
              <a:t>table</a:t>
            </a:r>
            <a:r>
              <a:rPr lang="en-US" sz="1000">
                <a:solidFill>
                  <a:srgbClr val="008080"/>
                </a:solidFill>
                <a:latin typeface="Consolas"/>
              </a:rPr>
              <a:t>&gt;</a:t>
            </a:r>
          </a:p>
          <a:p>
            <a:r>
              <a:rPr lang="sr-Latn-RS" sz="1000">
                <a:solidFill>
                  <a:srgbClr val="008080"/>
                </a:solidFill>
                <a:latin typeface="Consolas"/>
              </a:rPr>
              <a:t>  </a:t>
            </a:r>
            <a:r>
              <a:rPr lang="en-US" sz="1000">
                <a:solidFill>
                  <a:srgbClr val="008080"/>
                </a:solidFill>
                <a:latin typeface="Consolas"/>
              </a:rPr>
              <a:t>&lt;</a:t>
            </a:r>
            <a:r>
              <a:rPr lang="en-US" sz="1000">
                <a:solidFill>
                  <a:srgbClr val="3F7F7F"/>
                </a:solidFill>
                <a:latin typeface="Consolas"/>
              </a:rPr>
              <a:t>caption</a:t>
            </a:r>
            <a:r>
              <a:rPr lang="en-US" sz="1000">
                <a:solidFill>
                  <a:srgbClr val="008080"/>
                </a:solidFill>
                <a:latin typeface="Consolas"/>
              </a:rPr>
              <a:t>&gt;</a:t>
            </a:r>
            <a:r>
              <a:rPr lang="en-US" sz="1000">
                <a:solidFill>
                  <a:srgbClr val="000000"/>
                </a:solidFill>
                <a:latin typeface="Consolas"/>
              </a:rPr>
              <a:t>Registracija korisnika</a:t>
            </a:r>
            <a:r>
              <a:rPr lang="en-US" sz="1000">
                <a:solidFill>
                  <a:srgbClr val="008080"/>
                </a:solidFill>
                <a:latin typeface="Consolas"/>
              </a:rPr>
              <a:t>&lt;/</a:t>
            </a:r>
            <a:r>
              <a:rPr lang="en-US" sz="1000">
                <a:solidFill>
                  <a:srgbClr val="3F7F7F"/>
                </a:solidFill>
                <a:latin typeface="Consolas"/>
              </a:rPr>
              <a:t>caption</a:t>
            </a:r>
            <a:r>
              <a:rPr lang="en-US" sz="1000">
                <a:solidFill>
                  <a:srgbClr val="008080"/>
                </a:solidFill>
                <a:latin typeface="Consolas"/>
              </a:rPr>
              <a:t>&gt;</a:t>
            </a:r>
          </a:p>
          <a:p>
            <a:r>
              <a:rPr lang="sr-Latn-RS" sz="1000">
                <a:solidFill>
                  <a:srgbClr val="008080"/>
                </a:solidFill>
                <a:latin typeface="Consolas"/>
              </a:rPr>
              <a:t>  </a:t>
            </a:r>
            <a:r>
              <a:rPr lang="en-US" sz="1000">
                <a:solidFill>
                  <a:srgbClr val="008080"/>
                </a:solidFill>
                <a:latin typeface="Consolas"/>
              </a:rPr>
              <a:t>&lt;</a:t>
            </a:r>
            <a:r>
              <a:rPr lang="en-US" sz="1000">
                <a:solidFill>
                  <a:srgbClr val="3F7F7F"/>
                </a:solidFill>
                <a:latin typeface="Consolas"/>
              </a:rPr>
              <a:t>tr</a:t>
            </a:r>
            <a:r>
              <a:rPr lang="en-US" sz="1000">
                <a:solidFill>
                  <a:srgbClr val="008080"/>
                </a:solidFill>
                <a:latin typeface="Consolas"/>
              </a:rPr>
              <a:t>&gt;&lt;</a:t>
            </a:r>
            <a:r>
              <a:rPr lang="en-US" sz="1000">
                <a:solidFill>
                  <a:srgbClr val="3F7F7F"/>
                </a:solidFill>
                <a:latin typeface="Consolas"/>
              </a:rPr>
              <a:t>th</a:t>
            </a:r>
            <a:r>
              <a:rPr lang="en-US" sz="1000">
                <a:solidFill>
                  <a:srgbClr val="008080"/>
                </a:solidFill>
                <a:latin typeface="Consolas"/>
              </a:rPr>
              <a:t>&gt;</a:t>
            </a:r>
            <a:r>
              <a:rPr lang="en-US" sz="1000">
                <a:solidFill>
                  <a:srgbClr val="000000"/>
                </a:solidFill>
                <a:latin typeface="Consolas"/>
              </a:rPr>
              <a:t>ime:</a:t>
            </a:r>
            <a:r>
              <a:rPr lang="en-US" sz="1000">
                <a:solidFill>
                  <a:srgbClr val="008080"/>
                </a:solidFill>
                <a:latin typeface="Consolas"/>
              </a:rPr>
              <a:t>&lt;/</a:t>
            </a:r>
            <a:r>
              <a:rPr lang="en-US" sz="1000">
                <a:solidFill>
                  <a:srgbClr val="3F7F7F"/>
                </a:solidFill>
                <a:latin typeface="Consolas"/>
              </a:rPr>
              <a:t>th</a:t>
            </a:r>
            <a:r>
              <a:rPr lang="en-US" sz="1000">
                <a:solidFill>
                  <a:srgbClr val="008080"/>
                </a:solidFill>
                <a:latin typeface="Consolas"/>
              </a:rPr>
              <a:t>&gt;&lt;</a:t>
            </a:r>
            <a:r>
              <a:rPr lang="en-US" sz="1000">
                <a:solidFill>
                  <a:srgbClr val="3F7F7F"/>
                </a:solidFill>
                <a:latin typeface="Consolas"/>
              </a:rPr>
              <a:t>td</a:t>
            </a:r>
            <a:r>
              <a:rPr lang="en-US" sz="1000">
                <a:solidFill>
                  <a:srgbClr val="008080"/>
                </a:solidFill>
                <a:latin typeface="Consolas"/>
              </a:rPr>
              <a:t>&gt;&lt;</a:t>
            </a:r>
            <a:r>
              <a:rPr lang="en-US" sz="1000">
                <a:solidFill>
                  <a:srgbClr val="3F7F7F"/>
                </a:solidFill>
                <a:latin typeface="Consolas"/>
              </a:rPr>
              <a:t>input </a:t>
            </a:r>
            <a:r>
              <a:rPr lang="en-US" sz="1000">
                <a:solidFill>
                  <a:srgbClr val="7F007F"/>
                </a:solidFill>
                <a:latin typeface="Consolas"/>
              </a:rPr>
              <a:t>type</a:t>
            </a:r>
            <a:r>
              <a:rPr lang="en-US" sz="1000">
                <a:solidFill>
                  <a:srgbClr val="000000"/>
                </a:solidFill>
                <a:latin typeface="Consolas"/>
              </a:rPr>
              <a:t>=</a:t>
            </a:r>
            <a:r>
              <a:rPr lang="en-US" sz="1000" i="1">
                <a:solidFill>
                  <a:srgbClr val="2A00FF"/>
                </a:solidFill>
                <a:latin typeface="Consolas"/>
              </a:rPr>
              <a:t>"text" </a:t>
            </a:r>
            <a:r>
              <a:rPr lang="en-US" sz="1000" i="1">
                <a:solidFill>
                  <a:srgbClr val="7F007F"/>
                </a:solidFill>
                <a:latin typeface="Consolas"/>
              </a:rPr>
              <a:t>value</a:t>
            </a:r>
            <a:r>
              <a:rPr lang="en-US" sz="1000" i="1">
                <a:solidFill>
                  <a:srgbClr val="000000"/>
                </a:solidFill>
                <a:latin typeface="Consolas"/>
              </a:rPr>
              <a:t>=</a:t>
            </a:r>
            <a:r>
              <a:rPr lang="en-US" sz="1000" i="1">
                <a:solidFill>
                  <a:srgbClr val="2A00FF"/>
                </a:solidFill>
                <a:latin typeface="Consolas"/>
              </a:rPr>
              <a:t>"" </a:t>
            </a:r>
            <a:r>
              <a:rPr lang="en-US" sz="1000" i="1">
                <a:solidFill>
                  <a:srgbClr val="7F007F"/>
                </a:solidFill>
                <a:latin typeface="Consolas"/>
              </a:rPr>
              <a:t>name</a:t>
            </a:r>
            <a:r>
              <a:rPr lang="en-US" sz="1000" i="1">
                <a:solidFill>
                  <a:srgbClr val="000000"/>
                </a:solidFill>
                <a:latin typeface="Consolas"/>
              </a:rPr>
              <a:t>=</a:t>
            </a:r>
            <a:r>
              <a:rPr lang="en-US" sz="1000" i="1">
                <a:solidFill>
                  <a:srgbClr val="2A00FF"/>
                </a:solidFill>
                <a:latin typeface="Consolas"/>
              </a:rPr>
              <a:t>"ime" </a:t>
            </a:r>
            <a:r>
              <a:rPr lang="en-US" sz="1000" i="1">
                <a:solidFill>
                  <a:srgbClr val="7F007F"/>
                </a:solidFill>
                <a:latin typeface="Consolas"/>
              </a:rPr>
              <a:t>required</a:t>
            </a:r>
            <a:r>
              <a:rPr lang="en-US" sz="1000" i="1">
                <a:solidFill>
                  <a:srgbClr val="008080"/>
                </a:solidFill>
                <a:latin typeface="Consolas"/>
              </a:rPr>
              <a:t>/&gt;&lt;/</a:t>
            </a:r>
            <a:r>
              <a:rPr lang="en-US" sz="1000" i="1">
                <a:solidFill>
                  <a:srgbClr val="3F7F7F"/>
                </a:solidFill>
                <a:latin typeface="Consolas"/>
              </a:rPr>
              <a:t>td</a:t>
            </a:r>
            <a:r>
              <a:rPr lang="en-US" sz="1000" i="1">
                <a:solidFill>
                  <a:srgbClr val="008080"/>
                </a:solidFill>
                <a:latin typeface="Consolas"/>
              </a:rPr>
              <a:t>&gt;&lt;/</a:t>
            </a:r>
            <a:r>
              <a:rPr lang="en-US" sz="1000" i="1">
                <a:solidFill>
                  <a:srgbClr val="3F7F7F"/>
                </a:solidFill>
                <a:latin typeface="Consolas"/>
              </a:rPr>
              <a:t>tr</a:t>
            </a:r>
            <a:r>
              <a:rPr lang="en-US" sz="1000" i="1">
                <a:solidFill>
                  <a:srgbClr val="008080"/>
                </a:solidFill>
                <a:latin typeface="Consolas"/>
              </a:rPr>
              <a:t>&gt;</a:t>
            </a:r>
          </a:p>
          <a:p>
            <a:r>
              <a:rPr lang="sr-Latn-RS" sz="1000">
                <a:solidFill>
                  <a:srgbClr val="008080"/>
                </a:solidFill>
                <a:latin typeface="Consolas"/>
              </a:rPr>
              <a:t>  </a:t>
            </a:r>
            <a:r>
              <a:rPr lang="en-US" sz="1000">
                <a:solidFill>
                  <a:srgbClr val="008080"/>
                </a:solidFill>
                <a:latin typeface="Consolas"/>
              </a:rPr>
              <a:t>&lt;</a:t>
            </a:r>
            <a:r>
              <a:rPr lang="en-US" sz="1000">
                <a:solidFill>
                  <a:srgbClr val="3F7F7F"/>
                </a:solidFill>
                <a:latin typeface="Consolas"/>
              </a:rPr>
              <a:t>tr</a:t>
            </a:r>
            <a:r>
              <a:rPr lang="en-US" sz="1000">
                <a:solidFill>
                  <a:srgbClr val="008080"/>
                </a:solidFill>
                <a:latin typeface="Consolas"/>
              </a:rPr>
              <a:t>&gt;&lt;</a:t>
            </a:r>
            <a:r>
              <a:rPr lang="en-US" sz="1000">
                <a:solidFill>
                  <a:srgbClr val="3F7F7F"/>
                </a:solidFill>
                <a:latin typeface="Consolas"/>
              </a:rPr>
              <a:t>th</a:t>
            </a:r>
            <a:r>
              <a:rPr lang="en-US" sz="1000">
                <a:solidFill>
                  <a:srgbClr val="008080"/>
                </a:solidFill>
                <a:latin typeface="Consolas"/>
              </a:rPr>
              <a:t>&gt;</a:t>
            </a:r>
            <a:r>
              <a:rPr lang="en-US" sz="1000">
                <a:solidFill>
                  <a:srgbClr val="000000"/>
                </a:solidFill>
                <a:latin typeface="Consolas"/>
              </a:rPr>
              <a:t>prezime:</a:t>
            </a:r>
            <a:r>
              <a:rPr lang="en-US" sz="1000">
                <a:solidFill>
                  <a:srgbClr val="008080"/>
                </a:solidFill>
                <a:latin typeface="Consolas"/>
              </a:rPr>
              <a:t>&lt;/</a:t>
            </a:r>
            <a:r>
              <a:rPr lang="en-US" sz="1000">
                <a:solidFill>
                  <a:srgbClr val="3F7F7F"/>
                </a:solidFill>
                <a:latin typeface="Consolas"/>
              </a:rPr>
              <a:t>th</a:t>
            </a:r>
            <a:r>
              <a:rPr lang="en-US" sz="1000">
                <a:solidFill>
                  <a:srgbClr val="008080"/>
                </a:solidFill>
                <a:latin typeface="Consolas"/>
              </a:rPr>
              <a:t>&gt;&lt;</a:t>
            </a:r>
            <a:r>
              <a:rPr lang="en-US" sz="1000">
                <a:solidFill>
                  <a:srgbClr val="3F7F7F"/>
                </a:solidFill>
                <a:latin typeface="Consolas"/>
              </a:rPr>
              <a:t>td</a:t>
            </a:r>
            <a:r>
              <a:rPr lang="en-US" sz="1000">
                <a:solidFill>
                  <a:srgbClr val="008080"/>
                </a:solidFill>
                <a:latin typeface="Consolas"/>
              </a:rPr>
              <a:t>&gt;&lt;</a:t>
            </a:r>
            <a:r>
              <a:rPr lang="en-US" sz="1000">
                <a:solidFill>
                  <a:srgbClr val="3F7F7F"/>
                </a:solidFill>
                <a:latin typeface="Consolas"/>
              </a:rPr>
              <a:t>input </a:t>
            </a:r>
            <a:r>
              <a:rPr lang="en-US" sz="1000">
                <a:solidFill>
                  <a:srgbClr val="7F007F"/>
                </a:solidFill>
                <a:latin typeface="Consolas"/>
              </a:rPr>
              <a:t>type</a:t>
            </a:r>
            <a:r>
              <a:rPr lang="en-US" sz="1000">
                <a:solidFill>
                  <a:srgbClr val="000000"/>
                </a:solidFill>
                <a:latin typeface="Consolas"/>
              </a:rPr>
              <a:t>=</a:t>
            </a:r>
            <a:r>
              <a:rPr lang="en-US" sz="1000" i="1">
                <a:solidFill>
                  <a:srgbClr val="2A00FF"/>
                </a:solidFill>
                <a:latin typeface="Consolas"/>
              </a:rPr>
              <a:t>"text" </a:t>
            </a:r>
            <a:r>
              <a:rPr lang="en-US" sz="1000" i="1">
                <a:solidFill>
                  <a:srgbClr val="7F007F"/>
                </a:solidFill>
                <a:latin typeface="Consolas"/>
              </a:rPr>
              <a:t>value</a:t>
            </a:r>
            <a:r>
              <a:rPr lang="en-US" sz="1000" i="1">
                <a:solidFill>
                  <a:srgbClr val="000000"/>
                </a:solidFill>
                <a:latin typeface="Consolas"/>
              </a:rPr>
              <a:t>=</a:t>
            </a:r>
            <a:r>
              <a:rPr lang="en-US" sz="1000" i="1">
                <a:solidFill>
                  <a:srgbClr val="2A00FF"/>
                </a:solidFill>
                <a:latin typeface="Consolas"/>
              </a:rPr>
              <a:t>"" </a:t>
            </a:r>
            <a:r>
              <a:rPr lang="en-US" sz="1000" i="1">
                <a:solidFill>
                  <a:srgbClr val="7F007F"/>
                </a:solidFill>
                <a:latin typeface="Consolas"/>
              </a:rPr>
              <a:t>name</a:t>
            </a:r>
            <a:r>
              <a:rPr lang="en-US" sz="1000" i="1">
                <a:solidFill>
                  <a:srgbClr val="000000"/>
                </a:solidFill>
                <a:latin typeface="Consolas"/>
              </a:rPr>
              <a:t>=</a:t>
            </a:r>
            <a:r>
              <a:rPr lang="en-US" sz="1000" i="1">
                <a:solidFill>
                  <a:srgbClr val="2A00FF"/>
                </a:solidFill>
                <a:latin typeface="Consolas"/>
              </a:rPr>
              <a:t>"prezime" </a:t>
            </a:r>
            <a:r>
              <a:rPr lang="en-US" sz="1000" i="1">
                <a:solidFill>
                  <a:srgbClr val="7F007F"/>
                </a:solidFill>
                <a:latin typeface="Consolas"/>
              </a:rPr>
              <a:t>required</a:t>
            </a:r>
            <a:r>
              <a:rPr lang="en-US" sz="1000" i="1">
                <a:solidFill>
                  <a:srgbClr val="008080"/>
                </a:solidFill>
                <a:latin typeface="Consolas"/>
              </a:rPr>
              <a:t>/&gt;&lt;/</a:t>
            </a:r>
            <a:r>
              <a:rPr lang="en-US" sz="1000" i="1">
                <a:solidFill>
                  <a:srgbClr val="3F7F7F"/>
                </a:solidFill>
                <a:latin typeface="Consolas"/>
              </a:rPr>
              <a:t>td</a:t>
            </a:r>
            <a:r>
              <a:rPr lang="en-US" sz="1000" i="1">
                <a:solidFill>
                  <a:srgbClr val="008080"/>
                </a:solidFill>
                <a:latin typeface="Consolas"/>
              </a:rPr>
              <a:t>&gt;&lt;/</a:t>
            </a:r>
            <a:r>
              <a:rPr lang="en-US" sz="1000" i="1">
                <a:solidFill>
                  <a:srgbClr val="3F7F7F"/>
                </a:solidFill>
                <a:latin typeface="Consolas"/>
              </a:rPr>
              <a:t>tr</a:t>
            </a:r>
            <a:r>
              <a:rPr lang="en-US" sz="1000" i="1">
                <a:solidFill>
                  <a:srgbClr val="008080"/>
                </a:solidFill>
                <a:latin typeface="Consolas"/>
              </a:rPr>
              <a:t>&gt;</a:t>
            </a:r>
          </a:p>
          <a:p>
            <a:r>
              <a:rPr lang="sr-Latn-RS" sz="1000">
                <a:solidFill>
                  <a:srgbClr val="008080"/>
                </a:solidFill>
                <a:latin typeface="Consolas"/>
              </a:rPr>
              <a:t>  </a:t>
            </a:r>
            <a:r>
              <a:rPr lang="en-US" sz="1000">
                <a:solidFill>
                  <a:srgbClr val="008080"/>
                </a:solidFill>
                <a:latin typeface="Consolas"/>
              </a:rPr>
              <a:t>&lt;</a:t>
            </a:r>
            <a:r>
              <a:rPr lang="en-US" sz="1000">
                <a:solidFill>
                  <a:srgbClr val="3F7F7F"/>
                </a:solidFill>
                <a:latin typeface="Consolas"/>
              </a:rPr>
              <a:t>tr</a:t>
            </a:r>
            <a:r>
              <a:rPr lang="en-US" sz="1000">
                <a:solidFill>
                  <a:srgbClr val="008080"/>
                </a:solidFill>
                <a:latin typeface="Consolas"/>
              </a:rPr>
              <a:t>&gt;&lt;</a:t>
            </a:r>
            <a:r>
              <a:rPr lang="en-US" sz="1000">
                <a:solidFill>
                  <a:srgbClr val="3F7F7F"/>
                </a:solidFill>
                <a:latin typeface="Consolas"/>
              </a:rPr>
              <a:t>th</a:t>
            </a:r>
            <a:r>
              <a:rPr lang="en-US" sz="1000">
                <a:solidFill>
                  <a:srgbClr val="008080"/>
                </a:solidFill>
                <a:latin typeface="Consolas"/>
              </a:rPr>
              <a:t>&gt;</a:t>
            </a:r>
            <a:r>
              <a:rPr lang="en-US" sz="1000">
                <a:solidFill>
                  <a:srgbClr val="000000"/>
                </a:solidFill>
                <a:latin typeface="Consolas"/>
              </a:rPr>
              <a:t>pol:</a:t>
            </a:r>
            <a:r>
              <a:rPr lang="en-US" sz="1000">
                <a:solidFill>
                  <a:srgbClr val="008080"/>
                </a:solidFill>
                <a:latin typeface="Consolas"/>
              </a:rPr>
              <a:t>&lt;/</a:t>
            </a:r>
            <a:r>
              <a:rPr lang="en-US" sz="1000">
                <a:solidFill>
                  <a:srgbClr val="3F7F7F"/>
                </a:solidFill>
                <a:latin typeface="Consolas"/>
              </a:rPr>
              <a:t>th</a:t>
            </a:r>
            <a:r>
              <a:rPr lang="en-US" sz="1000">
                <a:solidFill>
                  <a:srgbClr val="008080"/>
                </a:solidFill>
                <a:latin typeface="Consolas"/>
              </a:rPr>
              <a:t>&gt;&lt;</a:t>
            </a:r>
            <a:r>
              <a:rPr lang="en-US" sz="1000">
                <a:solidFill>
                  <a:srgbClr val="3F7F7F"/>
                </a:solidFill>
                <a:latin typeface="Consolas"/>
              </a:rPr>
              <a:t>td</a:t>
            </a:r>
            <a:r>
              <a:rPr lang="en-US" sz="1000">
                <a:solidFill>
                  <a:srgbClr val="008080"/>
                </a:solidFill>
                <a:latin typeface="Consolas"/>
              </a:rPr>
              <a:t>&gt;&lt;</a:t>
            </a:r>
            <a:r>
              <a:rPr lang="en-US" sz="1000">
                <a:solidFill>
                  <a:srgbClr val="3F7F7F"/>
                </a:solidFill>
                <a:latin typeface="Consolas"/>
              </a:rPr>
              <a:t>input </a:t>
            </a:r>
            <a:r>
              <a:rPr lang="en-US" sz="1000">
                <a:solidFill>
                  <a:srgbClr val="7F007F"/>
                </a:solidFill>
                <a:latin typeface="Consolas"/>
              </a:rPr>
              <a:t>type</a:t>
            </a:r>
            <a:r>
              <a:rPr lang="en-US" sz="1000">
                <a:solidFill>
                  <a:srgbClr val="000000"/>
                </a:solidFill>
                <a:latin typeface="Consolas"/>
              </a:rPr>
              <a:t>=</a:t>
            </a:r>
            <a:r>
              <a:rPr lang="en-US" sz="1000" i="1">
                <a:solidFill>
                  <a:srgbClr val="2A00FF"/>
                </a:solidFill>
                <a:latin typeface="Consolas"/>
              </a:rPr>
              <a:t>"radio" </a:t>
            </a:r>
            <a:r>
              <a:rPr lang="en-US" sz="1000" i="1">
                <a:solidFill>
                  <a:srgbClr val="7F007F"/>
                </a:solidFill>
                <a:latin typeface="Consolas"/>
              </a:rPr>
              <a:t>name</a:t>
            </a:r>
            <a:r>
              <a:rPr lang="en-US" sz="1000" i="1">
                <a:solidFill>
                  <a:srgbClr val="000000"/>
                </a:solidFill>
                <a:latin typeface="Consolas"/>
              </a:rPr>
              <a:t>=</a:t>
            </a:r>
            <a:r>
              <a:rPr lang="en-US" sz="1000" i="1">
                <a:solidFill>
                  <a:srgbClr val="2A00FF"/>
                </a:solidFill>
                <a:latin typeface="Consolas"/>
              </a:rPr>
              <a:t>"pol" </a:t>
            </a:r>
            <a:r>
              <a:rPr lang="en-US" sz="1000" i="1">
                <a:solidFill>
                  <a:srgbClr val="7F007F"/>
                </a:solidFill>
                <a:latin typeface="Consolas"/>
              </a:rPr>
              <a:t>value</a:t>
            </a:r>
            <a:r>
              <a:rPr lang="en-US" sz="1000" i="1">
                <a:solidFill>
                  <a:srgbClr val="000000"/>
                </a:solidFill>
                <a:latin typeface="Consolas"/>
              </a:rPr>
              <a:t>=</a:t>
            </a:r>
            <a:r>
              <a:rPr lang="en-US" sz="1000" i="1">
                <a:solidFill>
                  <a:srgbClr val="2A00FF"/>
                </a:solidFill>
                <a:latin typeface="Consolas"/>
              </a:rPr>
              <a:t>"muški" </a:t>
            </a:r>
            <a:r>
              <a:rPr lang="en-US" sz="1000" i="1">
                <a:solidFill>
                  <a:srgbClr val="7F007F"/>
                </a:solidFill>
                <a:latin typeface="Consolas"/>
              </a:rPr>
              <a:t>checked</a:t>
            </a:r>
            <a:r>
              <a:rPr lang="en-US" sz="1000" i="1">
                <a:solidFill>
                  <a:srgbClr val="008080"/>
                </a:solidFill>
                <a:latin typeface="Consolas"/>
              </a:rPr>
              <a:t>/&gt;</a:t>
            </a:r>
            <a:r>
              <a:rPr lang="en-US" sz="1000" i="1">
                <a:solidFill>
                  <a:srgbClr val="000000"/>
                </a:solidFill>
                <a:latin typeface="Consolas"/>
              </a:rPr>
              <a:t>M </a:t>
            </a:r>
            <a:br>
              <a:rPr lang="sr-Latn-RS" sz="1000" i="1">
                <a:solidFill>
                  <a:srgbClr val="000000"/>
                </a:solidFill>
                <a:latin typeface="Consolas"/>
              </a:rPr>
            </a:br>
            <a:r>
              <a:rPr lang="sr-Latn-RS" sz="1000" i="1">
                <a:solidFill>
                  <a:srgbClr val="000000"/>
                </a:solidFill>
                <a:latin typeface="Consolas"/>
              </a:rPr>
              <a:t>	</a:t>
            </a:r>
            <a:r>
              <a:rPr lang="en-US" sz="1000">
                <a:solidFill>
                  <a:srgbClr val="008080"/>
                </a:solidFill>
                <a:latin typeface="Consolas"/>
              </a:rPr>
              <a:t>&lt;</a:t>
            </a:r>
            <a:r>
              <a:rPr lang="en-US" sz="1000">
                <a:solidFill>
                  <a:srgbClr val="3F7F7F"/>
                </a:solidFill>
                <a:latin typeface="Consolas"/>
              </a:rPr>
              <a:t>input </a:t>
            </a:r>
            <a:r>
              <a:rPr lang="en-US" sz="1000">
                <a:solidFill>
                  <a:srgbClr val="7F007F"/>
                </a:solidFill>
                <a:latin typeface="Consolas"/>
              </a:rPr>
              <a:t>type</a:t>
            </a:r>
            <a:r>
              <a:rPr lang="en-US" sz="1000">
                <a:solidFill>
                  <a:srgbClr val="000000"/>
                </a:solidFill>
                <a:latin typeface="Consolas"/>
              </a:rPr>
              <a:t>=</a:t>
            </a:r>
            <a:r>
              <a:rPr lang="en-US" sz="1000" i="1">
                <a:solidFill>
                  <a:srgbClr val="2A00FF"/>
                </a:solidFill>
                <a:latin typeface="Consolas"/>
              </a:rPr>
              <a:t>"radio" </a:t>
            </a:r>
            <a:r>
              <a:rPr lang="en-US" sz="1000" i="1">
                <a:solidFill>
                  <a:srgbClr val="7F007F"/>
                </a:solidFill>
                <a:latin typeface="Consolas"/>
              </a:rPr>
              <a:t>name</a:t>
            </a:r>
            <a:r>
              <a:rPr lang="en-US" sz="1000" i="1">
                <a:solidFill>
                  <a:srgbClr val="000000"/>
                </a:solidFill>
                <a:latin typeface="Consolas"/>
              </a:rPr>
              <a:t>=</a:t>
            </a:r>
            <a:r>
              <a:rPr lang="en-US" sz="1000" i="1">
                <a:solidFill>
                  <a:srgbClr val="2A00FF"/>
                </a:solidFill>
                <a:latin typeface="Consolas"/>
              </a:rPr>
              <a:t>"pol" </a:t>
            </a:r>
            <a:r>
              <a:rPr lang="en-US" sz="1000" i="1">
                <a:solidFill>
                  <a:srgbClr val="7F007F"/>
                </a:solidFill>
                <a:latin typeface="Consolas"/>
              </a:rPr>
              <a:t>value</a:t>
            </a:r>
            <a:r>
              <a:rPr lang="en-US" sz="1000" i="1">
                <a:solidFill>
                  <a:srgbClr val="000000"/>
                </a:solidFill>
                <a:latin typeface="Consolas"/>
              </a:rPr>
              <a:t>=</a:t>
            </a:r>
            <a:r>
              <a:rPr lang="en-US" sz="1000" i="1">
                <a:solidFill>
                  <a:srgbClr val="2A00FF"/>
                </a:solidFill>
                <a:latin typeface="Consolas"/>
              </a:rPr>
              <a:t>"ženski"</a:t>
            </a:r>
            <a:r>
              <a:rPr lang="en-US" sz="1000" i="1">
                <a:solidFill>
                  <a:srgbClr val="008080"/>
                </a:solidFill>
                <a:latin typeface="Consolas"/>
              </a:rPr>
              <a:t>/&gt;</a:t>
            </a:r>
            <a:r>
              <a:rPr lang="en-US" sz="1000" i="1">
                <a:solidFill>
                  <a:srgbClr val="000000"/>
                </a:solidFill>
                <a:latin typeface="Consolas"/>
              </a:rPr>
              <a:t>Ž</a:t>
            </a:r>
            <a:r>
              <a:rPr lang="en-US" sz="1000" i="1">
                <a:solidFill>
                  <a:srgbClr val="008080"/>
                </a:solidFill>
                <a:latin typeface="Consolas"/>
              </a:rPr>
              <a:t>&lt;/</a:t>
            </a:r>
            <a:r>
              <a:rPr lang="en-US" sz="1000" i="1">
                <a:solidFill>
                  <a:srgbClr val="3F7F7F"/>
                </a:solidFill>
                <a:latin typeface="Consolas"/>
              </a:rPr>
              <a:t>td</a:t>
            </a:r>
            <a:r>
              <a:rPr lang="en-US" sz="1000" i="1">
                <a:solidFill>
                  <a:srgbClr val="008080"/>
                </a:solidFill>
                <a:latin typeface="Consolas"/>
              </a:rPr>
              <a:t>&gt;&lt;/</a:t>
            </a:r>
            <a:r>
              <a:rPr lang="en-US" sz="1000" i="1">
                <a:solidFill>
                  <a:srgbClr val="3F7F7F"/>
                </a:solidFill>
                <a:latin typeface="Consolas"/>
              </a:rPr>
              <a:t>tr</a:t>
            </a:r>
            <a:r>
              <a:rPr lang="en-US" sz="1000" i="1">
                <a:solidFill>
                  <a:srgbClr val="008080"/>
                </a:solidFill>
                <a:latin typeface="Consolas"/>
              </a:rPr>
              <a:t>&gt;</a:t>
            </a:r>
          </a:p>
          <a:p>
            <a:r>
              <a:rPr lang="sr-Latn-RS" sz="1000">
                <a:solidFill>
                  <a:srgbClr val="008080"/>
                </a:solidFill>
                <a:latin typeface="Consolas"/>
              </a:rPr>
              <a:t>  </a:t>
            </a:r>
            <a:r>
              <a:rPr lang="en-US" sz="1000">
                <a:solidFill>
                  <a:srgbClr val="008080"/>
                </a:solidFill>
                <a:latin typeface="Consolas"/>
              </a:rPr>
              <a:t>&lt;</a:t>
            </a:r>
            <a:r>
              <a:rPr lang="en-US" sz="1000">
                <a:solidFill>
                  <a:srgbClr val="3F7F7F"/>
                </a:solidFill>
                <a:latin typeface="Consolas"/>
              </a:rPr>
              <a:t>tr</a:t>
            </a:r>
            <a:r>
              <a:rPr lang="en-US" sz="1000">
                <a:solidFill>
                  <a:srgbClr val="008080"/>
                </a:solidFill>
                <a:latin typeface="Consolas"/>
              </a:rPr>
              <a:t>&gt;&lt;</a:t>
            </a:r>
            <a:r>
              <a:rPr lang="en-US" sz="1000">
                <a:solidFill>
                  <a:srgbClr val="3F7F7F"/>
                </a:solidFill>
                <a:latin typeface="Consolas"/>
              </a:rPr>
              <a:t>th</a:t>
            </a:r>
            <a:r>
              <a:rPr lang="en-US" sz="1000">
                <a:solidFill>
                  <a:srgbClr val="008080"/>
                </a:solidFill>
                <a:latin typeface="Consolas"/>
              </a:rPr>
              <a:t>&gt;</a:t>
            </a:r>
            <a:r>
              <a:rPr lang="en-US" sz="1000">
                <a:solidFill>
                  <a:srgbClr val="000000"/>
                </a:solidFill>
                <a:latin typeface="Consolas"/>
              </a:rPr>
              <a:t>plata:</a:t>
            </a:r>
            <a:r>
              <a:rPr lang="en-US" sz="1000">
                <a:solidFill>
                  <a:srgbClr val="008080"/>
                </a:solidFill>
                <a:latin typeface="Consolas"/>
              </a:rPr>
              <a:t>&lt;/</a:t>
            </a:r>
            <a:r>
              <a:rPr lang="en-US" sz="1000">
                <a:solidFill>
                  <a:srgbClr val="3F7F7F"/>
                </a:solidFill>
                <a:latin typeface="Consolas"/>
              </a:rPr>
              <a:t>th</a:t>
            </a:r>
            <a:r>
              <a:rPr lang="en-US" sz="1000">
                <a:solidFill>
                  <a:srgbClr val="008080"/>
                </a:solidFill>
                <a:latin typeface="Consolas"/>
              </a:rPr>
              <a:t>&gt;&lt;</a:t>
            </a:r>
            <a:r>
              <a:rPr lang="en-US" sz="1000">
                <a:solidFill>
                  <a:srgbClr val="3F7F7F"/>
                </a:solidFill>
                <a:latin typeface="Consolas"/>
              </a:rPr>
              <a:t>td</a:t>
            </a:r>
            <a:r>
              <a:rPr lang="en-US" sz="1000">
                <a:solidFill>
                  <a:srgbClr val="008080"/>
                </a:solidFill>
                <a:latin typeface="Consolas"/>
              </a:rPr>
              <a:t>&gt;&lt;</a:t>
            </a:r>
            <a:r>
              <a:rPr lang="en-US" sz="1000">
                <a:solidFill>
                  <a:srgbClr val="3F7F7F"/>
                </a:solidFill>
                <a:latin typeface="Consolas"/>
              </a:rPr>
              <a:t>input </a:t>
            </a:r>
            <a:r>
              <a:rPr lang="en-US" sz="1000">
                <a:solidFill>
                  <a:srgbClr val="7F007F"/>
                </a:solidFill>
                <a:latin typeface="Consolas"/>
              </a:rPr>
              <a:t>type</a:t>
            </a:r>
            <a:r>
              <a:rPr lang="en-US" sz="1000">
                <a:solidFill>
                  <a:srgbClr val="000000"/>
                </a:solidFill>
                <a:latin typeface="Consolas"/>
              </a:rPr>
              <a:t>=</a:t>
            </a:r>
            <a:r>
              <a:rPr lang="en-US" sz="1000" i="1">
                <a:solidFill>
                  <a:srgbClr val="2A00FF"/>
                </a:solidFill>
                <a:latin typeface="Consolas"/>
              </a:rPr>
              <a:t>"number" </a:t>
            </a:r>
            <a:r>
              <a:rPr lang="en-US" sz="1000" i="1">
                <a:solidFill>
                  <a:srgbClr val="7F007F"/>
                </a:solidFill>
                <a:latin typeface="Consolas"/>
              </a:rPr>
              <a:t>min</a:t>
            </a:r>
            <a:r>
              <a:rPr lang="en-US" sz="1000" i="1">
                <a:solidFill>
                  <a:srgbClr val="000000"/>
                </a:solidFill>
                <a:latin typeface="Consolas"/>
              </a:rPr>
              <a:t>=</a:t>
            </a:r>
            <a:r>
              <a:rPr lang="en-US" sz="1000" i="1">
                <a:solidFill>
                  <a:srgbClr val="2A00FF"/>
                </a:solidFill>
                <a:latin typeface="Consolas"/>
              </a:rPr>
              <a:t>"0" </a:t>
            </a:r>
            <a:r>
              <a:rPr lang="en-US" sz="1000" i="1">
                <a:solidFill>
                  <a:srgbClr val="7F007F"/>
                </a:solidFill>
                <a:latin typeface="Consolas"/>
              </a:rPr>
              <a:t>step</a:t>
            </a:r>
            <a:r>
              <a:rPr lang="en-US" sz="1000" i="1">
                <a:solidFill>
                  <a:srgbClr val="000000"/>
                </a:solidFill>
                <a:latin typeface="Consolas"/>
              </a:rPr>
              <a:t>=</a:t>
            </a:r>
            <a:r>
              <a:rPr lang="en-US" sz="1000" i="1">
                <a:solidFill>
                  <a:srgbClr val="2A00FF"/>
                </a:solidFill>
                <a:latin typeface="Consolas"/>
              </a:rPr>
              <a:t>any </a:t>
            </a:r>
            <a:r>
              <a:rPr lang="en-US" sz="1000" i="1">
                <a:solidFill>
                  <a:srgbClr val="7F007F"/>
                </a:solidFill>
                <a:latin typeface="Consolas"/>
              </a:rPr>
              <a:t>name</a:t>
            </a:r>
            <a:r>
              <a:rPr lang="en-US" sz="1000" i="1">
                <a:solidFill>
                  <a:srgbClr val="000000"/>
                </a:solidFill>
                <a:latin typeface="Consolas"/>
              </a:rPr>
              <a:t>=</a:t>
            </a:r>
            <a:r>
              <a:rPr lang="en-US" sz="1000" i="1">
                <a:solidFill>
                  <a:srgbClr val="2A00FF"/>
                </a:solidFill>
                <a:latin typeface="Consolas"/>
              </a:rPr>
              <a:t>"plata"</a:t>
            </a:r>
            <a:r>
              <a:rPr lang="en-US" sz="1000" i="1">
                <a:solidFill>
                  <a:srgbClr val="008080"/>
                </a:solidFill>
                <a:latin typeface="Consolas"/>
              </a:rPr>
              <a:t>/&gt;&lt;/</a:t>
            </a:r>
            <a:r>
              <a:rPr lang="en-US" sz="1000" i="1">
                <a:solidFill>
                  <a:srgbClr val="3F7F7F"/>
                </a:solidFill>
                <a:latin typeface="Consolas"/>
              </a:rPr>
              <a:t>td</a:t>
            </a:r>
            <a:r>
              <a:rPr lang="en-US" sz="1000" i="1">
                <a:solidFill>
                  <a:srgbClr val="008080"/>
                </a:solidFill>
                <a:latin typeface="Consolas"/>
              </a:rPr>
              <a:t>&gt;&lt;/</a:t>
            </a:r>
            <a:r>
              <a:rPr lang="en-US" sz="1000" i="1">
                <a:solidFill>
                  <a:srgbClr val="3F7F7F"/>
                </a:solidFill>
                <a:latin typeface="Consolas"/>
              </a:rPr>
              <a:t>tr</a:t>
            </a:r>
            <a:r>
              <a:rPr lang="en-US" sz="1000" i="1">
                <a:solidFill>
                  <a:srgbClr val="008080"/>
                </a:solidFill>
                <a:latin typeface="Consolas"/>
              </a:rPr>
              <a:t>&gt;</a:t>
            </a:r>
          </a:p>
          <a:p>
            <a:r>
              <a:rPr lang="sr-Latn-RS" sz="1000">
                <a:solidFill>
                  <a:srgbClr val="008080"/>
                </a:solidFill>
                <a:latin typeface="Consolas"/>
              </a:rPr>
              <a:t>  </a:t>
            </a:r>
            <a:r>
              <a:rPr lang="en-US" sz="1000">
                <a:solidFill>
                  <a:srgbClr val="008080"/>
                </a:solidFill>
                <a:latin typeface="Consolas"/>
              </a:rPr>
              <a:t>&lt;</a:t>
            </a:r>
            <a:r>
              <a:rPr lang="en-US" sz="1000">
                <a:solidFill>
                  <a:srgbClr val="3F7F7F"/>
                </a:solidFill>
                <a:latin typeface="Consolas"/>
              </a:rPr>
              <a:t>tr</a:t>
            </a:r>
            <a:r>
              <a:rPr lang="en-US" sz="1000">
                <a:solidFill>
                  <a:srgbClr val="008080"/>
                </a:solidFill>
                <a:latin typeface="Consolas"/>
              </a:rPr>
              <a:t>&gt;&lt;</a:t>
            </a:r>
            <a:r>
              <a:rPr lang="en-US" sz="1000">
                <a:solidFill>
                  <a:srgbClr val="3F7F7F"/>
                </a:solidFill>
                <a:latin typeface="Consolas"/>
              </a:rPr>
              <a:t>th</a:t>
            </a:r>
            <a:r>
              <a:rPr lang="en-US" sz="1000">
                <a:solidFill>
                  <a:srgbClr val="008080"/>
                </a:solidFill>
                <a:latin typeface="Consolas"/>
              </a:rPr>
              <a:t>&gt;</a:t>
            </a:r>
            <a:r>
              <a:rPr lang="en-US" sz="1000">
                <a:solidFill>
                  <a:srgbClr val="000000"/>
                </a:solidFill>
                <a:latin typeface="Consolas"/>
              </a:rPr>
              <a:t>korisničko ime:</a:t>
            </a:r>
            <a:r>
              <a:rPr lang="en-US" sz="1000">
                <a:solidFill>
                  <a:srgbClr val="008080"/>
                </a:solidFill>
                <a:latin typeface="Consolas"/>
              </a:rPr>
              <a:t>&lt;/</a:t>
            </a:r>
            <a:r>
              <a:rPr lang="en-US" sz="1000">
                <a:solidFill>
                  <a:srgbClr val="3F7F7F"/>
                </a:solidFill>
                <a:latin typeface="Consolas"/>
              </a:rPr>
              <a:t>th</a:t>
            </a:r>
            <a:r>
              <a:rPr lang="en-US" sz="1000">
                <a:solidFill>
                  <a:srgbClr val="008080"/>
                </a:solidFill>
                <a:latin typeface="Consolas"/>
              </a:rPr>
              <a:t>&gt;&lt;</a:t>
            </a:r>
            <a:r>
              <a:rPr lang="en-US" sz="1000">
                <a:solidFill>
                  <a:srgbClr val="3F7F7F"/>
                </a:solidFill>
                <a:latin typeface="Consolas"/>
              </a:rPr>
              <a:t>td</a:t>
            </a:r>
            <a:r>
              <a:rPr lang="en-US" sz="1000">
                <a:solidFill>
                  <a:srgbClr val="008080"/>
                </a:solidFill>
                <a:latin typeface="Consolas"/>
              </a:rPr>
              <a:t>&gt;&lt;</a:t>
            </a:r>
            <a:r>
              <a:rPr lang="en-US" sz="1000">
                <a:solidFill>
                  <a:srgbClr val="3F7F7F"/>
                </a:solidFill>
                <a:latin typeface="Consolas"/>
              </a:rPr>
              <a:t>input </a:t>
            </a:r>
            <a:r>
              <a:rPr lang="en-US" sz="1000">
                <a:solidFill>
                  <a:srgbClr val="7F007F"/>
                </a:solidFill>
                <a:latin typeface="Consolas"/>
              </a:rPr>
              <a:t>type</a:t>
            </a:r>
            <a:r>
              <a:rPr lang="en-US" sz="1000">
                <a:solidFill>
                  <a:srgbClr val="000000"/>
                </a:solidFill>
                <a:latin typeface="Consolas"/>
              </a:rPr>
              <a:t>=</a:t>
            </a:r>
            <a:r>
              <a:rPr lang="en-US" sz="1000" i="1">
                <a:solidFill>
                  <a:srgbClr val="2A00FF"/>
                </a:solidFill>
                <a:latin typeface="Consolas"/>
              </a:rPr>
              <a:t>"text" </a:t>
            </a:r>
            <a:r>
              <a:rPr lang="en-US" sz="1000" i="1">
                <a:solidFill>
                  <a:srgbClr val="7F007F"/>
                </a:solidFill>
                <a:latin typeface="Consolas"/>
              </a:rPr>
              <a:t>value</a:t>
            </a:r>
            <a:r>
              <a:rPr lang="en-US" sz="1000" i="1">
                <a:solidFill>
                  <a:srgbClr val="000000"/>
                </a:solidFill>
                <a:latin typeface="Consolas"/>
              </a:rPr>
              <a:t>=</a:t>
            </a:r>
            <a:r>
              <a:rPr lang="en-US" sz="1000" i="1">
                <a:solidFill>
                  <a:srgbClr val="2A00FF"/>
                </a:solidFill>
                <a:latin typeface="Consolas"/>
              </a:rPr>
              <a:t>"" </a:t>
            </a:r>
            <a:br>
              <a:rPr lang="sr-Latn-RS" sz="1000" i="1">
                <a:solidFill>
                  <a:srgbClr val="2A00FF"/>
                </a:solidFill>
                <a:latin typeface="Consolas"/>
              </a:rPr>
            </a:br>
            <a:r>
              <a:rPr lang="sr-Latn-RS" sz="1000" i="1">
                <a:solidFill>
                  <a:srgbClr val="2A00FF"/>
                </a:solidFill>
                <a:latin typeface="Consolas"/>
              </a:rPr>
              <a:t>	</a:t>
            </a:r>
            <a:r>
              <a:rPr lang="en-US" sz="1000" i="1">
                <a:solidFill>
                  <a:srgbClr val="7F007F"/>
                </a:solidFill>
                <a:latin typeface="Consolas"/>
              </a:rPr>
              <a:t>name</a:t>
            </a:r>
            <a:r>
              <a:rPr lang="en-US" sz="1000" i="1">
                <a:solidFill>
                  <a:srgbClr val="000000"/>
                </a:solidFill>
                <a:latin typeface="Consolas"/>
              </a:rPr>
              <a:t>=</a:t>
            </a:r>
            <a:r>
              <a:rPr lang="en-US" sz="1000" i="1">
                <a:solidFill>
                  <a:srgbClr val="2A00FF"/>
                </a:solidFill>
                <a:latin typeface="Consolas"/>
              </a:rPr>
              <a:t>"korisnickoIme" </a:t>
            </a:r>
            <a:r>
              <a:rPr lang="en-US" sz="1000" i="1">
                <a:solidFill>
                  <a:srgbClr val="7F007F"/>
                </a:solidFill>
                <a:latin typeface="Consolas"/>
              </a:rPr>
              <a:t>required</a:t>
            </a:r>
            <a:r>
              <a:rPr lang="en-US" sz="1000" i="1">
                <a:solidFill>
                  <a:srgbClr val="008080"/>
                </a:solidFill>
                <a:latin typeface="Consolas"/>
              </a:rPr>
              <a:t>/&gt;&lt;/</a:t>
            </a:r>
            <a:r>
              <a:rPr lang="en-US" sz="1000" i="1">
                <a:solidFill>
                  <a:srgbClr val="3F7F7F"/>
                </a:solidFill>
                <a:latin typeface="Consolas"/>
              </a:rPr>
              <a:t>td</a:t>
            </a:r>
            <a:r>
              <a:rPr lang="en-US" sz="1000" i="1">
                <a:solidFill>
                  <a:srgbClr val="008080"/>
                </a:solidFill>
                <a:latin typeface="Consolas"/>
              </a:rPr>
              <a:t>&gt;&lt;/</a:t>
            </a:r>
            <a:r>
              <a:rPr lang="en-US" sz="1000" i="1">
                <a:solidFill>
                  <a:srgbClr val="3F7F7F"/>
                </a:solidFill>
                <a:latin typeface="Consolas"/>
              </a:rPr>
              <a:t>tr</a:t>
            </a:r>
            <a:r>
              <a:rPr lang="en-US" sz="1000" i="1">
                <a:solidFill>
                  <a:srgbClr val="008080"/>
                </a:solidFill>
                <a:latin typeface="Consolas"/>
              </a:rPr>
              <a:t>&gt;</a:t>
            </a:r>
          </a:p>
          <a:p>
            <a:r>
              <a:rPr lang="sr-Latn-RS" sz="1000">
                <a:solidFill>
                  <a:srgbClr val="008080"/>
                </a:solidFill>
                <a:latin typeface="Consolas"/>
              </a:rPr>
              <a:t>  </a:t>
            </a:r>
            <a:r>
              <a:rPr lang="en-US" sz="1000">
                <a:solidFill>
                  <a:srgbClr val="008080"/>
                </a:solidFill>
                <a:latin typeface="Consolas"/>
              </a:rPr>
              <a:t>&lt;</a:t>
            </a:r>
            <a:r>
              <a:rPr lang="en-US" sz="1000">
                <a:solidFill>
                  <a:srgbClr val="3F7F7F"/>
                </a:solidFill>
                <a:latin typeface="Consolas"/>
              </a:rPr>
              <a:t>tr</a:t>
            </a:r>
            <a:r>
              <a:rPr lang="en-US" sz="1000">
                <a:solidFill>
                  <a:srgbClr val="008080"/>
                </a:solidFill>
                <a:latin typeface="Consolas"/>
              </a:rPr>
              <a:t>&gt;&lt;</a:t>
            </a:r>
            <a:r>
              <a:rPr lang="en-US" sz="1000">
                <a:solidFill>
                  <a:srgbClr val="3F7F7F"/>
                </a:solidFill>
                <a:latin typeface="Consolas"/>
              </a:rPr>
              <a:t>th</a:t>
            </a:r>
            <a:r>
              <a:rPr lang="en-US" sz="1000">
                <a:solidFill>
                  <a:srgbClr val="008080"/>
                </a:solidFill>
                <a:latin typeface="Consolas"/>
              </a:rPr>
              <a:t>&gt;</a:t>
            </a:r>
            <a:r>
              <a:rPr lang="en-US" sz="1000">
                <a:solidFill>
                  <a:srgbClr val="000000"/>
                </a:solidFill>
                <a:latin typeface="Consolas"/>
              </a:rPr>
              <a:t>korisnicka šifra:</a:t>
            </a:r>
            <a:r>
              <a:rPr lang="en-US" sz="1000">
                <a:solidFill>
                  <a:srgbClr val="008080"/>
                </a:solidFill>
                <a:latin typeface="Consolas"/>
              </a:rPr>
              <a:t>&lt;/</a:t>
            </a:r>
            <a:r>
              <a:rPr lang="en-US" sz="1000">
                <a:solidFill>
                  <a:srgbClr val="3F7F7F"/>
                </a:solidFill>
                <a:latin typeface="Consolas"/>
              </a:rPr>
              <a:t>th</a:t>
            </a:r>
            <a:r>
              <a:rPr lang="en-US" sz="1000">
                <a:solidFill>
                  <a:srgbClr val="008080"/>
                </a:solidFill>
                <a:latin typeface="Consolas"/>
              </a:rPr>
              <a:t>&gt;&lt;</a:t>
            </a:r>
            <a:r>
              <a:rPr lang="en-US" sz="1000">
                <a:solidFill>
                  <a:srgbClr val="3F7F7F"/>
                </a:solidFill>
                <a:latin typeface="Consolas"/>
              </a:rPr>
              <a:t>td</a:t>
            </a:r>
            <a:r>
              <a:rPr lang="en-US" sz="1000">
                <a:solidFill>
                  <a:srgbClr val="008080"/>
                </a:solidFill>
                <a:latin typeface="Consolas"/>
              </a:rPr>
              <a:t>&gt;&lt;</a:t>
            </a:r>
            <a:r>
              <a:rPr lang="en-US" sz="1000">
                <a:solidFill>
                  <a:srgbClr val="3F7F7F"/>
                </a:solidFill>
                <a:latin typeface="Consolas"/>
              </a:rPr>
              <a:t>input </a:t>
            </a:r>
            <a:r>
              <a:rPr lang="en-US" sz="1000">
                <a:solidFill>
                  <a:srgbClr val="7F007F"/>
                </a:solidFill>
                <a:latin typeface="Consolas"/>
              </a:rPr>
              <a:t>type</a:t>
            </a:r>
            <a:r>
              <a:rPr lang="en-US" sz="1000">
                <a:solidFill>
                  <a:srgbClr val="000000"/>
                </a:solidFill>
                <a:latin typeface="Consolas"/>
              </a:rPr>
              <a:t>=</a:t>
            </a:r>
            <a:r>
              <a:rPr lang="en-US" sz="1000" i="1">
                <a:solidFill>
                  <a:srgbClr val="2A00FF"/>
                </a:solidFill>
                <a:latin typeface="Consolas"/>
              </a:rPr>
              <a:t>"password" </a:t>
            </a:r>
            <a:r>
              <a:rPr lang="en-US" sz="1000" i="1">
                <a:solidFill>
                  <a:srgbClr val="7F007F"/>
                </a:solidFill>
                <a:latin typeface="Consolas"/>
              </a:rPr>
              <a:t>value</a:t>
            </a:r>
            <a:r>
              <a:rPr lang="en-US" sz="1000" i="1">
                <a:solidFill>
                  <a:srgbClr val="000000"/>
                </a:solidFill>
                <a:latin typeface="Consolas"/>
              </a:rPr>
              <a:t>=</a:t>
            </a:r>
            <a:r>
              <a:rPr lang="en-US" sz="1000" i="1">
                <a:solidFill>
                  <a:srgbClr val="2A00FF"/>
                </a:solidFill>
                <a:latin typeface="Consolas"/>
              </a:rPr>
              <a:t>"" </a:t>
            </a:r>
            <a:br>
              <a:rPr lang="sr-Latn-RS" sz="1000" i="1">
                <a:solidFill>
                  <a:srgbClr val="2A00FF"/>
                </a:solidFill>
                <a:latin typeface="Consolas"/>
              </a:rPr>
            </a:br>
            <a:r>
              <a:rPr lang="sr-Latn-RS" sz="1000" i="1">
                <a:solidFill>
                  <a:srgbClr val="2A00FF"/>
                </a:solidFill>
                <a:latin typeface="Consolas"/>
              </a:rPr>
              <a:t>	</a:t>
            </a:r>
            <a:r>
              <a:rPr lang="en-US" sz="1000" i="1">
                <a:solidFill>
                  <a:srgbClr val="7F007F"/>
                </a:solidFill>
                <a:latin typeface="Consolas"/>
              </a:rPr>
              <a:t>name</a:t>
            </a:r>
            <a:r>
              <a:rPr lang="en-US" sz="1000" i="1">
                <a:solidFill>
                  <a:srgbClr val="000000"/>
                </a:solidFill>
                <a:latin typeface="Consolas"/>
              </a:rPr>
              <a:t>=</a:t>
            </a:r>
            <a:r>
              <a:rPr lang="en-US" sz="1000" i="1">
                <a:solidFill>
                  <a:srgbClr val="2A00FF"/>
                </a:solidFill>
                <a:latin typeface="Consolas"/>
              </a:rPr>
              <a:t>"korisnickaSifra" </a:t>
            </a:r>
            <a:r>
              <a:rPr lang="en-US" sz="1000" i="1">
                <a:solidFill>
                  <a:srgbClr val="7F007F"/>
                </a:solidFill>
                <a:latin typeface="Consolas"/>
              </a:rPr>
              <a:t>required</a:t>
            </a:r>
            <a:r>
              <a:rPr lang="en-US" sz="1000" i="1">
                <a:solidFill>
                  <a:srgbClr val="008080"/>
                </a:solidFill>
                <a:latin typeface="Consolas"/>
              </a:rPr>
              <a:t>/&gt;&lt;/</a:t>
            </a:r>
            <a:r>
              <a:rPr lang="en-US" sz="1000" i="1">
                <a:solidFill>
                  <a:srgbClr val="3F7F7F"/>
                </a:solidFill>
                <a:latin typeface="Consolas"/>
              </a:rPr>
              <a:t>td</a:t>
            </a:r>
            <a:r>
              <a:rPr lang="en-US" sz="1000" i="1">
                <a:solidFill>
                  <a:srgbClr val="008080"/>
                </a:solidFill>
                <a:latin typeface="Consolas"/>
              </a:rPr>
              <a:t>&gt;&lt;/</a:t>
            </a:r>
            <a:r>
              <a:rPr lang="en-US" sz="1000" i="1">
                <a:solidFill>
                  <a:srgbClr val="3F7F7F"/>
                </a:solidFill>
                <a:latin typeface="Consolas"/>
              </a:rPr>
              <a:t>tr</a:t>
            </a:r>
            <a:r>
              <a:rPr lang="en-US" sz="1000" i="1">
                <a:solidFill>
                  <a:srgbClr val="008080"/>
                </a:solidFill>
                <a:latin typeface="Consolas"/>
              </a:rPr>
              <a:t>&gt;</a:t>
            </a:r>
          </a:p>
          <a:p>
            <a:r>
              <a:rPr lang="sr-Latn-RS" sz="1000">
                <a:solidFill>
                  <a:srgbClr val="008080"/>
                </a:solidFill>
                <a:latin typeface="Consolas"/>
              </a:rPr>
              <a:t>  </a:t>
            </a:r>
            <a:r>
              <a:rPr lang="en-US" sz="1000">
                <a:solidFill>
                  <a:srgbClr val="008080"/>
                </a:solidFill>
                <a:latin typeface="Consolas"/>
              </a:rPr>
              <a:t>&lt;</a:t>
            </a:r>
            <a:r>
              <a:rPr lang="en-US" sz="1000">
                <a:solidFill>
                  <a:srgbClr val="3F7F7F"/>
                </a:solidFill>
                <a:latin typeface="Consolas"/>
              </a:rPr>
              <a:t>tr</a:t>
            </a:r>
            <a:r>
              <a:rPr lang="en-US" sz="1000">
                <a:solidFill>
                  <a:srgbClr val="008080"/>
                </a:solidFill>
                <a:latin typeface="Consolas"/>
              </a:rPr>
              <a:t>&gt;&lt;</a:t>
            </a:r>
            <a:r>
              <a:rPr lang="en-US" sz="1000">
                <a:solidFill>
                  <a:srgbClr val="3F7F7F"/>
                </a:solidFill>
                <a:latin typeface="Consolas"/>
              </a:rPr>
              <a:t>th</a:t>
            </a:r>
            <a:r>
              <a:rPr lang="en-US" sz="1000">
                <a:solidFill>
                  <a:srgbClr val="008080"/>
                </a:solidFill>
                <a:latin typeface="Consolas"/>
              </a:rPr>
              <a:t>&gt;</a:t>
            </a:r>
            <a:r>
              <a:rPr lang="en-US" sz="1000">
                <a:solidFill>
                  <a:srgbClr val="000000"/>
                </a:solidFill>
                <a:latin typeface="Consolas"/>
              </a:rPr>
              <a:t>ponovljena šifra:</a:t>
            </a:r>
            <a:r>
              <a:rPr lang="en-US" sz="1000">
                <a:solidFill>
                  <a:srgbClr val="008080"/>
                </a:solidFill>
                <a:latin typeface="Consolas"/>
              </a:rPr>
              <a:t>&lt;/</a:t>
            </a:r>
            <a:r>
              <a:rPr lang="en-US" sz="1000">
                <a:solidFill>
                  <a:srgbClr val="3F7F7F"/>
                </a:solidFill>
                <a:latin typeface="Consolas"/>
              </a:rPr>
              <a:t>th</a:t>
            </a:r>
            <a:r>
              <a:rPr lang="en-US" sz="1000">
                <a:solidFill>
                  <a:srgbClr val="008080"/>
                </a:solidFill>
                <a:latin typeface="Consolas"/>
              </a:rPr>
              <a:t>&gt;&lt;</a:t>
            </a:r>
            <a:r>
              <a:rPr lang="en-US" sz="1000">
                <a:solidFill>
                  <a:srgbClr val="3F7F7F"/>
                </a:solidFill>
                <a:latin typeface="Consolas"/>
              </a:rPr>
              <a:t>td</a:t>
            </a:r>
            <a:r>
              <a:rPr lang="en-US" sz="1000">
                <a:solidFill>
                  <a:srgbClr val="008080"/>
                </a:solidFill>
                <a:latin typeface="Consolas"/>
              </a:rPr>
              <a:t>&gt;&lt;</a:t>
            </a:r>
            <a:r>
              <a:rPr lang="en-US" sz="1000">
                <a:solidFill>
                  <a:srgbClr val="3F7F7F"/>
                </a:solidFill>
                <a:latin typeface="Consolas"/>
              </a:rPr>
              <a:t>input </a:t>
            </a:r>
            <a:r>
              <a:rPr lang="en-US" sz="1000">
                <a:solidFill>
                  <a:srgbClr val="7F007F"/>
                </a:solidFill>
                <a:latin typeface="Consolas"/>
              </a:rPr>
              <a:t>type</a:t>
            </a:r>
            <a:r>
              <a:rPr lang="en-US" sz="1000">
                <a:solidFill>
                  <a:srgbClr val="000000"/>
                </a:solidFill>
                <a:latin typeface="Consolas"/>
              </a:rPr>
              <a:t>=</a:t>
            </a:r>
            <a:r>
              <a:rPr lang="en-US" sz="1000" i="1">
                <a:solidFill>
                  <a:srgbClr val="2A00FF"/>
                </a:solidFill>
                <a:latin typeface="Consolas"/>
              </a:rPr>
              <a:t>"password" </a:t>
            </a:r>
            <a:r>
              <a:rPr lang="en-US" sz="1000" i="1">
                <a:solidFill>
                  <a:srgbClr val="7F007F"/>
                </a:solidFill>
                <a:latin typeface="Consolas"/>
              </a:rPr>
              <a:t>value</a:t>
            </a:r>
            <a:r>
              <a:rPr lang="en-US" sz="1000" i="1">
                <a:solidFill>
                  <a:srgbClr val="000000"/>
                </a:solidFill>
                <a:latin typeface="Consolas"/>
              </a:rPr>
              <a:t>=</a:t>
            </a:r>
            <a:r>
              <a:rPr lang="en-US" sz="1000" i="1">
                <a:solidFill>
                  <a:srgbClr val="2A00FF"/>
                </a:solidFill>
                <a:latin typeface="Consolas"/>
              </a:rPr>
              <a:t>"" </a:t>
            </a:r>
            <a:br>
              <a:rPr lang="sr-Latn-RS" sz="1000" i="1">
                <a:solidFill>
                  <a:srgbClr val="2A00FF"/>
                </a:solidFill>
                <a:latin typeface="Consolas"/>
              </a:rPr>
            </a:br>
            <a:r>
              <a:rPr lang="sr-Latn-RS" sz="1000" i="1">
                <a:solidFill>
                  <a:srgbClr val="2A00FF"/>
                </a:solidFill>
                <a:latin typeface="Consolas"/>
              </a:rPr>
              <a:t>	</a:t>
            </a:r>
            <a:r>
              <a:rPr lang="en-US" sz="1000" i="1">
                <a:solidFill>
                  <a:srgbClr val="7F007F"/>
                </a:solidFill>
                <a:latin typeface="Consolas"/>
              </a:rPr>
              <a:t>name</a:t>
            </a:r>
            <a:r>
              <a:rPr lang="en-US" sz="1000" i="1">
                <a:solidFill>
                  <a:srgbClr val="000000"/>
                </a:solidFill>
                <a:latin typeface="Consolas"/>
              </a:rPr>
              <a:t>=</a:t>
            </a:r>
            <a:r>
              <a:rPr lang="en-US" sz="1000" i="1">
                <a:solidFill>
                  <a:srgbClr val="2A00FF"/>
                </a:solidFill>
                <a:latin typeface="Consolas"/>
              </a:rPr>
              <a:t>"ponovljenaSifra" </a:t>
            </a:r>
            <a:r>
              <a:rPr lang="en-US" sz="1000" i="1">
                <a:solidFill>
                  <a:srgbClr val="7F007F"/>
                </a:solidFill>
                <a:latin typeface="Consolas"/>
              </a:rPr>
              <a:t>required</a:t>
            </a:r>
            <a:r>
              <a:rPr lang="en-US" sz="1000" i="1">
                <a:solidFill>
                  <a:srgbClr val="008080"/>
                </a:solidFill>
                <a:latin typeface="Consolas"/>
              </a:rPr>
              <a:t>/&gt;&lt;/</a:t>
            </a:r>
            <a:r>
              <a:rPr lang="en-US" sz="1000" i="1">
                <a:solidFill>
                  <a:srgbClr val="3F7F7F"/>
                </a:solidFill>
                <a:latin typeface="Consolas"/>
              </a:rPr>
              <a:t>td</a:t>
            </a:r>
            <a:r>
              <a:rPr lang="en-US" sz="1000" i="1">
                <a:solidFill>
                  <a:srgbClr val="008080"/>
                </a:solidFill>
                <a:latin typeface="Consolas"/>
              </a:rPr>
              <a:t>&gt;&lt;/</a:t>
            </a:r>
            <a:r>
              <a:rPr lang="en-US" sz="1000" i="1">
                <a:solidFill>
                  <a:srgbClr val="3F7F7F"/>
                </a:solidFill>
                <a:latin typeface="Consolas"/>
              </a:rPr>
              <a:t>tr</a:t>
            </a:r>
            <a:r>
              <a:rPr lang="en-US" sz="1000" i="1">
                <a:solidFill>
                  <a:srgbClr val="008080"/>
                </a:solidFill>
                <a:latin typeface="Consolas"/>
              </a:rPr>
              <a:t>&gt;</a:t>
            </a:r>
          </a:p>
          <a:p>
            <a:r>
              <a:rPr lang="sr-Latn-RS" sz="1000">
                <a:solidFill>
                  <a:srgbClr val="008080"/>
                </a:solidFill>
                <a:latin typeface="Consolas"/>
              </a:rPr>
              <a:t>  </a:t>
            </a:r>
            <a:r>
              <a:rPr lang="en-US" sz="1000">
                <a:solidFill>
                  <a:srgbClr val="008080"/>
                </a:solidFill>
                <a:latin typeface="Consolas"/>
              </a:rPr>
              <a:t>&lt;</a:t>
            </a:r>
            <a:r>
              <a:rPr lang="en-US" sz="1000">
                <a:solidFill>
                  <a:srgbClr val="3F7F7F"/>
                </a:solidFill>
                <a:latin typeface="Consolas"/>
              </a:rPr>
              <a:t>tr</a:t>
            </a:r>
            <a:r>
              <a:rPr lang="en-US" sz="1000">
                <a:solidFill>
                  <a:srgbClr val="008080"/>
                </a:solidFill>
                <a:latin typeface="Consolas"/>
              </a:rPr>
              <a:t>&gt;&lt;</a:t>
            </a:r>
            <a:r>
              <a:rPr lang="en-US" sz="1000">
                <a:solidFill>
                  <a:srgbClr val="3F7F7F"/>
                </a:solidFill>
                <a:latin typeface="Consolas"/>
              </a:rPr>
              <a:t>th</a:t>
            </a:r>
            <a:r>
              <a:rPr lang="en-US" sz="1000">
                <a:solidFill>
                  <a:srgbClr val="008080"/>
                </a:solidFill>
                <a:latin typeface="Consolas"/>
              </a:rPr>
              <a:t>&gt;&lt;/</a:t>
            </a:r>
            <a:r>
              <a:rPr lang="en-US" sz="1000">
                <a:solidFill>
                  <a:srgbClr val="3F7F7F"/>
                </a:solidFill>
                <a:latin typeface="Consolas"/>
              </a:rPr>
              <a:t>th</a:t>
            </a:r>
            <a:r>
              <a:rPr lang="en-US" sz="1000">
                <a:solidFill>
                  <a:srgbClr val="008080"/>
                </a:solidFill>
                <a:latin typeface="Consolas"/>
              </a:rPr>
              <a:t>&gt;&lt;</a:t>
            </a:r>
            <a:r>
              <a:rPr lang="en-US" sz="1000">
                <a:solidFill>
                  <a:srgbClr val="3F7F7F"/>
                </a:solidFill>
                <a:latin typeface="Consolas"/>
              </a:rPr>
              <a:t>td</a:t>
            </a:r>
            <a:r>
              <a:rPr lang="en-US" sz="1000">
                <a:solidFill>
                  <a:srgbClr val="008080"/>
                </a:solidFill>
                <a:latin typeface="Consolas"/>
              </a:rPr>
              <a:t>&gt;&lt;</a:t>
            </a:r>
            <a:r>
              <a:rPr lang="en-US" sz="1000">
                <a:solidFill>
                  <a:srgbClr val="3F7F7F"/>
                </a:solidFill>
                <a:latin typeface="Consolas"/>
              </a:rPr>
              <a:t>input </a:t>
            </a:r>
            <a:r>
              <a:rPr lang="en-US" sz="1000">
                <a:solidFill>
                  <a:srgbClr val="7F007F"/>
                </a:solidFill>
                <a:latin typeface="Consolas"/>
              </a:rPr>
              <a:t>type</a:t>
            </a:r>
            <a:r>
              <a:rPr lang="en-US" sz="1000">
                <a:solidFill>
                  <a:srgbClr val="000000"/>
                </a:solidFill>
                <a:latin typeface="Consolas"/>
              </a:rPr>
              <a:t>=</a:t>
            </a:r>
            <a:r>
              <a:rPr lang="en-US" sz="1000" i="1">
                <a:solidFill>
                  <a:srgbClr val="2A00FF"/>
                </a:solidFill>
                <a:latin typeface="Consolas"/>
              </a:rPr>
              <a:t>"submit" </a:t>
            </a:r>
            <a:r>
              <a:rPr lang="en-US" sz="1000" i="1">
                <a:solidFill>
                  <a:srgbClr val="7F007F"/>
                </a:solidFill>
                <a:latin typeface="Consolas"/>
              </a:rPr>
              <a:t>value</a:t>
            </a:r>
            <a:r>
              <a:rPr lang="en-US" sz="1000" i="1">
                <a:solidFill>
                  <a:srgbClr val="000000"/>
                </a:solidFill>
                <a:latin typeface="Consolas"/>
              </a:rPr>
              <a:t>=</a:t>
            </a:r>
            <a:r>
              <a:rPr lang="en-US" sz="1000" i="1">
                <a:solidFill>
                  <a:srgbClr val="2A00FF"/>
                </a:solidFill>
                <a:latin typeface="Consolas"/>
              </a:rPr>
              <a:t>"Dodaj" </a:t>
            </a:r>
            <a:r>
              <a:rPr lang="en-US" sz="1000" i="1">
                <a:solidFill>
                  <a:srgbClr val="008080"/>
                </a:solidFill>
                <a:latin typeface="Consolas"/>
              </a:rPr>
              <a:t>/&gt;&lt;/</a:t>
            </a:r>
            <a:r>
              <a:rPr lang="en-US" sz="1000" i="1">
                <a:solidFill>
                  <a:srgbClr val="3F7F7F"/>
                </a:solidFill>
                <a:latin typeface="Consolas"/>
              </a:rPr>
              <a:t>td</a:t>
            </a:r>
            <a:r>
              <a:rPr lang="en-US" sz="1000" i="1">
                <a:solidFill>
                  <a:srgbClr val="008080"/>
                </a:solidFill>
                <a:latin typeface="Consolas"/>
              </a:rPr>
              <a:t>&gt;</a:t>
            </a:r>
          </a:p>
          <a:p>
            <a:r>
              <a:rPr lang="sr-Latn-RS" sz="1000">
                <a:solidFill>
                  <a:srgbClr val="008080"/>
                </a:solidFill>
                <a:latin typeface="Consolas"/>
              </a:rPr>
              <a:t> </a:t>
            </a:r>
            <a:r>
              <a:rPr lang="en-US" sz="1000">
                <a:solidFill>
                  <a:srgbClr val="008080"/>
                </a:solidFill>
                <a:latin typeface="Consolas"/>
              </a:rPr>
              <a:t>&lt;/</a:t>
            </a:r>
            <a:r>
              <a:rPr lang="en-US" sz="1000">
                <a:solidFill>
                  <a:srgbClr val="3F7F7F"/>
                </a:solidFill>
                <a:latin typeface="Consolas"/>
              </a:rPr>
              <a:t>table</a:t>
            </a:r>
            <a:r>
              <a:rPr lang="en-US" sz="1000">
                <a:solidFill>
                  <a:srgbClr val="008080"/>
                </a:solidFill>
                <a:latin typeface="Consolas"/>
              </a:rPr>
              <a:t>&gt;</a:t>
            </a:r>
          </a:p>
          <a:p>
            <a:r>
              <a:rPr lang="en-US" sz="1000">
                <a:solidFill>
                  <a:srgbClr val="008080"/>
                </a:solidFill>
                <a:latin typeface="Consolas"/>
              </a:rPr>
              <a:t>&lt;/</a:t>
            </a:r>
            <a:r>
              <a:rPr lang="en-US" sz="1000">
                <a:solidFill>
                  <a:srgbClr val="3F7F7F"/>
                </a:solidFill>
                <a:latin typeface="Consolas"/>
              </a:rPr>
              <a:t>form</a:t>
            </a:r>
            <a:r>
              <a:rPr lang="en-US" sz="1000">
                <a:solidFill>
                  <a:srgbClr val="008080"/>
                </a:solidFill>
                <a:latin typeface="Consolas"/>
              </a:rPr>
              <a:t>&gt;</a:t>
            </a:r>
            <a:endParaRPr lang="en-US" sz="1000"/>
          </a:p>
        </p:txBody>
      </p:sp>
      <p:sp>
        <p:nvSpPr>
          <p:cNvPr id="7" name="TextBox 6"/>
          <p:cNvSpPr txBox="1">
            <a:spLocks noChangeArrowheads="1"/>
          </p:cNvSpPr>
          <p:nvPr/>
        </p:nvSpPr>
        <p:spPr bwMode="auto">
          <a:xfrm>
            <a:off x="5899344" y="6211669"/>
            <a:ext cx="40585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sr-Latn-RS" b="1">
                <a:solidFill>
                  <a:srgbClr val="FF0000"/>
                </a:solidFill>
              </a:rPr>
              <a:t>registracija.html</a:t>
            </a:r>
            <a:endParaRPr lang="sr-Latn-RS" altLang="sr-Latn-RS" b="1">
              <a:solidFill>
                <a:srgbClr val="FF0000"/>
              </a:solidFill>
            </a:endParaRPr>
          </a:p>
        </p:txBody>
      </p:sp>
      <p:sp>
        <p:nvSpPr>
          <p:cNvPr id="8"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dirty="0">
                <a:latin typeface="+mn-lt"/>
              </a:rPr>
              <a:t>Vežba posle Termin 4 – stranica za registraciju korisnika </a:t>
            </a:r>
            <a:endParaRPr lang="en-US" sz="4000" dirty="0">
              <a:latin typeface="+mn-lt"/>
            </a:endParaRPr>
          </a:p>
        </p:txBody>
      </p:sp>
    </p:spTree>
    <p:extLst>
      <p:ext uri="{BB962C8B-B14F-4D97-AF65-F5344CB8AC3E}">
        <p14:creationId xmlns:p14="http://schemas.microsoft.com/office/powerpoint/2010/main" val="25302109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Case study – rad sa korisnicima</a:t>
            </a:r>
          </a:p>
        </p:txBody>
      </p:sp>
      <p:sp>
        <p:nvSpPr>
          <p:cNvPr id="3" name="Content Placeholder 2"/>
          <p:cNvSpPr>
            <a:spLocks noGrp="1"/>
          </p:cNvSpPr>
          <p:nvPr>
            <p:ph idx="1"/>
          </p:nvPr>
        </p:nvSpPr>
        <p:spPr>
          <a:xfrm>
            <a:off x="249382" y="1574499"/>
            <a:ext cx="11684000" cy="5047974"/>
          </a:xfrm>
          <a:ln w="38100">
            <a:solidFill>
              <a:schemeClr val="tx1">
                <a:lumMod val="65000"/>
                <a:lumOff val="35000"/>
              </a:schemeClr>
            </a:solidFill>
            <a:prstDash val="solid"/>
            <a:round/>
          </a:ln>
        </p:spPr>
        <p:txBody>
          <a:bodyPr>
            <a:normAutofit lnSpcReduction="10000"/>
          </a:bodyPr>
          <a:lstStyle/>
          <a:p>
            <a:pPr marL="0" indent="0">
              <a:buNone/>
            </a:pPr>
            <a:r>
              <a:rPr lang="sr-Latn-RS"/>
              <a:t>Neophodno je bilo kreirati kontroler KorisnikController koji omogućava CRUD operacije sa korisnicima (kreran je po ugledu na klasu FilmController)</a:t>
            </a:r>
          </a:p>
          <a:p>
            <a:r>
              <a:rPr lang="sr-Latn-RS"/>
              <a:t>Mapu svih korisnika (kao i filmovi što su urađeni) čuva se u memoriji na nivou aplikacije (dodavanjem objekta u ServletContext ili dodavanjem objekata za kreirani bean u ApplicationContext)</a:t>
            </a:r>
          </a:p>
          <a:p>
            <a:r>
              <a:rPr lang="sr-Latn-RS"/>
              <a:t>Aplikacija Klijentu pruža HTML stranice za</a:t>
            </a:r>
          </a:p>
          <a:p>
            <a:pPr lvl="1"/>
            <a:r>
              <a:rPr lang="sr-Latn-RS"/>
              <a:t>pregled svih korisnika</a:t>
            </a:r>
            <a:r>
              <a:rPr lang="en-US"/>
              <a:t> (ime, prezime </a:t>
            </a:r>
            <a:r>
              <a:rPr lang="sr-Latn-RS"/>
              <a:t>i</a:t>
            </a:r>
            <a:r>
              <a:rPr lang="en-US"/>
              <a:t> korisni</a:t>
            </a:r>
            <a:r>
              <a:rPr lang="sr-Latn-RS"/>
              <a:t>čko ime </a:t>
            </a:r>
            <a:r>
              <a:rPr lang="en-US"/>
              <a:t>prikazati za svakog korisnika)</a:t>
            </a:r>
            <a:endParaRPr lang="sr-Latn-RS"/>
          </a:p>
          <a:p>
            <a:pPr lvl="1"/>
            <a:r>
              <a:rPr lang="sr-Latn-RS"/>
              <a:t>pregled određenog korisnika</a:t>
            </a:r>
          </a:p>
          <a:p>
            <a:pPr lvl="1"/>
            <a:r>
              <a:rPr lang="sr-Latn-RS"/>
              <a:t>prikaz forme za registraciju novog korisnika</a:t>
            </a:r>
          </a:p>
          <a:p>
            <a:r>
              <a:rPr lang="sr-Latn-RS"/>
              <a:t>Sve HTML stranice su kreirane tako se se zadrži postojeći izgled stilova aplikacije (po ugledu na generisane HTML stranice kontrolera FilmController za rad sa entitetom Film)</a:t>
            </a:r>
          </a:p>
        </p:txBody>
      </p:sp>
      <p:sp>
        <p:nvSpPr>
          <p:cNvPr id="5"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dirty="0">
                <a:latin typeface="+mn-lt"/>
              </a:rPr>
              <a:t>Vežba posle Termin 4 – </a:t>
            </a:r>
            <a:r>
              <a:rPr lang="sr-Latn-RS" sz="4000" dirty="0" err="1">
                <a:latin typeface="+mn-lt"/>
              </a:rPr>
              <a:t>KorisnikController</a:t>
            </a:r>
            <a:endParaRPr lang="en-US" sz="4000" dirty="0">
              <a:latin typeface="+mn-lt"/>
            </a:endParaRPr>
          </a:p>
        </p:txBody>
      </p:sp>
    </p:spTree>
    <p:extLst>
      <p:ext uri="{BB962C8B-B14F-4D97-AF65-F5344CB8AC3E}">
        <p14:creationId xmlns:p14="http://schemas.microsoft.com/office/powerpoint/2010/main" val="22655665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72765"/>
            <a:ext cx="11684000" cy="595453"/>
          </a:xfrm>
          <a:solidFill>
            <a:schemeClr val="tx1">
              <a:lumMod val="65000"/>
              <a:lumOff val="35000"/>
            </a:schemeClr>
          </a:solidFill>
        </p:spPr>
        <p:txBody>
          <a:bodyPr>
            <a:noAutofit/>
          </a:bodyPr>
          <a:lstStyle/>
          <a:p>
            <a:r>
              <a:rPr lang="en-US">
                <a:solidFill>
                  <a:schemeClr val="bg1"/>
                </a:solidFill>
                <a:latin typeface="+mn-lt"/>
              </a:rPr>
              <a:t>Case study – rad sa korisnicima</a:t>
            </a:r>
          </a:p>
        </p:txBody>
      </p:sp>
      <p:sp>
        <p:nvSpPr>
          <p:cNvPr id="3" name="Content Placeholder 2"/>
          <p:cNvSpPr>
            <a:spLocks noGrp="1"/>
          </p:cNvSpPr>
          <p:nvPr>
            <p:ph idx="1"/>
          </p:nvPr>
        </p:nvSpPr>
        <p:spPr>
          <a:xfrm>
            <a:off x="249382" y="1574498"/>
            <a:ext cx="11684000" cy="1116403"/>
          </a:xfrm>
          <a:ln w="38100">
            <a:solidFill>
              <a:schemeClr val="tx1">
                <a:lumMod val="65000"/>
                <a:lumOff val="35000"/>
              </a:schemeClr>
            </a:solidFill>
            <a:prstDash val="solid"/>
            <a:round/>
          </a:ln>
        </p:spPr>
        <p:txBody>
          <a:bodyPr>
            <a:normAutofit/>
          </a:bodyPr>
          <a:lstStyle/>
          <a:p>
            <a:r>
              <a:rPr lang="sr-Latn-RS"/>
              <a:t>Mapu svih korisnika čuvati u memoriji na nivou aplikacije dodavanjem objekta u ServletContext – verzija 1</a:t>
            </a:r>
          </a:p>
        </p:txBody>
      </p:sp>
      <p:sp>
        <p:nvSpPr>
          <p:cNvPr id="5" name="Rectangle 4"/>
          <p:cNvSpPr/>
          <p:nvPr/>
        </p:nvSpPr>
        <p:spPr>
          <a:xfrm>
            <a:off x="249382" y="2690901"/>
            <a:ext cx="11684000" cy="3785652"/>
          </a:xfrm>
          <a:prstGeom prst="rect">
            <a:avLst/>
          </a:prstGeom>
        </p:spPr>
        <p:txBody>
          <a:bodyPr wrap="square">
            <a:spAutoFit/>
          </a:bodyPr>
          <a:lstStyle/>
          <a:p>
            <a:r>
              <a:rPr lang="en-US" sz="1200">
                <a:solidFill>
                  <a:srgbClr val="646464"/>
                </a:solidFill>
                <a:latin typeface="Consolas"/>
              </a:rPr>
              <a:t>@Controller</a:t>
            </a:r>
          </a:p>
          <a:p>
            <a:r>
              <a:rPr lang="en-US" sz="1200">
                <a:solidFill>
                  <a:srgbClr val="646464"/>
                </a:solidFill>
                <a:latin typeface="Consolas"/>
              </a:rPr>
              <a:t>@RequestMapping</a:t>
            </a:r>
            <a:r>
              <a:rPr lang="en-US" sz="1200">
                <a:solidFill>
                  <a:srgbClr val="000000"/>
                </a:solidFill>
                <a:latin typeface="Consolas"/>
              </a:rPr>
              <a:t>(value=</a:t>
            </a:r>
            <a:r>
              <a:rPr lang="en-US" sz="1200">
                <a:solidFill>
                  <a:srgbClr val="2A00FF"/>
                </a:solidFill>
                <a:latin typeface="Consolas"/>
              </a:rPr>
              <a:t>"/Korisnici"</a:t>
            </a:r>
            <a:r>
              <a:rPr lang="en-US" sz="1200">
                <a:solidFill>
                  <a:srgbClr val="000000"/>
                </a:solidFill>
                <a:latin typeface="Consolas"/>
              </a:rPr>
              <a:t>)</a:t>
            </a:r>
          </a:p>
          <a:p>
            <a:r>
              <a:rPr lang="en-US" sz="1200" b="1">
                <a:solidFill>
                  <a:srgbClr val="7F0055"/>
                </a:solidFill>
                <a:latin typeface="Consolas"/>
              </a:rPr>
              <a:t>public</a:t>
            </a:r>
            <a:r>
              <a:rPr lang="en-US" sz="1200" b="1">
                <a:solidFill>
                  <a:srgbClr val="000000"/>
                </a:solidFill>
                <a:latin typeface="Consolas"/>
              </a:rPr>
              <a:t> </a:t>
            </a:r>
            <a:r>
              <a:rPr lang="en-US" sz="1200" b="1">
                <a:solidFill>
                  <a:srgbClr val="7F0055"/>
                </a:solidFill>
                <a:latin typeface="Consolas"/>
              </a:rPr>
              <a:t>class</a:t>
            </a:r>
            <a:r>
              <a:rPr lang="en-US" sz="1200" b="1">
                <a:solidFill>
                  <a:srgbClr val="000000"/>
                </a:solidFill>
                <a:latin typeface="Consolas"/>
              </a:rPr>
              <a:t> KorisnikController {</a:t>
            </a:r>
          </a:p>
          <a:p>
            <a:r>
              <a:rPr lang="sr-Latn-RS" sz="1200" b="1">
                <a:solidFill>
                  <a:srgbClr val="7F0055"/>
                </a:solidFill>
                <a:latin typeface="Consolas"/>
              </a:rPr>
              <a:t>	</a:t>
            </a:r>
            <a:r>
              <a:rPr lang="en-US" sz="1200" b="1">
                <a:solidFill>
                  <a:srgbClr val="7F0055"/>
                </a:solidFill>
                <a:latin typeface="Consolas"/>
              </a:rPr>
              <a:t>public</a:t>
            </a:r>
            <a:r>
              <a:rPr lang="en-US" sz="1200" b="1">
                <a:solidFill>
                  <a:srgbClr val="000000"/>
                </a:solidFill>
                <a:latin typeface="Consolas"/>
              </a:rPr>
              <a:t> </a:t>
            </a:r>
            <a:r>
              <a:rPr lang="en-US" sz="1200" b="1">
                <a:solidFill>
                  <a:srgbClr val="7F0055"/>
                </a:solidFill>
                <a:latin typeface="Consolas"/>
              </a:rPr>
              <a:t>static</a:t>
            </a:r>
            <a:r>
              <a:rPr lang="en-US" sz="1200" b="1">
                <a:solidFill>
                  <a:srgbClr val="000000"/>
                </a:solidFill>
                <a:latin typeface="Consolas"/>
              </a:rPr>
              <a:t> </a:t>
            </a:r>
            <a:r>
              <a:rPr lang="en-US" sz="1200" b="1">
                <a:solidFill>
                  <a:srgbClr val="7F0055"/>
                </a:solidFill>
                <a:latin typeface="Consolas"/>
              </a:rPr>
              <a:t>final</a:t>
            </a:r>
            <a:r>
              <a:rPr lang="en-US" sz="1200" b="1">
                <a:solidFill>
                  <a:srgbClr val="000000"/>
                </a:solidFill>
                <a:latin typeface="Consolas"/>
              </a:rPr>
              <a:t> String </a:t>
            </a:r>
            <a:r>
              <a:rPr lang="en-US" sz="1200" b="1" i="1">
                <a:solidFill>
                  <a:srgbClr val="0000C0"/>
                </a:solidFill>
                <a:latin typeface="Consolas"/>
              </a:rPr>
              <a:t>KORISNICI_KEY</a:t>
            </a:r>
            <a:r>
              <a:rPr lang="en-US" sz="1200" b="1" i="1">
                <a:solidFill>
                  <a:srgbClr val="000000"/>
                </a:solidFill>
                <a:latin typeface="Consolas"/>
              </a:rPr>
              <a:t> = </a:t>
            </a:r>
            <a:r>
              <a:rPr lang="en-US" sz="1200" b="1" i="1">
                <a:solidFill>
                  <a:srgbClr val="2A00FF"/>
                </a:solidFill>
                <a:latin typeface="Consolas"/>
              </a:rPr>
              <a:t>"korisnici"</a:t>
            </a:r>
            <a:r>
              <a:rPr lang="en-US" sz="1200" b="1" i="1">
                <a:solidFill>
                  <a:srgbClr val="000000"/>
                </a:solidFill>
                <a:latin typeface="Consolas"/>
              </a:rPr>
              <a:t>;</a:t>
            </a:r>
          </a:p>
          <a:p>
            <a:endParaRPr lang="en-US" sz="1200">
              <a:latin typeface="Consolas"/>
            </a:endParaRPr>
          </a:p>
          <a:p>
            <a:r>
              <a:rPr lang="sr-Latn-RS" sz="1200">
                <a:solidFill>
                  <a:srgbClr val="646464"/>
                </a:solidFill>
                <a:latin typeface="Consolas"/>
              </a:rPr>
              <a:t>	</a:t>
            </a:r>
            <a:r>
              <a:rPr lang="en-US" sz="1200">
                <a:solidFill>
                  <a:srgbClr val="646464"/>
                </a:solidFill>
                <a:latin typeface="Consolas"/>
              </a:rPr>
              <a:t>@Autowired</a:t>
            </a:r>
          </a:p>
          <a:p>
            <a:r>
              <a:rPr lang="sr-Latn-RS" sz="1200" b="1">
                <a:solidFill>
                  <a:srgbClr val="7F0055"/>
                </a:solidFill>
                <a:latin typeface="Consolas"/>
              </a:rPr>
              <a:t>	</a:t>
            </a:r>
            <a:r>
              <a:rPr lang="en-US" sz="1200" b="1">
                <a:solidFill>
                  <a:srgbClr val="7F0055"/>
                </a:solidFill>
                <a:latin typeface="Consolas"/>
              </a:rPr>
              <a:t>private</a:t>
            </a:r>
            <a:r>
              <a:rPr lang="en-US" sz="1200" b="1">
                <a:solidFill>
                  <a:srgbClr val="000000"/>
                </a:solidFill>
                <a:latin typeface="Consolas"/>
              </a:rPr>
              <a:t> ServletContext servletContext;</a:t>
            </a:r>
          </a:p>
          <a:p>
            <a:r>
              <a:rPr lang="sr-Latn-RS" sz="1200" b="1">
                <a:solidFill>
                  <a:srgbClr val="7F0055"/>
                </a:solidFill>
                <a:latin typeface="Consolas"/>
              </a:rPr>
              <a:t>	</a:t>
            </a:r>
            <a:r>
              <a:rPr lang="en-US" sz="1200" b="1">
                <a:solidFill>
                  <a:srgbClr val="7F0055"/>
                </a:solidFill>
                <a:latin typeface="Consolas"/>
              </a:rPr>
              <a:t>private</a:t>
            </a:r>
            <a:r>
              <a:rPr lang="en-US" sz="1200" b="1">
                <a:solidFill>
                  <a:srgbClr val="000000"/>
                </a:solidFill>
                <a:latin typeface="Consolas"/>
              </a:rPr>
              <a:t>  String </a:t>
            </a:r>
            <a:r>
              <a:rPr lang="en-US" sz="1200" b="1">
                <a:solidFill>
                  <a:srgbClr val="0000C0"/>
                </a:solidFill>
                <a:latin typeface="Consolas"/>
              </a:rPr>
              <a:t>bURL</a:t>
            </a:r>
            <a:r>
              <a:rPr lang="en-US" sz="1200" b="1">
                <a:solidFill>
                  <a:srgbClr val="000000"/>
                </a:solidFill>
                <a:latin typeface="Consolas"/>
              </a:rPr>
              <a:t>; </a:t>
            </a:r>
          </a:p>
          <a:p>
            <a:endParaRPr lang="en-US" sz="1200">
              <a:latin typeface="Consolas"/>
            </a:endParaRPr>
          </a:p>
          <a:p>
            <a:r>
              <a:rPr lang="sr-Latn-RS" sz="1200">
                <a:solidFill>
                  <a:srgbClr val="3F5FBF"/>
                </a:solidFill>
                <a:latin typeface="Consolas"/>
              </a:rPr>
              <a:t>	</a:t>
            </a:r>
            <a:r>
              <a:rPr lang="en-US" sz="1200">
                <a:solidFill>
                  <a:srgbClr val="3F5FBF"/>
                </a:solidFill>
                <a:latin typeface="Consolas"/>
              </a:rPr>
              <a:t>/** inicijalizacija podataka za kontroler */</a:t>
            </a:r>
          </a:p>
          <a:p>
            <a:r>
              <a:rPr lang="sr-Latn-RS" sz="1200">
                <a:solidFill>
                  <a:srgbClr val="646464"/>
                </a:solidFill>
                <a:latin typeface="Consolas"/>
              </a:rPr>
              <a:t>	</a:t>
            </a:r>
            <a:r>
              <a:rPr lang="en-US" sz="1200">
                <a:solidFill>
                  <a:srgbClr val="646464"/>
                </a:solidFill>
                <a:latin typeface="Consolas"/>
              </a:rPr>
              <a:t>@PostConstruct</a:t>
            </a:r>
          </a:p>
          <a:p>
            <a:r>
              <a:rPr lang="sr-Latn-RS" sz="1200" b="1">
                <a:solidFill>
                  <a:srgbClr val="7F0055"/>
                </a:solidFill>
                <a:latin typeface="Consolas"/>
              </a:rPr>
              <a:t>	</a:t>
            </a:r>
            <a:r>
              <a:rPr lang="en-US" sz="1200" b="1">
                <a:solidFill>
                  <a:srgbClr val="7F0055"/>
                </a:solidFill>
                <a:latin typeface="Consolas"/>
              </a:rPr>
              <a:t>public</a:t>
            </a:r>
            <a:r>
              <a:rPr lang="en-US" sz="1200" b="1">
                <a:solidFill>
                  <a:srgbClr val="000000"/>
                </a:solidFill>
                <a:latin typeface="Consolas"/>
              </a:rPr>
              <a:t> </a:t>
            </a:r>
            <a:r>
              <a:rPr lang="en-US" sz="1200" b="1">
                <a:solidFill>
                  <a:srgbClr val="7F0055"/>
                </a:solidFill>
                <a:latin typeface="Consolas"/>
              </a:rPr>
              <a:t>void</a:t>
            </a:r>
            <a:r>
              <a:rPr lang="en-US" sz="1200" b="1">
                <a:solidFill>
                  <a:srgbClr val="000000"/>
                </a:solidFill>
                <a:latin typeface="Consolas"/>
              </a:rPr>
              <a:t> init() {</a:t>
            </a:r>
          </a:p>
          <a:p>
            <a:r>
              <a:rPr lang="sr-Latn-RS" sz="1200">
                <a:solidFill>
                  <a:srgbClr val="3F7F5F"/>
                </a:solidFill>
                <a:latin typeface="Consolas"/>
              </a:rPr>
              <a:t>		</a:t>
            </a:r>
            <a:r>
              <a:rPr lang="en-US" sz="1200">
                <a:solidFill>
                  <a:srgbClr val="3F7F5F"/>
                </a:solidFill>
                <a:latin typeface="Consolas"/>
              </a:rPr>
              <a:t>//Specify the base URL for all relative URLs in a document</a:t>
            </a:r>
          </a:p>
          <a:p>
            <a:r>
              <a:rPr lang="sr-Latn-RS" sz="1200">
                <a:solidFill>
                  <a:srgbClr val="0000C0"/>
                </a:solidFill>
                <a:latin typeface="Consolas"/>
              </a:rPr>
              <a:t>		</a:t>
            </a:r>
            <a:r>
              <a:rPr lang="en-US" sz="1200">
                <a:solidFill>
                  <a:srgbClr val="0000C0"/>
                </a:solidFill>
                <a:latin typeface="Consolas"/>
              </a:rPr>
              <a:t>bURL</a:t>
            </a:r>
            <a:r>
              <a:rPr lang="en-US" sz="1200">
                <a:solidFill>
                  <a:srgbClr val="000000"/>
                </a:solidFill>
                <a:latin typeface="Consolas"/>
              </a:rPr>
              <a:t> = </a:t>
            </a:r>
            <a:r>
              <a:rPr lang="en-US" sz="1200">
                <a:solidFill>
                  <a:srgbClr val="0000C0"/>
                </a:solidFill>
                <a:latin typeface="Consolas"/>
              </a:rPr>
              <a:t>servletContext</a:t>
            </a:r>
            <a:r>
              <a:rPr lang="en-US" sz="1200">
                <a:solidFill>
                  <a:srgbClr val="000000"/>
                </a:solidFill>
                <a:latin typeface="Consolas"/>
              </a:rPr>
              <a:t>.getContextPath()+</a:t>
            </a:r>
            <a:r>
              <a:rPr lang="en-US" sz="1200">
                <a:solidFill>
                  <a:srgbClr val="2A00FF"/>
                </a:solidFill>
                <a:latin typeface="Consolas"/>
              </a:rPr>
              <a:t>"/"</a:t>
            </a:r>
            <a:r>
              <a:rPr lang="en-US" sz="1200">
                <a:solidFill>
                  <a:srgbClr val="000000"/>
                </a:solidFill>
                <a:latin typeface="Consolas"/>
              </a:rPr>
              <a:t>;</a:t>
            </a:r>
          </a:p>
          <a:p>
            <a:r>
              <a:rPr lang="sr-Latn-RS" sz="1200">
                <a:solidFill>
                  <a:srgbClr val="000000"/>
                </a:solidFill>
                <a:latin typeface="Consolas"/>
              </a:rPr>
              <a:t>		</a:t>
            </a:r>
            <a:r>
              <a:rPr lang="en-US" sz="1200">
                <a:solidFill>
                  <a:srgbClr val="000000"/>
                </a:solidFill>
                <a:latin typeface="Consolas"/>
              </a:rPr>
              <a:t>HashMap&lt;String, Korisnik&gt; </a:t>
            </a:r>
            <a:r>
              <a:rPr lang="en-US" sz="1200">
                <a:solidFill>
                  <a:srgbClr val="6A3E3E"/>
                </a:solidFill>
                <a:latin typeface="Consolas"/>
              </a:rPr>
              <a:t>korisnici</a:t>
            </a:r>
            <a:r>
              <a:rPr lang="en-US" sz="1200">
                <a:solidFill>
                  <a:srgbClr val="000000"/>
                </a:solidFill>
                <a:latin typeface="Consolas"/>
              </a:rPr>
              <a:t> = </a:t>
            </a:r>
            <a:r>
              <a:rPr lang="en-US" sz="1200" b="1">
                <a:solidFill>
                  <a:srgbClr val="7F0055"/>
                </a:solidFill>
                <a:latin typeface="Consolas"/>
              </a:rPr>
              <a:t>new</a:t>
            </a:r>
            <a:r>
              <a:rPr lang="en-US" sz="1200" b="1">
                <a:solidFill>
                  <a:srgbClr val="000000"/>
                </a:solidFill>
                <a:latin typeface="Consolas"/>
              </a:rPr>
              <a:t> HashMap&lt;String, Korisnik&gt;();</a:t>
            </a:r>
          </a:p>
          <a:p>
            <a:r>
              <a:rPr lang="sr-Latn-RS" sz="1200">
                <a:solidFill>
                  <a:srgbClr val="6A3E3E"/>
                </a:solidFill>
                <a:latin typeface="Consolas"/>
              </a:rPr>
              <a:t>		</a:t>
            </a:r>
            <a:r>
              <a:rPr lang="en-US" sz="1200">
                <a:solidFill>
                  <a:srgbClr val="6A3E3E"/>
                </a:solidFill>
                <a:latin typeface="Consolas"/>
              </a:rPr>
              <a:t>korisnici</a:t>
            </a:r>
            <a:r>
              <a:rPr lang="en-US" sz="1200">
                <a:solidFill>
                  <a:srgbClr val="000000"/>
                </a:solidFill>
                <a:latin typeface="Consolas"/>
              </a:rPr>
              <a:t>.put(</a:t>
            </a:r>
            <a:r>
              <a:rPr lang="en-US" sz="1200">
                <a:solidFill>
                  <a:srgbClr val="2A00FF"/>
                </a:solidFill>
                <a:latin typeface="Consolas"/>
              </a:rPr>
              <a:t>"pera"</a:t>
            </a:r>
            <a:r>
              <a:rPr lang="en-US" sz="1200">
                <a:solidFill>
                  <a:srgbClr val="000000"/>
                </a:solidFill>
                <a:latin typeface="Consolas"/>
              </a:rPr>
              <a:t>, </a:t>
            </a:r>
            <a:r>
              <a:rPr lang="en-US" sz="1200" b="1">
                <a:solidFill>
                  <a:srgbClr val="7F0055"/>
                </a:solidFill>
                <a:latin typeface="Consolas"/>
              </a:rPr>
              <a:t>new</a:t>
            </a:r>
            <a:r>
              <a:rPr lang="en-US" sz="1200" b="1">
                <a:solidFill>
                  <a:srgbClr val="000000"/>
                </a:solidFill>
                <a:latin typeface="Consolas"/>
              </a:rPr>
              <a:t> Korisnik(</a:t>
            </a:r>
            <a:r>
              <a:rPr lang="en-US" sz="1200" b="1">
                <a:solidFill>
                  <a:srgbClr val="2A00FF"/>
                </a:solidFill>
                <a:latin typeface="Consolas"/>
              </a:rPr>
              <a:t>"Petar"</a:t>
            </a:r>
            <a:r>
              <a:rPr lang="en-US" sz="1200" b="1">
                <a:solidFill>
                  <a:srgbClr val="000000"/>
                </a:solidFill>
                <a:latin typeface="Consolas"/>
              </a:rPr>
              <a:t>, </a:t>
            </a:r>
            <a:r>
              <a:rPr lang="en-US" sz="1200" b="1">
                <a:solidFill>
                  <a:srgbClr val="2A00FF"/>
                </a:solidFill>
                <a:latin typeface="Consolas"/>
              </a:rPr>
              <a:t>"Petarović"</a:t>
            </a:r>
            <a:r>
              <a:rPr lang="en-US" sz="1200" b="1">
                <a:solidFill>
                  <a:srgbClr val="000000"/>
                </a:solidFill>
                <a:latin typeface="Consolas"/>
              </a:rPr>
              <a:t>, </a:t>
            </a:r>
            <a:r>
              <a:rPr lang="en-US" sz="1200" b="1">
                <a:solidFill>
                  <a:srgbClr val="2A00FF"/>
                </a:solidFill>
                <a:latin typeface="Consolas"/>
              </a:rPr>
              <a:t>"muški"</a:t>
            </a:r>
            <a:r>
              <a:rPr lang="en-US" sz="1200" b="1">
                <a:solidFill>
                  <a:srgbClr val="000000"/>
                </a:solidFill>
                <a:latin typeface="Consolas"/>
              </a:rPr>
              <a:t>, </a:t>
            </a:r>
            <a:r>
              <a:rPr lang="en-US" sz="1200" b="1">
                <a:solidFill>
                  <a:srgbClr val="2A00FF"/>
                </a:solidFill>
                <a:latin typeface="Consolas"/>
              </a:rPr>
              <a:t>"pera"</a:t>
            </a:r>
            <a:r>
              <a:rPr lang="en-US" sz="1200" b="1">
                <a:solidFill>
                  <a:srgbClr val="000000"/>
                </a:solidFill>
                <a:latin typeface="Consolas"/>
              </a:rPr>
              <a:t>, </a:t>
            </a:r>
            <a:r>
              <a:rPr lang="en-US" sz="1200" b="1">
                <a:solidFill>
                  <a:srgbClr val="2A00FF"/>
                </a:solidFill>
                <a:latin typeface="Consolas"/>
              </a:rPr>
              <a:t>"pera"</a:t>
            </a:r>
            <a:r>
              <a:rPr lang="en-US" sz="1200" b="1">
                <a:solidFill>
                  <a:srgbClr val="000000"/>
                </a:solidFill>
                <a:latin typeface="Consolas"/>
              </a:rPr>
              <a:t>, 60000));</a:t>
            </a:r>
          </a:p>
          <a:p>
            <a:r>
              <a:rPr lang="sr-Latn-RS" sz="1200">
                <a:solidFill>
                  <a:srgbClr val="6A3E3E"/>
                </a:solidFill>
                <a:latin typeface="Consolas"/>
              </a:rPr>
              <a:t>		</a:t>
            </a:r>
            <a:r>
              <a:rPr lang="en-US" sz="1200">
                <a:solidFill>
                  <a:srgbClr val="6A3E3E"/>
                </a:solidFill>
                <a:latin typeface="Consolas"/>
              </a:rPr>
              <a:t>korisnici</a:t>
            </a:r>
            <a:r>
              <a:rPr lang="en-US" sz="1200">
                <a:solidFill>
                  <a:srgbClr val="000000"/>
                </a:solidFill>
                <a:latin typeface="Consolas"/>
              </a:rPr>
              <a:t>.put(</a:t>
            </a:r>
            <a:r>
              <a:rPr lang="en-US" sz="1200">
                <a:solidFill>
                  <a:srgbClr val="2A00FF"/>
                </a:solidFill>
                <a:latin typeface="Consolas"/>
              </a:rPr>
              <a:t>"steva"</a:t>
            </a:r>
            <a:r>
              <a:rPr lang="en-US" sz="1200">
                <a:solidFill>
                  <a:srgbClr val="000000"/>
                </a:solidFill>
                <a:latin typeface="Consolas"/>
              </a:rPr>
              <a:t>, </a:t>
            </a:r>
            <a:r>
              <a:rPr lang="en-US" sz="1200" b="1">
                <a:solidFill>
                  <a:srgbClr val="7F0055"/>
                </a:solidFill>
                <a:latin typeface="Consolas"/>
              </a:rPr>
              <a:t>new</a:t>
            </a:r>
            <a:r>
              <a:rPr lang="en-US" sz="1200" b="1">
                <a:solidFill>
                  <a:srgbClr val="000000"/>
                </a:solidFill>
                <a:latin typeface="Consolas"/>
              </a:rPr>
              <a:t> Korisnik(</a:t>
            </a:r>
            <a:r>
              <a:rPr lang="en-US" sz="1200" b="1">
                <a:solidFill>
                  <a:srgbClr val="2A00FF"/>
                </a:solidFill>
                <a:latin typeface="Consolas"/>
              </a:rPr>
              <a:t>"Steva"</a:t>
            </a:r>
            <a:r>
              <a:rPr lang="en-US" sz="1200" b="1">
                <a:solidFill>
                  <a:srgbClr val="000000"/>
                </a:solidFill>
                <a:latin typeface="Consolas"/>
              </a:rPr>
              <a:t>, </a:t>
            </a:r>
            <a:r>
              <a:rPr lang="en-US" sz="1200" b="1">
                <a:solidFill>
                  <a:srgbClr val="2A00FF"/>
                </a:solidFill>
                <a:latin typeface="Consolas"/>
              </a:rPr>
              <a:t>"Stević"</a:t>
            </a:r>
            <a:r>
              <a:rPr lang="en-US" sz="1200" b="1">
                <a:solidFill>
                  <a:srgbClr val="000000"/>
                </a:solidFill>
                <a:latin typeface="Consolas"/>
              </a:rPr>
              <a:t>, </a:t>
            </a:r>
            <a:r>
              <a:rPr lang="en-US" sz="1200" b="1">
                <a:solidFill>
                  <a:srgbClr val="2A00FF"/>
                </a:solidFill>
                <a:latin typeface="Consolas"/>
              </a:rPr>
              <a:t>"muški"</a:t>
            </a:r>
            <a:r>
              <a:rPr lang="en-US" sz="1200" b="1">
                <a:solidFill>
                  <a:srgbClr val="000000"/>
                </a:solidFill>
                <a:latin typeface="Consolas"/>
              </a:rPr>
              <a:t>, </a:t>
            </a:r>
            <a:r>
              <a:rPr lang="en-US" sz="1200" b="1">
                <a:solidFill>
                  <a:srgbClr val="2A00FF"/>
                </a:solidFill>
                <a:latin typeface="Consolas"/>
              </a:rPr>
              <a:t>"steva"</a:t>
            </a:r>
            <a:r>
              <a:rPr lang="en-US" sz="1200" b="1">
                <a:solidFill>
                  <a:srgbClr val="000000"/>
                </a:solidFill>
                <a:latin typeface="Consolas"/>
              </a:rPr>
              <a:t>, </a:t>
            </a:r>
            <a:r>
              <a:rPr lang="en-US" sz="1200" b="1">
                <a:solidFill>
                  <a:srgbClr val="2A00FF"/>
                </a:solidFill>
                <a:latin typeface="Consolas"/>
              </a:rPr>
              <a:t>"steva"</a:t>
            </a:r>
            <a:r>
              <a:rPr lang="en-US" sz="1200" b="1">
                <a:solidFill>
                  <a:srgbClr val="000000"/>
                </a:solidFill>
                <a:latin typeface="Consolas"/>
              </a:rPr>
              <a:t>, 50000));</a:t>
            </a:r>
          </a:p>
          <a:p>
            <a:r>
              <a:rPr lang="sr-Latn-RS" sz="1200">
                <a:solidFill>
                  <a:srgbClr val="6A3E3E"/>
                </a:solidFill>
                <a:latin typeface="Consolas"/>
              </a:rPr>
              <a:t>		</a:t>
            </a:r>
            <a:r>
              <a:rPr lang="en-US" sz="1200">
                <a:solidFill>
                  <a:srgbClr val="6A3E3E"/>
                </a:solidFill>
                <a:latin typeface="Consolas"/>
              </a:rPr>
              <a:t>korisnici</a:t>
            </a:r>
            <a:r>
              <a:rPr lang="en-US" sz="1200">
                <a:solidFill>
                  <a:srgbClr val="000000"/>
                </a:solidFill>
                <a:latin typeface="Consolas"/>
              </a:rPr>
              <a:t>.put(</a:t>
            </a:r>
            <a:r>
              <a:rPr lang="en-US" sz="1200">
                <a:solidFill>
                  <a:srgbClr val="2A00FF"/>
                </a:solidFill>
                <a:latin typeface="Consolas"/>
              </a:rPr>
              <a:t>"jova"</a:t>
            </a:r>
            <a:r>
              <a:rPr lang="en-US" sz="1200">
                <a:solidFill>
                  <a:srgbClr val="000000"/>
                </a:solidFill>
                <a:latin typeface="Consolas"/>
              </a:rPr>
              <a:t>, </a:t>
            </a:r>
            <a:r>
              <a:rPr lang="en-US" sz="1200" b="1">
                <a:solidFill>
                  <a:srgbClr val="7F0055"/>
                </a:solidFill>
                <a:latin typeface="Consolas"/>
              </a:rPr>
              <a:t>new</a:t>
            </a:r>
            <a:r>
              <a:rPr lang="en-US" sz="1200" b="1">
                <a:solidFill>
                  <a:srgbClr val="000000"/>
                </a:solidFill>
                <a:latin typeface="Consolas"/>
              </a:rPr>
              <a:t> Korisnik(</a:t>
            </a:r>
            <a:r>
              <a:rPr lang="en-US" sz="1200" b="1">
                <a:solidFill>
                  <a:srgbClr val="2A00FF"/>
                </a:solidFill>
                <a:latin typeface="Consolas"/>
              </a:rPr>
              <a:t>"Jova"</a:t>
            </a:r>
            <a:r>
              <a:rPr lang="en-US" sz="1200" b="1">
                <a:solidFill>
                  <a:srgbClr val="000000"/>
                </a:solidFill>
                <a:latin typeface="Consolas"/>
              </a:rPr>
              <a:t>, </a:t>
            </a:r>
            <a:r>
              <a:rPr lang="en-US" sz="1200" b="1">
                <a:solidFill>
                  <a:srgbClr val="2A00FF"/>
                </a:solidFill>
                <a:latin typeface="Consolas"/>
              </a:rPr>
              <a:t>"Jović"</a:t>
            </a:r>
            <a:r>
              <a:rPr lang="en-US" sz="1200" b="1">
                <a:solidFill>
                  <a:srgbClr val="000000"/>
                </a:solidFill>
                <a:latin typeface="Consolas"/>
              </a:rPr>
              <a:t>, </a:t>
            </a:r>
            <a:r>
              <a:rPr lang="en-US" sz="1200" b="1">
                <a:solidFill>
                  <a:srgbClr val="2A00FF"/>
                </a:solidFill>
                <a:latin typeface="Consolas"/>
              </a:rPr>
              <a:t>"muški"</a:t>
            </a:r>
            <a:r>
              <a:rPr lang="en-US" sz="1200" b="1">
                <a:solidFill>
                  <a:srgbClr val="000000"/>
                </a:solidFill>
                <a:latin typeface="Consolas"/>
              </a:rPr>
              <a:t>, </a:t>
            </a:r>
            <a:r>
              <a:rPr lang="en-US" sz="1200" b="1">
                <a:solidFill>
                  <a:srgbClr val="2A00FF"/>
                </a:solidFill>
                <a:latin typeface="Consolas"/>
              </a:rPr>
              <a:t>"jova"</a:t>
            </a:r>
            <a:r>
              <a:rPr lang="en-US" sz="1200" b="1">
                <a:solidFill>
                  <a:srgbClr val="000000"/>
                </a:solidFill>
                <a:latin typeface="Consolas"/>
              </a:rPr>
              <a:t>, </a:t>
            </a:r>
            <a:r>
              <a:rPr lang="en-US" sz="1200" b="1">
                <a:solidFill>
                  <a:srgbClr val="2A00FF"/>
                </a:solidFill>
                <a:latin typeface="Consolas"/>
              </a:rPr>
              <a:t>"jova"</a:t>
            </a:r>
            <a:r>
              <a:rPr lang="en-US" sz="1200" b="1">
                <a:solidFill>
                  <a:srgbClr val="000000"/>
                </a:solidFill>
                <a:latin typeface="Consolas"/>
              </a:rPr>
              <a:t>, 45000));</a:t>
            </a:r>
          </a:p>
          <a:p>
            <a:r>
              <a:rPr lang="sr-Latn-RS" sz="1200">
                <a:solidFill>
                  <a:srgbClr val="0000C0"/>
                </a:solidFill>
                <a:latin typeface="Consolas"/>
              </a:rPr>
              <a:t>		</a:t>
            </a:r>
            <a:r>
              <a:rPr lang="en-US" sz="1200">
                <a:solidFill>
                  <a:srgbClr val="0000C0"/>
                </a:solidFill>
                <a:latin typeface="Consolas"/>
              </a:rPr>
              <a:t>servletContext</a:t>
            </a:r>
            <a:r>
              <a:rPr lang="en-US" sz="1200">
                <a:solidFill>
                  <a:srgbClr val="000000"/>
                </a:solidFill>
                <a:latin typeface="Consolas"/>
              </a:rPr>
              <a:t>.setAttribute(KorisnikController.</a:t>
            </a:r>
            <a:r>
              <a:rPr lang="en-US" sz="1200" b="1" i="1">
                <a:solidFill>
                  <a:srgbClr val="0000C0"/>
                </a:solidFill>
                <a:latin typeface="Consolas"/>
              </a:rPr>
              <a:t>KORISNICI_KEY</a:t>
            </a:r>
            <a:r>
              <a:rPr lang="en-US" sz="1200" b="1" i="1">
                <a:solidFill>
                  <a:srgbClr val="000000"/>
                </a:solidFill>
                <a:latin typeface="Consolas"/>
              </a:rPr>
              <a:t>,</a:t>
            </a:r>
            <a:r>
              <a:rPr lang="en-US" sz="1200" b="1" i="1">
                <a:solidFill>
                  <a:srgbClr val="6A3E3E"/>
                </a:solidFill>
                <a:latin typeface="Consolas"/>
              </a:rPr>
              <a:t>korisnici</a:t>
            </a:r>
            <a:r>
              <a:rPr lang="en-US" sz="1200" b="1" i="1">
                <a:solidFill>
                  <a:srgbClr val="000000"/>
                </a:solidFill>
                <a:latin typeface="Consolas"/>
              </a:rPr>
              <a:t>);</a:t>
            </a:r>
          </a:p>
          <a:p>
            <a:r>
              <a:rPr lang="sr-Latn-RS" sz="1200">
                <a:solidFill>
                  <a:srgbClr val="000000"/>
                </a:solidFill>
                <a:latin typeface="Consolas"/>
              </a:rPr>
              <a:t>	</a:t>
            </a:r>
            <a:r>
              <a:rPr lang="en-US" sz="1200">
                <a:solidFill>
                  <a:srgbClr val="000000"/>
                </a:solidFill>
                <a:latin typeface="Consolas"/>
              </a:rPr>
              <a:t>}</a:t>
            </a:r>
            <a:endParaRPr lang="en-US" sz="1200"/>
          </a:p>
        </p:txBody>
      </p:sp>
      <p:sp>
        <p:nvSpPr>
          <p:cNvPr id="6" name="Title 1"/>
          <p:cNvSpPr txBox="1">
            <a:spLocks/>
          </p:cNvSpPr>
          <p:nvPr/>
        </p:nvSpPr>
        <p:spPr>
          <a:xfrm>
            <a:off x="249382" y="960578"/>
            <a:ext cx="11684000" cy="5215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r-Latn-RS" sz="4000" dirty="0">
                <a:latin typeface="+mn-lt"/>
              </a:rPr>
              <a:t>Vežba posle Termin 4 – </a:t>
            </a:r>
            <a:r>
              <a:rPr lang="sr-Latn-RS" sz="4000" dirty="0" err="1">
                <a:latin typeface="+mn-lt"/>
              </a:rPr>
              <a:t>KorisnikController</a:t>
            </a:r>
            <a:endParaRPr lang="en-US" sz="4000" dirty="0">
              <a:latin typeface="+mn-lt"/>
            </a:endParaRPr>
          </a:p>
        </p:txBody>
      </p:sp>
    </p:spTree>
    <p:extLst>
      <p:ext uri="{BB962C8B-B14F-4D97-AF65-F5344CB8AC3E}">
        <p14:creationId xmlns:p14="http://schemas.microsoft.com/office/powerpoint/2010/main" val="1404055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14921</TotalTime>
  <Words>11936</Words>
  <Application>Microsoft Office PowerPoint</Application>
  <PresentationFormat>Widescreen</PresentationFormat>
  <Paragraphs>1371</Paragraphs>
  <Slides>130</Slides>
  <Notes>127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130</vt:i4>
      </vt:variant>
    </vt:vector>
  </HeadingPairs>
  <TitlesOfParts>
    <vt:vector size="137" baseType="lpstr">
      <vt:lpstr>Arial</vt:lpstr>
      <vt:lpstr>Calibri</vt:lpstr>
      <vt:lpstr>Calibri Light</vt:lpstr>
      <vt:lpstr>Consolas</vt:lpstr>
      <vt:lpstr>Courier New</vt:lpstr>
      <vt:lpstr>Times New Roman</vt:lpstr>
      <vt:lpstr>Office Theme</vt:lpstr>
      <vt:lpstr>Sadržaj</vt:lpstr>
      <vt:lpstr>Osnove web programiranja</vt:lpstr>
      <vt:lpstr>Spring Boot uvod</vt:lpstr>
      <vt:lpstr>Spring Boot uvod</vt:lpstr>
      <vt:lpstr>Spring Boot uvod</vt:lpstr>
      <vt:lpstr>Spring Boot uvod</vt:lpstr>
      <vt:lpstr>Spring Boot uvod</vt:lpstr>
      <vt:lpstr>Spring Boot uvod</vt:lpstr>
      <vt:lpstr>PowerPoint Presentation</vt:lpstr>
      <vt:lpstr>PowerPoint Presentation</vt:lpstr>
      <vt:lpstr>PowerPoint Presentation</vt:lpstr>
      <vt:lpstr>PowerPoint Presentation</vt:lpstr>
      <vt:lpstr>PowerPoint Presentation</vt:lpstr>
      <vt:lpstr>Uvlačenje postojećeg Maven projekta</vt:lpstr>
      <vt:lpstr>Uvlačenje postojećeg Maven projekta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Controllers</vt:lpstr>
      <vt:lpstr>Controllers</vt:lpstr>
      <vt:lpstr>Controllers</vt:lpstr>
      <vt:lpstr>Controllers</vt:lpstr>
      <vt:lpstr>Controllers</vt:lpstr>
      <vt:lpstr>Controllers</vt:lpstr>
      <vt:lpstr>Controllers</vt:lpstr>
      <vt:lpstr>Controllers</vt:lpstr>
      <vt:lpstr>Controllers</vt:lpstr>
      <vt:lpstr>Controllers</vt:lpstr>
      <vt:lpstr>Controllers</vt:lpstr>
      <vt:lpstr>Controllers</vt:lpstr>
      <vt:lpstr>Controllers</vt:lpstr>
      <vt:lpstr>Controllers</vt:lpstr>
      <vt:lpstr>Controllers</vt:lpstr>
      <vt:lpstr>Controllers</vt:lpstr>
      <vt:lpstr>Controllers</vt:lpstr>
      <vt:lpstr>Controllers</vt:lpstr>
      <vt:lpstr>Controllers</vt:lpstr>
      <vt:lpstr>Controllers</vt:lpstr>
      <vt:lpstr>Controllers</vt:lpstr>
      <vt:lpstr>Controllers</vt:lpstr>
      <vt:lpstr>Controllers</vt:lpstr>
      <vt:lpstr>PowerPoint Presentation</vt:lpstr>
      <vt:lpstr>Controllers</vt:lpstr>
      <vt:lpstr>Controllers</vt:lpstr>
      <vt:lpstr>PowerPoint Presentation</vt:lpstr>
      <vt:lpstr>Controllers</vt:lpstr>
      <vt:lpstr>Controllers</vt:lpstr>
      <vt:lpstr>Controllers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Controllers</vt:lpstr>
      <vt:lpstr>Controllers</vt:lpstr>
      <vt:lpstr>Case study – CRUD bioskop veb aplikacija</vt:lpstr>
      <vt:lpstr>Case study – CRUD bioskop veb aplikacija</vt:lpstr>
      <vt:lpstr>Case study – CRUD bioskop veb aplikacija</vt:lpstr>
      <vt:lpstr>Case study – CRUD bioskop veb aplikacija</vt:lpstr>
      <vt:lpstr>Case study – CRUD bioskop veb aplikacija</vt:lpstr>
      <vt:lpstr>Case study – CRUD bioskop veb aplikacija</vt:lpstr>
      <vt:lpstr>Case study – CRUD bioskop veb aplikacija</vt:lpstr>
      <vt:lpstr>Case study – CRUD bioskop veb aplikacija</vt:lpstr>
      <vt:lpstr>Case study – CRUD bioskop veb aplikacija</vt:lpstr>
      <vt:lpstr>Case study – CRUD bioskop veb aplikacija</vt:lpstr>
      <vt:lpstr>Case study – CRUD bioskop veb aplikacija</vt:lpstr>
      <vt:lpstr>Case study – CRUD bioskop veb aplikacija</vt:lpstr>
      <vt:lpstr>Case study – CRUD bioskop veb aplikacija</vt:lpstr>
      <vt:lpstr>Case study – CRUD bioskop veb aplikacija</vt:lpstr>
      <vt:lpstr>Case study – rad sa korisnicima</vt:lpstr>
      <vt:lpstr>Case study – rad sa korisnicima</vt:lpstr>
      <vt:lpstr>Case study – rad sa korisnicima</vt:lpstr>
      <vt:lpstr>Case study – rad sa korisnicima</vt:lpstr>
      <vt:lpstr>Case study – rad sa korisnicima</vt:lpstr>
      <vt:lpstr>Case study – rad sa korisnicima</vt:lpstr>
      <vt:lpstr>Case study – rad sa korisnicima</vt:lpstr>
      <vt:lpstr>Case study – rad sa korisnicima</vt:lpstr>
      <vt:lpstr>Case study – rad sa korisnicima</vt:lpstr>
      <vt:lpstr>Case study – rad sa korisnicima</vt:lpstr>
      <vt:lpstr>Case study – rad sa korisnicima</vt:lpstr>
      <vt:lpstr>Case study – rad sa korisnicima</vt:lpstr>
      <vt:lpstr>Case study – rad sa korisnicima</vt:lpstr>
      <vt:lpstr>Dodatno</vt:lpstr>
      <vt:lpstr>PowerPoint Presentation</vt:lpstr>
      <vt:lpstr>PowerPoint Presentation</vt:lpstr>
      <vt:lpstr>PowerPoint Presentation</vt:lpstr>
      <vt:lpstr>PowerPoint Presentation</vt:lpstr>
      <vt:lpstr>Spring MVC workflow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Web Development</dc:title>
  <dc:creator>Milos</dc:creator>
  <cp:lastModifiedBy>Siniša</cp:lastModifiedBy>
  <cp:revision>984</cp:revision>
  <dcterms:created xsi:type="dcterms:W3CDTF">2020-03-26T12:06:01Z</dcterms:created>
  <dcterms:modified xsi:type="dcterms:W3CDTF">2022-10-20T11:14:57Z</dcterms:modified>
</cp:coreProperties>
</file>