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502" r:id="rId2"/>
    <p:sldId id="258" r:id="rId3"/>
    <p:sldId id="434" r:id="rId4"/>
    <p:sldId id="435" r:id="rId5"/>
    <p:sldId id="436" r:id="rId6"/>
    <p:sldId id="437" r:id="rId7"/>
    <p:sldId id="439" r:id="rId8"/>
    <p:sldId id="440" r:id="rId9"/>
    <p:sldId id="438" r:id="rId10"/>
    <p:sldId id="441" r:id="rId11"/>
    <p:sldId id="442" r:id="rId12"/>
    <p:sldId id="520" r:id="rId13"/>
    <p:sldId id="443" r:id="rId14"/>
    <p:sldId id="447" r:id="rId15"/>
    <p:sldId id="448" r:id="rId16"/>
    <p:sldId id="444" r:id="rId17"/>
    <p:sldId id="445" r:id="rId18"/>
    <p:sldId id="446" r:id="rId19"/>
    <p:sldId id="449" r:id="rId20"/>
    <p:sldId id="451" r:id="rId21"/>
    <p:sldId id="453" r:id="rId22"/>
    <p:sldId id="454" r:id="rId23"/>
    <p:sldId id="455" r:id="rId24"/>
    <p:sldId id="450" r:id="rId25"/>
    <p:sldId id="452" r:id="rId26"/>
    <p:sldId id="456" r:id="rId27"/>
    <p:sldId id="457" r:id="rId28"/>
    <p:sldId id="458" r:id="rId29"/>
    <p:sldId id="460" r:id="rId30"/>
    <p:sldId id="529" r:id="rId31"/>
    <p:sldId id="528" r:id="rId32"/>
    <p:sldId id="523" r:id="rId33"/>
    <p:sldId id="524" r:id="rId34"/>
    <p:sldId id="525" r:id="rId35"/>
    <p:sldId id="526" r:id="rId36"/>
    <p:sldId id="527" r:id="rId37"/>
    <p:sldId id="462" r:id="rId38"/>
    <p:sldId id="463" r:id="rId39"/>
    <p:sldId id="464" r:id="rId40"/>
    <p:sldId id="472" r:id="rId41"/>
    <p:sldId id="473" r:id="rId42"/>
    <p:sldId id="521" r:id="rId43"/>
    <p:sldId id="519" r:id="rId44"/>
    <p:sldId id="297" r:id="rId45"/>
    <p:sldId id="52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8BE"/>
    <a:srgbClr val="BF247D"/>
    <a:srgbClr val="F16726"/>
    <a:srgbClr val="31AC4A"/>
    <a:srgbClr val="EA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8" autoAdjust="0"/>
    <p:restoredTop sz="94102" autoAdjust="0"/>
  </p:normalViewPr>
  <p:slideViewPr>
    <p:cSldViewPr snapToGrid="0">
      <p:cViewPr varScale="1">
        <p:scale>
          <a:sx n="117" d="100"/>
          <a:sy n="117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CB24-D4FF-43DD-8E64-17BD169289A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6C24-BA1C-48DB-B8E9-887F4C67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Web Application Security Project (OWASP) is a nonprofit foundation that works to improve the security of software</a:t>
            </a:r>
            <a:endParaRPr lang="sr-Latn-R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r-Latn-R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Šta je </a:t>
            </a:r>
            <a:r>
              <a:rPr lang="sr-Latn-RS" dirty="0" err="1"/>
              <a:t>cookie</a:t>
            </a:r>
            <a:r>
              <a:rPr lang="sr-Latn-RS" dirty="0"/>
              <a:t>?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to je neki </a:t>
            </a:r>
            <a:r>
              <a:rPr lang="sr-Latn-RS" dirty="0" err="1"/>
              <a:t>hash</a:t>
            </a:r>
            <a:r>
              <a:rPr lang="sr-Latn-RS" dirty="0"/>
              <a:t> kod koji predstavlja neki </a:t>
            </a:r>
            <a:r>
              <a:rPr lang="sr-Latn-RS" dirty="0" err="1"/>
              <a:t>id</a:t>
            </a:r>
            <a:r>
              <a:rPr lang="sr-Latn-RS" dirty="0"/>
              <a:t> klijenta na serveru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 može, sesija nije dostupna u tom trenutku, jer se sesija kreira za klijenta tek kada doće prvi HTTP zahtev i kada se pozove Handler metoda.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Nije jer se isti objekat kontrolera koristi da obradi HTTP zahteve od različitih klijenata, tada bi pri obradi zahteva jednog klijenta može se dogoditi da se koristi sesija od drugog.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Import BioskopVebAplikacijaT5.zip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Pokrenite zasto nije dostupno</a:t>
            </a:r>
            <a:endParaRPr lang="sr-Latn-RS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Zato sto naziv projekta ne mora biti naziv web aplikacije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35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77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798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80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126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44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Sa cookijima svi vas prate</a:t>
            </a:r>
            <a:endParaRPr lang="en-US"/>
          </a:p>
          <a:p>
            <a:endParaRPr lang="sr-Latn-RS"/>
          </a:p>
          <a:p>
            <a:r>
              <a:rPr lang="sr-Latn-RS"/>
              <a:t>Prica o Bellvile kompleksu, free wify i krađi bankovnih računa, ne koristi besplatan wify za proveru banke preko web browsera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18E3-8B1C-4B2B-AB06-477F1B0B28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lock.com/blog/owasp-top-10-broken-authentication-session-managemen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BioskopVebAplikacija/Filmovi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mvc-session-attribut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sessio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inuse.com/spring/springboot_session_redis" TargetMode="External"/><Relationship Id="rId5" Type="http://schemas.openxmlformats.org/officeDocument/2006/relationships/hyperlink" Target="https://www.baeldung.com/spring-session" TargetMode="External"/><Relationship Id="rId4" Type="http://schemas.openxmlformats.org/officeDocument/2006/relationships/hyperlink" Target="https://www.techgeeknext.com/spring-boot/spring-boot-session-management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520548"/>
            <a:ext cx="9144000" cy="989415"/>
          </a:xfrm>
        </p:spPr>
        <p:txBody>
          <a:bodyPr/>
          <a:lstStyle/>
          <a:p>
            <a:r>
              <a:rPr lang="en-US" i="1">
                <a:latin typeface="+mn-lt"/>
              </a:rPr>
              <a:t>Osnove web programiranja</a:t>
            </a:r>
            <a:endParaRPr lang="en-US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692869"/>
          </a:xfrm>
        </p:spPr>
        <p:txBody>
          <a:bodyPr>
            <a:noAutofit/>
          </a:bodyPr>
          <a:lstStyle/>
          <a:p>
            <a:r>
              <a:rPr lang="sr-Latn-RS" sz="4800"/>
              <a:t>HTTP i mehanizam sesije</a:t>
            </a:r>
            <a:endParaRPr lang="en-US" sz="4800"/>
          </a:p>
          <a:p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3999" y="4386984"/>
            <a:ext cx="9144000" cy="665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</a:rPr>
              <a:t>Termin</a:t>
            </a:r>
            <a:r>
              <a:rPr lang="en-US" sz="4000">
                <a:solidFill>
                  <a:schemeClr val="bg1"/>
                </a:solidFill>
              </a:rPr>
              <a:t> 5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22" y="586152"/>
            <a:ext cx="1805353" cy="199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47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HTTP i mehanizam sesije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HTTP Response + cookie</a:t>
            </a:r>
          </a:p>
        </p:txBody>
      </p:sp>
      <p:sp>
        <p:nvSpPr>
          <p:cNvPr id="35" name="Oval 34"/>
          <p:cNvSpPr/>
          <p:nvPr/>
        </p:nvSpPr>
        <p:spPr>
          <a:xfrm>
            <a:off x="748924" y="1829564"/>
            <a:ext cx="457200" cy="2736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000">
                <a:solidFill>
                  <a:schemeClr val="tx2"/>
                </a:solidFill>
              </a:rPr>
              <a:t>2</a:t>
            </a:r>
            <a:endParaRPr lang="en-US" sz="1000">
              <a:solidFill>
                <a:schemeClr val="tx2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2169594"/>
            <a:ext cx="11684000" cy="27991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2954215" y="3913857"/>
            <a:ext cx="1054608" cy="315771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02030" y="3915435"/>
            <a:ext cx="1054608" cy="315771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532923" y="3913856"/>
            <a:ext cx="1054608" cy="315771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5395057"/>
            <a:ext cx="11790244" cy="9432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94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HTTP i mehanizam sesije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155947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CS" altLang="sr-Latn-RS"/>
              <a:t>Svaki brauzer ima svoje kukije i ne deli ih sa drugim brauzerima</a:t>
            </a:r>
          </a:p>
          <a:p>
            <a:pPr lvl="1"/>
            <a:r>
              <a:rPr lang="sr-Latn-CS" altLang="sr-Latn-RS"/>
              <a:t>za svaki sajt postoji poseban kuki</a:t>
            </a:r>
          </a:p>
          <a:p>
            <a:r>
              <a:rPr lang="sr-Latn-CS" altLang="sr-Latn-RS"/>
              <a:t>Tabovi i stranice u brauzerima dele kukije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Brauzeri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3429000"/>
            <a:ext cx="5842000" cy="1280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88237" y="4069202"/>
            <a:ext cx="1054608" cy="315771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28" y="3307904"/>
            <a:ext cx="4748810" cy="341333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8898094" y="6126602"/>
            <a:ext cx="1054608" cy="315771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15AE9D0-DB5E-4E05-8205-10D82FFB4A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48" y="4384973"/>
            <a:ext cx="644608" cy="66554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C498C98-98FF-4F73-B111-BDA8B948CD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486" y="4505653"/>
            <a:ext cx="1183195" cy="66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HTTP i mehanizam sesije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Kako</a:t>
            </a:r>
            <a:r>
              <a:rPr lang="en-US" sz="4000" dirty="0">
                <a:latin typeface="+mn-lt"/>
              </a:rPr>
              <a:t> o</a:t>
            </a:r>
            <a:r>
              <a:rPr lang="sr-Latn-RS" sz="4000" dirty="0" err="1">
                <a:latin typeface="+mn-lt"/>
              </a:rPr>
              <a:t>čistitki</a:t>
            </a:r>
            <a:r>
              <a:rPr lang="sr-Latn-RS" sz="4000" dirty="0">
                <a:latin typeface="+mn-lt"/>
              </a:rPr>
              <a:t> određen</a:t>
            </a:r>
            <a:r>
              <a:rPr lang="en-US" sz="4000" dirty="0">
                <a:latin typeface="+mn-lt"/>
              </a:rPr>
              <a:t>e</a:t>
            </a:r>
            <a:r>
              <a:rPr lang="sr-Latn-RS" sz="4000" dirty="0">
                <a:latin typeface="+mn-lt"/>
              </a:rPr>
              <a:t> </a:t>
            </a:r>
            <a:r>
              <a:rPr lang="sr-Latn-RS" sz="4000" dirty="0" err="1">
                <a:latin typeface="+mn-lt"/>
              </a:rPr>
              <a:t>cookie</a:t>
            </a:r>
            <a:r>
              <a:rPr lang="sr-Latn-RS" sz="4000" dirty="0">
                <a:latin typeface="+mn-lt"/>
              </a:rPr>
              <a:t> iz </a:t>
            </a:r>
            <a:r>
              <a:rPr lang="sr-Latn-RS" sz="4000" dirty="0" err="1">
                <a:latin typeface="+mn-lt"/>
              </a:rPr>
              <a:t>brauzera</a:t>
            </a:r>
            <a:endParaRPr lang="sr-Latn-RS" sz="40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67" y="1943440"/>
            <a:ext cx="5002213" cy="21161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65" y="4595813"/>
            <a:ext cx="6423025" cy="1933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9AE489D-B881-46E9-A466-F287C01C81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83" y="5090651"/>
            <a:ext cx="644608" cy="665547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A7C4FA8-7B22-43B1-9089-3D0BE06843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207" y="2288074"/>
            <a:ext cx="1183195" cy="66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HTTP i mehanizam sesije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4998240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vi-VN" altLang="sr-Latn-RS" dirty="0">
                <a:latin typeface="Calibri" pitchFamily="34" charset="0"/>
              </a:rPr>
              <a:t>Ako navigator ne prihvata cookie-je, koristi se URL Rewriting mehanizam</a:t>
            </a:r>
          </a:p>
          <a:p>
            <a:r>
              <a:rPr lang="vi-VN" altLang="sr-Latn-RS" dirty="0">
                <a:latin typeface="Calibri" pitchFamily="34" charset="0"/>
              </a:rPr>
              <a:t>u hiperlink (&lt;a href="..."&gt;) koji "gađa" naš server ugradimo id sesije:</a:t>
            </a:r>
          </a:p>
          <a:p>
            <a:pPr marL="457200" lvl="1" indent="0">
              <a:buNone/>
            </a:pPr>
            <a:r>
              <a:rPr lang="vi-VN" altLang="sr-Latn-RS" dirty="0">
                <a:latin typeface="Calibri" pitchFamily="34" charset="0"/>
              </a:rPr>
              <a:t>&lt;a href=http://www.myserver.com/catalog/index.html</a:t>
            </a:r>
            <a:r>
              <a:rPr lang="vi-VN" altLang="sr-Latn-RS" b="1" dirty="0">
                <a:latin typeface="Calibri" pitchFamily="34" charset="0"/>
              </a:rPr>
              <a:t>;jsessionid=1234</a:t>
            </a:r>
            <a:r>
              <a:rPr lang="vi-VN" altLang="sr-Latn-RS" dirty="0">
                <a:latin typeface="Calibri" pitchFamily="34" charset="0"/>
              </a:rPr>
              <a:t>&gt;</a:t>
            </a:r>
          </a:p>
          <a:p>
            <a:r>
              <a:rPr lang="vi-VN" altLang="sr-Latn-RS" dirty="0">
                <a:latin typeface="Calibri" pitchFamily="34" charset="0"/>
              </a:rPr>
              <a:t>Da li uvek možemo da koristimo ovu tehniku?</a:t>
            </a:r>
            <a:endParaRPr lang="sr-Latn-RS" altLang="sr-Latn-RS" dirty="0">
              <a:latin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</a:rPr>
              <a:t>Exposing session information in the URL is a growing </a:t>
            </a:r>
            <a:r>
              <a:rPr lang="en-US" dirty="0">
                <a:latin typeface="Calibri" pitchFamily="34" charset="0"/>
                <a:hlinkClick r:id="rId3" tooltip="Top 10 2013-A2-Broken Authentication and Session Management"/>
              </a:rPr>
              <a:t>security risk</a:t>
            </a:r>
            <a:r>
              <a:rPr lang="en-US" dirty="0">
                <a:latin typeface="Calibri" pitchFamily="34" charset="0"/>
              </a:rPr>
              <a:t> (from place 7 in 2007 to place 2 in 2013 on the OWASP Top 10 List)</a:t>
            </a:r>
            <a:endParaRPr lang="vi-VN" altLang="sr-Latn-RS" dirty="0">
              <a:latin typeface="Calibri" pitchFamily="34" charset="0"/>
            </a:endParaRPr>
          </a:p>
          <a:p>
            <a:r>
              <a:rPr lang="vi-VN" altLang="sr-Latn-RS" dirty="0">
                <a:latin typeface="Calibri" pitchFamily="34" charset="0"/>
              </a:rPr>
              <a:t>Gde se stavlja id sesije u formi?</a:t>
            </a:r>
            <a:endParaRPr lang="sr-Latn-RS" altLang="sr-Latn-RS" dirty="0">
              <a:latin typeface="Calibri" pitchFamily="34" charset="0"/>
            </a:endParaRPr>
          </a:p>
          <a:p>
            <a:pPr lvl="1"/>
            <a:r>
              <a:rPr lang="sr-Latn-RS" dirty="0">
                <a:latin typeface="Calibri" pitchFamily="34" charset="0"/>
              </a:rPr>
              <a:t>u </a:t>
            </a:r>
            <a:r>
              <a:rPr lang="sr-Latn-RS" dirty="0" err="1">
                <a:latin typeface="Calibri" pitchFamily="34" charset="0"/>
              </a:rPr>
              <a:t>hidden</a:t>
            </a:r>
            <a:r>
              <a:rPr lang="sr-Latn-RS" dirty="0">
                <a:latin typeface="Calibri" pitchFamily="34" charset="0"/>
              </a:rPr>
              <a:t> polje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Alternativan način čuvanje statusa klijenta </a:t>
            </a:r>
          </a:p>
        </p:txBody>
      </p:sp>
    </p:spTree>
    <p:extLst>
      <p:ext uri="{BB962C8B-B14F-4D97-AF65-F5344CB8AC3E}">
        <p14:creationId xmlns:p14="http://schemas.microsoft.com/office/powerpoint/2010/main" val="155984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P</a:t>
            </a:r>
            <a:r>
              <a:rPr lang="en-US">
                <a:solidFill>
                  <a:schemeClr val="bg1"/>
                </a:solidFill>
                <a:latin typeface="+mn-lt"/>
              </a:rPr>
              <a:t>raćenje sesije klijenta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1614179"/>
          </a:xfr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r-Latn-RS" dirty="0"/>
              <a:t>Za sesiju se definiše period neaktivnosti</a:t>
            </a:r>
          </a:p>
          <a:p>
            <a:pPr lvl="1">
              <a:lnSpc>
                <a:spcPct val="80000"/>
              </a:lnSpc>
            </a:pPr>
            <a:r>
              <a:rPr lang="sr-Latn-RS" dirty="0"/>
              <a:t>Ako klijent više od navedenog perioda nije komunicirao sa serverom sesija za klijenta se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sr-Latn-RS" dirty="0"/>
              <a:t>poništava</a:t>
            </a:r>
          </a:p>
          <a:p>
            <a:pPr>
              <a:lnSpc>
                <a:spcPct val="80000"/>
              </a:lnSpc>
            </a:pPr>
            <a:r>
              <a:rPr lang="en-US" dirty="0"/>
              <a:t>Session inactivity – obi</a:t>
            </a:r>
            <a:r>
              <a:rPr lang="sr-Latn-CS" dirty="0" err="1"/>
              <a:t>čno</a:t>
            </a:r>
            <a:r>
              <a:rPr lang="sr-Latn-CS" dirty="0"/>
              <a:t> </a:t>
            </a:r>
            <a:r>
              <a:rPr lang="en-US" dirty="0"/>
              <a:t>30 </a:t>
            </a:r>
            <a:r>
              <a:rPr lang="en-US" dirty="0" err="1"/>
              <a:t>minuta</a:t>
            </a:r>
            <a:r>
              <a:rPr lang="sr-Latn-RS" dirty="0"/>
              <a:t>, ali može da se podesi</a:t>
            </a:r>
            <a:endParaRPr lang="sr-Latn-C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Praćenje sesije klijenta</a:t>
            </a:r>
          </a:p>
        </p:txBody>
      </p:sp>
    </p:spTree>
    <p:extLst>
      <p:ext uri="{BB962C8B-B14F-4D97-AF65-F5344CB8AC3E}">
        <p14:creationId xmlns:p14="http://schemas.microsoft.com/office/powerpoint/2010/main" val="423409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P</a:t>
            </a:r>
            <a:r>
              <a:rPr lang="en-US">
                <a:solidFill>
                  <a:schemeClr val="bg1"/>
                </a:solidFill>
                <a:latin typeface="+mn-lt"/>
              </a:rPr>
              <a:t>raćenje sesije klijenta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4998240"/>
          </a:xfr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/>
              <a:t>Session inactivity – obi</a:t>
            </a:r>
            <a:r>
              <a:rPr lang="sr-Latn-CS"/>
              <a:t>čno </a:t>
            </a:r>
            <a:r>
              <a:rPr lang="en-US"/>
              <a:t>30 minuta</a:t>
            </a:r>
            <a:r>
              <a:rPr lang="sr-Latn-RS"/>
              <a:t>, ali može da se podesi na različitim nivoima</a:t>
            </a:r>
            <a:endParaRPr lang="sr-Latn-CS"/>
          </a:p>
          <a:p>
            <a:pPr lvl="1">
              <a:lnSpc>
                <a:spcPct val="80000"/>
              </a:lnSpc>
            </a:pPr>
            <a:r>
              <a:rPr lang="sr-Latn-CS"/>
              <a:t>nivo </a:t>
            </a:r>
            <a:r>
              <a:rPr lang="en-US"/>
              <a:t>veb </a:t>
            </a:r>
            <a:r>
              <a:rPr lang="sr-Latn-CS"/>
              <a:t>servera - u </a:t>
            </a:r>
            <a:r>
              <a:rPr lang="en-US"/>
              <a:t>/</a:t>
            </a:r>
            <a:r>
              <a:rPr lang="sr-Latn-CS"/>
              <a:t>conf</a:t>
            </a:r>
            <a:r>
              <a:rPr lang="en-US"/>
              <a:t>/</a:t>
            </a:r>
            <a:r>
              <a:rPr lang="sr-Latn-CS"/>
              <a:t>web.xml fajlu za Apache Tomcat i odnosi se na minute</a:t>
            </a:r>
          </a:p>
          <a:p>
            <a:pPr marL="457200" lvl="1" indent="0">
              <a:buNone/>
            </a:pPr>
            <a:r>
              <a:rPr lang="en-US" sz="1500">
                <a:solidFill>
                  <a:srgbClr val="3F7F7F"/>
                </a:solidFill>
                <a:latin typeface="Consolas"/>
              </a:rPr>
              <a:t>&lt;session-config&gt;</a:t>
            </a:r>
          </a:p>
          <a:p>
            <a:pPr marL="457200" lvl="1" indent="0">
              <a:buNone/>
            </a:pPr>
            <a:r>
              <a:rPr lang="sr-Latn-RS" sz="1500">
                <a:solidFill>
                  <a:srgbClr val="3F7F7F"/>
                </a:solidFill>
                <a:latin typeface="Consolas"/>
              </a:rPr>
              <a:t>	</a:t>
            </a:r>
            <a:r>
              <a:rPr lang="en-US" sz="1500">
                <a:solidFill>
                  <a:srgbClr val="3F7F7F"/>
                </a:solidFill>
                <a:latin typeface="Consolas"/>
              </a:rPr>
              <a:t>&lt;session-timeout&gt;</a:t>
            </a:r>
            <a:r>
              <a:rPr lang="sr-Latn-RS" sz="1500">
                <a:latin typeface="Consolas"/>
              </a:rPr>
              <a:t>30</a:t>
            </a:r>
            <a:r>
              <a:rPr lang="en-US" sz="1500">
                <a:solidFill>
                  <a:srgbClr val="3F7F7F"/>
                </a:solidFill>
                <a:latin typeface="Consolas"/>
              </a:rPr>
              <a:t>&lt;/session-timeout&gt;</a:t>
            </a:r>
          </a:p>
          <a:p>
            <a:pPr marL="457200" lvl="1" indent="0">
              <a:buNone/>
            </a:pPr>
            <a:r>
              <a:rPr lang="en-US" sz="1500">
                <a:solidFill>
                  <a:srgbClr val="3F7F7F"/>
                </a:solidFill>
                <a:latin typeface="Consolas"/>
              </a:rPr>
              <a:t>&lt;/session-config&gt;</a:t>
            </a:r>
            <a:endParaRPr lang="sr-Latn-CS" sz="1500">
              <a:solidFill>
                <a:srgbClr val="3F7F7F"/>
              </a:solidFill>
              <a:latin typeface="Consolas"/>
            </a:endParaRPr>
          </a:p>
          <a:p>
            <a:pPr lvl="1">
              <a:lnSpc>
                <a:spcPct val="80000"/>
              </a:lnSpc>
            </a:pPr>
            <a:r>
              <a:rPr lang="sr-Latn-CS"/>
              <a:t>nivo </a:t>
            </a:r>
            <a:r>
              <a:rPr lang="en-US"/>
              <a:t>aplikacije </a:t>
            </a:r>
            <a:r>
              <a:rPr lang="sr-Latn-CS"/>
              <a:t>- u </a:t>
            </a:r>
            <a:r>
              <a:rPr lang="en-US"/>
              <a:t>/WEB-INF/</a:t>
            </a:r>
            <a:r>
              <a:rPr lang="sr-Latn-CS"/>
              <a:t>web.xml za </a:t>
            </a:r>
            <a:r>
              <a:rPr lang="en-US"/>
              <a:t>aplikaciju </a:t>
            </a:r>
            <a:r>
              <a:rPr lang="sr-Latn-CS"/>
              <a:t>i odnosi se na minute</a:t>
            </a:r>
          </a:p>
          <a:p>
            <a:pPr marL="457200" lvl="1" indent="0">
              <a:buNone/>
            </a:pPr>
            <a:r>
              <a:rPr lang="en-US" sz="15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500">
                <a:solidFill>
                  <a:srgbClr val="3F7F7F"/>
                </a:solidFill>
                <a:latin typeface="Consolas"/>
              </a:rPr>
              <a:t>session-config</a:t>
            </a:r>
            <a:r>
              <a:rPr lang="en-US" sz="15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457200" lvl="1" indent="0">
              <a:buNone/>
            </a:pPr>
            <a:r>
              <a:rPr lang="sr-Latn-RS" sz="150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5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500">
                <a:solidFill>
                  <a:srgbClr val="3F7F7F"/>
                </a:solidFill>
                <a:latin typeface="Consolas"/>
              </a:rPr>
              <a:t>session-timeout</a:t>
            </a:r>
            <a:r>
              <a:rPr lang="en-US" sz="1500">
                <a:solidFill>
                  <a:srgbClr val="008080"/>
                </a:solidFill>
                <a:latin typeface="Consolas"/>
              </a:rPr>
              <a:t>&gt;</a:t>
            </a:r>
            <a:r>
              <a:rPr lang="sr-Latn-RS" sz="1500">
                <a:solidFill>
                  <a:srgbClr val="000000"/>
                </a:solidFill>
                <a:latin typeface="Consolas"/>
              </a:rPr>
              <a:t>30</a:t>
            </a:r>
            <a:r>
              <a:rPr lang="en-US" sz="15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500">
                <a:solidFill>
                  <a:srgbClr val="3F7F7F"/>
                </a:solidFill>
                <a:latin typeface="Consolas"/>
              </a:rPr>
              <a:t>session-timeout</a:t>
            </a:r>
            <a:r>
              <a:rPr lang="en-US" sz="15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457200" lvl="1" indent="0">
              <a:buNone/>
            </a:pPr>
            <a:r>
              <a:rPr lang="en-US" sz="15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500">
                <a:solidFill>
                  <a:srgbClr val="3F7F7F"/>
                </a:solidFill>
                <a:latin typeface="Consolas"/>
              </a:rPr>
              <a:t>session-config</a:t>
            </a:r>
            <a:r>
              <a:rPr lang="en-US" sz="1500">
                <a:solidFill>
                  <a:srgbClr val="008080"/>
                </a:solidFill>
                <a:latin typeface="Consolas"/>
              </a:rPr>
              <a:t>&gt;</a:t>
            </a:r>
            <a:endParaRPr lang="sr-Latn-RS" sz="1500">
              <a:solidFill>
                <a:srgbClr val="008080"/>
              </a:solidFill>
              <a:latin typeface="Consolas"/>
            </a:endParaRPr>
          </a:p>
          <a:p>
            <a:pPr lvl="1"/>
            <a:r>
              <a:rPr lang="sr-Latn-CS"/>
              <a:t>nivo </a:t>
            </a:r>
            <a:r>
              <a:rPr lang="en-US"/>
              <a:t>aplikacije </a:t>
            </a:r>
            <a:r>
              <a:rPr lang="sr-Latn-CS"/>
              <a:t>- u application.properties fajlu za </a:t>
            </a:r>
            <a:r>
              <a:rPr lang="en-US"/>
              <a:t>aplikaciju</a:t>
            </a:r>
            <a:r>
              <a:rPr lang="sr-Latn-CS"/>
              <a:t>, na dva načina, odnosi se na minute ili sekunde</a:t>
            </a:r>
          </a:p>
          <a:p>
            <a:pPr marL="914400" lvl="2" indent="0">
              <a:buNone/>
            </a:pPr>
            <a:r>
              <a:rPr lang="en-US" sz="1500">
                <a:solidFill>
                  <a:srgbClr val="000000"/>
                </a:solidFill>
                <a:latin typeface="Consolas"/>
              </a:rPr>
              <a:t>server.servlet.session.timeout=</a:t>
            </a:r>
            <a:r>
              <a:rPr lang="sr-Latn-RS" sz="1500">
                <a:solidFill>
                  <a:srgbClr val="2A00FF"/>
                </a:solidFill>
                <a:latin typeface="Consolas"/>
              </a:rPr>
              <a:t>30</a:t>
            </a:r>
          </a:p>
          <a:p>
            <a:pPr marL="914400" lvl="2" indent="0">
              <a:buNone/>
            </a:pPr>
            <a:r>
              <a:rPr lang="en-US" sz="1500">
                <a:solidFill>
                  <a:srgbClr val="000000"/>
                </a:solidFill>
                <a:latin typeface="Consolas"/>
              </a:rPr>
              <a:t>spring.session.timeout.seconds=</a:t>
            </a:r>
            <a:r>
              <a:rPr lang="sr-Latn-RS" sz="1500">
                <a:solidFill>
                  <a:srgbClr val="2A00FF"/>
                </a:solidFill>
                <a:latin typeface="Consolas"/>
              </a:rPr>
              <a:t>18</a:t>
            </a:r>
            <a:r>
              <a:rPr lang="en-US" sz="1500">
                <a:solidFill>
                  <a:srgbClr val="2A00FF"/>
                </a:solidFill>
                <a:latin typeface="Consolas"/>
              </a:rPr>
              <a:t>0</a:t>
            </a:r>
            <a:endParaRPr lang="sr-Latn-RS" sz="1500">
              <a:solidFill>
                <a:srgbClr val="2A00FF"/>
              </a:solidFill>
              <a:latin typeface="Consolas"/>
            </a:endParaRPr>
          </a:p>
          <a:p>
            <a:pPr lvl="1"/>
            <a:r>
              <a:rPr lang="sr-Latn-CS"/>
              <a:t>nivo </a:t>
            </a:r>
            <a:r>
              <a:rPr lang="en-US"/>
              <a:t>koda </a:t>
            </a:r>
            <a:r>
              <a:rPr lang="sr-Latn-CS"/>
              <a:t>- u kodu kontrolera kada se kreira sesija za određenog klijenta i odnosi se na sekunde</a:t>
            </a:r>
          </a:p>
          <a:p>
            <a:pPr marL="914400" lvl="2" indent="0">
              <a:buNone/>
            </a:pPr>
            <a:r>
              <a:rPr lang="en-US" sz="1500">
                <a:solidFill>
                  <a:srgbClr val="6A3E3E"/>
                </a:solidFill>
                <a:latin typeface="Consolas"/>
              </a:rPr>
              <a:t>session</a:t>
            </a:r>
            <a:r>
              <a:rPr lang="en-US" sz="1500">
                <a:solidFill>
                  <a:srgbClr val="000000"/>
                </a:solidFill>
                <a:latin typeface="Consolas"/>
              </a:rPr>
              <a:t>.setMaxInactiveInterval(180);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Praćenje sesije klijenta</a:t>
            </a:r>
          </a:p>
        </p:txBody>
      </p:sp>
    </p:spTree>
    <p:extLst>
      <p:ext uri="{BB962C8B-B14F-4D97-AF65-F5344CB8AC3E}">
        <p14:creationId xmlns:p14="http://schemas.microsoft.com/office/powerpoint/2010/main" val="187789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P</a:t>
            </a:r>
            <a:r>
              <a:rPr lang="en-US">
                <a:solidFill>
                  <a:schemeClr val="bg1"/>
                </a:solidFill>
                <a:latin typeface="+mn-lt"/>
              </a:rPr>
              <a:t>raćenje sesije klijenta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4998240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vi-VN" altLang="sr-Latn-RS">
                <a:latin typeface="Calibri" pitchFamily="34" charset="0"/>
              </a:rPr>
              <a:t>Reprezentuje sesiju</a:t>
            </a:r>
          </a:p>
          <a:p>
            <a:r>
              <a:rPr lang="vi-VN" altLang="sr-Latn-RS">
                <a:latin typeface="Calibri" pitchFamily="34" charset="0"/>
              </a:rPr>
              <a:t>Čuva cookie ili ID sesije za URL redirection</a:t>
            </a:r>
          </a:p>
          <a:p>
            <a:pPr lvl="1"/>
            <a:r>
              <a:rPr lang="vi-VN" altLang="sr-Latn-RS">
                <a:latin typeface="Calibri" pitchFamily="34" charset="0"/>
              </a:rPr>
              <a:t>metod</a:t>
            </a:r>
            <a:r>
              <a:rPr lang="sr-Cyrl-RS" altLang="sr-Latn-RS">
                <a:latin typeface="Calibri" pitchFamily="34" charset="0"/>
              </a:rPr>
              <a:t>а </a:t>
            </a:r>
            <a:r>
              <a:rPr lang="vi-VN" altLang="sr-Latn-RS">
                <a:latin typeface="Calibri" pitchFamily="34" charset="0"/>
              </a:rPr>
              <a:t>getId()</a:t>
            </a:r>
          </a:p>
          <a:p>
            <a:r>
              <a:rPr lang="vi-VN" altLang="sr-Latn-RS">
                <a:latin typeface="Calibri" pitchFamily="34" charset="0"/>
              </a:rPr>
              <a:t>Čuva objekte vezane za sesiju</a:t>
            </a:r>
          </a:p>
          <a:p>
            <a:pPr lvl="1"/>
            <a:r>
              <a:rPr lang="vi-VN" altLang="sr-Latn-RS">
                <a:latin typeface="Calibri" pitchFamily="34" charset="0"/>
              </a:rPr>
              <a:t>metode getAttribute(ime), setAttribute(ime, objekat), removeAttribute(ime)</a:t>
            </a:r>
          </a:p>
          <a:p>
            <a:r>
              <a:rPr lang="vi-VN" altLang="sr-Latn-RS">
                <a:latin typeface="Calibri" pitchFamily="34" charset="0"/>
              </a:rPr>
              <a:t>Invalidira sesiju i razvezuje sve objekte vezane za nju</a:t>
            </a:r>
          </a:p>
          <a:p>
            <a:pPr lvl="1"/>
            <a:r>
              <a:rPr lang="vi-VN" altLang="sr-Latn-RS">
                <a:latin typeface="Calibri" pitchFamily="34" charset="0"/>
              </a:rPr>
              <a:t>metoda invalidate()</a:t>
            </a:r>
          </a:p>
          <a:p>
            <a:r>
              <a:rPr lang="vi-VN" altLang="sr-Latn-RS">
                <a:latin typeface="Calibri" pitchFamily="34" charset="0"/>
              </a:rPr>
              <a:t>podešava period neaktivnosti </a:t>
            </a:r>
          </a:p>
          <a:p>
            <a:pPr lvl="1"/>
            <a:r>
              <a:rPr lang="vi-VN" altLang="sr-Latn-RS">
                <a:latin typeface="Calibri" pitchFamily="34" charset="0"/>
              </a:rPr>
              <a:t>metoda setMaxInactiveInterval(sekunde)</a:t>
            </a:r>
            <a:endParaRPr lang="sr-Latn-RS" altLang="sr-Latn-RS">
              <a:latin typeface="Calibri" pitchFamily="34" charset="0"/>
            </a:endParaRPr>
          </a:p>
          <a:p>
            <a:r>
              <a:rPr lang="sr-Latn-CS" b="1"/>
              <a:t>NAPOMENA:</a:t>
            </a:r>
            <a:r>
              <a:rPr lang="sr-Latn-CS"/>
              <a:t> ograničenje je da se HTTP sesija čuva u memoriji servera</a:t>
            </a:r>
          </a:p>
          <a:p>
            <a:pPr lvl="1"/>
            <a:r>
              <a:rPr lang="sr-Latn-CS"/>
              <a:t>Posledice?</a:t>
            </a:r>
            <a:endParaRPr lang="en-US"/>
          </a:p>
          <a:p>
            <a:endParaRPr lang="vi-VN" altLang="sr-Latn-RS"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Klasa HttpSession</a:t>
            </a:r>
          </a:p>
        </p:txBody>
      </p:sp>
    </p:spTree>
    <p:extLst>
      <p:ext uri="{BB962C8B-B14F-4D97-AF65-F5344CB8AC3E}">
        <p14:creationId xmlns:p14="http://schemas.microsoft.com/office/powerpoint/2010/main" val="19645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P</a:t>
            </a:r>
            <a:r>
              <a:rPr lang="en-US">
                <a:solidFill>
                  <a:schemeClr val="bg1"/>
                </a:solidFill>
                <a:latin typeface="+mn-lt"/>
              </a:rPr>
              <a:t>raćenje sesije klijenta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4998240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vi-VN" altLang="sr-Latn-RS">
                <a:latin typeface="Calibri" pitchFamily="34" charset="0"/>
              </a:rPr>
              <a:t>Ako navigator ne prihvata cookie-je, koristi se URL Rewriting mehanizam</a:t>
            </a:r>
          </a:p>
          <a:p>
            <a:r>
              <a:rPr lang="vi-VN" altLang="sr-Latn-RS">
                <a:latin typeface="Calibri" pitchFamily="34" charset="0"/>
              </a:rPr>
              <a:t>u hiperlink (&lt;a href="..."&gt;) koji "gađa" naš server ugradimo id sesije:</a:t>
            </a:r>
          </a:p>
          <a:p>
            <a:pPr marL="457200" lvl="1" indent="0">
              <a:buNone/>
            </a:pPr>
            <a:r>
              <a:rPr lang="vi-VN" altLang="sr-Latn-RS">
                <a:latin typeface="Calibri" pitchFamily="34" charset="0"/>
              </a:rPr>
              <a:t>&lt;a href=http://www.myserver.com/catalog/index.html;jsessionid=1234&gt;</a:t>
            </a:r>
          </a:p>
          <a:p>
            <a:r>
              <a:rPr lang="vi-VN" altLang="sr-Latn-RS" b="1">
                <a:latin typeface="Calibri" pitchFamily="34" charset="0"/>
              </a:rPr>
              <a:t>HttpServletResponse response.encodeURL()</a:t>
            </a:r>
            <a:r>
              <a:rPr lang="vi-VN" altLang="sr-Latn-RS">
                <a:latin typeface="Calibri" pitchFamily="34" charset="0"/>
              </a:rPr>
              <a:t> metoda</a:t>
            </a:r>
            <a:endParaRPr lang="sr-Latn-RS" altLang="sr-Latn-RS">
              <a:latin typeface="Calibri" pitchFamily="34" charset="0"/>
            </a:endParaRPr>
          </a:p>
          <a:p>
            <a:pPr lvl="1"/>
            <a:r>
              <a:rPr lang="vi-VN" altLang="sr-Latn-RS">
                <a:latin typeface="Calibri" pitchFamily="34" charset="0"/>
              </a:rPr>
              <a:t>response.encodeURL("http://www.myserver.com/catalog/index.html")</a:t>
            </a:r>
          </a:p>
          <a:p>
            <a:r>
              <a:rPr lang="vi-VN" altLang="sr-Latn-RS" b="1">
                <a:latin typeface="Calibri" pitchFamily="34" charset="0"/>
              </a:rPr>
              <a:t>HTTPServletResponse</a:t>
            </a:r>
            <a:r>
              <a:rPr lang="en-US" altLang="sr-Latn-RS" b="1">
                <a:latin typeface="Calibri" pitchFamily="34" charset="0"/>
              </a:rPr>
              <a:t> </a:t>
            </a:r>
            <a:r>
              <a:rPr lang="vi-VN" altLang="sr-Latn-RS" b="1">
                <a:latin typeface="Calibri" pitchFamily="34" charset="0"/>
              </a:rPr>
              <a:t>response.encodeRedirectURL()</a:t>
            </a:r>
            <a:r>
              <a:rPr lang="vi-VN" altLang="sr-Latn-RS">
                <a:latin typeface="Calibri" pitchFamily="34" charset="0"/>
              </a:rPr>
              <a:t> metoda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URL Rewriting mehanizam</a:t>
            </a:r>
          </a:p>
        </p:txBody>
      </p:sp>
    </p:spTree>
    <p:extLst>
      <p:ext uri="{BB962C8B-B14F-4D97-AF65-F5344CB8AC3E}">
        <p14:creationId xmlns:p14="http://schemas.microsoft.com/office/powerpoint/2010/main" val="128700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P</a:t>
            </a:r>
            <a:r>
              <a:rPr lang="en-US">
                <a:solidFill>
                  <a:schemeClr val="bg1"/>
                </a:solidFill>
                <a:latin typeface="+mn-lt"/>
              </a:rPr>
              <a:t>raćenje sesije klijenta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3950961"/>
          </a:xfr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r-Latn-CS"/>
              <a:t>Praćenje sesije se svodi </a:t>
            </a:r>
            <a:r>
              <a:rPr lang="en-US"/>
              <a:t>na pribavljanje HttpSession objekta i </a:t>
            </a:r>
            <a:r>
              <a:rPr lang="sr-Latn-CS"/>
              <a:t>kreiranje objekata koji s</a:t>
            </a:r>
            <a:r>
              <a:rPr lang="en-US"/>
              <a:t>e</a:t>
            </a:r>
            <a:r>
              <a:rPr lang="sr-Latn-CS"/>
              <a:t> vez</a:t>
            </a:r>
            <a:r>
              <a:rPr lang="en-US"/>
              <a:t>uju n</a:t>
            </a:r>
            <a:r>
              <a:rPr lang="sr-Latn-CS"/>
              <a:t>a sesiju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en-US"/>
              <a:t>objekat bi trebalo da je serijalizabilan</a:t>
            </a:r>
            <a:endParaRPr lang="sr-Latn-CS"/>
          </a:p>
          <a:p>
            <a:pPr>
              <a:lnSpc>
                <a:spcPct val="80000"/>
              </a:lnSpc>
            </a:pPr>
            <a:r>
              <a:rPr lang="sr-Latn-CS"/>
              <a:t>Kada korisnik prozove neki </a:t>
            </a:r>
            <a:r>
              <a:rPr lang="en-US"/>
              <a:t>kontroler</a:t>
            </a:r>
            <a:r>
              <a:rPr lang="sr-Latn-CS"/>
              <a:t>, u okviru njega se koristi objekat vezan za sesiju:</a:t>
            </a:r>
          </a:p>
          <a:p>
            <a:pPr lvl="1">
              <a:lnSpc>
                <a:spcPct val="80000"/>
              </a:lnSpc>
            </a:pPr>
            <a:r>
              <a:rPr lang="sr-Latn-CS"/>
              <a:t>ako do tada nije postojao objekat, on se kreira i veže za sesiju;</a:t>
            </a:r>
          </a:p>
          <a:p>
            <a:pPr lvl="1">
              <a:lnSpc>
                <a:spcPct val="80000"/>
              </a:lnSpc>
            </a:pPr>
            <a:r>
              <a:rPr lang="sr-Latn-CS"/>
              <a:t>ako postoji, koristi se.</a:t>
            </a:r>
          </a:p>
          <a:p>
            <a:pPr>
              <a:lnSpc>
                <a:spcPct val="80000"/>
              </a:lnSpc>
            </a:pPr>
            <a:r>
              <a:rPr lang="sr-Latn-CS" b="1"/>
              <a:t>NAPOMENA:</a:t>
            </a:r>
            <a:r>
              <a:rPr lang="sr-Latn-CS"/>
              <a:t> Voditi računa da se podaci o sesijama za sve klijenate nalaze u memoriji i da će ti podaci nestati po prekidu rada aplikacije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Praćenje sesije klijenta </a:t>
            </a:r>
            <a:r>
              <a:rPr lang="en-US" sz="4000">
                <a:latin typeface="+mn-lt"/>
              </a:rPr>
              <a:t>iz</a:t>
            </a:r>
            <a:r>
              <a:rPr lang="sr-Latn-RS" sz="4000">
                <a:latin typeface="+mn-lt"/>
              </a:rPr>
              <a:t> kontroler</a:t>
            </a:r>
            <a:r>
              <a:rPr lang="en-US" sz="4000">
                <a:latin typeface="+mn-lt"/>
              </a:rPr>
              <a:t>a</a:t>
            </a:r>
            <a:endParaRPr lang="sr-Latn-RS" sz="400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382" y="5525459"/>
            <a:ext cx="1168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/>
              </a:rPr>
              <a:t>List&lt;Film&gt;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(List&lt;Film&gt;)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.getSession().getAttribute(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"PoseceniFilmoviZaKorisnika"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ArrayList&lt;&gt;();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.getSession().setAttribute(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"PoseceniFilmoviZaKorisnika"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  <a:endParaRPr lang="en-US" sz="14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3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P</a:t>
            </a:r>
            <a:r>
              <a:rPr lang="en-US">
                <a:solidFill>
                  <a:schemeClr val="bg1"/>
                </a:solidFill>
                <a:latin typeface="+mn-lt"/>
              </a:rPr>
              <a:t>raćenje sesije klijenta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Praćenje sesije klijenta </a:t>
            </a:r>
            <a:r>
              <a:rPr lang="en-US" sz="4000">
                <a:latin typeface="+mn-lt"/>
              </a:rPr>
              <a:t>iz</a:t>
            </a:r>
            <a:r>
              <a:rPr lang="sr-Latn-RS" sz="4000">
                <a:latin typeface="+mn-lt"/>
              </a:rPr>
              <a:t> kontroler</a:t>
            </a:r>
            <a:r>
              <a:rPr lang="en-US" sz="4000">
                <a:latin typeface="+mn-lt"/>
              </a:rPr>
              <a:t>a</a:t>
            </a:r>
            <a:endParaRPr lang="sr-Latn-RS" sz="400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31" y="1614508"/>
            <a:ext cx="100505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6A3E3E"/>
                </a:solidFill>
                <a:latin typeface="Consolas"/>
              </a:rPr>
              <a:t>retVal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+=  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"&lt;table class=\"horizontalni-meni\"&gt;\r\n"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+		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  &lt;caption&gt;Posećeni filmovi&lt;/caption&gt;\r\n"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+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  &lt;tr&gt;\r\n"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+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    &lt;td&gt;\r\n"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+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      &lt;ul&gt;\r\n"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.isEmpty()) {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retVal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+=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        &lt;li&gt;Nema posećenih filmova&lt;/li&gt;\r\n"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.size();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sz="1400">
                <a:solidFill>
                  <a:srgbClr val="6A3E3E"/>
                </a:solidFill>
                <a:latin typeface="Consolas"/>
              </a:rPr>
              <a:t>  retVal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+=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        &lt;li&gt;&lt;a href=\"/Filmovi/Details?id="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.get(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).getId()</a:t>
            </a:r>
            <a:br>
              <a:rPr lang="en-US" sz="1400">
                <a:solidFill>
                  <a:srgbClr val="000000"/>
                </a:solidFill>
                <a:latin typeface="Consolas"/>
              </a:rPr>
            </a:br>
            <a:r>
              <a:rPr lang="en-US" sz="1400">
                <a:solidFill>
                  <a:srgbClr val="000000"/>
                </a:solidFill>
                <a:latin typeface="Consolas"/>
              </a:rPr>
              <a:t>			+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"\"&gt;"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+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.get(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).getNaziv()+ 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"&lt;/a&gt;&lt;/li&gt;\r\n"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400">
                <a:solidFill>
                  <a:srgbClr val="6A3E3E"/>
                </a:solidFill>
                <a:latin typeface="Consolas"/>
              </a:rPr>
              <a:t>retVal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+=	 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      &lt;/ul&gt;\r\n"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+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    &lt;/td&gt;\r\n"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+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  &lt;/tr&gt;\r\n"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+ 	 </a:t>
            </a:r>
          </a:p>
          <a:p>
            <a:r>
              <a:rPr lang="en-US" sz="1400">
                <a:solidFill>
                  <a:srgbClr val="2A00FF"/>
                </a:solidFill>
                <a:latin typeface="Consolas"/>
              </a:rPr>
              <a:t>          "&lt;/table&gt;\r\n"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+</a:t>
            </a:r>
            <a:endParaRPr lang="en-US" sz="1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750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Sadr</a:t>
            </a:r>
            <a:r>
              <a:rPr lang="sr-Latn-RS">
                <a:solidFill>
                  <a:schemeClr val="bg1"/>
                </a:solidFill>
                <a:latin typeface="+mn-lt"/>
              </a:rPr>
              <a:t>žaj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HTTP i mehanizam sesije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Praćenje sesije klijenta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Čuvanje objekata u </a:t>
            </a:r>
            <a:r>
              <a:rPr lang="sr-Latn-RS" dirty="0" err="1"/>
              <a:t>Springu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CS" dirty="0" err="1"/>
              <a:t>Case</a:t>
            </a:r>
            <a:r>
              <a:rPr lang="sr-Latn-CS" dirty="0"/>
              <a:t> </a:t>
            </a:r>
            <a:r>
              <a:rPr lang="sr-Latn-CS" dirty="0" err="1"/>
              <a:t>study</a:t>
            </a:r>
            <a:r>
              <a:rPr lang="sr-Latn-CS" dirty="0"/>
              <a:t> – </a:t>
            </a:r>
            <a:r>
              <a:rPr lang="sr-Latn-CS" dirty="0" err="1"/>
              <a:t>primena</a:t>
            </a:r>
            <a:r>
              <a:rPr lang="sr-Latn-CS" dirty="0"/>
              <a:t> sesije u bioskop aplikaciji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CS" dirty="0"/>
              <a:t>prikaz liste </a:t>
            </a:r>
            <a:r>
              <a:rPr lang="sr-Latn-CS" dirty="0" err="1"/>
              <a:t>posećenih</a:t>
            </a:r>
            <a:r>
              <a:rPr lang="sr-Latn-CS" dirty="0"/>
              <a:t> filmova za Klijenta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err="1"/>
              <a:t>Spring</a:t>
            </a:r>
            <a:r>
              <a:rPr lang="sr-Latn-RS" dirty="0"/>
              <a:t> sesija, alternativni načini implementacije </a:t>
            </a:r>
            <a:r>
              <a:rPr lang="sr-Latn-RS" dirty="0" err="1"/>
              <a:t>sesijse</a:t>
            </a:r>
            <a:endParaRPr lang="sr-Latn-C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Inicijalizacija objekata sesije korišćenjem </a:t>
            </a:r>
            <a:r>
              <a:rPr lang="sr-Latn-RS" dirty="0" err="1"/>
              <a:t>Listener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Inicijalizacija objekata </a:t>
            </a:r>
            <a:r>
              <a:rPr lang="sr-Latn-RS" dirty="0" err="1"/>
              <a:t>ServletContex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Inicijalizacija</a:t>
            </a:r>
            <a:r>
              <a:rPr lang="en-US" dirty="0"/>
              <a:t> bean </a:t>
            </a:r>
            <a:r>
              <a:rPr lang="en-US" dirty="0" err="1"/>
              <a:t>objekta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Dodatno:</a:t>
            </a:r>
          </a:p>
        </p:txBody>
      </p:sp>
    </p:spTree>
    <p:extLst>
      <p:ext uri="{BB962C8B-B14F-4D97-AF65-F5344CB8AC3E}">
        <p14:creationId xmlns:p14="http://schemas.microsoft.com/office/powerpoint/2010/main" val="310020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P</a:t>
            </a:r>
            <a:r>
              <a:rPr lang="en-US">
                <a:solidFill>
                  <a:schemeClr val="bg1"/>
                </a:solidFill>
                <a:latin typeface="+mn-lt"/>
              </a:rPr>
              <a:t>raćenje sesije klijenta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Pribavljanje HttpSession objekta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9382" y="1574495"/>
            <a:ext cx="11684000" cy="3140745"/>
          </a:xfr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r-Latn-RS"/>
              <a:t>Može na više načina </a:t>
            </a:r>
            <a:r>
              <a:rPr lang="sr-Latn-CS"/>
              <a:t>oslanjaući se na</a:t>
            </a:r>
          </a:p>
          <a:p>
            <a:pPr lvl="1">
              <a:lnSpc>
                <a:spcPct val="80000"/>
              </a:lnSpc>
            </a:pPr>
            <a:r>
              <a:rPr lang="sr-Latn-CS"/>
              <a:t>parametar metode</a:t>
            </a:r>
            <a:r>
              <a:rPr lang="en-US"/>
              <a:t> tipa HttpSession, </a:t>
            </a:r>
            <a:r>
              <a:rPr lang="sr-Latn-RS"/>
              <a:t>pri pozivanju metode </a:t>
            </a:r>
            <a:r>
              <a:rPr lang="en-US"/>
              <a:t>Spring automatski kreira sesiju za klijenta ili preu</a:t>
            </a:r>
            <a:r>
              <a:rPr lang="sr-Latn-RS"/>
              <a:t>z</a:t>
            </a:r>
            <a:r>
              <a:rPr lang="en-US"/>
              <a:t>ima postoje</a:t>
            </a:r>
            <a:r>
              <a:rPr lang="sr-Latn-RS"/>
              <a:t>ć</a:t>
            </a:r>
            <a:r>
              <a:rPr lang="en-US"/>
              <a:t>u</a:t>
            </a:r>
            <a:endParaRPr lang="sr-Latn-CS"/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	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9382" y="4715240"/>
            <a:ext cx="1168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646464"/>
                </a:solidFill>
                <a:latin typeface="Consolas"/>
              </a:rPr>
              <a:t>@GetMapping</a:t>
            </a:r>
            <a:r>
              <a:rPr lang="en-US" sz="1400">
                <a:latin typeface="Consolas"/>
              </a:rPr>
              <a:t>(value=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"/Details"</a:t>
            </a:r>
            <a:r>
              <a:rPr lang="en-US" sz="1400">
                <a:latin typeface="Consolas"/>
              </a:rPr>
              <a:t>)</a:t>
            </a:r>
          </a:p>
          <a:p>
            <a:r>
              <a:rPr lang="en-US" sz="1400">
                <a:solidFill>
                  <a:srgbClr val="646464"/>
                </a:solidFill>
                <a:latin typeface="Consolas"/>
              </a:rPr>
              <a:t>@ResponseBody</a:t>
            </a:r>
          </a:p>
          <a:p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String Details(</a:t>
            </a:r>
            <a:r>
              <a:rPr lang="en-US" sz="1400">
                <a:solidFill>
                  <a:srgbClr val="646464"/>
                </a:solidFill>
                <a:latin typeface="Consolas"/>
              </a:rPr>
              <a:t>@RequestParam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id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, HttpSession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 {</a:t>
            </a:r>
            <a:endParaRPr lang="en-US" sz="1100">
              <a:solidFill>
                <a:srgbClr val="000000"/>
              </a:solidFill>
              <a:latin typeface="Times New Roman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List&lt;Film&gt;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.getAttribute(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"PoseceniFilmoviZaKorisnika"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7F0055"/>
                </a:solidFill>
                <a:latin typeface="Consolas"/>
              </a:rPr>
              <a:t>	if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ArrayList&lt;&gt;();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.getSession().setAttribute(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"PoseceniFilmoviZaKorisnika"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}</a:t>
            </a:r>
            <a:endParaRPr lang="en-US" sz="14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012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P</a:t>
            </a:r>
            <a:r>
              <a:rPr lang="en-US">
                <a:solidFill>
                  <a:schemeClr val="bg1"/>
                </a:solidFill>
                <a:latin typeface="+mn-lt"/>
              </a:rPr>
              <a:t>raćenje sesije klijenta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Pribavljanje HttpSession objekta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3159428"/>
          </a:xfr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r-Latn-RS"/>
              <a:t>Može na više načina </a:t>
            </a:r>
            <a:r>
              <a:rPr lang="sr-Latn-CS"/>
              <a:t>oslanjaući se na</a:t>
            </a:r>
          </a:p>
          <a:p>
            <a:pPr lvl="1"/>
            <a:r>
              <a:rPr lang="sr-Latn-CS"/>
              <a:t>parametar metode</a:t>
            </a:r>
            <a:r>
              <a:rPr lang="en-US"/>
              <a:t> tipa HttpServletRequest, iz request objekta se sessija kreira ili preu</a:t>
            </a:r>
            <a:r>
              <a:rPr lang="sr-Latn-RS"/>
              <a:t>z</a:t>
            </a:r>
            <a:r>
              <a:rPr lang="en-US"/>
              <a:t>ima postoje</a:t>
            </a:r>
            <a:r>
              <a:rPr lang="sr-Latn-RS"/>
              <a:t>ć</a:t>
            </a:r>
            <a:r>
              <a:rPr lang="en-US"/>
              <a:t>a </a:t>
            </a:r>
            <a:r>
              <a:rPr lang="sr-Latn-RS"/>
              <a:t>pozivanj</a:t>
            </a:r>
            <a:r>
              <a:rPr lang="en-US"/>
              <a:t>em</a:t>
            </a:r>
            <a:r>
              <a:rPr lang="sr-Latn-RS"/>
              <a:t> metode</a:t>
            </a:r>
            <a:r>
              <a:rPr lang="en-US"/>
              <a:t> getSession()</a:t>
            </a:r>
            <a:endParaRPr lang="sr-Latn-CS"/>
          </a:p>
          <a:p>
            <a:pPr lvl="1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9382" y="4800965"/>
            <a:ext cx="1168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646464"/>
                </a:solidFill>
                <a:latin typeface="Consolas"/>
              </a:rPr>
              <a:t>@GetMapping</a:t>
            </a:r>
            <a:r>
              <a:rPr lang="en-US" sz="1400">
                <a:latin typeface="Consolas"/>
              </a:rPr>
              <a:t>(value=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"/Details"</a:t>
            </a:r>
            <a:r>
              <a:rPr lang="en-US" sz="1400">
                <a:latin typeface="Consolas"/>
              </a:rPr>
              <a:t>)</a:t>
            </a:r>
          </a:p>
          <a:p>
            <a:r>
              <a:rPr lang="en-US" sz="1400">
                <a:solidFill>
                  <a:srgbClr val="646464"/>
                </a:solidFill>
                <a:latin typeface="Consolas"/>
              </a:rPr>
              <a:t>@ResponseBody</a:t>
            </a:r>
          </a:p>
          <a:p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String Details(</a:t>
            </a:r>
            <a:r>
              <a:rPr lang="en-US" sz="1400">
                <a:solidFill>
                  <a:srgbClr val="646464"/>
                </a:solidFill>
                <a:latin typeface="Consolas"/>
              </a:rPr>
              <a:t>@RequestParam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id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, HttpServletRequest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 {</a:t>
            </a:r>
            <a:endParaRPr lang="en-US" sz="1100">
              <a:solidFill>
                <a:srgbClr val="000000"/>
              </a:solidFill>
              <a:latin typeface="Times New Roman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List&lt;Film&gt;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(List&lt;Film&gt;)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.getSession().getAttribute(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"PoseceniFilmoviZaKorisnika"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7F0055"/>
                </a:solidFill>
                <a:latin typeface="Consolas"/>
              </a:rPr>
              <a:t>	if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ArrayList&lt;&gt;();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.getSession().setAttribute(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"PoseceniFilmoviZaKorisnika"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}</a:t>
            </a:r>
            <a:endParaRPr lang="en-US" sz="14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9458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P</a:t>
            </a:r>
            <a:r>
              <a:rPr lang="en-US">
                <a:solidFill>
                  <a:schemeClr val="bg1"/>
                </a:solidFill>
                <a:latin typeface="+mn-lt"/>
              </a:rPr>
              <a:t>raćenje sesije klijenta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Pribavljanje HttpSession objekta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2921302"/>
          </a:xfr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/>
              <a:t>Postavlja se pitanje m</a:t>
            </a:r>
            <a:r>
              <a:rPr lang="sr-Latn-RS"/>
              <a:t>ože </a:t>
            </a:r>
            <a:r>
              <a:rPr lang="en-US"/>
              <a:t>li se do sesije do</a:t>
            </a:r>
            <a:r>
              <a:rPr lang="sr-Latn-RS"/>
              <a:t>ći </a:t>
            </a:r>
            <a:r>
              <a:rPr lang="sr-Latn-CS"/>
              <a:t>oslanjaući se na Dependency Injection i </a:t>
            </a:r>
            <a:r>
              <a:rPr lang="sr-Latn-CS">
                <a:solidFill>
                  <a:schemeClr val="bg1">
                    <a:lumMod val="65000"/>
                  </a:schemeClr>
                </a:solidFill>
              </a:rPr>
              <a:t>@Autowired </a:t>
            </a:r>
            <a:r>
              <a:rPr lang="sr-Latn-CS">
                <a:latin typeface="Calibri" pitchFamily="34" charset="0"/>
              </a:rPr>
              <a:t>anotaciju? </a:t>
            </a:r>
          </a:p>
          <a:p>
            <a:pPr>
              <a:lnSpc>
                <a:spcPct val="80000"/>
              </a:lnSpc>
            </a:pPr>
            <a:r>
              <a:rPr lang="sr-Latn-CS">
                <a:latin typeface="Calibri" pitchFamily="34" charset="0"/>
              </a:rPr>
              <a:t>Podsećane: </a:t>
            </a:r>
          </a:p>
          <a:p>
            <a:pPr lvl="1">
              <a:lnSpc>
                <a:spcPct val="80000"/>
              </a:lnSpc>
            </a:pPr>
            <a:r>
              <a:rPr lang="vi-VN">
                <a:latin typeface="Calibri" pitchFamily="34" charset="0"/>
              </a:rPr>
              <a:t>Spring kontejner je zadužen za kreiranje, inicijalizaciju, konfigurisanje i obezbeđivanje objekata dostupnim</a:t>
            </a:r>
            <a:r>
              <a:rPr lang="sr-Latn-RS">
                <a:latin typeface="Calibri" pitchFamily="34" charset="0"/>
              </a:rPr>
              <a:t> koji su anotirani sa </a:t>
            </a:r>
            <a:r>
              <a:rPr lang="sr-Latn-CS">
                <a:solidFill>
                  <a:schemeClr val="bg1">
                    <a:lumMod val="65000"/>
                  </a:schemeClr>
                </a:solidFill>
              </a:rPr>
              <a:t>@Autowired</a:t>
            </a:r>
            <a:r>
              <a:rPr lang="en-US">
                <a:latin typeface="Calibri" pitchFamily="34" charset="0"/>
              </a:rPr>
              <a:t>. </a:t>
            </a:r>
            <a:r>
              <a:rPr lang="sr-Latn-RS">
                <a:latin typeface="Calibri" pitchFamily="34" charset="0"/>
              </a:rPr>
              <a:t> Prethodno je iskorišćeno u ranijim primerima za pribavljanje </a:t>
            </a:r>
            <a:r>
              <a:rPr lang="sr-Latn-RS"/>
              <a:t>ServletContext objekta, kada trebalo pribaviti vrednosti za sve filmove koji se čuvaju u memoriji na nivou aplikacije.</a:t>
            </a:r>
          </a:p>
          <a:p>
            <a:pPr lvl="1">
              <a:lnSpc>
                <a:spcPct val="80000"/>
              </a:lnSpc>
            </a:pPr>
            <a:r>
              <a:rPr lang="sr-Latn-RS"/>
              <a:t>Objekti anotirani sa </a:t>
            </a:r>
            <a:r>
              <a:rPr lang="sr-Latn-CS">
                <a:solidFill>
                  <a:schemeClr val="bg1">
                    <a:lumMod val="65000"/>
                  </a:schemeClr>
                </a:solidFill>
              </a:rPr>
              <a:t>@Autowired </a:t>
            </a:r>
            <a:r>
              <a:rPr lang="sr-Latn-CS"/>
              <a:t>injekuju po kreiranju bean objekta za kontroler, pre poziva bilo koje od Handler metoda za kontroler.</a:t>
            </a:r>
            <a:endParaRPr lang="sr-Latn-CS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>
                <a:solidFill>
                  <a:srgbClr val="646464"/>
                </a:solidFill>
                <a:latin typeface="Consolas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sr-Latn-C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1175" y="48759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646464"/>
                </a:solidFill>
                <a:latin typeface="Consolas"/>
              </a:rPr>
              <a:t>@Controller</a:t>
            </a:r>
          </a:p>
          <a:p>
            <a:r>
              <a:rPr lang="en-US">
                <a:solidFill>
                  <a:srgbClr val="646464"/>
                </a:solidFill>
                <a:latin typeface="Consolas"/>
              </a:rPr>
              <a:t>@RequestMapping</a:t>
            </a:r>
            <a:r>
              <a:rPr lang="en-US">
                <a:solidFill>
                  <a:srgbClr val="000000"/>
                </a:solidFill>
                <a:latin typeface="Consolas"/>
              </a:rPr>
              <a:t>(value=</a:t>
            </a:r>
            <a:r>
              <a:rPr lang="en-US">
                <a:solidFill>
                  <a:srgbClr val="2A00FF"/>
                </a:solidFill>
                <a:latin typeface="Consolas"/>
              </a:rPr>
              <a:t>"/Filmovi"</a:t>
            </a:r>
            <a:r>
              <a:rPr lang="en-US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>
                <a:solidFill>
                  <a:srgbClr val="000000"/>
                </a:solidFill>
                <a:latin typeface="Consolas"/>
              </a:rPr>
              <a:t> FilmoviController {</a:t>
            </a:r>
          </a:p>
          <a:p>
            <a:endParaRPr lang="en-US"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</a:t>
            </a:r>
            <a:r>
              <a:rPr lang="en-US">
                <a:solidFill>
                  <a:srgbClr val="646464"/>
                </a:solidFill>
                <a:latin typeface="Consolas"/>
              </a:rPr>
              <a:t>@Autowired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HttpSession </a:t>
            </a:r>
            <a:r>
              <a:rPr lang="en-US">
                <a:solidFill>
                  <a:srgbClr val="0000C0"/>
                </a:solidFill>
                <a:latin typeface="Consolas"/>
              </a:rPr>
              <a:t>session</a:t>
            </a:r>
            <a:r>
              <a:rPr lang="en-US">
                <a:solidFill>
                  <a:srgbClr val="000000"/>
                </a:solidFill>
                <a:latin typeface="Consolas"/>
              </a:rPr>
              <a:t>;</a:t>
            </a:r>
            <a:endParaRPr lang="en-US" sz="14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0000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P</a:t>
            </a:r>
            <a:r>
              <a:rPr lang="en-US">
                <a:solidFill>
                  <a:schemeClr val="bg1"/>
                </a:solidFill>
                <a:latin typeface="+mn-lt"/>
              </a:rPr>
              <a:t>raćenje sesije klijenta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Pribavljanje HttpSession objekta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930577"/>
          </a:xfr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/>
              <a:t>Postavlja se pitanje </a:t>
            </a:r>
            <a:r>
              <a:rPr lang="sr-Latn-RS"/>
              <a:t>da je razumno da se objekat sesije skladišti kao atibut klase kontrolera</a:t>
            </a:r>
            <a:r>
              <a:rPr lang="sr-Latn-CS">
                <a:latin typeface="Calibri" pitchFamily="34" charset="0"/>
              </a:rPr>
              <a:t>? Da bi bio dostupan za klijenta ako poziva ostale metode</a:t>
            </a:r>
            <a:endParaRPr lang="sr-Latn-RS">
              <a:solidFill>
                <a:srgbClr val="646464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sr-Latn-C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2" y="2553065"/>
            <a:ext cx="1168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r>
              <a:rPr lang="en-US" sz="120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(value=</a:t>
            </a:r>
            <a:r>
              <a:rPr lang="en-US" sz="120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"/Filmovi"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b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FilmoviController {</a:t>
            </a:r>
            <a:endParaRPr lang="en-US" sz="1200">
              <a:latin typeface="Consolas" pitchFamily="49" charset="0"/>
              <a:cs typeface="Consolas" pitchFamily="49" charset="0"/>
            </a:endParaRPr>
          </a:p>
          <a:p>
            <a:r>
              <a:rPr lang="sr-Latn-R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HttpSession </a:t>
            </a:r>
            <a:r>
              <a:rPr lang="en-US" sz="120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sr-Latn-RS" sz="1200">
              <a:solidFill>
                <a:srgbClr val="64646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RS" sz="120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sz="1200">
                <a:latin typeface="Consolas" pitchFamily="49" charset="0"/>
                <a:cs typeface="Consolas" pitchFamily="49" charset="0"/>
              </a:rPr>
              <a:t>(value=</a:t>
            </a:r>
            <a:r>
              <a:rPr lang="en-US" sz="120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"/Details"</a:t>
            </a:r>
            <a:r>
              <a:rPr lang="en-US" sz="120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sr-Latn-RS" sz="120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@ResponseBody</a:t>
            </a:r>
          </a:p>
          <a:p>
            <a:r>
              <a:rPr lang="sr-Latn-RS" sz="1200" b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String Details(</a:t>
            </a:r>
            <a:r>
              <a:rPr lang="en-US" sz="120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@RequestParam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Long </a:t>
            </a:r>
            <a:r>
              <a:rPr lang="en-US" sz="120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HttpServletRequest </a:t>
            </a:r>
            <a:r>
              <a:rPr lang="en-US" sz="120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sr-Latn-RS" sz="120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R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session 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 null)</a:t>
            </a:r>
          </a:p>
          <a:p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20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.getSession();</a:t>
            </a:r>
          </a:p>
          <a:p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List&lt;Film&gt; </a:t>
            </a:r>
            <a:r>
              <a:rPr lang="en-US" sz="120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poseceniFilmovi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.getAttribute(</a:t>
            </a:r>
            <a:r>
              <a:rPr lang="en-US" sz="120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"PoseceniFilmoviZaKorisnika"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3"/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...</a:t>
            </a:r>
            <a:endParaRPr lang="sr-Latn-RS" sz="120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R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	@GetMapping</a:t>
            </a:r>
            <a:r>
              <a:rPr lang="en-US" sz="1200">
                <a:latin typeface="Consolas" pitchFamily="49" charset="0"/>
                <a:cs typeface="Consolas" pitchFamily="49" charset="0"/>
              </a:rPr>
              <a:t>(value=</a:t>
            </a:r>
            <a:r>
              <a:rPr lang="en-US" sz="120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"/Create"</a:t>
            </a:r>
            <a:r>
              <a:rPr lang="en-US" sz="120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sr-Latn-RS" sz="120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@ResponseBody</a:t>
            </a:r>
          </a:p>
          <a:p>
            <a:r>
              <a:rPr lang="sr-Latn-RS" sz="1200" b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String Create(HttpServletRequest </a:t>
            </a:r>
            <a:r>
              <a:rPr lang="en-US" sz="120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sr-Latn-RS" sz="120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R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session 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 null)</a:t>
            </a:r>
          </a:p>
          <a:p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20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.getSession();</a:t>
            </a:r>
          </a:p>
          <a:p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List&lt;Film&gt; </a:t>
            </a:r>
            <a:r>
              <a:rPr lang="en-US" sz="120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poseceniFilmovi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.getAttribute(</a:t>
            </a:r>
            <a:r>
              <a:rPr lang="en-US" sz="120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"PoseceniFilmoviZaKorisnika"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3"/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...</a:t>
            </a:r>
            <a:endParaRPr lang="sr-Latn-RS" sz="120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R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sz="1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8302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Čuvanje objekata u Springu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latin typeface="+mn-lt"/>
              </a:rPr>
              <a:t>Na šta se objekat može vezati?</a:t>
            </a:r>
            <a:endParaRPr lang="sr-Latn-RS" sz="4000">
              <a:latin typeface="+mn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4619474"/>
          </a:xfr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77500" lnSpcReduction="20000"/>
          </a:bodyPr>
          <a:lstStyle/>
          <a:p>
            <a:r>
              <a:rPr lang="sr-Latn-CS"/>
              <a:t>Na request:</a:t>
            </a:r>
          </a:p>
          <a:p>
            <a:pPr>
              <a:buNone/>
            </a:pPr>
            <a:r>
              <a:rPr lang="sr-Latn-CS"/>
              <a:t>request.setAttribute("ime", referenca);</a:t>
            </a:r>
          </a:p>
          <a:p>
            <a:r>
              <a:rPr lang="sr-Latn-CS"/>
              <a:t>Na sesiju:</a:t>
            </a:r>
          </a:p>
          <a:p>
            <a:pPr>
              <a:buNone/>
            </a:pPr>
            <a:r>
              <a:rPr lang="sr-Latn-CS"/>
              <a:t>request.getSession().setAttribute("ime", referenca);</a:t>
            </a:r>
            <a:endParaRPr lang="en-US"/>
          </a:p>
          <a:p>
            <a:r>
              <a:rPr lang="sr-Latn-CS"/>
              <a:t>Na aplikaciju</a:t>
            </a:r>
            <a:r>
              <a:rPr lang="en-US"/>
              <a:t> </a:t>
            </a:r>
            <a:r>
              <a:rPr lang="sr-Latn-RS"/>
              <a:t>kada se objekti ubaciju u S</a:t>
            </a:r>
            <a:r>
              <a:rPr lang="sr-Latn-CS"/>
              <a:t>ervletContext:</a:t>
            </a:r>
          </a:p>
          <a:p>
            <a:pPr>
              <a:buNone/>
            </a:pPr>
            <a:r>
              <a:rPr lang="en-US"/>
              <a:t>s</a:t>
            </a:r>
            <a:r>
              <a:rPr lang="sr-Latn-CS"/>
              <a:t>ervletContext.setAttribute("ime", referenca);</a:t>
            </a:r>
            <a:endParaRPr lang="en-US"/>
          </a:p>
          <a:p>
            <a:r>
              <a:rPr lang="sr-Latn-CS"/>
              <a:t>Na aplikaciju</a:t>
            </a:r>
            <a:r>
              <a:rPr lang="en-US"/>
              <a:t> </a:t>
            </a:r>
            <a:r>
              <a:rPr lang="sr-Latn-RS"/>
              <a:t>putem bean objekta koji se zadaje kao deo konfiguracije u okviru Appliacation</a:t>
            </a:r>
            <a:r>
              <a:rPr lang="sr-Latn-CS"/>
              <a:t>Context:</a:t>
            </a:r>
          </a:p>
          <a:p>
            <a:pPr marL="0" indent="0">
              <a:spcBef>
                <a:spcPts val="0"/>
              </a:spcBef>
              <a:buNone/>
            </a:pPr>
            <a:endParaRPr lang="sr-Latn-RS" sz="2000">
              <a:solidFill>
                <a:srgbClr val="646464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46464"/>
                </a:solidFill>
                <a:latin typeface="Consolas"/>
              </a:rPr>
              <a:t>@Configuration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 SecondConfiguration {</a:t>
            </a:r>
            <a:endParaRPr lang="sr-Latn-RS" sz="200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>
                <a:solidFill>
                  <a:srgbClr val="646464"/>
                </a:solidFill>
                <a:latin typeface="Consolas"/>
              </a:rPr>
              <a:t>@Bean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(name= {</a:t>
            </a:r>
            <a:r>
              <a:rPr lang="en-US" sz="2000">
                <a:solidFill>
                  <a:srgbClr val="2A00FF"/>
                </a:solidFill>
                <a:latin typeface="Consolas"/>
              </a:rPr>
              <a:t>"memorijaAplikacije"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}, initMethod=</a:t>
            </a:r>
            <a:r>
              <a:rPr lang="en-US" sz="2000">
                <a:solidFill>
                  <a:srgbClr val="2A00FF"/>
                </a:solidFill>
                <a:latin typeface="Consolas"/>
              </a:rPr>
              <a:t>"init"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, destroyMethod=</a:t>
            </a:r>
            <a:r>
              <a:rPr lang="en-US" sz="2000">
                <a:solidFill>
                  <a:srgbClr val="2A00FF"/>
                </a:solidFill>
                <a:latin typeface="Consolas"/>
              </a:rPr>
              <a:t>"destroy"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 MemorijaAplikacije getMemorijaAplikacije()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2000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 MemorijaAplikacije();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 MemorijaAplikacije </a:t>
            </a:r>
            <a:r>
              <a:rPr lang="en-US" sz="20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 HashMap {</a:t>
            </a:r>
            <a:r>
              <a:rPr lang="sr-Latn-RS" sz="2000">
                <a:solidFill>
                  <a:srgbClr val="000000"/>
                </a:solidFill>
                <a:latin typeface="Consolas"/>
              </a:rPr>
              <a:t>...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</a:rPr>
              <a:t>}</a:t>
            </a:r>
            <a:endParaRPr lang="en-US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2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Case study – </a:t>
            </a:r>
            <a:r>
              <a:rPr lang="pl-PL">
                <a:solidFill>
                  <a:schemeClr val="bg1"/>
                </a:solidFill>
                <a:latin typeface="+mn-lt"/>
              </a:rPr>
              <a:t>primena sesije u bioskop aplikaciji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Import projekta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4969177"/>
          </a:xfr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/>
              <a:t>Aplikacija ima za cilj da omogući rad online bioskopa</a:t>
            </a:r>
          </a:p>
          <a:p>
            <a:r>
              <a:rPr lang="sr-Latn-RS"/>
              <a:t>Trenutna implementacija omogućuje CRUD operacije sa entitetom film i korisnik</a:t>
            </a:r>
          </a:p>
          <a:p>
            <a:r>
              <a:rPr lang="sr-Latn-RS"/>
              <a:t>Aplikacija teba da omogući prikaz </a:t>
            </a:r>
            <a:r>
              <a:rPr lang="en-US"/>
              <a:t>statistik</a:t>
            </a:r>
            <a:r>
              <a:rPr lang="sr-Latn-RS"/>
              <a:t>e</a:t>
            </a:r>
            <a:r>
              <a:rPr lang="en-US"/>
              <a:t> za pose</a:t>
            </a:r>
            <a:r>
              <a:rPr lang="sr-Latn-RS"/>
              <a:t>ć</a:t>
            </a:r>
            <a:r>
              <a:rPr lang="en-US"/>
              <a:t>enost filmova</a:t>
            </a:r>
            <a:r>
              <a:rPr lang="sr-Latn-RS"/>
              <a:t> na nivou aplikacije</a:t>
            </a:r>
          </a:p>
          <a:p>
            <a:r>
              <a:rPr lang="sr-Latn-RS">
                <a:solidFill>
                  <a:srgbClr val="FF0000"/>
                </a:solidFill>
              </a:rPr>
              <a:t>Aplikacija teba da omogući personalizovani prikaz posećenih filmova za različite klijente</a:t>
            </a:r>
          </a:p>
          <a:p>
            <a:pPr lvl="1"/>
            <a:r>
              <a:rPr lang="sr-Latn-RS">
                <a:solidFill>
                  <a:srgbClr val="FF0000"/>
                </a:solidFill>
              </a:rPr>
              <a:t>Na svakoj HTML stanici omogućiti prikaz posećenih filmova</a:t>
            </a:r>
          </a:p>
          <a:p>
            <a:pPr lvl="1"/>
            <a:r>
              <a:rPr lang="sr-Latn-RS">
                <a:solidFill>
                  <a:srgbClr val="FF0000"/>
                </a:solidFill>
              </a:rPr>
              <a:t>Prilikom pregleda detalja za određeni film dodati film u spisak posećenih fimova za klijenta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410518" y="5694503"/>
            <a:ext cx="44467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FilmController i rad sa sesijom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95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Case study – </a:t>
            </a:r>
            <a:r>
              <a:rPr lang="pl-PL">
                <a:solidFill>
                  <a:schemeClr val="bg1"/>
                </a:solidFill>
                <a:latin typeface="+mn-lt"/>
              </a:rPr>
              <a:t>primena sesije u bioskop aplikaciji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Inicijalni prikaz filmova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770062"/>
            <a:ext cx="4344987" cy="426878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72050" y="1574497"/>
            <a:ext cx="6961332" cy="4969177"/>
          </a:xfr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/>
              <a:t>Pogledajte kod </a:t>
            </a:r>
            <a:r>
              <a:rPr lang="en-US" dirty="0" err="1"/>
              <a:t>kontrolera</a:t>
            </a:r>
            <a:r>
              <a:rPr lang="en-US" dirty="0"/>
              <a:t> </a:t>
            </a:r>
            <a:r>
              <a:rPr lang="en-US" dirty="0" err="1"/>
              <a:t>FilmoviController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en-US" dirty="0" err="1"/>
              <a:t>metodi</a:t>
            </a:r>
            <a:r>
              <a:rPr lang="en-US" dirty="0"/>
              <a:t> se ne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</a:t>
            </a:r>
            <a:r>
              <a:rPr lang="sr-Latn-RS" dirty="0"/>
              <a:t>e</a:t>
            </a:r>
            <a:r>
              <a:rPr lang="en-US" dirty="0" err="1"/>
              <a:t>sijom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ć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sr-Latn-RS" dirty="0"/>
              <a:t>u </a:t>
            </a:r>
            <a:r>
              <a:rPr lang="sr-Latn-RS" dirty="0" err="1"/>
              <a:t>handler</a:t>
            </a:r>
            <a:r>
              <a:rPr lang="sr-Latn-RS" dirty="0"/>
              <a:t> metodama</a:t>
            </a:r>
          </a:p>
          <a:p>
            <a:r>
              <a:rPr lang="sr-Latn-RS" dirty="0"/>
              <a:t>Pogledajte kod </a:t>
            </a:r>
            <a:r>
              <a:rPr lang="sr-Latn-RS" dirty="0" err="1"/>
              <a:t>hadler</a:t>
            </a:r>
            <a:r>
              <a:rPr lang="sr-Latn-RS" dirty="0"/>
              <a:t> metode </a:t>
            </a:r>
            <a:r>
              <a:rPr lang="sr-Latn-RS" dirty="0" err="1"/>
              <a:t>index</a:t>
            </a:r>
            <a:r>
              <a:rPr lang="sr-Latn-RS" dirty="0"/>
              <a:t>(), deo koji radi sa sesijom sesije</a:t>
            </a:r>
          </a:p>
          <a:p>
            <a:r>
              <a:rPr lang="sr-Latn-RS" dirty="0"/>
              <a:t>Otvoriti stranicu za pregled filmova u dva različita </a:t>
            </a:r>
            <a:r>
              <a:rPr lang="sr-Latn-RS" dirty="0" err="1"/>
              <a:t>brauzera</a:t>
            </a:r>
            <a:endParaRPr lang="en-US" dirty="0"/>
          </a:p>
          <a:p>
            <a:r>
              <a:rPr lang="en-US" dirty="0">
                <a:hlinkClick r:id="rId4"/>
              </a:rPr>
              <a:t>http://localhost:8080/BioskopVebAplikacija/Filmovi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84122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Case study – </a:t>
            </a:r>
            <a:r>
              <a:rPr lang="pl-PL">
                <a:solidFill>
                  <a:schemeClr val="bg1"/>
                </a:solidFill>
                <a:latin typeface="+mn-lt"/>
              </a:rPr>
              <a:t>primena sesije u bioskop aplikaciji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Prikaz detalja za film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1720264"/>
            <a:ext cx="4411663" cy="484981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72050" y="1574497"/>
            <a:ext cx="6961332" cy="4969177"/>
          </a:xfr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/>
              <a:t>Koristi aplikaciju, pokreni više puta pregled detalja za određeni film da bi se podaci dodali u sesiju</a:t>
            </a:r>
          </a:p>
          <a:p>
            <a:r>
              <a:rPr lang="sr-Latn-RS"/>
              <a:t>U dva brauzera otvori developer tools, network kartica, </a:t>
            </a:r>
          </a:p>
          <a:p>
            <a:pPr lvl="1"/>
            <a:r>
              <a:rPr lang="sr-Latn-RS"/>
              <a:t>Da li je cookie vredost ista?</a:t>
            </a:r>
          </a:p>
          <a:p>
            <a:r>
              <a:rPr lang="sr-Latn-RS"/>
              <a:t>Svaki browser ima svoju memoriju za sesiju</a:t>
            </a:r>
          </a:p>
        </p:txBody>
      </p:sp>
    </p:spTree>
    <p:extLst>
      <p:ext uri="{BB962C8B-B14F-4D97-AF65-F5344CB8AC3E}">
        <p14:creationId xmlns:p14="http://schemas.microsoft.com/office/powerpoint/2010/main" val="3472066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Case study – </a:t>
            </a:r>
            <a:r>
              <a:rPr lang="pl-PL" dirty="0">
                <a:solidFill>
                  <a:schemeClr val="bg1"/>
                </a:solidFill>
                <a:latin typeface="+mn-lt"/>
              </a:rPr>
              <a:t>primena sesije u bioskop aplikaciji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Prikaz filmova posle dužeg korišćenja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1482138"/>
            <a:ext cx="4202113" cy="530701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37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Case study – </a:t>
            </a:r>
            <a:r>
              <a:rPr lang="pl-PL">
                <a:solidFill>
                  <a:schemeClr val="bg1"/>
                </a:solidFill>
                <a:latin typeface="+mn-lt"/>
              </a:rPr>
              <a:t>primena sesije u bioskop aplikaciji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Prikaz filmova za drugog klijenta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79" y="1674813"/>
            <a:ext cx="4330995" cy="492655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72050" y="1574497"/>
            <a:ext cx="6961332" cy="4969177"/>
          </a:xfr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/>
              <a:t>Primetite da svaka metoda koja radi sa sesijom ima isti kod na početku, a to je da poverava da li postoji lista posećenih filmova u sesiji, ako se lista ne nalazi u sesiji tada se ona kreira (ponavlja se identičan kod)</a:t>
            </a:r>
          </a:p>
          <a:p>
            <a:pPr lvl="1"/>
            <a:r>
              <a:rPr lang="sr-Latn-RS"/>
              <a:t>Da li je to dobro?</a:t>
            </a:r>
          </a:p>
          <a:p>
            <a:pPr lvl="1"/>
            <a:r>
              <a:rPr lang="sr-Latn-RS"/>
              <a:t>Kako bi to rešili?</a:t>
            </a:r>
          </a:p>
        </p:txBody>
      </p:sp>
    </p:spTree>
    <p:extLst>
      <p:ext uri="{BB962C8B-B14F-4D97-AF65-F5344CB8AC3E}">
        <p14:creationId xmlns:p14="http://schemas.microsoft.com/office/powerpoint/2010/main" val="102876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HTTP i mehanizam sesije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HTTP je </a:t>
            </a:r>
            <a:r>
              <a:rPr lang="sr-Latn-RS" dirty="0" err="1"/>
              <a:t>stateless</a:t>
            </a:r>
            <a:r>
              <a:rPr lang="sr-Latn-RS" dirty="0"/>
              <a:t> protokol koji ne </a:t>
            </a:r>
            <a:r>
              <a:rPr lang="sr-Latn-RS" dirty="0" err="1"/>
              <a:t>zateva</a:t>
            </a:r>
            <a:r>
              <a:rPr lang="sr-Latn-RS" dirty="0"/>
              <a:t> od servera čuvanje statusa klijenta ili korisničke sesije klijenta  tj.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klijenta</a:t>
            </a:r>
            <a:r>
              <a:rPr lang="en-US" dirty="0"/>
              <a:t> </a:t>
            </a:r>
            <a:r>
              <a:rPr lang="en-US" dirty="0" err="1"/>
              <a:t>proiza</a:t>
            </a:r>
            <a:r>
              <a:rPr lang="sr-Latn-RS" dirty="0"/>
              <a:t>š</a:t>
            </a:r>
            <a:r>
              <a:rPr lang="en-US" dirty="0"/>
              <a:t>log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sr-Latn-RS" dirty="0"/>
              <a:t>niza zahteva upućenih od strane istog klijenta</a:t>
            </a:r>
          </a:p>
          <a:p>
            <a:pPr marL="342900" lvl="1" indent="-342900">
              <a:spcBef>
                <a:spcPts val="1000"/>
              </a:spcBef>
            </a:pPr>
            <a:r>
              <a:rPr lang="sr-Latn-CS" altLang="sr-Latn-RS" dirty="0"/>
              <a:t>HTTP serveri prevazilaze prethodno tako što implementiraju različite metode za održavanje i upravljanje sesijom, tipično se oslanjajući na jedinstveni identifikator </a:t>
            </a:r>
            <a:r>
              <a:rPr lang="sr-Latn-CS" altLang="sr-Latn-RS" i="1" dirty="0" err="1"/>
              <a:t>cookie</a:t>
            </a:r>
            <a:r>
              <a:rPr lang="sr-Latn-CS" altLang="sr-Latn-RS" dirty="0"/>
              <a:t> ili neki drugi parametar koji omogućava praćenje </a:t>
            </a:r>
            <a:r>
              <a:rPr lang="sr-Latn-CS" altLang="sr-Latn-RS" dirty="0" err="1"/>
              <a:t>zahteva</a:t>
            </a:r>
            <a:r>
              <a:rPr lang="sr-Latn-CS" altLang="sr-Latn-RS" dirty="0"/>
              <a:t> koji </a:t>
            </a:r>
            <a:r>
              <a:rPr lang="sr-Latn-CS" altLang="sr-Latn-RS" dirty="0" err="1"/>
              <a:t>originiraju</a:t>
            </a:r>
            <a:r>
              <a:rPr lang="sr-Latn-CS" altLang="sr-Latn-RS" dirty="0"/>
              <a:t> od istog klijenta</a:t>
            </a:r>
            <a:r>
              <a:rPr lang="en-US" altLang="sr-Latn-RS" dirty="0"/>
              <a:t> (</a:t>
            </a:r>
            <a:r>
              <a:rPr lang="en-US" altLang="sr-Latn-RS" dirty="0" err="1"/>
              <a:t>npr</a:t>
            </a:r>
            <a:r>
              <a:rPr lang="en-US" altLang="sr-Latn-RS" dirty="0"/>
              <a:t>. URL Rewriting </a:t>
            </a:r>
            <a:r>
              <a:rPr lang="en-US" altLang="sr-Latn-RS" dirty="0" err="1"/>
              <a:t>mehanizam</a:t>
            </a:r>
            <a:r>
              <a:rPr lang="en-US" altLang="sr-Latn-RS" dirty="0"/>
              <a:t>)</a:t>
            </a:r>
            <a:r>
              <a:rPr lang="sr-Latn-CS" altLang="sr-Latn-RS" dirty="0"/>
              <a:t>, kreirajući </a:t>
            </a:r>
            <a:r>
              <a:rPr lang="sr-Latn-CS" altLang="sr-Latn-RS" dirty="0" err="1"/>
              <a:t>stateful</a:t>
            </a:r>
            <a:r>
              <a:rPr lang="sr-Latn-CS" altLang="sr-Latn-RS" dirty="0"/>
              <a:t> protokol iznad HTTP protokola.</a:t>
            </a:r>
            <a:endParaRPr lang="en-GB" alt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HTTP komunikacija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7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Spring session</a:t>
            </a:r>
            <a:endParaRPr lang="en-US" sz="400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n-lt"/>
              </a:rPr>
              <a:t>Case study – </a:t>
            </a:r>
            <a:r>
              <a:rPr lang="pl-PL" sz="4000" dirty="0">
                <a:solidFill>
                  <a:schemeClr val="bg1"/>
                </a:solidFill>
                <a:latin typeface="+mn-lt"/>
              </a:rPr>
              <a:t>primena sesije u bioskop aplikaciji</a:t>
            </a:r>
            <a:endParaRPr lang="sr-Latn-RS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1847" y="1036692"/>
            <a:ext cx="4855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b="1">
                <a:solidFill>
                  <a:srgbClr val="FF0000"/>
                </a:solidFill>
              </a:rPr>
              <a:t>BioskopVebAplikacija, FilmoviController i details 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4" y="1482139"/>
            <a:ext cx="10836611" cy="52550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005619" y="5633884"/>
            <a:ext cx="882067" cy="189973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688294" y="6058342"/>
            <a:ext cx="1054608" cy="315771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5107656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>
                <a:latin typeface="Calibri" pitchFamily="34" charset="0"/>
              </a:rPr>
              <a:t>Korišćenje @SessionAttributes anotacije za handler metode</a:t>
            </a:r>
          </a:p>
          <a:p>
            <a:r>
              <a:rPr lang="sr-Latn-RS">
                <a:latin typeface="Calibri" pitchFamily="34" charset="0"/>
              </a:rPr>
              <a:t>Više o tome na </a:t>
            </a:r>
            <a:r>
              <a:rPr lang="en-US">
                <a:hlinkClick r:id="rId3"/>
              </a:rPr>
              <a:t>https://www.baeldung.com/spring-mvc-session-attributes</a:t>
            </a:r>
            <a:endParaRPr lang="sr-Latn-RS"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 err="1">
                <a:latin typeface="+mn-lt"/>
              </a:rPr>
              <a:t>Spring</a:t>
            </a:r>
            <a:r>
              <a:rPr lang="sr-Latn-RS" sz="4000" dirty="0">
                <a:latin typeface="+mn-lt"/>
              </a:rPr>
              <a:t> </a:t>
            </a:r>
            <a:r>
              <a:rPr lang="sr-Latn-RS" sz="4000" dirty="0" err="1">
                <a:latin typeface="+mn-lt"/>
              </a:rPr>
              <a:t>session</a:t>
            </a:r>
            <a:endParaRPr lang="en-US" sz="40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n-lt"/>
              </a:rPr>
              <a:t>Case study – </a:t>
            </a:r>
            <a:r>
              <a:rPr lang="pl-PL" sz="4000" dirty="0">
                <a:solidFill>
                  <a:schemeClr val="bg1"/>
                </a:solidFill>
                <a:latin typeface="+mn-lt"/>
              </a:rPr>
              <a:t>primena sesije u bioskop aplikaciji</a:t>
            </a:r>
            <a:endParaRPr lang="sr-Latn-RS" sz="4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998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5107656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r>
              <a:rPr lang="sr-Latn-RS">
                <a:latin typeface="Calibri" pitchFamily="34" charset="0"/>
              </a:rPr>
              <a:t>Pri najjednostavijem rukovanju sesije kada se koristi HttpSession i prepušta se veb kontejneru rukovanje sesijom, tada postoji ograničenje je da se HTTP sesija čuva u memoriji servera.</a:t>
            </a:r>
          </a:p>
          <a:p>
            <a:r>
              <a:rPr lang="sr-Latn-RS">
                <a:latin typeface="Calibri" pitchFamily="34" charset="0"/>
              </a:rPr>
              <a:t>Posledice su da se sa prestankom rada servera svi podaci o sesijama izgube</a:t>
            </a:r>
          </a:p>
          <a:p>
            <a:r>
              <a:rPr lang="sr-Latn-RS">
                <a:latin typeface="Calibri" pitchFamily="34" charset="0"/>
              </a:rPr>
              <a:t>Postavlja se pitanje kako je moguće čuvati podatke o sesiji klijenta tako da oni budu dustupni i ako server prestane sa radom</a:t>
            </a:r>
          </a:p>
          <a:p>
            <a:r>
              <a:rPr lang="sr-Latn-RS">
                <a:latin typeface="Calibri" pitchFamily="34" charset="0"/>
              </a:rPr>
              <a:t>Za tu svrhu koristi se S</a:t>
            </a:r>
            <a:r>
              <a:rPr lang="en-US">
                <a:latin typeface="Calibri" pitchFamily="34" charset="0"/>
              </a:rPr>
              <a:t>p</a:t>
            </a:r>
            <a:r>
              <a:rPr lang="sr-Latn-RS">
                <a:latin typeface="Calibri" pitchFamily="34" charset="0"/>
              </a:rPr>
              <a:t>ring session mehanizam rukovanja sesijom</a:t>
            </a:r>
          </a:p>
          <a:p>
            <a:r>
              <a:rPr lang="vi-VN">
                <a:latin typeface="Calibri" pitchFamily="34" charset="0"/>
              </a:rPr>
              <a:t>Spring Session ima jednostavan cilj </a:t>
            </a:r>
            <a:r>
              <a:rPr lang="sr-Latn-RS">
                <a:latin typeface="Calibri" pitchFamily="34" charset="0"/>
              </a:rPr>
              <a:t>da se oslobodi </a:t>
            </a:r>
            <a:r>
              <a:rPr lang="vi-VN">
                <a:latin typeface="Calibri" pitchFamily="34" charset="0"/>
              </a:rPr>
              <a:t>ograničenja </a:t>
            </a:r>
            <a:r>
              <a:rPr lang="sr-Latn-RS">
                <a:latin typeface="Calibri" pitchFamily="34" charset="0"/>
              </a:rPr>
              <a:t>da se </a:t>
            </a:r>
            <a:r>
              <a:rPr lang="vi-VN">
                <a:latin typeface="Calibri" pitchFamily="34" charset="0"/>
              </a:rPr>
              <a:t>HTTP sesije čuva</a:t>
            </a:r>
            <a:r>
              <a:rPr lang="sr-Latn-RS">
                <a:latin typeface="Calibri" pitchFamily="34" charset="0"/>
              </a:rPr>
              <a:t>ju</a:t>
            </a:r>
            <a:r>
              <a:rPr lang="vi-VN">
                <a:latin typeface="Calibri" pitchFamily="34" charset="0"/>
              </a:rPr>
              <a:t> na serveru.</a:t>
            </a:r>
            <a:endParaRPr lang="sr-Latn-RS">
              <a:latin typeface="Calibri" pitchFamily="34" charset="0"/>
            </a:endParaRPr>
          </a:p>
          <a:p>
            <a:pPr lvl="1"/>
            <a:r>
              <a:rPr lang="sr-Latn-RS">
                <a:latin typeface="Calibri" pitchFamily="34" charset="0"/>
              </a:rPr>
              <a:t>Takođe omogućava </a:t>
            </a:r>
            <a:r>
              <a:rPr lang="vi-VN">
                <a:latin typeface="Calibri" pitchFamily="34" charset="0"/>
              </a:rPr>
              <a:t>deljenje podataka o sesiji između </a:t>
            </a:r>
            <a:r>
              <a:rPr lang="sr-Latn-RS">
                <a:latin typeface="Calibri" pitchFamily="34" charset="0"/>
              </a:rPr>
              <a:t>različitih servisa koji se nalaze </a:t>
            </a:r>
            <a:r>
              <a:rPr lang="vi-VN">
                <a:latin typeface="Calibri" pitchFamily="34" charset="0"/>
              </a:rPr>
              <a:t>u oblaku bez vezanosti za jedan kontejner (tj. Tomcat)</a:t>
            </a:r>
            <a:endParaRPr lang="sr-Latn-RS">
              <a:latin typeface="Calibri" pitchFamily="34" charset="0"/>
            </a:endParaRPr>
          </a:p>
          <a:p>
            <a:pPr lvl="1"/>
            <a:r>
              <a:rPr lang="sr-Latn-RS">
                <a:latin typeface="Calibri" pitchFamily="34" charset="0"/>
              </a:rPr>
              <a:t>Podržava višestruke sesije u istom brauzeru i slanje sesije u HTTP zaglavlju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Spring session</a:t>
            </a:r>
            <a:endParaRPr lang="en-US" sz="400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solidFill>
                  <a:schemeClr val="bg1"/>
                </a:solidFill>
                <a:latin typeface="+mn-lt"/>
              </a:rPr>
              <a:t>Spring sesija, alternativni načini implementacije sesije</a:t>
            </a:r>
          </a:p>
        </p:txBody>
      </p:sp>
    </p:spTree>
    <p:extLst>
      <p:ext uri="{BB962C8B-B14F-4D97-AF65-F5344CB8AC3E}">
        <p14:creationId xmlns:p14="http://schemas.microsoft.com/office/powerpoint/2010/main" val="2412351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5107656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r-Latn-RS">
                <a:latin typeface="Calibri" pitchFamily="34" charset="0"/>
              </a:rPr>
              <a:t>Spring Session uklučuje sledeće module:</a:t>
            </a:r>
          </a:p>
          <a:p>
            <a:pPr lvl="1"/>
            <a:r>
              <a:rPr lang="sr-Latn-RS">
                <a:latin typeface="Calibri" pitchFamily="34" charset="0"/>
              </a:rPr>
              <a:t>Spring Session Core - Spring Session core APIs - obavezan</a:t>
            </a:r>
          </a:p>
          <a:p>
            <a:pPr lvl="1"/>
            <a:r>
              <a:rPr lang="sr-Latn-RS">
                <a:latin typeface="Calibri" pitchFamily="34" charset="0"/>
              </a:rPr>
              <a:t>Spring Session Data Redis – pruža repozitorijum za skladištenje sesije i upravljanje sesijom koja se oslanja na Redis bazu podataka</a:t>
            </a:r>
          </a:p>
          <a:p>
            <a:pPr lvl="1"/>
            <a:r>
              <a:rPr lang="sr-Latn-RS">
                <a:latin typeface="Calibri" pitchFamily="34" charset="0"/>
              </a:rPr>
              <a:t>Spring Session JDBC - pruža repozitorijum za skladištenje sesije i upravljanje sesijom koje se oslanja relacionu bazu podataka kao što je MySQL </a:t>
            </a:r>
          </a:p>
          <a:p>
            <a:pPr lvl="1"/>
            <a:r>
              <a:rPr lang="sr-Latn-RS">
                <a:latin typeface="Calibri" pitchFamily="34" charset="0"/>
              </a:rPr>
              <a:t>Spring Session Hazelcast - pruža repozitorijum za skladištenje sesije i Hazelcast upravljanje sesijom</a:t>
            </a:r>
          </a:p>
          <a:p>
            <a:r>
              <a:rPr lang="sr-Latn-RS">
                <a:latin typeface="Calibri" pitchFamily="34" charset="0"/>
              </a:rPr>
              <a:t>Više informacija na </a:t>
            </a:r>
            <a:r>
              <a:rPr lang="en-US">
                <a:hlinkClick r:id="rId3"/>
              </a:rPr>
              <a:t>https://spring.io/projects/spring-session</a:t>
            </a:r>
            <a:endParaRPr lang="sr-Latn-RS">
              <a:latin typeface="Calibri" pitchFamily="34" charset="0"/>
            </a:endParaRPr>
          </a:p>
          <a:p>
            <a:r>
              <a:rPr lang="sr-Latn-RS">
                <a:latin typeface="Calibri" pitchFamily="34" charset="0"/>
              </a:rPr>
              <a:t>Tutorijal kako se Spring Session koristi na </a:t>
            </a:r>
            <a:br>
              <a:rPr lang="sr-Latn-RS">
                <a:latin typeface="Calibri" pitchFamily="34" charset="0"/>
              </a:rPr>
            </a:br>
            <a:r>
              <a:rPr lang="en-US">
                <a:hlinkClick r:id="rId4"/>
              </a:rPr>
              <a:t>https://www.techgeeknext.com/spring-boot/spring-boot-session-management</a:t>
            </a:r>
            <a:r>
              <a:rPr lang="sr-Latn-RS"/>
              <a:t> </a:t>
            </a:r>
            <a:br>
              <a:rPr lang="sr-Latn-RS"/>
            </a:br>
            <a:r>
              <a:rPr lang="en-US">
                <a:hlinkClick r:id="rId5"/>
              </a:rPr>
              <a:t>https://www.baeldung.com/spring-session</a:t>
            </a:r>
            <a:endParaRPr lang="sr-Latn-RS"/>
          </a:p>
          <a:p>
            <a:r>
              <a:rPr lang="sr-Latn-RS">
                <a:latin typeface="Calibri" pitchFamily="34" charset="0"/>
                <a:hlinkClick r:id="rId6"/>
              </a:rPr>
              <a:t>https://www.javainuse.com/spring/springboot_session_redis</a:t>
            </a:r>
            <a:r>
              <a:rPr lang="sr-Latn-RS">
                <a:latin typeface="Calibri" pitchFamily="34" charset="0"/>
              </a:rPr>
              <a:t> </a:t>
            </a:r>
          </a:p>
          <a:p>
            <a:endParaRPr lang="sr-Latn-RS"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Spring session</a:t>
            </a:r>
            <a:endParaRPr lang="en-US" sz="400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solidFill>
                  <a:schemeClr val="bg1"/>
                </a:solidFill>
                <a:latin typeface="+mn-lt"/>
              </a:rPr>
              <a:t>Spring sesija, alternativni načini implementacije sesijse</a:t>
            </a:r>
          </a:p>
        </p:txBody>
      </p:sp>
    </p:spTree>
    <p:extLst>
      <p:ext uri="{BB962C8B-B14F-4D97-AF65-F5344CB8AC3E}">
        <p14:creationId xmlns:p14="http://schemas.microsoft.com/office/powerpoint/2010/main" val="4216755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885673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>
                <a:latin typeface="Calibri" pitchFamily="34" charset="0"/>
              </a:rPr>
              <a:t>Spring Session uklučuje sledeće module:</a:t>
            </a:r>
          </a:p>
          <a:p>
            <a:pPr lvl="1"/>
            <a:r>
              <a:rPr lang="sr-Latn-RS">
                <a:latin typeface="Calibri" pitchFamily="34" charset="0"/>
              </a:rPr>
              <a:t>Spring Session Core - Spring Session core APIs - obavezan</a:t>
            </a:r>
          </a:p>
          <a:p>
            <a:pPr marL="0" indent="0">
              <a:buNone/>
            </a:pPr>
            <a:endParaRPr lang="sr-Latn-RS"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Spring session</a:t>
            </a:r>
            <a:endParaRPr lang="en-US" sz="400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solidFill>
                  <a:schemeClr val="bg1"/>
                </a:solidFill>
                <a:latin typeface="+mn-lt"/>
              </a:rPr>
              <a:t>Spring sesija, alternativni načini implementacije sesijse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9381" y="2645228"/>
            <a:ext cx="91776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5FBF"/>
                </a:solidFill>
                <a:latin typeface="Consolas"/>
              </a:rPr>
              <a:t>&lt;!-- Add dependencies for using Spring Session --&gt;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>
                <a:solidFill>
                  <a:srgbClr val="008080"/>
                </a:solidFill>
                <a:latin typeface="Consolas"/>
              </a:rPr>
              <a:t>	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r>
              <a:rPr lang="en-US">
                <a:solidFill>
                  <a:srgbClr val="000000"/>
                </a:solidFill>
                <a:latin typeface="Consolas"/>
              </a:rPr>
              <a:t>org.springframework.session</a:t>
            </a:r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>
                <a:solidFill>
                  <a:srgbClr val="008080"/>
                </a:solidFill>
                <a:latin typeface="Consolas"/>
              </a:rPr>
              <a:t>	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r>
              <a:rPr lang="en-US">
                <a:solidFill>
                  <a:srgbClr val="000000"/>
                </a:solidFill>
                <a:latin typeface="Consolas"/>
              </a:rPr>
              <a:t>spring-session-core</a:t>
            </a:r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07147" y="4573275"/>
            <a:ext cx="1290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pom.xml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472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1669445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>
                <a:latin typeface="Calibri" pitchFamily="34" charset="0"/>
              </a:rPr>
              <a:t>Spring Session sa JDBC uklučuje sledeće module:</a:t>
            </a:r>
          </a:p>
          <a:p>
            <a:pPr lvl="1"/>
            <a:r>
              <a:rPr lang="sr-Latn-RS">
                <a:latin typeface="Calibri" pitchFamily="34" charset="0"/>
              </a:rPr>
              <a:t>Spring Session Core - Spring Session core APIs - obavezan</a:t>
            </a:r>
          </a:p>
          <a:p>
            <a:pPr lvl="1"/>
            <a:r>
              <a:rPr lang="sr-Latn-RS">
                <a:latin typeface="Calibri" pitchFamily="34" charset="0"/>
              </a:rPr>
              <a:t>Spring Session JDBC - pruža repozitorijum za skladištenje sesije i upravljanje sesijom koje se oslanja relacionu bazu podataka kao što je MySQL </a:t>
            </a:r>
          </a:p>
          <a:p>
            <a:pPr marL="0" indent="0">
              <a:buNone/>
            </a:pPr>
            <a:endParaRPr lang="sr-Latn-RS"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Spring session</a:t>
            </a:r>
            <a:endParaRPr lang="en-US" sz="400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solidFill>
                  <a:schemeClr val="bg1"/>
                </a:solidFill>
                <a:latin typeface="+mn-lt"/>
              </a:rPr>
              <a:t>Spring sesija, alternativni načini implementacije sesijse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9381" y="3429000"/>
            <a:ext cx="91776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5FBF"/>
                </a:solidFill>
                <a:latin typeface="Consolas"/>
              </a:rPr>
              <a:t>&lt;!-- Add dependencies for using Spring Session --&gt;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>
                <a:solidFill>
                  <a:srgbClr val="008080"/>
                </a:solidFill>
                <a:latin typeface="Consolas"/>
              </a:rPr>
              <a:t>	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r>
              <a:rPr lang="en-US">
                <a:solidFill>
                  <a:srgbClr val="000000"/>
                </a:solidFill>
                <a:latin typeface="Consolas"/>
              </a:rPr>
              <a:t>org.springframework.session</a:t>
            </a:r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>
                <a:solidFill>
                  <a:srgbClr val="008080"/>
                </a:solidFill>
                <a:latin typeface="Consolas"/>
              </a:rPr>
              <a:t>	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r>
              <a:rPr lang="en-US">
                <a:solidFill>
                  <a:srgbClr val="000000"/>
                </a:solidFill>
                <a:latin typeface="Consolas"/>
              </a:rPr>
              <a:t>spring-session-jdbc</a:t>
            </a:r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47575" y="6293217"/>
            <a:ext cx="1290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pom.xml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669" y="4023734"/>
            <a:ext cx="4409384" cy="27471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420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1435712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r-Latn-RS" dirty="0" err="1">
                <a:latin typeface="Calibri" pitchFamily="34" charset="0"/>
              </a:rPr>
              <a:t>Spring</a:t>
            </a:r>
            <a:r>
              <a:rPr lang="sr-Latn-RS" dirty="0">
                <a:latin typeface="Calibri" pitchFamily="34" charset="0"/>
              </a:rPr>
              <a:t> </a:t>
            </a:r>
            <a:r>
              <a:rPr lang="sr-Latn-RS" dirty="0" err="1">
                <a:latin typeface="Calibri" pitchFamily="34" charset="0"/>
              </a:rPr>
              <a:t>Session</a:t>
            </a:r>
            <a:r>
              <a:rPr lang="sr-Latn-RS" dirty="0">
                <a:latin typeface="Calibri" pitchFamily="34" charset="0"/>
              </a:rPr>
              <a:t> sa </a:t>
            </a:r>
            <a:r>
              <a:rPr lang="sr-Latn-RS" dirty="0" err="1">
                <a:latin typeface="Calibri" pitchFamily="34" charset="0"/>
              </a:rPr>
              <a:t>Redis</a:t>
            </a:r>
            <a:r>
              <a:rPr lang="sr-Latn-RS" dirty="0">
                <a:latin typeface="Calibri" pitchFamily="34" charset="0"/>
              </a:rPr>
              <a:t> </a:t>
            </a:r>
            <a:r>
              <a:rPr lang="sr-Latn-RS" dirty="0" err="1">
                <a:latin typeface="Calibri" pitchFamily="34" charset="0"/>
              </a:rPr>
              <a:t>uklučuje</a:t>
            </a:r>
            <a:r>
              <a:rPr lang="sr-Latn-RS" dirty="0">
                <a:latin typeface="Calibri" pitchFamily="34" charset="0"/>
              </a:rPr>
              <a:t> sledeće module:</a:t>
            </a:r>
          </a:p>
          <a:p>
            <a:pPr lvl="1"/>
            <a:r>
              <a:rPr lang="sr-Latn-RS" dirty="0" err="1">
                <a:latin typeface="Calibri" pitchFamily="34" charset="0"/>
              </a:rPr>
              <a:t>Spring</a:t>
            </a:r>
            <a:r>
              <a:rPr lang="sr-Latn-RS" dirty="0">
                <a:latin typeface="Calibri" pitchFamily="34" charset="0"/>
              </a:rPr>
              <a:t> </a:t>
            </a:r>
            <a:r>
              <a:rPr lang="sr-Latn-RS" dirty="0" err="1">
                <a:latin typeface="Calibri" pitchFamily="34" charset="0"/>
              </a:rPr>
              <a:t>Session</a:t>
            </a:r>
            <a:r>
              <a:rPr lang="sr-Latn-RS" dirty="0">
                <a:latin typeface="Calibri" pitchFamily="34" charset="0"/>
              </a:rPr>
              <a:t> </a:t>
            </a:r>
            <a:r>
              <a:rPr lang="sr-Latn-RS" dirty="0" err="1">
                <a:latin typeface="Calibri" pitchFamily="34" charset="0"/>
              </a:rPr>
              <a:t>Core</a:t>
            </a:r>
            <a:r>
              <a:rPr lang="sr-Latn-RS" dirty="0">
                <a:latin typeface="Calibri" pitchFamily="34" charset="0"/>
              </a:rPr>
              <a:t> - </a:t>
            </a:r>
            <a:r>
              <a:rPr lang="sr-Latn-RS" dirty="0" err="1">
                <a:latin typeface="Calibri" pitchFamily="34" charset="0"/>
              </a:rPr>
              <a:t>Spring</a:t>
            </a:r>
            <a:r>
              <a:rPr lang="sr-Latn-RS" dirty="0">
                <a:latin typeface="Calibri" pitchFamily="34" charset="0"/>
              </a:rPr>
              <a:t> </a:t>
            </a:r>
            <a:r>
              <a:rPr lang="sr-Latn-RS" dirty="0" err="1">
                <a:latin typeface="Calibri" pitchFamily="34" charset="0"/>
              </a:rPr>
              <a:t>Session</a:t>
            </a:r>
            <a:r>
              <a:rPr lang="sr-Latn-RS" dirty="0">
                <a:latin typeface="Calibri" pitchFamily="34" charset="0"/>
              </a:rPr>
              <a:t> </a:t>
            </a:r>
            <a:r>
              <a:rPr lang="sr-Latn-RS" dirty="0" err="1">
                <a:latin typeface="Calibri" pitchFamily="34" charset="0"/>
              </a:rPr>
              <a:t>core</a:t>
            </a:r>
            <a:r>
              <a:rPr lang="sr-Latn-RS" dirty="0">
                <a:latin typeface="Calibri" pitchFamily="34" charset="0"/>
              </a:rPr>
              <a:t> </a:t>
            </a:r>
            <a:r>
              <a:rPr lang="sr-Latn-RS" dirty="0" err="1">
                <a:latin typeface="Calibri" pitchFamily="34" charset="0"/>
              </a:rPr>
              <a:t>APIs</a:t>
            </a:r>
            <a:r>
              <a:rPr lang="sr-Latn-RS" dirty="0">
                <a:latin typeface="Calibri" pitchFamily="34" charset="0"/>
              </a:rPr>
              <a:t> - obavezan</a:t>
            </a:r>
          </a:p>
          <a:p>
            <a:pPr lvl="1"/>
            <a:r>
              <a:rPr lang="sr-Latn-RS" dirty="0" err="1">
                <a:latin typeface="Calibri" pitchFamily="34" charset="0"/>
              </a:rPr>
              <a:t>Spring</a:t>
            </a:r>
            <a:r>
              <a:rPr lang="sr-Latn-RS" dirty="0">
                <a:latin typeface="Calibri" pitchFamily="34" charset="0"/>
              </a:rPr>
              <a:t> </a:t>
            </a:r>
            <a:r>
              <a:rPr lang="sr-Latn-RS" dirty="0" err="1">
                <a:latin typeface="Calibri" pitchFamily="34" charset="0"/>
              </a:rPr>
              <a:t>Session</a:t>
            </a:r>
            <a:r>
              <a:rPr lang="sr-Latn-RS" dirty="0">
                <a:latin typeface="Calibri" pitchFamily="34" charset="0"/>
              </a:rPr>
              <a:t> Data </a:t>
            </a:r>
            <a:r>
              <a:rPr lang="sr-Latn-RS" dirty="0" err="1">
                <a:latin typeface="Calibri" pitchFamily="34" charset="0"/>
              </a:rPr>
              <a:t>Redis</a:t>
            </a:r>
            <a:r>
              <a:rPr lang="sr-Latn-RS" dirty="0">
                <a:latin typeface="Calibri" pitchFamily="34" charset="0"/>
              </a:rPr>
              <a:t> – pruža repozitorijum za skladištenje sesije i upravljanje sesijom koja se oslanja na </a:t>
            </a:r>
            <a:r>
              <a:rPr lang="sr-Latn-RS" dirty="0" err="1">
                <a:latin typeface="Calibri" pitchFamily="34" charset="0"/>
              </a:rPr>
              <a:t>Redis</a:t>
            </a:r>
            <a:r>
              <a:rPr lang="sr-Latn-RS" dirty="0">
                <a:latin typeface="Calibri" pitchFamily="34" charset="0"/>
              </a:rPr>
              <a:t> bazu podataka</a:t>
            </a:r>
          </a:p>
          <a:p>
            <a:r>
              <a:rPr lang="sr-Latn-RS" dirty="0">
                <a:latin typeface="Calibri" pitchFamily="34" charset="0"/>
              </a:rPr>
              <a:t>Neophodno da je podignut </a:t>
            </a:r>
            <a:r>
              <a:rPr lang="sr-Latn-RS" dirty="0" err="1">
                <a:latin typeface="Calibri" pitchFamily="34" charset="0"/>
              </a:rPr>
              <a:t>Redis</a:t>
            </a:r>
            <a:r>
              <a:rPr lang="sr-Latn-RS" dirty="0">
                <a:latin typeface="Calibri" pitchFamily="34" charset="0"/>
              </a:rPr>
              <a:t> server baze i opciono </a:t>
            </a:r>
            <a:r>
              <a:rPr lang="sr-Latn-RS" dirty="0" err="1">
                <a:latin typeface="Calibri" pitchFamily="34" charset="0"/>
              </a:rPr>
              <a:t>Redis</a:t>
            </a:r>
            <a:r>
              <a:rPr lang="sr-Latn-RS" dirty="0">
                <a:latin typeface="Calibri" pitchFamily="34" charset="0"/>
              </a:rPr>
              <a:t> klijent za praćenje</a:t>
            </a:r>
          </a:p>
          <a:p>
            <a:r>
              <a:rPr lang="sr-Latn-RS" dirty="0">
                <a:latin typeface="Calibri" pitchFamily="34" charset="0"/>
              </a:rPr>
              <a:t>Svaka izmena nad objektima u sesiji iziskuje ponovno ubacivanje istih u sesiju</a:t>
            </a:r>
          </a:p>
          <a:p>
            <a:endParaRPr lang="sr-Latn-RS" dirty="0"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Spring session</a:t>
            </a:r>
            <a:endParaRPr lang="en-US" sz="400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solidFill>
                  <a:schemeClr val="bg1"/>
                </a:solidFill>
                <a:latin typeface="+mn-lt"/>
              </a:rPr>
              <a:t>Spring sesija, alternativni načini implementacije sesijse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9382" y="3478296"/>
            <a:ext cx="105165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5FBF"/>
                </a:solidFill>
                <a:latin typeface="Consolas"/>
              </a:rPr>
              <a:t>&lt;!-- Provides session repository for Redis database session management --&gt;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/>
              </a:rPr>
              <a:t>   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r>
              <a:rPr lang="en-US">
                <a:solidFill>
                  <a:srgbClr val="000000"/>
                </a:solidFill>
                <a:latin typeface="Consolas"/>
              </a:rPr>
              <a:t>org.springframework.boot</a:t>
            </a:r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/>
              </a:rPr>
              <a:t>   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r>
              <a:rPr lang="en-US">
                <a:solidFill>
                  <a:srgbClr val="000000"/>
                </a:solidFill>
                <a:latin typeface="Consolas"/>
              </a:rPr>
              <a:t>spring-boot-starter-data-redis</a:t>
            </a:r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>
                <a:solidFill>
                  <a:srgbClr val="008080"/>
                </a:solidFill>
                <a:latin typeface="Consolas"/>
              </a:rPr>
              <a:t>	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r>
              <a:rPr lang="en-US">
                <a:solidFill>
                  <a:srgbClr val="000000"/>
                </a:solidFill>
                <a:latin typeface="Consolas"/>
              </a:rPr>
              <a:t>org.springframework.session</a:t>
            </a:r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sr-Latn-RS">
                <a:solidFill>
                  <a:srgbClr val="008080"/>
                </a:solidFill>
                <a:latin typeface="Consolas"/>
              </a:rPr>
              <a:t>	</a:t>
            </a:r>
            <a:r>
              <a:rPr lang="en-US">
                <a:solidFill>
                  <a:srgbClr val="008080"/>
                </a:solidFill>
                <a:latin typeface="Consolas"/>
              </a:rPr>
              <a:t>&lt;</a:t>
            </a:r>
            <a:r>
              <a:rPr lang="en-US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r>
              <a:rPr lang="en-US">
                <a:solidFill>
                  <a:srgbClr val="000000"/>
                </a:solidFill>
                <a:latin typeface="Consolas"/>
              </a:rPr>
              <a:t>spring-session-data-redis</a:t>
            </a:r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>
                <a:solidFill>
                  <a:srgbClr val="008080"/>
                </a:solidFill>
                <a:latin typeface="Consolas"/>
              </a:rPr>
              <a:t>&lt;/</a:t>
            </a:r>
            <a:r>
              <a:rPr lang="en-US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>
                <a:solidFill>
                  <a:srgbClr val="008080"/>
                </a:solidFill>
                <a:latin typeface="Consolas"/>
              </a:rPr>
              <a:t>&gt;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71161" y="5947950"/>
            <a:ext cx="449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/>
              </a:rPr>
              <a:t>spring.session.store-type=</a:t>
            </a:r>
            <a:r>
              <a:rPr lang="en-US">
                <a:solidFill>
                  <a:srgbClr val="2A00FF"/>
                </a:solidFill>
                <a:latin typeface="Consolas"/>
              </a:rPr>
              <a:t>r</a:t>
            </a:r>
            <a:r>
              <a:rPr lang="sr-Latn-RS">
                <a:solidFill>
                  <a:srgbClr val="2A00FF"/>
                </a:solidFill>
                <a:latin typeface="Consolas"/>
              </a:rPr>
              <a:t>edis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spring.redis.host=</a:t>
            </a:r>
            <a:r>
              <a:rPr lang="en-US">
                <a:solidFill>
                  <a:srgbClr val="2A00FF"/>
                </a:solidFill>
                <a:latin typeface="Consolas"/>
              </a:rPr>
              <a:t>localhost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spring.redis.port=</a:t>
            </a:r>
            <a:r>
              <a:rPr lang="en-US">
                <a:solidFill>
                  <a:srgbClr val="2A00FF"/>
                </a:solidFill>
                <a:latin typeface="Consolas"/>
              </a:rPr>
              <a:t>6379</a:t>
            </a: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56946" y="5966139"/>
            <a:ext cx="1290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pom.xml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825660" y="5596807"/>
            <a:ext cx="31471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application.properties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56762" y="4792337"/>
            <a:ext cx="4369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PrimerSpringSesijeSaRedisRepozitorijumom</a:t>
            </a:r>
          </a:p>
        </p:txBody>
      </p:sp>
    </p:spTree>
    <p:extLst>
      <p:ext uri="{BB962C8B-B14F-4D97-AF65-F5344CB8AC3E}">
        <p14:creationId xmlns:p14="http://schemas.microsoft.com/office/powerpoint/2010/main" val="1055649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Inicijalizacija objekata sesije korišćenjem 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294035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vi-VN">
                <a:latin typeface="Calibri" pitchFamily="34" charset="0"/>
              </a:rPr>
              <a:t>Moguće je prilikom svakog kreiranja objekta sesije uraditi i njenu inicijalizaciju sa određenim vrednostima</a:t>
            </a:r>
          </a:p>
          <a:p>
            <a:r>
              <a:rPr lang="vi-VN">
                <a:latin typeface="Calibri" pitchFamily="34" charset="0"/>
              </a:rPr>
              <a:t>Implementacijom interfejsa HttpSessionListener</a:t>
            </a:r>
            <a:r>
              <a:rPr lang="sr-Latn-RS">
                <a:latin typeface="Calibri" pitchFamily="34" charset="0"/>
              </a:rPr>
              <a:t> </a:t>
            </a:r>
            <a:r>
              <a:rPr lang="vi-VN">
                <a:latin typeface="Calibri" pitchFamily="34" charset="0"/>
              </a:rPr>
              <a:t>i redefinisanjem metode </a:t>
            </a:r>
            <a:endParaRPr lang="sr-Latn-RS">
              <a:latin typeface="Calibri" pitchFamily="34" charset="0"/>
            </a:endParaRPr>
          </a:p>
          <a:p>
            <a:pPr lvl="1"/>
            <a:r>
              <a:rPr lang="vi-VN">
                <a:latin typeface="Calibri" pitchFamily="34" charset="0"/>
              </a:rPr>
              <a:t>sessionCreated moguće je definisati kod koji će se izvršiti nakon kreiranja sesije, </a:t>
            </a:r>
            <a:endParaRPr lang="sr-Latn-RS">
              <a:latin typeface="Calibri" pitchFamily="34" charset="0"/>
            </a:endParaRPr>
          </a:p>
          <a:p>
            <a:pPr lvl="1"/>
            <a:r>
              <a:rPr lang="vi-VN">
                <a:latin typeface="Calibri" pitchFamily="34" charset="0"/>
              </a:rPr>
              <a:t>a redefinisanje metode sessionDestroyed moguće je definisati kod koji će se izvršiti nakon uništavanja sesije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Osluškivač za događaje kreiranja i brisanja sesije</a:t>
            </a:r>
            <a:endParaRPr lang="en-US" sz="4000"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4665572"/>
            <a:ext cx="6148532" cy="202097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007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Inicijalizacija objekata sesije korišćenjem 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217835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/>
              <a:t>Neohodno je da klasa koja implementira Interfejs bude označena sa anotacijom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@Component</a:t>
            </a:r>
            <a:r>
              <a:rPr lang="sr-Latn-RS"/>
              <a:t>, a Spring će prepoznati osluškivač prilikom skeniranje svih bean klasa.</a:t>
            </a:r>
          </a:p>
          <a:p>
            <a:r>
              <a:rPr lang="sr-Latn-RS"/>
              <a:t>Ukoliko se ne koristi anotacija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@Component</a:t>
            </a:r>
            <a:r>
              <a:rPr lang="sr-Latn-RS"/>
              <a:t>, osluškivač se može registrovati na nivou aplikacije - u /WEB-INF/web.xml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Registrovanje osluškivača</a:t>
            </a:r>
            <a:endParaRPr lang="en-US" sz="400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4561795"/>
            <a:ext cx="9620250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986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Inicijalizacija objekata sesije korišćenjem Listener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Implementacija koda</a:t>
            </a:r>
            <a:endParaRPr lang="en-US" sz="400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2" y="1424989"/>
            <a:ext cx="1168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646464"/>
                </a:solidFill>
                <a:latin typeface="Consolas"/>
              </a:rPr>
              <a:t>@Component</a:t>
            </a:r>
          </a:p>
          <a:p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>
                <a:solidFill>
                  <a:srgbClr val="000000"/>
                </a:solidFill>
                <a:latin typeface="Consolas"/>
              </a:rPr>
              <a:t> InitHttpSessionListener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>
                <a:solidFill>
                  <a:srgbClr val="000000"/>
                </a:solidFill>
                <a:latin typeface="Consolas"/>
              </a:rPr>
              <a:t> HttpSessionListener {</a:t>
            </a:r>
          </a:p>
          <a:p>
            <a:endParaRPr lang="en-US"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</a:t>
            </a:r>
            <a:r>
              <a:rPr lang="en-US">
                <a:solidFill>
                  <a:srgbClr val="3F5FBF"/>
                </a:solidFill>
                <a:latin typeface="Consolas"/>
              </a:rPr>
              <a:t>/** kod koji se izvrsava po kreiranju sesije */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>
                <a:solidFill>
                  <a:srgbClr val="000000"/>
                </a:solidFill>
                <a:latin typeface="Consolas"/>
              </a:rPr>
              <a:t> sessionCreated(HttpSessionEvent </a:t>
            </a:r>
            <a:r>
              <a:rPr lang="en-US">
                <a:solidFill>
                  <a:srgbClr val="6A3E3E"/>
                </a:solidFill>
                <a:latin typeface="Consolas"/>
              </a:rPr>
              <a:t>arg0</a:t>
            </a:r>
            <a:r>
              <a:rPr lang="en-US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	System.</a:t>
            </a:r>
            <a:r>
              <a:rPr lang="en-US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>
                <a:solidFill>
                  <a:srgbClr val="2A00FF"/>
                </a:solidFill>
                <a:latin typeface="Consolas"/>
              </a:rPr>
              <a:t>"Inicijalizacija sesisje HttpSessionListener..."</a:t>
            </a:r>
            <a:r>
              <a:rPr lang="en-US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	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	</a:t>
            </a:r>
            <a:r>
              <a:rPr lang="en-US">
                <a:solidFill>
                  <a:srgbClr val="3F7F5F"/>
                </a:solidFill>
                <a:latin typeface="Consolas"/>
              </a:rPr>
              <a:t>//pri kreiranju sesije inicijalizujemo je ili radimo neke dodatne aktivnosti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	List&lt;Film&gt; </a:t>
            </a:r>
            <a:r>
              <a:rPr lang="en-US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>
                <a:solidFill>
                  <a:srgbClr val="000000"/>
                </a:solidFill>
                <a:latin typeface="Consolas"/>
              </a:rPr>
              <a:t> ArrayList&lt;Film&gt;();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	HttpSession </a:t>
            </a:r>
            <a:r>
              <a:rPr lang="en-US">
                <a:solidFill>
                  <a:srgbClr val="6A3E3E"/>
                </a:solidFill>
                <a:latin typeface="Consolas"/>
              </a:rPr>
              <a:t>session</a:t>
            </a:r>
            <a:r>
              <a:rPr lang="en-US">
                <a:solidFill>
                  <a:srgbClr val="000000"/>
                </a:solidFill>
                <a:latin typeface="Consolas"/>
              </a:rPr>
              <a:t>  = </a:t>
            </a:r>
            <a:r>
              <a:rPr lang="en-US">
                <a:solidFill>
                  <a:srgbClr val="6A3E3E"/>
                </a:solidFill>
                <a:latin typeface="Consolas"/>
              </a:rPr>
              <a:t>arg0</a:t>
            </a:r>
            <a:r>
              <a:rPr lang="en-US">
                <a:solidFill>
                  <a:srgbClr val="000000"/>
                </a:solidFill>
                <a:latin typeface="Consolas"/>
              </a:rPr>
              <a:t>.getSession();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	System.</a:t>
            </a:r>
            <a:r>
              <a:rPr lang="en-US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>
                <a:solidFill>
                  <a:srgbClr val="2A00FF"/>
                </a:solidFill>
                <a:latin typeface="Consolas"/>
              </a:rPr>
              <a:t>"session id korisnika je "</a:t>
            </a:r>
            <a:r>
              <a:rPr lang="en-US">
                <a:solidFill>
                  <a:srgbClr val="000000"/>
                </a:solidFill>
                <a:latin typeface="Consolas"/>
              </a:rPr>
              <a:t>+</a:t>
            </a:r>
            <a:r>
              <a:rPr lang="en-US">
                <a:solidFill>
                  <a:srgbClr val="6A3E3E"/>
                </a:solidFill>
                <a:latin typeface="Consolas"/>
              </a:rPr>
              <a:t>session</a:t>
            </a:r>
            <a:r>
              <a:rPr lang="en-US">
                <a:solidFill>
                  <a:srgbClr val="000000"/>
                </a:solidFill>
                <a:latin typeface="Consolas"/>
              </a:rPr>
              <a:t>.getId());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	</a:t>
            </a:r>
            <a:r>
              <a:rPr lang="en-US">
                <a:solidFill>
                  <a:srgbClr val="6A3E3E"/>
                </a:solidFill>
                <a:latin typeface="Consolas"/>
              </a:rPr>
              <a:t>session</a:t>
            </a:r>
            <a:r>
              <a:rPr lang="en-US">
                <a:solidFill>
                  <a:srgbClr val="000000"/>
                </a:solidFill>
                <a:latin typeface="Consolas"/>
              </a:rPr>
              <a:t>.setAttribute(FilmoviController.</a:t>
            </a:r>
            <a:r>
              <a:rPr lang="en-US" b="1" i="1">
                <a:solidFill>
                  <a:srgbClr val="0000C0"/>
                </a:solidFill>
                <a:latin typeface="Consolas"/>
              </a:rPr>
              <a:t>POSECENI_FILMOVI_ZA_KORISNIKA_KEY</a:t>
            </a:r>
            <a:r>
              <a:rPr lang="en-US">
                <a:solidFill>
                  <a:srgbClr val="000000"/>
                </a:solidFill>
                <a:latin typeface="Consolas"/>
              </a:rPr>
              <a:t>, </a:t>
            </a:r>
            <a:r>
              <a:rPr lang="en-US">
                <a:solidFill>
                  <a:srgbClr val="6A3E3E"/>
                </a:solidFill>
                <a:latin typeface="Consolas"/>
              </a:rPr>
              <a:t>poseceniFilmovi</a:t>
            </a:r>
            <a:r>
              <a:rPr lang="en-US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	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	System.</a:t>
            </a:r>
            <a:r>
              <a:rPr lang="en-US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>
                <a:solidFill>
                  <a:srgbClr val="2A00FF"/>
                </a:solidFill>
                <a:latin typeface="Consolas"/>
              </a:rPr>
              <a:t>"Uspeh!"</a:t>
            </a:r>
            <a:r>
              <a:rPr lang="en-US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	}</a:t>
            </a:r>
            <a:endParaRPr lang="en-US" sz="1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49382" y="5879799"/>
            <a:ext cx="11684000" cy="86390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/>
              <a:t>Da li je potreban kod za proveru i kreiranja liste posećenih filmova u svakoj od handler metoda za kontroler </a:t>
            </a:r>
            <a:r>
              <a:rPr lang="en-US"/>
              <a:t>FilmoviController</a:t>
            </a:r>
            <a:r>
              <a:rPr lang="sr-Latn-RS"/>
              <a:t>?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58068" y="997231"/>
            <a:ext cx="44467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InitHttpSessionListener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7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HTTP i mehanizam sesije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CS" altLang="sr-Latn-RS" dirty="0"/>
              <a:t>HTTP protokol ne prati sesiju – </a:t>
            </a:r>
            <a:r>
              <a:rPr lang="en-US" altLang="sr-Latn-RS" dirty="0" err="1"/>
              <a:t>komunikacija</a:t>
            </a:r>
            <a:r>
              <a:rPr lang="sr-Latn-CS" altLang="sr-Latn-RS" dirty="0"/>
              <a:t> </a:t>
            </a:r>
            <a:r>
              <a:rPr lang="sr-Latn-CS" altLang="sr-Latn-RS" dirty="0" err="1"/>
              <a:t>klije</a:t>
            </a:r>
            <a:r>
              <a:rPr lang="en-US" altLang="sr-Latn-RS" dirty="0"/>
              <a:t>n</a:t>
            </a:r>
            <a:r>
              <a:rPr lang="sr-Latn-CS" altLang="sr-Latn-RS" dirty="0"/>
              <a:t>ta i servera se </a:t>
            </a:r>
            <a:r>
              <a:rPr lang="en-US" altLang="sr-Latn-RS" dirty="0"/>
              <a:t>ne </a:t>
            </a:r>
            <a:r>
              <a:rPr lang="en-US" altLang="sr-Latn-RS" dirty="0" err="1"/>
              <a:t>prati</a:t>
            </a:r>
            <a:r>
              <a:rPr lang="sr-Latn-CS" altLang="sr-Latn-RS" dirty="0"/>
              <a:t> po isporuci resursa.</a:t>
            </a:r>
          </a:p>
          <a:p>
            <a:r>
              <a:rPr lang="sr-Latn-CS" altLang="sr-Latn-RS" dirty="0"/>
              <a:t>Koristi se </a:t>
            </a:r>
            <a:r>
              <a:rPr lang="sr-Latn-CS" altLang="sr-Latn-RS" i="1" dirty="0" err="1"/>
              <a:t>cookie</a:t>
            </a:r>
            <a:r>
              <a:rPr lang="sr-Latn-CS" altLang="sr-Latn-RS" dirty="0"/>
              <a:t> mehanizam:</a:t>
            </a:r>
          </a:p>
          <a:p>
            <a:pPr lvl="1"/>
            <a:r>
              <a:rPr lang="sr-Latn-CS" altLang="sr-Latn-RS" dirty="0"/>
              <a:t>Server šalje </a:t>
            </a:r>
            <a:r>
              <a:rPr lang="sr-Latn-CS" altLang="sr-Latn-RS" i="1" dirty="0" err="1"/>
              <a:t>cookie</a:t>
            </a:r>
            <a:r>
              <a:rPr lang="sr-Latn-CS" altLang="sr-Latn-RS" dirty="0"/>
              <a:t> </a:t>
            </a:r>
            <a:r>
              <a:rPr lang="sr-Latn-CS" altLang="sr-Latn-RS" dirty="0" err="1"/>
              <a:t>klijen</a:t>
            </a:r>
            <a:r>
              <a:rPr lang="en-US" altLang="sr-Latn-RS" dirty="0"/>
              <a:t>t</a:t>
            </a:r>
            <a:r>
              <a:rPr lang="sr-Latn-CS" altLang="sr-Latn-RS" dirty="0"/>
              <a:t>u </a:t>
            </a:r>
            <a:r>
              <a:rPr lang="sr-Latn-CS" altLang="sr-Latn-RS" dirty="0" err="1"/>
              <a:t>u</a:t>
            </a:r>
            <a:r>
              <a:rPr lang="sr-Latn-CS" altLang="sr-Latn-RS" dirty="0"/>
              <a:t> okviru </a:t>
            </a:r>
            <a:r>
              <a:rPr lang="sr-Latn-CS" altLang="sr-Latn-RS" dirty="0" err="1"/>
              <a:t>http</a:t>
            </a:r>
            <a:r>
              <a:rPr lang="sr-Latn-CS" altLang="sr-Latn-RS" dirty="0"/>
              <a:t> </a:t>
            </a:r>
            <a:r>
              <a:rPr lang="sr-Latn-CS" altLang="sr-Latn-RS" dirty="0" err="1"/>
              <a:t>response</a:t>
            </a:r>
            <a:endParaRPr lang="sr-Latn-CS" altLang="sr-Latn-RS" dirty="0"/>
          </a:p>
          <a:p>
            <a:pPr lvl="1"/>
            <a:r>
              <a:rPr lang="sr-Latn-CS" altLang="sr-Latn-RS" dirty="0"/>
              <a:t>klijent čuva primljeni </a:t>
            </a:r>
            <a:r>
              <a:rPr lang="sr-Latn-CS" altLang="sr-Latn-RS" i="1" dirty="0" err="1"/>
              <a:t>cookie</a:t>
            </a:r>
            <a:r>
              <a:rPr lang="sr-Latn-CS" altLang="sr-Latn-RS" dirty="0"/>
              <a:t> i šalje ga uz svaki </a:t>
            </a:r>
            <a:r>
              <a:rPr lang="sr-Latn-CS" altLang="sr-Latn-RS" dirty="0" err="1"/>
              <a:t>http</a:t>
            </a:r>
            <a:r>
              <a:rPr lang="sr-Latn-CS" altLang="sr-Latn-RS" dirty="0"/>
              <a:t> </a:t>
            </a:r>
            <a:r>
              <a:rPr lang="sr-Latn-CS" altLang="sr-Latn-RS" dirty="0" err="1"/>
              <a:t>request</a:t>
            </a:r>
            <a:r>
              <a:rPr lang="sr-Latn-CS" altLang="sr-Latn-RS" dirty="0"/>
              <a:t>.</a:t>
            </a:r>
          </a:p>
          <a:p>
            <a:r>
              <a:rPr lang="sr-Latn-CS" altLang="sr-Latn-RS" dirty="0"/>
              <a:t>Ako navigator ne prihvata </a:t>
            </a:r>
            <a:r>
              <a:rPr lang="sr-Latn-CS" altLang="sr-Latn-RS" i="1" dirty="0" err="1"/>
              <a:t>cookie</a:t>
            </a:r>
            <a:r>
              <a:rPr lang="sr-Latn-CS" altLang="sr-Latn-RS" i="1" dirty="0"/>
              <a:t>-je</a:t>
            </a:r>
            <a:r>
              <a:rPr lang="sr-Latn-CS" altLang="sr-Latn-RS" dirty="0"/>
              <a:t>, koristi se URL </a:t>
            </a:r>
            <a:r>
              <a:rPr lang="sr-Latn-CS" altLang="sr-Latn-RS" dirty="0" err="1"/>
              <a:t>Rewriting</a:t>
            </a:r>
            <a:r>
              <a:rPr lang="sr-Latn-CS" altLang="sr-Latn-RS" dirty="0"/>
              <a:t> mehanizam:</a:t>
            </a:r>
          </a:p>
          <a:p>
            <a:pPr>
              <a:buNone/>
            </a:pPr>
            <a:r>
              <a:rPr lang="sr-Latn-CS" altLang="sr-Latn-RS" sz="2000" dirty="0"/>
              <a:t>&lt;a </a:t>
            </a:r>
            <a:r>
              <a:rPr lang="sr-Latn-CS" altLang="sr-Latn-RS" sz="2000" dirty="0" err="1"/>
              <a:t>href</a:t>
            </a:r>
            <a:r>
              <a:rPr lang="sr-Latn-CS" altLang="sr-Latn-RS" sz="2000" dirty="0"/>
              <a:t>="</a:t>
            </a:r>
            <a:r>
              <a:rPr lang="en-US" altLang="sr-Latn-RS" sz="2000" dirty="0"/>
              <a:t>http://www.myserver.com/catalog/index.html</a:t>
            </a:r>
            <a:r>
              <a:rPr lang="en-US" altLang="sr-Latn-RS" sz="2000" b="1" dirty="0"/>
              <a:t>;jsessionid=1234</a:t>
            </a:r>
            <a:r>
              <a:rPr lang="sr-Latn-CS" altLang="sr-Latn-RS" sz="2000" dirty="0"/>
              <a:t>"&gt; link &lt;/a&gt;</a:t>
            </a:r>
            <a:endParaRPr lang="en-US" altLang="sr-Latn-R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Praćenje sesije klijenta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3305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sz="3600">
                <a:solidFill>
                  <a:schemeClr val="bg1"/>
                </a:solidFill>
                <a:latin typeface="+mn-lt"/>
              </a:rPr>
              <a:t>Inicijalizacija objekata ServletContex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2149776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vi-VN">
                <a:latin typeface="Calibri" pitchFamily="34" charset="0"/>
              </a:rPr>
              <a:t>Moguće je </a:t>
            </a:r>
            <a:r>
              <a:rPr lang="sr-Latn-RS">
                <a:latin typeface="Calibri" pitchFamily="34" charset="0"/>
              </a:rPr>
              <a:t>po prokretanju aplikacije izvršiti inicijalizaciju </a:t>
            </a:r>
            <a:r>
              <a:rPr lang="en-US"/>
              <a:t>ServletContext</a:t>
            </a:r>
            <a:r>
              <a:rPr lang="sr-Latn-RS"/>
              <a:t> objekta</a:t>
            </a:r>
          </a:p>
          <a:p>
            <a:r>
              <a:rPr lang="vi-VN">
                <a:latin typeface="Calibri" pitchFamily="34" charset="0"/>
              </a:rPr>
              <a:t>Implementacijom interfejsa ServletContextInitializer</a:t>
            </a:r>
            <a:r>
              <a:rPr lang="sr-Latn-RS">
                <a:latin typeface="Calibri" pitchFamily="34" charset="0"/>
              </a:rPr>
              <a:t> </a:t>
            </a:r>
            <a:r>
              <a:rPr lang="vi-VN">
                <a:latin typeface="Calibri" pitchFamily="34" charset="0"/>
              </a:rPr>
              <a:t>i redefinisanjem metode</a:t>
            </a:r>
            <a:r>
              <a:rPr lang="sr-Latn-RS">
                <a:latin typeface="Calibri" pitchFamily="34" charset="0"/>
              </a:rPr>
              <a:t> </a:t>
            </a:r>
            <a:r>
              <a:rPr lang="en-US"/>
              <a:t>onStartup</a:t>
            </a:r>
            <a:r>
              <a:rPr lang="sr-Latn-RS"/>
              <a:t> </a:t>
            </a:r>
            <a:r>
              <a:rPr lang="vi-VN">
                <a:latin typeface="Calibri" pitchFamily="34" charset="0"/>
              </a:rPr>
              <a:t>moguće je definisati kod koji će se izvršiti nakon </a:t>
            </a:r>
            <a:r>
              <a:rPr lang="sr-Latn-RS">
                <a:latin typeface="Calibri" pitchFamily="34" charset="0"/>
              </a:rPr>
              <a:t>pokretanja aplikacije kada je </a:t>
            </a:r>
            <a:r>
              <a:rPr lang="en-US"/>
              <a:t>ServletContext</a:t>
            </a:r>
            <a:r>
              <a:rPr lang="sr-Latn-RS"/>
              <a:t> kreiran</a:t>
            </a:r>
            <a:endParaRPr lang="sr-Latn-RS"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Korišćenjem Initializer</a:t>
            </a:r>
            <a:endParaRPr lang="en-US" sz="400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2" y="3719096"/>
            <a:ext cx="1168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646464"/>
                </a:solidFill>
                <a:latin typeface="Consolas"/>
              </a:rPr>
              <a:t>@Component</a:t>
            </a:r>
          </a:p>
          <a:p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InitServletContextInitializer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ServletContextInitializer {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onStartup(ServletContext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servletContext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ServletException {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	System.</a:t>
            </a:r>
            <a:r>
              <a:rPr lang="en-US" sz="14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"Inicijalizacija konteksta pri ServletContextInitializer..."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);</a:t>
            </a:r>
            <a:endParaRPr lang="sr-Latn-RS" sz="1400">
              <a:solidFill>
                <a:srgbClr val="000000"/>
              </a:solidFill>
              <a:latin typeface="Consolas"/>
            </a:endParaRPr>
          </a:p>
          <a:p>
            <a:r>
              <a:rPr lang="sr-Latn-RS" sz="1400">
                <a:solidFill>
                  <a:srgbClr val="6A3E3E"/>
                </a:solidFill>
                <a:latin typeface="Consolas"/>
              </a:rPr>
              <a:t>	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servletContext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.setAttribute(FilmoviController.</a:t>
            </a:r>
            <a:r>
              <a:rPr lang="en-US" sz="1400" b="1" i="1">
                <a:solidFill>
                  <a:srgbClr val="0000C0"/>
                </a:solidFill>
                <a:latin typeface="Consolas"/>
              </a:rPr>
              <a:t>FILMOVI_KEY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sr-Latn-RS" sz="1400">
                <a:solidFill>
                  <a:srgbClr val="000000"/>
                </a:solidFill>
                <a:latin typeface="Consolas"/>
              </a:rPr>
              <a:t>Filmovi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	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servletContext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.setAttribute(FilmoviController.</a:t>
            </a:r>
            <a:r>
              <a:rPr lang="en-US" sz="1400" b="1" i="1">
                <a:solidFill>
                  <a:srgbClr val="0000C0"/>
                </a:solidFill>
                <a:latin typeface="Consolas"/>
              </a:rPr>
              <a:t>STATISTIKA_FILMOVA_KEY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FilmStatistika());	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	System.</a:t>
            </a:r>
            <a:r>
              <a:rPr lang="en-US" sz="14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>
                <a:solidFill>
                  <a:srgbClr val="2A00FF"/>
                </a:solidFill>
                <a:latin typeface="Consolas"/>
              </a:rPr>
              <a:t>"Uspeh!"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  <a:endParaRPr lang="en-US" sz="1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858068" y="997231"/>
            <a:ext cx="44467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InitServletContextInitializer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80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sz="3600">
                <a:solidFill>
                  <a:schemeClr val="bg1"/>
                </a:solidFill>
                <a:latin typeface="+mn-lt"/>
              </a:rPr>
              <a:t>Inicijalizacija objekata ServletContex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2149776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20000"/>
          </a:bodyPr>
          <a:lstStyle/>
          <a:p>
            <a:r>
              <a:rPr lang="vi-VN">
                <a:latin typeface="Calibri" pitchFamily="34" charset="0"/>
              </a:rPr>
              <a:t>Moguće je </a:t>
            </a:r>
            <a:r>
              <a:rPr lang="sr-Latn-RS">
                <a:latin typeface="Calibri" pitchFamily="34" charset="0"/>
              </a:rPr>
              <a:t>nakon kreiranju </a:t>
            </a:r>
            <a:r>
              <a:rPr lang="en-US"/>
              <a:t>ServletContext</a:t>
            </a:r>
            <a:r>
              <a:rPr lang="sr-Latn-RS"/>
              <a:t> objekta i njegove inicijalizacije sa Initializer izvršiti kod Listener u kome se dodatno može upravljati ServletContex  </a:t>
            </a:r>
          </a:p>
          <a:p>
            <a:r>
              <a:rPr lang="vi-VN">
                <a:latin typeface="Calibri" pitchFamily="34" charset="0"/>
              </a:rPr>
              <a:t>Implementacijom interfejsa ServletContextListener</a:t>
            </a:r>
            <a:r>
              <a:rPr lang="sr-Latn-RS">
                <a:latin typeface="Calibri" pitchFamily="34" charset="0"/>
              </a:rPr>
              <a:t> </a:t>
            </a:r>
            <a:r>
              <a:rPr lang="vi-VN">
                <a:latin typeface="Calibri" pitchFamily="34" charset="0"/>
              </a:rPr>
              <a:t>i redefinisanjem metode</a:t>
            </a:r>
            <a:endParaRPr lang="sr-Latn-RS">
              <a:latin typeface="Calibri" pitchFamily="34" charset="0"/>
            </a:endParaRPr>
          </a:p>
          <a:p>
            <a:pPr lvl="1"/>
            <a:r>
              <a:rPr lang="en-US"/>
              <a:t>contextInitialized</a:t>
            </a:r>
            <a:r>
              <a:rPr lang="sr-Latn-RS"/>
              <a:t> </a:t>
            </a:r>
            <a:r>
              <a:rPr lang="vi-VN">
                <a:latin typeface="Calibri" pitchFamily="34" charset="0"/>
              </a:rPr>
              <a:t>moguće je definisati kod koji će se izvršiti nakon </a:t>
            </a:r>
            <a:r>
              <a:rPr lang="sr-Latn-RS">
                <a:latin typeface="Calibri" pitchFamily="34" charset="0"/>
              </a:rPr>
              <a:t>inicijalizacije </a:t>
            </a:r>
            <a:r>
              <a:rPr lang="en-US"/>
              <a:t>ServletContext</a:t>
            </a:r>
            <a:r>
              <a:rPr lang="sr-Latn-RS"/>
              <a:t> objekta</a:t>
            </a:r>
            <a:r>
              <a:rPr lang="vi-VN">
                <a:latin typeface="Calibri" pitchFamily="34" charset="0"/>
              </a:rPr>
              <a:t>, </a:t>
            </a:r>
            <a:endParaRPr lang="sr-Latn-RS">
              <a:latin typeface="Calibri" pitchFamily="34" charset="0"/>
            </a:endParaRPr>
          </a:p>
          <a:p>
            <a:pPr lvl="1"/>
            <a:r>
              <a:rPr lang="vi-VN">
                <a:latin typeface="Calibri" pitchFamily="34" charset="0"/>
              </a:rPr>
              <a:t>a redefinisanje metode contextDestroyed</a:t>
            </a:r>
            <a:r>
              <a:rPr lang="sr-Latn-RS">
                <a:latin typeface="Calibri" pitchFamily="34" charset="0"/>
              </a:rPr>
              <a:t> </a:t>
            </a:r>
            <a:r>
              <a:rPr lang="vi-VN">
                <a:latin typeface="Calibri" pitchFamily="34" charset="0"/>
              </a:rPr>
              <a:t>moguće je definisati kod koji će se izvršiti nakon uništavanja ServletContext</a:t>
            </a:r>
          </a:p>
          <a:p>
            <a:pPr marL="457200" lvl="1" indent="0">
              <a:buNone/>
            </a:pPr>
            <a:endParaRPr lang="sr-Latn-RS"/>
          </a:p>
          <a:p>
            <a:pPr lvl="1"/>
            <a:endParaRPr lang="sr-Latn-RS"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Korišćenjem Listener</a:t>
            </a:r>
            <a:endParaRPr lang="en-US" sz="4000">
              <a:latin typeface="+mn-lt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4098925"/>
            <a:ext cx="7604125" cy="216376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858068" y="997231"/>
            <a:ext cx="44467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InitServletContextListener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75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sz="3600">
                <a:solidFill>
                  <a:schemeClr val="bg1"/>
                </a:solidFill>
                <a:latin typeface="+mn-lt"/>
              </a:rPr>
              <a:t>Inicijalizacija </a:t>
            </a:r>
            <a:r>
              <a:rPr lang="sr-Latn-RS" sz="3600">
                <a:solidFill>
                  <a:schemeClr val="bg1"/>
                </a:solidFill>
                <a:latin typeface="+mn-lt"/>
              </a:rPr>
              <a:t>bean </a:t>
            </a:r>
            <a:r>
              <a:rPr lang="en-US" sz="3600">
                <a:solidFill>
                  <a:schemeClr val="bg1"/>
                </a:solidFill>
                <a:latin typeface="+mn-lt"/>
              </a:rPr>
              <a:t>objekata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1146929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r>
              <a:rPr lang="vi-VN">
                <a:latin typeface="Calibri" pitchFamily="34" charset="0"/>
              </a:rPr>
              <a:t>Moguće je </a:t>
            </a:r>
            <a:r>
              <a:rPr lang="sr-Latn-RS">
                <a:latin typeface="Calibri" pitchFamily="34" charset="0"/>
              </a:rPr>
              <a:t>nakon kreiranju </a:t>
            </a:r>
            <a:r>
              <a:rPr lang="sr-Latn-RS"/>
              <a:t>bean objekta izvršiti njegovu inicijalizaciju oslanjajući se na metodu koja je anotirana kao metoda za metodu za inicijalizaciju bean</a:t>
            </a:r>
          </a:p>
          <a:p>
            <a:pPr lvl="1"/>
            <a:endParaRPr lang="sr-Latn-RS"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Korišćenjem init metode</a:t>
            </a:r>
            <a:endParaRPr lang="en-US" sz="4000">
              <a:latin typeface="+mn-lt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858068" y="997231"/>
            <a:ext cx="44467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MemorijaAplikacije init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2" y="2855657"/>
            <a:ext cx="115909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646464"/>
                </a:solidFill>
                <a:latin typeface="Consolas"/>
              </a:rPr>
              <a:t>@Bean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(name= {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"memorijaAplikacije"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}, initMethod=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"init"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 destroyMethod=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"destroy"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MemorijaAplikacije getMemorijaAplikacije() {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MemorijaAplikacije();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MemorijaAplikacije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HashMap {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init() {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//inicijalizacija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		System.</a:t>
            </a:r>
            <a:r>
              <a:rPr lang="en-US" sz="16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"init method called"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);</a:t>
            </a:r>
            <a:endParaRPr lang="sr-Latn-RS" sz="1600">
              <a:solidFill>
                <a:srgbClr val="000000"/>
              </a:solidFill>
              <a:latin typeface="Consolas"/>
            </a:endParaRPr>
          </a:p>
          <a:p>
            <a:r>
              <a:rPr lang="sr-Latn-RS" sz="160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Filmovi </a:t>
            </a:r>
            <a:r>
              <a:rPr lang="en-US" sz="1600">
                <a:solidFill>
                  <a:srgbClr val="6A3E3E"/>
                </a:solidFill>
                <a:latin typeface="Consolas"/>
              </a:rPr>
              <a:t>filmovi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Filmovi();</a:t>
            </a:r>
          </a:p>
          <a:p>
            <a:r>
              <a:rPr lang="sr-Latn-RS" sz="160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FilmStatistika </a:t>
            </a:r>
            <a:r>
              <a:rPr lang="en-US" sz="1600">
                <a:solidFill>
                  <a:srgbClr val="6A3E3E"/>
                </a:solidFill>
                <a:latin typeface="Consolas"/>
              </a:rPr>
              <a:t>statistikaFilmova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FilmStatistika();</a:t>
            </a:r>
          </a:p>
          <a:p>
            <a:r>
              <a:rPr lang="sr-Latn-RS" sz="1600" b="1">
                <a:solidFill>
                  <a:srgbClr val="7F0055"/>
                </a:solidFill>
                <a:latin typeface="Consolas"/>
              </a:rPr>
              <a:t>		</a:t>
            </a:r>
            <a:r>
              <a:rPr lang="en-US" sz="160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.put(FilmoviController.</a:t>
            </a:r>
            <a:r>
              <a:rPr lang="en-US" sz="1600" i="1">
                <a:solidFill>
                  <a:srgbClr val="0000C0"/>
                </a:solidFill>
                <a:latin typeface="Consolas"/>
              </a:rPr>
              <a:t>FILMOVI_KEY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i="1">
                <a:solidFill>
                  <a:srgbClr val="6A3E3E"/>
                </a:solidFill>
                <a:latin typeface="Consolas"/>
              </a:rPr>
              <a:t>filmovi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sr-Latn-RS" sz="1600">
                <a:solidFill>
                  <a:srgbClr val="7F0055"/>
                </a:solidFill>
                <a:latin typeface="Consolas"/>
              </a:rPr>
              <a:t>		</a:t>
            </a:r>
            <a:r>
              <a:rPr lang="en-US" sz="160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.put(FilmoviController.</a:t>
            </a:r>
            <a:r>
              <a:rPr lang="en-US" sz="1600" i="1">
                <a:solidFill>
                  <a:srgbClr val="0000C0"/>
                </a:solidFill>
                <a:latin typeface="Consolas"/>
              </a:rPr>
              <a:t>STATISTIKA_FILMOVA_KEY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i="1">
                <a:solidFill>
                  <a:srgbClr val="6A3E3E"/>
                </a:solidFill>
                <a:latin typeface="Consolas"/>
              </a:rPr>
              <a:t>statistikaFilmova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  <a:endParaRPr lang="sr-Latn-RS" sz="1600">
              <a:solidFill>
                <a:srgbClr val="000000"/>
              </a:solidFill>
              <a:latin typeface="Consolas"/>
            </a:endParaRPr>
          </a:p>
          <a:p>
            <a:r>
              <a:rPr lang="sr-Latn-R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  <a:endParaRPr lang="sr-Latn-RS" sz="1600">
              <a:solidFill>
                <a:srgbClr val="000000"/>
              </a:solidFill>
              <a:latin typeface="Consolas"/>
            </a:endParaRPr>
          </a:p>
          <a:p>
            <a:r>
              <a:rPr lang="sr-Latn-RS" sz="1600">
                <a:solidFill>
                  <a:srgbClr val="000000"/>
                </a:solidFill>
                <a:latin typeface="Consolas"/>
              </a:rPr>
              <a:t>...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	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2014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840455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/>
              <a:t>Pokušajte da uradite ProjekcijeController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Vežbanje posle predavanja</a:t>
            </a:r>
            <a:endParaRPr lang="sv-SE" sz="4000">
              <a:latin typeface="+mn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Case study – CRUD bioskop veb aplikacija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9149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82" y="34604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Dodatno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1294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P</a:t>
            </a:r>
            <a:r>
              <a:rPr lang="en-US">
                <a:solidFill>
                  <a:schemeClr val="bg1"/>
                </a:solidFill>
                <a:latin typeface="+mn-lt"/>
              </a:rPr>
              <a:t>raćenje sesije klijenta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Servletske klase </a:t>
            </a:r>
            <a:r>
              <a:rPr lang="en-US" sz="4000">
                <a:latin typeface="+mn-lt"/>
              </a:rPr>
              <a:t>koje omogu</a:t>
            </a:r>
            <a:r>
              <a:rPr lang="sr-Latn-RS" sz="4000">
                <a:latin typeface="+mn-lt"/>
              </a:rPr>
              <a:t>ć</a:t>
            </a:r>
            <a:r>
              <a:rPr lang="en-US" sz="4000">
                <a:latin typeface="+mn-lt"/>
              </a:rPr>
              <a:t>avaju rad sa</a:t>
            </a:r>
            <a:r>
              <a:rPr lang="sr-Latn-RS" sz="4000">
                <a:latin typeface="+mn-lt"/>
              </a:rPr>
              <a:t> sesijom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83" y="1666889"/>
            <a:ext cx="6024711" cy="498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70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HTTP i mehanizam sesije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473132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r>
              <a:rPr lang="sr-Latn-CS" altLang="sr-Latn-RS"/>
              <a:t>Koristi se </a:t>
            </a:r>
            <a:r>
              <a:rPr lang="sr-Latn-CS" altLang="sr-Latn-RS" i="1"/>
              <a:t>cookie</a:t>
            </a:r>
            <a:r>
              <a:rPr lang="sr-Latn-CS" altLang="sr-Latn-RS"/>
              <a:t> mehanizam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Praćenje sesije klijenta</a:t>
            </a:r>
            <a:endParaRPr lang="en-US" sz="4000" dirty="0">
              <a:latin typeface="+mn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02194" y="2311136"/>
            <a:ext cx="7979541" cy="1441682"/>
            <a:chOff x="602194" y="2311136"/>
            <a:chExt cx="7979541" cy="144168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466" y="2606886"/>
              <a:ext cx="1145932" cy="114593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94" y="2950136"/>
              <a:ext cx="1658440" cy="630761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2380119" y="3114381"/>
              <a:ext cx="4645912" cy="0"/>
            </a:xfrm>
            <a:prstGeom prst="straightConnector1">
              <a:avLst/>
            </a:prstGeom>
            <a:ln w="38100">
              <a:solidFill>
                <a:srgbClr val="0878B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2380119" y="3265516"/>
              <a:ext cx="4645913" cy="0"/>
            </a:xfrm>
            <a:prstGeom prst="straightConnector1">
              <a:avLst/>
            </a:prstGeom>
            <a:ln w="38100">
              <a:solidFill>
                <a:srgbClr val="0878B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28895" y="2598362"/>
              <a:ext cx="139326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400">
                  <a:solidFill>
                    <a:srgbClr val="0878BE"/>
                  </a:solidFill>
                </a:rPr>
                <a:t>HTTP Request</a:t>
              </a:r>
              <a:endParaRPr lang="sr-Latn-RS" sz="1400">
                <a:solidFill>
                  <a:srgbClr val="0878B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97489" y="3415213"/>
              <a:ext cx="2428543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400">
                  <a:solidFill>
                    <a:srgbClr val="0878BE"/>
                  </a:solidFill>
                </a:rPr>
                <a:t>HTTP Response</a:t>
              </a:r>
              <a:r>
                <a:rPr lang="sr-Latn-RS" sz="1400">
                  <a:solidFill>
                    <a:srgbClr val="0878BE"/>
                  </a:solidFill>
                </a:rPr>
                <a:t> + cookie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779" y="2537327"/>
              <a:ext cx="139326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400">
                  <a:solidFill>
                    <a:srgbClr val="0878BE"/>
                  </a:solidFill>
                </a:rPr>
                <a:t>HTTP </a:t>
              </a:r>
              <a:r>
                <a:rPr lang="sr-Latn-RS" sz="1400">
                  <a:solidFill>
                    <a:srgbClr val="0878BE"/>
                  </a:solidFill>
                </a:rPr>
                <a:t>Client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88466" y="2311136"/>
              <a:ext cx="139326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400">
                  <a:solidFill>
                    <a:srgbClr val="0878BE"/>
                  </a:solidFill>
                </a:rPr>
                <a:t>HTTP </a:t>
              </a:r>
              <a:r>
                <a:rPr lang="sr-Latn-RS" sz="1400">
                  <a:solidFill>
                    <a:srgbClr val="0878BE"/>
                  </a:solidFill>
                </a:rPr>
                <a:t>Cerver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3304" y="4245443"/>
            <a:ext cx="7979541" cy="1441682"/>
            <a:chOff x="602194" y="2311136"/>
            <a:chExt cx="7979541" cy="144168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466" y="2606886"/>
              <a:ext cx="1145932" cy="114593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94" y="2950136"/>
              <a:ext cx="1658440" cy="630761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2380119" y="3114381"/>
              <a:ext cx="4645912" cy="0"/>
            </a:xfrm>
            <a:prstGeom prst="straightConnector1">
              <a:avLst/>
            </a:prstGeom>
            <a:ln w="38100">
              <a:solidFill>
                <a:srgbClr val="0878B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380119" y="3265516"/>
              <a:ext cx="4645913" cy="0"/>
            </a:xfrm>
            <a:prstGeom prst="straightConnector1">
              <a:avLst/>
            </a:prstGeom>
            <a:ln w="38100">
              <a:solidFill>
                <a:srgbClr val="0878B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28895" y="2598362"/>
              <a:ext cx="250713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400">
                  <a:solidFill>
                    <a:srgbClr val="0878BE"/>
                  </a:solidFill>
                </a:rPr>
                <a:t>HTTP Request</a:t>
              </a:r>
              <a:r>
                <a:rPr lang="sr-Latn-RS" sz="1400">
                  <a:solidFill>
                    <a:srgbClr val="0878BE"/>
                  </a:solidFill>
                </a:rPr>
                <a:t>+ cookie</a:t>
              </a:r>
            </a:p>
            <a:p>
              <a:endParaRPr lang="sr-Latn-RS" sz="1400">
                <a:solidFill>
                  <a:srgbClr val="0878B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97489" y="3415213"/>
              <a:ext cx="2428543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400">
                  <a:solidFill>
                    <a:srgbClr val="0878BE"/>
                  </a:solidFill>
                </a:rPr>
                <a:t>HTTP Response</a:t>
              </a:r>
              <a:endParaRPr lang="sr-Latn-RS" sz="1400">
                <a:solidFill>
                  <a:srgbClr val="0878BE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4779" y="2537327"/>
              <a:ext cx="139326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400">
                  <a:solidFill>
                    <a:srgbClr val="0878BE"/>
                  </a:solidFill>
                </a:rPr>
                <a:t>HTTP </a:t>
              </a:r>
              <a:r>
                <a:rPr lang="sr-Latn-RS" sz="1400">
                  <a:solidFill>
                    <a:srgbClr val="0878BE"/>
                  </a:solidFill>
                </a:rPr>
                <a:t>Client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88466" y="2311136"/>
              <a:ext cx="139326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400">
                  <a:solidFill>
                    <a:srgbClr val="0878BE"/>
                  </a:solidFill>
                </a:rPr>
                <a:t>HTTP </a:t>
              </a:r>
              <a:r>
                <a:rPr lang="sr-Latn-RS" sz="1400">
                  <a:solidFill>
                    <a:srgbClr val="0878BE"/>
                  </a:solidFill>
                </a:rPr>
                <a:t>Cerver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3493564" y="2606886"/>
            <a:ext cx="457200" cy="2736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4128900" y="3408283"/>
            <a:ext cx="457200" cy="2736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000">
                <a:solidFill>
                  <a:schemeClr val="tx2"/>
                </a:solidFill>
              </a:rPr>
              <a:t>2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251399" y="4565525"/>
            <a:ext cx="457200" cy="2736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000">
                <a:solidFill>
                  <a:schemeClr val="tx2"/>
                </a:solidFill>
              </a:rPr>
              <a:t>3</a:t>
            </a:r>
            <a:endParaRPr 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9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HTTP i mehanizam sesije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Praćenje sesije klijenta</a:t>
            </a:r>
            <a:endParaRPr lang="en-US" sz="4000">
              <a:latin typeface="+mn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8924" y="1829564"/>
            <a:ext cx="457200" cy="2736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1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2" y="2328986"/>
            <a:ext cx="10869270" cy="384516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H="1">
            <a:off x="3579446" y="2396168"/>
            <a:ext cx="1054608" cy="315771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177323" y="5072937"/>
            <a:ext cx="1054608" cy="315771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9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HTTP i mehanizam sesije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Praćenje sesije klijenta</a:t>
            </a:r>
            <a:endParaRPr lang="en-US" sz="4000">
              <a:latin typeface="+mn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8924" y="1829564"/>
            <a:ext cx="457200" cy="2736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000">
                <a:solidFill>
                  <a:schemeClr val="tx2"/>
                </a:solidFill>
              </a:rPr>
              <a:t>2</a:t>
            </a:r>
            <a:endParaRPr lang="en-US" sz="1000">
              <a:solidFill>
                <a:schemeClr val="tx2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2692400"/>
            <a:ext cx="8703964" cy="259861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852984" y="3576291"/>
            <a:ext cx="1054608" cy="315771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534031" y="3576291"/>
            <a:ext cx="1054608" cy="315771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0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2308561"/>
            <a:ext cx="10658744" cy="40297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HTTP i mehanizam sesije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Praćenje sesije klijenta</a:t>
            </a:r>
            <a:endParaRPr lang="en-US" sz="4000">
              <a:latin typeface="+mn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8924" y="1829564"/>
            <a:ext cx="457200" cy="2736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000">
                <a:solidFill>
                  <a:schemeClr val="tx2"/>
                </a:solidFill>
              </a:rPr>
              <a:t>3</a:t>
            </a:r>
            <a:endParaRPr lang="en-US" sz="100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88493" y="2308561"/>
            <a:ext cx="1054608" cy="315771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79686" y="5751238"/>
            <a:ext cx="1054608" cy="315771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458308" y="5040038"/>
            <a:ext cx="1054608" cy="315771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3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HTTP i mehanizam sesije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5107656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CS" altLang="sr-Latn-RS"/>
              <a:t>Vraća se u atributu Set-Cookie</a:t>
            </a:r>
          </a:p>
          <a:p>
            <a:r>
              <a:rPr lang="sr-Latn-CS" altLang="sr-Latn-RS"/>
              <a:t>Opcioni atributi</a:t>
            </a:r>
          </a:p>
          <a:p>
            <a:pPr lvl="1"/>
            <a:r>
              <a:rPr lang="sr-Latn-CS" altLang="sr-Latn-RS"/>
              <a:t>domain – domen u kome važi cookie</a:t>
            </a:r>
          </a:p>
          <a:p>
            <a:pPr lvl="1"/>
            <a:r>
              <a:rPr lang="sr-Latn-CS" altLang="sr-Latn-RS"/>
              <a:t>path – za koje URL-ove na sajtu važi</a:t>
            </a:r>
          </a:p>
          <a:p>
            <a:pPr lvl="1"/>
            <a:r>
              <a:rPr lang="sr-Latn-CS" altLang="sr-Latn-RS"/>
              <a:t>expires – datum isticanja</a:t>
            </a:r>
          </a:p>
          <a:p>
            <a:r>
              <a:rPr lang="sr-Latn-CS" altLang="sr-Latn-RS"/>
              <a:t>Kada ističe cookie?</a:t>
            </a:r>
          </a:p>
          <a:p>
            <a:pPr lvl="1"/>
            <a:r>
              <a:rPr lang="sr-Latn-CS" altLang="sr-Latn-RS"/>
              <a:t>eksplicitan momenat (expires)</a:t>
            </a:r>
          </a:p>
          <a:p>
            <a:pPr lvl="1"/>
            <a:r>
              <a:rPr lang="sr-Latn-CS" altLang="sr-Latn-RS"/>
              <a:t>nedefinisano – kada se ugasi browser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HTTP </a:t>
            </a:r>
            <a:r>
              <a:rPr lang="sr-Latn-RS" sz="4000" dirty="0" err="1">
                <a:latin typeface="+mn-lt"/>
              </a:rPr>
              <a:t>Response</a:t>
            </a:r>
            <a:r>
              <a:rPr lang="sr-Latn-RS" sz="4000" dirty="0">
                <a:latin typeface="+mn-lt"/>
              </a:rPr>
              <a:t> + </a:t>
            </a:r>
            <a:r>
              <a:rPr lang="sr-Latn-RS" sz="4000" dirty="0" err="1">
                <a:latin typeface="+mn-lt"/>
              </a:rPr>
              <a:t>cookie</a:t>
            </a:r>
            <a:endParaRPr lang="sr-Latn-R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9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17480</TotalTime>
  <Words>3525</Words>
  <Application>Microsoft Office PowerPoint</Application>
  <PresentationFormat>Widescreen</PresentationFormat>
  <Paragraphs>464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Times New Roman</vt:lpstr>
      <vt:lpstr>Office Theme</vt:lpstr>
      <vt:lpstr>Osnove web programiranja</vt:lpstr>
      <vt:lpstr>Sadržaj</vt:lpstr>
      <vt:lpstr>HTTP i mehanizam sesije</vt:lpstr>
      <vt:lpstr>HTTP i mehanizam sesije</vt:lpstr>
      <vt:lpstr>HTTP i mehanizam sesije</vt:lpstr>
      <vt:lpstr>HTTP i mehanizam sesije</vt:lpstr>
      <vt:lpstr>HTTP i mehanizam sesije</vt:lpstr>
      <vt:lpstr>HTTP i mehanizam sesije</vt:lpstr>
      <vt:lpstr>HTTP i mehanizam sesije</vt:lpstr>
      <vt:lpstr>HTTP i mehanizam sesije</vt:lpstr>
      <vt:lpstr>HTTP i mehanizam sesije</vt:lpstr>
      <vt:lpstr>HTTP i mehanizam sesije</vt:lpstr>
      <vt:lpstr>HTTP i mehanizam sesije</vt:lpstr>
      <vt:lpstr>Praćenje sesije klijenta</vt:lpstr>
      <vt:lpstr>Praćenje sesije klijenta</vt:lpstr>
      <vt:lpstr>Praćenje sesije klijenta</vt:lpstr>
      <vt:lpstr>Praćenje sesije klijenta</vt:lpstr>
      <vt:lpstr>Praćenje sesije klijenta</vt:lpstr>
      <vt:lpstr>Praćenje sesije klijenta</vt:lpstr>
      <vt:lpstr>Praćenje sesije klijenta</vt:lpstr>
      <vt:lpstr>Praćenje sesije klijenta</vt:lpstr>
      <vt:lpstr>Praćenje sesije klijenta</vt:lpstr>
      <vt:lpstr>Praćenje sesije klijenta</vt:lpstr>
      <vt:lpstr>Čuvanje objekata u Springu</vt:lpstr>
      <vt:lpstr>Case study – primena sesije u bioskop aplikaciji</vt:lpstr>
      <vt:lpstr>Case study – primena sesije u bioskop aplikaciji</vt:lpstr>
      <vt:lpstr>Case study – primena sesije u bioskop aplikaciji</vt:lpstr>
      <vt:lpstr>Case study – primena sesije u bioskop aplikaciji</vt:lpstr>
      <vt:lpstr>Case study – primena sesije u bioskop aplikaciji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Inicijalizacija objekata sesije korišćenjem Listener</vt:lpstr>
      <vt:lpstr>Inicijalizacija objekata sesije korišćenjem Listener</vt:lpstr>
      <vt:lpstr>Inicijalizacija objekata sesije korišćenjem Listener</vt:lpstr>
      <vt:lpstr>Inicijalizacija objekata ServletContex</vt:lpstr>
      <vt:lpstr>Inicijalizacija objekata ServletContex</vt:lpstr>
      <vt:lpstr>Inicijalizacija bean objekata</vt:lpstr>
      <vt:lpstr>Case study – CRUD bioskop veb aplikacija</vt:lpstr>
      <vt:lpstr>Dodatno</vt:lpstr>
      <vt:lpstr>Praćenje sesije klijenta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</dc:title>
  <dc:creator>Milos</dc:creator>
  <cp:lastModifiedBy>Siniša</cp:lastModifiedBy>
  <cp:revision>1355</cp:revision>
  <dcterms:created xsi:type="dcterms:W3CDTF">2020-03-26T12:06:01Z</dcterms:created>
  <dcterms:modified xsi:type="dcterms:W3CDTF">2022-11-10T16:53:12Z</dcterms:modified>
</cp:coreProperties>
</file>