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25" r:id="rId2"/>
    <p:sldId id="258" r:id="rId3"/>
    <p:sldId id="526" r:id="rId4"/>
    <p:sldId id="519" r:id="rId5"/>
    <p:sldId id="520" r:id="rId6"/>
    <p:sldId id="521" r:id="rId7"/>
    <p:sldId id="522" r:id="rId8"/>
    <p:sldId id="523" r:id="rId9"/>
    <p:sldId id="524" r:id="rId10"/>
    <p:sldId id="515" r:id="rId11"/>
    <p:sldId id="516" r:id="rId12"/>
    <p:sldId id="517" r:id="rId13"/>
    <p:sldId id="518" r:id="rId14"/>
    <p:sldId id="4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BF247D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8" autoAdjust="0"/>
    <p:restoredTop sz="88201" autoAdjust="0"/>
  </p:normalViewPr>
  <p:slideViewPr>
    <p:cSldViewPr snapToGrid="0">
      <p:cViewPr varScale="1">
        <p:scale>
          <a:sx n="113" d="100"/>
          <a:sy n="113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Import </a:t>
            </a:r>
            <a:r>
              <a:rPr lang="sr-Latn-RS"/>
              <a:t>projekta iz </a:t>
            </a:r>
            <a:r>
              <a:rPr lang="en-US"/>
              <a:t>BioskopVebAplikacijaT</a:t>
            </a:r>
            <a:r>
              <a:rPr lang="sr-Latn-RS"/>
              <a:t>6</a:t>
            </a:r>
            <a:r>
              <a:rPr lang="en-US"/>
              <a:t>.zip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Consola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View engine</a:t>
            </a:r>
            <a:r>
              <a:rPr lang="sr-Latn-RS" baseline="0"/>
              <a:t> može biti npr.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sr-Latn-R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FreeMarker </a:t>
            </a:r>
            <a:r>
              <a:rPr lang="sr-Latn-R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Thymeleaf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engine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Redirekcija se da se korisnik preusmeri na odre</a:t>
            </a:r>
            <a:r>
              <a:rPr lang="sr-Latn-RS"/>
              <a:t>đenu stranicu jedan smo naveli prošli čas u materijalima</a:t>
            </a:r>
          </a:p>
          <a:p>
            <a:r>
              <a:rPr lang="en-US"/>
              <a:t>response.sendRedirect("login.html");</a:t>
            </a:r>
            <a:endParaRPr lang="sr-Latn-R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sr-Latn-RS" sz="4800"/>
              <a:t>Prijava, odjava i keširanje</a:t>
            </a:r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9" y="4386984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</a:t>
            </a:r>
            <a:r>
              <a:rPr lang="sr-Latn-RS" sz="4000">
                <a:solidFill>
                  <a:schemeClr val="bg1"/>
                </a:solidFill>
              </a:rPr>
              <a:t>6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Odjava sa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CS"/>
              <a:t>Svaka aplikacija ima login i logout</a:t>
            </a:r>
          </a:p>
          <a:p>
            <a:r>
              <a:rPr lang="sr-Latn-CS"/>
              <a:t>Kako izgleda logout procedura?</a:t>
            </a:r>
          </a:p>
          <a:p>
            <a:r>
              <a:rPr lang="sr-Latn-CS"/>
              <a:t>Korisnik inicira odjavu</a:t>
            </a:r>
          </a:p>
          <a:p>
            <a:r>
              <a:rPr lang="sr-Latn-CS"/>
              <a:t>Šta bi trebalo da se dogodi kada korisnik pritisne logout dugme?</a:t>
            </a:r>
          </a:p>
          <a:p>
            <a:pPr lvl="1"/>
            <a:r>
              <a:rPr lang="sr-Latn-CS"/>
              <a:t>Obrišemo sesiju</a:t>
            </a:r>
          </a:p>
          <a:p>
            <a:pPr lvl="1"/>
            <a:r>
              <a:rPr lang="sr-Latn-CS"/>
              <a:t>Cookie više nije validan</a:t>
            </a:r>
          </a:p>
          <a:p>
            <a:pPr lvl="1"/>
            <a:r>
              <a:rPr lang="sr-Latn-CS"/>
              <a:t>Vratimo korisnika na login stranicu</a:t>
            </a:r>
          </a:p>
          <a:p>
            <a:pPr marL="0" indent="0">
              <a:buNone/>
            </a:pPr>
            <a:endParaRPr lang="en-US" altLang="sr-Latn-R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Odjav</a:t>
            </a:r>
            <a:r>
              <a:rPr lang="sr-Latn-RS" sz="4000">
                <a:latin typeface="+mn-lt"/>
              </a:rPr>
              <a:t>a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5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Odjava sa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Realizovat</a:t>
            </a:r>
            <a:r>
              <a:rPr lang="sr-Latn-RS"/>
              <a:t>ana je</a:t>
            </a:r>
            <a:r>
              <a:rPr lang="en-US"/>
              <a:t> odjav</a:t>
            </a:r>
            <a:r>
              <a:rPr lang="sr-Latn-RS"/>
              <a:t>a</a:t>
            </a:r>
            <a:r>
              <a:rPr lang="en-US"/>
              <a:t> sa sistema u k</a:t>
            </a:r>
            <a:r>
              <a:rPr lang="sr-Latn-RS"/>
              <a:t>ontroler</a:t>
            </a:r>
            <a:r>
              <a:rPr lang="en-US"/>
              <a:t>u</a:t>
            </a:r>
            <a:r>
              <a:rPr lang="sr-Latn-RS"/>
              <a:t> za prijavu i odjavu</a:t>
            </a:r>
            <a:r>
              <a:rPr lang="en-US"/>
              <a:t>.</a:t>
            </a:r>
          </a:p>
          <a:p>
            <a:r>
              <a:rPr lang="sr-Latn-RS"/>
              <a:t>Kreirana je Handler metoda logout koja omogućava odjavu korisnika sa sistema</a:t>
            </a:r>
          </a:p>
          <a:p>
            <a:pPr lvl="1"/>
            <a:r>
              <a:rPr lang="en-US"/>
              <a:t>ako </a:t>
            </a:r>
            <a:r>
              <a:rPr lang="sr-Latn-RS"/>
              <a:t>je korisnik nije prijavljen na sistem na tom klijentu, prikazuje se </a:t>
            </a:r>
            <a:r>
              <a:rPr lang="en-US"/>
              <a:t>stranic</a:t>
            </a:r>
            <a:r>
              <a:rPr lang="sr-Latn-RS"/>
              <a:t>a</a:t>
            </a:r>
            <a:r>
              <a:rPr lang="en-US"/>
              <a:t> koja ispisuje grešku prilikom logovanja (</a:t>
            </a:r>
            <a:r>
              <a:rPr lang="sr-Latn-RS"/>
              <a:t>korisnik nije prijavljen</a:t>
            </a:r>
            <a:r>
              <a:rPr lang="en-US"/>
              <a:t>).</a:t>
            </a:r>
          </a:p>
          <a:p>
            <a:pPr lvl="1"/>
            <a:r>
              <a:rPr lang="en-US"/>
              <a:t>ako </a:t>
            </a:r>
            <a:r>
              <a:rPr lang="sr-Latn-RS"/>
              <a:t>je korisnik prijavljen na sistem na tom klijentu, odjavljuje se korisnik (izbacuje se korisnika iz sesije i unišava se sesija) i </a:t>
            </a:r>
            <a:r>
              <a:rPr lang="en-US"/>
              <a:t>prikaz</a:t>
            </a:r>
            <a:r>
              <a:rPr lang="sr-Latn-RS"/>
              <a:t>uje se</a:t>
            </a:r>
            <a:r>
              <a:rPr lang="en-US"/>
              <a:t> stranic</a:t>
            </a:r>
            <a:r>
              <a:rPr lang="sr-Latn-RS"/>
              <a:t>a</a:t>
            </a:r>
            <a:r>
              <a:rPr lang="en-US"/>
              <a:t> za </a:t>
            </a:r>
            <a:r>
              <a:rPr lang="sr-Latn-RS"/>
              <a:t>logovanje.</a:t>
            </a:r>
            <a:r>
              <a:rPr lang="en-US"/>
              <a:t> </a:t>
            </a:r>
          </a:p>
          <a:p>
            <a:pPr lvl="1"/>
            <a:endParaRPr lang="sr-Latn-RS"/>
          </a:p>
          <a:p>
            <a:r>
              <a:rPr lang="sr-Latn-CS"/>
              <a:t>Omogućena je odjava sa sistema na svakoj HTML stranici bioskop aplikacije </a:t>
            </a:r>
          </a:p>
          <a:p>
            <a:pPr lvl="1"/>
            <a:r>
              <a:rPr lang="sr-Latn-CS"/>
              <a:t>Za kontroler </a:t>
            </a:r>
            <a:r>
              <a:rPr lang="en-US"/>
              <a:t>FilmoviController</a:t>
            </a:r>
            <a:r>
              <a:rPr lang="sr-Latn-RS"/>
              <a:t> u svakoj Handler metodi koja vraća HTML sadržaj ubačen je link za odjavu pored ispisa korisnika koji je prijavljen</a:t>
            </a:r>
            <a:endParaRPr lang="sr-Latn-CS"/>
          </a:p>
          <a:p>
            <a:pPr marL="0" indent="0">
              <a:buNone/>
            </a:pPr>
            <a:endParaRPr lang="en-US" altLang="sr-Latn-R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Odjava i uni</a:t>
            </a:r>
            <a:r>
              <a:rPr lang="sr-Latn-RS" sz="4000">
                <a:latin typeface="+mn-lt"/>
              </a:rPr>
              <a:t>štavanje sesije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381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Odjava sa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 dirty="0" err="1"/>
              <a:t>Request.getSesion</a:t>
            </a:r>
            <a:r>
              <a:rPr lang="sr-Latn-CS" dirty="0"/>
              <a:t>() == </a:t>
            </a:r>
            <a:r>
              <a:rPr lang="sr-Latn-CS" dirty="0" err="1"/>
              <a:t>Request.getSesion</a:t>
            </a:r>
            <a:r>
              <a:rPr lang="sr-Latn-CS" dirty="0"/>
              <a:t>(</a:t>
            </a:r>
            <a:r>
              <a:rPr lang="sr-Latn-CS" dirty="0" err="1"/>
              <a:t>true</a:t>
            </a:r>
            <a:r>
              <a:rPr lang="sr-Latn-CS" dirty="0"/>
              <a:t>)</a:t>
            </a:r>
          </a:p>
          <a:p>
            <a:r>
              <a:rPr lang="sr-Latn-CS" dirty="0" err="1"/>
              <a:t>Request.getSession</a:t>
            </a:r>
            <a:r>
              <a:rPr lang="sr-Latn-CS" dirty="0"/>
              <a:t>(</a:t>
            </a:r>
            <a:r>
              <a:rPr lang="sr-Latn-CS" dirty="0" err="1"/>
              <a:t>false</a:t>
            </a:r>
            <a:r>
              <a:rPr lang="sr-Latn-CS" dirty="0"/>
              <a:t>) – pribavlja sesiju, a ako nema sesije neće kreirati novu sesiju</a:t>
            </a:r>
          </a:p>
          <a:p>
            <a:r>
              <a:rPr lang="sr-Latn-CS" dirty="0"/>
              <a:t>sesija se poništava – </a:t>
            </a:r>
            <a:r>
              <a:rPr lang="sr-Latn-CS" dirty="0" err="1"/>
              <a:t>session.invalidate</a:t>
            </a:r>
            <a:r>
              <a:rPr lang="sr-Latn-CS" dirty="0"/>
              <a:t>()</a:t>
            </a:r>
          </a:p>
          <a:p>
            <a:r>
              <a:rPr lang="sr-Latn-CS" dirty="0"/>
              <a:t>Klasa Korisnik sadrži informaciju o prijavi/odjavi</a:t>
            </a:r>
          </a:p>
          <a:p>
            <a:r>
              <a:rPr lang="sr-Latn-CS" dirty="0"/>
              <a:t>Šta ako se korisnik odjavi, pa pritisne </a:t>
            </a:r>
            <a:r>
              <a:rPr lang="sr-Latn-CS" dirty="0" err="1"/>
              <a:t>Back</a:t>
            </a:r>
            <a:r>
              <a:rPr lang="sr-Latn-CS" dirty="0"/>
              <a:t> u navigatoru?</a:t>
            </a:r>
          </a:p>
          <a:p>
            <a:endParaRPr lang="sr-Latn-CS" dirty="0"/>
          </a:p>
          <a:p>
            <a:r>
              <a:rPr lang="sr-Latn-CS" dirty="0"/>
              <a:t>Obrisati </a:t>
            </a:r>
            <a:r>
              <a:rPr lang="sr-Latn-CS" dirty="0" err="1"/>
              <a:t>local</a:t>
            </a:r>
            <a:r>
              <a:rPr lang="sr-Latn-CS" dirty="0"/>
              <a:t> </a:t>
            </a:r>
            <a:r>
              <a:rPr lang="sr-Latn-CS" dirty="0" err="1"/>
              <a:t>cache</a:t>
            </a:r>
            <a:r>
              <a:rPr lang="sr-Latn-CS" dirty="0"/>
              <a:t> u navigatoru za </a:t>
            </a:r>
            <a:r>
              <a:rPr lang="sr-Latn-CS" dirty="0" err="1"/>
              <a:t>BioskopVebAplikaciju</a:t>
            </a:r>
            <a:endParaRPr lang="sr-Latn-CS" dirty="0"/>
          </a:p>
          <a:p>
            <a:pPr marL="0" indent="0">
              <a:buNone/>
            </a:pPr>
            <a:endParaRPr lang="en-US" altLang="sr-Latn-R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Odjava i uni</a:t>
            </a:r>
            <a:r>
              <a:rPr lang="sr-Latn-RS" sz="4000">
                <a:latin typeface="+mn-lt"/>
              </a:rPr>
              <a:t>štavanje sesije</a:t>
            </a:r>
            <a:endParaRPr lang="en-US" sz="400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76033" y="4572224"/>
            <a:ext cx="6615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PrijavaOdjavaController logout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2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Sprečavanje keširanje sadržaja na kljentu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lnSpcReduction="10000"/>
          </a:bodyPr>
          <a:lstStyle/>
          <a:p>
            <a:r>
              <a:rPr lang="sr-Latn-CS"/>
              <a:t>Šta ako se korisnik odjavi, pa pritisne Back u navigatoru?</a:t>
            </a:r>
          </a:p>
          <a:p>
            <a:r>
              <a:rPr lang="sr-Latn-CS"/>
              <a:t>Treba postaviti dodatne parametre HTTP zaglavlja za HTML dokument koji se vraća korisniku</a:t>
            </a:r>
          </a:p>
          <a:p>
            <a:r>
              <a:rPr lang="sr-Latn-CS"/>
              <a:t>podesiti Cache-Control na no-cache u zaglavlju odgovora HTTP objekta</a:t>
            </a:r>
          </a:p>
          <a:p>
            <a:pPr lvl="1"/>
            <a:r>
              <a:rPr lang="sr-Latn-CS"/>
              <a:t>response.setHeader("Cache-Control", "private, no-cache, no-store, must-revalidate"); // HTTP 1.1</a:t>
            </a:r>
          </a:p>
          <a:p>
            <a:pPr lvl="1"/>
            <a:r>
              <a:rPr lang="sr-Latn-CS"/>
              <a:t>response.setHeader("Pragma", "no-cache"); // HTTP 1.0.</a:t>
            </a:r>
          </a:p>
          <a:p>
            <a:pPr lvl="1"/>
            <a:r>
              <a:rPr lang="sr-Latn-CS"/>
              <a:t>response.setDateHeader("Expires", 0); // Proxies.</a:t>
            </a:r>
          </a:p>
          <a:p>
            <a:r>
              <a:rPr lang="sr-Latn-CS"/>
              <a:t>META tag sa istim sadržajem u HTML kodu</a:t>
            </a:r>
          </a:p>
          <a:p>
            <a:pPr lvl="1"/>
            <a:r>
              <a:rPr lang="sr-Latn-CS"/>
              <a:t>&lt;META HTTP-EQUIV="Cache-Control" CONTENT="no-cache"&gt;</a:t>
            </a:r>
          </a:p>
          <a:p>
            <a:pPr lvl="1"/>
            <a:r>
              <a:rPr lang="sr-Latn-CS"/>
              <a:t>&lt;META HTTP-EQUIV="Pragma" CONTENT="no-cache"&gt; </a:t>
            </a:r>
          </a:p>
          <a:p>
            <a:pPr lvl="1"/>
            <a:r>
              <a:rPr lang="sr-Latn-CS"/>
              <a:t>&lt;META HTTP-EQUIV="Expires" CONTENT="0"&gt;</a:t>
            </a:r>
          </a:p>
          <a:p>
            <a:pPr marL="0" indent="0">
              <a:buNone/>
            </a:pPr>
            <a:endParaRPr lang="en-US" altLang="sr-Latn-R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no-cache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45689" y="6108065"/>
            <a:ext cx="4058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no-cache 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8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Arhitektura Spring MVC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7456236" cy="983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A</a:t>
            </a:r>
            <a:r>
              <a:rPr lang="sv-SE" sz="4000">
                <a:latin typeface="+mn-lt"/>
              </a:rPr>
              <a:t>rhitektur</a:t>
            </a:r>
            <a:r>
              <a:rPr lang="sr-Latn-RS" sz="4000">
                <a:latin typeface="+mn-lt"/>
              </a:rPr>
              <a:t>a</a:t>
            </a:r>
            <a:r>
              <a:rPr lang="sv-SE" sz="4000">
                <a:latin typeface="+mn-lt"/>
              </a:rPr>
              <a:t> </a:t>
            </a:r>
            <a:r>
              <a:rPr lang="sr-Latn-RS" sz="4000">
                <a:latin typeface="+mn-lt"/>
              </a:rPr>
              <a:t>Spring MVC aplikacije </a:t>
            </a:r>
            <a:r>
              <a:rPr lang="sv-SE" sz="4000">
                <a:latin typeface="+mn-lt"/>
              </a:rPr>
              <a:t>sa procesom rada</a:t>
            </a:r>
            <a:r>
              <a:rPr lang="en-US" sz="4000" b="1"/>
              <a:t>– </a:t>
            </a:r>
            <a:r>
              <a:rPr lang="en-US" sz="4000" b="1" err="1"/>
              <a:t>bez</a:t>
            </a:r>
            <a:r>
              <a:rPr lang="en-US" sz="4000" b="1"/>
              <a:t> </a:t>
            </a:r>
            <a:r>
              <a:rPr lang="en-US" sz="4000" b="1" err="1"/>
              <a:t>detalja</a:t>
            </a:r>
            <a:endParaRPr lang="sv-SE" sz="400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9383" y="1061156"/>
            <a:ext cx="11220128" cy="5296769"/>
            <a:chOff x="249383" y="1061156"/>
            <a:chExt cx="11220128" cy="5296769"/>
          </a:xfrm>
        </p:grpSpPr>
        <p:grpSp>
          <p:nvGrpSpPr>
            <p:cNvPr id="6" name="Group 5"/>
            <p:cNvGrpSpPr/>
            <p:nvPr/>
          </p:nvGrpSpPr>
          <p:grpSpPr>
            <a:xfrm>
              <a:off x="249383" y="1061156"/>
              <a:ext cx="11220128" cy="5296769"/>
              <a:chOff x="249383" y="1061156"/>
              <a:chExt cx="11220128" cy="529676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49383" y="1061156"/>
                <a:ext cx="11220128" cy="5296769"/>
                <a:chOff x="249383" y="1061156"/>
                <a:chExt cx="11220128" cy="5296769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1650247" y="4301091"/>
                  <a:ext cx="1307022" cy="738664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gives View </a:t>
                  </a:r>
                  <a:r>
                    <a:rPr lang="sr-Latn-RS" sz="1400">
                      <a:solidFill>
                        <a:srgbClr val="0878BE"/>
                      </a:solidFill>
                    </a:rPr>
                    <a:t>name </a:t>
                  </a:r>
                  <a:r>
                    <a:rPr lang="en-US" sz="1400">
                      <a:solidFill>
                        <a:srgbClr val="0878BE"/>
                      </a:solidFill>
                    </a:rPr>
                    <a:t>and Model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383" y="3209040"/>
                  <a:ext cx="1658440" cy="630761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027308" y="3373285"/>
                  <a:ext cx="588927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2044241" y="3524420"/>
                  <a:ext cx="555058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1625136" y="2764433"/>
                  <a:ext cx="139326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HTTP Request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564000" y="3790928"/>
                  <a:ext cx="1393269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HTTP Response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093170" y="3566141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8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093170" y="3072210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>
                      <a:solidFill>
                        <a:schemeClr val="tx2"/>
                      </a:solidFill>
                    </a:rPr>
                    <a:t>1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2809345" y="2984380"/>
                  <a:ext cx="1367546" cy="91440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DispatcherServlet</a:t>
                  </a:r>
                  <a:endParaRPr lang="en-US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5384800" y="2965226"/>
                  <a:ext cx="1367546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Controller </a:t>
                  </a:r>
                </a:p>
              </p:txBody>
            </p:sp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4198523" y="3372948"/>
                  <a:ext cx="1186277" cy="337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/>
                <p:cNvSpPr/>
                <p:nvPr/>
              </p:nvSpPr>
              <p:spPr>
                <a:xfrm>
                  <a:off x="4721106" y="358800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5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504272" y="3029110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2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6812563" y="3400363"/>
                  <a:ext cx="588927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6780563" y="3551498"/>
                  <a:ext cx="555058" cy="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6829492" y="359321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4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877470" y="3063917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3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7401489" y="2984381"/>
                  <a:ext cx="1516719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Service </a:t>
                  </a:r>
                  <a:r>
                    <a:rPr lang="sr-Latn-RS"/>
                    <a:t>Layer </a:t>
                  </a:r>
                  <a:r>
                    <a:rPr lang="en-US"/>
                    <a:t>(Business Logic)</a:t>
                  </a:r>
                </a:p>
              </p:txBody>
            </p:sp>
            <p:sp>
              <p:nvSpPr>
                <p:cNvPr id="104" name="Flowchart: Magnetic Disk 103"/>
                <p:cNvSpPr/>
                <p:nvPr/>
              </p:nvSpPr>
              <p:spPr>
                <a:xfrm>
                  <a:off x="7475663" y="5714459"/>
                  <a:ext cx="1219200" cy="643466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Database</a:t>
                  </a:r>
                </a:p>
              </p:txBody>
            </p:sp>
            <p:cxnSp>
              <p:nvCxnSpPr>
                <p:cNvPr id="105" name="Straight Arrow Connector 104"/>
                <p:cNvCxnSpPr>
                  <a:stCxn id="111" idx="0"/>
                </p:cNvCxnSpPr>
                <p:nvPr/>
              </p:nvCxnSpPr>
              <p:spPr>
                <a:xfrm flipV="1">
                  <a:off x="8085263" y="3861669"/>
                  <a:ext cx="0" cy="47782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7401490" y="4339489"/>
                  <a:ext cx="1367546" cy="914400"/>
                </a:xfrm>
                <a:prstGeom prst="round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PersistanceLayer </a:t>
                  </a:r>
                  <a:r>
                    <a:rPr lang="en-US"/>
                    <a:t>(Data Access)</a:t>
                  </a:r>
                </a:p>
              </p:txBody>
            </p: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8082050" y="5224260"/>
                  <a:ext cx="0" cy="477820"/>
                </a:xfrm>
                <a:prstGeom prst="straightConnector1">
                  <a:avLst/>
                </a:prstGeom>
                <a:ln w="38100">
                  <a:solidFill>
                    <a:srgbClr val="0878BE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4504272" y="2676603"/>
                  <a:ext cx="5423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6805036" y="2790899"/>
                  <a:ext cx="5423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6801028" y="3859704"/>
                  <a:ext cx="916325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returns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566038" y="3861669"/>
                  <a:ext cx="1847334" cy="5232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returns View name and Model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4377" y="2538187"/>
                  <a:ext cx="361244" cy="361244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5448" y="4100579"/>
                  <a:ext cx="361244" cy="361244"/>
                </a:xfrm>
                <a:prstGeom prst="rect">
                  <a:avLst/>
                </a:prstGeom>
              </p:spPr>
            </p:pic>
            <p:sp>
              <p:nvSpPr>
                <p:cNvPr id="59" name="TextBox 58"/>
                <p:cNvSpPr txBox="1"/>
                <p:nvPr/>
              </p:nvSpPr>
              <p:spPr>
                <a:xfrm>
                  <a:off x="8236700" y="3946690"/>
                  <a:ext cx="1133064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CRUD calls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2810031" y="4902427"/>
                  <a:ext cx="1367546" cy="914400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/>
                    <a:t>View</a:t>
                  </a:r>
                  <a:r>
                    <a:rPr lang="en-US"/>
                    <a:t> engine</a:t>
                  </a: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841592" y="4262019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6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224" y="3566141"/>
                  <a:ext cx="361244" cy="361244"/>
                </a:xfrm>
                <a:prstGeom prst="rect">
                  <a:avLst/>
                </a:prstGeom>
              </p:spPr>
            </p:pic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6306" y="4508945"/>
                  <a:ext cx="361244" cy="361244"/>
                </a:xfrm>
                <a:prstGeom prst="rect">
                  <a:avLst/>
                </a:prstGeom>
              </p:spPr>
            </p:pic>
            <p:sp>
              <p:nvSpPr>
                <p:cNvPr id="86" name="TextBox 85"/>
                <p:cNvSpPr txBox="1"/>
                <p:nvPr/>
              </p:nvSpPr>
              <p:spPr>
                <a:xfrm>
                  <a:off x="3970874" y="4535679"/>
                  <a:ext cx="1333712" cy="307777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0878BE"/>
                      </a:solidFill>
                    </a:rPr>
                    <a:t>returns HTML</a:t>
                  </a:r>
                  <a:endParaRPr lang="sr-Latn-RS" sz="1400">
                    <a:solidFill>
                      <a:srgbClr val="0878BE"/>
                    </a:solidFill>
                  </a:endParaRPr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3719691" y="4281201"/>
                  <a:ext cx="457200" cy="2736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r-Latn-RS" sz="1000">
                      <a:solidFill>
                        <a:schemeClr val="tx2"/>
                      </a:solidFill>
                    </a:rPr>
                    <a:t>7</a:t>
                  </a:r>
                  <a:endParaRPr lang="en-US" sz="10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879644" y="1061156"/>
                  <a:ext cx="3589867" cy="1439689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003822" y="1221358"/>
                  <a:ext cx="925689" cy="23485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003822" y="1626705"/>
                  <a:ext cx="925689" cy="234852"/>
                </a:xfrm>
                <a:prstGeom prst="rect">
                  <a:avLst/>
                </a:prstGeom>
                <a:solidFill>
                  <a:srgbClr val="F16726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006372" y="2013957"/>
                  <a:ext cx="925689" cy="234852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932062" y="1149266"/>
                  <a:ext cx="24245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Provided by Spring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8932061" y="1548543"/>
                  <a:ext cx="25106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Implemented by developers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8929511" y="1944211"/>
                  <a:ext cx="25106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/>
                    <a:t>Provided by Spring or 3th party library</a:t>
                  </a:r>
                </a:p>
              </p:txBody>
            </p:sp>
          </p:grpSp>
          <p:cxnSp>
            <p:nvCxnSpPr>
              <p:cNvPr id="17" name="Straight Arrow Connector 16"/>
              <p:cNvCxnSpPr>
                <a:stCxn id="54" idx="2"/>
                <a:endCxn id="66" idx="0"/>
              </p:cNvCxnSpPr>
              <p:nvPr/>
            </p:nvCxnSpPr>
            <p:spPr>
              <a:xfrm>
                <a:off x="3493118" y="3898780"/>
                <a:ext cx="686" cy="1003647"/>
              </a:xfrm>
              <a:prstGeom prst="straightConnector1">
                <a:avLst/>
              </a:prstGeom>
              <a:ln w="38100">
                <a:solidFill>
                  <a:srgbClr val="0878B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3646204" y="3892047"/>
                <a:ext cx="686" cy="1003647"/>
              </a:xfrm>
              <a:prstGeom prst="straightConnector1">
                <a:avLst/>
              </a:prstGeom>
              <a:ln w="38100">
                <a:solidFill>
                  <a:srgbClr val="0878BE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 flipV="1">
              <a:off x="4182315" y="3522935"/>
              <a:ext cx="1186277" cy="337"/>
            </a:xfrm>
            <a:prstGeom prst="straightConnector1">
              <a:avLst/>
            </a:prstGeom>
            <a:ln w="38100">
              <a:solidFill>
                <a:srgbClr val="0878BE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74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>
                <a:solidFill>
                  <a:schemeClr val="bg1"/>
                </a:solidFill>
                <a:latin typeface="+mn-lt"/>
              </a:rPr>
              <a:t>žaj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/>
              <a:t>Prijava</a:t>
            </a:r>
            <a:r>
              <a:rPr lang="en-US"/>
              <a:t> sa sistema</a:t>
            </a:r>
            <a:endParaRPr lang="sr-Latn-RS"/>
          </a:p>
          <a:p>
            <a:pPr marL="514350" indent="-514350">
              <a:buFont typeface="+mj-lt"/>
              <a:buAutoNum type="arabicPeriod"/>
            </a:pPr>
            <a:r>
              <a:rPr lang="en-US"/>
              <a:t>Odjava sa sistema</a:t>
            </a:r>
            <a:endParaRPr lang="sr-Latn-RS"/>
          </a:p>
          <a:p>
            <a:pPr marL="514350" indent="-514350">
              <a:buFont typeface="+mj-lt"/>
              <a:buAutoNum type="arabicPeriod"/>
            </a:pPr>
            <a:r>
              <a:rPr lang="en-US"/>
              <a:t>Sprečavanje keširanje sadržaja na klijentu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/>
              <a:t>A</a:t>
            </a:r>
            <a:r>
              <a:rPr lang="sv-SE"/>
              <a:t>rhitektur</a:t>
            </a:r>
            <a:r>
              <a:rPr lang="sr-Latn-RS"/>
              <a:t>a</a:t>
            </a:r>
            <a:r>
              <a:rPr lang="sv-SE"/>
              <a:t> </a:t>
            </a:r>
            <a:r>
              <a:rPr lang="sr-Latn-RS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1426610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>
                <a:latin typeface="Calibri" pitchFamily="34" charset="0"/>
              </a:rPr>
              <a:t>Importovati u </a:t>
            </a:r>
            <a:r>
              <a:rPr lang="sr-Latn-RS" dirty="0" err="1">
                <a:latin typeface="Calibri" pitchFamily="34" charset="0"/>
              </a:rPr>
              <a:t>Eclipse</a:t>
            </a:r>
            <a:r>
              <a:rPr lang="sr-Latn-RS" dirty="0">
                <a:latin typeface="Calibri" pitchFamily="34" charset="0"/>
              </a:rPr>
              <a:t> projekat u </a:t>
            </a:r>
            <a:r>
              <a:rPr lang="en-US" dirty="0"/>
              <a:t>BioskopVebAplikacijaT6T7.zip</a:t>
            </a:r>
          </a:p>
          <a:p>
            <a:pPr marL="0" indent="0">
              <a:buNone/>
            </a:pPr>
            <a:r>
              <a:rPr lang="sr-Latn-RS" dirty="0">
                <a:latin typeface="Calibri" pitchFamily="34" charset="0"/>
              </a:rPr>
              <a:t>Otići u </a:t>
            </a:r>
            <a:r>
              <a:rPr lang="sr-Latn-RS" dirty="0" err="1">
                <a:latin typeface="Calibri" pitchFamily="34" charset="0"/>
              </a:rPr>
              <a:t>application.properties</a:t>
            </a:r>
            <a:r>
              <a:rPr lang="sr-Latn-RS" dirty="0">
                <a:latin typeface="Calibri" pitchFamily="34" charset="0"/>
              </a:rPr>
              <a:t> fajl i izmeniti kod tako da u</a:t>
            </a:r>
            <a:r>
              <a:rPr lang="en-US" dirty="0">
                <a:latin typeface="Calibri" pitchFamily="34" charset="0"/>
              </a:rPr>
              <a:t>k</a:t>
            </a:r>
            <a:r>
              <a:rPr lang="sr-Latn-RS" dirty="0" err="1">
                <a:latin typeface="Calibri" pitchFamily="34" charset="0"/>
              </a:rPr>
              <a:t>azuje</a:t>
            </a:r>
            <a:r>
              <a:rPr lang="sr-Latn-RS" dirty="0">
                <a:latin typeface="Calibri" pitchFamily="34" charset="0"/>
              </a:rPr>
              <a:t> na Vašu lokaciju na disku, i navedenoj putanji postaviti filmovi.txt fajl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Pokretanje primera</a:t>
            </a:r>
            <a:endParaRPr lang="en-US" sz="400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382" y="3429000"/>
            <a:ext cx="1168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7F5F"/>
                </a:solidFill>
                <a:latin typeface="Consolas"/>
              </a:rPr>
              <a:t>#putanja do lokacije gde se nalaze filmovi txt</a:t>
            </a:r>
          </a:p>
          <a:p>
            <a:r>
              <a:rPr lang="en-US" sz="2400">
                <a:solidFill>
                  <a:srgbClr val="000000"/>
                </a:solidFill>
                <a:latin typeface="Consolas"/>
              </a:rPr>
              <a:t>filmovi.pathToFile=</a:t>
            </a:r>
            <a:r>
              <a:rPr lang="en-US" sz="2400">
                <a:solidFill>
                  <a:srgbClr val="2A00FF"/>
                </a:solidFill>
                <a:latin typeface="Consolas"/>
              </a:rPr>
              <a:t>c:\\ImePrezime\\Podaci\\filmovi.txt</a:t>
            </a:r>
          </a:p>
          <a:p>
            <a:endParaRPr lang="en-US" sz="2400">
              <a:solidFill>
                <a:srgbClr val="2A00FF"/>
              </a:solidFill>
              <a:latin typeface="Consolas"/>
            </a:endParaRPr>
          </a:p>
          <a:p>
            <a:r>
              <a:rPr lang="en-US" sz="2400">
                <a:solidFill>
                  <a:srgbClr val="000000"/>
                </a:solidFill>
                <a:latin typeface="Consolas"/>
              </a:rPr>
              <a:t>filmovi.pathToFile=</a:t>
            </a:r>
            <a:r>
              <a:rPr lang="en-US" sz="2400">
                <a:solidFill>
                  <a:srgbClr val="2A00FF"/>
                </a:solidFill>
                <a:latin typeface="Consolas"/>
              </a:rPr>
              <a:t>/ime</a:t>
            </a:r>
            <a:r>
              <a:rPr lang="sr-Latn-RS" sz="2400">
                <a:solidFill>
                  <a:srgbClr val="2A00FF"/>
                </a:solidFill>
                <a:latin typeface="Consolas"/>
              </a:rPr>
              <a:t>P</a:t>
            </a:r>
            <a:r>
              <a:rPr lang="en-US" sz="2400">
                <a:solidFill>
                  <a:srgbClr val="2A00FF"/>
                </a:solidFill>
                <a:latin typeface="Consolas"/>
              </a:rPr>
              <a:t>rofila/home/ImePrezime/Podaci/filmovi.txt</a:t>
            </a:r>
            <a:endParaRPr lang="en-US" sz="2400">
              <a:solidFill>
                <a:srgbClr val="2A00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1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483401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/>
              <a:t>Potrebno je omogućiti pristup bioskop aplikaciji samo za autorizovane korisnike</a:t>
            </a:r>
          </a:p>
          <a:p>
            <a:r>
              <a:rPr lang="sr-Latn-CS"/>
              <a:t>Ne može se isti korisnik više puta prijaviti sa različitih Klijenata</a:t>
            </a:r>
          </a:p>
          <a:p>
            <a:r>
              <a:rPr lang="sr-Latn-RS"/>
              <a:t>Prilikom prijave na sistem </a:t>
            </a:r>
            <a:r>
              <a:rPr lang="en-US"/>
              <a:t>unosi se korisničko ime i šifra</a:t>
            </a:r>
            <a:endParaRPr lang="sr-Latn-RS"/>
          </a:p>
          <a:p>
            <a:pPr lvl="1"/>
            <a:r>
              <a:rPr lang="sr-Latn-RS"/>
              <a:t>Prilikom prijave korisnika proverava se da li dati korisnik postoji u sistemu, da li je korisnička šifra dobro unesena, i da li je korisnik već prijavljen</a:t>
            </a: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Rad sa autorizovanim korisnicima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77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314990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en-US"/>
              <a:t>Klasa Korisnik</a:t>
            </a:r>
            <a:r>
              <a:rPr lang="sr-Latn-CS"/>
              <a:t>:</a:t>
            </a:r>
            <a:endParaRPr lang="en-US"/>
          </a:p>
          <a:p>
            <a:pPr lvl="1"/>
            <a:r>
              <a:rPr lang="en-US"/>
              <a:t>reprezentuje korisnika</a:t>
            </a:r>
            <a:endParaRPr lang="sr-Latn-RS"/>
          </a:p>
          <a:p>
            <a:pPr lvl="2"/>
            <a:r>
              <a:rPr lang="sr-Latn-RS"/>
              <a:t>postoje korisnici koji su administratori</a:t>
            </a:r>
            <a:endParaRPr lang="en-US"/>
          </a:p>
          <a:p>
            <a:pPr lvl="1"/>
            <a:r>
              <a:rPr lang="sr-Latn-CS"/>
              <a:t>sadrži informaciju o tome da li je korisnik prijavljen</a:t>
            </a:r>
          </a:p>
          <a:p>
            <a:r>
              <a:rPr lang="sr-Latn-CS"/>
              <a:t>Pogledati klasu Korisnik</a:t>
            </a: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Klasa Korisnik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7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60722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RS"/>
              <a:t>Kreitra</a:t>
            </a:r>
            <a:r>
              <a:rPr lang="en-US"/>
              <a:t>na je</a:t>
            </a:r>
            <a:r>
              <a:rPr lang="sr-Latn-RS"/>
              <a:t> </a:t>
            </a:r>
            <a:r>
              <a:rPr lang="en-US"/>
              <a:t>HTML stranica login.html koja </a:t>
            </a:r>
            <a:r>
              <a:rPr lang="sr-Latn-RS"/>
              <a:t>omogućava unos podataka za </a:t>
            </a:r>
            <a:r>
              <a:rPr lang="en-US"/>
              <a:t>logovanje </a:t>
            </a:r>
            <a:r>
              <a:rPr lang="sr-Latn-RS"/>
              <a:t>korisnika</a:t>
            </a:r>
          </a:p>
          <a:p>
            <a:r>
              <a:rPr lang="en-US"/>
              <a:t>login.html sadrži formu za unosa korisničkog </a:t>
            </a:r>
            <a:r>
              <a:rPr lang="sr-Latn-RS"/>
              <a:t>imena </a:t>
            </a:r>
            <a:r>
              <a:rPr lang="en-US"/>
              <a:t>i </a:t>
            </a:r>
            <a:r>
              <a:rPr lang="sr-Latn-RS"/>
              <a:t>korisničke šifre, a klikom na dugme Uloguj se, odlazi se na login metodu od PrijavaOdjavaController kontrolera</a:t>
            </a:r>
          </a:p>
          <a:p>
            <a:r>
              <a:rPr lang="sr-Latn-RS"/>
              <a:t>Stranica takođe sadrži link ka registraciji korisnika registracija.html</a:t>
            </a:r>
            <a:r>
              <a:rPr lang="en-US"/>
              <a:t> (u slu</a:t>
            </a:r>
            <a:r>
              <a:rPr lang="sr-Latn-RS"/>
              <a:t>č</a:t>
            </a:r>
            <a:r>
              <a:rPr lang="en-US"/>
              <a:t>aju da je prethodno neophodno da se korisnik registruje)</a:t>
            </a:r>
            <a:endParaRPr lang="sr-Latn-RS"/>
          </a:p>
          <a:p>
            <a:r>
              <a:rPr lang="sr-Latn-RS"/>
              <a:t>HTML stranic</a:t>
            </a:r>
            <a:r>
              <a:rPr lang="en-US"/>
              <a:t>a</a:t>
            </a:r>
            <a:r>
              <a:rPr lang="sr-Latn-RS"/>
              <a:t> </a:t>
            </a:r>
            <a:r>
              <a:rPr lang="en-US"/>
              <a:t>login.html</a:t>
            </a:r>
            <a:r>
              <a:rPr lang="sr-Latn-RS"/>
              <a:t> kreira</a:t>
            </a:r>
            <a:r>
              <a:rPr lang="en-US"/>
              <a:t>na je</a:t>
            </a:r>
            <a:r>
              <a:rPr lang="sr-Latn-RS"/>
              <a:t> tako se se zadrži postojeći izgled stilova aplikacije (po ugledu HTML stanicu </a:t>
            </a:r>
            <a:r>
              <a:rPr lang="en-US"/>
              <a:t>za </a:t>
            </a:r>
            <a:r>
              <a:rPr lang="sr-Latn-RS">
                <a:solidFill>
                  <a:srgbClr val="FF0000"/>
                </a:solidFill>
              </a:rPr>
              <a:t>registraciju korisnika</a:t>
            </a:r>
            <a:r>
              <a:rPr lang="sr-Latn-RS"/>
              <a:t>)</a:t>
            </a:r>
          </a:p>
          <a:p>
            <a:r>
              <a:rPr lang="sr-Latn-RS"/>
              <a:t>Dodat</a:t>
            </a:r>
            <a:r>
              <a:rPr lang="en-US"/>
              <a:t> je</a:t>
            </a:r>
            <a:r>
              <a:rPr lang="sr-Latn-RS"/>
              <a:t> link ka login stranici u index.html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HTML stranica za logovanje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3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HTML stranica za logovanje</a:t>
            </a:r>
            <a:endParaRPr lang="en-US" sz="400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17414" y="6265943"/>
            <a:ext cx="6615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login.html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413001"/>
            <a:ext cx="5465618" cy="22602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18" y="1742125"/>
            <a:ext cx="5783263" cy="360203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8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60722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 lnSpcReduction="20000"/>
          </a:bodyPr>
          <a:lstStyle/>
          <a:p>
            <a:r>
              <a:rPr lang="sr-Latn-RS"/>
              <a:t>Kreitra</a:t>
            </a:r>
            <a:r>
              <a:rPr lang="en-US"/>
              <a:t>n je</a:t>
            </a:r>
            <a:r>
              <a:rPr lang="sr-Latn-RS"/>
              <a:t> kontroler PrijavaOdjavaController koji omogućava prijavljivanje korisnika na sistem i odjavu korisnika sa sistema</a:t>
            </a:r>
          </a:p>
          <a:p>
            <a:pPr lvl="1"/>
            <a:r>
              <a:rPr lang="sr-Latn-RS"/>
              <a:t>Kontroler je dostupa preko URL – PrijavaOdjava</a:t>
            </a:r>
          </a:p>
          <a:p>
            <a:pPr lvl="1"/>
            <a:r>
              <a:rPr lang="sr-Latn-RS"/>
              <a:t>Obezbeđen je pristup </a:t>
            </a:r>
            <a:r>
              <a:rPr lang="en-US"/>
              <a:t>ServletContext</a:t>
            </a:r>
            <a:r>
              <a:rPr lang="sr-Latn-RS"/>
              <a:t> objektu i inicijalizaciju kontrolera</a:t>
            </a:r>
          </a:p>
          <a:p>
            <a:pPr lvl="2"/>
            <a:r>
              <a:rPr lang="sr-Latn-RS" b="1"/>
              <a:t>Da li u prijava odjava PrijavaOdjava kontroleru treba da se kreira mapa korisnika?</a:t>
            </a:r>
          </a:p>
          <a:p>
            <a:pPr lvl="2"/>
            <a:r>
              <a:rPr lang="sr-Latn-RS" b="1"/>
              <a:t>K</a:t>
            </a:r>
            <a:r>
              <a:rPr lang="en-US" b="1"/>
              <a:t>a</a:t>
            </a:r>
            <a:r>
              <a:rPr lang="sr-Latn-RS" b="1"/>
              <a:t>ko izmeniti kod init metoda da se samo jednom definiše mapa korisnika za celu aplikciju?</a:t>
            </a:r>
          </a:p>
          <a:p>
            <a:r>
              <a:rPr lang="sr-Latn-RS"/>
              <a:t>Kreirana su Handler metode getLogin i postLogin koja omogućavaju prijavu korisnika na sitem za URL Login</a:t>
            </a:r>
          </a:p>
          <a:p>
            <a:pPr lvl="1"/>
            <a:r>
              <a:rPr lang="en-US"/>
              <a:t>ako </a:t>
            </a:r>
            <a:r>
              <a:rPr lang="sr-Latn-RS"/>
              <a:t>za uneseno korisničko ime </a:t>
            </a:r>
            <a:r>
              <a:rPr lang="en-US"/>
              <a:t>ne postoji</a:t>
            </a:r>
            <a:r>
              <a:rPr lang="sr-Latn-RS"/>
              <a:t> korisnik, nije ogovarajuća korisnička šifra </a:t>
            </a:r>
            <a:r>
              <a:rPr lang="en-US"/>
              <a:t>prikaza</a:t>
            </a:r>
            <a:r>
              <a:rPr lang="sr-Latn-RS"/>
              <a:t>će se </a:t>
            </a:r>
            <a:r>
              <a:rPr lang="en-US"/>
              <a:t>stranic</a:t>
            </a:r>
            <a:r>
              <a:rPr lang="sr-Latn-RS"/>
              <a:t>a</a:t>
            </a:r>
            <a:r>
              <a:rPr lang="en-US"/>
              <a:t> koja ispisuje grešku prilikom logovanja (neispravno </a:t>
            </a:r>
            <a:r>
              <a:rPr lang="sr-Latn-RS"/>
              <a:t>korisničko </a:t>
            </a:r>
            <a:r>
              <a:rPr lang="en-US"/>
              <a:t>ime</a:t>
            </a:r>
            <a:r>
              <a:rPr lang="sr-Latn-RS"/>
              <a:t> ili</a:t>
            </a:r>
            <a:r>
              <a:rPr lang="en-US"/>
              <a:t> lozinka</a:t>
            </a:r>
            <a:r>
              <a:rPr lang="sr-Latn-RS"/>
              <a:t> ili korisnik je već negde prijavljen</a:t>
            </a:r>
            <a:r>
              <a:rPr lang="en-US"/>
              <a:t>).</a:t>
            </a:r>
            <a:endParaRPr lang="sr-Latn-RS"/>
          </a:p>
          <a:p>
            <a:pPr lvl="1"/>
            <a:r>
              <a:rPr lang="sr-Latn-RS"/>
              <a:t>ako za korisničko ime je već prijavljen na sistem na drugom Klijentu </a:t>
            </a:r>
            <a:r>
              <a:rPr lang="en-US"/>
              <a:t>ili </a:t>
            </a:r>
            <a:r>
              <a:rPr lang="sr-Latn-RS"/>
              <a:t>je korisnik već prijavljen na sistem na istom klijentu </a:t>
            </a:r>
            <a:r>
              <a:rPr lang="en-US"/>
              <a:t>prikaza</a:t>
            </a:r>
            <a:r>
              <a:rPr lang="sr-Latn-RS"/>
              <a:t>će se </a:t>
            </a:r>
            <a:r>
              <a:rPr lang="en-US"/>
              <a:t>stranic</a:t>
            </a:r>
            <a:r>
              <a:rPr lang="sr-Latn-RS"/>
              <a:t>a</a:t>
            </a:r>
            <a:r>
              <a:rPr lang="en-US"/>
              <a:t> </a:t>
            </a:r>
            <a:r>
              <a:rPr lang="sr-Latn-RS"/>
              <a:t>koja </a:t>
            </a:r>
            <a:r>
              <a:rPr lang="en-US"/>
              <a:t>ispisuje grešku prilikom logovanja (</a:t>
            </a:r>
            <a:r>
              <a:rPr lang="sr-Latn-RS"/>
              <a:t>korisnik je već prijavljen na sistem morate se prethodno odjaviti)</a:t>
            </a:r>
            <a:endParaRPr lang="en-US"/>
          </a:p>
          <a:p>
            <a:pPr lvl="1"/>
            <a:r>
              <a:rPr lang="en-US"/>
              <a:t>ako </a:t>
            </a:r>
            <a:r>
              <a:rPr lang="sr-Latn-RS"/>
              <a:t>za uneseno korisničko ime postoji </a:t>
            </a:r>
            <a:r>
              <a:rPr lang="en-US"/>
              <a:t>korisnik </a:t>
            </a:r>
            <a:r>
              <a:rPr lang="sr-Latn-RS"/>
              <a:t>u sistemu i on nije već prijavljen, prijaviće se korisnik (ubaciće se korisnik u sesiju) i </a:t>
            </a:r>
            <a:r>
              <a:rPr lang="en-US"/>
              <a:t>prikaza</a:t>
            </a:r>
            <a:r>
              <a:rPr lang="sr-Latn-RS"/>
              <a:t>će se se </a:t>
            </a:r>
            <a:r>
              <a:rPr lang="en-US"/>
              <a:t>stranic</a:t>
            </a:r>
            <a:r>
              <a:rPr lang="sr-Latn-RS"/>
              <a:t>a</a:t>
            </a:r>
            <a:r>
              <a:rPr lang="en-US"/>
              <a:t> za </a:t>
            </a:r>
            <a:r>
              <a:rPr lang="sr-Latn-RS"/>
              <a:t>prikaz svih filmova</a:t>
            </a:r>
            <a:r>
              <a:rPr lang="en-US"/>
              <a:t> </a:t>
            </a:r>
            <a:endParaRPr lang="sr-Latn-RS"/>
          </a:p>
          <a:p>
            <a:pPr lvl="1"/>
            <a:endParaRPr lang="sr-Latn-R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Kontroler za prijavu i odjavu</a:t>
            </a:r>
            <a:endParaRPr lang="en-US" sz="400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17414" y="6265943"/>
            <a:ext cx="6615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PrijavaOdjavaController i login 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Prijava na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8"/>
            <a:ext cx="11684000" cy="4607227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r>
              <a:rPr lang="sr-Latn-CS"/>
              <a:t>Omogućen je pristup bioskop aplikaciji samo za autorizovane korisnike</a:t>
            </a:r>
          </a:p>
          <a:p>
            <a:pPr lvl="1"/>
            <a:r>
              <a:rPr lang="sr-Latn-CS"/>
              <a:t>Za kontroler </a:t>
            </a:r>
            <a:r>
              <a:rPr lang="en-US"/>
              <a:t>FilmoviController</a:t>
            </a:r>
            <a:r>
              <a:rPr lang="sr-Latn-RS"/>
              <a:t> u svakoj Handler metodi proverava se da li korisnik postoji u sesiji, ako ne postoji preusmerava se poziv na login.html stanicu</a:t>
            </a:r>
            <a:endParaRPr lang="sr-Latn-CS"/>
          </a:p>
          <a:p>
            <a:r>
              <a:rPr lang="sr-Latn-CS"/>
              <a:t>na svakoj HTML stranici aplikacije ispisan je ulogovanon korisnik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Izmena za autorizovane korisnike</a:t>
            </a:r>
            <a:endParaRPr lang="en-US" sz="400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17414" y="6265943"/>
            <a:ext cx="66159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pristup autorizovanih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8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16489</TotalTime>
  <Words>1072</Words>
  <Application>Microsoft Office PowerPoint</Application>
  <PresentationFormat>Widescreen</PresentationFormat>
  <Paragraphs>142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Osnove web programiranja</vt:lpstr>
      <vt:lpstr>Sadržaj</vt:lpstr>
      <vt:lpstr>Sutup</vt:lpstr>
      <vt:lpstr>Prijava na sistem</vt:lpstr>
      <vt:lpstr>Prijava na sistem</vt:lpstr>
      <vt:lpstr>Prijava na sistem</vt:lpstr>
      <vt:lpstr>Prijava na sistem</vt:lpstr>
      <vt:lpstr>Prijava na sistem</vt:lpstr>
      <vt:lpstr>Prijava na sistem</vt:lpstr>
      <vt:lpstr>Odjava sa sistema</vt:lpstr>
      <vt:lpstr>Odjava sa sistema</vt:lpstr>
      <vt:lpstr>Odjava sa sistema</vt:lpstr>
      <vt:lpstr>Sprečavanje keširanje sadržaja na kljentu</vt:lpstr>
      <vt:lpstr>Arhitektura Spring MVC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1425</cp:revision>
  <dcterms:created xsi:type="dcterms:W3CDTF">2020-03-26T12:06:01Z</dcterms:created>
  <dcterms:modified xsi:type="dcterms:W3CDTF">2021-11-25T18:18:06Z</dcterms:modified>
</cp:coreProperties>
</file>