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520" r:id="rId2"/>
    <p:sldId id="258" r:id="rId3"/>
    <p:sldId id="493" r:id="rId4"/>
    <p:sldId id="537" r:id="rId5"/>
    <p:sldId id="538" r:id="rId6"/>
    <p:sldId id="539" r:id="rId7"/>
    <p:sldId id="536" r:id="rId8"/>
    <p:sldId id="497" r:id="rId9"/>
    <p:sldId id="522" r:id="rId10"/>
    <p:sldId id="523" r:id="rId11"/>
    <p:sldId id="521" r:id="rId12"/>
    <p:sldId id="524" r:id="rId13"/>
    <p:sldId id="525" r:id="rId14"/>
    <p:sldId id="527" r:id="rId15"/>
    <p:sldId id="526" r:id="rId16"/>
    <p:sldId id="540" r:id="rId17"/>
    <p:sldId id="529" r:id="rId18"/>
    <p:sldId id="541" r:id="rId19"/>
    <p:sldId id="528" r:id="rId20"/>
    <p:sldId id="531" r:id="rId21"/>
    <p:sldId id="532" r:id="rId22"/>
    <p:sldId id="533" r:id="rId23"/>
    <p:sldId id="534" r:id="rId24"/>
    <p:sldId id="542" r:id="rId25"/>
    <p:sldId id="53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78BE"/>
    <a:srgbClr val="BF247D"/>
    <a:srgbClr val="F16726"/>
    <a:srgbClr val="31AC4A"/>
    <a:srgbClr val="EA2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08" autoAdjust="0"/>
    <p:restoredTop sz="88201" autoAdjust="0"/>
  </p:normalViewPr>
  <p:slideViewPr>
    <p:cSldViewPr snapToGrid="0">
      <p:cViewPr varScale="1">
        <p:scale>
          <a:sx n="109" d="100"/>
          <a:sy n="109" d="100"/>
        </p:scale>
        <p:origin x="7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ACB24-D4FF-43DD-8E64-17BD169289A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06C24-BA1C-48DB-B8E9-887F4C67C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29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Svako</a:t>
            </a:r>
            <a:r>
              <a:rPr lang="en-US" dirty="0"/>
              <a:t> od Vas </a:t>
            </a:r>
            <a:r>
              <a:rPr lang="en-US" dirty="0" err="1"/>
              <a:t>zna</a:t>
            </a:r>
            <a:r>
              <a:rPr lang="en-US" baseline="0" dirty="0"/>
              <a:t> </a:t>
            </a:r>
            <a:r>
              <a:rPr lang="en-US" baseline="0" dirty="0" err="1"/>
              <a:t>engleski</a:t>
            </a:r>
            <a:r>
              <a:rPr lang="sr-Latn-RS" baseline="0" dirty="0"/>
              <a:t>, ali postavlja se pitanja da li </a:t>
            </a:r>
            <a:r>
              <a:rPr lang="sr-Latn-RS" baseline="0" dirty="0" err="1"/>
              <a:t>npr</a:t>
            </a:r>
            <a:r>
              <a:rPr lang="sr-Latn-RS" baseline="0" dirty="0"/>
              <a:t> </a:t>
            </a:r>
            <a:r>
              <a:rPr lang="sr-Latn-RS" baseline="0" dirty="0" err="1"/>
              <a:t>Nemaci</a:t>
            </a:r>
            <a:r>
              <a:rPr lang="sr-Latn-RS" baseline="0" dirty="0"/>
              <a:t> za koje pravite aplikaciju znaju </a:t>
            </a:r>
            <a:r>
              <a:rPr lang="sr-Latn-RS" baseline="0" dirty="0" err="1"/>
              <a:t>Enlgeski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/>
              <a:t>Možemo postaviti da se posmatra neki drugi query parametar HTTP zaglavlja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Svako od Vas zna</a:t>
            </a:r>
            <a:r>
              <a:rPr lang="en-US" baseline="0"/>
              <a:t> engleski i verovatno ne</a:t>
            </a:r>
            <a:r>
              <a:rPr lang="sr-Latn-RS" baseline="0"/>
              <a:t>će</a:t>
            </a:r>
            <a:r>
              <a:rPr lang="en-US" baseline="0"/>
              <a:t>te menjati inicijalni jezik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/>
              <a:t>Pitanje je</a:t>
            </a:r>
            <a:r>
              <a:rPr lang="sr-Latn-RS" baseline="0"/>
              <a:t> koliko bi se snašli na ovakvom sajtu za kupovinu a da ne uključujete google translate opciju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/>
              <a:t>A i kad koristite google</a:t>
            </a:r>
            <a:r>
              <a:rPr lang="sr-Latn-RS" baseline="0"/>
              <a:t> web page translator, pitanje je da li li će sve da se prevede kako treba?</a:t>
            </a:r>
          </a:p>
          <a:p>
            <a:r>
              <a:rPr lang="sr-Latn-RS" baseline="0"/>
              <a:t>Tekst u slikama neće prevoditi sigurno</a:t>
            </a:r>
          </a:p>
          <a:p>
            <a:r>
              <a:rPr lang="sr-Latn-RS" baseline="0"/>
              <a:t>Specifične reči isto tako se neće prevesti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5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1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0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4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9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2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2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8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8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9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2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E18E3-8B1C-4B2B-AB06-477F1B0B284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0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eclipse.org/content/simple-properties-edito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learn-how-to-internationalize-and-localize-your-ja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hrase.com/blog/posts/spring-boot-internationalization/" TargetMode="External"/><Relationship Id="rId5" Type="http://schemas.openxmlformats.org/officeDocument/2006/relationships/hyperlink" Target="https://lokalise.com/blog/spring-boot-internationalization/" TargetMode="External"/><Relationship Id="rId4" Type="http://schemas.openxmlformats.org/officeDocument/2006/relationships/hyperlink" Target="https://www.baeldung.com/spring-boot-internationalizatio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2520548"/>
            <a:ext cx="9144000" cy="989415"/>
          </a:xfrm>
        </p:spPr>
        <p:txBody>
          <a:bodyPr/>
          <a:lstStyle/>
          <a:p>
            <a:r>
              <a:rPr lang="en-US" i="1">
                <a:latin typeface="+mn-lt"/>
              </a:rPr>
              <a:t>Osnove web programiranja</a:t>
            </a:r>
            <a:endParaRPr lang="en-US" i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692869"/>
          </a:xfrm>
        </p:spPr>
        <p:txBody>
          <a:bodyPr>
            <a:noAutofit/>
          </a:bodyPr>
          <a:lstStyle/>
          <a:p>
            <a:r>
              <a:rPr lang="en-US" sz="4800"/>
              <a:t>Internacionalizacija sadr</a:t>
            </a:r>
            <a:r>
              <a:rPr lang="sr-Latn-RS" sz="4800"/>
              <a:t>žaja</a:t>
            </a:r>
            <a:endParaRPr lang="en-US" sz="4800"/>
          </a:p>
          <a:p>
            <a:endParaRPr lang="en-US" sz="4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3998" y="4953041"/>
            <a:ext cx="9144000" cy="6653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solidFill>
                  <a:schemeClr val="bg1"/>
                </a:solidFill>
              </a:rPr>
              <a:t>Termin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sr-Latn-RS" sz="4000">
                <a:solidFill>
                  <a:schemeClr val="bg1"/>
                </a:solidFill>
              </a:rPr>
              <a:t>6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322" y="586152"/>
            <a:ext cx="1805353" cy="199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4788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Definisanje poruka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2387901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r-Latn-RS" dirty="0"/>
              <a:t>Poruke se po potrebi mogu </a:t>
            </a:r>
            <a:r>
              <a:rPr lang="sr-Latn-RS" dirty="0" err="1"/>
              <a:t>parametrizovati</a:t>
            </a:r>
            <a:r>
              <a:rPr lang="sr-Latn-RS" dirty="0"/>
              <a:t>, tako što se pri preuzimanju poruke prosleđuje dodatni sadržaj u poruku.</a:t>
            </a:r>
          </a:p>
          <a:p>
            <a:pPr marL="0" indent="0">
              <a:buNone/>
            </a:pPr>
            <a:r>
              <a:rPr lang="sr-Latn-RS" dirty="0"/>
              <a:t>Prosleđeni sadržaj se </a:t>
            </a:r>
            <a:r>
              <a:rPr lang="sr-Latn-RS" dirty="0" err="1"/>
              <a:t>insertuje</a:t>
            </a:r>
            <a:r>
              <a:rPr lang="sr-Latn-RS" dirty="0"/>
              <a:t> redom po lokacijama koje se označavaju sa vitičastim zagradama </a:t>
            </a:r>
            <a:r>
              <a:rPr lang="en-US" dirty="0"/>
              <a:t>{ }, </a:t>
            </a:r>
            <a:r>
              <a:rPr lang="sr-Latn-RS" dirty="0"/>
              <a:t>između kojih se navodi broj prosleđene poruke</a:t>
            </a:r>
          </a:p>
          <a:p>
            <a:pPr marL="0" indent="0">
              <a:buNone/>
            </a:pPr>
            <a:r>
              <a:rPr lang="sr-Latn-RS" dirty="0" err="1"/>
              <a:t>Simple</a:t>
            </a:r>
            <a:r>
              <a:rPr lang="sr-Latn-RS" dirty="0"/>
              <a:t> </a:t>
            </a:r>
            <a:r>
              <a:rPr lang="sr-Latn-RS" dirty="0" err="1"/>
              <a:t>Properties</a:t>
            </a:r>
            <a:r>
              <a:rPr lang="sr-Latn-RS" dirty="0"/>
              <a:t> Editor plug-in za </a:t>
            </a:r>
            <a:r>
              <a:rPr lang="sr-Latn-RS" dirty="0" err="1"/>
              <a:t>Ecipse</a:t>
            </a:r>
            <a:r>
              <a:rPr lang="sr-Latn-RS" dirty="0"/>
              <a:t> </a:t>
            </a:r>
            <a:r>
              <a:rPr lang="sr-Latn-RS" dirty="0">
                <a:hlinkClick r:id="rId3"/>
              </a:rPr>
              <a:t>https://marketplace.eclipse.org/content/simple-properties-editor</a:t>
            </a:r>
            <a:r>
              <a:rPr lang="sr-Latn-RS" dirty="0"/>
              <a:t>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Izgled messages.properties datoteke</a:t>
            </a:r>
            <a:endParaRPr lang="en-US" sz="400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9382" y="4013501"/>
            <a:ext cx="110351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test1=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Ovo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je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test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A00FF"/>
                </a:solidFill>
                <a:latin typeface="Consolas"/>
              </a:rPr>
              <a:t>poruka</a:t>
            </a:r>
            <a:endParaRPr lang="en-US" dirty="0">
              <a:solidFill>
                <a:srgbClr val="2A00FF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test2=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Ovo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je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test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A00FF"/>
                </a:solidFill>
                <a:latin typeface="Consolas"/>
              </a:rPr>
              <a:t>poruka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A00FF"/>
                </a:solidFill>
                <a:latin typeface="Consolas"/>
              </a:rPr>
              <a:t>koja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A00FF"/>
                </a:solidFill>
                <a:latin typeface="Consolas"/>
              </a:rPr>
              <a:t>sadr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\u017Ei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A00FF"/>
                </a:solidFill>
                <a:latin typeface="Consolas"/>
              </a:rPr>
              <a:t>vrednosti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{0}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{1}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{2}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!</a:t>
            </a:r>
            <a:endParaRPr lang="en-US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434896" y="5346807"/>
            <a:ext cx="405857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b="1">
                <a:solidFill>
                  <a:srgbClr val="FF0000"/>
                </a:solidFill>
              </a:rPr>
              <a:t>messages.properties,</a:t>
            </a:r>
          </a:p>
          <a:p>
            <a:r>
              <a:rPr lang="sr-Latn-RS" b="1">
                <a:solidFill>
                  <a:srgbClr val="FF0000"/>
                </a:solidFill>
              </a:rPr>
              <a:t>messages_sr.properties, messages_de.properties</a:t>
            </a:r>
            <a:endParaRPr lang="sr-Latn-RS" altLang="sr-Latn-RS" b="1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B0977F-4C81-482D-838C-CF0F6493D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143" y="5083166"/>
            <a:ext cx="6927475" cy="9814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89257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I</a:t>
            </a:r>
            <a:r>
              <a:rPr lang="en-US">
                <a:solidFill>
                  <a:schemeClr val="bg1"/>
                </a:solidFill>
                <a:latin typeface="+mn-lt"/>
              </a:rPr>
              <a:t>zvor poruka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8"/>
            <a:ext cx="11684000" cy="3205320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MessageSource</a:t>
            </a:r>
            <a:r>
              <a:rPr lang="sr-Latn-RS" b="1"/>
              <a:t> </a:t>
            </a:r>
            <a:r>
              <a:rPr lang="en-US"/>
              <a:t>interfejs se u Spring radnom okviru koristi za pronala</a:t>
            </a:r>
            <a:r>
              <a:rPr lang="sr-Latn-RS"/>
              <a:t>ž</a:t>
            </a:r>
            <a:r>
              <a:rPr lang="en-US"/>
              <a:t>enje poruka, </a:t>
            </a:r>
            <a:r>
              <a:rPr lang="sr-Latn-RS"/>
              <a:t>pružajući podršku za njihovu parametrizaciju i interncipnalizaciju.</a:t>
            </a:r>
          </a:p>
          <a:p>
            <a:pPr marL="0" indent="0">
              <a:buNone/>
            </a:pPr>
            <a:r>
              <a:rPr lang="sr-Latn-RS"/>
              <a:t>Korišćenjem </a:t>
            </a:r>
            <a:r>
              <a:rPr lang="en-US" b="1"/>
              <a:t>MessageSource</a:t>
            </a:r>
            <a:r>
              <a:rPr lang="sr-Latn-RS" b="1"/>
              <a:t> </a:t>
            </a:r>
            <a:r>
              <a:rPr lang="sr-Latn-RS"/>
              <a:t>programerima je omogućen pristup </a:t>
            </a:r>
            <a:r>
              <a:rPr lang="en-US"/>
              <a:t>tekstualnom sadr</a:t>
            </a:r>
            <a:r>
              <a:rPr lang="sr-Latn-RS"/>
              <a:t>žaju koje su napisan za različite jezike.</a:t>
            </a:r>
          </a:p>
          <a:p>
            <a:pPr marL="0" indent="0">
              <a:buNone/>
            </a:pPr>
            <a:r>
              <a:rPr lang="sr-Latn-RS"/>
              <a:t>Spring sadrži dve implementacije interfejsa </a:t>
            </a:r>
            <a:r>
              <a:rPr lang="sr-Latn-RS" i="1"/>
              <a:t>ResourceBundleMessageSource</a:t>
            </a:r>
            <a:r>
              <a:rPr lang="sr-Latn-RS"/>
              <a:t> i </a:t>
            </a:r>
            <a:r>
              <a:rPr lang="sr-Latn-RS" i="1"/>
              <a:t>ReloadableResourceBundleMessageSource</a:t>
            </a:r>
            <a:r>
              <a:rPr lang="sr-Latn-RS"/>
              <a:t>.</a:t>
            </a:r>
            <a:endParaRPr lang="en-US"/>
          </a:p>
          <a:p>
            <a:pPr marL="0" indent="0">
              <a:buNone/>
            </a:pPr>
            <a:r>
              <a:rPr lang="sr-Latn-RS"/>
              <a:t>Pristup </a:t>
            </a:r>
            <a:r>
              <a:rPr lang="en-US" b="1"/>
              <a:t>MessageSource</a:t>
            </a:r>
            <a:r>
              <a:rPr lang="sr-Latn-RS" b="1"/>
              <a:t> </a:t>
            </a:r>
            <a:r>
              <a:rPr lang="sr-Latn-RS"/>
              <a:t>omogućen je DI mehanizmom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MessageSource interfejs</a:t>
            </a:r>
            <a:endParaRPr lang="en-US" sz="400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9382" y="52151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646464"/>
                </a:solidFill>
                <a:latin typeface="Consolas"/>
              </a:rPr>
              <a:t>@Autowired</a:t>
            </a:r>
          </a:p>
          <a:p>
            <a:r>
              <a:rPr lang="en-US" b="1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MessageSource </a:t>
            </a:r>
            <a:r>
              <a:rPr lang="en-US" b="1">
                <a:solidFill>
                  <a:srgbClr val="0000C0"/>
                </a:solidFill>
                <a:latin typeface="Consolas"/>
              </a:rPr>
              <a:t>messageSource</a:t>
            </a:r>
            <a:r>
              <a:rPr lang="en-US" b="1">
                <a:solidFill>
                  <a:srgbClr val="000000"/>
                </a:solidFill>
                <a:latin typeface="Consolas"/>
              </a:rPr>
              <a:t>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12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I</a:t>
            </a:r>
            <a:r>
              <a:rPr lang="en-US">
                <a:solidFill>
                  <a:schemeClr val="bg1"/>
                </a:solidFill>
                <a:latin typeface="+mn-lt"/>
              </a:rPr>
              <a:t>zvor poruka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8"/>
            <a:ext cx="11684000" cy="2289873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Metoda getMessage </a:t>
            </a:r>
            <a:r>
              <a:rPr lang="sr-Latn-RS"/>
              <a:t>interfejsa </a:t>
            </a:r>
            <a:r>
              <a:rPr lang="en-US" b="1"/>
              <a:t>MessageSource</a:t>
            </a:r>
            <a:r>
              <a:rPr lang="sr-Latn-RS" b="1"/>
              <a:t> </a:t>
            </a:r>
            <a:r>
              <a:rPr lang="en-US"/>
              <a:t>omogu</a:t>
            </a:r>
            <a:r>
              <a:rPr lang="sr-Latn-RS"/>
              <a:t>ćuje pribavljanje sadržaja za navedeni jezik. </a:t>
            </a:r>
          </a:p>
          <a:p>
            <a:pPr marL="0" indent="0">
              <a:buNone/>
            </a:pPr>
            <a:r>
              <a:rPr lang="sr-Latn-RS"/>
              <a:t>U okviru poziva metode se navode: </a:t>
            </a:r>
          </a:p>
          <a:p>
            <a:pPr lvl="1"/>
            <a:r>
              <a:rPr lang="sr-Latn-RS"/>
              <a:t>ključ poruke, </a:t>
            </a:r>
          </a:p>
          <a:p>
            <a:pPr lvl="1"/>
            <a:r>
              <a:rPr lang="sr-Latn-RS"/>
              <a:t>dodatni parametri poruke (ako postoje) </a:t>
            </a:r>
          </a:p>
          <a:p>
            <a:pPr lvl="1"/>
            <a:r>
              <a:rPr lang="sr-Latn-RS"/>
              <a:t>lokalizacija za koju se traži poruka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MessageSource</a:t>
            </a:r>
            <a:endParaRPr lang="en-US" sz="400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3995738"/>
            <a:ext cx="8559800" cy="16398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8586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I</a:t>
            </a:r>
            <a:r>
              <a:rPr lang="en-US">
                <a:solidFill>
                  <a:schemeClr val="bg1"/>
                </a:solidFill>
                <a:latin typeface="+mn-lt"/>
              </a:rPr>
              <a:t>zvor poruka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MessageSource</a:t>
            </a:r>
            <a:endParaRPr lang="en-US" sz="400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9382" y="1668470"/>
            <a:ext cx="110351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u="sng">
                <a:solidFill>
                  <a:srgbClr val="000000"/>
                </a:solidFill>
                <a:latin typeface="Consolas"/>
              </a:rPr>
              <a:t>messages_sr.properties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test1=</a:t>
            </a:r>
            <a:r>
              <a:rPr lang="en-US">
                <a:solidFill>
                  <a:srgbClr val="2A00FF"/>
                </a:solidFill>
                <a:latin typeface="Consolas"/>
              </a:rPr>
              <a:t>Ovo</a:t>
            </a:r>
            <a:r>
              <a:rPr lang="en-US">
                <a:solidFill>
                  <a:srgbClr val="000000"/>
                </a:solidFill>
                <a:latin typeface="Consolas"/>
              </a:rPr>
              <a:t> </a:t>
            </a:r>
            <a:r>
              <a:rPr lang="en-US">
                <a:solidFill>
                  <a:srgbClr val="2A00FF"/>
                </a:solidFill>
                <a:latin typeface="Consolas"/>
              </a:rPr>
              <a:t>je</a:t>
            </a:r>
            <a:r>
              <a:rPr lang="en-US">
                <a:solidFill>
                  <a:srgbClr val="000000"/>
                </a:solidFill>
                <a:latin typeface="Consolas"/>
              </a:rPr>
              <a:t> </a:t>
            </a:r>
            <a:r>
              <a:rPr lang="en-US">
                <a:solidFill>
                  <a:srgbClr val="2A00FF"/>
                </a:solidFill>
                <a:latin typeface="Consolas"/>
              </a:rPr>
              <a:t>test</a:t>
            </a:r>
            <a:r>
              <a:rPr lang="en-US">
                <a:solidFill>
                  <a:srgbClr val="000000"/>
                </a:solidFill>
                <a:latin typeface="Consolas"/>
              </a:rPr>
              <a:t> </a:t>
            </a:r>
            <a:r>
              <a:rPr lang="en-US">
                <a:solidFill>
                  <a:srgbClr val="2A00FF"/>
                </a:solidFill>
                <a:latin typeface="Consolas"/>
              </a:rPr>
              <a:t>poruka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test2=</a:t>
            </a:r>
            <a:r>
              <a:rPr lang="en-US">
                <a:solidFill>
                  <a:srgbClr val="2A00FF"/>
                </a:solidFill>
                <a:latin typeface="Consolas"/>
              </a:rPr>
              <a:t>Ovo</a:t>
            </a:r>
            <a:r>
              <a:rPr lang="en-US">
                <a:solidFill>
                  <a:srgbClr val="000000"/>
                </a:solidFill>
                <a:latin typeface="Consolas"/>
              </a:rPr>
              <a:t> </a:t>
            </a:r>
            <a:r>
              <a:rPr lang="en-US">
                <a:solidFill>
                  <a:srgbClr val="2A00FF"/>
                </a:solidFill>
                <a:latin typeface="Consolas"/>
              </a:rPr>
              <a:t>je</a:t>
            </a:r>
            <a:r>
              <a:rPr lang="en-US">
                <a:solidFill>
                  <a:srgbClr val="000000"/>
                </a:solidFill>
                <a:latin typeface="Consolas"/>
              </a:rPr>
              <a:t> </a:t>
            </a:r>
            <a:r>
              <a:rPr lang="en-US">
                <a:solidFill>
                  <a:srgbClr val="2A00FF"/>
                </a:solidFill>
                <a:latin typeface="Consolas"/>
              </a:rPr>
              <a:t>test</a:t>
            </a:r>
            <a:r>
              <a:rPr lang="en-US">
                <a:solidFill>
                  <a:srgbClr val="000000"/>
                </a:solidFill>
                <a:latin typeface="Consolas"/>
              </a:rPr>
              <a:t> </a:t>
            </a:r>
            <a:r>
              <a:rPr lang="en-US">
                <a:solidFill>
                  <a:srgbClr val="2A00FF"/>
                </a:solidFill>
                <a:latin typeface="Consolas"/>
              </a:rPr>
              <a:t>poruka</a:t>
            </a:r>
            <a:r>
              <a:rPr lang="en-US">
                <a:solidFill>
                  <a:srgbClr val="000000"/>
                </a:solidFill>
                <a:latin typeface="Consolas"/>
              </a:rPr>
              <a:t> </a:t>
            </a:r>
            <a:r>
              <a:rPr lang="en-US">
                <a:solidFill>
                  <a:srgbClr val="2A00FF"/>
                </a:solidFill>
                <a:latin typeface="Consolas"/>
              </a:rPr>
              <a:t>koja</a:t>
            </a:r>
            <a:r>
              <a:rPr lang="en-US">
                <a:solidFill>
                  <a:srgbClr val="000000"/>
                </a:solidFill>
                <a:latin typeface="Consolas"/>
              </a:rPr>
              <a:t> </a:t>
            </a:r>
            <a:r>
              <a:rPr lang="en-US">
                <a:solidFill>
                  <a:srgbClr val="2A00FF"/>
                </a:solidFill>
                <a:latin typeface="Consolas"/>
              </a:rPr>
              <a:t>sadr\u017Ei</a:t>
            </a:r>
            <a:r>
              <a:rPr lang="en-US">
                <a:solidFill>
                  <a:srgbClr val="000000"/>
                </a:solidFill>
                <a:latin typeface="Consolas"/>
              </a:rPr>
              <a:t> </a:t>
            </a:r>
            <a:r>
              <a:rPr lang="en-US">
                <a:solidFill>
                  <a:srgbClr val="2A00FF"/>
                </a:solidFill>
                <a:latin typeface="Consolas"/>
              </a:rPr>
              <a:t>vrednosti:</a:t>
            </a:r>
            <a:r>
              <a:rPr lang="en-US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{0}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2A00FF"/>
                </a:solidFill>
                <a:latin typeface="Consolas"/>
              </a:rPr>
              <a:t>,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{1}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2A00FF"/>
                </a:solidFill>
                <a:latin typeface="Consolas"/>
              </a:rPr>
              <a:t>i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{2}</a:t>
            </a:r>
            <a:r>
              <a:rPr lang="en-US" b="1">
                <a:solidFill>
                  <a:srgbClr val="2A00FF"/>
                </a:solidFill>
                <a:latin typeface="Consolas"/>
              </a:rPr>
              <a:t>!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9382" y="2612857"/>
            <a:ext cx="87179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u="sng">
                <a:solidFill>
                  <a:srgbClr val="000000"/>
                </a:solidFill>
                <a:latin typeface="Consolas"/>
              </a:rPr>
              <a:t>messages.properties</a:t>
            </a:r>
            <a:endParaRPr lang="sr-Latn-RS">
              <a:solidFill>
                <a:srgbClr val="000000"/>
              </a:solidFill>
              <a:latin typeface="Consolas"/>
            </a:endParaRP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test1=</a:t>
            </a:r>
            <a:r>
              <a:rPr lang="en-US">
                <a:solidFill>
                  <a:srgbClr val="2A00FF"/>
                </a:solidFill>
                <a:latin typeface="Consolas"/>
              </a:rPr>
              <a:t>This</a:t>
            </a:r>
            <a:r>
              <a:rPr lang="en-US">
                <a:solidFill>
                  <a:srgbClr val="000000"/>
                </a:solidFill>
                <a:latin typeface="Consolas"/>
              </a:rPr>
              <a:t> </a:t>
            </a:r>
            <a:r>
              <a:rPr lang="en-US">
                <a:solidFill>
                  <a:srgbClr val="2A00FF"/>
                </a:solidFill>
                <a:latin typeface="Consolas"/>
              </a:rPr>
              <a:t>is</a:t>
            </a:r>
            <a:r>
              <a:rPr lang="en-US">
                <a:solidFill>
                  <a:srgbClr val="000000"/>
                </a:solidFill>
                <a:latin typeface="Consolas"/>
              </a:rPr>
              <a:t> </a:t>
            </a:r>
            <a:r>
              <a:rPr lang="en-US">
                <a:solidFill>
                  <a:srgbClr val="2A00FF"/>
                </a:solidFill>
                <a:latin typeface="Consolas"/>
              </a:rPr>
              <a:t>a</a:t>
            </a:r>
            <a:r>
              <a:rPr lang="en-US">
                <a:solidFill>
                  <a:srgbClr val="000000"/>
                </a:solidFill>
                <a:latin typeface="Consolas"/>
              </a:rPr>
              <a:t> </a:t>
            </a:r>
            <a:r>
              <a:rPr lang="en-US">
                <a:solidFill>
                  <a:srgbClr val="2A00FF"/>
                </a:solidFill>
                <a:latin typeface="Consolas"/>
              </a:rPr>
              <a:t>test</a:t>
            </a:r>
            <a:r>
              <a:rPr lang="en-US">
                <a:solidFill>
                  <a:srgbClr val="000000"/>
                </a:solidFill>
                <a:latin typeface="Consolas"/>
              </a:rPr>
              <a:t> </a:t>
            </a:r>
            <a:r>
              <a:rPr lang="en-US">
                <a:solidFill>
                  <a:srgbClr val="2A00FF"/>
                </a:solidFill>
                <a:latin typeface="Consolas"/>
              </a:rPr>
              <a:t>message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test2=</a:t>
            </a:r>
            <a:r>
              <a:rPr lang="en-US">
                <a:solidFill>
                  <a:srgbClr val="2A00FF"/>
                </a:solidFill>
                <a:latin typeface="Consolas"/>
              </a:rPr>
              <a:t>This</a:t>
            </a:r>
            <a:r>
              <a:rPr lang="en-US">
                <a:solidFill>
                  <a:srgbClr val="000000"/>
                </a:solidFill>
                <a:latin typeface="Consolas"/>
              </a:rPr>
              <a:t> </a:t>
            </a:r>
            <a:r>
              <a:rPr lang="en-US">
                <a:solidFill>
                  <a:srgbClr val="2A00FF"/>
                </a:solidFill>
                <a:latin typeface="Consolas"/>
              </a:rPr>
              <a:t>is</a:t>
            </a:r>
            <a:r>
              <a:rPr lang="en-US">
                <a:solidFill>
                  <a:srgbClr val="000000"/>
                </a:solidFill>
                <a:latin typeface="Consolas"/>
              </a:rPr>
              <a:t> </a:t>
            </a:r>
            <a:r>
              <a:rPr lang="en-US">
                <a:solidFill>
                  <a:srgbClr val="2A00FF"/>
                </a:solidFill>
                <a:latin typeface="Consolas"/>
              </a:rPr>
              <a:t>a</a:t>
            </a:r>
            <a:r>
              <a:rPr lang="en-US">
                <a:solidFill>
                  <a:srgbClr val="000000"/>
                </a:solidFill>
                <a:latin typeface="Consolas"/>
              </a:rPr>
              <a:t> </a:t>
            </a:r>
            <a:r>
              <a:rPr lang="en-US">
                <a:solidFill>
                  <a:srgbClr val="2A00FF"/>
                </a:solidFill>
                <a:latin typeface="Consolas"/>
              </a:rPr>
              <a:t>test</a:t>
            </a:r>
            <a:r>
              <a:rPr lang="en-US">
                <a:solidFill>
                  <a:srgbClr val="000000"/>
                </a:solidFill>
                <a:latin typeface="Consolas"/>
              </a:rPr>
              <a:t> </a:t>
            </a:r>
            <a:r>
              <a:rPr lang="en-US">
                <a:solidFill>
                  <a:srgbClr val="2A00FF"/>
                </a:solidFill>
                <a:latin typeface="Consolas"/>
              </a:rPr>
              <a:t>message</a:t>
            </a:r>
            <a:r>
              <a:rPr lang="en-US">
                <a:solidFill>
                  <a:srgbClr val="000000"/>
                </a:solidFill>
                <a:latin typeface="Consolas"/>
              </a:rPr>
              <a:t> </a:t>
            </a:r>
            <a:r>
              <a:rPr lang="en-US">
                <a:solidFill>
                  <a:srgbClr val="2A00FF"/>
                </a:solidFill>
                <a:latin typeface="Consolas"/>
              </a:rPr>
              <a:t>containing</a:t>
            </a:r>
            <a:r>
              <a:rPr lang="en-US">
                <a:solidFill>
                  <a:srgbClr val="000000"/>
                </a:solidFill>
                <a:latin typeface="Consolas"/>
              </a:rPr>
              <a:t> </a:t>
            </a:r>
            <a:r>
              <a:rPr lang="sr-Latn-RS">
                <a:solidFill>
                  <a:srgbClr val="2A00FF"/>
                </a:solidFill>
                <a:latin typeface="Consolas"/>
              </a:rPr>
              <a:t>values</a:t>
            </a:r>
            <a:r>
              <a:rPr lang="en-US">
                <a:solidFill>
                  <a:srgbClr val="2A00FF"/>
                </a:solidFill>
                <a:latin typeface="Consolas"/>
              </a:rPr>
              <a:t>:</a:t>
            </a:r>
            <a:r>
              <a:rPr lang="en-US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{0}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2A00FF"/>
                </a:solidFill>
                <a:latin typeface="Consolas"/>
              </a:rPr>
              <a:t>,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{1}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2A00FF"/>
                </a:solidFill>
                <a:latin typeface="Consolas"/>
              </a:rPr>
              <a:t>and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{2}</a:t>
            </a:r>
            <a:r>
              <a:rPr lang="en-US" b="1">
                <a:solidFill>
                  <a:srgbClr val="2A00FF"/>
                </a:solidFill>
                <a:latin typeface="Consolas"/>
              </a:rPr>
              <a:t>!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6362" y="4047439"/>
            <a:ext cx="115870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C0"/>
                </a:solidFill>
                <a:latin typeface="Consolas"/>
              </a:rPr>
              <a:t>messageSource</a:t>
            </a:r>
            <a:r>
              <a:rPr lang="en-US">
                <a:solidFill>
                  <a:srgbClr val="000000"/>
                </a:solidFill>
                <a:latin typeface="Consolas"/>
              </a:rPr>
              <a:t>.getMessage(</a:t>
            </a:r>
            <a:r>
              <a:rPr lang="en-US">
                <a:solidFill>
                  <a:srgbClr val="2A00FF"/>
                </a:solidFill>
                <a:latin typeface="Consolas"/>
              </a:rPr>
              <a:t>"test1"</a:t>
            </a:r>
            <a:r>
              <a:rPr lang="en-US">
                <a:solidFill>
                  <a:srgbClr val="000000"/>
                </a:solidFill>
                <a:latin typeface="Consolas"/>
              </a:rPr>
              <a:t>,</a:t>
            </a:r>
            <a:r>
              <a:rPr lang="en-US" b="1">
                <a:solidFill>
                  <a:srgbClr val="7F0055"/>
                </a:solidFill>
                <a:latin typeface="Consolas"/>
              </a:rPr>
              <a:t>null</a:t>
            </a:r>
            <a:r>
              <a:rPr lang="en-US" b="1">
                <a:solidFill>
                  <a:srgbClr val="000000"/>
                </a:solidFill>
                <a:latin typeface="Consolas"/>
              </a:rPr>
              <a:t>, Locale.</a:t>
            </a:r>
            <a:r>
              <a:rPr lang="en-US" b="1" i="1">
                <a:solidFill>
                  <a:srgbClr val="000000"/>
                </a:solidFill>
                <a:latin typeface="Consolas"/>
              </a:rPr>
              <a:t>forLanguageTag(</a:t>
            </a:r>
            <a:r>
              <a:rPr lang="en-US" b="1" i="1">
                <a:solidFill>
                  <a:srgbClr val="2A00FF"/>
                </a:solidFill>
                <a:latin typeface="Consolas"/>
              </a:rPr>
              <a:t>"sr"</a:t>
            </a:r>
            <a:r>
              <a:rPr lang="en-US" b="1" i="1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en-US">
                <a:solidFill>
                  <a:srgbClr val="0000C0"/>
                </a:solidFill>
                <a:latin typeface="Consolas"/>
              </a:rPr>
              <a:t>messageSource</a:t>
            </a:r>
            <a:r>
              <a:rPr lang="en-US">
                <a:solidFill>
                  <a:srgbClr val="000000"/>
                </a:solidFill>
                <a:latin typeface="Consolas"/>
              </a:rPr>
              <a:t>.getMessage(</a:t>
            </a:r>
            <a:r>
              <a:rPr lang="en-US">
                <a:solidFill>
                  <a:srgbClr val="2A00FF"/>
                </a:solidFill>
                <a:latin typeface="Consolas"/>
              </a:rPr>
              <a:t>"test2"</a:t>
            </a:r>
            <a:r>
              <a:rPr lang="en-US">
                <a:solidFill>
                  <a:srgbClr val="000000"/>
                </a:solidFill>
                <a:latin typeface="Consolas"/>
              </a:rPr>
              <a:t>,</a:t>
            </a:r>
            <a:r>
              <a:rPr lang="en-US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Object[] {</a:t>
            </a:r>
            <a:r>
              <a:rPr lang="en-US" b="1">
                <a:solidFill>
                  <a:srgbClr val="2A00FF"/>
                </a:solidFill>
                <a:latin typeface="Consolas"/>
              </a:rPr>
              <a:t>"Pera"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, </a:t>
            </a:r>
            <a:r>
              <a:rPr lang="en-US" b="1">
                <a:solidFill>
                  <a:srgbClr val="2A00FF"/>
                </a:solidFill>
                <a:latin typeface="Consolas"/>
              </a:rPr>
              <a:t>"Mika"</a:t>
            </a:r>
            <a:r>
              <a:rPr lang="en-US" b="1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>
                <a:solidFill>
                  <a:srgbClr val="2A00FF"/>
                </a:solidFill>
                <a:latin typeface="Consolas"/>
              </a:rPr>
              <a:t>"Žika"</a:t>
            </a:r>
            <a:r>
              <a:rPr lang="en-US" b="1">
                <a:solidFill>
                  <a:srgbClr val="000000"/>
                </a:solidFill>
                <a:latin typeface="Consolas"/>
              </a:rPr>
              <a:t>}, Locale.</a:t>
            </a:r>
            <a:r>
              <a:rPr lang="en-US" b="1" i="1">
                <a:solidFill>
                  <a:srgbClr val="0000C0"/>
                </a:solidFill>
                <a:latin typeface="Consolas"/>
              </a:rPr>
              <a:t>ENGLISH</a:t>
            </a:r>
            <a:r>
              <a:rPr lang="en-US" b="1" i="1">
                <a:solidFill>
                  <a:srgbClr val="000000"/>
                </a:solidFill>
                <a:latin typeface="Consolas"/>
              </a:rPr>
              <a:t>);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906258" y="4747768"/>
            <a:ext cx="0" cy="4154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6362" y="51632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Ovo je test poruka</a:t>
            </a:r>
          </a:p>
          <a:p>
            <a:r>
              <a:rPr lang="en-US"/>
              <a:t>This is a test message containing val</a:t>
            </a:r>
            <a:r>
              <a:rPr lang="sr-Latn-RS"/>
              <a:t>u</a:t>
            </a:r>
            <a:r>
              <a:rPr lang="en-US"/>
              <a:t>es: Pera , Mika and Žika!</a:t>
            </a:r>
          </a:p>
        </p:txBody>
      </p:sp>
    </p:spTree>
    <p:extLst>
      <p:ext uri="{BB962C8B-B14F-4D97-AF65-F5344CB8AC3E}">
        <p14:creationId xmlns:p14="http://schemas.microsoft.com/office/powerpoint/2010/main" val="2625796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I</a:t>
            </a:r>
            <a:r>
              <a:rPr lang="en-US">
                <a:solidFill>
                  <a:schemeClr val="bg1"/>
                </a:solidFill>
                <a:latin typeface="+mn-lt"/>
              </a:rPr>
              <a:t>zvor poruka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7"/>
            <a:ext cx="11684000" cy="1698640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sr-Latn-RS" dirty="0"/>
              <a:t>Klasa </a:t>
            </a:r>
            <a:r>
              <a:rPr lang="en-US" dirty="0" err="1"/>
              <a:t>ResourceBundleMessageSource</a:t>
            </a:r>
            <a:r>
              <a:rPr lang="sr-Latn-RS" dirty="0"/>
              <a:t> predstavlja implementaciju </a:t>
            </a:r>
            <a:r>
              <a:rPr lang="sr-Latn-RS" dirty="0" err="1"/>
              <a:t>MessageSource</a:t>
            </a:r>
            <a:r>
              <a:rPr lang="sr-Latn-RS" dirty="0"/>
              <a:t> interfejsa i u određenoj meri predstavlja ekstenziju </a:t>
            </a:r>
            <a:r>
              <a:rPr lang="sr-Latn-RS" dirty="0" err="1"/>
              <a:t>sandardne</a:t>
            </a:r>
            <a:r>
              <a:rPr lang="sr-Latn-RS" dirty="0"/>
              <a:t> klase </a:t>
            </a:r>
            <a:r>
              <a:rPr lang="en-US" dirty="0" err="1"/>
              <a:t>ResourceBundle</a:t>
            </a:r>
            <a:r>
              <a:rPr lang="en-US" dirty="0"/>
              <a:t> </a:t>
            </a:r>
            <a:r>
              <a:rPr lang="sr-Latn-RS" dirty="0"/>
              <a:t>iz</a:t>
            </a:r>
            <a:r>
              <a:rPr lang="en-US" dirty="0"/>
              <a:t> </a:t>
            </a:r>
            <a:r>
              <a:rPr lang="en-US" dirty="0" err="1"/>
              <a:t>Jav</a:t>
            </a:r>
            <a:r>
              <a:rPr lang="sr-Latn-RS" dirty="0"/>
              <a:t>e.</a:t>
            </a:r>
          </a:p>
          <a:p>
            <a:pPr marL="0" indent="0">
              <a:buNone/>
            </a:pPr>
            <a:r>
              <a:rPr lang="sr-Latn-RS" dirty="0" err="1"/>
              <a:t>Spring</a:t>
            </a:r>
            <a:r>
              <a:rPr lang="sr-Latn-RS" dirty="0"/>
              <a:t> </a:t>
            </a:r>
            <a:r>
              <a:rPr lang="sr-Latn-RS" dirty="0" err="1"/>
              <a:t>Application</a:t>
            </a:r>
            <a:r>
              <a:rPr lang="sr-Latn-RS" dirty="0"/>
              <a:t> </a:t>
            </a:r>
            <a:r>
              <a:rPr lang="sr-Latn-RS" dirty="0" err="1"/>
              <a:t>Context</a:t>
            </a:r>
            <a:r>
              <a:rPr lang="sr-Latn-RS" dirty="0"/>
              <a:t> delegira razrešenje poruka </a:t>
            </a:r>
            <a:r>
              <a:rPr lang="sr-Latn-RS" dirty="0" err="1"/>
              <a:t>bean</a:t>
            </a:r>
            <a:r>
              <a:rPr lang="en-US" dirty="0"/>
              <a:t>u</a:t>
            </a:r>
            <a:r>
              <a:rPr lang="sr-Latn-RS" dirty="0"/>
              <a:t> čiji </a:t>
            </a:r>
            <a:r>
              <a:rPr lang="en-US" dirty="0"/>
              <a:t>je </a:t>
            </a:r>
            <a:r>
              <a:rPr lang="sr-Latn-RS" dirty="0"/>
              <a:t>naziv </a:t>
            </a:r>
            <a:r>
              <a:rPr lang="en-US" b="1" i="1" dirty="0" err="1"/>
              <a:t>messageSource</a:t>
            </a:r>
            <a:r>
              <a:rPr lang="en-US" i="1" dirty="0"/>
              <a:t>. </a:t>
            </a:r>
            <a:endParaRPr lang="sr-Latn-RS" i="1" dirty="0"/>
          </a:p>
          <a:p>
            <a:pPr marL="0" indent="0">
              <a:buNone/>
            </a:pPr>
            <a:r>
              <a:rPr lang="en-US" dirty="0"/>
              <a:t>Bean</a:t>
            </a:r>
            <a:r>
              <a:rPr lang="sr-Latn-RS" i="1" dirty="0"/>
              <a:t> </a:t>
            </a:r>
            <a:r>
              <a:rPr lang="en-US" i="1" dirty="0" err="1"/>
              <a:t>messageSource</a:t>
            </a:r>
            <a:r>
              <a:rPr lang="en-US" i="1" dirty="0"/>
              <a:t> </a:t>
            </a:r>
            <a:r>
              <a:rPr lang="sr-Latn-RS" dirty="0" err="1"/>
              <a:t>predst</a:t>
            </a:r>
            <a:r>
              <a:rPr lang="en-US" dirty="0"/>
              <a:t>a</a:t>
            </a:r>
            <a:r>
              <a:rPr lang="sr-Latn-RS" dirty="0" err="1"/>
              <a:t>vlja</a:t>
            </a:r>
            <a:r>
              <a:rPr lang="sr-Latn-RS" dirty="0"/>
              <a:t> objekat klase </a:t>
            </a:r>
            <a:r>
              <a:rPr lang="en-US" dirty="0" err="1"/>
              <a:t>ResourceBundleMessageSource</a:t>
            </a:r>
            <a:r>
              <a:rPr lang="sr-Latn-RS" dirty="0"/>
              <a:t>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ResourceBundleMessageSource</a:t>
            </a:r>
            <a:endParaRPr lang="en-US" sz="400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9382" y="3455627"/>
            <a:ext cx="1168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3F7F5F"/>
                </a:solidFill>
                <a:latin typeface="Consolas"/>
              </a:rPr>
              <a:t>//definisanje bean messageSource koji Spring po defaultu koristi razrešavanje poruka</a:t>
            </a:r>
          </a:p>
          <a:p>
            <a:r>
              <a:rPr lang="en-US" sz="1600">
                <a:solidFill>
                  <a:srgbClr val="646464"/>
                </a:solidFill>
                <a:latin typeface="Consolas"/>
              </a:rPr>
              <a:t>@Bean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(name= {</a:t>
            </a:r>
            <a:r>
              <a:rPr lang="en-US" sz="1600">
                <a:solidFill>
                  <a:srgbClr val="2A00FF"/>
                </a:solidFill>
                <a:latin typeface="Consolas"/>
              </a:rPr>
              <a:t>"messageSource"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})</a:t>
            </a:r>
          </a:p>
          <a:p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ResourceBundleMessageSource messageSource() {</a:t>
            </a:r>
            <a:endParaRPr lang="en-US" sz="1600">
              <a:latin typeface="Consolas"/>
            </a:endParaRPr>
          </a:p>
          <a:p>
            <a:pPr lvl="1"/>
            <a:r>
              <a:rPr lang="en-US" sz="1600">
                <a:solidFill>
                  <a:srgbClr val="000000"/>
                </a:solidFill>
                <a:latin typeface="Consolas"/>
              </a:rPr>
              <a:t>ResourceBundleMessageSource </a:t>
            </a:r>
            <a:r>
              <a:rPr lang="en-US" sz="1600">
                <a:solidFill>
                  <a:srgbClr val="6A3E3E"/>
                </a:solidFill>
                <a:latin typeface="Consolas"/>
              </a:rPr>
              <a:t>source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ResourceBundleMessageSource();</a:t>
            </a:r>
            <a:endParaRPr lang="sr-Latn-RS" sz="1600" b="1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sz="1600">
                <a:solidFill>
                  <a:srgbClr val="3F7F5F"/>
                </a:solidFill>
                <a:latin typeface="Consolas"/>
              </a:rPr>
              <a:t>//postavljanje d</a:t>
            </a:r>
            <a:r>
              <a:rPr lang="sr-Latn-RS" sz="1600">
                <a:solidFill>
                  <a:srgbClr val="3F7F5F"/>
                </a:solidFill>
                <a:latin typeface="Consolas"/>
              </a:rPr>
              <a:t>iretorijuma koji sadrži poruke</a:t>
            </a:r>
            <a:r>
              <a:rPr lang="en-US" sz="1600">
                <a:solidFill>
                  <a:srgbClr val="3F7F5F"/>
                </a:solidFill>
                <a:latin typeface="Consolas"/>
              </a:rPr>
              <a:t>/prefiks naziva property datotek</a:t>
            </a:r>
            <a:r>
              <a:rPr lang="sr-Latn-RS" sz="1600">
                <a:solidFill>
                  <a:srgbClr val="3F7F5F"/>
                </a:solidFill>
                <a:latin typeface="Consolas"/>
              </a:rPr>
              <a:t>e</a:t>
            </a:r>
          </a:p>
          <a:p>
            <a:pPr lvl="1"/>
            <a:r>
              <a:rPr lang="en-US" sz="1600">
                <a:solidFill>
                  <a:srgbClr val="6A3E3E"/>
                </a:solidFill>
                <a:latin typeface="Consolas"/>
              </a:rPr>
              <a:t>source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.setBasenames(</a:t>
            </a:r>
            <a:r>
              <a:rPr lang="en-US" sz="1600">
                <a:solidFill>
                  <a:srgbClr val="2A00FF"/>
                </a:solidFill>
                <a:latin typeface="Consolas"/>
              </a:rPr>
              <a:t>"messages/messages"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pl-PL" sz="1600">
                <a:solidFill>
                  <a:srgbClr val="3F7F5F"/>
                </a:solidFill>
                <a:latin typeface="Consolas"/>
              </a:rPr>
              <a:t>//ukoliko se ne postoji poruka za kluč ispiši samo ključ</a:t>
            </a:r>
            <a:endParaRPr lang="en-US" sz="1600">
              <a:solidFill>
                <a:srgbClr val="3F7F5F"/>
              </a:solidFill>
              <a:latin typeface="Consolas"/>
            </a:endParaRPr>
          </a:p>
          <a:p>
            <a:pPr lvl="1"/>
            <a:r>
              <a:rPr lang="en-US" sz="1600">
                <a:solidFill>
                  <a:srgbClr val="6A3E3E"/>
                </a:solidFill>
                <a:latin typeface="Consolas"/>
              </a:rPr>
              <a:t>source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.setUseCodeAsDefaultMessage(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);</a:t>
            </a:r>
            <a:endParaRPr lang="sr-Latn-RS" sz="1600" b="1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sz="1600">
                <a:solidFill>
                  <a:srgbClr val="6A3E3E"/>
                </a:solidFill>
                <a:latin typeface="Consolas"/>
              </a:rPr>
              <a:t>source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.setDefaultEncoding(</a:t>
            </a:r>
            <a:r>
              <a:rPr lang="en-US" sz="1600">
                <a:solidFill>
                  <a:srgbClr val="2A00FF"/>
                </a:solidFill>
                <a:latin typeface="Consolas"/>
              </a:rPr>
              <a:t>"UTF-8"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);</a:t>
            </a:r>
            <a:endParaRPr lang="sr-Latn-RS" sz="160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sz="1600">
                <a:solidFill>
                  <a:srgbClr val="3F7F5F"/>
                </a:solidFill>
                <a:latin typeface="Consolas"/>
              </a:rPr>
              <a:t>//postavljanje default lokalizacije na nivou aplikacije</a:t>
            </a:r>
          </a:p>
          <a:p>
            <a:r>
              <a:rPr lang="en-US" sz="1600">
                <a:solidFill>
                  <a:srgbClr val="3F7F5F"/>
                </a:solidFill>
                <a:latin typeface="Consolas"/>
              </a:rPr>
              <a:t>//  source.setDefaultLocale(Locale.forLanguageTag("sr"));</a:t>
            </a:r>
          </a:p>
          <a:p>
            <a:r>
              <a:rPr lang="en-US" sz="1600">
                <a:solidFill>
                  <a:srgbClr val="3F7F5F"/>
                </a:solidFill>
                <a:latin typeface="Consolas"/>
              </a:rPr>
              <a:t>//  source.setDefaultLocale(Locale.US);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6A3E3E"/>
                </a:solidFill>
                <a:latin typeface="Consolas"/>
              </a:rPr>
              <a:t>source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  <a:endParaRPr lang="en-US" sz="160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639791" y="6212765"/>
            <a:ext cx="35225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RS" b="1">
                <a:solidFill>
                  <a:srgbClr val="FF0000"/>
                </a:solidFill>
              </a:rPr>
              <a:t>SecondConfiguration</a:t>
            </a:r>
            <a:endParaRPr lang="sr-Latn-RS" altLang="sr-Latn-RS" b="1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460672" y="5402274"/>
            <a:ext cx="35225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RS" b="1">
                <a:solidFill>
                  <a:srgbClr val="FF0000"/>
                </a:solidFill>
              </a:rPr>
              <a:t>InternacionalizacijaController i index() i ispis na konzolu</a:t>
            </a:r>
            <a:endParaRPr lang="sr-Latn-RS" altLang="sr-Latn-R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724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Korišćenje različitih poruka za različite korisnike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1719419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r-Latn-RS"/>
              <a:t>Čuvanje podataka o odabranoj lokalizaciji za klijenta može se uraditi oslanjajući se na sesiju.</a:t>
            </a:r>
          </a:p>
          <a:p>
            <a:pPr marL="0" indent="0">
              <a:buNone/>
            </a:pPr>
            <a:r>
              <a:rPr lang="sr-Latn-RS"/>
              <a:t>U HttpSession se može mauelno ubaciti podatak o lokalizaciji koji će se preuzeti pri definisanju teksualnog sadržaja </a:t>
            </a:r>
            <a:r>
              <a:rPr lang="en-US"/>
              <a:t>za </a:t>
            </a:r>
            <a:r>
              <a:rPr lang="sr-Latn-RS"/>
              <a:t>HTML stanice.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Koristiti sesiju</a:t>
            </a:r>
            <a:r>
              <a:rPr lang="en-US" sz="4000">
                <a:latin typeface="+mn-lt"/>
              </a:rPr>
              <a:t> </a:t>
            </a:r>
            <a:r>
              <a:rPr lang="sr-Latn-RS" sz="4000">
                <a:latin typeface="+mn-lt"/>
              </a:rPr>
              <a:t>-</a:t>
            </a:r>
            <a:r>
              <a:rPr lang="en-US" sz="4000">
                <a:latin typeface="+mn-lt"/>
              </a:rPr>
              <a:t> mauelno </a:t>
            </a:r>
            <a:r>
              <a:rPr lang="sr-Latn-RS" sz="4000">
                <a:latin typeface="+mn-lt"/>
              </a:rPr>
              <a:t>upravljati lokalizacijom</a:t>
            </a:r>
            <a:endParaRPr lang="en-US" sz="400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9382" y="3318255"/>
            <a:ext cx="1168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F7F5F"/>
                </a:solidFill>
                <a:latin typeface="Consolas"/>
              </a:rPr>
              <a:t>//pri inicijalizaciji sesije zadaje se lokalizacija</a:t>
            </a:r>
            <a:endParaRPr lang="sr-Latn-RS">
              <a:solidFill>
                <a:srgbClr val="3F7F5F"/>
              </a:solidFill>
              <a:latin typeface="Consolas"/>
            </a:endParaRPr>
          </a:p>
          <a:p>
            <a:r>
              <a:rPr lang="en-US">
                <a:solidFill>
                  <a:srgbClr val="6A3E3E"/>
                </a:solidFill>
                <a:latin typeface="Consolas"/>
              </a:rPr>
              <a:t>session</a:t>
            </a:r>
            <a:r>
              <a:rPr lang="en-US">
                <a:solidFill>
                  <a:srgbClr val="000000"/>
                </a:solidFill>
                <a:latin typeface="Consolas"/>
              </a:rPr>
              <a:t>.setAttribute(</a:t>
            </a:r>
            <a:r>
              <a:rPr lang="en-US" b="1" i="1">
                <a:solidFill>
                  <a:srgbClr val="2A00FF"/>
                </a:solidFill>
                <a:latin typeface="Consolas"/>
              </a:rPr>
              <a:t>"</a:t>
            </a:r>
            <a:r>
              <a:rPr lang="sr-Latn-RS" b="1" i="1">
                <a:solidFill>
                  <a:srgbClr val="2A00FF"/>
                </a:solidFill>
                <a:latin typeface="Consolas"/>
              </a:rPr>
              <a:t>lokalizacija</a:t>
            </a:r>
            <a:r>
              <a:rPr lang="en-US" b="1" i="1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i="1">
                <a:solidFill>
                  <a:srgbClr val="000000"/>
                </a:solidFill>
                <a:latin typeface="Consolas"/>
              </a:rPr>
              <a:t>, Locale.forLanguageTag(</a:t>
            </a:r>
            <a:r>
              <a:rPr lang="en-US" b="1" i="1">
                <a:solidFill>
                  <a:srgbClr val="2A00FF"/>
                </a:solidFill>
                <a:latin typeface="Consolas"/>
              </a:rPr>
              <a:t>"sr"</a:t>
            </a:r>
            <a:r>
              <a:rPr lang="en-US" b="1" i="1">
                <a:solidFill>
                  <a:srgbClr val="000000"/>
                </a:solidFill>
                <a:latin typeface="Consolas"/>
              </a:rPr>
              <a:t>));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9382" y="4820581"/>
            <a:ext cx="1168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F7F5F"/>
                </a:solidFill>
                <a:latin typeface="Consolas"/>
              </a:rPr>
              <a:t>//u kontroleru se preuzimaju podaci o lokalizaciji</a:t>
            </a:r>
            <a:endParaRPr lang="en-US">
              <a:solidFill>
                <a:srgbClr val="000000"/>
              </a:solidFill>
              <a:latin typeface="Consolas"/>
            </a:endParaRP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Locale </a:t>
            </a:r>
            <a:r>
              <a:rPr lang="en-US">
                <a:solidFill>
                  <a:srgbClr val="6A3E3E"/>
                </a:solidFill>
                <a:latin typeface="Consolas"/>
              </a:rPr>
              <a:t>lokalizacija</a:t>
            </a:r>
            <a:r>
              <a:rPr lang="en-US">
                <a:solidFill>
                  <a:srgbClr val="000000"/>
                </a:solidFill>
                <a:latin typeface="Consolas"/>
              </a:rPr>
              <a:t> = (Locale) </a:t>
            </a:r>
            <a:r>
              <a:rPr lang="en-US">
                <a:solidFill>
                  <a:srgbClr val="6A3E3E"/>
                </a:solidFill>
                <a:latin typeface="Consolas"/>
              </a:rPr>
              <a:t>session</a:t>
            </a:r>
            <a:r>
              <a:rPr lang="en-US">
                <a:solidFill>
                  <a:srgbClr val="000000"/>
                </a:solidFill>
                <a:latin typeface="Consolas"/>
              </a:rPr>
              <a:t>.getAttribute(</a:t>
            </a:r>
            <a:r>
              <a:rPr lang="en-US" b="1" i="1">
                <a:solidFill>
                  <a:srgbClr val="2A00FF"/>
                </a:solidFill>
                <a:latin typeface="Consolas"/>
              </a:rPr>
              <a:t>"</a:t>
            </a:r>
            <a:r>
              <a:rPr lang="sr-Latn-RS" b="1" i="1">
                <a:solidFill>
                  <a:srgbClr val="2A00FF"/>
                </a:solidFill>
                <a:latin typeface="Consolas"/>
              </a:rPr>
              <a:t>lokalizacija</a:t>
            </a:r>
            <a:r>
              <a:rPr lang="en-US" b="1" i="1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i="1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i="1">
                <a:solidFill>
                  <a:srgbClr val="000000"/>
                </a:solidFill>
                <a:latin typeface="Consolas"/>
              </a:rPr>
              <a:t>...</a:t>
            </a:r>
          </a:p>
          <a:p>
            <a:r>
              <a:rPr lang="en-US">
                <a:solidFill>
                  <a:srgbClr val="2A00FF"/>
                </a:solidFill>
                <a:latin typeface="Consolas"/>
              </a:rPr>
              <a:t>"&lt;title&gt;"</a:t>
            </a:r>
            <a:r>
              <a:rPr lang="en-US">
                <a:solidFill>
                  <a:srgbClr val="000000"/>
                </a:solidFill>
                <a:latin typeface="Consolas"/>
              </a:rPr>
              <a:t>+</a:t>
            </a:r>
            <a:r>
              <a:rPr lang="en-US">
                <a:solidFill>
                  <a:srgbClr val="0000C0"/>
                </a:solidFill>
                <a:latin typeface="Consolas"/>
              </a:rPr>
              <a:t>messageSource</a:t>
            </a:r>
            <a:r>
              <a:rPr lang="en-US">
                <a:solidFill>
                  <a:srgbClr val="000000"/>
                </a:solidFill>
                <a:latin typeface="Consolas"/>
              </a:rPr>
              <a:t>.getMessage(</a:t>
            </a:r>
            <a:r>
              <a:rPr lang="en-US">
                <a:solidFill>
                  <a:srgbClr val="2A00FF"/>
                </a:solidFill>
                <a:latin typeface="Consolas"/>
              </a:rPr>
              <a:t>"inter.title"</a:t>
            </a:r>
            <a:r>
              <a:rPr lang="en-US">
                <a:solidFill>
                  <a:srgbClr val="000000"/>
                </a:solidFill>
                <a:latin typeface="Consolas"/>
              </a:rPr>
              <a:t>,</a:t>
            </a:r>
            <a:r>
              <a:rPr lang="sr-Latn-RS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null</a:t>
            </a:r>
            <a:r>
              <a:rPr lang="en-US" b="1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>
                <a:solidFill>
                  <a:srgbClr val="6A3E3E"/>
                </a:solidFill>
                <a:latin typeface="Consolas"/>
              </a:rPr>
              <a:t>lokalizacija</a:t>
            </a:r>
            <a:r>
              <a:rPr lang="en-US" b="1">
                <a:solidFill>
                  <a:srgbClr val="000000"/>
                </a:solidFill>
                <a:latin typeface="Consolas"/>
              </a:rPr>
              <a:t>) + </a:t>
            </a:r>
            <a:r>
              <a:rPr lang="en-US" b="1">
                <a:solidFill>
                  <a:srgbClr val="2A00FF"/>
                </a:solidFill>
                <a:latin typeface="Consolas"/>
              </a:rPr>
              <a:t>"&lt;/title&gt;\r\n"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+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28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Korišćenje različitih poruka za različite korisnike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Koristiti sesiju</a:t>
            </a:r>
            <a:r>
              <a:rPr lang="en-US" sz="4000">
                <a:latin typeface="+mn-lt"/>
              </a:rPr>
              <a:t> </a:t>
            </a:r>
            <a:r>
              <a:rPr lang="sr-Latn-RS" sz="4000">
                <a:latin typeface="+mn-lt"/>
              </a:rPr>
              <a:t>-</a:t>
            </a:r>
            <a:r>
              <a:rPr lang="en-US" sz="4000">
                <a:latin typeface="+mn-lt"/>
              </a:rPr>
              <a:t> mauelno </a:t>
            </a:r>
            <a:r>
              <a:rPr lang="sr-Latn-RS" sz="4000">
                <a:latin typeface="+mn-lt"/>
              </a:rPr>
              <a:t>upravljati lokalizacijom</a:t>
            </a:r>
            <a:endParaRPr lang="en-US" sz="4000">
              <a:latin typeface="+mn-lt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125415" y="6060092"/>
            <a:ext cx="749903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RS" b="1" dirty="0" err="1">
                <a:solidFill>
                  <a:srgbClr val="FF0000"/>
                </a:solidFill>
              </a:rPr>
              <a:t>InitHttpSessionListene</a:t>
            </a:r>
            <a:r>
              <a:rPr lang="en-US" b="1">
                <a:solidFill>
                  <a:srgbClr val="FF0000"/>
                </a:solidFill>
              </a:rPr>
              <a:t>r, </a:t>
            </a:r>
            <a:r>
              <a:rPr lang="sr-Latn-RS" b="1" dirty="0" err="1">
                <a:solidFill>
                  <a:srgbClr val="FF0000"/>
                </a:solidFill>
              </a:rPr>
              <a:t>InternacionalizacijaController</a:t>
            </a:r>
            <a:r>
              <a:rPr lang="sr-Latn-RS" b="1" dirty="0">
                <a:solidFill>
                  <a:srgbClr val="FF0000"/>
                </a:solidFill>
              </a:rPr>
              <a:t> i </a:t>
            </a:r>
            <a:r>
              <a:rPr lang="sr-Latn-RS" b="1" dirty="0" err="1">
                <a:solidFill>
                  <a:srgbClr val="FF0000"/>
                </a:solidFill>
              </a:rPr>
              <a:t>index</a:t>
            </a:r>
            <a:r>
              <a:rPr lang="sr-Latn-RS" b="1" dirty="0">
                <a:solidFill>
                  <a:srgbClr val="FF0000"/>
                </a:solidFill>
              </a:rPr>
              <a:t>() i ispis u HTML</a:t>
            </a:r>
            <a:endParaRPr lang="sr-Latn-RS" altLang="sr-Latn-RS" b="1" dirty="0">
              <a:solidFill>
                <a:srgbClr val="FF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972" y="1786515"/>
            <a:ext cx="7632700" cy="3906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388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Korišćenje različitih poruka za različite korisnike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1397301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r-Latn-RS"/>
              <a:t>Problem </a:t>
            </a:r>
            <a:r>
              <a:rPr lang="en-US"/>
              <a:t>nastaje usred potrebe za promenom lokalizacije koju koristi klijent</a:t>
            </a:r>
            <a:r>
              <a:rPr lang="sr-Latn-RS"/>
              <a:t>.</a:t>
            </a:r>
            <a:endParaRPr lang="en-US"/>
          </a:p>
          <a:p>
            <a:pPr marL="0" indent="0">
              <a:buNone/>
            </a:pPr>
            <a:r>
              <a:rPr lang="en-US"/>
              <a:t>Neophodno je kreirati</a:t>
            </a:r>
            <a:r>
              <a:rPr lang="sr-Latn-RS"/>
              <a:t> metode kontrolera koje će u odnosu za dadati parametar zahteva (npr. </a:t>
            </a:r>
            <a:r>
              <a:rPr lang="en-US">
                <a:solidFill>
                  <a:srgbClr val="646464"/>
                </a:solidFill>
                <a:latin typeface="Consolas"/>
              </a:rPr>
              <a:t>@RequestParam</a:t>
            </a:r>
            <a:r>
              <a:rPr lang="en-US">
                <a:solidFill>
                  <a:srgbClr val="000000"/>
                </a:solidFill>
                <a:latin typeface="Consolas"/>
              </a:rPr>
              <a:t>(defaultValue=</a:t>
            </a:r>
            <a:r>
              <a:rPr lang="en-US">
                <a:solidFill>
                  <a:srgbClr val="2A00FF"/>
                </a:solidFill>
                <a:latin typeface="Consolas"/>
              </a:rPr>
              <a:t>"sr"</a:t>
            </a:r>
            <a:r>
              <a:rPr lang="en-US">
                <a:solidFill>
                  <a:srgbClr val="000000"/>
                </a:solidFill>
                <a:latin typeface="Consolas"/>
              </a:rPr>
              <a:t>) String </a:t>
            </a:r>
            <a:r>
              <a:rPr lang="en-US">
                <a:solidFill>
                  <a:srgbClr val="6A3E3E"/>
                </a:solidFill>
                <a:latin typeface="Consolas"/>
              </a:rPr>
              <a:t>jezik</a:t>
            </a:r>
            <a:r>
              <a:rPr lang="sr-Latn-RS"/>
              <a:t>) izmeniti stanje lokalizacije.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Koristiti sesiju</a:t>
            </a:r>
            <a:r>
              <a:rPr lang="en-US" sz="4000">
                <a:latin typeface="+mn-lt"/>
              </a:rPr>
              <a:t> </a:t>
            </a:r>
            <a:r>
              <a:rPr lang="sr-Latn-RS" sz="4000">
                <a:latin typeface="+mn-lt"/>
              </a:rPr>
              <a:t>-</a:t>
            </a:r>
            <a:r>
              <a:rPr lang="en-US" sz="4000">
                <a:latin typeface="+mn-lt"/>
              </a:rPr>
              <a:t> mauelno </a:t>
            </a:r>
            <a:r>
              <a:rPr lang="sr-Latn-RS" sz="4000">
                <a:latin typeface="+mn-lt"/>
              </a:rPr>
              <a:t>upravljati lokalizacijom</a:t>
            </a:r>
            <a:endParaRPr lang="en-US" sz="400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9382" y="3094226"/>
            <a:ext cx="11684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3F7F5F"/>
                </a:solidFill>
                <a:latin typeface="Consolas"/>
              </a:rPr>
              <a:t>// GET: Internacionalizacija/PromeniJezik?jezik=en</a:t>
            </a:r>
          </a:p>
          <a:p>
            <a:r>
              <a:rPr lang="en-US" sz="1600">
                <a:solidFill>
                  <a:srgbClr val="646464"/>
                </a:solidFill>
                <a:latin typeface="Consolas"/>
              </a:rPr>
              <a:t>@GetMapping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>
                <a:solidFill>
                  <a:srgbClr val="2A00FF"/>
                </a:solidFill>
                <a:latin typeface="Consolas"/>
              </a:rPr>
              <a:t>"PromeniJezik"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sr-Latn-RS" sz="1600" b="1">
                <a:solidFill>
                  <a:srgbClr val="000000"/>
                </a:solidFill>
                <a:latin typeface="Consolas"/>
              </a:rPr>
              <a:t>p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romeniJezik(</a:t>
            </a:r>
            <a:r>
              <a:rPr lang="en-US" sz="1600" b="1">
                <a:solidFill>
                  <a:srgbClr val="646464"/>
                </a:solidFill>
                <a:latin typeface="Consolas"/>
              </a:rPr>
              <a:t>@RequestParam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(defaultValue=</a:t>
            </a:r>
            <a:r>
              <a:rPr lang="en-US" sz="1600" b="1">
                <a:solidFill>
                  <a:srgbClr val="2A00FF"/>
                </a:solidFill>
                <a:latin typeface="Consolas"/>
              </a:rPr>
              <a:t>"sr"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) String </a:t>
            </a:r>
            <a:r>
              <a:rPr lang="en-US" sz="1600" b="1">
                <a:solidFill>
                  <a:srgbClr val="6A3E3E"/>
                </a:solidFill>
                <a:latin typeface="Consolas"/>
              </a:rPr>
              <a:t>jezik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, HttpSession </a:t>
            </a:r>
            <a:r>
              <a:rPr lang="en-US" sz="1600" b="1">
                <a:solidFill>
                  <a:srgbClr val="6A3E3E"/>
                </a:solidFill>
                <a:latin typeface="Consolas"/>
              </a:rPr>
              <a:t>session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, HttpServletResponse </a:t>
            </a:r>
            <a:r>
              <a:rPr lang="en-US" sz="1600" b="1">
                <a:solidFill>
                  <a:srgbClr val="6A3E3E"/>
                </a:solidFill>
                <a:latin typeface="Consolas"/>
              </a:rPr>
              <a:t>response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){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	Locale </a:t>
            </a:r>
            <a:r>
              <a:rPr lang="en-US" sz="1600">
                <a:solidFill>
                  <a:srgbClr val="6A3E3E"/>
                </a:solidFill>
                <a:latin typeface="Consolas"/>
              </a:rPr>
              <a:t>lokalizacija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= (Locale) </a:t>
            </a:r>
            <a:r>
              <a:rPr lang="en-US" sz="1600">
                <a:solidFill>
                  <a:srgbClr val="6A3E3E"/>
                </a:solidFill>
                <a:latin typeface="Consolas"/>
              </a:rPr>
              <a:t>session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.getAttribute(</a:t>
            </a:r>
            <a:r>
              <a:rPr lang="en-US" sz="1600" b="1" i="1">
                <a:solidFill>
                  <a:srgbClr val="2A00FF"/>
                </a:solidFill>
                <a:latin typeface="Consolas"/>
              </a:rPr>
              <a:t>"</a:t>
            </a:r>
            <a:r>
              <a:rPr lang="sr-Latn-RS" sz="1600" b="1" i="1">
                <a:solidFill>
                  <a:srgbClr val="2A00FF"/>
                </a:solidFill>
                <a:latin typeface="Consolas"/>
              </a:rPr>
              <a:t>lokalizacija</a:t>
            </a:r>
            <a:r>
              <a:rPr lang="en-US" sz="1600" b="1" i="1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b="1" i="1">
                <a:solidFill>
                  <a:srgbClr val="000000"/>
                </a:solidFill>
                <a:latin typeface="Consolas"/>
              </a:rPr>
              <a:t>);</a:t>
            </a:r>
            <a:endParaRPr lang="en-US" sz="1600">
              <a:latin typeface="Consolas"/>
            </a:endParaRPr>
          </a:p>
          <a:p>
            <a:r>
              <a:rPr lang="en-US" sz="1600" b="1">
                <a:solidFill>
                  <a:srgbClr val="7F0055"/>
                </a:solidFill>
                <a:latin typeface="Consolas"/>
              </a:rPr>
              <a:t>	if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>
                <a:solidFill>
                  <a:srgbClr val="6A3E3E"/>
                </a:solidFill>
                <a:latin typeface="Consolas"/>
              </a:rPr>
              <a:t>jezik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.equals(</a:t>
            </a:r>
            <a:r>
              <a:rPr lang="en-US" sz="1600" b="1">
                <a:solidFill>
                  <a:srgbClr val="2A00FF"/>
                </a:solidFill>
                <a:latin typeface="Consolas"/>
              </a:rPr>
              <a:t>"sr"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)) {</a:t>
            </a:r>
          </a:p>
          <a:p>
            <a:r>
              <a:rPr lang="en-US" sz="1600">
                <a:solidFill>
                  <a:srgbClr val="6A3E3E"/>
                </a:solidFill>
                <a:latin typeface="Consolas"/>
              </a:rPr>
              <a:t>		lokalizacija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= Locale.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forLanguageTag(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"sr"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	}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else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b="1">
                <a:solidFill>
                  <a:srgbClr val="6A3E3E"/>
                </a:solidFill>
                <a:latin typeface="Consolas"/>
              </a:rPr>
              <a:t>jezik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.equals(</a:t>
            </a:r>
            <a:r>
              <a:rPr lang="en-US" sz="1600" b="1">
                <a:solidFill>
                  <a:srgbClr val="2A00FF"/>
                </a:solidFill>
                <a:latin typeface="Consolas"/>
              </a:rPr>
              <a:t>"en"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)) {</a:t>
            </a:r>
          </a:p>
          <a:p>
            <a:r>
              <a:rPr lang="en-US" sz="1600">
                <a:solidFill>
                  <a:srgbClr val="6A3E3E"/>
                </a:solidFill>
                <a:latin typeface="Consolas"/>
              </a:rPr>
              <a:t>		lokalizacija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= Locale.</a:t>
            </a:r>
            <a:r>
              <a:rPr lang="en-US" sz="1600" b="1" i="1">
                <a:solidFill>
                  <a:srgbClr val="0000C0"/>
                </a:solidFill>
                <a:latin typeface="Consolas"/>
              </a:rPr>
              <a:t>ENGLISH</a:t>
            </a:r>
            <a:r>
              <a:rPr lang="en-US" sz="1600" b="1" i="1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	}</a:t>
            </a:r>
            <a:endParaRPr lang="en-US" sz="1600">
              <a:latin typeface="Consolas"/>
            </a:endParaRPr>
          </a:p>
          <a:p>
            <a:r>
              <a:rPr lang="en-US" sz="1600">
                <a:solidFill>
                  <a:srgbClr val="6A3E3E"/>
                </a:solidFill>
                <a:latin typeface="Consolas"/>
              </a:rPr>
              <a:t>	session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.setAttribute(</a:t>
            </a:r>
            <a:r>
              <a:rPr lang="en-US" sz="1600" b="1" i="1">
                <a:solidFill>
                  <a:srgbClr val="2A00FF"/>
                </a:solidFill>
                <a:latin typeface="Consolas"/>
              </a:rPr>
              <a:t>"</a:t>
            </a:r>
            <a:r>
              <a:rPr lang="sr-Latn-RS" sz="1600" b="1" i="1">
                <a:solidFill>
                  <a:srgbClr val="2A00FF"/>
                </a:solidFill>
                <a:latin typeface="Consolas"/>
              </a:rPr>
              <a:t>lokalizacija</a:t>
            </a:r>
            <a:r>
              <a:rPr lang="en-US" sz="1600" b="1" i="1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b="1" i="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>
                <a:solidFill>
                  <a:srgbClr val="6A3E3E"/>
                </a:solidFill>
                <a:latin typeface="Consolas"/>
              </a:rPr>
              <a:t>lokalizacija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i="1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>
                <a:solidFill>
                  <a:srgbClr val="6A3E3E"/>
                </a:solidFill>
                <a:latin typeface="Consolas"/>
              </a:rPr>
              <a:t>	response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.sendRedirect(</a:t>
            </a:r>
            <a:r>
              <a:rPr lang="en-US" sz="1600">
                <a:solidFill>
                  <a:srgbClr val="0000C0"/>
                </a:solidFill>
                <a:latin typeface="Consolas"/>
              </a:rPr>
              <a:t>bURL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+</a:t>
            </a:r>
            <a:r>
              <a:rPr lang="en-US" sz="1600">
                <a:solidFill>
                  <a:srgbClr val="2A00FF"/>
                </a:solidFill>
                <a:latin typeface="Consolas"/>
              </a:rPr>
              <a:t>"Internacionalizacija"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067650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Korišćenje različitih poruka za različite korisnike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Koristiti sesiju</a:t>
            </a:r>
            <a:r>
              <a:rPr lang="en-US" sz="4000">
                <a:latin typeface="+mn-lt"/>
              </a:rPr>
              <a:t> </a:t>
            </a:r>
            <a:r>
              <a:rPr lang="sr-Latn-RS" sz="4000">
                <a:latin typeface="+mn-lt"/>
              </a:rPr>
              <a:t>-</a:t>
            </a:r>
            <a:r>
              <a:rPr lang="en-US" sz="4000">
                <a:latin typeface="+mn-lt"/>
              </a:rPr>
              <a:t> mauelno </a:t>
            </a:r>
            <a:r>
              <a:rPr lang="sr-Latn-RS" sz="4000">
                <a:latin typeface="+mn-lt"/>
              </a:rPr>
              <a:t>upravljati lokalizacijom</a:t>
            </a:r>
            <a:endParaRPr lang="en-US" sz="4000">
              <a:latin typeface="+mn-lt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372100" y="6064269"/>
            <a:ext cx="49876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RS" b="1">
                <a:solidFill>
                  <a:srgbClr val="FF0000"/>
                </a:solidFill>
              </a:rPr>
              <a:t>InternacionalizacijaController i p</a:t>
            </a:r>
            <a:r>
              <a:rPr lang="en-US" b="1">
                <a:solidFill>
                  <a:srgbClr val="FF0000"/>
                </a:solidFill>
              </a:rPr>
              <a:t>romeniJezik</a:t>
            </a:r>
            <a:endParaRPr lang="sr-Latn-RS" altLang="sr-Latn-RS" b="1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08" y="1776124"/>
            <a:ext cx="7632700" cy="3906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8741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Korišćenje različitih poruka za različite korisnike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4192456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Ideja je da se upravljanjem podacima za lokalizaciju izv</a:t>
            </a:r>
            <a:r>
              <a:rPr lang="sr-Latn-RS"/>
              <a:t>š</a:t>
            </a:r>
            <a:r>
              <a:rPr lang="en-US"/>
              <a:t>rava automatski</a:t>
            </a:r>
            <a:r>
              <a:rPr lang="sr-Latn-RS"/>
              <a:t>.</a:t>
            </a:r>
          </a:p>
          <a:p>
            <a:pPr marL="0" indent="0">
              <a:buNone/>
            </a:pPr>
            <a:r>
              <a:rPr lang="sr-Latn-RS"/>
              <a:t>LocaleResolver interfejs se u Spring radnom okviru koristi za određivanje trenutn</a:t>
            </a:r>
            <a:r>
              <a:rPr lang="en-US"/>
              <a:t>e</a:t>
            </a:r>
            <a:r>
              <a:rPr lang="sr-Latn-RS"/>
              <a:t> lokalizacij</a:t>
            </a:r>
            <a:r>
              <a:rPr lang="en-US"/>
              <a:t>e</a:t>
            </a:r>
            <a:r>
              <a:rPr lang="sr-Latn-RS"/>
              <a:t> koja je u upotrebi za klijenta.</a:t>
            </a:r>
          </a:p>
          <a:p>
            <a:pPr marL="0" indent="0">
              <a:buNone/>
            </a:pPr>
            <a:r>
              <a:rPr lang="sr-Latn-RS"/>
              <a:t>Postoje više implementacija inerfejsa koji određuju lokalizaciju na osnovu podataka iz HTTP zahteva koji se čuvaju u sesiji, cookie,</a:t>
            </a:r>
            <a:r>
              <a:rPr lang="en-US" i="1"/>
              <a:t> Accept-Language</a:t>
            </a:r>
            <a:r>
              <a:rPr lang="en-US"/>
              <a:t> </a:t>
            </a:r>
            <a:r>
              <a:rPr lang="sr-Latn-RS"/>
              <a:t>atibutu HTTP zaglavlja.</a:t>
            </a:r>
          </a:p>
          <a:p>
            <a:pPr lvl="1"/>
            <a:r>
              <a:rPr lang="en-US"/>
              <a:t>AcceptHeaderLocaleResolver</a:t>
            </a:r>
            <a:r>
              <a:rPr lang="sr-Latn-RS"/>
              <a:t> - određuje lokalizaciju u koristeći vrednost </a:t>
            </a:r>
            <a:r>
              <a:rPr lang="en-US" i="1"/>
              <a:t>Accept-Language</a:t>
            </a:r>
            <a:r>
              <a:rPr lang="en-US"/>
              <a:t> </a:t>
            </a:r>
            <a:r>
              <a:rPr lang="sr-Latn-RS"/>
              <a:t>atibut HTTP zaglavlja</a:t>
            </a:r>
            <a:endParaRPr lang="en-US"/>
          </a:p>
          <a:p>
            <a:pPr lvl="1"/>
            <a:r>
              <a:rPr lang="en-US"/>
              <a:t>SessionLocaleResolver</a:t>
            </a:r>
            <a:r>
              <a:rPr lang="sr-Latn-RS"/>
              <a:t> - određuje lokalizaciju i skladišti je u </a:t>
            </a:r>
            <a:r>
              <a:rPr lang="en-US"/>
              <a:t>HttpSession </a:t>
            </a:r>
            <a:r>
              <a:rPr lang="sr-Latn-RS"/>
              <a:t>klijenta</a:t>
            </a:r>
            <a:endParaRPr lang="en-US"/>
          </a:p>
          <a:p>
            <a:pPr lvl="1"/>
            <a:r>
              <a:rPr lang="en-US"/>
              <a:t>CookieLocaleResolver</a:t>
            </a:r>
            <a:r>
              <a:rPr lang="sr-Latn-RS"/>
              <a:t> - određuje lokalizaciju i skladišti je u cookie za klijenta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Koristiti sesiju</a:t>
            </a:r>
            <a:r>
              <a:rPr lang="en-US" sz="4000">
                <a:latin typeface="+mn-lt"/>
              </a:rPr>
              <a:t> </a:t>
            </a:r>
            <a:r>
              <a:rPr lang="pl-PL" sz="4000">
                <a:latin typeface="+mn-lt"/>
              </a:rPr>
              <a:t>– automatski upravljati lokalizacijom</a:t>
            </a:r>
            <a:endParaRPr lang="en-US" sz="40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164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Sadr</a:t>
            </a:r>
            <a:r>
              <a:rPr lang="sr-Latn-RS">
                <a:solidFill>
                  <a:schemeClr val="bg1"/>
                </a:solidFill>
                <a:latin typeface="+mn-lt"/>
              </a:rPr>
              <a:t>žaj</a:t>
            </a:r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960578"/>
            <a:ext cx="11684000" cy="5661895"/>
          </a:xfrm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r-Latn-RS"/>
              <a:t>Potreba za internacionalizacijom sadržaja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Definisanje poruka</a:t>
            </a:r>
            <a:endParaRPr lang="sr-Latn-RS"/>
          </a:p>
          <a:p>
            <a:pPr marL="514350" indent="-514350">
              <a:buFont typeface="+mj-lt"/>
              <a:buAutoNum type="arabicPeriod"/>
            </a:pPr>
            <a:r>
              <a:rPr lang="en-US"/>
              <a:t>izvora poruka</a:t>
            </a:r>
            <a:endParaRPr lang="sr-Latn-RS"/>
          </a:p>
          <a:p>
            <a:pPr marL="514350" indent="-514350">
              <a:buFont typeface="+mj-lt"/>
              <a:buAutoNum type="arabicPeriod"/>
            </a:pPr>
            <a:r>
              <a:rPr lang="sr-Latn-RS"/>
              <a:t>Podešavanje konfiguracije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Kori</a:t>
            </a:r>
            <a:r>
              <a:rPr lang="sr-Latn-RS"/>
              <a:t>šćenje različitih poruka za različite korisnike</a:t>
            </a:r>
          </a:p>
        </p:txBody>
      </p:sp>
    </p:spTree>
    <p:extLst>
      <p:ext uri="{BB962C8B-B14F-4D97-AF65-F5344CB8AC3E}">
        <p14:creationId xmlns:p14="http://schemas.microsoft.com/office/powerpoint/2010/main" val="3100203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Korišćenje različitih poruka za različite korisnike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7"/>
            <a:ext cx="11684000" cy="2031148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/>
              <a:t>Spring Application Context delegira razrešenje lokalizacije bean čiji </a:t>
            </a:r>
            <a:r>
              <a:rPr lang="en-US"/>
              <a:t>je </a:t>
            </a:r>
            <a:r>
              <a:rPr lang="sr-Latn-RS"/>
              <a:t>naziv </a:t>
            </a:r>
            <a:r>
              <a:rPr lang="en-US" i="1"/>
              <a:t>localeResolver. </a:t>
            </a:r>
            <a:endParaRPr lang="sr-Latn-RS" i="1"/>
          </a:p>
          <a:p>
            <a:pPr marL="0" indent="0">
              <a:buNone/>
            </a:pPr>
            <a:r>
              <a:rPr lang="en-US"/>
              <a:t>Bean</a:t>
            </a:r>
            <a:r>
              <a:rPr lang="sr-Latn-RS" i="1"/>
              <a:t> </a:t>
            </a:r>
            <a:r>
              <a:rPr lang="en-US" i="1"/>
              <a:t>localeResolver</a:t>
            </a:r>
            <a:r>
              <a:rPr lang="sr-Latn-RS" i="1"/>
              <a:t> </a:t>
            </a:r>
            <a:r>
              <a:rPr lang="sr-Latn-RS"/>
              <a:t>predst</a:t>
            </a:r>
            <a:r>
              <a:rPr lang="en-US"/>
              <a:t>a</a:t>
            </a:r>
            <a:r>
              <a:rPr lang="sr-Latn-RS"/>
              <a:t>vlja objekat klase </a:t>
            </a:r>
            <a:r>
              <a:rPr lang="en-US"/>
              <a:t>SessionLocaleResolver</a:t>
            </a:r>
            <a:r>
              <a:rPr lang="sr-Latn-RS"/>
              <a:t>.</a:t>
            </a:r>
          </a:p>
          <a:p>
            <a:pPr marL="0" indent="0">
              <a:buNone/>
            </a:pPr>
            <a:r>
              <a:rPr lang="sr-Latn-RS"/>
              <a:t>Neophodno je samo još definisati mehanizam za promenu lokalizacije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SessionLocaleResolver</a:t>
            </a:r>
            <a:endParaRPr lang="en-US" sz="400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9382" y="3723921"/>
            <a:ext cx="1168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600">
                <a:solidFill>
                  <a:srgbClr val="3F7F5F"/>
                </a:solidFill>
                <a:latin typeface="Consolas"/>
              </a:rPr>
              <a:t>//LocaleResolver određuju lokalizaciju na osnovu podataka iz HTTP zahteva</a:t>
            </a:r>
          </a:p>
          <a:p>
            <a:r>
              <a:rPr lang="vi-VN" sz="1600">
                <a:solidFill>
                  <a:srgbClr val="3F7F5F"/>
                </a:solidFill>
                <a:latin typeface="Consolas"/>
              </a:rPr>
              <a:t>//SessionLocaleResolver - određuje lokalizaciju i skladišti je u HttpSession klijenta</a:t>
            </a:r>
          </a:p>
          <a:p>
            <a:r>
              <a:rPr lang="en-US" sz="1600">
                <a:solidFill>
                  <a:srgbClr val="646464"/>
                </a:solidFill>
                <a:latin typeface="Consolas"/>
              </a:rPr>
              <a:t>@Bean</a:t>
            </a:r>
          </a:p>
          <a:p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LocaleResolver localeResolver() {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    SessionLocaleResolver </a:t>
            </a:r>
            <a:r>
              <a:rPr lang="en-US" sz="1600">
                <a:solidFill>
                  <a:srgbClr val="6A3E3E"/>
                </a:solidFill>
                <a:latin typeface="Consolas"/>
              </a:rPr>
              <a:t>slr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SessionLocaleResolver();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>
                <a:solidFill>
                  <a:srgbClr val="3F7F5F"/>
                </a:solidFill>
                <a:latin typeface="Consolas"/>
              </a:rPr>
              <a:t>//postavljanje default lokalizacije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>
                <a:solidFill>
                  <a:srgbClr val="6A3E3E"/>
                </a:solidFill>
                <a:latin typeface="Consolas"/>
              </a:rPr>
              <a:t>slr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.setDefaultLocale(Locale.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forLanguageTag(</a:t>
            </a:r>
            <a:r>
              <a:rPr lang="en-US" sz="1600" i="1">
                <a:solidFill>
                  <a:srgbClr val="2A00FF"/>
                </a:solidFill>
                <a:latin typeface="Consolas"/>
              </a:rPr>
              <a:t>"sr"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6A3E3E"/>
                </a:solidFill>
                <a:latin typeface="Consolas"/>
              </a:rPr>
              <a:t>slr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47937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Korišćenje različitih poruka za različite korisnike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7"/>
            <a:ext cx="11684000" cy="2031148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r-Latn-RS"/>
              <a:t>Promenu lokalizacije od stane kijenata trebalo bi programski definisati na svakoj pristupnoj tački aplikacije, što bi u suštini bilo ponavljanje istog koda ako bi ga pisali po ugledu na metodu </a:t>
            </a:r>
            <a:r>
              <a:rPr lang="sr-Latn-RS" b="1"/>
              <a:t>p</a:t>
            </a:r>
            <a:r>
              <a:rPr lang="en-US" b="1"/>
              <a:t>romeniJezik</a:t>
            </a:r>
            <a:r>
              <a:rPr lang="sr-Latn-RS"/>
              <a:t> od </a:t>
            </a:r>
            <a:r>
              <a:rPr lang="en-US" b="1"/>
              <a:t>InternacionalizacijaController</a:t>
            </a:r>
            <a:r>
              <a:rPr lang="sr-Latn-RS"/>
              <a:t>.</a:t>
            </a:r>
          </a:p>
          <a:p>
            <a:pPr marL="0" indent="0">
              <a:buNone/>
            </a:pPr>
            <a:r>
              <a:rPr lang="sr-Latn-RS"/>
              <a:t>Prethodni problem rešiće se uz pomoći presretača (</a:t>
            </a:r>
            <a:r>
              <a:rPr lang="en-US" i="1"/>
              <a:t>interceptor</a:t>
            </a:r>
            <a:r>
              <a:rPr lang="sr-Latn-RS"/>
              <a:t>) HTTP zahteva.</a:t>
            </a:r>
          </a:p>
          <a:p>
            <a:pPr marL="0" indent="0">
              <a:buNone/>
            </a:pPr>
            <a:r>
              <a:rPr lang="sr-Latn-RS"/>
              <a:t>Definisaće se bean </a:t>
            </a:r>
            <a:r>
              <a:rPr lang="en-US"/>
              <a:t>localeChangeInterceptor</a:t>
            </a:r>
            <a:r>
              <a:rPr lang="sr-Latn-RS"/>
              <a:t> koji će omogućiti  promenu trenutne lokalizacije u odnosu na odabrani query parametar HTTP zaglavlja. 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LocaleChangeInterceptor</a:t>
            </a:r>
            <a:endParaRPr lang="en-US" sz="400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9382" y="3723921"/>
            <a:ext cx="11684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3F7F5F"/>
                </a:solidFill>
                <a:latin typeface="Consolas"/>
              </a:rPr>
              <a:t>//Interceptor that allows for changing the current locale on every request, </a:t>
            </a:r>
          </a:p>
          <a:p>
            <a:r>
              <a:rPr lang="en-US" sz="1600">
                <a:solidFill>
                  <a:srgbClr val="3F7F5F"/>
                </a:solidFill>
                <a:latin typeface="Consolas"/>
              </a:rPr>
              <a:t>//via a configurable request parameter (default parameter name: "locale").</a:t>
            </a:r>
          </a:p>
          <a:p>
            <a:r>
              <a:rPr lang="en-US" sz="1600">
                <a:solidFill>
                  <a:srgbClr val="646464"/>
                </a:solidFill>
                <a:latin typeface="Consolas"/>
              </a:rPr>
              <a:t>@Bean</a:t>
            </a:r>
          </a:p>
          <a:p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LocaleChangeInterceptor localeChangeInterceptor() {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    LocaleChangeInterceptor </a:t>
            </a:r>
            <a:r>
              <a:rPr lang="en-US" sz="1600">
                <a:solidFill>
                  <a:srgbClr val="6A3E3E"/>
                </a:solidFill>
                <a:latin typeface="Consolas"/>
              </a:rPr>
              <a:t>lci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LocaleChangeInterceptor();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>
                <a:solidFill>
                  <a:srgbClr val="6A3E3E"/>
                </a:solidFill>
                <a:latin typeface="Consolas"/>
              </a:rPr>
              <a:t>lci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.setParamName(</a:t>
            </a:r>
            <a:r>
              <a:rPr lang="en-US" sz="1600">
                <a:solidFill>
                  <a:srgbClr val="2A00FF"/>
                </a:solidFill>
                <a:latin typeface="Consolas"/>
              </a:rPr>
              <a:t>"locale"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6A3E3E"/>
                </a:solidFill>
                <a:latin typeface="Consolas"/>
              </a:rPr>
              <a:t>lci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373576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Korišćenje različitih poruka za različite korisnike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7"/>
            <a:ext cx="11684000" cy="2031148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/>
              <a:t>Svi presretači HTTP zahteva moraju se registrovati u Spring radnom okviru.</a:t>
            </a:r>
          </a:p>
          <a:p>
            <a:pPr marL="0" indent="0">
              <a:buNone/>
            </a:pPr>
            <a:r>
              <a:rPr lang="sr-Latn-RS"/>
              <a:t>Restracija se postiže dodavanjem presretača u InterceptorRegistry  i proširivanjem @Configuration anotirane klase implementacijom </a:t>
            </a:r>
            <a:r>
              <a:rPr lang="en-US" i="1"/>
              <a:t>WebMvcConfigurer</a:t>
            </a:r>
            <a:r>
              <a:rPr lang="en-US"/>
              <a:t> </a:t>
            </a:r>
            <a:r>
              <a:rPr lang="sr-Latn-RS"/>
              <a:t>interfejsa.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LocaleChangeInterceptor</a:t>
            </a:r>
            <a:endParaRPr lang="en-US" sz="400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9382" y="3723921"/>
            <a:ext cx="1168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646464"/>
                </a:solidFill>
                <a:latin typeface="Consolas"/>
              </a:rPr>
              <a:t>@Configuration</a:t>
            </a:r>
          </a:p>
          <a:p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SecondConfiguration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WebMvcConfigurer{</a:t>
            </a:r>
            <a:endParaRPr lang="sr-Latn-RS" sz="1600" b="1">
              <a:solidFill>
                <a:srgbClr val="000000"/>
              </a:solidFill>
              <a:latin typeface="Consolas"/>
            </a:endParaRPr>
          </a:p>
          <a:p>
            <a:r>
              <a:rPr lang="sr-Latn-RS" sz="1600" b="1">
                <a:solidFill>
                  <a:srgbClr val="000000"/>
                </a:solidFill>
                <a:latin typeface="Consolas"/>
              </a:rPr>
              <a:t>...</a:t>
            </a:r>
          </a:p>
          <a:p>
            <a:endParaRPr lang="sr-Latn-RS" sz="1600" b="1">
              <a:solidFill>
                <a:srgbClr val="000000"/>
              </a:solidFill>
              <a:latin typeface="Consolas"/>
            </a:endParaRPr>
          </a:p>
          <a:p>
            <a:r>
              <a:rPr lang="sr-Latn-RS" sz="1600">
                <a:solidFill>
                  <a:srgbClr val="3F7F5F"/>
                </a:solidFill>
                <a:latin typeface="Consolas"/>
              </a:rPr>
              <a:t>	</a:t>
            </a:r>
            <a:r>
              <a:rPr lang="en-US" sz="1600">
                <a:solidFill>
                  <a:srgbClr val="3F7F5F"/>
                </a:solidFill>
                <a:latin typeface="Consolas"/>
              </a:rPr>
              <a:t>//Restracija presretača se postiže dodavanjem presretača u InterceptorRegistry i  </a:t>
            </a:r>
          </a:p>
          <a:p>
            <a:r>
              <a:rPr lang="sr-Latn-RS" sz="1600">
                <a:solidFill>
                  <a:srgbClr val="3F7F5F"/>
                </a:solidFill>
                <a:latin typeface="Consolas"/>
              </a:rPr>
              <a:t>	</a:t>
            </a:r>
            <a:r>
              <a:rPr lang="en-US" sz="1600">
                <a:solidFill>
                  <a:srgbClr val="3F7F5F"/>
                </a:solidFill>
                <a:latin typeface="Consolas"/>
              </a:rPr>
              <a:t>//implementacijom WebMvcConfigurer interfejs</a:t>
            </a:r>
          </a:p>
          <a:p>
            <a:r>
              <a:rPr lang="sr-Latn-RS" sz="1600">
                <a:solidFill>
                  <a:srgbClr val="646464"/>
                </a:solidFill>
                <a:latin typeface="Consolas"/>
              </a:rPr>
              <a:t>	</a:t>
            </a:r>
            <a:r>
              <a:rPr lang="en-US" sz="1600">
                <a:solidFill>
                  <a:srgbClr val="646464"/>
                </a:solidFill>
                <a:latin typeface="Consolas"/>
              </a:rPr>
              <a:t>@Override</a:t>
            </a:r>
          </a:p>
          <a:p>
            <a:r>
              <a:rPr lang="sr-Latn-RS" sz="1600" b="1">
                <a:solidFill>
                  <a:srgbClr val="7F0055"/>
                </a:solidFill>
                <a:latin typeface="Consolas"/>
              </a:rPr>
              <a:t>	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addInterceptors(InterceptorRegistry </a:t>
            </a:r>
            <a:r>
              <a:rPr lang="en-US" sz="1600" b="1">
                <a:solidFill>
                  <a:srgbClr val="6A3E3E"/>
                </a:solidFill>
                <a:latin typeface="Consolas"/>
              </a:rPr>
              <a:t>registry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    </a:t>
            </a:r>
            <a:r>
              <a:rPr lang="sr-Latn-RS" sz="160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600">
                <a:solidFill>
                  <a:srgbClr val="6A3E3E"/>
                </a:solidFill>
                <a:latin typeface="Consolas"/>
              </a:rPr>
              <a:t>registry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.addInterceptor(localeChangeInterceptor());</a:t>
            </a:r>
          </a:p>
          <a:p>
            <a:r>
              <a:rPr lang="sr-Latn-RS" sz="16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  <a:endParaRPr lang="sr-Latn-RS" sz="1600">
              <a:solidFill>
                <a:srgbClr val="000000"/>
              </a:solidFill>
              <a:latin typeface="Consolas"/>
            </a:endParaRP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}</a:t>
            </a:r>
            <a:endParaRPr lang="sr-Latn-RS" sz="1600">
              <a:solidFill>
                <a:srgbClr val="000000"/>
              </a:solidFill>
              <a:latin typeface="Consolas"/>
            </a:endParaRPr>
          </a:p>
          <a:p>
            <a:endParaRPr lang="en-US" sz="160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215161" y="6397431"/>
            <a:ext cx="32227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RS" b="1">
                <a:solidFill>
                  <a:srgbClr val="FF0000"/>
                </a:solidFill>
              </a:rPr>
              <a:t>SecondConfiguration</a:t>
            </a:r>
            <a:endParaRPr lang="sr-Latn-RS" altLang="sr-Latn-R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99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Korišćenje različitih poruka za različite korisnike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7"/>
            <a:ext cx="11684000" cy="923376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/>
              <a:t>U okviru kontrolera moguće se odrediti lokalizaciju koristeći </a:t>
            </a:r>
            <a:r>
              <a:rPr lang="en-US"/>
              <a:t>localeResolver</a:t>
            </a:r>
            <a:r>
              <a:rPr lang="sr-Latn-RS"/>
              <a:t> bean i  metodu </a:t>
            </a:r>
            <a:r>
              <a:rPr lang="en-US"/>
              <a:t>resolveLocale</a:t>
            </a:r>
            <a:r>
              <a:rPr lang="sr-Latn-RS"/>
              <a:t> koja kao parametar prime HTTPRequest objekat.</a:t>
            </a: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Koristiti sesiju</a:t>
            </a:r>
            <a:r>
              <a:rPr lang="en-US" sz="4000">
                <a:latin typeface="+mn-lt"/>
              </a:rPr>
              <a:t> </a:t>
            </a:r>
            <a:r>
              <a:rPr lang="pl-PL" sz="4000">
                <a:latin typeface="+mn-lt"/>
              </a:rPr>
              <a:t>– automatski upravljati lokalizacijom</a:t>
            </a:r>
            <a:endParaRPr lang="en-US" sz="400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9382" y="2690336"/>
            <a:ext cx="1168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646464"/>
                </a:solidFill>
                <a:latin typeface="Consolas"/>
              </a:rPr>
              <a:t>@Autowired</a:t>
            </a:r>
          </a:p>
          <a:p>
            <a:r>
              <a:rPr lang="en-US" sz="1600" b="1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MessageSource </a:t>
            </a:r>
            <a:r>
              <a:rPr lang="en-US" sz="1600" b="1">
                <a:solidFill>
                  <a:srgbClr val="0000C0"/>
                </a:solidFill>
                <a:latin typeface="Consolas"/>
              </a:rPr>
              <a:t>messageSource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;</a:t>
            </a:r>
            <a:endParaRPr lang="en-US" sz="1600">
              <a:latin typeface="Consolas"/>
            </a:endParaRPr>
          </a:p>
          <a:p>
            <a:r>
              <a:rPr lang="en-US" sz="1600">
                <a:solidFill>
                  <a:srgbClr val="646464"/>
                </a:solidFill>
                <a:latin typeface="Consolas"/>
              </a:rPr>
              <a:t>@Autowired</a:t>
            </a:r>
          </a:p>
          <a:p>
            <a:r>
              <a:rPr lang="en-US" sz="1600" b="1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LocaleResolver </a:t>
            </a:r>
            <a:r>
              <a:rPr lang="en-US" sz="1600" b="1">
                <a:solidFill>
                  <a:srgbClr val="0000C0"/>
                </a:solidFill>
                <a:latin typeface="Consolas"/>
              </a:rPr>
              <a:t>localeResolver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;</a:t>
            </a:r>
            <a:endParaRPr lang="sr-Latn-RS" sz="1600" b="1">
              <a:solidFill>
                <a:srgbClr val="000000"/>
              </a:solidFill>
              <a:latin typeface="Consolas"/>
            </a:endParaRPr>
          </a:p>
          <a:p>
            <a:endParaRPr lang="sr-Latn-RS" sz="1600">
              <a:solidFill>
                <a:srgbClr val="000000"/>
              </a:solidFill>
              <a:latin typeface="Consolas"/>
            </a:endParaRPr>
          </a:p>
          <a:p>
            <a:r>
              <a:rPr lang="en-US" sz="1600">
                <a:solidFill>
                  <a:srgbClr val="3F7F5F"/>
                </a:solidFill>
                <a:latin typeface="Consolas"/>
              </a:rPr>
              <a:t>// GET: Internacionalizacija2</a:t>
            </a:r>
          </a:p>
          <a:p>
            <a:r>
              <a:rPr lang="en-US" sz="1600">
                <a:solidFill>
                  <a:srgbClr val="646464"/>
                </a:solidFill>
                <a:latin typeface="Consolas"/>
              </a:rPr>
              <a:t>@GetMapping</a:t>
            </a:r>
          </a:p>
          <a:p>
            <a:r>
              <a:rPr lang="en-US" sz="1600">
                <a:solidFill>
                  <a:srgbClr val="646464"/>
                </a:solidFill>
                <a:latin typeface="Consolas"/>
              </a:rPr>
              <a:t>@ResponseBody</a:t>
            </a:r>
          </a:p>
          <a:p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String index(HttpServletRequest </a:t>
            </a:r>
            <a:r>
              <a:rPr lang="en-US" sz="1600" b="1">
                <a:solidFill>
                  <a:srgbClr val="6A3E3E"/>
                </a:solidFill>
                <a:latin typeface="Consolas"/>
              </a:rPr>
              <a:t>request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sr-Latn-RS" sz="16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Locale </a:t>
            </a:r>
            <a:r>
              <a:rPr lang="en-US" sz="1600">
                <a:solidFill>
                  <a:srgbClr val="6A3E3E"/>
                </a:solidFill>
                <a:latin typeface="Consolas"/>
              </a:rPr>
              <a:t>lokalizacija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>
                <a:solidFill>
                  <a:srgbClr val="0000C0"/>
                </a:solidFill>
                <a:latin typeface="Consolas"/>
              </a:rPr>
              <a:t>localeResolver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.resolveLocale(</a:t>
            </a:r>
            <a:r>
              <a:rPr lang="en-US" sz="1600">
                <a:solidFill>
                  <a:srgbClr val="6A3E3E"/>
                </a:solidFill>
                <a:latin typeface="Consolas"/>
              </a:rPr>
              <a:t>request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sr-Latn-RS" sz="1600">
                <a:solidFill>
                  <a:srgbClr val="000000"/>
                </a:solidFill>
                <a:latin typeface="Consolas"/>
              </a:rPr>
              <a:t>	...</a:t>
            </a:r>
          </a:p>
          <a:p>
            <a:r>
              <a:rPr lang="sr-Latn-RS" sz="1600">
                <a:solidFill>
                  <a:srgbClr val="2A00FF"/>
                </a:solidFill>
                <a:latin typeface="Consolas"/>
              </a:rPr>
              <a:t>	</a:t>
            </a:r>
            <a:r>
              <a:rPr lang="en-US" sz="1600">
                <a:solidFill>
                  <a:srgbClr val="2A00FF"/>
                </a:solidFill>
                <a:latin typeface="Consolas"/>
              </a:rPr>
              <a:t>"&lt;title&gt;"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+</a:t>
            </a:r>
            <a:r>
              <a:rPr lang="en-US" sz="1600">
                <a:solidFill>
                  <a:srgbClr val="0000C0"/>
                </a:solidFill>
                <a:latin typeface="Consolas"/>
              </a:rPr>
              <a:t>messageSource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.getMessage(</a:t>
            </a:r>
            <a:r>
              <a:rPr lang="en-US" sz="1600">
                <a:solidFill>
                  <a:srgbClr val="2A00FF"/>
                </a:solidFill>
                <a:latin typeface="Consolas"/>
              </a:rPr>
              <a:t>"inter2.title"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b="1">
                <a:solidFill>
                  <a:srgbClr val="6A3E3E"/>
                </a:solidFill>
                <a:latin typeface="Consolas"/>
              </a:rPr>
              <a:t>lokalizacija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) + </a:t>
            </a:r>
            <a:r>
              <a:rPr lang="en-US" sz="1600" b="1">
                <a:solidFill>
                  <a:srgbClr val="2A00FF"/>
                </a:solidFill>
                <a:latin typeface="Consolas"/>
              </a:rPr>
              <a:t>"&lt;/title&gt;\r\n"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+ 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057017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Korišćenje različitih poruka za različite korisnike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Koristiti sesiju</a:t>
            </a:r>
            <a:r>
              <a:rPr lang="en-US" sz="4000">
                <a:latin typeface="+mn-lt"/>
              </a:rPr>
              <a:t> </a:t>
            </a:r>
            <a:r>
              <a:rPr lang="pl-PL" sz="4000">
                <a:latin typeface="+mn-lt"/>
              </a:rPr>
              <a:t>– automatski upravljati lokalizacijom</a:t>
            </a:r>
            <a:endParaRPr lang="en-US" sz="4000">
              <a:latin typeface="+mn-lt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347134" y="1509421"/>
            <a:ext cx="45862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RS" b="1">
                <a:solidFill>
                  <a:srgbClr val="FF0000"/>
                </a:solidFill>
              </a:rPr>
              <a:t>Internacionalizacija2Controller i index()</a:t>
            </a:r>
            <a:endParaRPr lang="sr-Latn-RS" altLang="sr-Latn-RS" b="1">
              <a:solidFill>
                <a:srgbClr val="FF0000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1482139"/>
            <a:ext cx="6806045" cy="34837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382" y="2951164"/>
            <a:ext cx="6731146" cy="344537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5856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Dodatno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7"/>
            <a:ext cx="11684000" cy="2807932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/>
              <a:t>Više o lokalizaciji u Spring Boot možete videti na</a:t>
            </a:r>
            <a:endParaRPr lang="en-US"/>
          </a:p>
          <a:p>
            <a:pPr marL="0" indent="0">
              <a:buNone/>
            </a:pPr>
            <a:r>
              <a:rPr lang="sr-Latn-RS">
                <a:hlinkClick r:id="rId3"/>
              </a:rPr>
              <a:t>https://dzone.com/articles/learn-how-to-internationalize-and-localize-your-ja</a:t>
            </a:r>
            <a:r>
              <a:rPr lang="en-US"/>
              <a:t> </a:t>
            </a:r>
            <a:endParaRPr lang="sr-Latn-RS"/>
          </a:p>
          <a:p>
            <a:pPr marL="0" indent="0">
              <a:buNone/>
            </a:pPr>
            <a:r>
              <a:rPr lang="en-US">
                <a:hlinkClick r:id="rId4"/>
              </a:rPr>
              <a:t>https://www.baeldung.com/spring-boot-internationalization/</a:t>
            </a:r>
            <a:r>
              <a:rPr lang="en-US"/>
              <a:t> </a:t>
            </a:r>
          </a:p>
          <a:p>
            <a:pPr marL="0" indent="0">
              <a:buNone/>
            </a:pPr>
            <a:r>
              <a:rPr lang="en-US">
                <a:hlinkClick r:id="rId5"/>
              </a:rPr>
              <a:t>https://lokalise.com/blog/spring-boot-internationalization/</a:t>
            </a:r>
            <a:r>
              <a:rPr lang="en-US"/>
              <a:t> </a:t>
            </a:r>
          </a:p>
          <a:p>
            <a:pPr marL="0" indent="0">
              <a:buNone/>
            </a:pPr>
            <a:r>
              <a:rPr lang="en-US">
                <a:hlinkClick r:id="rId6"/>
              </a:rPr>
              <a:t>https://phrase.com/blog/posts/spring-boot-internationalization/</a:t>
            </a:r>
            <a:r>
              <a:rPr lang="en-US"/>
              <a:t> 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Koristiti sesiju</a:t>
            </a:r>
            <a:r>
              <a:rPr lang="en-US" sz="4000">
                <a:latin typeface="+mn-lt"/>
              </a:rPr>
              <a:t> </a:t>
            </a:r>
            <a:r>
              <a:rPr lang="pl-PL" sz="4000">
                <a:latin typeface="+mn-lt"/>
              </a:rPr>
              <a:t>– automatski upravljati lokalizacijom</a:t>
            </a:r>
            <a:endParaRPr lang="en-US" sz="40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078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Potreba za internacionalizacijom sadržaja</a:t>
            </a:r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1812937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/>
              <a:t>Internacionalizacijom sadržaja koji se dost</a:t>
            </a:r>
            <a:r>
              <a:rPr lang="en-US"/>
              <a:t>a</a:t>
            </a:r>
            <a:r>
              <a:rPr lang="sr-Latn-RS"/>
              <a:t>vlja korisnicima</a:t>
            </a:r>
            <a:r>
              <a:rPr lang="en-US"/>
              <a:t>,</a:t>
            </a:r>
            <a:r>
              <a:rPr lang="sr-Latn-RS"/>
              <a:t> aplikacije se prilagođava potrebama korisnika koji dolaze iz različitih zemalja</a:t>
            </a:r>
            <a:r>
              <a:rPr lang="en-US"/>
              <a:t>/regiona.</a:t>
            </a:r>
          </a:p>
          <a:p>
            <a:pPr marL="0" indent="0">
              <a:buNone/>
            </a:pPr>
            <a:r>
              <a:rPr lang="en-US"/>
              <a:t>Na ovaj na</a:t>
            </a:r>
            <a:r>
              <a:rPr lang="sr-Latn-RS"/>
              <a:t>č</a:t>
            </a:r>
            <a:r>
              <a:rPr lang="en-US"/>
              <a:t>in aplikacija postaje dostupna </a:t>
            </a:r>
            <a:r>
              <a:rPr lang="sr-Latn-RS"/>
              <a:t>š</a:t>
            </a:r>
            <a:r>
              <a:rPr lang="en-US"/>
              <a:t>iroj populaciji korisnika</a:t>
            </a:r>
            <a:r>
              <a:rPr lang="sr-Latn-RS"/>
              <a:t>.</a:t>
            </a:r>
            <a:endParaRPr lang="en-US"/>
          </a:p>
          <a:p>
            <a:pPr lvl="1"/>
            <a:r>
              <a:rPr lang="en-US"/>
              <a:t>Ne znaju svi korisnici predefinisani jezik na kome je pravljena apliakcije</a:t>
            </a:r>
            <a:endParaRPr lang="sr-Latn-R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Uvod</a:t>
            </a:r>
          </a:p>
        </p:txBody>
      </p:sp>
    </p:spTree>
    <p:extLst>
      <p:ext uri="{BB962C8B-B14F-4D97-AF65-F5344CB8AC3E}">
        <p14:creationId xmlns:p14="http://schemas.microsoft.com/office/powerpoint/2010/main" val="90651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Potreba za internacionalizacijom sadržaja</a:t>
            </a:r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Uvod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681" y="1482139"/>
            <a:ext cx="8733992" cy="5337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85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Potreba za internacionalizacijom sadržaja</a:t>
            </a:r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Uvod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754" y="1035085"/>
            <a:ext cx="9222365" cy="56356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1818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Potreba za internacionalizacijom sadržaja</a:t>
            </a:r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Uvod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156" y="1074878"/>
            <a:ext cx="10093036" cy="561007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379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Potreba za internacionalizacijom sadržaja</a:t>
            </a:r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8"/>
            <a:ext cx="11684000" cy="5002947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/>
              <a:t>Osnovna ideja internacionalizacije sadržaja može se vid</a:t>
            </a:r>
            <a:r>
              <a:rPr lang="en-US"/>
              <a:t>eti</a:t>
            </a:r>
            <a:r>
              <a:rPr lang="sr-Latn-RS"/>
              <a:t> iz činjenice da različiti korisnici imaju potrebu da koriste aplikaciju na različitim jezicima</a:t>
            </a:r>
            <a:r>
              <a:rPr lang="en-US"/>
              <a:t>/pismima.</a:t>
            </a:r>
            <a:endParaRPr lang="sr-Latn-R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Uvod</a:t>
            </a:r>
          </a:p>
        </p:txBody>
      </p:sp>
    </p:spTree>
    <p:extLst>
      <p:ext uri="{BB962C8B-B14F-4D97-AF65-F5344CB8AC3E}">
        <p14:creationId xmlns:p14="http://schemas.microsoft.com/office/powerpoint/2010/main" val="287715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Definisanje poruka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/>
              <a:t>Sav tekstulani sadržaj koji se koristi za potrebe internacionalizacije piše se </a:t>
            </a:r>
            <a:r>
              <a:rPr lang="en-US"/>
              <a:t>u </a:t>
            </a:r>
            <a:r>
              <a:rPr lang="sr-Latn-RS"/>
              <a:t>property fajlovima, a oni se skladište u okviru </a:t>
            </a:r>
            <a:r>
              <a:rPr lang="sr-Latn-RS" b="1"/>
              <a:t>src/main/resources </a:t>
            </a:r>
            <a:r>
              <a:rPr lang="en-US"/>
              <a:t>direktorijuma.</a:t>
            </a:r>
          </a:p>
          <a:p>
            <a:pPr marL="0" indent="0">
              <a:buNone/>
            </a:pPr>
            <a:r>
              <a:rPr lang="en-US"/>
              <a:t>Obi</a:t>
            </a:r>
            <a:r>
              <a:rPr lang="sr-Latn-RS"/>
              <a:t>č</a:t>
            </a:r>
            <a:r>
              <a:rPr lang="en-US"/>
              <a:t>no se kreira </a:t>
            </a:r>
            <a:r>
              <a:rPr lang="sr-Latn-RS"/>
              <a:t>defaultni fajl pod nazivom </a:t>
            </a:r>
            <a:r>
              <a:rPr lang="sr-Latn-RS" b="1"/>
              <a:t>messages.properties </a:t>
            </a:r>
            <a:r>
              <a:rPr lang="sr-Latn-RS"/>
              <a:t>u kome se navodi predefinisani</a:t>
            </a:r>
            <a:r>
              <a:rPr lang="en-US"/>
              <a:t>/osnovni set poruka koji se koristi ako aplikacija ne podr</a:t>
            </a:r>
            <a:r>
              <a:rPr lang="sr-Latn-RS"/>
              <a:t>žava poruku za odabrani jezik internacionalizacije.</a:t>
            </a:r>
          </a:p>
          <a:p>
            <a:pPr marL="0" indent="0">
              <a:buNone/>
            </a:pPr>
            <a:r>
              <a:rPr lang="sr-Latn-RS"/>
              <a:t>Za svaki jezik internacionalizacije koji treba da podržava aplikacija se navodi set poruka u okviru zasebnog property fajla, pri čemu taj fajl sadrži </a:t>
            </a:r>
            <a:r>
              <a:rPr lang="sr-Latn-RS" b="1"/>
              <a:t>sufiks</a:t>
            </a:r>
            <a:r>
              <a:rPr lang="sr-Latn-RS"/>
              <a:t> koji predstvlja kod zemlje (npr. </a:t>
            </a:r>
            <a:r>
              <a:rPr lang="sr-Latn-RS" b="1"/>
              <a:t>messages_sr.properties</a:t>
            </a:r>
            <a:r>
              <a:rPr lang="sr-Latn-RS"/>
              <a:t>,</a:t>
            </a:r>
            <a:r>
              <a:rPr lang="sr-Latn-RS" b="1"/>
              <a:t> messages_de.properties</a:t>
            </a:r>
            <a:r>
              <a:rPr lang="sr-Latn-RS"/>
              <a:t>, </a:t>
            </a:r>
            <a:r>
              <a:rPr lang="sr-Latn-RS" b="1"/>
              <a:t>messages_nl.properties,</a:t>
            </a:r>
            <a:r>
              <a:rPr lang="sr-Latn-RS"/>
              <a:t>...)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Datoteke u kojima se navode poruke</a:t>
            </a:r>
            <a:endParaRPr lang="en-US" sz="40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0310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Definisanje poruka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r-Latn-RS"/>
              <a:t>Sadržaj datoteke navodi se po principu </a:t>
            </a:r>
            <a:r>
              <a:rPr lang="sr-Latn-RS" b="1"/>
              <a:t>ključ</a:t>
            </a:r>
            <a:r>
              <a:rPr lang="en-US" b="1"/>
              <a:t>=vrednost</a:t>
            </a:r>
          </a:p>
          <a:p>
            <a:pPr marL="0" indent="0">
              <a:buNone/>
            </a:pPr>
            <a:r>
              <a:rPr lang="sr-Latn-RS"/>
              <a:t>Ključ može da se sastojati iz više reči koje se odvajaju simbolom </a:t>
            </a:r>
            <a:r>
              <a:rPr lang="en-US"/>
              <a:t>“</a:t>
            </a:r>
            <a:r>
              <a:rPr lang="sr-Latn-RS"/>
              <a:t>.</a:t>
            </a:r>
            <a:r>
              <a:rPr lang="en-US"/>
              <a:t>” sa ciljem da se defini</a:t>
            </a:r>
            <a:r>
              <a:rPr lang="sr-Latn-RS"/>
              <a:t>še hijerahija poruka u okviru samog fajla, a obično odgovara lokaciji labele u HTML fajlu za koju se definiše poruka</a:t>
            </a:r>
          </a:p>
          <a:p>
            <a:pPr marL="0" indent="0">
              <a:buNone/>
            </a:pPr>
            <a:endParaRPr lang="sr-Latn-RS"/>
          </a:p>
          <a:p>
            <a:pPr marL="0" indent="0">
              <a:buNone/>
            </a:pPr>
            <a:r>
              <a:rPr lang="sr-Latn-RS" sz="2600">
                <a:solidFill>
                  <a:srgbClr val="000000"/>
                </a:solidFill>
                <a:latin typeface="Consolas"/>
              </a:rPr>
              <a:t>filmovi.</a:t>
            </a:r>
            <a:r>
              <a:rPr lang="en-US" sz="2600">
                <a:solidFill>
                  <a:srgbClr val="000000"/>
                </a:solidFill>
                <a:latin typeface="Consolas"/>
              </a:rPr>
              <a:t>index.</a:t>
            </a:r>
            <a:r>
              <a:rPr lang="sr-Latn-RS" sz="2600">
                <a:solidFill>
                  <a:srgbClr val="000000"/>
                </a:solidFill>
                <a:latin typeface="Consolas"/>
              </a:rPr>
              <a:t>title</a:t>
            </a:r>
            <a:r>
              <a:rPr lang="en-US" sz="2600">
                <a:solidFill>
                  <a:srgbClr val="000000"/>
                </a:solidFill>
                <a:latin typeface="Consolas"/>
              </a:rPr>
              <a:t>=</a:t>
            </a:r>
            <a:r>
              <a:rPr lang="sr-Latn-RS" sz="2600">
                <a:solidFill>
                  <a:srgbClr val="2A00FF"/>
                </a:solidFill>
                <a:latin typeface="Consolas"/>
              </a:rPr>
              <a:t>Movies</a:t>
            </a:r>
            <a:endParaRPr lang="en-US" sz="2600">
              <a:solidFill>
                <a:srgbClr val="2A00FF"/>
              </a:solidFill>
              <a:latin typeface="Consolas"/>
            </a:endParaRPr>
          </a:p>
          <a:p>
            <a:pPr marL="0" indent="0">
              <a:buNone/>
            </a:pPr>
            <a:r>
              <a:rPr lang="sr-Latn-RS" sz="2600">
                <a:solidFill>
                  <a:srgbClr val="000000"/>
                </a:solidFill>
                <a:latin typeface="Consolas"/>
              </a:rPr>
              <a:t>filmovi.index.</a:t>
            </a:r>
            <a:r>
              <a:rPr lang="en-US" sz="2600">
                <a:solidFill>
                  <a:srgbClr val="000000"/>
                </a:solidFill>
                <a:latin typeface="Consolas"/>
              </a:rPr>
              <a:t>table</a:t>
            </a:r>
            <a:r>
              <a:rPr lang="sr-Latn-RS" sz="2600">
                <a:solidFill>
                  <a:srgbClr val="000000"/>
                </a:solidFill>
                <a:latin typeface="Consolas"/>
              </a:rPr>
              <a:t>.caption=</a:t>
            </a:r>
            <a:r>
              <a:rPr lang="sr-Latn-RS" sz="2600">
                <a:solidFill>
                  <a:srgbClr val="2A00FF"/>
                </a:solidFill>
                <a:latin typeface="Consolas"/>
              </a:rPr>
              <a:t>Movies</a:t>
            </a:r>
            <a:endParaRPr lang="en-US" sz="2600">
              <a:solidFill>
                <a:srgbClr val="2A00FF"/>
              </a:solidFill>
              <a:latin typeface="Consolas"/>
            </a:endParaRPr>
          </a:p>
          <a:p>
            <a:pPr marL="0" indent="0">
              <a:buNone/>
            </a:pPr>
            <a:r>
              <a:rPr lang="sr-Latn-RS" sz="2600">
                <a:solidFill>
                  <a:srgbClr val="000000"/>
                </a:solidFill>
                <a:latin typeface="Consolas"/>
              </a:rPr>
              <a:t>filmovi.index.</a:t>
            </a:r>
            <a:r>
              <a:rPr lang="en-US" sz="2600">
                <a:solidFill>
                  <a:srgbClr val="000000"/>
                </a:solidFill>
                <a:latin typeface="Consolas"/>
              </a:rPr>
              <a:t>table</a:t>
            </a:r>
            <a:r>
              <a:rPr lang="sr-Latn-RS" sz="2600">
                <a:solidFill>
                  <a:srgbClr val="000000"/>
                </a:solidFill>
                <a:latin typeface="Consolas"/>
              </a:rPr>
              <a:t>.redBr=</a:t>
            </a:r>
            <a:r>
              <a:rPr lang="sr-Latn-RS" sz="2600">
                <a:solidFill>
                  <a:srgbClr val="2A00FF"/>
                </a:solidFill>
                <a:latin typeface="Consolas"/>
              </a:rPr>
              <a:t>n</a:t>
            </a:r>
            <a:r>
              <a:rPr lang="en-US" sz="2600">
                <a:solidFill>
                  <a:srgbClr val="2A00FF"/>
                </a:solidFill>
                <a:latin typeface="Consolas"/>
              </a:rPr>
              <a:t>o</a:t>
            </a:r>
            <a:r>
              <a:rPr lang="sr-Latn-RS" sz="2600">
                <a:solidFill>
                  <a:srgbClr val="2A00FF"/>
                </a:solidFill>
                <a:latin typeface="Consolas"/>
              </a:rPr>
              <a:t>.</a:t>
            </a:r>
          </a:p>
          <a:p>
            <a:pPr marL="0" indent="0">
              <a:buNone/>
            </a:pPr>
            <a:r>
              <a:rPr lang="sr-Latn-RS" sz="2600">
                <a:solidFill>
                  <a:srgbClr val="000000"/>
                </a:solidFill>
                <a:latin typeface="Consolas"/>
              </a:rPr>
              <a:t>filmovi.index.</a:t>
            </a:r>
            <a:r>
              <a:rPr lang="en-US" sz="2600">
                <a:solidFill>
                  <a:srgbClr val="000000"/>
                </a:solidFill>
                <a:latin typeface="Consolas"/>
              </a:rPr>
              <a:t>table</a:t>
            </a:r>
            <a:r>
              <a:rPr lang="sr-Latn-RS" sz="260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2600">
                <a:solidFill>
                  <a:srgbClr val="000000"/>
                </a:solidFill>
                <a:latin typeface="Consolas"/>
              </a:rPr>
              <a:t>naziv</a:t>
            </a:r>
            <a:r>
              <a:rPr lang="sr-Latn-RS" sz="2600">
                <a:solidFill>
                  <a:srgbClr val="000000"/>
                </a:solidFill>
                <a:latin typeface="Consolas"/>
              </a:rPr>
              <a:t>=</a:t>
            </a:r>
            <a:r>
              <a:rPr lang="sr-Latn-RS" sz="2600">
                <a:solidFill>
                  <a:srgbClr val="2A00FF"/>
                </a:solidFill>
                <a:latin typeface="Consolas"/>
              </a:rPr>
              <a:t>title</a:t>
            </a:r>
          </a:p>
          <a:p>
            <a:pPr marL="0" indent="0">
              <a:buNone/>
            </a:pPr>
            <a:r>
              <a:rPr lang="sr-Latn-RS" sz="2600">
                <a:solidFill>
                  <a:srgbClr val="000000"/>
                </a:solidFill>
                <a:latin typeface="Consolas"/>
              </a:rPr>
              <a:t>projekcije.index.</a:t>
            </a:r>
            <a:r>
              <a:rPr lang="en-US" sz="2600">
                <a:solidFill>
                  <a:srgbClr val="000000"/>
                </a:solidFill>
                <a:latin typeface="Consolas"/>
              </a:rPr>
              <a:t>table</a:t>
            </a:r>
            <a:r>
              <a:rPr lang="sr-Latn-RS" sz="2600">
                <a:solidFill>
                  <a:srgbClr val="000000"/>
                </a:solidFill>
                <a:latin typeface="Consolas"/>
              </a:rPr>
              <a:t>.caption=</a:t>
            </a:r>
            <a:r>
              <a:rPr lang="sr-Latn-RS" sz="2600">
                <a:solidFill>
                  <a:srgbClr val="2A00FF"/>
                </a:solidFill>
                <a:latin typeface="Consolas"/>
              </a:rPr>
              <a:t>Projections</a:t>
            </a:r>
          </a:p>
          <a:p>
            <a:pPr marL="0" indent="0">
              <a:buNone/>
            </a:pPr>
            <a:endParaRPr lang="en-US" sz="260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sr-Latn-RS" sz="2600">
                <a:solidFill>
                  <a:srgbClr val="000000"/>
                </a:solidFill>
                <a:latin typeface="Consolas"/>
              </a:rPr>
              <a:t>filmovi.</a:t>
            </a:r>
            <a:r>
              <a:rPr lang="en-US" sz="2600">
                <a:solidFill>
                  <a:srgbClr val="000000"/>
                </a:solidFill>
                <a:latin typeface="Consolas"/>
              </a:rPr>
              <a:t>index.</a:t>
            </a:r>
            <a:r>
              <a:rPr lang="sr-Latn-RS" sz="2600">
                <a:solidFill>
                  <a:srgbClr val="000000"/>
                </a:solidFill>
                <a:latin typeface="Consolas"/>
              </a:rPr>
              <a:t>title</a:t>
            </a:r>
            <a:r>
              <a:rPr lang="en-US" sz="26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2600">
                <a:solidFill>
                  <a:srgbClr val="2A00FF"/>
                </a:solidFill>
                <a:latin typeface="Consolas"/>
              </a:rPr>
              <a:t>Filmovi</a:t>
            </a:r>
          </a:p>
          <a:p>
            <a:pPr marL="0" indent="0">
              <a:buNone/>
            </a:pPr>
            <a:r>
              <a:rPr lang="sr-Latn-RS" sz="2600">
                <a:solidFill>
                  <a:srgbClr val="000000"/>
                </a:solidFill>
                <a:latin typeface="Consolas"/>
              </a:rPr>
              <a:t>filmovi.index.</a:t>
            </a:r>
            <a:r>
              <a:rPr lang="en-US" sz="2600">
                <a:solidFill>
                  <a:srgbClr val="000000"/>
                </a:solidFill>
                <a:latin typeface="Consolas"/>
              </a:rPr>
              <a:t>table</a:t>
            </a:r>
            <a:r>
              <a:rPr lang="sr-Latn-RS" sz="2600">
                <a:solidFill>
                  <a:srgbClr val="000000"/>
                </a:solidFill>
                <a:latin typeface="Consolas"/>
              </a:rPr>
              <a:t>.caption=</a:t>
            </a:r>
            <a:r>
              <a:rPr lang="sr-Latn-RS" sz="2600">
                <a:solidFill>
                  <a:srgbClr val="2A00FF"/>
                </a:solidFill>
                <a:latin typeface="Consolas"/>
              </a:rPr>
              <a:t>Filmovi</a:t>
            </a:r>
          </a:p>
          <a:p>
            <a:pPr marL="0" indent="0">
              <a:buNone/>
            </a:pPr>
            <a:r>
              <a:rPr lang="sr-Latn-RS" sz="2600">
                <a:solidFill>
                  <a:srgbClr val="000000"/>
                </a:solidFill>
                <a:latin typeface="Consolas"/>
              </a:rPr>
              <a:t>filmovi.index.</a:t>
            </a:r>
            <a:r>
              <a:rPr lang="en-US" sz="2600">
                <a:solidFill>
                  <a:srgbClr val="000000"/>
                </a:solidFill>
                <a:latin typeface="Consolas"/>
              </a:rPr>
              <a:t>table</a:t>
            </a:r>
            <a:r>
              <a:rPr lang="sr-Latn-RS" sz="2600">
                <a:solidFill>
                  <a:srgbClr val="000000"/>
                </a:solidFill>
                <a:latin typeface="Consolas"/>
              </a:rPr>
              <a:t>.brojStavke=</a:t>
            </a:r>
            <a:r>
              <a:rPr lang="en-US" sz="2600">
                <a:solidFill>
                  <a:srgbClr val="2A00FF"/>
                </a:solidFill>
                <a:latin typeface="Consolas"/>
              </a:rPr>
              <a:t>r. br.</a:t>
            </a:r>
            <a:endParaRPr lang="sr-Latn-RS" sz="2600">
              <a:solidFill>
                <a:srgbClr val="2A00FF"/>
              </a:solidFill>
              <a:latin typeface="Consolas"/>
            </a:endParaRPr>
          </a:p>
          <a:p>
            <a:pPr marL="0" indent="0">
              <a:buNone/>
            </a:pPr>
            <a:r>
              <a:rPr lang="sr-Latn-RS" sz="2600">
                <a:solidFill>
                  <a:srgbClr val="000000"/>
                </a:solidFill>
                <a:latin typeface="Consolas"/>
              </a:rPr>
              <a:t>filmovi.index.</a:t>
            </a:r>
            <a:r>
              <a:rPr lang="en-US" sz="2600">
                <a:solidFill>
                  <a:srgbClr val="000000"/>
                </a:solidFill>
                <a:latin typeface="Consolas"/>
              </a:rPr>
              <a:t>table</a:t>
            </a:r>
            <a:r>
              <a:rPr lang="sr-Latn-RS" sz="260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2600">
                <a:solidFill>
                  <a:srgbClr val="000000"/>
                </a:solidFill>
                <a:latin typeface="Consolas"/>
              </a:rPr>
              <a:t>naziv</a:t>
            </a:r>
            <a:r>
              <a:rPr lang="sr-Latn-RS" sz="26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2600">
                <a:solidFill>
                  <a:srgbClr val="2A00FF"/>
                </a:solidFill>
                <a:latin typeface="Consolas"/>
              </a:rPr>
              <a:t>naziv</a:t>
            </a:r>
            <a:endParaRPr lang="sr-Latn-RS" sz="2600">
              <a:solidFill>
                <a:srgbClr val="2A00FF"/>
              </a:solidFill>
              <a:latin typeface="Consolas"/>
            </a:endParaRPr>
          </a:p>
          <a:p>
            <a:pPr marL="0" indent="0">
              <a:buNone/>
            </a:pPr>
            <a:r>
              <a:rPr lang="sr-Latn-RS" sz="2600">
                <a:solidFill>
                  <a:srgbClr val="000000"/>
                </a:solidFill>
                <a:latin typeface="Consolas"/>
              </a:rPr>
              <a:t>projekcije.index.</a:t>
            </a:r>
            <a:r>
              <a:rPr lang="en-US" sz="2600">
                <a:solidFill>
                  <a:srgbClr val="000000"/>
                </a:solidFill>
                <a:latin typeface="Consolas"/>
              </a:rPr>
              <a:t>table</a:t>
            </a:r>
            <a:r>
              <a:rPr lang="sr-Latn-RS" sz="2600">
                <a:solidFill>
                  <a:srgbClr val="000000"/>
                </a:solidFill>
                <a:latin typeface="Consolas"/>
              </a:rPr>
              <a:t>.caption=</a:t>
            </a:r>
            <a:r>
              <a:rPr lang="sr-Latn-RS" sz="2600">
                <a:solidFill>
                  <a:srgbClr val="2A00FF"/>
                </a:solidFill>
                <a:latin typeface="Consolas"/>
              </a:rPr>
              <a:t>Projekcije</a:t>
            </a:r>
            <a:endParaRPr lang="en-US" sz="2600">
              <a:solidFill>
                <a:srgbClr val="2A00FF"/>
              </a:solidFill>
              <a:latin typeface="Consola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Izgled messages.properties datoteke</a:t>
            </a:r>
            <a:endParaRPr lang="en-US" sz="4000">
              <a:latin typeface="+mn-lt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301051" y="3823355"/>
            <a:ext cx="4058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RS"/>
              <a:t>messages.properties</a:t>
            </a:r>
            <a:endParaRPr lang="sr-Latn-RS" altLang="sr-Latn-R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277960" y="5410478"/>
            <a:ext cx="4058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RS"/>
              <a:t>messages_sr.properties</a:t>
            </a:r>
            <a:endParaRPr lang="sr-Latn-RS" altLang="sr-Latn-R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033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16772</TotalTime>
  <Words>1911</Words>
  <Application>Microsoft Office PowerPoint</Application>
  <PresentationFormat>Widescreen</PresentationFormat>
  <Paragraphs>241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Office Theme</vt:lpstr>
      <vt:lpstr>Osnove web programiranja</vt:lpstr>
      <vt:lpstr>Sadržaj</vt:lpstr>
      <vt:lpstr>Potreba za internacionalizacijom sadržaja</vt:lpstr>
      <vt:lpstr>Potreba za internacionalizacijom sadržaja</vt:lpstr>
      <vt:lpstr>Potreba za internacionalizacijom sadržaja</vt:lpstr>
      <vt:lpstr>Potreba za internacionalizacijom sadržaja</vt:lpstr>
      <vt:lpstr>Potreba za internacionalizacijom sadržaja</vt:lpstr>
      <vt:lpstr>Definisanje poruka</vt:lpstr>
      <vt:lpstr>Definisanje poruka</vt:lpstr>
      <vt:lpstr>Definisanje poruka</vt:lpstr>
      <vt:lpstr>Izvor poruka</vt:lpstr>
      <vt:lpstr>Izvor poruka</vt:lpstr>
      <vt:lpstr>Izvor poruka</vt:lpstr>
      <vt:lpstr>Izvor poruka</vt:lpstr>
      <vt:lpstr>Korišćenje različitih poruka za različite korisnike</vt:lpstr>
      <vt:lpstr>Korišćenje različitih poruka za različite korisnike</vt:lpstr>
      <vt:lpstr>Korišćenje različitih poruka za različite korisnike</vt:lpstr>
      <vt:lpstr>Korišćenje različitih poruka za različite korisnike</vt:lpstr>
      <vt:lpstr>Korišćenje različitih poruka za različite korisnike</vt:lpstr>
      <vt:lpstr>Korišćenje različitih poruka za različite korisnike</vt:lpstr>
      <vt:lpstr>Korišćenje različitih poruka za različite korisnike</vt:lpstr>
      <vt:lpstr>Korišćenje različitih poruka za različite korisnike</vt:lpstr>
      <vt:lpstr>Korišćenje različitih poruka za različite korisnike</vt:lpstr>
      <vt:lpstr>Korišćenje različitih poruka za različite korisnike</vt:lpstr>
      <vt:lpstr>Dodatno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Web Development</dc:title>
  <dc:creator>Milos</dc:creator>
  <cp:lastModifiedBy>Siniša</cp:lastModifiedBy>
  <cp:revision>1553</cp:revision>
  <dcterms:created xsi:type="dcterms:W3CDTF">2020-03-26T12:06:01Z</dcterms:created>
  <dcterms:modified xsi:type="dcterms:W3CDTF">2022-11-17T11:01:07Z</dcterms:modified>
</cp:coreProperties>
</file>