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520" r:id="rId2"/>
    <p:sldId id="258" r:id="rId3"/>
    <p:sldId id="519" r:id="rId4"/>
    <p:sldId id="492" r:id="rId5"/>
    <p:sldId id="521" r:id="rId6"/>
    <p:sldId id="493" r:id="rId7"/>
    <p:sldId id="522" r:id="rId8"/>
    <p:sldId id="497" r:id="rId9"/>
    <p:sldId id="495" r:id="rId10"/>
    <p:sldId id="496" r:id="rId11"/>
    <p:sldId id="494" r:id="rId12"/>
    <p:sldId id="499" r:id="rId13"/>
    <p:sldId id="500" r:id="rId14"/>
    <p:sldId id="503" r:id="rId15"/>
    <p:sldId id="501" r:id="rId16"/>
    <p:sldId id="502" r:id="rId17"/>
    <p:sldId id="504" r:id="rId18"/>
    <p:sldId id="505" r:id="rId19"/>
    <p:sldId id="257" r:id="rId20"/>
    <p:sldId id="514" r:id="rId21"/>
    <p:sldId id="5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8BE"/>
    <a:srgbClr val="BF247D"/>
    <a:srgbClr val="F16726"/>
    <a:srgbClr val="31AC4A"/>
    <a:srgbClr val="EA23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8" autoAdjust="0"/>
    <p:restoredTop sz="88201" autoAdjust="0"/>
  </p:normalViewPr>
  <p:slideViewPr>
    <p:cSldViewPr snapToGrid="0">
      <p:cViewPr varScale="1">
        <p:scale>
          <a:sx n="113" d="100"/>
          <a:sy n="113" d="100"/>
        </p:scale>
        <p:origin x="61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ACB24-D4FF-43DD-8E64-17BD169289AA}"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06C24-BA1C-48DB-B8E9-887F4C67C9B6}" type="slidenum">
              <a:rPr lang="en-US" smtClean="0"/>
              <a:t>‹#›</a:t>
            </a:fld>
            <a:endParaRPr lang="en-US"/>
          </a:p>
        </p:txBody>
      </p:sp>
    </p:spTree>
    <p:extLst>
      <p:ext uri="{BB962C8B-B14F-4D97-AF65-F5344CB8AC3E}">
        <p14:creationId xmlns:p14="http://schemas.microsoft.com/office/powerpoint/2010/main" val="422462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Import </a:t>
            </a:r>
            <a:r>
              <a:rPr lang="sr-Latn-RS"/>
              <a:t>projekta iz </a:t>
            </a:r>
            <a:r>
              <a:rPr lang="en-US"/>
              <a:t>BioskopVebAplikacijaT</a:t>
            </a:r>
            <a:r>
              <a:rPr lang="sr-Latn-RS"/>
              <a:t>6</a:t>
            </a:r>
            <a:r>
              <a:rPr lang="en-US"/>
              <a:t>.zip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Consolas"/>
            </a:endParaRPr>
          </a:p>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 li </a:t>
            </a:r>
            <a:r>
              <a:rPr lang="sr-Latn-RS"/>
              <a:t>sada možete da </a:t>
            </a:r>
            <a:r>
              <a:rPr lang="en-US"/>
              <a:t>pretpostav</a:t>
            </a:r>
            <a:r>
              <a:rPr lang="sr-Latn-RS"/>
              <a:t>ite</a:t>
            </a:r>
            <a:r>
              <a:rPr lang="en-US"/>
              <a:t> koji se preoblem mo</a:t>
            </a:r>
            <a:r>
              <a:rPr lang="sr-Latn-RS"/>
              <a:t>ž</a:t>
            </a:r>
            <a:r>
              <a:rPr lang="en-US"/>
              <a:t>e javiti </a:t>
            </a:r>
            <a:r>
              <a:rPr lang="sr-Latn-RS"/>
              <a:t>z</a:t>
            </a:r>
            <a:r>
              <a:rPr lang="en-US"/>
              <a:t>bog </a:t>
            </a:r>
            <a:r>
              <a:rPr lang="sr-Latn-RS"/>
              <a:t>veze 1</a:t>
            </a:r>
            <a:r>
              <a:rPr lang="sr-Latn-RS" baseline="0"/>
              <a:t> interfejs N realizacija?</a:t>
            </a:r>
          </a:p>
          <a:p>
            <a:r>
              <a:rPr lang="sr-Latn-RS" baseline="0"/>
              <a:t>Ako ne možete da sagledate problem, idemo dalje</a:t>
            </a:r>
            <a:endParaRPr lang="en-US"/>
          </a:p>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a:t>Zaključak</a:t>
            </a:r>
            <a:r>
              <a:rPr lang="sr-Latn-RS" baseline="0"/>
              <a:t> bi bio da je potrebno nekako kontrolisati proces selekcije</a:t>
            </a:r>
            <a:r>
              <a:rPr lang="en-US">
                <a:latin typeface="Calibri" pitchFamily="34" charset="0"/>
              </a:rPr>
              <a:t>.</a:t>
            </a:r>
            <a:r>
              <a:rPr lang="sr-Latn-RS">
                <a:latin typeface="Calibri" pitchFamily="34" charset="0"/>
              </a:rPr>
              <a:t> </a:t>
            </a:r>
          </a:p>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a:latin typeface="Calibri" pitchFamily="34" charset="0"/>
              </a:rPr>
              <a:t>Kako koristiti različite imeplemntacije u različitim delovima koda?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Consolas"/>
            </a:endParaRPr>
          </a:p>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a:latin typeface="Calibri" pitchFamily="34" charset="0"/>
              </a:rPr>
              <a:t>Kako koristiti različite imeplemntacije u različitim delovima koda?</a:t>
            </a:r>
            <a:endParaRPr lang="en-US">
              <a:latin typeface="Consolas"/>
            </a:endParaRPr>
          </a:p>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defRPr/>
            </a:pPr>
            <a:r>
              <a:rPr lang="sr-Latn-RS">
                <a:latin typeface="Calibri" pitchFamily="34" charset="0"/>
              </a:rPr>
              <a:t>Primetite da metode FilmService imaju iste definicije kao i kod klase </a:t>
            </a:r>
            <a:r>
              <a:rPr lang="en-US"/>
              <a:t>Filmovi</a:t>
            </a:r>
            <a:r>
              <a:rPr lang="sr-Latn-RS"/>
              <a:t>.</a:t>
            </a:r>
            <a:endParaRPr lang="en-US">
              <a:latin typeface="Calibri" pitchFamily="34" charset="0"/>
            </a:endParaRPr>
          </a:p>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View engine</a:t>
            </a:r>
            <a:r>
              <a:rPr lang="sr-Latn-RS" baseline="0"/>
              <a:t> može biti npr. </a:t>
            </a:r>
            <a:r>
              <a:rPr lang="en-US" sz="1200" kern="1200">
                <a:solidFill>
                  <a:schemeClr val="tx1"/>
                </a:solidFill>
                <a:effectLst/>
                <a:latin typeface="+mn-lt"/>
                <a:ea typeface="+mn-ea"/>
                <a:cs typeface="+mn-cs"/>
              </a:rPr>
              <a:t>JSP</a:t>
            </a:r>
            <a:r>
              <a:rPr lang="sr-Latn-RS" sz="1200" kern="1200">
                <a:solidFill>
                  <a:schemeClr val="tx1"/>
                </a:solidFill>
                <a:effectLst/>
                <a:latin typeface="+mn-lt"/>
                <a:ea typeface="+mn-ea"/>
                <a:cs typeface="+mn-cs"/>
              </a:rPr>
              <a:t>, </a:t>
            </a:r>
            <a:r>
              <a:rPr lang="en-US" sz="1200" kern="1200">
                <a:solidFill>
                  <a:schemeClr val="tx1"/>
                </a:solidFill>
                <a:effectLst/>
                <a:latin typeface="+mn-lt"/>
                <a:ea typeface="+mn-ea"/>
                <a:cs typeface="+mn-cs"/>
              </a:rPr>
              <a:t>FreeMarker </a:t>
            </a:r>
            <a:r>
              <a:rPr lang="sr-Latn-RS" sz="1200" kern="1200">
                <a:solidFill>
                  <a:schemeClr val="tx1"/>
                </a:solidFill>
                <a:effectLst/>
                <a:latin typeface="+mn-lt"/>
                <a:ea typeface="+mn-ea"/>
                <a:cs typeface="+mn-cs"/>
              </a:rPr>
              <a:t>ili </a:t>
            </a:r>
            <a:r>
              <a:rPr lang="en-US" sz="1200" kern="1200" err="1">
                <a:solidFill>
                  <a:schemeClr val="tx1"/>
                </a:solidFill>
                <a:effectLst/>
                <a:latin typeface="+mn-lt"/>
                <a:ea typeface="+mn-ea"/>
                <a:cs typeface="+mn-cs"/>
              </a:rPr>
              <a:t>Thymeleaf</a:t>
            </a:r>
            <a:r>
              <a:rPr lang="en-US" sz="1200" kern="1200">
                <a:solidFill>
                  <a:schemeClr val="tx1"/>
                </a:solidFill>
                <a:effectLst/>
                <a:latin typeface="+mn-lt"/>
                <a:ea typeface="+mn-ea"/>
                <a:cs typeface="+mn-cs"/>
              </a:rPr>
              <a:t> template engine</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a:t>
            </a:fld>
            <a:endParaRPr lang="en-US"/>
          </a:p>
        </p:txBody>
      </p:sp>
    </p:spTree>
    <p:extLst>
      <p:ext uri="{BB962C8B-B14F-4D97-AF65-F5344CB8AC3E}">
        <p14:creationId xmlns:p14="http://schemas.microsoft.com/office/powerpoint/2010/main" val="108238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View engine</a:t>
            </a:r>
            <a:r>
              <a:rPr lang="sr-Latn-RS" baseline="0"/>
              <a:t> može biti npr. </a:t>
            </a:r>
            <a:r>
              <a:rPr lang="en-US" sz="1200" kern="1200">
                <a:solidFill>
                  <a:schemeClr val="tx1"/>
                </a:solidFill>
                <a:effectLst/>
                <a:latin typeface="+mn-lt"/>
                <a:ea typeface="+mn-ea"/>
                <a:cs typeface="+mn-cs"/>
              </a:rPr>
              <a:t>JSP</a:t>
            </a:r>
            <a:r>
              <a:rPr lang="sr-Latn-RS" sz="1200" kern="1200">
                <a:solidFill>
                  <a:schemeClr val="tx1"/>
                </a:solidFill>
                <a:effectLst/>
                <a:latin typeface="+mn-lt"/>
                <a:ea typeface="+mn-ea"/>
                <a:cs typeface="+mn-cs"/>
              </a:rPr>
              <a:t>, </a:t>
            </a:r>
            <a:r>
              <a:rPr lang="en-US" sz="1200" kern="1200">
                <a:solidFill>
                  <a:schemeClr val="tx1"/>
                </a:solidFill>
                <a:effectLst/>
                <a:latin typeface="+mn-lt"/>
                <a:ea typeface="+mn-ea"/>
                <a:cs typeface="+mn-cs"/>
              </a:rPr>
              <a:t>FreeMarker </a:t>
            </a:r>
            <a:r>
              <a:rPr lang="sr-Latn-RS" sz="1200" kern="1200">
                <a:solidFill>
                  <a:schemeClr val="tx1"/>
                </a:solidFill>
                <a:effectLst/>
                <a:latin typeface="+mn-lt"/>
                <a:ea typeface="+mn-ea"/>
                <a:cs typeface="+mn-cs"/>
              </a:rPr>
              <a:t>ili </a:t>
            </a:r>
            <a:r>
              <a:rPr lang="en-US" sz="1200" kern="1200" err="1">
                <a:solidFill>
                  <a:schemeClr val="tx1"/>
                </a:solidFill>
                <a:effectLst/>
                <a:latin typeface="+mn-lt"/>
                <a:ea typeface="+mn-ea"/>
                <a:cs typeface="+mn-cs"/>
              </a:rPr>
              <a:t>Thymeleaf</a:t>
            </a:r>
            <a:r>
              <a:rPr lang="en-US" sz="1200" kern="1200">
                <a:solidFill>
                  <a:schemeClr val="tx1"/>
                </a:solidFill>
                <a:effectLst/>
                <a:latin typeface="+mn-lt"/>
                <a:ea typeface="+mn-ea"/>
                <a:cs typeface="+mn-cs"/>
              </a:rPr>
              <a:t> template engine</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a:t>
            </a:fld>
            <a:endParaRPr lang="en-US"/>
          </a:p>
        </p:txBody>
      </p:sp>
    </p:spTree>
    <p:extLst>
      <p:ext uri="{BB962C8B-B14F-4D97-AF65-F5344CB8AC3E}">
        <p14:creationId xmlns:p14="http://schemas.microsoft.com/office/powerpoint/2010/main" val="114500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06C24-BA1C-48DB-B8E9-887F4C67C9B6}" type="slidenum">
              <a:rPr lang="en-US" smtClean="0"/>
              <a:t>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a:t>
            </a:fld>
            <a:endParaRPr lang="en-US"/>
          </a:p>
        </p:txBody>
      </p:sp>
    </p:spTree>
    <p:extLst>
      <p:ext uri="{BB962C8B-B14F-4D97-AF65-F5344CB8AC3E}">
        <p14:creationId xmlns:p14="http://schemas.microsoft.com/office/powerpoint/2010/main" val="268313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 li pretpostavljate koji se problem mo</a:t>
            </a:r>
            <a:r>
              <a:rPr lang="sr-Latn-RS"/>
              <a:t>ž</a:t>
            </a:r>
            <a:r>
              <a:rPr lang="en-US"/>
              <a:t>e javiti </a:t>
            </a:r>
            <a:r>
              <a:rPr lang="sr-Latn-RS"/>
              <a:t>z</a:t>
            </a:r>
            <a:r>
              <a:rPr lang="en-US"/>
              <a:t>bog </a:t>
            </a:r>
            <a:r>
              <a:rPr lang="sr-Latn-RS"/>
              <a:t>veze 1</a:t>
            </a:r>
            <a:r>
              <a:rPr lang="sr-Latn-RS" baseline="0"/>
              <a:t> interfejs N realizacija?</a:t>
            </a:r>
          </a:p>
          <a:p>
            <a:r>
              <a:rPr lang="sr-Latn-RS" baseline="0"/>
              <a:t>Ako ne možete da sagledate problem, idemo dalje</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a:t>
            </a:fld>
            <a:endParaRPr lang="en-US"/>
          </a:p>
        </p:txBody>
      </p:sp>
    </p:spTree>
    <p:extLst>
      <p:ext uri="{BB962C8B-B14F-4D97-AF65-F5344CB8AC3E}">
        <p14:creationId xmlns:p14="http://schemas.microsoft.com/office/powerpoint/2010/main" val="177233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0E18E3-8B1C-4B2B-AB06-477F1B0B284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04805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E18E3-8B1C-4B2B-AB06-477F1B0B284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187741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E18E3-8B1C-4B2B-AB06-477F1B0B284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99850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E18E3-8B1C-4B2B-AB06-477F1B0B284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315844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E18E3-8B1C-4B2B-AB06-477F1B0B284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84959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0E18E3-8B1C-4B2B-AB06-477F1B0B284C}"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424122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0E18E3-8B1C-4B2B-AB06-477F1B0B284C}"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345112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0E18E3-8B1C-4B2B-AB06-477F1B0B284C}"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325038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18E3-8B1C-4B2B-AB06-477F1B0B284C}"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50298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E18E3-8B1C-4B2B-AB06-477F1B0B284C}"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27099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E18E3-8B1C-4B2B-AB06-477F1B0B284C}"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37152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E18E3-8B1C-4B2B-AB06-477F1B0B284C}" type="datetimeFigureOut">
              <a:rPr lang="en-US" smtClean="0"/>
              <a:t>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EA2F-6D5D-4AA6-9C08-0E6AA7753B98}" type="slidenum">
              <a:rPr lang="en-US" smtClean="0"/>
              <a:t>‹#›</a:t>
            </a:fld>
            <a:endParaRPr lang="en-US"/>
          </a:p>
        </p:txBody>
      </p:sp>
    </p:spTree>
    <p:extLst>
      <p:ext uri="{BB962C8B-B14F-4D97-AF65-F5344CB8AC3E}">
        <p14:creationId xmlns:p14="http://schemas.microsoft.com/office/powerpoint/2010/main" val="423520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520548"/>
            <a:ext cx="9144000" cy="989415"/>
          </a:xfrm>
        </p:spPr>
        <p:txBody>
          <a:bodyPr/>
          <a:lstStyle/>
          <a:p>
            <a:r>
              <a:rPr lang="en-US" i="1">
                <a:latin typeface="+mn-lt"/>
              </a:rPr>
              <a:t>Osnove web programiranja</a:t>
            </a:r>
            <a:endParaRPr lang="en-US" i="1" dirty="0">
              <a:latin typeface="+mn-lt"/>
            </a:endParaRPr>
          </a:p>
        </p:txBody>
      </p:sp>
      <p:sp>
        <p:nvSpPr>
          <p:cNvPr id="3" name="Subtitle 2"/>
          <p:cNvSpPr>
            <a:spLocks noGrp="1"/>
          </p:cNvSpPr>
          <p:nvPr>
            <p:ph type="subTitle" idx="1"/>
          </p:nvPr>
        </p:nvSpPr>
        <p:spPr>
          <a:xfrm>
            <a:off x="1524000" y="3602039"/>
            <a:ext cx="9144000" cy="692869"/>
          </a:xfrm>
        </p:spPr>
        <p:txBody>
          <a:bodyPr>
            <a:noAutofit/>
          </a:bodyPr>
          <a:lstStyle/>
          <a:p>
            <a:r>
              <a:rPr lang="en-US" sz="4800"/>
              <a:t>Servisni sloj</a:t>
            </a:r>
          </a:p>
          <a:p>
            <a:endParaRPr lang="en-US" sz="4800" dirty="0"/>
          </a:p>
        </p:txBody>
      </p:sp>
      <p:sp>
        <p:nvSpPr>
          <p:cNvPr id="5" name="Subtitle 2"/>
          <p:cNvSpPr txBox="1">
            <a:spLocks/>
          </p:cNvSpPr>
          <p:nvPr/>
        </p:nvSpPr>
        <p:spPr>
          <a:xfrm>
            <a:off x="1523998" y="4953041"/>
            <a:ext cx="9144000" cy="665307"/>
          </a:xfrm>
          <a:prstGeom prst="rect">
            <a:avLst/>
          </a:prstGeom>
          <a:solidFill>
            <a:schemeClr val="tx1">
              <a:lumMod val="65000"/>
              <a:lumOff val="35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a:solidFill>
                  <a:schemeClr val="bg1"/>
                </a:solidFill>
              </a:rPr>
              <a:t>Termin 7</a:t>
            </a:r>
            <a:endParaRPr lang="en-US" sz="40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322" y="586152"/>
            <a:ext cx="1805353" cy="199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78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Implementacija servisnog sloja</a:t>
            </a:r>
          </a:p>
        </p:txBody>
      </p:sp>
      <p:sp>
        <p:nvSpPr>
          <p:cNvPr id="3" name="Content Placeholder 2"/>
          <p:cNvSpPr>
            <a:spLocks noGrp="1"/>
          </p:cNvSpPr>
          <p:nvPr>
            <p:ph idx="1"/>
          </p:nvPr>
        </p:nvSpPr>
        <p:spPr>
          <a:xfrm>
            <a:off x="249382" y="1574499"/>
            <a:ext cx="11684000" cy="439358"/>
          </a:xfrm>
          <a:ln w="38100">
            <a:solidFill>
              <a:schemeClr val="tx1">
                <a:lumMod val="65000"/>
                <a:lumOff val="35000"/>
              </a:schemeClr>
            </a:solidFill>
            <a:prstDash val="solid"/>
            <a:round/>
          </a:ln>
        </p:spPr>
        <p:txBody>
          <a:bodyPr>
            <a:normAutofit lnSpcReduction="10000"/>
          </a:bodyPr>
          <a:lstStyle/>
          <a:p>
            <a:pPr marL="0" indent="0">
              <a:buNone/>
            </a:pPr>
            <a:r>
              <a:rPr lang="sr-Latn-RS">
                <a:latin typeface="Calibri" pitchFamily="34" charset="0"/>
              </a:rPr>
              <a:t>Za entitet Film bi primer servisa bio FilmService.</a:t>
            </a:r>
            <a:endParaRPr lang="en-US">
              <a:latin typeface="Calibri" pitchFamily="34" charset="0"/>
            </a:endParaRPr>
          </a:p>
          <a:p>
            <a:pPr marL="0" indent="0">
              <a:buNone/>
            </a:pPr>
            <a:endParaRPr lang="vi-VN"/>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Interfejsi</a:t>
            </a:r>
            <a:endParaRPr lang="en-US" sz="4000">
              <a:latin typeface="+mn-lt"/>
            </a:endParaRPr>
          </a:p>
        </p:txBody>
      </p:sp>
      <p:sp>
        <p:nvSpPr>
          <p:cNvPr id="6" name="Rectangle 5"/>
          <p:cNvSpPr/>
          <p:nvPr/>
        </p:nvSpPr>
        <p:spPr>
          <a:xfrm>
            <a:off x="249381" y="2138686"/>
            <a:ext cx="11684001" cy="4524315"/>
          </a:xfrm>
          <a:prstGeom prst="rect">
            <a:avLst/>
          </a:prstGeom>
        </p:spPr>
        <p:txBody>
          <a:bodyPr wrap="square">
            <a:spAutoFit/>
          </a:bodyPr>
          <a:lstStyle/>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interface</a:t>
            </a:r>
            <a:r>
              <a:rPr lang="en-US">
                <a:solidFill>
                  <a:srgbClr val="000000"/>
                </a:solidFill>
                <a:latin typeface="Consolas"/>
              </a:rPr>
              <a:t> FilmService {</a:t>
            </a:r>
          </a:p>
          <a:p>
            <a:endParaRPr lang="en-US">
              <a:latin typeface="Consolas"/>
            </a:endParaRPr>
          </a:p>
          <a:p>
            <a:r>
              <a:rPr lang="en-US">
                <a:solidFill>
                  <a:srgbClr val="000000"/>
                </a:solidFill>
                <a:latin typeface="Consolas"/>
              </a:rPr>
              <a:t>	Film findOne(Long </a:t>
            </a:r>
            <a:r>
              <a:rPr lang="en-US">
                <a:solidFill>
                  <a:srgbClr val="6A3E3E"/>
                </a:solidFill>
                <a:latin typeface="Consolas"/>
              </a:rPr>
              <a:t>id</a:t>
            </a:r>
            <a:r>
              <a:rPr lang="en-US">
                <a:solidFill>
                  <a:srgbClr val="000000"/>
                </a:solidFill>
                <a:latin typeface="Consolas"/>
              </a:rPr>
              <a:t>); </a:t>
            </a:r>
          </a:p>
          <a:p>
            <a:r>
              <a:rPr lang="en-US">
                <a:solidFill>
                  <a:srgbClr val="000000"/>
                </a:solidFill>
                <a:latin typeface="Consolas"/>
              </a:rPr>
              <a:t>	List&lt;Film&gt; findAll(); </a:t>
            </a:r>
          </a:p>
          <a:p>
            <a:r>
              <a:rPr lang="en-US">
                <a:solidFill>
                  <a:srgbClr val="000000"/>
                </a:solidFill>
                <a:latin typeface="Consolas"/>
              </a:rPr>
              <a:t>	Film save(Film </a:t>
            </a:r>
            <a:r>
              <a:rPr lang="en-US">
                <a:solidFill>
                  <a:srgbClr val="6A3E3E"/>
                </a:solidFill>
                <a:latin typeface="Consolas"/>
              </a:rPr>
              <a:t>film</a:t>
            </a:r>
            <a:r>
              <a:rPr lang="en-US">
                <a:solidFill>
                  <a:srgbClr val="000000"/>
                </a:solidFill>
                <a:latin typeface="Consolas"/>
              </a:rPr>
              <a:t>); </a:t>
            </a:r>
          </a:p>
          <a:p>
            <a:r>
              <a:rPr lang="en-US">
                <a:solidFill>
                  <a:srgbClr val="000000"/>
                </a:solidFill>
                <a:latin typeface="Consolas"/>
              </a:rPr>
              <a:t>	List&lt;Film&gt; save(List&lt;Film&gt; </a:t>
            </a:r>
            <a:r>
              <a:rPr lang="en-US">
                <a:solidFill>
                  <a:srgbClr val="6A3E3E"/>
                </a:solidFill>
                <a:latin typeface="Consolas"/>
              </a:rPr>
              <a:t>films</a:t>
            </a:r>
            <a:r>
              <a:rPr lang="en-US">
                <a:solidFill>
                  <a:srgbClr val="000000"/>
                </a:solidFill>
                <a:latin typeface="Consolas"/>
              </a:rPr>
              <a:t>); </a:t>
            </a:r>
          </a:p>
          <a:p>
            <a:r>
              <a:rPr lang="en-US">
                <a:solidFill>
                  <a:srgbClr val="000000"/>
                </a:solidFill>
                <a:latin typeface="Consolas"/>
              </a:rPr>
              <a:t>	Film update(Film </a:t>
            </a:r>
            <a:r>
              <a:rPr lang="en-US">
                <a:solidFill>
                  <a:srgbClr val="6A3E3E"/>
                </a:solidFill>
                <a:latin typeface="Consolas"/>
              </a:rPr>
              <a:t>film</a:t>
            </a:r>
            <a:r>
              <a:rPr lang="en-US">
                <a:solidFill>
                  <a:srgbClr val="000000"/>
                </a:solidFill>
                <a:latin typeface="Consolas"/>
              </a:rPr>
              <a:t>); </a:t>
            </a:r>
          </a:p>
          <a:p>
            <a:r>
              <a:rPr lang="en-US">
                <a:solidFill>
                  <a:srgbClr val="000000"/>
                </a:solidFill>
                <a:latin typeface="Consolas"/>
              </a:rPr>
              <a:t>	List&lt;Film&gt; update(List&lt;Film&gt; </a:t>
            </a:r>
            <a:r>
              <a:rPr lang="en-US">
                <a:solidFill>
                  <a:srgbClr val="6A3E3E"/>
                </a:solidFill>
                <a:latin typeface="Consolas"/>
              </a:rPr>
              <a:t>films</a:t>
            </a:r>
            <a:r>
              <a:rPr lang="en-US">
                <a:solidFill>
                  <a:srgbClr val="000000"/>
                </a:solidFill>
                <a:latin typeface="Consolas"/>
              </a:rPr>
              <a:t>);</a:t>
            </a:r>
          </a:p>
          <a:p>
            <a:r>
              <a:rPr lang="en-US">
                <a:solidFill>
                  <a:srgbClr val="000000"/>
                </a:solidFill>
                <a:latin typeface="Consolas"/>
              </a:rPr>
              <a:t>	Film delete(Long </a:t>
            </a:r>
            <a:r>
              <a:rPr lang="en-US">
                <a:solidFill>
                  <a:srgbClr val="6A3E3E"/>
                </a:solidFill>
                <a:latin typeface="Consolas"/>
              </a:rPr>
              <a:t>id</a:t>
            </a:r>
            <a:r>
              <a:rPr lang="en-US">
                <a:solidFill>
                  <a:srgbClr val="000000"/>
                </a:solidFill>
                <a:latin typeface="Consolas"/>
              </a:rPr>
              <a:t>); </a:t>
            </a:r>
          </a:p>
          <a:p>
            <a:r>
              <a:rPr lang="en-US">
                <a:solidFill>
                  <a:srgbClr val="000000"/>
                </a:solidFill>
                <a:latin typeface="Consolas"/>
              </a:rPr>
              <a:t>	</a:t>
            </a:r>
            <a:r>
              <a:rPr lang="en-US" b="1">
                <a:solidFill>
                  <a:srgbClr val="7F0055"/>
                </a:solidFill>
                <a:latin typeface="Consolas"/>
              </a:rPr>
              <a:t>void</a:t>
            </a:r>
            <a:r>
              <a:rPr lang="en-US">
                <a:solidFill>
                  <a:srgbClr val="000000"/>
                </a:solidFill>
                <a:latin typeface="Consolas"/>
              </a:rPr>
              <a:t> delete(List&lt;Long&gt; </a:t>
            </a:r>
            <a:r>
              <a:rPr lang="en-US">
                <a:solidFill>
                  <a:srgbClr val="6A3E3E"/>
                </a:solidFill>
                <a:latin typeface="Consolas"/>
              </a:rPr>
              <a:t>ids</a:t>
            </a:r>
            <a:r>
              <a:rPr lang="en-US">
                <a:solidFill>
                  <a:srgbClr val="000000"/>
                </a:solidFill>
                <a:latin typeface="Consolas"/>
              </a:rPr>
              <a:t>); </a:t>
            </a:r>
          </a:p>
          <a:p>
            <a:r>
              <a:rPr lang="en-US">
                <a:solidFill>
                  <a:srgbClr val="000000"/>
                </a:solidFill>
                <a:latin typeface="Consolas"/>
              </a:rPr>
              <a:t>	List&lt;Film&gt; findByNaziv(String </a:t>
            </a:r>
            <a:r>
              <a:rPr lang="en-US">
                <a:solidFill>
                  <a:srgbClr val="6A3E3E"/>
                </a:solidFill>
                <a:latin typeface="Consolas"/>
              </a:rPr>
              <a:t>naziv</a:t>
            </a:r>
            <a:r>
              <a:rPr lang="en-US">
                <a:solidFill>
                  <a:srgbClr val="000000"/>
                </a:solidFill>
                <a:latin typeface="Consolas"/>
              </a:rPr>
              <a:t>);</a:t>
            </a:r>
          </a:p>
          <a:p>
            <a:r>
              <a:rPr lang="en-US">
                <a:solidFill>
                  <a:srgbClr val="000000"/>
                </a:solidFill>
                <a:latin typeface="Consolas"/>
              </a:rPr>
              <a:t>	List&lt;Film&gt; findByTrajanje(</a:t>
            </a:r>
            <a:r>
              <a:rPr lang="en-US" b="1">
                <a:solidFill>
                  <a:srgbClr val="7F0055"/>
                </a:solidFill>
                <a:latin typeface="Consolas"/>
              </a:rPr>
              <a:t>int</a:t>
            </a:r>
            <a:r>
              <a:rPr lang="en-US">
                <a:solidFill>
                  <a:srgbClr val="000000"/>
                </a:solidFill>
                <a:latin typeface="Consolas"/>
              </a:rPr>
              <a:t> </a:t>
            </a:r>
            <a:r>
              <a:rPr lang="en-US">
                <a:solidFill>
                  <a:srgbClr val="6A3E3E"/>
                </a:solidFill>
                <a:latin typeface="Consolas"/>
              </a:rPr>
              <a:t>trajanje</a:t>
            </a:r>
            <a:r>
              <a:rPr lang="en-US">
                <a:solidFill>
                  <a:srgbClr val="000000"/>
                </a:solidFill>
                <a:latin typeface="Consolas"/>
              </a:rPr>
              <a:t>);</a:t>
            </a:r>
          </a:p>
          <a:p>
            <a:r>
              <a:rPr lang="en-US">
                <a:solidFill>
                  <a:srgbClr val="000000"/>
                </a:solidFill>
                <a:latin typeface="Consolas"/>
              </a:rPr>
              <a:t>	List&lt;Film&gt; findByTrajanjeFrom(</a:t>
            </a:r>
            <a:r>
              <a:rPr lang="en-US" b="1">
                <a:solidFill>
                  <a:srgbClr val="7F0055"/>
                </a:solidFill>
                <a:latin typeface="Consolas"/>
              </a:rPr>
              <a:t>int</a:t>
            </a:r>
            <a:r>
              <a:rPr lang="en-US">
                <a:solidFill>
                  <a:srgbClr val="000000"/>
                </a:solidFill>
                <a:latin typeface="Consolas"/>
              </a:rPr>
              <a:t> </a:t>
            </a:r>
            <a:r>
              <a:rPr lang="en-US">
                <a:solidFill>
                  <a:srgbClr val="6A3E3E"/>
                </a:solidFill>
                <a:latin typeface="Consolas"/>
              </a:rPr>
              <a:t>trajanjeFrom</a:t>
            </a:r>
            <a:r>
              <a:rPr lang="en-US">
                <a:solidFill>
                  <a:srgbClr val="000000"/>
                </a:solidFill>
                <a:latin typeface="Consolas"/>
              </a:rPr>
              <a:t>);</a:t>
            </a:r>
          </a:p>
          <a:p>
            <a:r>
              <a:rPr lang="en-US">
                <a:solidFill>
                  <a:srgbClr val="000000"/>
                </a:solidFill>
                <a:latin typeface="Consolas"/>
              </a:rPr>
              <a:t>	List&lt;Film&gt; findByTrajanjeTo(</a:t>
            </a:r>
            <a:r>
              <a:rPr lang="en-US" b="1">
                <a:solidFill>
                  <a:srgbClr val="7F0055"/>
                </a:solidFill>
                <a:latin typeface="Consolas"/>
              </a:rPr>
              <a:t>int</a:t>
            </a:r>
            <a:r>
              <a:rPr lang="en-US">
                <a:solidFill>
                  <a:srgbClr val="000000"/>
                </a:solidFill>
                <a:latin typeface="Consolas"/>
              </a:rPr>
              <a:t> </a:t>
            </a:r>
            <a:r>
              <a:rPr lang="en-US">
                <a:solidFill>
                  <a:srgbClr val="6A3E3E"/>
                </a:solidFill>
                <a:latin typeface="Consolas"/>
              </a:rPr>
              <a:t>trajanjeTo</a:t>
            </a:r>
            <a:r>
              <a:rPr lang="en-US">
                <a:solidFill>
                  <a:srgbClr val="000000"/>
                </a:solidFill>
                <a:latin typeface="Consolas"/>
              </a:rPr>
              <a:t>);</a:t>
            </a:r>
          </a:p>
          <a:p>
            <a:r>
              <a:rPr lang="en-US">
                <a:solidFill>
                  <a:srgbClr val="000000"/>
                </a:solidFill>
                <a:latin typeface="Consolas"/>
              </a:rPr>
              <a:t>	List&lt;Film&gt; findByTrajanjeFromAndTrajanjeTo(</a:t>
            </a:r>
            <a:r>
              <a:rPr lang="en-US" b="1">
                <a:solidFill>
                  <a:srgbClr val="7F0055"/>
                </a:solidFill>
                <a:latin typeface="Consolas"/>
              </a:rPr>
              <a:t>int</a:t>
            </a:r>
            <a:r>
              <a:rPr lang="en-US">
                <a:solidFill>
                  <a:srgbClr val="000000"/>
                </a:solidFill>
                <a:latin typeface="Consolas"/>
              </a:rPr>
              <a:t> </a:t>
            </a:r>
            <a:r>
              <a:rPr lang="en-US">
                <a:solidFill>
                  <a:srgbClr val="6A3E3E"/>
                </a:solidFill>
                <a:latin typeface="Consolas"/>
              </a:rPr>
              <a:t>trajanjeFrom</a:t>
            </a:r>
            <a:r>
              <a:rPr lang="en-US">
                <a:solidFill>
                  <a:srgbClr val="000000"/>
                </a:solidFill>
                <a:latin typeface="Consolas"/>
              </a:rPr>
              <a:t>, </a:t>
            </a:r>
            <a:r>
              <a:rPr lang="en-US" b="1">
                <a:solidFill>
                  <a:srgbClr val="7F0055"/>
                </a:solidFill>
                <a:latin typeface="Consolas"/>
              </a:rPr>
              <a:t>int</a:t>
            </a:r>
            <a:r>
              <a:rPr lang="en-US">
                <a:solidFill>
                  <a:srgbClr val="000000"/>
                </a:solidFill>
                <a:latin typeface="Consolas"/>
              </a:rPr>
              <a:t> </a:t>
            </a:r>
            <a:r>
              <a:rPr lang="en-US">
                <a:solidFill>
                  <a:srgbClr val="6A3E3E"/>
                </a:solidFill>
                <a:latin typeface="Consolas"/>
              </a:rPr>
              <a:t>trajanjeTo</a:t>
            </a:r>
            <a:r>
              <a:rPr lang="en-US">
                <a:solidFill>
                  <a:srgbClr val="000000"/>
                </a:solidFill>
                <a:latin typeface="Consolas"/>
              </a:rPr>
              <a:t>);</a:t>
            </a:r>
          </a:p>
          <a:p>
            <a:r>
              <a:rPr lang="en-US">
                <a:solidFill>
                  <a:srgbClr val="000000"/>
                </a:solidFill>
                <a:latin typeface="Consolas"/>
              </a:rPr>
              <a:t>}</a:t>
            </a:r>
            <a:endParaRPr lang="en-US" b="1"/>
          </a:p>
        </p:txBody>
      </p:sp>
    </p:spTree>
    <p:extLst>
      <p:ext uri="{BB962C8B-B14F-4D97-AF65-F5344CB8AC3E}">
        <p14:creationId xmlns:p14="http://schemas.microsoft.com/office/powerpoint/2010/main" val="350468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Implementacija servisnog sloja</a:t>
            </a:r>
          </a:p>
        </p:txBody>
      </p:sp>
      <p:sp>
        <p:nvSpPr>
          <p:cNvPr id="3" name="Content Placeholder 2"/>
          <p:cNvSpPr>
            <a:spLocks noGrp="1"/>
          </p:cNvSpPr>
          <p:nvPr>
            <p:ph idx="1"/>
          </p:nvPr>
        </p:nvSpPr>
        <p:spPr>
          <a:xfrm>
            <a:off x="249382" y="1574498"/>
            <a:ext cx="11684000" cy="3955445"/>
          </a:xfrm>
          <a:ln w="38100">
            <a:solidFill>
              <a:schemeClr val="tx1">
                <a:lumMod val="65000"/>
                <a:lumOff val="35000"/>
              </a:schemeClr>
            </a:solidFill>
            <a:prstDash val="solid"/>
            <a:round/>
          </a:ln>
        </p:spPr>
        <p:txBody>
          <a:bodyPr>
            <a:normAutofit/>
          </a:bodyPr>
          <a:lstStyle/>
          <a:p>
            <a:pPr marL="0" indent="0">
              <a:buNone/>
            </a:pPr>
            <a:r>
              <a:rPr lang="sr-Latn-RS"/>
              <a:t>Paket </a:t>
            </a:r>
            <a:r>
              <a:rPr lang="en-US" b="1"/>
              <a:t>service.impl</a:t>
            </a:r>
            <a:r>
              <a:rPr lang="en-US"/>
              <a:t> sadrži klase sa implementacijama interfejsa servisa</a:t>
            </a:r>
            <a:r>
              <a:rPr lang="sr-Latn-RS"/>
              <a:t>.</a:t>
            </a:r>
            <a:endParaRPr lang="sr-Latn-RS">
              <a:latin typeface="Calibri" pitchFamily="34" charset="0"/>
            </a:endParaRPr>
          </a:p>
          <a:p>
            <a:pPr marL="0" indent="0">
              <a:buNone/>
            </a:pPr>
            <a:r>
              <a:rPr lang="sr-Latn-RS">
                <a:latin typeface="Calibri" pitchFamily="34" charset="0"/>
              </a:rPr>
              <a:t>Ideja je da se u interfejsima navedu sve metode za manipulaciju sa entitetom, a da se konkretna implementacija servisa navede u klasama koje implementiraju navedeni interfejs.</a:t>
            </a:r>
          </a:p>
          <a:p>
            <a:pPr marL="0" indent="0">
              <a:buNone/>
            </a:pPr>
            <a:r>
              <a:rPr lang="sr-Latn-RS">
                <a:latin typeface="Calibri" pitchFamily="34" charset="0"/>
              </a:rPr>
              <a:t>Prethodno ima za posledicu da se za 1 interfejs može kreirati N implementacija gde bi svaka od implementacija sadržala različitu poslovnu logiku za različite načine perzistencije podataka.</a:t>
            </a:r>
          </a:p>
          <a:p>
            <a:pPr marL="0" indent="0">
              <a:buNone/>
            </a:pPr>
            <a:r>
              <a:rPr lang="en-US"/>
              <a:t>Te implementacije servisa mogu da čuvaju podatke u npr. memoriji, fajl sistemu, bazi podatka, itd. </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Implementacije interfejsa</a:t>
            </a:r>
            <a:endParaRPr lang="en-US" sz="4000">
              <a:latin typeface="+mn-lt"/>
            </a:endParaRPr>
          </a:p>
        </p:txBody>
      </p:sp>
    </p:spTree>
    <p:extLst>
      <p:ext uri="{BB962C8B-B14F-4D97-AF65-F5344CB8AC3E}">
        <p14:creationId xmlns:p14="http://schemas.microsoft.com/office/powerpoint/2010/main" val="12565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Implementacija servisnog sloja</a:t>
            </a:r>
          </a:p>
        </p:txBody>
      </p:sp>
      <p:sp>
        <p:nvSpPr>
          <p:cNvPr id="3" name="Content Placeholder 2"/>
          <p:cNvSpPr>
            <a:spLocks noGrp="1"/>
          </p:cNvSpPr>
          <p:nvPr>
            <p:ph idx="1"/>
          </p:nvPr>
        </p:nvSpPr>
        <p:spPr>
          <a:xfrm>
            <a:off x="249382" y="1574499"/>
            <a:ext cx="11684000" cy="1495272"/>
          </a:xfrm>
          <a:ln w="38100">
            <a:solidFill>
              <a:schemeClr val="tx1">
                <a:lumMod val="65000"/>
                <a:lumOff val="35000"/>
              </a:schemeClr>
            </a:solidFill>
            <a:prstDash val="solid"/>
            <a:round/>
          </a:ln>
        </p:spPr>
        <p:txBody>
          <a:bodyPr>
            <a:normAutofit/>
          </a:bodyPr>
          <a:lstStyle/>
          <a:p>
            <a:pPr marL="0" indent="0">
              <a:buNone/>
            </a:pPr>
            <a:r>
              <a:rPr lang="sr-Latn-RS">
                <a:latin typeface="Calibri" pitchFamily="34" charset="0"/>
              </a:rPr>
              <a:t>Za servis FilmService kreirane su dve implementacije, jedna koja čuva podatke u </a:t>
            </a:r>
            <a:r>
              <a:rPr lang="en-US"/>
              <a:t>memoriji,</a:t>
            </a:r>
            <a:r>
              <a:rPr lang="sr-Latn-RS"/>
              <a:t>a druga u</a:t>
            </a:r>
            <a:r>
              <a:rPr lang="en-US"/>
              <a:t> fajl sistem</a:t>
            </a:r>
            <a:r>
              <a:rPr lang="sr-Latn-RS"/>
              <a:t>u.</a:t>
            </a:r>
          </a:p>
          <a:p>
            <a:pPr marL="0" indent="0">
              <a:buNone/>
            </a:pPr>
            <a:r>
              <a:rPr lang="sr-Latn-RS">
                <a:latin typeface="Calibri" pitchFamily="34" charset="0"/>
              </a:rPr>
              <a:t>Sve implementacije servisa anotirane su sa </a:t>
            </a:r>
            <a:r>
              <a:rPr lang="sr-Latn-RS">
                <a:solidFill>
                  <a:schemeClr val="bg1">
                    <a:lumMod val="65000"/>
                  </a:schemeClr>
                </a:solidFill>
                <a:latin typeface="Calibri" pitchFamily="34" charset="0"/>
              </a:rPr>
              <a:t>@Service</a:t>
            </a:r>
          </a:p>
          <a:p>
            <a:pPr marL="0" indent="0">
              <a:buNone/>
            </a:pPr>
            <a:endParaRPr lang="en-U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Implementacije interfejsa</a:t>
            </a:r>
            <a:endParaRPr lang="en-US" sz="4000">
              <a:latin typeface="+mn-lt"/>
            </a:endParaRPr>
          </a:p>
        </p:txBody>
      </p:sp>
      <p:sp>
        <p:nvSpPr>
          <p:cNvPr id="5" name="Rectangle 4"/>
          <p:cNvSpPr/>
          <p:nvPr/>
        </p:nvSpPr>
        <p:spPr>
          <a:xfrm>
            <a:off x="249382" y="3559906"/>
            <a:ext cx="8807532" cy="2031325"/>
          </a:xfrm>
          <a:prstGeom prst="rect">
            <a:avLst/>
          </a:prstGeom>
        </p:spPr>
        <p:txBody>
          <a:bodyPr wrap="square">
            <a:spAutoFit/>
          </a:bodyPr>
          <a:lstStyle/>
          <a:p>
            <a:r>
              <a:rPr lang="it-IT">
                <a:solidFill>
                  <a:srgbClr val="3F5FBF"/>
                </a:solidFill>
                <a:latin typeface="Consolas"/>
              </a:rPr>
              <a:t>/** filmovi se prezistiraju u fajl sistem */</a:t>
            </a:r>
          </a:p>
          <a:p>
            <a:r>
              <a:rPr lang="en-US">
                <a:solidFill>
                  <a:srgbClr val="646464"/>
                </a:solidFill>
                <a:latin typeface="Consolas"/>
              </a:rPr>
              <a:t>@Service</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FileFilmService </a:t>
            </a:r>
            <a:r>
              <a:rPr lang="en-US" b="1">
                <a:solidFill>
                  <a:srgbClr val="7F0055"/>
                </a:solidFill>
                <a:latin typeface="Consolas"/>
              </a:rPr>
              <a:t>implements</a:t>
            </a:r>
            <a:r>
              <a:rPr lang="en-US">
                <a:solidFill>
                  <a:srgbClr val="000000"/>
                </a:solidFill>
                <a:latin typeface="Consolas"/>
              </a:rPr>
              <a:t> FilmService {..}</a:t>
            </a:r>
          </a:p>
          <a:p>
            <a:endParaRPr lang="en-US">
              <a:solidFill>
                <a:srgbClr val="000000"/>
              </a:solidFill>
              <a:latin typeface="Consolas"/>
            </a:endParaRPr>
          </a:p>
          <a:p>
            <a:r>
              <a:rPr lang="it-IT">
                <a:solidFill>
                  <a:srgbClr val="3F5FBF"/>
                </a:solidFill>
                <a:latin typeface="Consolas"/>
              </a:rPr>
              <a:t>/** filmovi se prezistiraju u memoriji */</a:t>
            </a:r>
          </a:p>
          <a:p>
            <a:r>
              <a:rPr lang="en-US">
                <a:solidFill>
                  <a:srgbClr val="646464"/>
                </a:solidFill>
                <a:latin typeface="Consolas"/>
              </a:rPr>
              <a:t>@Service</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InMemoryFilmService </a:t>
            </a:r>
            <a:r>
              <a:rPr lang="en-US" b="1">
                <a:solidFill>
                  <a:srgbClr val="7F0055"/>
                </a:solidFill>
                <a:latin typeface="Consolas"/>
              </a:rPr>
              <a:t>implements</a:t>
            </a:r>
            <a:r>
              <a:rPr lang="en-US">
                <a:solidFill>
                  <a:srgbClr val="000000"/>
                </a:solidFill>
                <a:latin typeface="Consolas"/>
              </a:rPr>
              <a:t> FilmService {..}</a:t>
            </a:r>
            <a:endParaRPr lang="en-US" sz="1400">
              <a:solidFill>
                <a:srgbClr val="000000"/>
              </a:solidFill>
              <a:latin typeface="Times New Roman"/>
            </a:endParaRPr>
          </a:p>
        </p:txBody>
      </p:sp>
    </p:spTree>
    <p:extLst>
      <p:ext uri="{BB962C8B-B14F-4D97-AF65-F5344CB8AC3E}">
        <p14:creationId xmlns:p14="http://schemas.microsoft.com/office/powerpoint/2010/main" val="282705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Implementacija servisnog sloja</a:t>
            </a:r>
          </a:p>
        </p:txBody>
      </p:sp>
      <p:sp>
        <p:nvSpPr>
          <p:cNvPr id="3" name="Content Placeholder 2"/>
          <p:cNvSpPr>
            <a:spLocks noGrp="1"/>
          </p:cNvSpPr>
          <p:nvPr>
            <p:ph idx="1"/>
          </p:nvPr>
        </p:nvSpPr>
        <p:spPr>
          <a:xfrm>
            <a:off x="249382" y="1574499"/>
            <a:ext cx="11684000" cy="1495272"/>
          </a:xfrm>
          <a:ln w="38100">
            <a:solidFill>
              <a:schemeClr val="tx1">
                <a:lumMod val="65000"/>
                <a:lumOff val="35000"/>
              </a:schemeClr>
            </a:solidFill>
            <a:prstDash val="solid"/>
            <a:round/>
          </a:ln>
        </p:spPr>
        <p:txBody>
          <a:bodyPr>
            <a:normAutofit/>
          </a:bodyPr>
          <a:lstStyle/>
          <a:p>
            <a:pPr marL="0" indent="0">
              <a:buNone/>
            </a:pPr>
            <a:r>
              <a:rPr lang="pt-BR">
                <a:latin typeface="Calibri" pitchFamily="34" charset="0"/>
              </a:rPr>
              <a:t>Aplikacija se implementacijama obraća preko interfejsa, oslanjajući se na DI</a:t>
            </a:r>
            <a:r>
              <a:rPr lang="sr-Latn-RS">
                <a:latin typeface="Calibri" pitchFamily="34" charset="0"/>
              </a:rPr>
              <a:t> mehanizam i </a:t>
            </a:r>
            <a:r>
              <a:rPr lang="sr-Latn-RS">
                <a:solidFill>
                  <a:schemeClr val="bg1">
                    <a:lumMod val="65000"/>
                  </a:schemeClr>
                </a:solidFill>
                <a:latin typeface="Calibri" pitchFamily="34" charset="0"/>
              </a:rPr>
              <a:t>@Autowired </a:t>
            </a:r>
            <a:r>
              <a:rPr lang="sr-Latn-RS">
                <a:latin typeface="Calibri" pitchFamily="34" charset="0"/>
              </a:rPr>
              <a:t>anotaciju</a:t>
            </a:r>
            <a:r>
              <a:rPr lang="pt-BR">
                <a:latin typeface="Calibri" pitchFamily="34" charset="0"/>
              </a:rPr>
              <a:t>. </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Pozivanje implementacije servisa iz drugih klasa</a:t>
            </a:r>
            <a:endParaRPr lang="en-US" sz="4000">
              <a:latin typeface="+mn-lt"/>
            </a:endParaRPr>
          </a:p>
        </p:txBody>
      </p:sp>
      <p:sp>
        <p:nvSpPr>
          <p:cNvPr id="5" name="Rectangle 4"/>
          <p:cNvSpPr/>
          <p:nvPr/>
        </p:nvSpPr>
        <p:spPr>
          <a:xfrm>
            <a:off x="249382" y="3407506"/>
            <a:ext cx="5139047" cy="1754326"/>
          </a:xfrm>
          <a:prstGeom prst="rect">
            <a:avLst/>
          </a:prstGeom>
        </p:spPr>
        <p:txBody>
          <a:bodyPr wrap="square">
            <a:spAutoFit/>
          </a:bodyPr>
          <a:lstStyle/>
          <a:p>
            <a:r>
              <a:rPr lang="en-US" dirty="0">
                <a:solidFill>
                  <a:srgbClr val="646464"/>
                </a:solidFill>
                <a:latin typeface="Consolas"/>
              </a:rPr>
              <a:t>@Controller</a:t>
            </a:r>
          </a:p>
          <a:p>
            <a:r>
              <a:rPr lang="en-US" dirty="0">
                <a:solidFill>
                  <a:srgbClr val="646464"/>
                </a:solidFill>
                <a:latin typeface="Consolas"/>
              </a:rPr>
              <a:t>@RequestMapping</a:t>
            </a:r>
            <a:r>
              <a:rPr lang="en-US" dirty="0">
                <a:solidFill>
                  <a:srgbClr val="000000"/>
                </a:solidFill>
                <a:latin typeface="Consolas"/>
              </a:rPr>
              <a:t>(value=</a:t>
            </a:r>
            <a:r>
              <a:rPr lang="en-US" dirty="0">
                <a:solidFill>
                  <a:srgbClr val="2A00FF"/>
                </a:solidFill>
                <a:latin typeface="Consolas"/>
              </a:rPr>
              <a:t>"/Filmovi"</a:t>
            </a:r>
            <a:r>
              <a:rPr lang="en-US" dirty="0">
                <a:solidFill>
                  <a:srgbClr val="000000"/>
                </a:solidFill>
                <a:latin typeface="Consolas"/>
              </a:rPr>
              <a:t>)</a:t>
            </a:r>
          </a:p>
          <a:p>
            <a:r>
              <a:rPr lang="en-US" b="1" dirty="0">
                <a:solidFill>
                  <a:srgbClr val="7F0055"/>
                </a:solidFill>
                <a:latin typeface="Consolas"/>
              </a:rPr>
              <a:t>public</a:t>
            </a:r>
            <a:r>
              <a:rPr lang="en-US" dirty="0">
                <a:solidFill>
                  <a:srgbClr val="000000"/>
                </a:solidFill>
                <a:latin typeface="Consolas"/>
              </a:rPr>
              <a:t> </a:t>
            </a:r>
            <a:r>
              <a:rPr lang="en-US" b="1" dirty="0">
                <a:solidFill>
                  <a:srgbClr val="7F0055"/>
                </a:solidFill>
                <a:latin typeface="Consolas"/>
              </a:rPr>
              <a:t>class</a:t>
            </a:r>
            <a:r>
              <a:rPr lang="en-US" dirty="0">
                <a:solidFill>
                  <a:srgbClr val="000000"/>
                </a:solidFill>
                <a:latin typeface="Consolas"/>
              </a:rPr>
              <a:t> </a:t>
            </a:r>
            <a:r>
              <a:rPr lang="en-US" dirty="0" err="1">
                <a:solidFill>
                  <a:srgbClr val="000000"/>
                </a:solidFill>
                <a:latin typeface="Consolas"/>
              </a:rPr>
              <a:t>FilmoviController</a:t>
            </a:r>
            <a:r>
              <a:rPr lang="en-US"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	</a:t>
            </a:r>
            <a:r>
              <a:rPr lang="en-US" dirty="0">
                <a:solidFill>
                  <a:srgbClr val="646464"/>
                </a:solidFill>
                <a:latin typeface="Consolas"/>
              </a:rPr>
              <a:t>@Autowired</a:t>
            </a:r>
          </a:p>
          <a:p>
            <a:r>
              <a:rPr lang="en-US" dirty="0">
                <a:solidFill>
                  <a:srgbClr val="000000"/>
                </a:solidFill>
                <a:latin typeface="Consolas"/>
              </a:rPr>
              <a:t>	</a:t>
            </a:r>
            <a:r>
              <a:rPr lang="en-US" b="1" dirty="0">
                <a:solidFill>
                  <a:srgbClr val="7F0055"/>
                </a:solidFill>
                <a:latin typeface="Consolas"/>
              </a:rPr>
              <a:t>private</a:t>
            </a:r>
            <a:r>
              <a:rPr lang="en-US" dirty="0">
                <a:solidFill>
                  <a:srgbClr val="000000"/>
                </a:solidFill>
                <a:latin typeface="Consolas"/>
              </a:rPr>
              <a:t> </a:t>
            </a:r>
            <a:r>
              <a:rPr lang="en-US" dirty="0" err="1">
                <a:solidFill>
                  <a:srgbClr val="000000"/>
                </a:solidFill>
                <a:latin typeface="Consolas"/>
              </a:rPr>
              <a:t>FilmService</a:t>
            </a:r>
            <a:r>
              <a:rPr lang="en-US" dirty="0">
                <a:solidFill>
                  <a:srgbClr val="000000"/>
                </a:solidFill>
                <a:latin typeface="Consolas"/>
              </a:rPr>
              <a:t> </a:t>
            </a:r>
            <a:r>
              <a:rPr lang="en-US" dirty="0" err="1">
                <a:solidFill>
                  <a:srgbClr val="0000C0"/>
                </a:solidFill>
                <a:latin typeface="Consolas"/>
              </a:rPr>
              <a:t>filmService</a:t>
            </a:r>
            <a:r>
              <a:rPr lang="en-US" dirty="0">
                <a:solidFill>
                  <a:srgbClr val="000000"/>
                </a:solidFill>
                <a:latin typeface="Consolas"/>
              </a:rPr>
              <a:t>;</a:t>
            </a:r>
            <a:endParaRPr lang="en-US" sz="1400" dirty="0">
              <a:solidFill>
                <a:srgbClr val="000000"/>
              </a:solidFill>
              <a:latin typeface="Times New Roman"/>
            </a:endParaRPr>
          </a:p>
        </p:txBody>
      </p:sp>
      <p:sp>
        <p:nvSpPr>
          <p:cNvPr id="7" name="TextBox 6">
            <a:extLst>
              <a:ext uri="{FF2B5EF4-FFF2-40B4-BE49-F238E27FC236}">
                <a16:creationId xmlns:a16="http://schemas.microsoft.com/office/drawing/2014/main" id="{8C679730-C4D3-4EC7-8B3B-3F04F1B63882}"/>
              </a:ext>
            </a:extLst>
          </p:cNvPr>
          <p:cNvSpPr txBox="1"/>
          <p:nvPr/>
        </p:nvSpPr>
        <p:spPr>
          <a:xfrm>
            <a:off x="6019800" y="3429000"/>
            <a:ext cx="6096000" cy="1754326"/>
          </a:xfrm>
          <a:prstGeom prst="rect">
            <a:avLst/>
          </a:prstGeom>
          <a:noFill/>
        </p:spPr>
        <p:txBody>
          <a:bodyPr wrap="square">
            <a:spAutoFit/>
          </a:bodyPr>
          <a:lstStyle/>
          <a:p>
            <a:pPr algn="l"/>
            <a:r>
              <a:rPr lang="sr-Latn-RS" sz="1800" dirty="0">
                <a:solidFill>
                  <a:srgbClr val="646464"/>
                </a:solidFill>
                <a:latin typeface="Consolas" panose="020B0609020204030204" pitchFamily="49" charset="0"/>
              </a:rPr>
              <a:t>@Controller</a:t>
            </a:r>
          </a:p>
          <a:p>
            <a:pPr algn="l"/>
            <a:r>
              <a:rPr lang="sr-Latn-RS" sz="1800" dirty="0">
                <a:solidFill>
                  <a:srgbClr val="646464"/>
                </a:solidFill>
                <a:latin typeface="Consolas" panose="020B0609020204030204" pitchFamily="49" charset="0"/>
              </a:rPr>
              <a:t>@RequestMapping</a:t>
            </a:r>
            <a:r>
              <a:rPr lang="sr-Latn-RS" sz="1800" dirty="0">
                <a:solidFill>
                  <a:srgbClr val="000000"/>
                </a:solidFill>
                <a:latin typeface="Consolas" panose="020B0609020204030204" pitchFamily="49" charset="0"/>
              </a:rPr>
              <a:t>(value=</a:t>
            </a:r>
            <a:r>
              <a:rPr lang="sr-Latn-RS" sz="1800" dirty="0">
                <a:solidFill>
                  <a:srgbClr val="2A00FF"/>
                </a:solidFill>
                <a:latin typeface="Consolas" panose="020B0609020204030204" pitchFamily="49" charset="0"/>
              </a:rPr>
              <a:t>"/Korisnici"</a:t>
            </a:r>
            <a:r>
              <a:rPr lang="sr-Latn-RS" sz="1800" dirty="0">
                <a:solidFill>
                  <a:srgbClr val="000000"/>
                </a:solidFill>
                <a:latin typeface="Consolas" panose="020B0609020204030204" pitchFamily="49" charset="0"/>
              </a:rPr>
              <a:t>)</a:t>
            </a:r>
          </a:p>
          <a:p>
            <a:pPr algn="l"/>
            <a:r>
              <a:rPr lang="sr-Latn-RS" sz="1800" b="1" dirty="0" err="1">
                <a:solidFill>
                  <a:srgbClr val="7F0055"/>
                </a:solidFill>
                <a:latin typeface="Consolas" panose="020B0609020204030204" pitchFamily="49" charset="0"/>
              </a:rPr>
              <a:t>public</a:t>
            </a:r>
            <a:r>
              <a:rPr lang="sr-Latn-RS" sz="1800" b="1" dirty="0">
                <a:solidFill>
                  <a:srgbClr val="000000"/>
                </a:solidFill>
                <a:latin typeface="Consolas" panose="020B0609020204030204" pitchFamily="49" charset="0"/>
              </a:rPr>
              <a:t> </a:t>
            </a:r>
            <a:r>
              <a:rPr lang="sr-Latn-RS" sz="1800" b="1" dirty="0" err="1">
                <a:solidFill>
                  <a:srgbClr val="7F0055"/>
                </a:solidFill>
                <a:latin typeface="Consolas" panose="020B0609020204030204" pitchFamily="49" charset="0"/>
              </a:rPr>
              <a:t>class</a:t>
            </a:r>
            <a:r>
              <a:rPr lang="sr-Latn-RS" sz="1800" b="1" dirty="0">
                <a:solidFill>
                  <a:srgbClr val="000000"/>
                </a:solidFill>
                <a:latin typeface="Consolas" panose="020B0609020204030204" pitchFamily="49" charset="0"/>
              </a:rPr>
              <a:t> </a:t>
            </a:r>
            <a:r>
              <a:rPr lang="sr-Latn-RS" sz="1800" dirty="0" err="1">
                <a:solidFill>
                  <a:srgbClr val="000000"/>
                </a:solidFill>
                <a:latin typeface="Consolas" panose="020B0609020204030204" pitchFamily="49" charset="0"/>
              </a:rPr>
              <a:t>KorisnikController</a:t>
            </a:r>
            <a:r>
              <a:rPr lang="sr-Latn-RS" sz="1800" dirty="0">
                <a:solidFill>
                  <a:srgbClr val="000000"/>
                </a:solidFill>
                <a:latin typeface="Consolas" panose="020B0609020204030204" pitchFamily="49" charset="0"/>
              </a:rPr>
              <a:t> {</a:t>
            </a:r>
          </a:p>
          <a:p>
            <a:pPr algn="l"/>
            <a:endParaRPr lang="sr-Latn-RS" sz="1800" dirty="0">
              <a:latin typeface="Consolas" panose="020B0609020204030204" pitchFamily="49" charset="0"/>
            </a:endParaRPr>
          </a:p>
          <a:p>
            <a:pPr algn="l"/>
            <a:r>
              <a:rPr lang="sr-Latn-RS" sz="1800" dirty="0">
                <a:solidFill>
                  <a:srgbClr val="646464"/>
                </a:solidFill>
                <a:latin typeface="Consolas" panose="020B0609020204030204" pitchFamily="49" charset="0"/>
              </a:rPr>
              <a:t>@Autowired</a:t>
            </a:r>
          </a:p>
          <a:p>
            <a:pPr algn="l"/>
            <a:r>
              <a:rPr lang="sr-Latn-RS" sz="1800" b="1" dirty="0" err="1">
                <a:solidFill>
                  <a:srgbClr val="7F0055"/>
                </a:solidFill>
                <a:latin typeface="Consolas" panose="020B0609020204030204" pitchFamily="49" charset="0"/>
              </a:rPr>
              <a:t>private</a:t>
            </a:r>
            <a:r>
              <a:rPr lang="sr-Latn-RS" sz="1800" dirty="0">
                <a:solidFill>
                  <a:srgbClr val="000000"/>
                </a:solidFill>
                <a:latin typeface="Consolas" panose="020B0609020204030204" pitchFamily="49" charset="0"/>
              </a:rPr>
              <a:t> </a:t>
            </a:r>
            <a:r>
              <a:rPr lang="sr-Latn-RS" sz="1800" dirty="0" err="1">
                <a:solidFill>
                  <a:srgbClr val="000000"/>
                </a:solidFill>
                <a:latin typeface="Consolas" panose="020B0609020204030204" pitchFamily="49" charset="0"/>
              </a:rPr>
              <a:t>KorisnikService</a:t>
            </a:r>
            <a:r>
              <a:rPr lang="sr-Latn-RS" sz="1800" dirty="0">
                <a:solidFill>
                  <a:srgbClr val="000000"/>
                </a:solidFill>
                <a:latin typeface="Consolas" panose="020B0609020204030204" pitchFamily="49" charset="0"/>
              </a:rPr>
              <a:t> </a:t>
            </a:r>
            <a:r>
              <a:rPr lang="sr-Latn-RS" sz="1800" dirty="0" err="1">
                <a:solidFill>
                  <a:srgbClr val="0000C0"/>
                </a:solidFill>
                <a:latin typeface="Consolas" panose="020B0609020204030204" pitchFamily="49" charset="0"/>
              </a:rPr>
              <a:t>korisnikService</a:t>
            </a:r>
            <a:r>
              <a:rPr lang="sr-Latn-RS" sz="1800" dirty="0">
                <a:solidFill>
                  <a:srgbClr val="000000"/>
                </a:solidFill>
                <a:latin typeface="Consolas" panose="020B0609020204030204" pitchFamily="49" charset="0"/>
              </a:rPr>
              <a:t>;</a:t>
            </a:r>
            <a:endParaRPr lang="sr-Latn-RS" dirty="0"/>
          </a:p>
        </p:txBody>
      </p:sp>
      <p:cxnSp>
        <p:nvCxnSpPr>
          <p:cNvPr id="9" name="Straight Connector 8">
            <a:extLst>
              <a:ext uri="{FF2B5EF4-FFF2-40B4-BE49-F238E27FC236}">
                <a16:creationId xmlns:a16="http://schemas.microsoft.com/office/drawing/2014/main" id="{5854C41E-FB3B-438B-BC6D-1A2188117D88}"/>
              </a:ext>
            </a:extLst>
          </p:cNvPr>
          <p:cNvCxnSpPr/>
          <p:nvPr/>
        </p:nvCxnSpPr>
        <p:spPr>
          <a:xfrm>
            <a:off x="5782733" y="3407506"/>
            <a:ext cx="0" cy="27731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75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Odabir implementacije servisa</a:t>
            </a:r>
          </a:p>
        </p:txBody>
      </p:sp>
      <p:sp>
        <p:nvSpPr>
          <p:cNvPr id="3" name="Content Placeholder 2"/>
          <p:cNvSpPr>
            <a:spLocks noGrp="1"/>
          </p:cNvSpPr>
          <p:nvPr>
            <p:ph idx="1"/>
          </p:nvPr>
        </p:nvSpPr>
        <p:spPr>
          <a:xfrm>
            <a:off x="249382" y="1574498"/>
            <a:ext cx="11684000" cy="4946618"/>
          </a:xfrm>
          <a:ln w="38100">
            <a:solidFill>
              <a:schemeClr val="tx1">
                <a:lumMod val="65000"/>
                <a:lumOff val="35000"/>
              </a:schemeClr>
            </a:solidFill>
            <a:prstDash val="solid"/>
            <a:round/>
          </a:ln>
        </p:spPr>
        <p:txBody>
          <a:bodyPr>
            <a:normAutofit/>
          </a:bodyPr>
          <a:lstStyle/>
          <a:p>
            <a:r>
              <a:rPr lang="en-US">
                <a:latin typeface="Calibri" pitchFamily="34" charset="0"/>
              </a:rPr>
              <a:t>Koriste</a:t>
            </a:r>
            <a:r>
              <a:rPr lang="sr-Latn-RS">
                <a:latin typeface="Calibri" pitchFamily="34" charset="0"/>
              </a:rPr>
              <a:t>ći DI mehanizam </a:t>
            </a:r>
            <a:r>
              <a:rPr lang="sr-Latn-RS">
                <a:solidFill>
                  <a:schemeClr val="bg1">
                    <a:lumMod val="65000"/>
                  </a:schemeClr>
                </a:solidFill>
                <a:latin typeface="Calibri" pitchFamily="34" charset="0"/>
              </a:rPr>
              <a:t>@Autowired </a:t>
            </a:r>
            <a:r>
              <a:rPr lang="sr-Latn-RS">
                <a:latin typeface="Calibri" pitchFamily="34" charset="0"/>
              </a:rPr>
              <a:t>anotaciju Spring može automatski da prepozna i poveže implementaciju servisa sa kodom koji poziva interfejs za taj servis.</a:t>
            </a:r>
          </a:p>
          <a:p>
            <a:r>
              <a:rPr lang="sr-Latn-RS">
                <a:latin typeface="Calibri" pitchFamily="34" charset="0"/>
              </a:rPr>
              <a:t>Postavlja se pitanje šta raditi u slučaju kada postoji više od 1 implementacije za određeni interfejs tj. šta ako postoje više kandidata za </a:t>
            </a:r>
            <a:r>
              <a:rPr lang="sr-Latn-RS">
                <a:solidFill>
                  <a:schemeClr val="bg1">
                    <a:lumMod val="65000"/>
                  </a:schemeClr>
                </a:solidFill>
                <a:latin typeface="Calibri" pitchFamily="34" charset="0"/>
              </a:rPr>
              <a:t>@Autowired </a:t>
            </a:r>
            <a:r>
              <a:rPr lang="sr-Latn-RS">
                <a:latin typeface="Calibri" pitchFamily="34" charset="0"/>
              </a:rPr>
              <a:t>anotaciju?</a:t>
            </a:r>
          </a:p>
          <a:p>
            <a:r>
              <a:rPr lang="sr-Latn-RS">
                <a:latin typeface="Calibri" pitchFamily="34" charset="0"/>
              </a:rPr>
              <a:t>Kako i da li će Spring znati prepozna koju od datih implementacija treba injektovati?</a:t>
            </a:r>
            <a:endParaRPr lang="en-US">
              <a:solidFill>
                <a:srgbClr val="646464"/>
              </a:solidFill>
              <a:latin typeface="Consolas"/>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Postavljanje primerne implementacije za servis</a:t>
            </a:r>
            <a:endParaRPr lang="en-US" sz="4000">
              <a:latin typeface="+mn-lt"/>
            </a:endParaRPr>
          </a:p>
        </p:txBody>
      </p:sp>
    </p:spTree>
    <p:extLst>
      <p:ext uri="{BB962C8B-B14F-4D97-AF65-F5344CB8AC3E}">
        <p14:creationId xmlns:p14="http://schemas.microsoft.com/office/powerpoint/2010/main" val="405761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Odabir implementacije servisa</a:t>
            </a:r>
          </a:p>
        </p:txBody>
      </p:sp>
      <p:sp>
        <p:nvSpPr>
          <p:cNvPr id="3" name="Content Placeholder 2"/>
          <p:cNvSpPr>
            <a:spLocks noGrp="1"/>
          </p:cNvSpPr>
          <p:nvPr>
            <p:ph idx="1"/>
          </p:nvPr>
        </p:nvSpPr>
        <p:spPr>
          <a:xfrm>
            <a:off x="249382" y="1574498"/>
            <a:ext cx="11684000" cy="2367976"/>
          </a:xfrm>
          <a:ln w="38100">
            <a:solidFill>
              <a:schemeClr val="tx1">
                <a:lumMod val="65000"/>
                <a:lumOff val="35000"/>
              </a:schemeClr>
            </a:solidFill>
            <a:prstDash val="solid"/>
            <a:round/>
          </a:ln>
        </p:spPr>
        <p:txBody>
          <a:bodyPr>
            <a:normAutofit fontScale="85000" lnSpcReduction="10000"/>
          </a:bodyPr>
          <a:lstStyle/>
          <a:p>
            <a:pPr marL="0" indent="0">
              <a:buNone/>
            </a:pPr>
            <a:r>
              <a:rPr lang="sr-Latn-RS" b="1">
                <a:latin typeface="Calibri" pitchFamily="34" charset="0"/>
              </a:rPr>
              <a:t>Ukoliko postoji više od 1 implementacije za određeni servis</a:t>
            </a:r>
            <a:r>
              <a:rPr lang="sr-Latn-RS">
                <a:latin typeface="Calibri" pitchFamily="34" charset="0"/>
              </a:rPr>
              <a:t>, potrebno je Spring </a:t>
            </a:r>
            <a:r>
              <a:rPr lang="sr-Latn-RS" b="1">
                <a:latin typeface="Calibri" pitchFamily="34" charset="0"/>
              </a:rPr>
              <a:t>eksplictno</a:t>
            </a:r>
            <a:r>
              <a:rPr lang="sr-Latn-RS">
                <a:latin typeface="Calibri" pitchFamily="34" charset="0"/>
              </a:rPr>
              <a:t> naznačiti koja implementacija servisa treba da se koristiti.</a:t>
            </a:r>
          </a:p>
          <a:p>
            <a:pPr marL="0" indent="0">
              <a:buNone/>
            </a:pPr>
            <a:r>
              <a:rPr lang="sr-Latn-RS">
                <a:latin typeface="Calibri" pitchFamily="34" charset="0"/>
              </a:rPr>
              <a:t>Jedan od načina bi bio da se definiše primarna implementacija za servis.</a:t>
            </a:r>
          </a:p>
          <a:p>
            <a:pPr marL="0" indent="0">
              <a:buNone/>
            </a:pPr>
            <a:r>
              <a:rPr lang="sr-Latn-RS">
                <a:latin typeface="Calibri" pitchFamily="34" charset="0"/>
              </a:rPr>
              <a:t>Impelemtacija se anotira kao primarna sa </a:t>
            </a:r>
            <a:r>
              <a:rPr lang="en-US">
                <a:solidFill>
                  <a:srgbClr val="646464"/>
                </a:solidFill>
                <a:latin typeface="Consolas"/>
              </a:rPr>
              <a:t>@Primary</a:t>
            </a:r>
            <a:r>
              <a:rPr lang="sr-Latn-RS">
                <a:latin typeface="Calibri" pitchFamily="34" charset="0"/>
              </a:rPr>
              <a:t>.</a:t>
            </a:r>
          </a:p>
          <a:p>
            <a:pPr marL="0" indent="0">
              <a:buNone/>
            </a:pPr>
            <a:r>
              <a:rPr lang="sr-Latn-RS">
                <a:latin typeface="Calibri" pitchFamily="34" charset="0"/>
              </a:rPr>
              <a:t>Anotacija </a:t>
            </a:r>
            <a:r>
              <a:rPr lang="en-US">
                <a:solidFill>
                  <a:schemeClr val="bg1">
                    <a:lumMod val="65000"/>
                  </a:schemeClr>
                </a:solidFill>
                <a:latin typeface="Calibri" pitchFamily="34" charset="0"/>
              </a:rPr>
              <a:t>@Primary </a:t>
            </a:r>
            <a:r>
              <a:rPr lang="vi-VN">
                <a:latin typeface="Calibri" pitchFamily="34" charset="0"/>
              </a:rPr>
              <a:t>ukazuje da </a:t>
            </a:r>
            <a:r>
              <a:rPr lang="sr-Latn-RS">
                <a:latin typeface="Calibri" pitchFamily="34" charset="0"/>
              </a:rPr>
              <a:t>datoj bean klasi </a:t>
            </a:r>
            <a:r>
              <a:rPr lang="vi-VN">
                <a:latin typeface="Calibri" pitchFamily="34" charset="0"/>
              </a:rPr>
              <a:t>treba dati prednost </a:t>
            </a:r>
            <a:r>
              <a:rPr lang="sr-Latn-RS">
                <a:latin typeface="Calibri" pitchFamily="34" charset="0"/>
              </a:rPr>
              <a:t>ukoliko postoje više bean klasa koji su </a:t>
            </a:r>
            <a:r>
              <a:rPr lang="vi-VN">
                <a:latin typeface="Calibri" pitchFamily="34" charset="0"/>
              </a:rPr>
              <a:t>kandidat</a:t>
            </a:r>
            <a:r>
              <a:rPr lang="sr-Latn-RS">
                <a:latin typeface="Calibri" pitchFamily="34" charset="0"/>
              </a:rPr>
              <a:t>i</a:t>
            </a:r>
            <a:r>
              <a:rPr lang="vi-VN">
                <a:latin typeface="Calibri" pitchFamily="34" charset="0"/>
              </a:rPr>
              <a:t> za automatsko povezivanje </a:t>
            </a:r>
            <a:r>
              <a:rPr lang="sr-Latn-RS">
                <a:latin typeface="Calibri" pitchFamily="34" charset="0"/>
              </a:rPr>
              <a:t>sa </a:t>
            </a:r>
            <a:r>
              <a:rPr lang="sr-Latn-RS">
                <a:solidFill>
                  <a:schemeClr val="bg1">
                    <a:lumMod val="65000"/>
                  </a:schemeClr>
                </a:solidFill>
                <a:latin typeface="Calibri" pitchFamily="34" charset="0"/>
              </a:rPr>
              <a:t>@Autowired </a:t>
            </a:r>
            <a:r>
              <a:rPr lang="sr-Latn-RS">
                <a:latin typeface="Calibri" pitchFamily="34" charset="0"/>
              </a:rPr>
              <a:t>anotacijom. </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Postavljanje primerne implementacije za servis</a:t>
            </a:r>
            <a:endParaRPr lang="en-US" sz="4000">
              <a:latin typeface="+mn-lt"/>
            </a:endParaRPr>
          </a:p>
        </p:txBody>
      </p:sp>
      <p:sp>
        <p:nvSpPr>
          <p:cNvPr id="5" name="Rectangle 4"/>
          <p:cNvSpPr/>
          <p:nvPr/>
        </p:nvSpPr>
        <p:spPr>
          <a:xfrm>
            <a:off x="-16493" y="4848647"/>
            <a:ext cx="5165436" cy="1754326"/>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FilmoviController{</a:t>
            </a:r>
          </a:p>
          <a:p>
            <a:r>
              <a:rPr lang="en-US">
                <a:solidFill>
                  <a:srgbClr val="000000"/>
                </a:solidFill>
                <a:latin typeface="Consolas"/>
              </a:rPr>
              <a:t>	</a:t>
            </a:r>
          </a:p>
          <a:p>
            <a:r>
              <a:rPr lang="en-US">
                <a:solidFill>
                  <a:srgbClr val="000000"/>
                </a:solidFill>
                <a:latin typeface="Consolas"/>
              </a:rPr>
              <a:t>	</a:t>
            </a:r>
            <a:r>
              <a:rPr lang="en-US">
                <a:solidFill>
                  <a:srgbClr val="646464"/>
                </a:solidFill>
                <a:latin typeface="Consolas"/>
              </a:rPr>
              <a:t>@Autowired</a:t>
            </a:r>
          </a:p>
          <a:p>
            <a:r>
              <a:rPr lang="en-US">
                <a:solidFill>
                  <a:srgbClr val="000000"/>
                </a:solidFill>
                <a:latin typeface="Consolas"/>
              </a:rPr>
              <a:t>	</a:t>
            </a:r>
            <a:r>
              <a:rPr lang="en-US" b="1">
                <a:solidFill>
                  <a:srgbClr val="7F0055"/>
                </a:solidFill>
                <a:latin typeface="Consolas"/>
              </a:rPr>
              <a:t>private</a:t>
            </a:r>
            <a:r>
              <a:rPr lang="en-US">
                <a:solidFill>
                  <a:srgbClr val="000000"/>
                </a:solidFill>
                <a:latin typeface="Consolas"/>
              </a:rPr>
              <a:t> FilmService </a:t>
            </a:r>
            <a:r>
              <a:rPr lang="en-US">
                <a:solidFill>
                  <a:srgbClr val="0000C0"/>
                </a:solidFill>
                <a:latin typeface="Consolas"/>
              </a:rPr>
              <a:t>filmService</a:t>
            </a:r>
            <a:r>
              <a:rPr lang="en-US">
                <a:solidFill>
                  <a:srgbClr val="000000"/>
                </a:solidFill>
                <a:latin typeface="Consolas"/>
              </a:rPr>
              <a:t>;</a:t>
            </a:r>
            <a:endParaRPr lang="en-US" sz="1400">
              <a:solidFill>
                <a:srgbClr val="000000"/>
              </a:solidFill>
              <a:latin typeface="Times New Roman"/>
            </a:endParaRPr>
          </a:p>
        </p:txBody>
      </p:sp>
      <p:sp>
        <p:nvSpPr>
          <p:cNvPr id="6" name="Rectangle 5"/>
          <p:cNvSpPr/>
          <p:nvPr/>
        </p:nvSpPr>
        <p:spPr>
          <a:xfrm>
            <a:off x="5038107" y="3942474"/>
            <a:ext cx="7153893" cy="2862322"/>
          </a:xfrm>
          <a:prstGeom prst="rect">
            <a:avLst/>
          </a:prstGeom>
        </p:spPr>
        <p:txBody>
          <a:bodyPr wrap="square">
            <a:spAutoFit/>
          </a:bodyPr>
          <a:lstStyle/>
          <a:p>
            <a:r>
              <a:rPr lang="it-IT">
                <a:solidFill>
                  <a:srgbClr val="3F5FBF"/>
                </a:solidFill>
                <a:latin typeface="Consolas"/>
              </a:rPr>
              <a:t>/** filmovi se prezistiraju u fajl sistem */</a:t>
            </a:r>
          </a:p>
          <a:p>
            <a:r>
              <a:rPr lang="en-US">
                <a:solidFill>
                  <a:srgbClr val="646464"/>
                </a:solidFill>
                <a:latin typeface="Consolas"/>
              </a:rPr>
              <a:t>@Service</a:t>
            </a:r>
          </a:p>
          <a:p>
            <a:r>
              <a:rPr lang="en-US">
                <a:solidFill>
                  <a:srgbClr val="646464"/>
                </a:solidFill>
                <a:latin typeface="Consolas"/>
              </a:rPr>
              <a:t>@Primary</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FileFilmService </a:t>
            </a:r>
            <a:r>
              <a:rPr lang="en-US" b="1">
                <a:solidFill>
                  <a:srgbClr val="7F0055"/>
                </a:solidFill>
                <a:latin typeface="Consolas"/>
              </a:rPr>
              <a:t>implements</a:t>
            </a:r>
            <a:r>
              <a:rPr lang="en-US">
                <a:solidFill>
                  <a:srgbClr val="000000"/>
                </a:solidFill>
                <a:latin typeface="Consolas"/>
              </a:rPr>
              <a:t> FilmService {..}</a:t>
            </a:r>
          </a:p>
          <a:p>
            <a:endParaRPr lang="en-US">
              <a:solidFill>
                <a:srgbClr val="000000"/>
              </a:solidFill>
              <a:latin typeface="Consolas"/>
            </a:endParaRPr>
          </a:p>
          <a:p>
            <a:r>
              <a:rPr lang="it-IT">
                <a:solidFill>
                  <a:srgbClr val="3F5FBF"/>
                </a:solidFill>
                <a:latin typeface="Consolas"/>
              </a:rPr>
              <a:t>/** filmovi se prezistiraju u memoriji */</a:t>
            </a:r>
          </a:p>
          <a:p>
            <a:r>
              <a:rPr lang="en-US">
                <a:solidFill>
                  <a:srgbClr val="646464"/>
                </a:solidFill>
                <a:latin typeface="Consolas"/>
              </a:rPr>
              <a:t>@Service</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InMemoryFilmService </a:t>
            </a:r>
            <a:r>
              <a:rPr lang="en-US" b="1">
                <a:solidFill>
                  <a:srgbClr val="7F0055"/>
                </a:solidFill>
                <a:latin typeface="Consolas"/>
              </a:rPr>
              <a:t>implements</a:t>
            </a:r>
            <a:r>
              <a:rPr lang="en-US">
                <a:solidFill>
                  <a:srgbClr val="000000"/>
                </a:solidFill>
                <a:latin typeface="Consolas"/>
              </a:rPr>
              <a:t> FilmService {..}</a:t>
            </a:r>
            <a:endParaRPr lang="en-US" sz="1400">
              <a:solidFill>
                <a:srgbClr val="000000"/>
              </a:solidFill>
              <a:latin typeface="Times New Roman"/>
            </a:endParaRPr>
          </a:p>
        </p:txBody>
      </p:sp>
    </p:spTree>
    <p:extLst>
      <p:ext uri="{BB962C8B-B14F-4D97-AF65-F5344CB8AC3E}">
        <p14:creationId xmlns:p14="http://schemas.microsoft.com/office/powerpoint/2010/main" val="286287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Odabir implementacije servisa</a:t>
            </a:r>
          </a:p>
        </p:txBody>
      </p:sp>
      <p:sp>
        <p:nvSpPr>
          <p:cNvPr id="3" name="Content Placeholder 2"/>
          <p:cNvSpPr>
            <a:spLocks noGrp="1"/>
          </p:cNvSpPr>
          <p:nvPr>
            <p:ph idx="1"/>
          </p:nvPr>
        </p:nvSpPr>
        <p:spPr>
          <a:xfrm>
            <a:off x="249382" y="1574499"/>
            <a:ext cx="11684000" cy="1866534"/>
          </a:xfrm>
          <a:ln w="38100">
            <a:solidFill>
              <a:schemeClr val="tx1">
                <a:lumMod val="65000"/>
                <a:lumOff val="35000"/>
              </a:schemeClr>
            </a:solidFill>
            <a:prstDash val="solid"/>
            <a:round/>
          </a:ln>
        </p:spPr>
        <p:txBody>
          <a:bodyPr>
            <a:normAutofit/>
          </a:bodyPr>
          <a:lstStyle/>
          <a:p>
            <a:pPr marL="0" indent="0">
              <a:buNone/>
            </a:pPr>
            <a:r>
              <a:rPr lang="sr-Latn-RS">
                <a:latin typeface="Calibri" pitchFamily="34" charset="0"/>
              </a:rPr>
              <a:t>Samo jedna implementacija servisa za određeni interfejs može biti anotirana sa </a:t>
            </a:r>
            <a:r>
              <a:rPr lang="en-US">
                <a:solidFill>
                  <a:schemeClr val="bg1">
                    <a:lumMod val="65000"/>
                  </a:schemeClr>
                </a:solidFill>
                <a:latin typeface="Calibri" pitchFamily="34" charset="0"/>
              </a:rPr>
              <a:t>@Primary</a:t>
            </a:r>
            <a:endParaRPr lang="sr-Latn-RS">
              <a:solidFill>
                <a:schemeClr val="bg1">
                  <a:lumMod val="65000"/>
                </a:schemeClr>
              </a:solidFill>
              <a:latin typeface="Calibri" pitchFamily="34" charset="0"/>
            </a:endParaRPr>
          </a:p>
          <a:p>
            <a:pPr marL="0" indent="0">
              <a:buNone/>
            </a:pPr>
            <a:r>
              <a:rPr lang="sr-Latn-RS">
                <a:latin typeface="Calibri" pitchFamily="34" charset="0"/>
              </a:rPr>
              <a:t>Na nivou cele aplikacije, na svim mestima gde se koristi </a:t>
            </a:r>
            <a:r>
              <a:rPr lang="vi-VN">
                <a:latin typeface="Calibri" pitchFamily="34" charset="0"/>
              </a:rPr>
              <a:t>automatsko povezivanje </a:t>
            </a:r>
            <a:r>
              <a:rPr lang="sr-Latn-RS">
                <a:latin typeface="Calibri" pitchFamily="34" charset="0"/>
              </a:rPr>
              <a:t>sa </a:t>
            </a:r>
            <a:r>
              <a:rPr lang="sr-Latn-RS">
                <a:solidFill>
                  <a:schemeClr val="bg1">
                    <a:lumMod val="65000"/>
                  </a:schemeClr>
                </a:solidFill>
                <a:latin typeface="Calibri" pitchFamily="34" charset="0"/>
              </a:rPr>
              <a:t>@Autowired </a:t>
            </a:r>
            <a:r>
              <a:rPr lang="sr-Latn-RS">
                <a:latin typeface="Calibri" pitchFamily="34" charset="0"/>
              </a:rPr>
              <a:t>anotacijom, injektovaće se ta primarna implementacije.</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Postavljanje primerne implementacije za servis</a:t>
            </a:r>
            <a:endParaRPr lang="en-US" sz="4000">
              <a:latin typeface="+mn-lt"/>
            </a:endParaRPr>
          </a:p>
        </p:txBody>
      </p:sp>
      <p:sp>
        <p:nvSpPr>
          <p:cNvPr id="5" name="Rectangle 4"/>
          <p:cNvSpPr/>
          <p:nvPr/>
        </p:nvSpPr>
        <p:spPr>
          <a:xfrm>
            <a:off x="-16493" y="3942016"/>
            <a:ext cx="5165436" cy="1754326"/>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FilmoviController{</a:t>
            </a:r>
          </a:p>
          <a:p>
            <a:r>
              <a:rPr lang="en-US">
                <a:solidFill>
                  <a:srgbClr val="000000"/>
                </a:solidFill>
                <a:latin typeface="Consolas"/>
              </a:rPr>
              <a:t>	</a:t>
            </a:r>
          </a:p>
          <a:p>
            <a:r>
              <a:rPr lang="en-US">
                <a:solidFill>
                  <a:srgbClr val="000000"/>
                </a:solidFill>
                <a:latin typeface="Consolas"/>
              </a:rPr>
              <a:t>	</a:t>
            </a:r>
            <a:r>
              <a:rPr lang="en-US">
                <a:solidFill>
                  <a:srgbClr val="646464"/>
                </a:solidFill>
                <a:latin typeface="Consolas"/>
              </a:rPr>
              <a:t>@Autowired</a:t>
            </a:r>
          </a:p>
          <a:p>
            <a:r>
              <a:rPr lang="en-US">
                <a:solidFill>
                  <a:srgbClr val="000000"/>
                </a:solidFill>
                <a:latin typeface="Consolas"/>
              </a:rPr>
              <a:t>	</a:t>
            </a:r>
            <a:r>
              <a:rPr lang="en-US" b="1">
                <a:solidFill>
                  <a:srgbClr val="7F0055"/>
                </a:solidFill>
                <a:latin typeface="Consolas"/>
              </a:rPr>
              <a:t>private</a:t>
            </a:r>
            <a:r>
              <a:rPr lang="en-US">
                <a:solidFill>
                  <a:srgbClr val="000000"/>
                </a:solidFill>
                <a:latin typeface="Consolas"/>
              </a:rPr>
              <a:t> FilmService </a:t>
            </a:r>
            <a:r>
              <a:rPr lang="en-US">
                <a:solidFill>
                  <a:srgbClr val="0000C0"/>
                </a:solidFill>
                <a:latin typeface="Consolas"/>
              </a:rPr>
              <a:t>filmService</a:t>
            </a:r>
            <a:r>
              <a:rPr lang="en-US">
                <a:solidFill>
                  <a:srgbClr val="000000"/>
                </a:solidFill>
                <a:latin typeface="Consolas"/>
              </a:rPr>
              <a:t>;</a:t>
            </a:r>
            <a:endParaRPr lang="en-US" sz="1400">
              <a:solidFill>
                <a:srgbClr val="000000"/>
              </a:solidFill>
              <a:latin typeface="Times New Roman"/>
            </a:endParaRPr>
          </a:p>
        </p:txBody>
      </p:sp>
      <p:sp>
        <p:nvSpPr>
          <p:cNvPr id="6" name="Rectangle 5"/>
          <p:cNvSpPr/>
          <p:nvPr/>
        </p:nvSpPr>
        <p:spPr>
          <a:xfrm>
            <a:off x="5038107" y="3689802"/>
            <a:ext cx="7153893" cy="2862322"/>
          </a:xfrm>
          <a:prstGeom prst="rect">
            <a:avLst/>
          </a:prstGeom>
        </p:spPr>
        <p:txBody>
          <a:bodyPr wrap="square">
            <a:spAutoFit/>
          </a:bodyPr>
          <a:lstStyle/>
          <a:p>
            <a:r>
              <a:rPr lang="it-IT">
                <a:solidFill>
                  <a:srgbClr val="3F5FBF"/>
                </a:solidFill>
                <a:latin typeface="Consolas"/>
              </a:rPr>
              <a:t>/** filmovi se prezistiraju u fajl sistem */</a:t>
            </a:r>
          </a:p>
          <a:p>
            <a:r>
              <a:rPr lang="en-US">
                <a:solidFill>
                  <a:srgbClr val="646464"/>
                </a:solidFill>
                <a:latin typeface="Consolas"/>
              </a:rPr>
              <a:t>@Service</a:t>
            </a:r>
            <a:endParaRPr lang="sr-Latn-RS">
              <a:solidFill>
                <a:srgbClr val="646464"/>
              </a:solidFill>
              <a:latin typeface="Consolas"/>
            </a:endParaRPr>
          </a:p>
          <a:p>
            <a:r>
              <a:rPr lang="en-US">
                <a:solidFill>
                  <a:srgbClr val="646464"/>
                </a:solidFill>
                <a:latin typeface="Consolas"/>
              </a:rPr>
              <a:t>@Primary</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FileFilmService </a:t>
            </a:r>
            <a:r>
              <a:rPr lang="en-US" b="1">
                <a:solidFill>
                  <a:srgbClr val="7F0055"/>
                </a:solidFill>
                <a:latin typeface="Consolas"/>
              </a:rPr>
              <a:t>implements</a:t>
            </a:r>
            <a:r>
              <a:rPr lang="en-US">
                <a:solidFill>
                  <a:srgbClr val="000000"/>
                </a:solidFill>
                <a:latin typeface="Consolas"/>
              </a:rPr>
              <a:t> FilmService {..}</a:t>
            </a:r>
          </a:p>
          <a:p>
            <a:endParaRPr lang="en-US">
              <a:solidFill>
                <a:srgbClr val="000000"/>
              </a:solidFill>
              <a:latin typeface="Consolas"/>
            </a:endParaRPr>
          </a:p>
          <a:p>
            <a:r>
              <a:rPr lang="it-IT">
                <a:solidFill>
                  <a:srgbClr val="3F5FBF"/>
                </a:solidFill>
                <a:latin typeface="Consolas"/>
              </a:rPr>
              <a:t>/** filmovi se prezistiraju u memoriji */</a:t>
            </a:r>
          </a:p>
          <a:p>
            <a:r>
              <a:rPr lang="en-US">
                <a:solidFill>
                  <a:srgbClr val="646464"/>
                </a:solidFill>
                <a:latin typeface="Consolas"/>
              </a:rPr>
              <a:t>@Service</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InMemoryFilmService </a:t>
            </a:r>
            <a:r>
              <a:rPr lang="en-US" b="1">
                <a:solidFill>
                  <a:srgbClr val="7F0055"/>
                </a:solidFill>
                <a:latin typeface="Consolas"/>
              </a:rPr>
              <a:t>implements</a:t>
            </a:r>
            <a:r>
              <a:rPr lang="en-US">
                <a:solidFill>
                  <a:srgbClr val="000000"/>
                </a:solidFill>
                <a:latin typeface="Consolas"/>
              </a:rPr>
              <a:t> FilmService {..}</a:t>
            </a:r>
            <a:endParaRPr lang="en-US" sz="1400">
              <a:solidFill>
                <a:srgbClr val="000000"/>
              </a:solidFill>
              <a:latin typeface="Times New Roman"/>
            </a:endParaRPr>
          </a:p>
        </p:txBody>
      </p:sp>
      <p:sp>
        <p:nvSpPr>
          <p:cNvPr id="7" name="TextBox 6"/>
          <p:cNvSpPr txBox="1">
            <a:spLocks noChangeArrowheads="1"/>
          </p:cNvSpPr>
          <p:nvPr/>
        </p:nvSpPr>
        <p:spPr bwMode="auto">
          <a:xfrm>
            <a:off x="139120" y="5935216"/>
            <a:ext cx="4058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Implementacij</a:t>
            </a:r>
            <a:r>
              <a:rPr lang="en-US" b="1">
                <a:solidFill>
                  <a:srgbClr val="FF0000"/>
                </a:solidFill>
              </a:rPr>
              <a:t>a</a:t>
            </a:r>
            <a:r>
              <a:rPr lang="sr-Latn-RS" b="1">
                <a:solidFill>
                  <a:srgbClr val="FF0000"/>
                </a:solidFill>
              </a:rPr>
              <a:t> FilmService</a:t>
            </a:r>
            <a:r>
              <a:rPr lang="en-US" b="1">
                <a:solidFill>
                  <a:srgbClr val="FF0000"/>
                </a:solidFill>
              </a:rPr>
              <a:t> interfejsa </a:t>
            </a:r>
            <a:endParaRPr lang="sr-Latn-RS" altLang="sr-Latn-RS" b="1">
              <a:solidFill>
                <a:srgbClr val="FF0000"/>
              </a:solidFill>
            </a:endParaRPr>
          </a:p>
        </p:txBody>
      </p:sp>
    </p:spTree>
    <p:extLst>
      <p:ext uri="{BB962C8B-B14F-4D97-AF65-F5344CB8AC3E}">
        <p14:creationId xmlns:p14="http://schemas.microsoft.com/office/powerpoint/2010/main" val="383761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Odabir implementacije servisa</a:t>
            </a:r>
          </a:p>
        </p:txBody>
      </p:sp>
      <p:sp>
        <p:nvSpPr>
          <p:cNvPr id="3" name="Content Placeholder 2"/>
          <p:cNvSpPr>
            <a:spLocks noGrp="1"/>
          </p:cNvSpPr>
          <p:nvPr>
            <p:ph idx="1"/>
          </p:nvPr>
        </p:nvSpPr>
        <p:spPr>
          <a:xfrm>
            <a:off x="249382" y="1574499"/>
            <a:ext cx="11684000" cy="1866534"/>
          </a:xfrm>
          <a:ln w="38100">
            <a:solidFill>
              <a:schemeClr val="tx1">
                <a:lumMod val="65000"/>
                <a:lumOff val="35000"/>
              </a:schemeClr>
            </a:solidFill>
            <a:prstDash val="solid"/>
            <a:round/>
          </a:ln>
        </p:spPr>
        <p:txBody>
          <a:bodyPr>
            <a:normAutofit/>
          </a:bodyPr>
          <a:lstStyle/>
          <a:p>
            <a:pPr marL="0" indent="0">
              <a:lnSpc>
                <a:spcPct val="100000"/>
              </a:lnSpc>
              <a:spcBef>
                <a:spcPts val="0"/>
              </a:spcBef>
              <a:buNone/>
              <a:defRPr/>
            </a:pPr>
            <a:r>
              <a:rPr lang="sr-Latn-RS">
                <a:latin typeface="Calibri" pitchFamily="34" charset="0"/>
              </a:rPr>
              <a:t>Kako koristiti različite imeplemntacije u različitim delovima koda?</a:t>
            </a:r>
          </a:p>
          <a:p>
            <a:pPr marL="0" indent="0">
              <a:lnSpc>
                <a:spcPct val="100000"/>
              </a:lnSpc>
              <a:spcBef>
                <a:spcPts val="0"/>
              </a:spcBef>
              <a:buNone/>
              <a:defRPr/>
            </a:pPr>
            <a:r>
              <a:rPr lang="sr-Latn-RS">
                <a:latin typeface="Calibri" pitchFamily="34" charset="0"/>
              </a:rPr>
              <a:t>Kada je potrebno imati veći stepen kontrole nad procesom selekcije kandidata za DI mehanizam, moguće je koristiti </a:t>
            </a:r>
            <a:r>
              <a:rPr lang="sr-Latn-RS">
                <a:solidFill>
                  <a:schemeClr val="bg1">
                    <a:lumMod val="65000"/>
                  </a:schemeClr>
                </a:solidFill>
                <a:latin typeface="Calibri" pitchFamily="34" charset="0"/>
              </a:rPr>
              <a:t>@Qualifier</a:t>
            </a:r>
            <a:r>
              <a:rPr lang="sr-Latn-RS">
                <a:latin typeface="Calibri" pitchFamily="34" charset="0"/>
              </a:rPr>
              <a:t> anotaciju.</a:t>
            </a:r>
            <a:endParaRPr lang="en-U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Odabir implementacije za servis</a:t>
            </a:r>
            <a:endParaRPr lang="en-US" sz="4000">
              <a:latin typeface="+mn-lt"/>
            </a:endParaRPr>
          </a:p>
        </p:txBody>
      </p:sp>
      <p:sp>
        <p:nvSpPr>
          <p:cNvPr id="5" name="Rectangle 4"/>
          <p:cNvSpPr/>
          <p:nvPr/>
        </p:nvSpPr>
        <p:spPr>
          <a:xfrm>
            <a:off x="-16493" y="3942016"/>
            <a:ext cx="5165436" cy="2031325"/>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FilmoviController{</a:t>
            </a:r>
          </a:p>
          <a:p>
            <a:r>
              <a:rPr lang="en-US">
                <a:solidFill>
                  <a:srgbClr val="000000"/>
                </a:solidFill>
                <a:latin typeface="Consolas"/>
              </a:rPr>
              <a:t>	</a:t>
            </a:r>
          </a:p>
          <a:p>
            <a:r>
              <a:rPr lang="en-US">
                <a:solidFill>
                  <a:srgbClr val="000000"/>
                </a:solidFill>
                <a:latin typeface="Consolas"/>
              </a:rPr>
              <a:t>	</a:t>
            </a:r>
            <a:r>
              <a:rPr lang="en-US">
                <a:solidFill>
                  <a:srgbClr val="646464"/>
                </a:solidFill>
                <a:latin typeface="Consolas"/>
              </a:rPr>
              <a:t>@Autowired</a:t>
            </a:r>
            <a:endParaRPr lang="sr-Latn-RS">
              <a:solidFill>
                <a:srgbClr val="646464"/>
              </a:solidFill>
              <a:latin typeface="Consolas"/>
            </a:endParaRPr>
          </a:p>
          <a:p>
            <a:r>
              <a:rPr lang="sr-Latn-RS">
                <a:solidFill>
                  <a:srgbClr val="646464"/>
                </a:solidFill>
                <a:latin typeface="Consolas"/>
              </a:rPr>
              <a:t>	</a:t>
            </a:r>
            <a:r>
              <a:rPr lang="en-US">
                <a:solidFill>
                  <a:srgbClr val="646464"/>
                </a:solidFill>
                <a:latin typeface="Consolas"/>
              </a:rPr>
              <a:t>@Qualifier("</a:t>
            </a:r>
            <a:r>
              <a:rPr lang="sr-Latn-RS">
                <a:solidFill>
                  <a:srgbClr val="646464"/>
                </a:solidFill>
                <a:latin typeface="Consolas"/>
              </a:rPr>
              <a:t>memorijaFilm</a:t>
            </a:r>
            <a:r>
              <a:rPr lang="en-US">
                <a:solidFill>
                  <a:srgbClr val="646464"/>
                </a:solidFill>
                <a:latin typeface="Consolas"/>
              </a:rPr>
              <a:t>")</a:t>
            </a:r>
          </a:p>
          <a:p>
            <a:r>
              <a:rPr lang="en-US">
                <a:solidFill>
                  <a:srgbClr val="000000"/>
                </a:solidFill>
                <a:latin typeface="Consolas"/>
              </a:rPr>
              <a:t>	</a:t>
            </a:r>
            <a:r>
              <a:rPr lang="en-US" b="1">
                <a:solidFill>
                  <a:srgbClr val="7F0055"/>
                </a:solidFill>
                <a:latin typeface="Consolas"/>
              </a:rPr>
              <a:t>private</a:t>
            </a:r>
            <a:r>
              <a:rPr lang="en-US">
                <a:solidFill>
                  <a:srgbClr val="000000"/>
                </a:solidFill>
                <a:latin typeface="Consolas"/>
              </a:rPr>
              <a:t> FilmService </a:t>
            </a:r>
            <a:r>
              <a:rPr lang="en-US">
                <a:solidFill>
                  <a:srgbClr val="0000C0"/>
                </a:solidFill>
                <a:latin typeface="Consolas"/>
              </a:rPr>
              <a:t>filmService</a:t>
            </a:r>
            <a:r>
              <a:rPr lang="en-US">
                <a:solidFill>
                  <a:srgbClr val="000000"/>
                </a:solidFill>
                <a:latin typeface="Consolas"/>
              </a:rPr>
              <a:t>;</a:t>
            </a:r>
            <a:endParaRPr lang="en-US" sz="1400">
              <a:solidFill>
                <a:srgbClr val="000000"/>
              </a:solidFill>
              <a:latin typeface="Times New Roman"/>
            </a:endParaRPr>
          </a:p>
        </p:txBody>
      </p:sp>
      <p:sp>
        <p:nvSpPr>
          <p:cNvPr id="6" name="Rectangle 5"/>
          <p:cNvSpPr/>
          <p:nvPr/>
        </p:nvSpPr>
        <p:spPr>
          <a:xfrm>
            <a:off x="5038106" y="3442226"/>
            <a:ext cx="7153893" cy="3416320"/>
          </a:xfrm>
          <a:prstGeom prst="rect">
            <a:avLst/>
          </a:prstGeom>
        </p:spPr>
        <p:txBody>
          <a:bodyPr wrap="square">
            <a:spAutoFit/>
          </a:bodyPr>
          <a:lstStyle/>
          <a:p>
            <a:r>
              <a:rPr lang="it-IT">
                <a:solidFill>
                  <a:srgbClr val="3F5FBF"/>
                </a:solidFill>
                <a:latin typeface="Consolas"/>
              </a:rPr>
              <a:t>/** filmovi se prezistiraju u fajl sistem */</a:t>
            </a:r>
          </a:p>
          <a:p>
            <a:r>
              <a:rPr lang="en-US">
                <a:solidFill>
                  <a:srgbClr val="646464"/>
                </a:solidFill>
                <a:latin typeface="Consolas"/>
              </a:rPr>
              <a:t>@Service</a:t>
            </a:r>
            <a:endParaRPr lang="sr-Latn-RS">
              <a:solidFill>
                <a:srgbClr val="646464"/>
              </a:solidFill>
              <a:latin typeface="Consolas"/>
            </a:endParaRPr>
          </a:p>
          <a:p>
            <a:r>
              <a:rPr lang="en-US">
                <a:solidFill>
                  <a:srgbClr val="646464"/>
                </a:solidFill>
                <a:latin typeface="Consolas"/>
              </a:rPr>
              <a:t>@Primary</a:t>
            </a:r>
            <a:endParaRPr lang="sr-Latn-RS">
              <a:solidFill>
                <a:srgbClr val="646464"/>
              </a:solidFill>
              <a:latin typeface="Consolas"/>
            </a:endParaRPr>
          </a:p>
          <a:p>
            <a:r>
              <a:rPr lang="en-US">
                <a:solidFill>
                  <a:srgbClr val="646464"/>
                </a:solidFill>
                <a:latin typeface="Consolas"/>
              </a:rPr>
              <a:t>@Qualifier("fajloviFilm")</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FileFilmService </a:t>
            </a:r>
            <a:r>
              <a:rPr lang="en-US" b="1">
                <a:solidFill>
                  <a:srgbClr val="7F0055"/>
                </a:solidFill>
                <a:latin typeface="Consolas"/>
              </a:rPr>
              <a:t>implements</a:t>
            </a:r>
            <a:r>
              <a:rPr lang="en-US">
                <a:solidFill>
                  <a:srgbClr val="000000"/>
                </a:solidFill>
                <a:latin typeface="Consolas"/>
              </a:rPr>
              <a:t> FilmService {..}</a:t>
            </a:r>
          </a:p>
          <a:p>
            <a:endParaRPr lang="en-US">
              <a:solidFill>
                <a:srgbClr val="000000"/>
              </a:solidFill>
              <a:latin typeface="Consolas"/>
            </a:endParaRPr>
          </a:p>
          <a:p>
            <a:r>
              <a:rPr lang="it-IT">
                <a:solidFill>
                  <a:srgbClr val="3F5FBF"/>
                </a:solidFill>
                <a:latin typeface="Consolas"/>
              </a:rPr>
              <a:t>/** filmovi se prezistiraju u memoriji */</a:t>
            </a:r>
          </a:p>
          <a:p>
            <a:r>
              <a:rPr lang="en-US">
                <a:solidFill>
                  <a:srgbClr val="646464"/>
                </a:solidFill>
                <a:latin typeface="Consolas"/>
              </a:rPr>
              <a:t>@Service</a:t>
            </a:r>
          </a:p>
          <a:p>
            <a:r>
              <a:rPr lang="en-US">
                <a:solidFill>
                  <a:srgbClr val="646464"/>
                </a:solidFill>
                <a:latin typeface="Consolas"/>
              </a:rPr>
              <a:t>@Qualifier("</a:t>
            </a:r>
            <a:r>
              <a:rPr lang="sr-Latn-RS">
                <a:solidFill>
                  <a:srgbClr val="646464"/>
                </a:solidFill>
                <a:latin typeface="Consolas"/>
              </a:rPr>
              <a:t>memorija</a:t>
            </a:r>
            <a:r>
              <a:rPr lang="en-US">
                <a:solidFill>
                  <a:srgbClr val="646464"/>
                </a:solidFill>
                <a:latin typeface="Consolas"/>
              </a:rPr>
              <a:t>Film")</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InMemoryFilmService </a:t>
            </a:r>
            <a:r>
              <a:rPr lang="en-US" b="1">
                <a:solidFill>
                  <a:srgbClr val="7F0055"/>
                </a:solidFill>
                <a:latin typeface="Consolas"/>
              </a:rPr>
              <a:t>implements</a:t>
            </a:r>
            <a:r>
              <a:rPr lang="en-US">
                <a:solidFill>
                  <a:srgbClr val="000000"/>
                </a:solidFill>
                <a:latin typeface="Consolas"/>
              </a:rPr>
              <a:t> FilmService {..}</a:t>
            </a:r>
            <a:endParaRPr lang="en-US" sz="1400">
              <a:solidFill>
                <a:srgbClr val="000000"/>
              </a:solidFill>
              <a:latin typeface="Times New Roman"/>
            </a:endParaRPr>
          </a:p>
        </p:txBody>
      </p:sp>
      <p:sp>
        <p:nvSpPr>
          <p:cNvPr id="8" name="TextBox 7"/>
          <p:cNvSpPr txBox="1">
            <a:spLocks noChangeArrowheads="1"/>
          </p:cNvSpPr>
          <p:nvPr/>
        </p:nvSpPr>
        <p:spPr bwMode="auto">
          <a:xfrm>
            <a:off x="139120" y="6175848"/>
            <a:ext cx="48989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Implementacije FilmService i ProjekcijaService</a:t>
            </a:r>
            <a:r>
              <a:rPr lang="en-US" b="1">
                <a:solidFill>
                  <a:srgbClr val="FF0000"/>
                </a:solidFill>
              </a:rPr>
              <a:t> interfejsa</a:t>
            </a:r>
            <a:endParaRPr lang="sr-Latn-RS" altLang="sr-Latn-RS" b="1">
              <a:solidFill>
                <a:srgbClr val="FF0000"/>
              </a:solidFill>
            </a:endParaRPr>
          </a:p>
        </p:txBody>
      </p:sp>
    </p:spTree>
    <p:extLst>
      <p:ext uri="{BB962C8B-B14F-4D97-AF65-F5344CB8AC3E}">
        <p14:creationId xmlns:p14="http://schemas.microsoft.com/office/powerpoint/2010/main" val="386146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sr-Latn-RS">
                <a:solidFill>
                  <a:schemeClr val="bg1"/>
                </a:solidFill>
                <a:latin typeface="+mn-lt"/>
              </a:rPr>
              <a:t>Korišćenje</a:t>
            </a:r>
            <a:r>
              <a:rPr lang="en-US">
                <a:solidFill>
                  <a:schemeClr val="bg1"/>
                </a:solidFill>
                <a:latin typeface="+mn-lt"/>
              </a:rPr>
              <a:t> servisa</a:t>
            </a:r>
            <a:r>
              <a:rPr lang="sr-Latn-RS">
                <a:solidFill>
                  <a:schemeClr val="bg1"/>
                </a:solidFill>
                <a:latin typeface="+mn-lt"/>
              </a:rPr>
              <a:t> u kontroleru</a:t>
            </a:r>
            <a:endParaRPr lang="en-US">
              <a:solidFill>
                <a:schemeClr val="bg1"/>
              </a:solidFill>
              <a:latin typeface="+mn-lt"/>
            </a:endParaRPr>
          </a:p>
        </p:txBody>
      </p:sp>
      <p:sp>
        <p:nvSpPr>
          <p:cNvPr id="3" name="Content Placeholder 2"/>
          <p:cNvSpPr>
            <a:spLocks noGrp="1"/>
          </p:cNvSpPr>
          <p:nvPr>
            <p:ph idx="1"/>
          </p:nvPr>
        </p:nvSpPr>
        <p:spPr>
          <a:xfrm>
            <a:off x="249382" y="1574500"/>
            <a:ext cx="11684000" cy="855880"/>
          </a:xfrm>
          <a:ln w="38100">
            <a:solidFill>
              <a:schemeClr val="tx1">
                <a:lumMod val="65000"/>
                <a:lumOff val="35000"/>
              </a:schemeClr>
            </a:solidFill>
            <a:prstDash val="solid"/>
            <a:round/>
          </a:ln>
        </p:spPr>
        <p:txBody>
          <a:bodyPr>
            <a:normAutofit fontScale="92500" lnSpcReduction="10000"/>
          </a:bodyPr>
          <a:lstStyle/>
          <a:p>
            <a:pPr marL="0" indent="0">
              <a:lnSpc>
                <a:spcPct val="100000"/>
              </a:lnSpc>
              <a:spcBef>
                <a:spcPts val="0"/>
              </a:spcBef>
              <a:buNone/>
              <a:defRPr/>
            </a:pPr>
            <a:r>
              <a:rPr lang="sr-Latn-RS">
                <a:latin typeface="Calibri" pitchFamily="34" charset="0"/>
              </a:rPr>
              <a:t>Kod koji je omogućio pribavlj</a:t>
            </a:r>
            <a:r>
              <a:rPr lang="en-US">
                <a:latin typeface="Calibri" pitchFamily="34" charset="0"/>
              </a:rPr>
              <a:t>a</a:t>
            </a:r>
            <a:r>
              <a:rPr lang="sr-Latn-RS">
                <a:latin typeface="Calibri" pitchFamily="34" charset="0"/>
              </a:rPr>
              <a:t>nje fimova iz ServletContext i pozivanje metoda klase Filmovi zamenjen je pozivanjem metoda iz sevisnog sloja.</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Metoda index u FilmoviController</a:t>
            </a:r>
            <a:endParaRPr lang="en-US" sz="4000">
              <a:latin typeface="+mn-lt"/>
            </a:endParaRPr>
          </a:p>
        </p:txBody>
      </p:sp>
      <p:sp>
        <p:nvSpPr>
          <p:cNvPr id="9" name="Rectangle 8"/>
          <p:cNvSpPr/>
          <p:nvPr/>
        </p:nvSpPr>
        <p:spPr>
          <a:xfrm>
            <a:off x="249382" y="2586348"/>
            <a:ext cx="11276870" cy="4247317"/>
          </a:xfrm>
          <a:prstGeom prst="rect">
            <a:avLst/>
          </a:prstGeom>
        </p:spPr>
        <p:txBody>
          <a:bodyPr wrap="square">
            <a:spAutoFit/>
          </a:bodyPr>
          <a:lstStyle/>
          <a:p>
            <a:r>
              <a:rPr lang="en-US">
                <a:solidFill>
                  <a:srgbClr val="646464"/>
                </a:solidFill>
                <a:latin typeface="Consolas"/>
              </a:rPr>
              <a:t>@Autowired</a:t>
            </a:r>
          </a:p>
          <a:p>
            <a:r>
              <a:rPr lang="en-US" b="1">
                <a:solidFill>
                  <a:srgbClr val="7F0055"/>
                </a:solidFill>
                <a:latin typeface="Consolas"/>
              </a:rPr>
              <a:t>private</a:t>
            </a:r>
            <a:r>
              <a:rPr lang="en-US">
                <a:solidFill>
                  <a:srgbClr val="000000"/>
                </a:solidFill>
                <a:latin typeface="Consolas"/>
              </a:rPr>
              <a:t> FilmService </a:t>
            </a:r>
            <a:r>
              <a:rPr lang="en-US">
                <a:solidFill>
                  <a:srgbClr val="0000C0"/>
                </a:solidFill>
                <a:latin typeface="Consolas"/>
              </a:rPr>
              <a:t>filmService</a:t>
            </a:r>
            <a:r>
              <a:rPr lang="en-US">
                <a:solidFill>
                  <a:srgbClr val="000000"/>
                </a:solidFill>
                <a:latin typeface="Consolas"/>
              </a:rPr>
              <a:t>;</a:t>
            </a:r>
            <a:endParaRPr lang="en-US">
              <a:solidFill>
                <a:srgbClr val="646464"/>
              </a:solidFill>
              <a:latin typeface="Consolas"/>
            </a:endParaRPr>
          </a:p>
          <a:p>
            <a:endParaRPr lang="sr-Cyrl-RS">
              <a:solidFill>
                <a:srgbClr val="646464"/>
              </a:solidFill>
              <a:latin typeface="Consolas"/>
            </a:endParaRPr>
          </a:p>
          <a:p>
            <a:r>
              <a:rPr lang="en-US">
                <a:solidFill>
                  <a:srgbClr val="646464"/>
                </a:solidFill>
                <a:latin typeface="Consolas"/>
              </a:rPr>
              <a:t>@GetMapping</a:t>
            </a:r>
          </a:p>
          <a:p>
            <a:r>
              <a:rPr lang="en-US">
                <a:solidFill>
                  <a:srgbClr val="646464"/>
                </a:solidFill>
                <a:latin typeface="Consolas"/>
              </a:rPr>
              <a:t>@ResponseBody</a:t>
            </a:r>
          </a:p>
          <a:p>
            <a:r>
              <a:rPr lang="en-US" b="1">
                <a:solidFill>
                  <a:srgbClr val="7F0055"/>
                </a:solidFill>
                <a:latin typeface="Consolas"/>
              </a:rPr>
              <a:t>public</a:t>
            </a:r>
            <a:r>
              <a:rPr lang="en-US">
                <a:solidFill>
                  <a:srgbClr val="000000"/>
                </a:solidFill>
                <a:latin typeface="Consolas"/>
              </a:rPr>
              <a:t> String index(HttpSession </a:t>
            </a:r>
            <a:r>
              <a:rPr lang="en-US">
                <a:solidFill>
                  <a:srgbClr val="6A3E3E"/>
                </a:solidFill>
                <a:latin typeface="Consolas"/>
              </a:rPr>
              <a:t>session</a:t>
            </a:r>
            <a:r>
              <a:rPr lang="en-US">
                <a:solidFill>
                  <a:srgbClr val="000000"/>
                </a:solidFill>
                <a:latin typeface="Consolas"/>
              </a:rPr>
              <a:t>, HttpServletResponse </a:t>
            </a:r>
            <a:r>
              <a:rPr lang="en-US">
                <a:solidFill>
                  <a:srgbClr val="6A3E3E"/>
                </a:solidFill>
                <a:latin typeface="Consolas"/>
              </a:rPr>
              <a:t>response</a:t>
            </a:r>
            <a:r>
              <a:rPr lang="en-US">
                <a:solidFill>
                  <a:srgbClr val="000000"/>
                </a:solidFill>
                <a:latin typeface="Consolas"/>
              </a:rPr>
              <a:t>) </a:t>
            </a:r>
            <a:r>
              <a:rPr lang="en-US" b="1">
                <a:solidFill>
                  <a:srgbClr val="7F0055"/>
                </a:solidFill>
                <a:latin typeface="Consolas"/>
              </a:rPr>
              <a:t>throws</a:t>
            </a:r>
            <a:r>
              <a:rPr lang="en-US">
                <a:solidFill>
                  <a:srgbClr val="000000"/>
                </a:solidFill>
                <a:latin typeface="Consolas"/>
              </a:rPr>
              <a:t> IOException {	</a:t>
            </a:r>
            <a:endParaRPr lang="en-US">
              <a:solidFill>
                <a:srgbClr val="3F7F5F"/>
              </a:solidFill>
              <a:latin typeface="Consolas"/>
            </a:endParaRPr>
          </a:p>
          <a:p>
            <a:endParaRPr lang="sr-Cyrl-RS">
              <a:solidFill>
                <a:srgbClr val="3F7F5F"/>
              </a:solidFill>
              <a:latin typeface="Consolas"/>
            </a:endParaRPr>
          </a:p>
          <a:p>
            <a:r>
              <a:rPr lang="en-US">
                <a:solidFill>
                  <a:srgbClr val="3F7F5F"/>
                </a:solidFill>
                <a:latin typeface="Consolas"/>
              </a:rPr>
              <a:t>// preuzimanje vrednosti iz konteksta</a:t>
            </a:r>
          </a:p>
          <a:p>
            <a:r>
              <a:rPr lang="en-US">
                <a:solidFill>
                  <a:srgbClr val="3F7F5F"/>
                </a:solidFill>
                <a:latin typeface="Consolas"/>
              </a:rPr>
              <a:t>// Filmovi filmovi = (Filmovi)servletContext.getAttribute(FilmoviController.FILMOVI_KEY);</a:t>
            </a:r>
          </a:p>
          <a:p>
            <a:r>
              <a:rPr lang="en-US">
                <a:solidFill>
                  <a:srgbClr val="3F7F5F"/>
                </a:solidFill>
                <a:latin typeface="Consolas"/>
              </a:rPr>
              <a:t>// List&lt;Film&gt; films = filmovi.findAll();</a:t>
            </a:r>
          </a:p>
          <a:p>
            <a:r>
              <a:rPr lang="en-US">
                <a:solidFill>
                  <a:srgbClr val="3F7F5F"/>
                </a:solidFill>
                <a:latin typeface="Consolas"/>
              </a:rPr>
              <a:t>//preuzimanje vrednosti preko Servisnog sloja</a:t>
            </a:r>
          </a:p>
          <a:p>
            <a:r>
              <a:rPr lang="en-US">
                <a:solidFill>
                  <a:srgbClr val="000000"/>
                </a:solidFill>
                <a:latin typeface="Consolas"/>
              </a:rPr>
              <a:t>List&lt;Film&gt; </a:t>
            </a:r>
            <a:r>
              <a:rPr lang="en-US">
                <a:solidFill>
                  <a:srgbClr val="6A3E3E"/>
                </a:solidFill>
                <a:latin typeface="Consolas"/>
              </a:rPr>
              <a:t>films</a:t>
            </a:r>
            <a:r>
              <a:rPr lang="en-US">
                <a:solidFill>
                  <a:srgbClr val="000000"/>
                </a:solidFill>
                <a:latin typeface="Consolas"/>
              </a:rPr>
              <a:t> = </a:t>
            </a:r>
            <a:r>
              <a:rPr lang="en-US">
                <a:solidFill>
                  <a:srgbClr val="0000C0"/>
                </a:solidFill>
                <a:latin typeface="Consolas"/>
              </a:rPr>
              <a:t>filmService</a:t>
            </a:r>
            <a:r>
              <a:rPr lang="en-US">
                <a:solidFill>
                  <a:srgbClr val="000000"/>
                </a:solidFill>
                <a:latin typeface="Consolas"/>
              </a:rPr>
              <a:t>.findAll();</a:t>
            </a:r>
          </a:p>
          <a:p>
            <a:r>
              <a:rPr lang="nn-NO" b="1">
                <a:solidFill>
                  <a:srgbClr val="7F0055"/>
                </a:solidFill>
                <a:latin typeface="Consolas"/>
              </a:rPr>
              <a:t>for</a:t>
            </a:r>
            <a:r>
              <a:rPr lang="nn-NO">
                <a:solidFill>
                  <a:srgbClr val="000000"/>
                </a:solidFill>
                <a:latin typeface="Consolas"/>
              </a:rPr>
              <a:t> (</a:t>
            </a:r>
            <a:r>
              <a:rPr lang="nn-NO" b="1">
                <a:solidFill>
                  <a:srgbClr val="7F0055"/>
                </a:solidFill>
                <a:latin typeface="Consolas"/>
              </a:rPr>
              <a:t>int</a:t>
            </a:r>
            <a:r>
              <a:rPr lang="nn-NO">
                <a:solidFill>
                  <a:srgbClr val="000000"/>
                </a:solidFill>
                <a:latin typeface="Consolas"/>
              </a:rPr>
              <a:t> </a:t>
            </a:r>
            <a:r>
              <a:rPr lang="nn-NO">
                <a:solidFill>
                  <a:srgbClr val="6A3E3E"/>
                </a:solidFill>
                <a:latin typeface="Consolas"/>
              </a:rPr>
              <a:t>i</a:t>
            </a:r>
            <a:r>
              <a:rPr lang="nn-NO">
                <a:solidFill>
                  <a:srgbClr val="000000"/>
                </a:solidFill>
                <a:latin typeface="Consolas"/>
              </a:rPr>
              <a:t>=0; </a:t>
            </a:r>
            <a:r>
              <a:rPr lang="nn-NO">
                <a:solidFill>
                  <a:srgbClr val="6A3E3E"/>
                </a:solidFill>
                <a:latin typeface="Consolas"/>
              </a:rPr>
              <a:t>i</a:t>
            </a:r>
            <a:r>
              <a:rPr lang="nn-NO">
                <a:solidFill>
                  <a:srgbClr val="000000"/>
                </a:solidFill>
                <a:latin typeface="Consolas"/>
              </a:rPr>
              <a:t> &lt; </a:t>
            </a:r>
            <a:r>
              <a:rPr lang="nn-NO">
                <a:solidFill>
                  <a:srgbClr val="6A3E3E"/>
                </a:solidFill>
                <a:latin typeface="Consolas"/>
              </a:rPr>
              <a:t>films</a:t>
            </a:r>
            <a:r>
              <a:rPr lang="nn-NO">
                <a:solidFill>
                  <a:srgbClr val="000000"/>
                </a:solidFill>
                <a:latin typeface="Consolas"/>
              </a:rPr>
              <a:t>.size(); </a:t>
            </a:r>
            <a:r>
              <a:rPr lang="nn-NO">
                <a:solidFill>
                  <a:srgbClr val="6A3E3E"/>
                </a:solidFill>
                <a:latin typeface="Consolas"/>
              </a:rPr>
              <a:t>i</a:t>
            </a:r>
            <a:r>
              <a:rPr lang="nn-NO">
                <a:solidFill>
                  <a:srgbClr val="000000"/>
                </a:solidFill>
                <a:latin typeface="Consolas"/>
              </a:rPr>
              <a:t>++) {</a:t>
            </a:r>
          </a:p>
        </p:txBody>
      </p:sp>
      <p:sp>
        <p:nvSpPr>
          <p:cNvPr id="8" name="TextBox 7"/>
          <p:cNvSpPr txBox="1">
            <a:spLocks noChangeArrowheads="1"/>
          </p:cNvSpPr>
          <p:nvPr/>
        </p:nvSpPr>
        <p:spPr bwMode="auto">
          <a:xfrm>
            <a:off x="7743078" y="5864714"/>
            <a:ext cx="4058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FilmoviController i upotreba servisa</a:t>
            </a:r>
            <a:endParaRPr lang="sr-Latn-RS" altLang="sr-Latn-RS" b="1">
              <a:solidFill>
                <a:srgbClr val="FF0000"/>
              </a:solidFill>
            </a:endParaRPr>
          </a:p>
        </p:txBody>
      </p:sp>
    </p:spTree>
    <p:extLst>
      <p:ext uri="{BB962C8B-B14F-4D97-AF65-F5344CB8AC3E}">
        <p14:creationId xmlns:p14="http://schemas.microsoft.com/office/powerpoint/2010/main" val="2854174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Kori</a:t>
            </a:r>
            <a:r>
              <a:rPr lang="sr-Latn-RS">
                <a:solidFill>
                  <a:schemeClr val="bg1"/>
                </a:solidFill>
                <a:latin typeface="+mn-lt"/>
              </a:rPr>
              <a:t>šćenje servisnog sloja prednosti</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pPr marL="0" indent="0">
              <a:buNone/>
            </a:pPr>
            <a:r>
              <a:rPr lang="sr-Latn-RS"/>
              <a:t>Provides separation of concern</a:t>
            </a:r>
          </a:p>
          <a:p>
            <a:pPr lvl="1"/>
            <a:r>
              <a:rPr lang="en-US"/>
              <a:t>Service layer provides code modularity, the business logic and rules are specified in the service layer which in turn calls DAO layer, the DAO layer is then only responsible for interacting with DB.</a:t>
            </a:r>
            <a:endParaRPr lang="sr-Latn-RS"/>
          </a:p>
          <a:p>
            <a:pPr marL="0" indent="0">
              <a:buNone/>
            </a:pPr>
            <a:r>
              <a:rPr lang="sr-Latn-RS"/>
              <a:t>Provides Security</a:t>
            </a:r>
          </a:p>
          <a:p>
            <a:pPr lvl="1"/>
            <a:r>
              <a:rPr lang="en-US"/>
              <a:t>If you provide a controllers that have no relation to the DB, then it is more difficult to gain access to the DB from the client except through the service. If the DB cannot be accessed directly from the client (and there is no trivial DAO module acting as the service) then an attacker who has taken over the client cannot have access to your data directly</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Prednosti</a:t>
            </a:r>
            <a:endParaRPr lang="en-US" sz="4000">
              <a:latin typeface="+mn-lt"/>
            </a:endParaRPr>
          </a:p>
        </p:txBody>
      </p:sp>
    </p:spTree>
    <p:extLst>
      <p:ext uri="{BB962C8B-B14F-4D97-AF65-F5344CB8AC3E}">
        <p14:creationId xmlns:p14="http://schemas.microsoft.com/office/powerpoint/2010/main" val="251541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Sadr</a:t>
            </a:r>
            <a:r>
              <a:rPr lang="sr-Latn-RS">
                <a:solidFill>
                  <a:schemeClr val="bg1"/>
                </a:solidFill>
                <a:latin typeface="+mn-lt"/>
              </a:rPr>
              <a:t>žaj</a:t>
            </a:r>
            <a:endParaRPr lang="en-US">
              <a:solidFill>
                <a:schemeClr val="bg1"/>
              </a:solidFill>
              <a:latin typeface="+mn-lt"/>
            </a:endParaRPr>
          </a:p>
        </p:txBody>
      </p:sp>
      <p:sp>
        <p:nvSpPr>
          <p:cNvPr id="3" name="Content Placeholder 2"/>
          <p:cNvSpPr>
            <a:spLocks noGrp="1"/>
          </p:cNvSpPr>
          <p:nvPr>
            <p:ph idx="1"/>
          </p:nvPr>
        </p:nvSpPr>
        <p:spPr>
          <a:xfrm>
            <a:off x="249382" y="960578"/>
            <a:ext cx="11684000" cy="5661895"/>
          </a:xfrm>
          <a:ln w="38100">
            <a:solidFill>
              <a:schemeClr val="tx1">
                <a:lumMod val="65000"/>
                <a:lumOff val="35000"/>
              </a:schemeClr>
            </a:solidFill>
          </a:ln>
        </p:spPr>
        <p:txBody>
          <a:bodyPr>
            <a:normAutofit/>
          </a:bodyPr>
          <a:lstStyle/>
          <a:p>
            <a:pPr marL="514350" indent="-514350">
              <a:buFont typeface="+mj-lt"/>
              <a:buAutoNum type="arabicPeriod"/>
            </a:pPr>
            <a:r>
              <a:rPr lang="sr-Latn-RS"/>
              <a:t>A</a:t>
            </a:r>
            <a:r>
              <a:rPr lang="sv-SE"/>
              <a:t>rhitektur</a:t>
            </a:r>
            <a:r>
              <a:rPr lang="sr-Latn-RS"/>
              <a:t>a</a:t>
            </a:r>
            <a:r>
              <a:rPr lang="sv-SE"/>
              <a:t> </a:t>
            </a:r>
            <a:r>
              <a:rPr lang="sr-Latn-RS"/>
              <a:t>Spring MVC</a:t>
            </a:r>
          </a:p>
          <a:p>
            <a:pPr marL="514350" indent="-514350">
              <a:buFont typeface="+mj-lt"/>
              <a:buAutoNum type="arabicPeriod"/>
            </a:pPr>
            <a:r>
              <a:rPr lang="en-US"/>
              <a:t>Servisni sloj</a:t>
            </a:r>
            <a:r>
              <a:rPr lang="sr-Latn-RS"/>
              <a:t> uvod</a:t>
            </a:r>
          </a:p>
          <a:p>
            <a:pPr marL="514350" indent="-514350">
              <a:buFont typeface="+mj-lt"/>
              <a:buAutoNum type="arabicPeriod"/>
            </a:pPr>
            <a:r>
              <a:rPr lang="en-US"/>
              <a:t>Implementacija servisnog sloja</a:t>
            </a:r>
            <a:endParaRPr lang="sr-Latn-RS"/>
          </a:p>
          <a:p>
            <a:pPr marL="514350" indent="-514350">
              <a:buFont typeface="+mj-lt"/>
              <a:buAutoNum type="arabicPeriod"/>
            </a:pPr>
            <a:r>
              <a:rPr lang="sr-Latn-RS"/>
              <a:t>Odabir implementacije servisa</a:t>
            </a:r>
          </a:p>
          <a:p>
            <a:pPr marL="514350" indent="-514350">
              <a:buFont typeface="+mj-lt"/>
              <a:buAutoNum type="arabicPeriod"/>
            </a:pPr>
            <a:r>
              <a:rPr lang="sr-Latn-RS"/>
              <a:t>Korišćenje servisa u kontroleru</a:t>
            </a:r>
          </a:p>
          <a:p>
            <a:pPr marL="514350" indent="-514350">
              <a:buFont typeface="+mj-lt"/>
              <a:buAutoNum type="arabicPeriod"/>
            </a:pPr>
            <a:r>
              <a:rPr lang="sr-Latn-RS"/>
              <a:t>Korišćenje servisnog sloja prednosti</a:t>
            </a:r>
          </a:p>
          <a:p>
            <a:pPr marL="514350" indent="-514350">
              <a:buFont typeface="+mj-lt"/>
              <a:buAutoNum type="arabicPeriod"/>
            </a:pPr>
            <a:r>
              <a:rPr lang="sr-Latn-CS"/>
              <a:t>Case study –servisi u </a:t>
            </a:r>
            <a:r>
              <a:rPr lang="sr-Latn-RS"/>
              <a:t>b</a:t>
            </a:r>
            <a:r>
              <a:rPr lang="sr-Latn-CS"/>
              <a:t>ioskop veb aplikaciji</a:t>
            </a:r>
            <a:endParaRPr lang="sr-Latn-RS"/>
          </a:p>
        </p:txBody>
      </p:sp>
    </p:spTree>
    <p:extLst>
      <p:ext uri="{BB962C8B-B14F-4D97-AF65-F5344CB8AC3E}">
        <p14:creationId xmlns:p14="http://schemas.microsoft.com/office/powerpoint/2010/main" val="3100203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Kori</a:t>
            </a:r>
            <a:r>
              <a:rPr lang="sr-Latn-RS">
                <a:solidFill>
                  <a:schemeClr val="bg1"/>
                </a:solidFill>
                <a:latin typeface="+mn-lt"/>
              </a:rPr>
              <a:t>šćenje servisnog sloja prednosti</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pPr marL="0" indent="0">
              <a:buNone/>
            </a:pPr>
            <a:r>
              <a:rPr lang="sr-Latn-RS"/>
              <a:t>Provide Loose Coupling</a:t>
            </a:r>
          </a:p>
          <a:p>
            <a:pPr lvl="1"/>
            <a:r>
              <a:rPr lang="en-US"/>
              <a:t>Service layer can also be used to serve loose coupling in the application. Suppose your controller has 50 methods and in turn it calls 20 Dao methods, now at later point you decide to change the Dao methods serving these controllers. You need to change all the 50 methods in controller. Instead if you have 20 service methods calling those 20 Dao methods, you need to make change in only 20 Service methods to point to a new Dao.</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Prednosti</a:t>
            </a:r>
            <a:endParaRPr lang="en-US" sz="4000">
              <a:latin typeface="+mn-lt"/>
            </a:endParaRPr>
          </a:p>
        </p:txBody>
      </p:sp>
    </p:spTree>
    <p:extLst>
      <p:ext uri="{BB962C8B-B14F-4D97-AF65-F5344CB8AC3E}">
        <p14:creationId xmlns:p14="http://schemas.microsoft.com/office/powerpoint/2010/main" val="378923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a:t>
            </a:r>
            <a:r>
              <a:rPr lang="sr-Latn-RS">
                <a:solidFill>
                  <a:schemeClr val="bg1"/>
                </a:solidFill>
                <a:latin typeface="+mn-lt"/>
              </a:rPr>
              <a:t> </a:t>
            </a:r>
            <a:r>
              <a:rPr lang="en-US">
                <a:solidFill>
                  <a:schemeClr val="bg1"/>
                </a:solidFill>
                <a:latin typeface="+mn-lt"/>
              </a:rPr>
              <a:t>servis</a:t>
            </a:r>
            <a:r>
              <a:rPr lang="sr-Latn-RS">
                <a:solidFill>
                  <a:schemeClr val="bg1"/>
                </a:solidFill>
                <a:latin typeface="+mn-lt"/>
              </a:rPr>
              <a:t>i</a:t>
            </a:r>
            <a:r>
              <a:rPr lang="en-US">
                <a:solidFill>
                  <a:schemeClr val="bg1"/>
                </a:solidFill>
                <a:latin typeface="+mn-lt"/>
              </a:rPr>
              <a:t> u bioskop veb aplikaciji</a:t>
            </a: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pPr marL="0" indent="0">
              <a:buNone/>
            </a:pPr>
            <a:r>
              <a:rPr lang="sr-Latn-RS"/>
              <a:t>Pogledati korišćenje servisa za sve metode kontrolera </a:t>
            </a:r>
            <a:r>
              <a:rPr lang="en-US"/>
              <a:t>FilmoviController, ProjekcijeController i KorisniciController</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Filmovi i Projekcije</a:t>
            </a:r>
            <a:endParaRPr lang="en-US" sz="4000">
              <a:latin typeface="+mn-lt"/>
            </a:endParaRPr>
          </a:p>
        </p:txBody>
      </p:sp>
      <p:sp>
        <p:nvSpPr>
          <p:cNvPr id="6" name="TextBox 5"/>
          <p:cNvSpPr txBox="1">
            <a:spLocks noChangeArrowheads="1"/>
          </p:cNvSpPr>
          <p:nvPr/>
        </p:nvSpPr>
        <p:spPr bwMode="auto">
          <a:xfrm>
            <a:off x="1381766" y="5167663"/>
            <a:ext cx="4058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korićenje servisa u bioskop veb aplikaciji </a:t>
            </a:r>
            <a:endParaRPr lang="sr-Latn-RS" altLang="sr-Latn-RS" b="1">
              <a:solidFill>
                <a:srgbClr val="FF0000"/>
              </a:solidFill>
            </a:endParaRPr>
          </a:p>
        </p:txBody>
      </p:sp>
    </p:spTree>
    <p:extLst>
      <p:ext uri="{BB962C8B-B14F-4D97-AF65-F5344CB8AC3E}">
        <p14:creationId xmlns:p14="http://schemas.microsoft.com/office/powerpoint/2010/main" val="285675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Sutup</a:t>
            </a:r>
          </a:p>
        </p:txBody>
      </p:sp>
      <p:sp>
        <p:nvSpPr>
          <p:cNvPr id="3" name="Content Placeholder 2"/>
          <p:cNvSpPr>
            <a:spLocks noGrp="1"/>
          </p:cNvSpPr>
          <p:nvPr>
            <p:ph idx="1"/>
          </p:nvPr>
        </p:nvSpPr>
        <p:spPr>
          <a:xfrm>
            <a:off x="249382" y="1574499"/>
            <a:ext cx="11684000" cy="1426610"/>
          </a:xfrm>
          <a:ln w="38100">
            <a:solidFill>
              <a:schemeClr val="tx1">
                <a:lumMod val="65000"/>
                <a:lumOff val="35000"/>
              </a:schemeClr>
            </a:solidFill>
            <a:prstDash val="solid"/>
            <a:round/>
          </a:ln>
        </p:spPr>
        <p:txBody>
          <a:bodyPr>
            <a:normAutofit/>
          </a:bodyPr>
          <a:lstStyle/>
          <a:p>
            <a:pPr marL="0" indent="0">
              <a:buNone/>
            </a:pPr>
            <a:r>
              <a:rPr lang="sr-Latn-RS">
                <a:latin typeface="Calibri" pitchFamily="34" charset="0"/>
              </a:rPr>
              <a:t>Importovati u Eclipse projekat u </a:t>
            </a:r>
            <a:r>
              <a:rPr lang="en-US"/>
              <a:t>BioskopVebAplikacijaT</a:t>
            </a:r>
            <a:r>
              <a:rPr lang="sr-Latn-RS"/>
              <a:t>6</a:t>
            </a:r>
            <a:r>
              <a:rPr lang="en-US"/>
              <a:t>T7.zip</a:t>
            </a:r>
          </a:p>
          <a:p>
            <a:pPr marL="0" indent="0">
              <a:buNone/>
            </a:pPr>
            <a:r>
              <a:rPr lang="sr-Latn-RS">
                <a:latin typeface="Calibri" pitchFamily="34" charset="0"/>
              </a:rPr>
              <a:t>Otići u application.properties fajl i izmeniti kod tako da u</a:t>
            </a:r>
            <a:r>
              <a:rPr lang="en-US">
                <a:latin typeface="Calibri" pitchFamily="34" charset="0"/>
              </a:rPr>
              <a:t>k</a:t>
            </a:r>
            <a:r>
              <a:rPr lang="sr-Latn-RS">
                <a:latin typeface="Calibri" pitchFamily="34" charset="0"/>
              </a:rPr>
              <a:t>azuje na Vašu lokaciju na disku, i navedenoj putanji postaviti filmovi.txt fajl</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Pokretanje primera</a:t>
            </a:r>
            <a:endParaRPr lang="en-US" sz="4000">
              <a:latin typeface="+mn-lt"/>
            </a:endParaRPr>
          </a:p>
        </p:txBody>
      </p:sp>
      <p:sp>
        <p:nvSpPr>
          <p:cNvPr id="7" name="Rectangle 6"/>
          <p:cNvSpPr/>
          <p:nvPr/>
        </p:nvSpPr>
        <p:spPr>
          <a:xfrm>
            <a:off x="249382" y="3429000"/>
            <a:ext cx="11684000" cy="1569660"/>
          </a:xfrm>
          <a:prstGeom prst="rect">
            <a:avLst/>
          </a:prstGeom>
        </p:spPr>
        <p:txBody>
          <a:bodyPr wrap="square">
            <a:spAutoFit/>
          </a:bodyPr>
          <a:lstStyle/>
          <a:p>
            <a:r>
              <a:rPr lang="en-US" sz="2400">
                <a:solidFill>
                  <a:srgbClr val="3F7F5F"/>
                </a:solidFill>
                <a:latin typeface="Consolas"/>
              </a:rPr>
              <a:t>#putanja do lokacije gde se nalaze filmovi txt</a:t>
            </a:r>
          </a:p>
          <a:p>
            <a:r>
              <a:rPr lang="en-US" sz="2400">
                <a:solidFill>
                  <a:srgbClr val="000000"/>
                </a:solidFill>
                <a:latin typeface="Consolas"/>
              </a:rPr>
              <a:t>filmovi.pathToFile=</a:t>
            </a:r>
            <a:r>
              <a:rPr lang="en-US" sz="2400">
                <a:solidFill>
                  <a:srgbClr val="2A00FF"/>
                </a:solidFill>
                <a:latin typeface="Consolas"/>
              </a:rPr>
              <a:t>c:\\ImePrezime\\Podaci\\filmovi.txt</a:t>
            </a:r>
          </a:p>
          <a:p>
            <a:endParaRPr lang="en-US" sz="2400">
              <a:solidFill>
                <a:srgbClr val="2A00FF"/>
              </a:solidFill>
              <a:latin typeface="Consolas"/>
            </a:endParaRPr>
          </a:p>
          <a:p>
            <a:r>
              <a:rPr lang="en-US" sz="2400">
                <a:solidFill>
                  <a:srgbClr val="000000"/>
                </a:solidFill>
                <a:latin typeface="Consolas"/>
              </a:rPr>
              <a:t>filmovi.pathToFile=</a:t>
            </a:r>
            <a:r>
              <a:rPr lang="en-US" sz="2400">
                <a:solidFill>
                  <a:srgbClr val="2A00FF"/>
                </a:solidFill>
                <a:latin typeface="Consolas"/>
              </a:rPr>
              <a:t>/student/home/ImePrezime/Podaci/filmovi.txt</a:t>
            </a:r>
            <a:endParaRPr lang="en-US" sz="2400">
              <a:solidFill>
                <a:srgbClr val="2A00FF"/>
              </a:solidFill>
              <a:latin typeface="Times New Roman"/>
            </a:endParaRPr>
          </a:p>
        </p:txBody>
      </p:sp>
    </p:spTree>
    <p:extLst>
      <p:ext uri="{BB962C8B-B14F-4D97-AF65-F5344CB8AC3E}">
        <p14:creationId xmlns:p14="http://schemas.microsoft.com/office/powerpoint/2010/main" val="389457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rPr>
              <a:t>Arhitektura Spring MVC </a:t>
            </a:r>
          </a:p>
        </p:txBody>
      </p:sp>
      <p:sp>
        <p:nvSpPr>
          <p:cNvPr id="4" name="Title 1"/>
          <p:cNvSpPr txBox="1">
            <a:spLocks/>
          </p:cNvSpPr>
          <p:nvPr/>
        </p:nvSpPr>
        <p:spPr>
          <a:xfrm>
            <a:off x="249382" y="960578"/>
            <a:ext cx="7456236" cy="9836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A</a:t>
            </a:r>
            <a:r>
              <a:rPr lang="sv-SE" sz="4000">
                <a:latin typeface="+mn-lt"/>
              </a:rPr>
              <a:t>rhitektur</a:t>
            </a:r>
            <a:r>
              <a:rPr lang="sr-Latn-RS" sz="4000">
                <a:latin typeface="+mn-lt"/>
              </a:rPr>
              <a:t>a</a:t>
            </a:r>
            <a:r>
              <a:rPr lang="sv-SE" sz="4000">
                <a:latin typeface="+mn-lt"/>
              </a:rPr>
              <a:t> </a:t>
            </a:r>
            <a:r>
              <a:rPr lang="sr-Latn-RS" sz="4000">
                <a:latin typeface="+mn-lt"/>
              </a:rPr>
              <a:t>Spring MVC aplikacije </a:t>
            </a:r>
            <a:r>
              <a:rPr lang="sv-SE" sz="4000">
                <a:latin typeface="+mn-lt"/>
              </a:rPr>
              <a:t>sa procesom rada</a:t>
            </a:r>
            <a:r>
              <a:rPr lang="en-US" sz="4000" b="1"/>
              <a:t>– </a:t>
            </a:r>
            <a:r>
              <a:rPr lang="en-US" sz="4000" b="1" err="1"/>
              <a:t>bez</a:t>
            </a:r>
            <a:r>
              <a:rPr lang="en-US" sz="4000" b="1"/>
              <a:t> </a:t>
            </a:r>
            <a:r>
              <a:rPr lang="en-US" sz="4000" b="1" err="1"/>
              <a:t>detalja</a:t>
            </a:r>
            <a:endParaRPr lang="sv-SE" sz="4000">
              <a:latin typeface="+mn-lt"/>
            </a:endParaRPr>
          </a:p>
        </p:txBody>
      </p:sp>
      <p:grpSp>
        <p:nvGrpSpPr>
          <p:cNvPr id="7" name="Group 6"/>
          <p:cNvGrpSpPr/>
          <p:nvPr/>
        </p:nvGrpSpPr>
        <p:grpSpPr>
          <a:xfrm>
            <a:off x="249383" y="1061156"/>
            <a:ext cx="11220128" cy="5296769"/>
            <a:chOff x="249383" y="1061156"/>
            <a:chExt cx="11220128" cy="5296769"/>
          </a:xfrm>
        </p:grpSpPr>
        <p:grpSp>
          <p:nvGrpSpPr>
            <p:cNvPr id="6" name="Group 5"/>
            <p:cNvGrpSpPr/>
            <p:nvPr/>
          </p:nvGrpSpPr>
          <p:grpSpPr>
            <a:xfrm>
              <a:off x="249383" y="1061156"/>
              <a:ext cx="11220128" cy="5296769"/>
              <a:chOff x="249383" y="1061156"/>
              <a:chExt cx="11220128" cy="5296769"/>
            </a:xfrm>
          </p:grpSpPr>
          <p:grpSp>
            <p:nvGrpSpPr>
              <p:cNvPr id="24" name="Group 23"/>
              <p:cNvGrpSpPr/>
              <p:nvPr/>
            </p:nvGrpSpPr>
            <p:grpSpPr>
              <a:xfrm>
                <a:off x="249383" y="1061156"/>
                <a:ext cx="11220128" cy="5296769"/>
                <a:chOff x="249383" y="1061156"/>
                <a:chExt cx="11220128" cy="5296769"/>
              </a:xfrm>
            </p:grpSpPr>
            <p:sp>
              <p:nvSpPr>
                <p:cNvPr id="85" name="TextBox 84"/>
                <p:cNvSpPr txBox="1"/>
                <p:nvPr/>
              </p:nvSpPr>
              <p:spPr>
                <a:xfrm>
                  <a:off x="1650247" y="4301091"/>
                  <a:ext cx="1307022" cy="738664"/>
                </a:xfrm>
                <a:prstGeom prst="rect">
                  <a:avLst/>
                </a:prstGeom>
                <a:noFill/>
              </p:spPr>
              <p:txBody>
                <a:bodyPr vert="horz" wrap="square" rtlCol="0">
                  <a:spAutoFit/>
                </a:bodyPr>
                <a:lstStyle/>
                <a:p>
                  <a:r>
                    <a:rPr lang="en-US" sz="1400">
                      <a:solidFill>
                        <a:srgbClr val="0878BE"/>
                      </a:solidFill>
                    </a:rPr>
                    <a:t>gives View </a:t>
                  </a:r>
                  <a:r>
                    <a:rPr lang="sr-Latn-RS" sz="1400">
                      <a:solidFill>
                        <a:srgbClr val="0878BE"/>
                      </a:solidFill>
                    </a:rPr>
                    <a:t>name </a:t>
                  </a:r>
                  <a:r>
                    <a:rPr lang="en-US" sz="1400">
                      <a:solidFill>
                        <a:srgbClr val="0878BE"/>
                      </a:solidFill>
                    </a:rPr>
                    <a:t>and Model</a:t>
                  </a:r>
                  <a:endParaRPr lang="sr-Latn-RS" sz="1400">
                    <a:solidFill>
                      <a:srgbClr val="0878BE"/>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383" y="3209040"/>
                  <a:ext cx="1658440" cy="630761"/>
                </a:xfrm>
                <a:prstGeom prst="rect">
                  <a:avLst/>
                </a:prstGeom>
              </p:spPr>
            </p:pic>
            <p:cxnSp>
              <p:nvCxnSpPr>
                <p:cNvPr id="41" name="Straight Arrow Connector 40"/>
                <p:cNvCxnSpPr/>
                <p:nvPr/>
              </p:nvCxnSpPr>
              <p:spPr>
                <a:xfrm>
                  <a:off x="2027308" y="3373285"/>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044241" y="3524420"/>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25136" y="2764433"/>
                  <a:ext cx="1393269" cy="307777"/>
                </a:xfrm>
                <a:prstGeom prst="rect">
                  <a:avLst/>
                </a:prstGeom>
                <a:noFill/>
              </p:spPr>
              <p:txBody>
                <a:bodyPr vert="horz" wrap="square" rtlCol="0">
                  <a:spAutoFit/>
                </a:bodyPr>
                <a:lstStyle/>
                <a:p>
                  <a:r>
                    <a:rPr lang="en-US" sz="1400">
                      <a:solidFill>
                        <a:srgbClr val="0878BE"/>
                      </a:solidFill>
                    </a:rPr>
                    <a:t>HTTP Request</a:t>
                  </a:r>
                  <a:endParaRPr lang="sr-Latn-RS" sz="1400">
                    <a:solidFill>
                      <a:srgbClr val="0878BE"/>
                    </a:solidFill>
                  </a:endParaRPr>
                </a:p>
              </p:txBody>
            </p:sp>
            <p:sp>
              <p:nvSpPr>
                <p:cNvPr id="46" name="TextBox 45"/>
                <p:cNvSpPr txBox="1"/>
                <p:nvPr/>
              </p:nvSpPr>
              <p:spPr>
                <a:xfrm>
                  <a:off x="1564000" y="3790928"/>
                  <a:ext cx="1393269" cy="307777"/>
                </a:xfrm>
                <a:prstGeom prst="rect">
                  <a:avLst/>
                </a:prstGeom>
                <a:noFill/>
              </p:spPr>
              <p:txBody>
                <a:bodyPr vert="horz" wrap="square" rtlCol="0">
                  <a:spAutoFit/>
                </a:bodyPr>
                <a:lstStyle/>
                <a:p>
                  <a:r>
                    <a:rPr lang="en-US" sz="1400">
                      <a:solidFill>
                        <a:srgbClr val="0878BE"/>
                      </a:solidFill>
                    </a:rPr>
                    <a:t>HTTP Response</a:t>
                  </a:r>
                  <a:endParaRPr lang="sr-Latn-RS" sz="1400">
                    <a:solidFill>
                      <a:srgbClr val="0878BE"/>
                    </a:solidFill>
                  </a:endParaRPr>
                </a:p>
              </p:txBody>
            </p:sp>
            <p:sp>
              <p:nvSpPr>
                <p:cNvPr id="48" name="Oval 47"/>
                <p:cNvSpPr/>
                <p:nvPr/>
              </p:nvSpPr>
              <p:spPr>
                <a:xfrm>
                  <a:off x="2093170" y="356614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8</a:t>
                  </a:r>
                  <a:endParaRPr lang="en-US" sz="1000">
                    <a:solidFill>
                      <a:schemeClr val="tx2"/>
                    </a:solidFill>
                  </a:endParaRPr>
                </a:p>
              </p:txBody>
            </p:sp>
            <p:sp>
              <p:nvSpPr>
                <p:cNvPr id="51" name="Oval 50"/>
                <p:cNvSpPr/>
                <p:nvPr/>
              </p:nvSpPr>
              <p:spPr>
                <a:xfrm>
                  <a:off x="2093170" y="3072210"/>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a:t>
                  </a:r>
                </a:p>
              </p:txBody>
            </p:sp>
            <p:sp>
              <p:nvSpPr>
                <p:cNvPr id="54" name="Rounded Rectangle 53"/>
                <p:cNvSpPr/>
                <p:nvPr/>
              </p:nvSpPr>
              <p:spPr>
                <a:xfrm>
                  <a:off x="2809345" y="2984380"/>
                  <a:ext cx="13675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DispatcherServlet</a:t>
                  </a:r>
                  <a:endParaRPr lang="en-US"/>
                </a:p>
              </p:txBody>
            </p:sp>
            <p:sp>
              <p:nvSpPr>
                <p:cNvPr id="72" name="Rounded Rectangle 71"/>
                <p:cNvSpPr/>
                <p:nvPr/>
              </p:nvSpPr>
              <p:spPr>
                <a:xfrm>
                  <a:off x="5384800" y="2965226"/>
                  <a:ext cx="1367546"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Controller </a:t>
                  </a:r>
                </a:p>
              </p:txBody>
            </p:sp>
            <p:cxnSp>
              <p:nvCxnSpPr>
                <p:cNvPr id="93" name="Straight Arrow Connector 92"/>
                <p:cNvCxnSpPr/>
                <p:nvPr/>
              </p:nvCxnSpPr>
              <p:spPr>
                <a:xfrm flipV="1">
                  <a:off x="4198523" y="3372948"/>
                  <a:ext cx="1186277" cy="337"/>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4721106" y="358800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5</a:t>
                  </a:r>
                  <a:endParaRPr lang="en-US" sz="1000">
                    <a:solidFill>
                      <a:schemeClr val="tx2"/>
                    </a:solidFill>
                  </a:endParaRPr>
                </a:p>
              </p:txBody>
            </p:sp>
            <p:sp>
              <p:nvSpPr>
                <p:cNvPr id="96" name="Oval 95"/>
                <p:cNvSpPr/>
                <p:nvPr/>
              </p:nvSpPr>
              <p:spPr>
                <a:xfrm>
                  <a:off x="4504272" y="3029110"/>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2</a:t>
                  </a:r>
                  <a:endParaRPr lang="en-US" sz="1000">
                    <a:solidFill>
                      <a:schemeClr val="tx2"/>
                    </a:solidFill>
                  </a:endParaRPr>
                </a:p>
              </p:txBody>
            </p:sp>
            <p:cxnSp>
              <p:nvCxnSpPr>
                <p:cNvPr id="99" name="Straight Arrow Connector 98"/>
                <p:cNvCxnSpPr/>
                <p:nvPr/>
              </p:nvCxnSpPr>
              <p:spPr>
                <a:xfrm>
                  <a:off x="6812563" y="3400363"/>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6780563" y="3551498"/>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6829492" y="359321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4</a:t>
                  </a:r>
                  <a:endParaRPr lang="en-US" sz="1000">
                    <a:solidFill>
                      <a:schemeClr val="tx2"/>
                    </a:solidFill>
                  </a:endParaRPr>
                </a:p>
              </p:txBody>
            </p:sp>
            <p:sp>
              <p:nvSpPr>
                <p:cNvPr id="102" name="Oval 101"/>
                <p:cNvSpPr/>
                <p:nvPr/>
              </p:nvSpPr>
              <p:spPr>
                <a:xfrm>
                  <a:off x="6877470" y="3063917"/>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3</a:t>
                  </a:r>
                  <a:endParaRPr lang="en-US" sz="1000">
                    <a:solidFill>
                      <a:schemeClr val="tx2"/>
                    </a:solidFill>
                  </a:endParaRPr>
                </a:p>
              </p:txBody>
            </p:sp>
            <p:sp>
              <p:nvSpPr>
                <p:cNvPr id="103" name="Rounded Rectangle 102"/>
                <p:cNvSpPr/>
                <p:nvPr/>
              </p:nvSpPr>
              <p:spPr>
                <a:xfrm>
                  <a:off x="7401489" y="2984381"/>
                  <a:ext cx="1516719"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Service </a:t>
                  </a:r>
                  <a:r>
                    <a:rPr lang="sr-Latn-RS"/>
                    <a:t>Layer </a:t>
                  </a:r>
                  <a:r>
                    <a:rPr lang="en-US"/>
                    <a:t>(Business Logic)</a:t>
                  </a:r>
                </a:p>
              </p:txBody>
            </p:sp>
            <p:sp>
              <p:nvSpPr>
                <p:cNvPr id="104" name="Flowchart: Magnetic Disk 103"/>
                <p:cNvSpPr/>
                <p:nvPr/>
              </p:nvSpPr>
              <p:spPr>
                <a:xfrm>
                  <a:off x="7475663" y="5714459"/>
                  <a:ext cx="1219200" cy="64346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Database</a:t>
                  </a:r>
                </a:p>
              </p:txBody>
            </p:sp>
            <p:cxnSp>
              <p:nvCxnSpPr>
                <p:cNvPr id="105" name="Straight Arrow Connector 104"/>
                <p:cNvCxnSpPr>
                  <a:stCxn id="111" idx="0"/>
                </p:cNvCxnSpPr>
                <p:nvPr/>
              </p:nvCxnSpPr>
              <p:spPr>
                <a:xfrm flipV="1">
                  <a:off x="8085263" y="3861669"/>
                  <a:ext cx="0" cy="477820"/>
                </a:xfrm>
                <a:prstGeom prst="straightConnector1">
                  <a:avLst/>
                </a:prstGeom>
                <a:ln w="38100">
                  <a:solidFill>
                    <a:srgbClr val="0878B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7401490" y="4339489"/>
                  <a:ext cx="1367546"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err="1"/>
                    <a:t>PersistanceLayer</a:t>
                  </a:r>
                  <a:r>
                    <a:rPr lang="sr-Latn-RS" dirty="0"/>
                    <a:t> </a:t>
                  </a:r>
                  <a:r>
                    <a:rPr lang="en-US" dirty="0"/>
                    <a:t>(Data Access)</a:t>
                  </a:r>
                </a:p>
              </p:txBody>
            </p:sp>
            <p:cxnSp>
              <p:nvCxnSpPr>
                <p:cNvPr id="122" name="Straight Arrow Connector 121"/>
                <p:cNvCxnSpPr/>
                <p:nvPr/>
              </p:nvCxnSpPr>
              <p:spPr>
                <a:xfrm flipV="1">
                  <a:off x="8082050" y="5224260"/>
                  <a:ext cx="0" cy="477820"/>
                </a:xfrm>
                <a:prstGeom prst="straightConnector1">
                  <a:avLst/>
                </a:prstGeom>
                <a:ln w="38100">
                  <a:solidFill>
                    <a:srgbClr val="0878B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504272" y="2676603"/>
                  <a:ext cx="542364" cy="307777"/>
                </a:xfrm>
                <a:prstGeom prst="rect">
                  <a:avLst/>
                </a:prstGeom>
                <a:noFill/>
              </p:spPr>
              <p:txBody>
                <a:bodyPr vert="horz" wrap="square" rtlCol="0">
                  <a:spAutoFit/>
                </a:bodyPr>
                <a:lstStyle/>
                <a:p>
                  <a:r>
                    <a:rPr lang="en-US" sz="1400">
                      <a:solidFill>
                        <a:srgbClr val="0878BE"/>
                      </a:solidFill>
                    </a:rPr>
                    <a:t>calls</a:t>
                  </a:r>
                  <a:endParaRPr lang="sr-Latn-RS" sz="1400">
                    <a:solidFill>
                      <a:srgbClr val="0878BE"/>
                    </a:solidFill>
                  </a:endParaRPr>
                </a:p>
              </p:txBody>
            </p:sp>
            <p:sp>
              <p:nvSpPr>
                <p:cNvPr id="135" name="TextBox 134"/>
                <p:cNvSpPr txBox="1"/>
                <p:nvPr/>
              </p:nvSpPr>
              <p:spPr>
                <a:xfrm>
                  <a:off x="6805036" y="2790899"/>
                  <a:ext cx="542364" cy="307777"/>
                </a:xfrm>
                <a:prstGeom prst="rect">
                  <a:avLst/>
                </a:prstGeom>
                <a:noFill/>
              </p:spPr>
              <p:txBody>
                <a:bodyPr vert="horz" wrap="square" rtlCol="0">
                  <a:spAutoFit/>
                </a:bodyPr>
                <a:lstStyle/>
                <a:p>
                  <a:r>
                    <a:rPr lang="en-US" sz="1400">
                      <a:solidFill>
                        <a:srgbClr val="0878BE"/>
                      </a:solidFill>
                    </a:rPr>
                    <a:t>calls</a:t>
                  </a:r>
                  <a:endParaRPr lang="sr-Latn-RS" sz="1400">
                    <a:solidFill>
                      <a:srgbClr val="0878BE"/>
                    </a:solidFill>
                  </a:endParaRPr>
                </a:p>
              </p:txBody>
            </p:sp>
            <p:sp>
              <p:nvSpPr>
                <p:cNvPr id="136" name="TextBox 135"/>
                <p:cNvSpPr txBox="1"/>
                <p:nvPr/>
              </p:nvSpPr>
              <p:spPr>
                <a:xfrm>
                  <a:off x="6801028" y="3859704"/>
                  <a:ext cx="916325" cy="307777"/>
                </a:xfrm>
                <a:prstGeom prst="rect">
                  <a:avLst/>
                </a:prstGeom>
                <a:noFill/>
              </p:spPr>
              <p:txBody>
                <a:bodyPr vert="horz" wrap="square" rtlCol="0">
                  <a:spAutoFit/>
                </a:bodyPr>
                <a:lstStyle/>
                <a:p>
                  <a:r>
                    <a:rPr lang="en-US" sz="1400">
                      <a:solidFill>
                        <a:srgbClr val="0878BE"/>
                      </a:solidFill>
                    </a:rPr>
                    <a:t>returns</a:t>
                  </a:r>
                  <a:endParaRPr lang="sr-Latn-RS" sz="1400">
                    <a:solidFill>
                      <a:srgbClr val="0878BE"/>
                    </a:solidFill>
                  </a:endParaRPr>
                </a:p>
              </p:txBody>
            </p:sp>
            <p:sp>
              <p:nvSpPr>
                <p:cNvPr id="137" name="TextBox 136"/>
                <p:cNvSpPr txBox="1"/>
                <p:nvPr/>
              </p:nvSpPr>
              <p:spPr>
                <a:xfrm>
                  <a:off x="4566038" y="3861669"/>
                  <a:ext cx="1847334" cy="523220"/>
                </a:xfrm>
                <a:prstGeom prst="rect">
                  <a:avLst/>
                </a:prstGeom>
                <a:noFill/>
              </p:spPr>
              <p:txBody>
                <a:bodyPr vert="horz" wrap="square" rtlCol="0">
                  <a:spAutoFit/>
                </a:bodyPr>
                <a:lstStyle/>
                <a:p>
                  <a:r>
                    <a:rPr lang="en-US" sz="1400">
                      <a:solidFill>
                        <a:srgbClr val="0878BE"/>
                      </a:solidFill>
                    </a:rPr>
                    <a:t>returns View name and Model</a:t>
                  </a:r>
                  <a:endParaRPr lang="sr-Latn-RS" sz="1400">
                    <a:solidFill>
                      <a:srgbClr val="0878BE"/>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377" y="2538187"/>
                  <a:ext cx="361244" cy="361244"/>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5448" y="4100579"/>
                  <a:ext cx="361244" cy="361244"/>
                </a:xfrm>
                <a:prstGeom prst="rect">
                  <a:avLst/>
                </a:prstGeom>
              </p:spPr>
            </p:pic>
            <p:sp>
              <p:nvSpPr>
                <p:cNvPr id="59" name="TextBox 58"/>
                <p:cNvSpPr txBox="1"/>
                <p:nvPr/>
              </p:nvSpPr>
              <p:spPr>
                <a:xfrm>
                  <a:off x="8236700" y="3946690"/>
                  <a:ext cx="1133064" cy="307777"/>
                </a:xfrm>
                <a:prstGeom prst="rect">
                  <a:avLst/>
                </a:prstGeom>
                <a:noFill/>
              </p:spPr>
              <p:txBody>
                <a:bodyPr vert="horz" wrap="square" rtlCol="0">
                  <a:spAutoFit/>
                </a:bodyPr>
                <a:lstStyle/>
                <a:p>
                  <a:r>
                    <a:rPr lang="en-US" sz="1400">
                      <a:solidFill>
                        <a:srgbClr val="0878BE"/>
                      </a:solidFill>
                    </a:rPr>
                    <a:t>CRUD calls</a:t>
                  </a:r>
                  <a:endParaRPr lang="sr-Latn-RS" sz="1400">
                    <a:solidFill>
                      <a:srgbClr val="0878BE"/>
                    </a:solidFill>
                  </a:endParaRPr>
                </a:p>
              </p:txBody>
            </p:sp>
            <p:sp>
              <p:nvSpPr>
                <p:cNvPr id="66" name="Rounded Rectangle 65"/>
                <p:cNvSpPr/>
                <p:nvPr/>
              </p:nvSpPr>
              <p:spPr>
                <a:xfrm>
                  <a:off x="2810031" y="4902427"/>
                  <a:ext cx="1367546" cy="914400"/>
                </a:xfrm>
                <a:prstGeom prst="round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View</a:t>
                  </a:r>
                  <a:r>
                    <a:rPr lang="en-US"/>
                    <a:t> engine</a:t>
                  </a:r>
                </a:p>
              </p:txBody>
            </p:sp>
            <p:sp>
              <p:nvSpPr>
                <p:cNvPr id="73" name="Oval 72"/>
                <p:cNvSpPr/>
                <p:nvPr/>
              </p:nvSpPr>
              <p:spPr>
                <a:xfrm>
                  <a:off x="2841592" y="426201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6</a:t>
                  </a:r>
                  <a:endParaRPr lang="en-US" sz="1000">
                    <a:solidFill>
                      <a:schemeClr val="tx2"/>
                    </a:solidFill>
                  </a:endParaRPr>
                </a:p>
              </p:txBody>
            </p:sp>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4224" y="3566141"/>
                  <a:ext cx="361244" cy="361244"/>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6306" y="4508945"/>
                  <a:ext cx="361244" cy="361244"/>
                </a:xfrm>
                <a:prstGeom prst="rect">
                  <a:avLst/>
                </a:prstGeom>
              </p:spPr>
            </p:pic>
            <p:sp>
              <p:nvSpPr>
                <p:cNvPr id="86" name="TextBox 85"/>
                <p:cNvSpPr txBox="1"/>
                <p:nvPr/>
              </p:nvSpPr>
              <p:spPr>
                <a:xfrm>
                  <a:off x="3970874" y="4535679"/>
                  <a:ext cx="1333712" cy="307777"/>
                </a:xfrm>
                <a:prstGeom prst="rect">
                  <a:avLst/>
                </a:prstGeom>
                <a:noFill/>
              </p:spPr>
              <p:txBody>
                <a:bodyPr vert="horz" wrap="square" rtlCol="0">
                  <a:spAutoFit/>
                </a:bodyPr>
                <a:lstStyle/>
                <a:p>
                  <a:r>
                    <a:rPr lang="en-US" sz="1400">
                      <a:solidFill>
                        <a:srgbClr val="0878BE"/>
                      </a:solidFill>
                    </a:rPr>
                    <a:t>returns HTML</a:t>
                  </a:r>
                  <a:endParaRPr lang="sr-Latn-RS" sz="1400">
                    <a:solidFill>
                      <a:srgbClr val="0878BE"/>
                    </a:solidFill>
                  </a:endParaRPr>
                </a:p>
              </p:txBody>
            </p:sp>
            <p:sp>
              <p:nvSpPr>
                <p:cNvPr id="87" name="Oval 86"/>
                <p:cNvSpPr/>
                <p:nvPr/>
              </p:nvSpPr>
              <p:spPr>
                <a:xfrm>
                  <a:off x="3719691" y="428120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7</a:t>
                  </a:r>
                  <a:endParaRPr lang="en-US" sz="1000">
                    <a:solidFill>
                      <a:schemeClr val="tx2"/>
                    </a:solidFill>
                  </a:endParaRPr>
                </a:p>
              </p:txBody>
            </p:sp>
            <p:sp>
              <p:nvSpPr>
                <p:cNvPr id="21" name="Rectangle 20"/>
                <p:cNvSpPr/>
                <p:nvPr/>
              </p:nvSpPr>
              <p:spPr>
                <a:xfrm>
                  <a:off x="7879644" y="1061156"/>
                  <a:ext cx="3589867" cy="14396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003822" y="1221358"/>
                  <a:ext cx="925689" cy="2348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dk1"/>
                    </a:solidFill>
                  </a:endParaRPr>
                </a:p>
              </p:txBody>
            </p:sp>
            <p:sp>
              <p:nvSpPr>
                <p:cNvPr id="97" name="Rectangle 96"/>
                <p:cNvSpPr/>
                <p:nvPr/>
              </p:nvSpPr>
              <p:spPr>
                <a:xfrm>
                  <a:off x="8003822" y="1626705"/>
                  <a:ext cx="925689" cy="234852"/>
                </a:xfrm>
                <a:prstGeom prst="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8" name="Rectangle 97"/>
                <p:cNvSpPr/>
                <p:nvPr/>
              </p:nvSpPr>
              <p:spPr>
                <a:xfrm>
                  <a:off x="8006372" y="2013957"/>
                  <a:ext cx="925689" cy="234852"/>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8932062" y="1149266"/>
                  <a:ext cx="2424560" cy="338554"/>
                </a:xfrm>
                <a:prstGeom prst="rect">
                  <a:avLst/>
                </a:prstGeom>
                <a:noFill/>
              </p:spPr>
              <p:txBody>
                <a:bodyPr wrap="square" rtlCol="0">
                  <a:spAutoFit/>
                </a:bodyPr>
                <a:lstStyle/>
                <a:p>
                  <a:r>
                    <a:rPr lang="en-US" sz="1600"/>
                    <a:t>Provided by Spring</a:t>
                  </a:r>
                </a:p>
              </p:txBody>
            </p:sp>
            <p:sp>
              <p:nvSpPr>
                <p:cNvPr id="106" name="TextBox 105"/>
                <p:cNvSpPr txBox="1"/>
                <p:nvPr/>
              </p:nvSpPr>
              <p:spPr>
                <a:xfrm>
                  <a:off x="8932061" y="1548543"/>
                  <a:ext cx="2510697" cy="338554"/>
                </a:xfrm>
                <a:prstGeom prst="rect">
                  <a:avLst/>
                </a:prstGeom>
                <a:noFill/>
              </p:spPr>
              <p:txBody>
                <a:bodyPr wrap="square" rtlCol="0">
                  <a:spAutoFit/>
                </a:bodyPr>
                <a:lstStyle/>
                <a:p>
                  <a:r>
                    <a:rPr lang="en-US" sz="1600"/>
                    <a:t>Implemented by developers</a:t>
                  </a:r>
                </a:p>
              </p:txBody>
            </p:sp>
            <p:sp>
              <p:nvSpPr>
                <p:cNvPr id="107" name="TextBox 106"/>
                <p:cNvSpPr txBox="1"/>
                <p:nvPr/>
              </p:nvSpPr>
              <p:spPr>
                <a:xfrm>
                  <a:off x="8929511" y="1944211"/>
                  <a:ext cx="2510697" cy="584775"/>
                </a:xfrm>
                <a:prstGeom prst="rect">
                  <a:avLst/>
                </a:prstGeom>
                <a:noFill/>
              </p:spPr>
              <p:txBody>
                <a:bodyPr wrap="square" rtlCol="0">
                  <a:spAutoFit/>
                </a:bodyPr>
                <a:lstStyle/>
                <a:p>
                  <a:r>
                    <a:rPr lang="en-US" sz="1600"/>
                    <a:t>Provided by Spring or 3th party library</a:t>
                  </a:r>
                </a:p>
              </p:txBody>
            </p:sp>
          </p:grpSp>
          <p:cxnSp>
            <p:nvCxnSpPr>
              <p:cNvPr id="17" name="Straight Arrow Connector 16"/>
              <p:cNvCxnSpPr>
                <a:stCxn id="54" idx="2"/>
                <a:endCxn id="66" idx="0"/>
              </p:cNvCxnSpPr>
              <p:nvPr/>
            </p:nvCxnSpPr>
            <p:spPr>
              <a:xfrm>
                <a:off x="3493118" y="3898780"/>
                <a:ext cx="686" cy="1003647"/>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646204" y="3892047"/>
                <a:ext cx="686" cy="1003647"/>
              </a:xfrm>
              <a:prstGeom prst="straightConnector1">
                <a:avLst/>
              </a:prstGeom>
              <a:ln w="38100">
                <a:solidFill>
                  <a:srgbClr val="0878BE"/>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p:cNvCxnSpPr/>
            <p:nvPr/>
          </p:nvCxnSpPr>
          <p:spPr>
            <a:xfrm flipV="1">
              <a:off x="4182315" y="3522935"/>
              <a:ext cx="1186277" cy="337"/>
            </a:xfrm>
            <a:prstGeom prst="straightConnector1">
              <a:avLst/>
            </a:prstGeom>
            <a:ln w="38100">
              <a:solidFill>
                <a:srgbClr val="0878BE"/>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741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rPr>
              <a:t>Arhitektura Spring MVC </a:t>
            </a:r>
          </a:p>
        </p:txBody>
      </p:sp>
      <p:sp>
        <p:nvSpPr>
          <p:cNvPr id="4" name="Title 1"/>
          <p:cNvSpPr txBox="1">
            <a:spLocks/>
          </p:cNvSpPr>
          <p:nvPr/>
        </p:nvSpPr>
        <p:spPr>
          <a:xfrm>
            <a:off x="249382" y="960578"/>
            <a:ext cx="7456236" cy="9836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N-</a:t>
            </a:r>
            <a:r>
              <a:rPr lang="sr-Latn-RS" sz="4000" dirty="0" err="1">
                <a:latin typeface="+mn-lt"/>
              </a:rPr>
              <a:t>layer</a:t>
            </a:r>
            <a:r>
              <a:rPr lang="sr-Latn-RS" sz="4000" dirty="0">
                <a:latin typeface="+mn-lt"/>
              </a:rPr>
              <a:t> </a:t>
            </a:r>
            <a:r>
              <a:rPr lang="sr-Latn-RS" sz="4000" dirty="0" err="1">
                <a:latin typeface="+mn-lt"/>
              </a:rPr>
              <a:t>application</a:t>
            </a:r>
            <a:endParaRPr lang="sv-SE" sz="4000" dirty="0">
              <a:latin typeface="+mn-lt"/>
            </a:endParaRPr>
          </a:p>
        </p:txBody>
      </p:sp>
      <p:pic>
        <p:nvPicPr>
          <p:cNvPr id="52" name="Picture 51">
            <a:extLst>
              <a:ext uri="{FF2B5EF4-FFF2-40B4-BE49-F238E27FC236}">
                <a16:creationId xmlns:a16="http://schemas.microsoft.com/office/drawing/2014/main" id="{D35B517C-61F2-4CBB-9610-854A693F6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00" y="1944210"/>
            <a:ext cx="4519554" cy="4697289"/>
          </a:xfrm>
          <a:prstGeom prst="rect">
            <a:avLst/>
          </a:prstGeom>
        </p:spPr>
      </p:pic>
      <p:sp>
        <p:nvSpPr>
          <p:cNvPr id="56" name="TextBox 55">
            <a:extLst>
              <a:ext uri="{FF2B5EF4-FFF2-40B4-BE49-F238E27FC236}">
                <a16:creationId xmlns:a16="http://schemas.microsoft.com/office/drawing/2014/main" id="{420E5BC1-D5EF-4E91-B55B-A3A9DC8682CC}"/>
              </a:ext>
            </a:extLst>
          </p:cNvPr>
          <p:cNvSpPr txBox="1"/>
          <p:nvPr/>
        </p:nvSpPr>
        <p:spPr>
          <a:xfrm>
            <a:off x="5443372" y="1462536"/>
            <a:ext cx="6097508" cy="369331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This approach is typical for </a:t>
            </a:r>
            <a:r>
              <a:rPr lang="en-US" sz="1800" i="1" dirty="0">
                <a:effectLst/>
                <a:latin typeface="Times New Roman" panose="02020603050405020304" pitchFamily="18" charset="0"/>
                <a:ea typeface="Times New Roman" panose="02020603050405020304" pitchFamily="18" charset="0"/>
              </a:rPr>
              <a:t>client-server architecture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web applications</a:t>
            </a:r>
            <a:r>
              <a:rPr lang="en-US" sz="1800" dirty="0">
                <a:effectLst/>
                <a:latin typeface="Times New Roman" panose="02020603050405020304" pitchFamily="18" charset="0"/>
                <a:ea typeface="Times New Roman" panose="02020603050405020304" pitchFamily="18" charset="0"/>
              </a:rPr>
              <a:t>). This architectural design allows you to separate presentation (user interface), application processing (service layer) and data management (data access layer/data source layer). All of this allows developers to create flexible and reusable application parts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Once you develop one service in service layer it can be used on any other place, which means it maximize reusability of software components. </a:t>
            </a:r>
          </a:p>
          <a:p>
            <a:r>
              <a:rPr lang="en-US" sz="1800" dirty="0">
                <a:effectLst/>
                <a:latin typeface="Times New Roman" panose="02020603050405020304" pitchFamily="18" charset="0"/>
                <a:ea typeface="Times New Roman" panose="02020603050405020304" pitchFamily="18" charset="0"/>
              </a:rPr>
              <a:t>Last feature is that it provides </a:t>
            </a:r>
            <a:r>
              <a:rPr lang="en-US" sz="1800" i="1" dirty="0">
                <a:effectLst/>
                <a:latin typeface="Times New Roman" panose="02020603050405020304" pitchFamily="18" charset="0"/>
                <a:ea typeface="Times New Roman" panose="02020603050405020304" pitchFamily="18" charset="0"/>
              </a:rPr>
              <a:t>loose coupling</a:t>
            </a:r>
            <a:r>
              <a:rPr lang="en-US" sz="1800" dirty="0">
                <a:effectLst/>
                <a:latin typeface="Times New Roman" panose="02020603050405020304" pitchFamily="18" charset="0"/>
                <a:ea typeface="Times New Roman" panose="02020603050405020304" pitchFamily="18" charset="0"/>
              </a:rPr>
              <a:t>. This means that components can be replaced with alternative implementations that provide the same services.</a:t>
            </a:r>
            <a:endParaRPr lang="sr-Latn-RS" dirty="0"/>
          </a:p>
        </p:txBody>
      </p:sp>
    </p:spTree>
    <p:extLst>
      <p:ext uri="{BB962C8B-B14F-4D97-AF65-F5344CB8AC3E}">
        <p14:creationId xmlns:p14="http://schemas.microsoft.com/office/powerpoint/2010/main" val="113834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8B35E2F-C5D6-4F82-9AF6-59EB62E5E22C}"/>
              </a:ext>
            </a:extLst>
          </p:cNvPr>
          <p:cNvSpPr/>
          <p:nvPr/>
        </p:nvSpPr>
        <p:spPr>
          <a:xfrm>
            <a:off x="1527175" y="5087205"/>
            <a:ext cx="2295525" cy="1495425"/>
          </a:xfrm>
          <a:prstGeom prst="rect">
            <a:avLst/>
          </a:prstGeom>
          <a:solidFill>
            <a:srgbClr val="E7E6E6">
              <a:tint val="95000"/>
              <a:satMod val="17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Servisni sloj</a:t>
            </a:r>
            <a:r>
              <a:rPr lang="sr-Latn-RS">
                <a:solidFill>
                  <a:schemeClr val="bg1"/>
                </a:solidFill>
                <a:latin typeface="+mn-lt"/>
              </a:rPr>
              <a:t> 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pPr marL="0" indent="0">
              <a:buNone/>
            </a:pPr>
            <a:r>
              <a:rPr lang="sr-Latn-RS" dirty="0"/>
              <a:t>U </a:t>
            </a:r>
            <a:r>
              <a:rPr lang="sr-Latn-RS" dirty="0" err="1"/>
              <a:t>Spring</a:t>
            </a:r>
            <a:r>
              <a:rPr lang="sr-Latn-RS" dirty="0"/>
              <a:t> </a:t>
            </a:r>
            <a:r>
              <a:rPr lang="sr-Latn-RS" dirty="0" err="1"/>
              <a:t>radn</a:t>
            </a:r>
            <a:r>
              <a:rPr lang="en-US" dirty="0"/>
              <a:t>o</a:t>
            </a:r>
            <a:r>
              <a:rPr lang="sr-Latn-RS" dirty="0"/>
              <a:t>m okviru da bi se podaci </a:t>
            </a:r>
            <a:r>
              <a:rPr lang="sr-Latn-RS" dirty="0" err="1"/>
              <a:t>perzistirali</a:t>
            </a:r>
            <a:r>
              <a:rPr lang="sr-Latn-RS" dirty="0"/>
              <a:t> u bazu podataka klase koje su kontroleri trebaju da komuniciraju sa klasama iz DAO sloja.</a:t>
            </a:r>
          </a:p>
          <a:p>
            <a:pPr marL="0" indent="0">
              <a:buNone/>
            </a:pPr>
            <a:r>
              <a:rPr lang="sr-Latn-RS" dirty="0"/>
              <a:t>DAO sloj treba da je lagan i treba da omogući </a:t>
            </a:r>
            <a:r>
              <a:rPr lang="sr-Latn-RS" dirty="0" err="1"/>
              <a:t>komunikciju</a:t>
            </a:r>
            <a:r>
              <a:rPr lang="sr-Latn-RS" dirty="0"/>
              <a:t> sa bazom podataka.</a:t>
            </a:r>
          </a:p>
          <a:p>
            <a:pPr marL="0" indent="0">
              <a:buNone/>
            </a:pPr>
            <a:r>
              <a:rPr lang="sr-Latn-RS" altLang="sr-Latn-RS" dirty="0"/>
              <a:t>Postavlja se pitanje gde onda treba da se nalazi poslovna logika upravljanja podacima?</a:t>
            </a:r>
          </a:p>
          <a:p>
            <a:pPr marL="0" indent="0">
              <a:buNone/>
            </a:pPr>
            <a:r>
              <a:rPr lang="sr-Latn-RS" altLang="sr-Latn-RS" dirty="0"/>
              <a:t>Š</a:t>
            </a:r>
            <a:r>
              <a:rPr lang="en-US" altLang="sr-Latn-RS" dirty="0"/>
              <a:t>ta bi se</a:t>
            </a:r>
            <a:r>
              <a:rPr lang="sr-Latn-RS" altLang="sr-Latn-RS" dirty="0"/>
              <a:t> desilo ako bi poslovna logika (</a:t>
            </a:r>
            <a:r>
              <a:rPr lang="sr-Latn-RS" altLang="sr-Latn-RS" i="1" dirty="0" err="1"/>
              <a:t>core</a:t>
            </a:r>
            <a:r>
              <a:rPr lang="sr-Latn-RS" altLang="sr-Latn-RS" i="1" dirty="0"/>
              <a:t> </a:t>
            </a:r>
            <a:r>
              <a:rPr lang="sr-Latn-RS" altLang="sr-Latn-RS" i="1" dirty="0" err="1"/>
              <a:t>logic</a:t>
            </a:r>
            <a:r>
              <a:rPr lang="sr-Latn-RS" altLang="sr-Latn-RS" dirty="0"/>
              <a:t>) čuvala u kontrolerima</a:t>
            </a:r>
            <a:r>
              <a:rPr lang="en-US" altLang="sr-Latn-RS" dirty="0"/>
              <a:t> User Interface </a:t>
            </a:r>
            <a:r>
              <a:rPr lang="en-US" altLang="sr-Latn-RS" dirty="0" err="1"/>
              <a:t>sloja</a:t>
            </a:r>
            <a:r>
              <a:rPr lang="sr-Latn-RS" altLang="sr-Latn-RS" dirty="0"/>
              <a:t> i</a:t>
            </a:r>
            <a:r>
              <a:rPr lang="en-US" altLang="sr-Latn-RS" dirty="0"/>
              <a:t>/</a:t>
            </a:r>
            <a:r>
              <a:rPr lang="sr-Latn-RS" altLang="sr-Latn-RS" dirty="0"/>
              <a:t>ili</a:t>
            </a:r>
            <a:r>
              <a:rPr lang="en-US" altLang="sr-Latn-RS" dirty="0"/>
              <a:t> u DAO </a:t>
            </a:r>
            <a:r>
              <a:rPr lang="en-US" altLang="sr-Latn-RS" dirty="0" err="1"/>
              <a:t>klasama</a:t>
            </a:r>
            <a:r>
              <a:rPr lang="en-US" altLang="sr-Latn-RS" dirty="0"/>
              <a:t> Data </a:t>
            </a:r>
            <a:r>
              <a:rPr lang="en-US" altLang="sr-Latn-RS" dirty="0" err="1"/>
              <a:t>Accsses</a:t>
            </a:r>
            <a:r>
              <a:rPr lang="en-US" altLang="sr-Latn-RS" dirty="0"/>
              <a:t> </a:t>
            </a:r>
            <a:r>
              <a:rPr lang="en-US" altLang="sr-Latn-RS" dirty="0" err="1"/>
              <a:t>sloja</a:t>
            </a:r>
            <a:r>
              <a:rPr lang="en-US" altLang="sr-Latn-RS" dirty="0"/>
              <a:t>. </a:t>
            </a:r>
            <a:endParaRPr lang="pl-PL" altLang="sr-Latn-RS" dirty="0"/>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Uvod</a:t>
            </a:r>
          </a:p>
        </p:txBody>
      </p:sp>
      <p:grpSp>
        <p:nvGrpSpPr>
          <p:cNvPr id="18" name="Group 17">
            <a:extLst>
              <a:ext uri="{FF2B5EF4-FFF2-40B4-BE49-F238E27FC236}">
                <a16:creationId xmlns:a16="http://schemas.microsoft.com/office/drawing/2014/main" id="{CB5772B1-6D2C-4C59-8636-11D2AED54B38}"/>
              </a:ext>
            </a:extLst>
          </p:cNvPr>
          <p:cNvGrpSpPr/>
          <p:nvPr/>
        </p:nvGrpSpPr>
        <p:grpSpPr>
          <a:xfrm>
            <a:off x="1660525" y="4746910"/>
            <a:ext cx="5314950" cy="1838325"/>
            <a:chOff x="0" y="0"/>
            <a:chExt cx="5314950" cy="1838325"/>
          </a:xfrm>
        </p:grpSpPr>
        <p:sp>
          <p:nvSpPr>
            <p:cNvPr id="19" name="Rectangle 18">
              <a:extLst>
                <a:ext uri="{FF2B5EF4-FFF2-40B4-BE49-F238E27FC236}">
                  <a16:creationId xmlns:a16="http://schemas.microsoft.com/office/drawing/2014/main" id="{FBE6C831-59B7-4E02-BBDA-BC2E9B3B2728}"/>
                </a:ext>
              </a:extLst>
            </p:cNvPr>
            <p:cNvSpPr/>
            <p:nvPr/>
          </p:nvSpPr>
          <p:spPr>
            <a:xfrm>
              <a:off x="0" y="409575"/>
              <a:ext cx="2047875" cy="1304925"/>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20" name="Text Box 5">
              <a:extLst>
                <a:ext uri="{FF2B5EF4-FFF2-40B4-BE49-F238E27FC236}">
                  <a16:creationId xmlns:a16="http://schemas.microsoft.com/office/drawing/2014/main" id="{4F4BB0B0-E53B-42D3-A0F1-BC518677C369}"/>
                </a:ext>
              </a:extLst>
            </p:cNvPr>
            <p:cNvSpPr txBox="1"/>
            <p:nvPr/>
          </p:nvSpPr>
          <p:spPr>
            <a:xfrm>
              <a:off x="304800" y="0"/>
              <a:ext cx="1285875" cy="27622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dirty="0">
                  <a:effectLst/>
                  <a:latin typeface="Calibri" panose="020F0502020204030204" pitchFamily="34" charset="0"/>
                  <a:ea typeface="Times New Roman" panose="02020603050405020304" pitchFamily="18" charset="0"/>
                  <a:cs typeface="Times New Roman" panose="02020603050405020304" pitchFamily="18" charset="0"/>
                </a:rPr>
                <a:t>User Interface layer</a:t>
              </a:r>
            </a:p>
          </p:txBody>
        </p:sp>
        <p:sp>
          <p:nvSpPr>
            <p:cNvPr id="21" name="Text Box 6">
              <a:extLst>
                <a:ext uri="{FF2B5EF4-FFF2-40B4-BE49-F238E27FC236}">
                  <a16:creationId xmlns:a16="http://schemas.microsoft.com/office/drawing/2014/main" id="{CC460D38-DDC9-4805-BCCF-BB2AB0B74E6B}"/>
                </a:ext>
              </a:extLst>
            </p:cNvPr>
            <p:cNvSpPr txBox="1"/>
            <p:nvPr/>
          </p:nvSpPr>
          <p:spPr>
            <a:xfrm>
              <a:off x="504825" y="552450"/>
              <a:ext cx="1285875"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    Controller</a:t>
              </a:r>
            </a:p>
          </p:txBody>
        </p:sp>
        <p:sp>
          <p:nvSpPr>
            <p:cNvPr id="22" name="Oval 21">
              <a:extLst>
                <a:ext uri="{FF2B5EF4-FFF2-40B4-BE49-F238E27FC236}">
                  <a16:creationId xmlns:a16="http://schemas.microsoft.com/office/drawing/2014/main" id="{D7999176-293A-4497-8826-6D47CE48E980}"/>
                </a:ext>
              </a:extLst>
            </p:cNvPr>
            <p:cNvSpPr/>
            <p:nvPr/>
          </p:nvSpPr>
          <p:spPr>
            <a:xfrm>
              <a:off x="314325" y="942975"/>
              <a:ext cx="1409700" cy="533400"/>
            </a:xfrm>
            <a:prstGeom prst="ellipse">
              <a:avLst/>
            </a:prstGeom>
            <a:solidFill>
              <a:srgbClr val="FF0000"/>
            </a:solidFill>
            <a:ln w="127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Core logic</a:t>
              </a:r>
            </a:p>
          </p:txBody>
        </p:sp>
        <p:sp>
          <p:nvSpPr>
            <p:cNvPr id="23" name="Rectangle 22">
              <a:extLst>
                <a:ext uri="{FF2B5EF4-FFF2-40B4-BE49-F238E27FC236}">
                  <a16:creationId xmlns:a16="http://schemas.microsoft.com/office/drawing/2014/main" id="{D2A65A23-2938-4784-9631-40F23CC6497B}"/>
                </a:ext>
              </a:extLst>
            </p:cNvPr>
            <p:cNvSpPr/>
            <p:nvPr/>
          </p:nvSpPr>
          <p:spPr>
            <a:xfrm>
              <a:off x="3019425" y="342900"/>
              <a:ext cx="2295525" cy="1495425"/>
            </a:xfrm>
            <a:prstGeom prst="rect">
              <a:avLst/>
            </a:prstGeom>
            <a:solidFill>
              <a:srgbClr val="E7E6E6">
                <a:tint val="95000"/>
                <a:satMod val="17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5E7B453D-6052-4D91-A9C0-36646B68BC77}"/>
                </a:ext>
              </a:extLst>
            </p:cNvPr>
            <p:cNvSpPr/>
            <p:nvPr/>
          </p:nvSpPr>
          <p:spPr>
            <a:xfrm>
              <a:off x="3133725" y="438150"/>
              <a:ext cx="2047875" cy="1304925"/>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25" name="Text Box 12">
              <a:extLst>
                <a:ext uri="{FF2B5EF4-FFF2-40B4-BE49-F238E27FC236}">
                  <a16:creationId xmlns:a16="http://schemas.microsoft.com/office/drawing/2014/main" id="{3E431F55-A2F1-46E8-897C-9D47B9B317B8}"/>
                </a:ext>
              </a:extLst>
            </p:cNvPr>
            <p:cNvSpPr txBox="1"/>
            <p:nvPr/>
          </p:nvSpPr>
          <p:spPr>
            <a:xfrm>
              <a:off x="3571875" y="609600"/>
              <a:ext cx="1285875"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    Repository</a:t>
              </a:r>
            </a:p>
          </p:txBody>
        </p:sp>
        <p:sp>
          <p:nvSpPr>
            <p:cNvPr id="26" name="Oval 25">
              <a:extLst>
                <a:ext uri="{FF2B5EF4-FFF2-40B4-BE49-F238E27FC236}">
                  <a16:creationId xmlns:a16="http://schemas.microsoft.com/office/drawing/2014/main" id="{0DC33601-E5C8-490B-AA8A-304814EC3600}"/>
                </a:ext>
              </a:extLst>
            </p:cNvPr>
            <p:cNvSpPr/>
            <p:nvPr/>
          </p:nvSpPr>
          <p:spPr>
            <a:xfrm>
              <a:off x="3476625" y="962025"/>
              <a:ext cx="1409700" cy="533400"/>
            </a:xfrm>
            <a:prstGeom prst="ellipse">
              <a:avLst/>
            </a:prstGeom>
            <a:solidFill>
              <a:srgbClr val="FF0000"/>
            </a:solidFill>
            <a:ln w="127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Core logic</a:t>
              </a:r>
            </a:p>
          </p:txBody>
        </p:sp>
        <p:sp>
          <p:nvSpPr>
            <p:cNvPr id="27" name="Right Arrow 15">
              <a:extLst>
                <a:ext uri="{FF2B5EF4-FFF2-40B4-BE49-F238E27FC236}">
                  <a16:creationId xmlns:a16="http://schemas.microsoft.com/office/drawing/2014/main" id="{9946804D-2DD2-4229-B82D-5837BA8F392F}"/>
                </a:ext>
              </a:extLst>
            </p:cNvPr>
            <p:cNvSpPr/>
            <p:nvPr/>
          </p:nvSpPr>
          <p:spPr>
            <a:xfrm>
              <a:off x="2276475" y="838200"/>
              <a:ext cx="666750" cy="419100"/>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8" name="Text Box 14">
            <a:extLst>
              <a:ext uri="{FF2B5EF4-FFF2-40B4-BE49-F238E27FC236}">
                <a16:creationId xmlns:a16="http://schemas.microsoft.com/office/drawing/2014/main" id="{CC10BC38-BC4F-4193-8F9D-D34AE69111C4}"/>
              </a:ext>
            </a:extLst>
          </p:cNvPr>
          <p:cNvSpPr txBox="1"/>
          <p:nvPr/>
        </p:nvSpPr>
        <p:spPr>
          <a:xfrm>
            <a:off x="5260975" y="4746910"/>
            <a:ext cx="1285875" cy="27622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Data access layer</a:t>
            </a:r>
          </a:p>
        </p:txBody>
      </p:sp>
    </p:spTree>
    <p:extLst>
      <p:ext uri="{BB962C8B-B14F-4D97-AF65-F5344CB8AC3E}">
        <p14:creationId xmlns:p14="http://schemas.microsoft.com/office/powerpoint/2010/main" val="90651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Servisni sloj</a:t>
            </a:r>
            <a:r>
              <a:rPr lang="sr-Latn-RS">
                <a:solidFill>
                  <a:schemeClr val="bg1"/>
                </a:solidFill>
                <a:latin typeface="+mn-lt"/>
              </a:rPr>
              <a:t> 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pPr marL="0" indent="0">
              <a:buNone/>
            </a:pPr>
            <a:r>
              <a:rPr lang="sr-Latn-RS" altLang="sr-Latn-RS" dirty="0"/>
              <a:t>Servisni sloj je tu da pruža</a:t>
            </a:r>
            <a:r>
              <a:rPr lang="pl-PL" altLang="sr-Latn-RS" dirty="0"/>
              <a:t> poslovnu logiku nad podacima koji se šalju ka i od DAO sloja ka kontrolerima.</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Uvod</a:t>
            </a:r>
          </a:p>
        </p:txBody>
      </p:sp>
      <p:grpSp>
        <p:nvGrpSpPr>
          <p:cNvPr id="5" name="Group 4">
            <a:extLst>
              <a:ext uri="{FF2B5EF4-FFF2-40B4-BE49-F238E27FC236}">
                <a16:creationId xmlns:a16="http://schemas.microsoft.com/office/drawing/2014/main" id="{4600543E-B6F7-49D5-8267-849BE1B2B66A}"/>
              </a:ext>
            </a:extLst>
          </p:cNvPr>
          <p:cNvGrpSpPr/>
          <p:nvPr/>
        </p:nvGrpSpPr>
        <p:grpSpPr>
          <a:xfrm>
            <a:off x="519257" y="2723091"/>
            <a:ext cx="6254076" cy="1992841"/>
            <a:chOff x="0" y="0"/>
            <a:chExt cx="5572125" cy="1276350"/>
          </a:xfrm>
        </p:grpSpPr>
        <p:sp>
          <p:nvSpPr>
            <p:cNvPr id="6" name="Rectangle 5">
              <a:extLst>
                <a:ext uri="{FF2B5EF4-FFF2-40B4-BE49-F238E27FC236}">
                  <a16:creationId xmlns:a16="http://schemas.microsoft.com/office/drawing/2014/main" id="{A008FF9F-B632-452F-B86C-D32B2B275FFF}"/>
                </a:ext>
              </a:extLst>
            </p:cNvPr>
            <p:cNvSpPr/>
            <p:nvPr/>
          </p:nvSpPr>
          <p:spPr>
            <a:xfrm>
              <a:off x="0" y="361950"/>
              <a:ext cx="1390650" cy="914400"/>
            </a:xfrm>
            <a:prstGeom prst="rect">
              <a:avLst/>
            </a:prstGeom>
            <a:gradFill rotWithShape="1">
              <a:gsLst>
                <a:gs pos="0">
                  <a:srgbClr val="E7E6E6">
                    <a:tint val="93000"/>
                    <a:satMod val="150000"/>
                    <a:shade val="98000"/>
                    <a:lumMod val="102000"/>
                  </a:srgbClr>
                </a:gs>
                <a:gs pos="50000">
                  <a:srgbClr val="E7E6E6">
                    <a:tint val="98000"/>
                    <a:satMod val="130000"/>
                    <a:shade val="90000"/>
                    <a:lumMod val="103000"/>
                  </a:srgbClr>
                </a:gs>
                <a:gs pos="100000">
                  <a:srgbClr val="E7E6E6">
                    <a:shade val="63000"/>
                    <a:satMod val="120000"/>
                  </a:srgbClr>
                </a:gs>
              </a:gsLst>
              <a:lin ang="5400000" scaled="0"/>
            </a:gra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9CB0301F-DDCF-47A7-B7D9-312933251FA1}"/>
                </a:ext>
              </a:extLst>
            </p:cNvPr>
            <p:cNvSpPr/>
            <p:nvPr/>
          </p:nvSpPr>
          <p:spPr>
            <a:xfrm>
              <a:off x="200025" y="495300"/>
              <a:ext cx="1019175" cy="64770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8" name="Text Box 23">
              <a:extLst>
                <a:ext uri="{FF2B5EF4-FFF2-40B4-BE49-F238E27FC236}">
                  <a16:creationId xmlns:a16="http://schemas.microsoft.com/office/drawing/2014/main" id="{0404F8A5-6DE8-49FE-B198-8BFEB4994A86}"/>
                </a:ext>
              </a:extLst>
            </p:cNvPr>
            <p:cNvSpPr txBox="1"/>
            <p:nvPr/>
          </p:nvSpPr>
          <p:spPr>
            <a:xfrm>
              <a:off x="190500" y="695325"/>
              <a:ext cx="942975"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    Controller</a:t>
              </a:r>
            </a:p>
          </p:txBody>
        </p:sp>
        <p:sp>
          <p:nvSpPr>
            <p:cNvPr id="9" name="Right Arrow 16">
              <a:extLst>
                <a:ext uri="{FF2B5EF4-FFF2-40B4-BE49-F238E27FC236}">
                  <a16:creationId xmlns:a16="http://schemas.microsoft.com/office/drawing/2014/main" id="{87688827-1C05-4D88-98B0-13D0A48FA787}"/>
                </a:ext>
              </a:extLst>
            </p:cNvPr>
            <p:cNvSpPr/>
            <p:nvPr/>
          </p:nvSpPr>
          <p:spPr>
            <a:xfrm>
              <a:off x="1476375" y="590550"/>
              <a:ext cx="504825" cy="419100"/>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5CBAEC49-9084-434F-9729-C6808EEB9A05}"/>
                </a:ext>
              </a:extLst>
            </p:cNvPr>
            <p:cNvSpPr/>
            <p:nvPr/>
          </p:nvSpPr>
          <p:spPr>
            <a:xfrm>
              <a:off x="2028825" y="342900"/>
              <a:ext cx="1390650" cy="914400"/>
            </a:xfrm>
            <a:prstGeom prst="rect">
              <a:avLst/>
            </a:prstGeom>
            <a:gradFill rotWithShape="1">
              <a:gsLst>
                <a:gs pos="0">
                  <a:srgbClr val="E7E6E6">
                    <a:tint val="93000"/>
                    <a:satMod val="150000"/>
                    <a:shade val="98000"/>
                    <a:lumMod val="102000"/>
                  </a:srgbClr>
                </a:gs>
                <a:gs pos="50000">
                  <a:srgbClr val="E7E6E6">
                    <a:tint val="98000"/>
                    <a:satMod val="130000"/>
                    <a:shade val="90000"/>
                    <a:lumMod val="103000"/>
                  </a:srgbClr>
                </a:gs>
                <a:gs pos="100000">
                  <a:srgbClr val="E7E6E6">
                    <a:shade val="63000"/>
                    <a:satMod val="120000"/>
                  </a:srgbClr>
                </a:gs>
              </a:gsLst>
              <a:lin ang="5400000" scaled="0"/>
            </a:gra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192C4A03-1AF6-405D-8410-33F5A4070FA6}"/>
                </a:ext>
              </a:extLst>
            </p:cNvPr>
            <p:cNvSpPr/>
            <p:nvPr/>
          </p:nvSpPr>
          <p:spPr>
            <a:xfrm>
              <a:off x="4181475" y="361950"/>
              <a:ext cx="1390650" cy="914400"/>
            </a:xfrm>
            <a:prstGeom prst="rect">
              <a:avLst/>
            </a:prstGeom>
            <a:gradFill rotWithShape="1">
              <a:gsLst>
                <a:gs pos="0">
                  <a:srgbClr val="E7E6E6">
                    <a:tint val="93000"/>
                    <a:satMod val="150000"/>
                    <a:shade val="98000"/>
                    <a:lumMod val="102000"/>
                  </a:srgbClr>
                </a:gs>
                <a:gs pos="50000">
                  <a:srgbClr val="E7E6E6">
                    <a:tint val="98000"/>
                    <a:satMod val="130000"/>
                    <a:shade val="90000"/>
                    <a:lumMod val="103000"/>
                  </a:srgbClr>
                </a:gs>
                <a:gs pos="100000">
                  <a:srgbClr val="E7E6E6">
                    <a:shade val="63000"/>
                    <a:satMod val="120000"/>
                  </a:srgbClr>
                </a:gs>
              </a:gsLst>
              <a:lin ang="5400000" scaled="0"/>
            </a:gra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Arrow 30">
              <a:extLst>
                <a:ext uri="{FF2B5EF4-FFF2-40B4-BE49-F238E27FC236}">
                  <a16:creationId xmlns:a16="http://schemas.microsoft.com/office/drawing/2014/main" id="{20CDA3E5-C765-482E-A823-93F570E423B2}"/>
                </a:ext>
              </a:extLst>
            </p:cNvPr>
            <p:cNvSpPr/>
            <p:nvPr/>
          </p:nvSpPr>
          <p:spPr>
            <a:xfrm>
              <a:off x="3562350" y="590550"/>
              <a:ext cx="504825" cy="419100"/>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a:extLst>
                <a:ext uri="{FF2B5EF4-FFF2-40B4-BE49-F238E27FC236}">
                  <a16:creationId xmlns:a16="http://schemas.microsoft.com/office/drawing/2014/main" id="{9ED59992-38C3-4AC1-AE6A-39DBD1EA4F5B}"/>
                </a:ext>
              </a:extLst>
            </p:cNvPr>
            <p:cNvSpPr/>
            <p:nvPr/>
          </p:nvSpPr>
          <p:spPr>
            <a:xfrm>
              <a:off x="2171700" y="590550"/>
              <a:ext cx="1066800" cy="447675"/>
            </a:xfrm>
            <a:prstGeom prst="ellipse">
              <a:avLst/>
            </a:prstGeom>
            <a:solidFill>
              <a:srgbClr val="FF0000"/>
            </a:solidFill>
            <a:ln w="127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Core logic</a:t>
              </a:r>
            </a:p>
          </p:txBody>
        </p:sp>
        <p:sp>
          <p:nvSpPr>
            <p:cNvPr id="14" name="Rectangle 13">
              <a:extLst>
                <a:ext uri="{FF2B5EF4-FFF2-40B4-BE49-F238E27FC236}">
                  <a16:creationId xmlns:a16="http://schemas.microsoft.com/office/drawing/2014/main" id="{0F45CE50-1089-4D20-9AB1-DAB26829439B}"/>
                </a:ext>
              </a:extLst>
            </p:cNvPr>
            <p:cNvSpPr/>
            <p:nvPr/>
          </p:nvSpPr>
          <p:spPr>
            <a:xfrm>
              <a:off x="4352925" y="495300"/>
              <a:ext cx="1019175" cy="64770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15" name="Text Box 33">
              <a:extLst>
                <a:ext uri="{FF2B5EF4-FFF2-40B4-BE49-F238E27FC236}">
                  <a16:creationId xmlns:a16="http://schemas.microsoft.com/office/drawing/2014/main" id="{4D5ED2ED-9BEA-4240-97BB-633D24DE1308}"/>
                </a:ext>
              </a:extLst>
            </p:cNvPr>
            <p:cNvSpPr txBox="1"/>
            <p:nvPr/>
          </p:nvSpPr>
          <p:spPr>
            <a:xfrm>
              <a:off x="4448175" y="685800"/>
              <a:ext cx="942975"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Repository</a:t>
              </a:r>
            </a:p>
          </p:txBody>
        </p:sp>
        <p:sp>
          <p:nvSpPr>
            <p:cNvPr id="16" name="Text Box 36">
              <a:extLst>
                <a:ext uri="{FF2B5EF4-FFF2-40B4-BE49-F238E27FC236}">
                  <a16:creationId xmlns:a16="http://schemas.microsoft.com/office/drawing/2014/main" id="{B1F49EAC-A378-45FF-B0CC-33C538BF8C97}"/>
                </a:ext>
              </a:extLst>
            </p:cNvPr>
            <p:cNvSpPr txBox="1"/>
            <p:nvPr/>
          </p:nvSpPr>
          <p:spPr>
            <a:xfrm>
              <a:off x="2076450" y="9525"/>
              <a:ext cx="1285875" cy="27622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Service layer</a:t>
              </a:r>
            </a:p>
          </p:txBody>
        </p:sp>
        <p:sp>
          <p:nvSpPr>
            <p:cNvPr id="17" name="Text Box 37">
              <a:extLst>
                <a:ext uri="{FF2B5EF4-FFF2-40B4-BE49-F238E27FC236}">
                  <a16:creationId xmlns:a16="http://schemas.microsoft.com/office/drawing/2014/main" id="{530AD221-D9E1-4953-B1A4-5C5C201FFA31}"/>
                </a:ext>
              </a:extLst>
            </p:cNvPr>
            <p:cNvSpPr txBox="1"/>
            <p:nvPr/>
          </p:nvSpPr>
          <p:spPr>
            <a:xfrm>
              <a:off x="4191000" y="0"/>
              <a:ext cx="1285875" cy="27622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Data access layer</a:t>
              </a:r>
            </a:p>
          </p:txBody>
        </p:sp>
      </p:grpSp>
      <p:sp>
        <p:nvSpPr>
          <p:cNvPr id="31" name="Text Box 35">
            <a:extLst>
              <a:ext uri="{FF2B5EF4-FFF2-40B4-BE49-F238E27FC236}">
                <a16:creationId xmlns:a16="http://schemas.microsoft.com/office/drawing/2014/main" id="{F1700BD4-71BA-406A-B66C-4DF99F5B4DBE}"/>
              </a:ext>
            </a:extLst>
          </p:cNvPr>
          <p:cNvSpPr txBox="1"/>
          <p:nvPr/>
        </p:nvSpPr>
        <p:spPr>
          <a:xfrm>
            <a:off x="633868" y="2769784"/>
            <a:ext cx="1285875" cy="27622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0000"/>
              </a:lnSpc>
              <a:spcBef>
                <a:spcPts val="0"/>
              </a:spcBef>
              <a:spcAft>
                <a:spcPts val="600"/>
              </a:spcAft>
            </a:pPr>
            <a:r>
              <a:rPr lang="en-US" sz="1050" dirty="0">
                <a:effectLst/>
                <a:latin typeface="Calibri" panose="020F0502020204030204" pitchFamily="34" charset="0"/>
                <a:ea typeface="Times New Roman" panose="02020603050405020304" pitchFamily="18" charset="0"/>
                <a:cs typeface="Times New Roman" panose="02020603050405020304" pitchFamily="18" charset="0"/>
              </a:rPr>
              <a:t>Presentation layer</a:t>
            </a:r>
          </a:p>
        </p:txBody>
      </p:sp>
    </p:spTree>
    <p:extLst>
      <p:ext uri="{BB962C8B-B14F-4D97-AF65-F5344CB8AC3E}">
        <p14:creationId xmlns:p14="http://schemas.microsoft.com/office/powerpoint/2010/main" val="127857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Servisni sloj</a:t>
            </a:r>
            <a:r>
              <a:rPr lang="sr-Latn-RS">
                <a:solidFill>
                  <a:schemeClr val="bg1"/>
                </a:solidFill>
                <a:latin typeface="+mn-lt"/>
              </a:rPr>
              <a:t> 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lnSpcReduction="10000"/>
          </a:bodyPr>
          <a:lstStyle/>
          <a:p>
            <a:pPr marL="0" indent="0">
              <a:buNone/>
            </a:pPr>
            <a:r>
              <a:rPr lang="en-US" b="1" dirty="0" err="1"/>
              <a:t>Servisi</a:t>
            </a:r>
            <a:r>
              <a:rPr lang="en-US" dirty="0"/>
              <a:t> </a:t>
            </a:r>
            <a:r>
              <a:rPr lang="en-US" dirty="0" err="1"/>
              <a:t>su</a:t>
            </a:r>
            <a:r>
              <a:rPr lang="en-US" dirty="0"/>
              <a:t> </a:t>
            </a:r>
            <a:r>
              <a:rPr lang="en-US" dirty="0" err="1"/>
              <a:t>komponente</a:t>
            </a:r>
            <a:r>
              <a:rPr lang="en-US" dirty="0"/>
              <a:t> </a:t>
            </a:r>
            <a:r>
              <a:rPr lang="en-US" dirty="0" err="1"/>
              <a:t>koje</a:t>
            </a:r>
            <a:r>
              <a:rPr lang="en-US" dirty="0"/>
              <a:t> </a:t>
            </a:r>
            <a:r>
              <a:rPr lang="en-US" dirty="0" err="1"/>
              <a:t>implementiraju</a:t>
            </a:r>
            <a:r>
              <a:rPr lang="en-US" dirty="0"/>
              <a:t> </a:t>
            </a:r>
            <a:r>
              <a:rPr lang="en-US" b="1" dirty="0" err="1"/>
              <a:t>poslovnu</a:t>
            </a:r>
            <a:r>
              <a:rPr lang="en-US" b="1" dirty="0"/>
              <a:t> </a:t>
            </a:r>
            <a:r>
              <a:rPr lang="en-US" b="1" dirty="0" err="1"/>
              <a:t>logiku</a:t>
            </a:r>
            <a:r>
              <a:rPr lang="en-US" b="1" dirty="0"/>
              <a:t> </a:t>
            </a:r>
            <a:r>
              <a:rPr lang="en-US" dirty="0" err="1"/>
              <a:t>vezanu</a:t>
            </a:r>
            <a:r>
              <a:rPr lang="en-US" dirty="0"/>
              <a:t> za </a:t>
            </a:r>
            <a:r>
              <a:rPr lang="en-US" dirty="0" err="1"/>
              <a:t>neki</a:t>
            </a:r>
            <a:r>
              <a:rPr lang="en-US" dirty="0"/>
              <a:t> </a:t>
            </a:r>
            <a:r>
              <a:rPr lang="en-US" dirty="0" err="1"/>
              <a:t>entitet</a:t>
            </a:r>
            <a:r>
              <a:rPr lang="en-US" dirty="0"/>
              <a:t>.</a:t>
            </a:r>
          </a:p>
          <a:p>
            <a:pPr marL="0" indent="0">
              <a:buNone/>
            </a:pPr>
            <a:r>
              <a:rPr lang="en-US" altLang="sr-Latn-RS" b="1" dirty="0" err="1"/>
              <a:t>Servisni</a:t>
            </a:r>
            <a:r>
              <a:rPr lang="en-US" altLang="sr-Latn-RS" b="1" dirty="0"/>
              <a:t> </a:t>
            </a:r>
            <a:r>
              <a:rPr lang="en-US" altLang="sr-Latn-RS" b="1" dirty="0" err="1"/>
              <a:t>sloj</a:t>
            </a:r>
            <a:r>
              <a:rPr lang="en-US" altLang="sr-Latn-RS" b="1" dirty="0"/>
              <a:t> </a:t>
            </a:r>
            <a:r>
              <a:rPr lang="en-US" altLang="sr-Latn-RS" dirty="0"/>
              <a:t>se </a:t>
            </a:r>
            <a:r>
              <a:rPr lang="en-US" altLang="sr-Latn-RS" dirty="0" err="1"/>
              <a:t>koristi</a:t>
            </a:r>
            <a:r>
              <a:rPr lang="en-US" altLang="sr-Latn-RS" dirty="0"/>
              <a:t> za </a:t>
            </a:r>
            <a:r>
              <a:rPr lang="en-US" altLang="sr-Latn-RS" dirty="0" err="1"/>
              <a:t>manipulaciju</a:t>
            </a:r>
            <a:r>
              <a:rPr lang="en-US" altLang="sr-Latn-RS" dirty="0"/>
              <a:t> </a:t>
            </a:r>
            <a:r>
              <a:rPr lang="en-US" altLang="sr-Latn-RS" dirty="0" err="1"/>
              <a:t>podacima</a:t>
            </a:r>
            <a:r>
              <a:rPr lang="en-US" altLang="sr-Latn-RS" dirty="0"/>
              <a:t>. </a:t>
            </a:r>
            <a:r>
              <a:rPr lang="en-US" altLang="sr-Latn-RS" dirty="0" err="1"/>
              <a:t>Te</a:t>
            </a:r>
            <a:r>
              <a:rPr lang="en-US" altLang="sr-Latn-RS" dirty="0"/>
              <a:t> </a:t>
            </a:r>
            <a:r>
              <a:rPr lang="en-US" altLang="sr-Latn-RS" dirty="0" err="1"/>
              <a:t>manipulacije</a:t>
            </a:r>
            <a:r>
              <a:rPr lang="en-US" altLang="sr-Latn-RS" dirty="0"/>
              <a:t> </a:t>
            </a:r>
            <a:r>
              <a:rPr lang="en-US" altLang="sr-Latn-RS" dirty="0" err="1"/>
              <a:t>najčešće</a:t>
            </a:r>
            <a:r>
              <a:rPr lang="en-US" altLang="sr-Latn-RS" dirty="0"/>
              <a:t> </a:t>
            </a:r>
            <a:r>
              <a:rPr lang="en-US" altLang="sr-Latn-RS" dirty="0" err="1"/>
              <a:t>podrazumevaju</a:t>
            </a:r>
            <a:r>
              <a:rPr lang="en-US" altLang="sr-Latn-RS" dirty="0"/>
              <a:t> CRUD </a:t>
            </a:r>
            <a:r>
              <a:rPr lang="en-US" altLang="sr-Latn-RS" dirty="0" err="1"/>
              <a:t>operacije</a:t>
            </a:r>
            <a:r>
              <a:rPr lang="en-US" altLang="sr-Latn-RS" dirty="0"/>
              <a:t>.</a:t>
            </a:r>
          </a:p>
          <a:p>
            <a:pPr marL="0" indent="0">
              <a:buNone/>
            </a:pPr>
            <a:r>
              <a:rPr lang="sr-Latn-BA" b="1" dirty="0"/>
              <a:t>Servisni sloj </a:t>
            </a:r>
            <a:r>
              <a:rPr lang="sr-Latn-BA" dirty="0"/>
              <a:t>se koristi kao omotač (</a:t>
            </a:r>
            <a:r>
              <a:rPr lang="sr-Latn-BA" dirty="0" err="1"/>
              <a:t>wrapper</a:t>
            </a:r>
            <a:r>
              <a:rPr lang="sr-Latn-BA" dirty="0"/>
              <a:t>) DAO sloja i predstavlja opšteprihvaćen način za korišćenje DAO sloja. Radi sa </a:t>
            </a:r>
            <a:r>
              <a:rPr lang="sr-Latn-BA" b="1" dirty="0"/>
              <a:t>Modelom</a:t>
            </a:r>
            <a:r>
              <a:rPr lang="sr-Latn-BA" dirty="0"/>
              <a:t>.</a:t>
            </a:r>
          </a:p>
          <a:p>
            <a:pPr lvl="1"/>
            <a:r>
              <a:rPr lang="sr-Latn-BA" dirty="0"/>
              <a:t>U servisni sloj se stavljaju sve CRUD (</a:t>
            </a:r>
            <a:r>
              <a:rPr lang="sr-Latn-BA" dirty="0" err="1"/>
              <a:t>create</a:t>
            </a:r>
            <a:r>
              <a:rPr lang="sr-Latn-BA" dirty="0"/>
              <a:t>, </a:t>
            </a:r>
            <a:r>
              <a:rPr lang="sr-Latn-BA" dirty="0" err="1"/>
              <a:t>retrieve</a:t>
            </a:r>
            <a:r>
              <a:rPr lang="sr-Latn-BA" dirty="0"/>
              <a:t>, </a:t>
            </a:r>
            <a:r>
              <a:rPr lang="sr-Latn-BA" dirty="0" err="1"/>
              <a:t>update</a:t>
            </a:r>
            <a:r>
              <a:rPr lang="sr-Latn-BA" dirty="0"/>
              <a:t>, </a:t>
            </a:r>
            <a:r>
              <a:rPr lang="sr-Latn-BA" dirty="0" err="1"/>
              <a:t>delete</a:t>
            </a:r>
            <a:r>
              <a:rPr lang="sr-Latn-BA" dirty="0"/>
              <a:t>) metode koje </a:t>
            </a:r>
            <a:r>
              <a:rPr lang="sr-Latn-BA" dirty="0" err="1"/>
              <a:t>perzistencioni</a:t>
            </a:r>
            <a:r>
              <a:rPr lang="sr-Latn-BA" dirty="0"/>
              <a:t> sloj nudi</a:t>
            </a:r>
          </a:p>
          <a:p>
            <a:pPr lvl="1"/>
            <a:r>
              <a:rPr lang="sr-Latn-BA" dirty="0"/>
              <a:t>Može biti izostavljen tako što ćemo koristiti DAO sloj direktno, ali njegovo uvođenje može doneti mnoge pogodnosti:</a:t>
            </a:r>
          </a:p>
          <a:p>
            <a:pPr lvl="1"/>
            <a:r>
              <a:rPr lang="sr-Latn-BA" b="1" dirty="0"/>
              <a:t>Zašto ne koristiti direktno </a:t>
            </a:r>
            <a:r>
              <a:rPr lang="sr-Latn-BA" b="1" dirty="0" err="1"/>
              <a:t>perzistencioni</a:t>
            </a:r>
            <a:r>
              <a:rPr lang="sr-Latn-BA" b="1" dirty="0"/>
              <a:t> sloj</a:t>
            </a:r>
            <a:r>
              <a:rPr lang="sr-Latn-BA" dirty="0"/>
              <a:t>? Zato što </a:t>
            </a:r>
            <a:r>
              <a:rPr lang="sr-Latn-BA" dirty="0" err="1"/>
              <a:t>perzistencioni</a:t>
            </a:r>
            <a:r>
              <a:rPr lang="sr-Latn-BA" dirty="0"/>
              <a:t> sloj nudi samo osnovne operacije. Ako </a:t>
            </a:r>
            <a:r>
              <a:rPr lang="sr-Latn-BA" dirty="0" err="1"/>
              <a:t>želimo</a:t>
            </a:r>
            <a:r>
              <a:rPr lang="sr-Latn-BA" dirty="0"/>
              <a:t> da </a:t>
            </a:r>
            <a:r>
              <a:rPr lang="sr-Latn-BA" dirty="0" err="1"/>
              <a:t>proverimo</a:t>
            </a:r>
            <a:r>
              <a:rPr lang="sr-Latn-BA" dirty="0"/>
              <a:t> po</a:t>
            </a:r>
            <a:r>
              <a:rPr lang="en-US" dirty="0"/>
              <a:t>s</a:t>
            </a:r>
            <a:r>
              <a:rPr lang="sr-Latn-BA" dirty="0"/>
              <a:t>lovnu logiku u tim podacima to nije moguće. Takve </a:t>
            </a:r>
            <a:r>
              <a:rPr lang="sr-Latn-BA" dirty="0" err="1"/>
              <a:t>provere</a:t>
            </a:r>
            <a:r>
              <a:rPr lang="sr-Latn-BA" dirty="0"/>
              <a:t> možemo vršiti u metodama u servisnom sloju.</a:t>
            </a:r>
          </a:p>
          <a:p>
            <a:pPr lvl="1"/>
            <a:r>
              <a:rPr lang="sr-Latn-BA" b="1" dirty="0"/>
              <a:t>Preporuka je da se u </a:t>
            </a:r>
            <a:r>
              <a:rPr lang="sr-Latn-BA" b="1" dirty="0" err="1"/>
              <a:t>Service</a:t>
            </a:r>
            <a:r>
              <a:rPr lang="sr-Latn-BA" b="1" dirty="0"/>
              <a:t> sloju piše poslovna logika sistema</a:t>
            </a:r>
            <a:endParaRPr lang="en-US" b="1" dirty="0"/>
          </a:p>
          <a:p>
            <a:pPr marL="0" indent="0">
              <a:buNone/>
            </a:pPr>
            <a:endParaRPr lang="en-US" altLang="sr-Latn-RS" dirty="0"/>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Poslovna logika</a:t>
            </a:r>
            <a:endParaRPr lang="en-US" sz="4000">
              <a:latin typeface="+mn-lt"/>
            </a:endParaRPr>
          </a:p>
        </p:txBody>
      </p:sp>
    </p:spTree>
    <p:extLst>
      <p:ext uri="{BB962C8B-B14F-4D97-AF65-F5344CB8AC3E}">
        <p14:creationId xmlns:p14="http://schemas.microsoft.com/office/powerpoint/2010/main" val="136031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sr-Latn-RS">
                <a:solidFill>
                  <a:schemeClr val="bg1"/>
                </a:solidFill>
                <a:latin typeface="+mn-lt"/>
              </a:rPr>
              <a:t>Implementacija s</a:t>
            </a:r>
            <a:r>
              <a:rPr lang="en-US">
                <a:solidFill>
                  <a:schemeClr val="bg1"/>
                </a:solidFill>
                <a:latin typeface="+mn-lt"/>
              </a:rPr>
              <a:t>ervisn</a:t>
            </a:r>
            <a:r>
              <a:rPr lang="sr-Latn-RS">
                <a:solidFill>
                  <a:schemeClr val="bg1"/>
                </a:solidFill>
                <a:latin typeface="+mn-lt"/>
              </a:rPr>
              <a:t>og</a:t>
            </a:r>
            <a:r>
              <a:rPr lang="en-US">
                <a:solidFill>
                  <a:schemeClr val="bg1"/>
                </a:solidFill>
                <a:latin typeface="+mn-lt"/>
              </a:rPr>
              <a:t> sloj</a:t>
            </a:r>
            <a:r>
              <a:rPr lang="sr-Latn-RS">
                <a:solidFill>
                  <a:schemeClr val="bg1"/>
                </a:solidFill>
                <a:latin typeface="+mn-lt"/>
              </a:rPr>
              <a:t>a</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pPr marL="0" indent="0">
              <a:buNone/>
            </a:pPr>
            <a:r>
              <a:rPr lang="vi-VN">
                <a:latin typeface="Calibri" pitchFamily="34" charset="0"/>
              </a:rPr>
              <a:t>U </a:t>
            </a:r>
            <a:r>
              <a:rPr lang="vi-VN" b="1">
                <a:latin typeface="Calibri" pitchFamily="34" charset="0"/>
              </a:rPr>
              <a:t>Spring Boot </a:t>
            </a:r>
            <a:r>
              <a:rPr lang="vi-VN">
                <a:latin typeface="Calibri" pitchFamily="34" charset="0"/>
              </a:rPr>
              <a:t>postoji konvencija za struktur</a:t>
            </a:r>
            <a:r>
              <a:rPr lang="en-US">
                <a:latin typeface="Calibri" pitchFamily="34" charset="0"/>
              </a:rPr>
              <a:t>u</a:t>
            </a:r>
            <a:r>
              <a:rPr lang="vi-VN">
                <a:latin typeface="Calibri" pitchFamily="34" charset="0"/>
              </a:rPr>
              <a:t> paketa, i davanj</a:t>
            </a:r>
            <a:r>
              <a:rPr lang="en-US">
                <a:latin typeface="Calibri" pitchFamily="34" charset="0"/>
              </a:rPr>
              <a:t>e</a:t>
            </a:r>
            <a:r>
              <a:rPr lang="vi-VN">
                <a:latin typeface="Calibri" pitchFamily="34" charset="0"/>
              </a:rPr>
              <a:t> imena paketima i klasama za određene slojeve</a:t>
            </a:r>
            <a:r>
              <a:rPr lang="en-US">
                <a:latin typeface="Calibri" pitchFamily="34" charset="0"/>
              </a:rPr>
              <a:t>.</a:t>
            </a:r>
          </a:p>
          <a:p>
            <a:pPr marL="0" indent="0">
              <a:buNone/>
            </a:pPr>
            <a:r>
              <a:rPr lang="en-US">
                <a:latin typeface="Calibri" pitchFamily="34" charset="0"/>
              </a:rPr>
              <a:t>Za servisni sloj se po konvenciji koristi paket </a:t>
            </a:r>
            <a:r>
              <a:rPr lang="en-US" b="1">
                <a:latin typeface="Calibri" pitchFamily="34" charset="0"/>
              </a:rPr>
              <a:t>service</a:t>
            </a:r>
            <a:r>
              <a:rPr lang="en-US">
                <a:latin typeface="Calibri" pitchFamily="34" charset="0"/>
              </a:rPr>
              <a:t>. </a:t>
            </a:r>
          </a:p>
          <a:p>
            <a:pPr lvl="1"/>
            <a:r>
              <a:rPr lang="en-US">
                <a:latin typeface="Calibri" pitchFamily="34" charset="0"/>
              </a:rPr>
              <a:t>Paket će sadržati interfejse sa metodama koje će predstavljati </a:t>
            </a:r>
            <a:r>
              <a:rPr lang="en-US" b="1">
                <a:latin typeface="Calibri" pitchFamily="34" charset="0"/>
              </a:rPr>
              <a:t>željene CRUD operacije nad podacima</a:t>
            </a:r>
            <a:r>
              <a:rPr lang="en-US">
                <a:latin typeface="Calibri" pitchFamily="34" charset="0"/>
              </a:rPr>
              <a:t>.</a:t>
            </a:r>
          </a:p>
          <a:p>
            <a:pPr lvl="1"/>
            <a:r>
              <a:rPr lang="en-US">
                <a:latin typeface="Calibri" pitchFamily="34" charset="0"/>
              </a:rPr>
              <a:t>Za jedan entitet se obi</a:t>
            </a:r>
            <a:r>
              <a:rPr lang="sr-Latn-RS">
                <a:latin typeface="Calibri" pitchFamily="34" charset="0"/>
              </a:rPr>
              <a:t>čno kreira jedan interfejs.</a:t>
            </a:r>
          </a:p>
          <a:p>
            <a:pPr lvl="1"/>
            <a:r>
              <a:rPr lang="en-US">
                <a:latin typeface="Calibri" pitchFamily="34" charset="0"/>
              </a:rPr>
              <a:t>Imena </a:t>
            </a:r>
            <a:r>
              <a:rPr lang="sr-Latn-RS">
                <a:latin typeface="Calibri" pitchFamily="34" charset="0"/>
              </a:rPr>
              <a:t>interfejsa </a:t>
            </a:r>
            <a:r>
              <a:rPr lang="en-US">
                <a:latin typeface="Calibri" pitchFamily="34" charset="0"/>
              </a:rPr>
              <a:t>u servisnom sloju uglavnom imaju sufiks "Service"</a:t>
            </a:r>
            <a:r>
              <a:rPr lang="sr-Latn-RS">
                <a:latin typeface="Calibri" pitchFamily="34" charset="0"/>
              </a:rPr>
              <a:t>.</a:t>
            </a:r>
          </a:p>
          <a:p>
            <a:pPr marL="0" indent="0">
              <a:buNone/>
            </a:pPr>
            <a:endParaRPr lang="vi-VN"/>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Interfejsi</a:t>
            </a:r>
            <a:endParaRPr lang="en-US" sz="4000">
              <a:latin typeface="+mn-lt"/>
            </a:endParaRPr>
          </a:p>
        </p:txBody>
      </p:sp>
    </p:spTree>
    <p:extLst>
      <p:ext uri="{BB962C8B-B14F-4D97-AF65-F5344CB8AC3E}">
        <p14:creationId xmlns:p14="http://schemas.microsoft.com/office/powerpoint/2010/main" val="2525734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16728</TotalTime>
  <Words>1986</Words>
  <Application>Microsoft Office PowerPoint</Application>
  <PresentationFormat>Widescreen</PresentationFormat>
  <Paragraphs>270</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Times New Roman</vt:lpstr>
      <vt:lpstr>Office Theme</vt:lpstr>
      <vt:lpstr>Osnove web programiranja</vt:lpstr>
      <vt:lpstr>Sadržaj</vt:lpstr>
      <vt:lpstr>Sutup</vt:lpstr>
      <vt:lpstr>Arhitektura Spring MVC </vt:lpstr>
      <vt:lpstr>Arhitektura Spring MVC </vt:lpstr>
      <vt:lpstr>Servisni sloj uvod</vt:lpstr>
      <vt:lpstr>Servisni sloj uvod</vt:lpstr>
      <vt:lpstr>Servisni sloj uvod</vt:lpstr>
      <vt:lpstr>Implementacija servisnog sloja</vt:lpstr>
      <vt:lpstr>Implementacija servisnog sloja</vt:lpstr>
      <vt:lpstr>Implementacija servisnog sloja</vt:lpstr>
      <vt:lpstr>Implementacija servisnog sloja</vt:lpstr>
      <vt:lpstr>Implementacija servisnog sloja</vt:lpstr>
      <vt:lpstr>Odabir implementacije servisa</vt:lpstr>
      <vt:lpstr>Odabir implementacije servisa</vt:lpstr>
      <vt:lpstr>Odabir implementacije servisa</vt:lpstr>
      <vt:lpstr>Odabir implementacije servisa</vt:lpstr>
      <vt:lpstr>Korišćenje servisa u kontroleru</vt:lpstr>
      <vt:lpstr>Korišćenje servisnog sloja prednosti</vt:lpstr>
      <vt:lpstr>Korišćenje servisnog sloja prednosti</vt:lpstr>
      <vt:lpstr>Case study – servisi u bioskop veb aplikaciji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Development</dc:title>
  <dc:creator>Milos</dc:creator>
  <cp:lastModifiedBy>Siniša</cp:lastModifiedBy>
  <cp:revision>1409</cp:revision>
  <dcterms:created xsi:type="dcterms:W3CDTF">2020-03-26T12:06:01Z</dcterms:created>
  <dcterms:modified xsi:type="dcterms:W3CDTF">2021-12-02T13:48:23Z</dcterms:modified>
</cp:coreProperties>
</file>