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318" r:id="rId2"/>
    <p:sldId id="258" r:id="rId3"/>
    <p:sldId id="264" r:id="rId4"/>
    <p:sldId id="265" r:id="rId5"/>
    <p:sldId id="266" r:id="rId6"/>
    <p:sldId id="287" r:id="rId7"/>
    <p:sldId id="268" r:id="rId8"/>
    <p:sldId id="288" r:id="rId9"/>
    <p:sldId id="267" r:id="rId10"/>
    <p:sldId id="349" r:id="rId11"/>
    <p:sldId id="350" r:id="rId12"/>
    <p:sldId id="351" r:id="rId13"/>
    <p:sldId id="352" r:id="rId14"/>
    <p:sldId id="360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8" r:id="rId23"/>
    <p:sldId id="369" r:id="rId24"/>
    <p:sldId id="289" r:id="rId25"/>
    <p:sldId id="292" r:id="rId26"/>
    <p:sldId id="291" r:id="rId27"/>
    <p:sldId id="270" r:id="rId28"/>
    <p:sldId id="319" r:id="rId29"/>
    <p:sldId id="269" r:id="rId30"/>
    <p:sldId id="271" r:id="rId31"/>
    <p:sldId id="338" r:id="rId32"/>
    <p:sldId id="339" r:id="rId33"/>
    <p:sldId id="331" r:id="rId34"/>
    <p:sldId id="333" r:id="rId35"/>
    <p:sldId id="332" r:id="rId36"/>
    <p:sldId id="361" r:id="rId37"/>
    <p:sldId id="334" r:id="rId38"/>
    <p:sldId id="326" r:id="rId39"/>
    <p:sldId id="335" r:id="rId40"/>
    <p:sldId id="325" r:id="rId41"/>
    <p:sldId id="336" r:id="rId42"/>
    <p:sldId id="273" r:id="rId43"/>
    <p:sldId id="328" r:id="rId44"/>
    <p:sldId id="337" r:id="rId45"/>
    <p:sldId id="329" r:id="rId46"/>
    <p:sldId id="327" r:id="rId47"/>
    <p:sldId id="340" r:id="rId48"/>
    <p:sldId id="341" r:id="rId49"/>
    <p:sldId id="342" r:id="rId50"/>
    <p:sldId id="343" r:id="rId51"/>
    <p:sldId id="278" r:id="rId52"/>
    <p:sldId id="321" r:id="rId53"/>
    <p:sldId id="320" r:id="rId54"/>
    <p:sldId id="362" r:id="rId55"/>
    <p:sldId id="363" r:id="rId56"/>
    <p:sldId id="322" r:id="rId57"/>
    <p:sldId id="323" r:id="rId58"/>
    <p:sldId id="324" r:id="rId59"/>
    <p:sldId id="344" r:id="rId60"/>
    <p:sldId id="345" r:id="rId61"/>
    <p:sldId id="346" r:id="rId62"/>
    <p:sldId id="347" r:id="rId63"/>
    <p:sldId id="277" r:id="rId64"/>
    <p:sldId id="364" r:id="rId65"/>
    <p:sldId id="367" r:id="rId66"/>
    <p:sldId id="298" r:id="rId67"/>
    <p:sldId id="317" r:id="rId68"/>
    <p:sldId id="315" r:id="rId69"/>
    <p:sldId id="279" r:id="rId70"/>
    <p:sldId id="301" r:id="rId71"/>
    <p:sldId id="293" r:id="rId72"/>
    <p:sldId id="365" r:id="rId73"/>
    <p:sldId id="366" r:id="rId74"/>
    <p:sldId id="280" r:id="rId75"/>
    <p:sldId id="300" r:id="rId76"/>
    <p:sldId id="294" r:id="rId77"/>
    <p:sldId id="299" r:id="rId78"/>
    <p:sldId id="295" r:id="rId79"/>
    <p:sldId id="314" r:id="rId80"/>
    <p:sldId id="348" r:id="rId81"/>
    <p:sldId id="313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232A"/>
    <a:srgbClr val="F16726"/>
    <a:srgbClr val="4A8522"/>
    <a:srgbClr val="0878BE"/>
    <a:srgbClr val="005F0F"/>
    <a:srgbClr val="31AC4A"/>
    <a:srgbClr val="2A00FF"/>
    <a:srgbClr val="BF2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7466" autoAdjust="0"/>
  </p:normalViewPr>
  <p:slideViewPr>
    <p:cSldViewPr snapToGrid="0">
      <p:cViewPr varScale="1">
        <p:scale>
          <a:sx n="112" d="100"/>
          <a:sy n="112" d="100"/>
        </p:scale>
        <p:origin x="5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B6F35-D020-4CF9-AAB1-239E6B0FBF1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3940C-1F5C-4740-86F9-A41E48B7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067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CB24-D4FF-43DD-8E64-17BD169289A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6C24-BA1C-48DB-B8E9-887F4C67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98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 </a:t>
            </a:r>
            <a:r>
              <a:rPr lang="en-US" dirty="0" err="1"/>
              <a:t>vidite</a:t>
            </a:r>
            <a:r>
              <a:rPr lang="en-US" dirty="0"/>
              <a:t> d </a:t>
            </a:r>
            <a:r>
              <a:rPr lang="en-US" dirty="0" err="1"/>
              <a:t>aje</a:t>
            </a:r>
            <a:r>
              <a:rPr lang="en-US" dirty="0"/>
              <a:t> </a:t>
            </a:r>
            <a:r>
              <a:rPr lang="en-US" dirty="0" err="1"/>
              <a:t>cudno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slici</a:t>
            </a:r>
            <a:r>
              <a:rPr lang="en-US" dirty="0"/>
              <a:t>?</a:t>
            </a:r>
          </a:p>
          <a:p>
            <a:r>
              <a:rPr lang="en-US" dirty="0"/>
              <a:t>Tr HTML tag da li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th:each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th:text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Sta bi bio </a:t>
            </a:r>
            <a:r>
              <a:rPr lang="en-US" dirty="0" err="1"/>
              <a:t>onda</a:t>
            </a:r>
            <a:r>
              <a:rPr lang="en-US" dirty="0"/>
              <a:t> Template engine </a:t>
            </a:r>
            <a:r>
              <a:rPr lang="en-US" dirty="0" err="1"/>
              <a:t>anko</a:t>
            </a:r>
            <a:r>
              <a:rPr lang="en-US" dirty="0"/>
              <a:t> </a:t>
            </a:r>
            <a:r>
              <a:rPr lang="en-US" dirty="0" err="1"/>
              <a:t>pogledate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softverska</a:t>
            </a:r>
            <a:r>
              <a:rPr lang="en-US" dirty="0"/>
              <a:t> </a:t>
            </a:r>
            <a:r>
              <a:rPr lang="en-US" dirty="0" err="1"/>
              <a:t>komponenta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za </a:t>
            </a:r>
            <a:r>
              <a:rPr lang="en-US" dirty="0" err="1"/>
              <a:t>zadatak</a:t>
            </a:r>
            <a:r>
              <a:rPr lang="en-US" dirty="0"/>
              <a:t> da</a:t>
            </a:r>
            <a:r>
              <a:rPr lang="sr-Latn-RS" dirty="0"/>
              <a:t> </a:t>
            </a:r>
            <a:r>
              <a:rPr lang="sr-Latn-RS" dirty="0">
                <a:solidFill>
                  <a:srgbClr val="0878BE"/>
                </a:solidFill>
              </a:rPr>
              <a:t>automatski</a:t>
            </a:r>
            <a:r>
              <a:rPr lang="en-US" dirty="0"/>
              <a:t> u </a:t>
            </a:r>
            <a:r>
              <a:rPr lang="en-US" dirty="0" err="1"/>
              <a:t>proizvoljan</a:t>
            </a:r>
            <a:r>
              <a:rPr lang="en-US" dirty="0"/>
              <a:t> </a:t>
            </a:r>
            <a:r>
              <a:rPr lang="en-US" dirty="0" err="1"/>
              <a:t>tekstualni</a:t>
            </a:r>
            <a:r>
              <a:rPr lang="en-US" dirty="0"/>
              <a:t> </a:t>
            </a:r>
            <a:r>
              <a:rPr lang="sr-Latn-RS" dirty="0"/>
              <a:t>šablon, napisan određenom sintaksom, </a:t>
            </a:r>
            <a:r>
              <a:rPr lang="sr-Latn-RS" dirty="0">
                <a:solidFill>
                  <a:srgbClr val="0878BE"/>
                </a:solidFill>
              </a:rPr>
              <a:t>ubaci</a:t>
            </a:r>
            <a:r>
              <a:rPr lang="sr-Latn-RS" dirty="0"/>
              <a:t> odgovarajuće </a:t>
            </a:r>
            <a:r>
              <a:rPr lang="sr-Latn-RS" dirty="0">
                <a:solidFill>
                  <a:srgbClr val="0878BE"/>
                </a:solidFill>
              </a:rPr>
              <a:t>podatke</a:t>
            </a:r>
            <a:r>
              <a:rPr lang="sr-Latn-RS" dirty="0"/>
              <a:t> na posebno</a:t>
            </a:r>
            <a:r>
              <a:rPr lang="en-US" dirty="0"/>
              <a:t> </a:t>
            </a:r>
            <a:r>
              <a:rPr lang="en-US" dirty="0" err="1"/>
              <a:t>unapred</a:t>
            </a:r>
            <a:r>
              <a:rPr lang="sr-Latn-RS" dirty="0"/>
              <a:t> obeležena mesta i na </a:t>
            </a:r>
            <a:r>
              <a:rPr lang="en-US" dirty="0" err="1"/>
              <a:t>specificirani</a:t>
            </a:r>
            <a:r>
              <a:rPr lang="sr-Latn-RS" dirty="0"/>
              <a:t> način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33128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9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41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Specifikaciom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da se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podaci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367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Postavlja</a:t>
            </a:r>
            <a:r>
              <a:rPr lang="en-US" dirty="0"/>
              <a:t> se </a:t>
            </a:r>
            <a:r>
              <a:rPr lang="en-US" dirty="0" err="1"/>
              <a:t>pitanje</a:t>
            </a:r>
            <a:r>
              <a:rPr lang="en-US" dirty="0"/>
              <a:t> </a:t>
            </a:r>
            <a:r>
              <a:rPr lang="en-US" dirty="0" err="1"/>
              <a:t>kako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0460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</a:t>
            </a:r>
            <a:r>
              <a:rPr lang="sr-Latn-RS" dirty="0"/>
              <a:t>ćate se </a:t>
            </a:r>
            <a:r>
              <a:rPr lang="sr-Latn-RS" dirty="0" err="1"/>
              <a:t>ModelMap</a:t>
            </a:r>
            <a:r>
              <a:rPr lang="sr-Latn-RS" dirty="0"/>
              <a:t> parametra </a:t>
            </a:r>
            <a:r>
              <a:rPr lang="sr-Latn-RS" dirty="0" err="1"/>
              <a:t>handler</a:t>
            </a:r>
            <a:r>
              <a:rPr lang="sr-Latn-RS" dirty="0"/>
              <a:t> metode?</a:t>
            </a:r>
          </a:p>
        </p:txBody>
      </p:sp>
    </p:spTree>
    <p:extLst>
      <p:ext uri="{BB962C8B-B14F-4D97-AF65-F5344CB8AC3E}">
        <p14:creationId xmlns:p14="http://schemas.microsoft.com/office/powerpoint/2010/main" val="157034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98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To će se videti kasnije kako se radi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35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cemo</a:t>
            </a:r>
            <a:r>
              <a:rPr lang="en-US" dirty="0"/>
              <a:t> videte </a:t>
            </a:r>
            <a:r>
              <a:rPr lang="en-US" dirty="0" err="1"/>
              <a:t>kako</a:t>
            </a:r>
            <a:r>
              <a:rPr lang="en-US" dirty="0"/>
              <a:t> se variable </a:t>
            </a:r>
            <a:r>
              <a:rPr lang="en-US" dirty="0" err="1"/>
              <a:t>expesion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</a:t>
            </a:r>
            <a:r>
              <a:rPr lang="en-US" dirty="0"/>
              <a:t>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sr-Latn-RS" dirty="0"/>
              <a:t>z</a:t>
            </a:r>
            <a:r>
              <a:rPr lang="en-US" dirty="0"/>
              <a:t>a </a:t>
            </a:r>
            <a:r>
              <a:rPr lang="en-US" dirty="0" err="1"/>
              <a:t>upis</a:t>
            </a:r>
            <a:r>
              <a:rPr lang="en-US" dirty="0"/>
              <a:t> </a:t>
            </a:r>
            <a:r>
              <a:rPr lang="en-US" dirty="0" err="1"/>
              <a:t>tekstualnog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</a:t>
            </a:r>
            <a:r>
              <a:rPr lang="en-US" dirty="0" err="1"/>
              <a:t>aja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66375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7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B2CF-5071-4CEC-8BB6-449603A72E8D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356-863F-406B-A8CC-FB733AFDD069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0CE-E258-442F-919C-A9DED7BD2D37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0F1-2945-422C-944B-4BA95688D21E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6F36-4940-47C6-ABC2-03BA09E53387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5086-0B9F-4DFB-ADC0-B73624CC4FE3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CD55-2A9B-42FD-8368-31EC5C822CF5}" type="datetime1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C4EA-AFCA-437D-A8A9-FBD1786143B2}" type="datetime1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70C8-5C91-4AA6-B69C-77B62B06A7A7}" type="datetime1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9A0-4036-4B1D-A8EC-F7539332CF2C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FCB-3E44-4810-8AF0-C60A36345AA6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4013-5C68-42C0-AC40-F1B173485BC7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ymeleaf.org/doc/articles/standarddialect5minut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ymeleaf.org/doc/tutorials/3.0/usingthymeleaf.html#template-layout" TargetMode="External"/><Relationship Id="rId2" Type="http://schemas.openxmlformats.org/officeDocument/2006/relationships/hyperlink" Target="https://www.baeldung.com/spring-thymeleaf-fragments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ymeleaf.org/doc/tutorials/3.0/usingthymeleaf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marketplace.eclipse.org/content/thymeleaf-plugin-eclipse" TargetMode="External"/><Relationship Id="rId4" Type="http://schemas.openxmlformats.org/officeDocument/2006/relationships/hyperlink" Target="https://www.baeldung.com/spring-thymeleaf-fragmen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520548"/>
            <a:ext cx="9144000" cy="989415"/>
          </a:xfrm>
        </p:spPr>
        <p:txBody>
          <a:bodyPr/>
          <a:lstStyle/>
          <a:p>
            <a:r>
              <a:rPr lang="en-US" i="1">
                <a:latin typeface="+mn-lt"/>
              </a:rPr>
              <a:t>Osnove web programiranja</a:t>
            </a:r>
            <a:endParaRPr lang="en-US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692869"/>
          </a:xfrm>
        </p:spPr>
        <p:txBody>
          <a:bodyPr>
            <a:noAutofit/>
          </a:bodyPr>
          <a:lstStyle/>
          <a:p>
            <a:r>
              <a:rPr lang="en-US" sz="4800"/>
              <a:t>Thymeleaf templejt engine</a:t>
            </a:r>
          </a:p>
          <a:p>
            <a:endParaRPr lang="en-US" sz="4800"/>
          </a:p>
          <a:p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3998" y="4953041"/>
            <a:ext cx="9144000" cy="665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bg1"/>
                </a:solidFill>
              </a:rPr>
              <a:t>Termin 8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22" y="586152"/>
            <a:ext cx="1805353" cy="19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08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da bi se </a:t>
            </a:r>
            <a:r>
              <a:rPr lang="sr-Latn-RS" i="1" dirty="0"/>
              <a:t>Thymeleaf</a:t>
            </a:r>
            <a:r>
              <a:rPr lang="sr-Latn-RS" dirty="0"/>
              <a:t> uključio u </a:t>
            </a:r>
            <a:r>
              <a:rPr lang="sr-Latn-RS" i="1" dirty="0"/>
              <a:t>Spring Boot </a:t>
            </a:r>
            <a:r>
              <a:rPr lang="sr-Latn-RS" dirty="0"/>
              <a:t>projekat, sledeća međuzavisnost se mora dodati u </a:t>
            </a:r>
            <a:r>
              <a:rPr lang="sr-Latn-RS" i="1" dirty="0"/>
              <a:t>pom.xml</a:t>
            </a:r>
            <a:r>
              <a:rPr lang="sr-Latn-RS" dirty="0"/>
              <a:t> datoteku:</a:t>
            </a: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sr-Latn-RS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da bi se </a:t>
            </a:r>
            <a:r>
              <a:rPr lang="sr-Latn-RS" i="1" dirty="0"/>
              <a:t>Thymeleaf</a:t>
            </a:r>
            <a:r>
              <a:rPr lang="sr-Latn-RS" dirty="0"/>
              <a:t> uključio u </a:t>
            </a:r>
            <a:r>
              <a:rPr lang="sr-Latn-RS" i="1" dirty="0"/>
              <a:t>Spring Boot </a:t>
            </a:r>
            <a:r>
              <a:rPr lang="sr-Latn-RS" dirty="0"/>
              <a:t>projekat, sledeći unos se mora dodati u </a:t>
            </a:r>
            <a:r>
              <a:rPr lang="sr-Latn-RS" i="1" dirty="0"/>
              <a:t>application.proprerties</a:t>
            </a:r>
            <a:r>
              <a:rPr lang="sr-Latn-RS" dirty="0"/>
              <a:t> datoteku:</a:t>
            </a: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Podešavanje</a:t>
            </a:r>
            <a:endParaRPr lang="en-US" sz="4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7582" y="2552112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thymeleaf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62809" y="5536480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spring.thymeleaf.enabled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49382" y="1574499"/>
            <a:ext cx="11684000" cy="873426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i="1" dirty="0"/>
              <a:t>Thymeleaf</a:t>
            </a:r>
            <a:r>
              <a:rPr lang="sr-Latn-RS" dirty="0"/>
              <a:t> šabloni se smeštaju u </a:t>
            </a:r>
            <a:r>
              <a:rPr lang="sr-Latn-RS" i="1" dirty="0"/>
              <a:t>templates</a:t>
            </a:r>
            <a:r>
              <a:rPr lang="sr-Latn-RS" dirty="0"/>
              <a:t> poddirektorijum </a:t>
            </a:r>
            <a:r>
              <a:rPr lang="sr-Latn-RS" i="1" dirty="0"/>
              <a:t>resource</a:t>
            </a:r>
            <a:r>
              <a:rPr lang="sr-Latn-RS" dirty="0"/>
              <a:t> direktorijuma projekta: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Podešavanje</a:t>
            </a:r>
            <a:endParaRPr lang="en-US" sz="40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82" y="2857500"/>
            <a:ext cx="1981200" cy="34480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5" y="1603074"/>
            <a:ext cx="1981200" cy="344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Izvor</a:t>
            </a:r>
            <a:r>
              <a:rPr lang="sr-Latn-RS" sz="4000" dirty="0">
                <a:latin typeface="+mn-lt"/>
              </a:rPr>
              <a:t>i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podataka</a:t>
            </a:r>
            <a:endParaRPr lang="en-US" sz="4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8839" y="3472057"/>
            <a:ext cx="1463485" cy="190865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Thymeleaf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31" y="4155548"/>
            <a:ext cx="1244100" cy="11221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96784" y="2110271"/>
            <a:ext cx="1463485" cy="194050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šablon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sr-Latn-RS" dirty="0">
                <a:solidFill>
                  <a:srgbClr val="4A8522"/>
                </a:solidFill>
              </a:rPr>
              <a:t>specifikacija</a:t>
            </a:r>
            <a:endParaRPr lang="en-US" dirty="0">
              <a:solidFill>
                <a:srgbClr val="4A852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52624" y="3472057"/>
            <a:ext cx="1463485" cy="194050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šablon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sr-Latn-RS" dirty="0">
                <a:solidFill>
                  <a:srgbClr val="0070C0"/>
                </a:solidFill>
              </a:rPr>
              <a:t>podaci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(dinamički sadržaj)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60269" y="3732068"/>
            <a:ext cx="1118570" cy="0"/>
          </a:xfrm>
          <a:prstGeom prst="straightConnector1">
            <a:avLst/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60269" y="5174384"/>
            <a:ext cx="1118570" cy="0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42324" y="4442308"/>
            <a:ext cx="111857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81135" y="3970882"/>
            <a:ext cx="8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</a:t>
            </a:r>
          </a:p>
        </p:txBody>
      </p:sp>
      <p:sp>
        <p:nvSpPr>
          <p:cNvPr id="14" name="Cloud 13"/>
          <p:cNvSpPr/>
          <p:nvPr/>
        </p:nvSpPr>
        <p:spPr>
          <a:xfrm>
            <a:off x="2446165" y="4204278"/>
            <a:ext cx="3089593" cy="26185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podaci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09925" y="3088315"/>
            <a:ext cx="786859" cy="0"/>
          </a:xfrm>
          <a:prstGeom prst="straightConnector1">
            <a:avLst/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9687" y="5981998"/>
            <a:ext cx="57574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800" dirty="0"/>
              <a:t>Kako </a:t>
            </a:r>
            <a:r>
              <a:rPr lang="en-US" sz="1800" dirty="0" err="1"/>
              <a:t>pribavite</a:t>
            </a:r>
            <a:r>
              <a:rPr lang="en-US" sz="1800" dirty="0"/>
              <a:t> </a:t>
            </a:r>
            <a:r>
              <a:rPr lang="en-US" sz="1800" dirty="0" err="1"/>
              <a:t>podatke</a:t>
            </a:r>
            <a:r>
              <a:rPr lang="en-US" sz="1800" dirty="0"/>
              <a:t> </a:t>
            </a:r>
            <a:r>
              <a:rPr lang="sr-Latn-RS" sz="1800" dirty="0"/>
              <a:t>koji će se koristiti u</a:t>
            </a:r>
            <a:r>
              <a:rPr lang="en-US" sz="1800" dirty="0"/>
              <a:t> HTML </a:t>
            </a:r>
            <a:r>
              <a:rPr lang="sr-Latn-RS" sz="1800" dirty="0"/>
              <a:t>šablonu</a:t>
            </a:r>
            <a:r>
              <a:rPr lang="en-US" sz="2800" dirty="0">
                <a:solidFill>
                  <a:srgbClr val="EA232A"/>
                </a:solidFill>
              </a:rPr>
              <a:t>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9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5" y="1603074"/>
            <a:ext cx="1981200" cy="344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Izvor</a:t>
            </a:r>
            <a:r>
              <a:rPr lang="sr-Latn-RS" sz="4000" dirty="0">
                <a:latin typeface="+mn-lt"/>
              </a:rPr>
              <a:t>i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podataka</a:t>
            </a:r>
            <a:endParaRPr lang="en-US" sz="4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8839" y="3472057"/>
            <a:ext cx="1463485" cy="190865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Thymeleaf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31" y="4155548"/>
            <a:ext cx="1244100" cy="11221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96784" y="2110271"/>
            <a:ext cx="1463485" cy="194050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šablon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sr-Latn-RS" dirty="0">
                <a:solidFill>
                  <a:srgbClr val="4A8522"/>
                </a:solidFill>
              </a:rPr>
              <a:t>specifikacija</a:t>
            </a:r>
            <a:endParaRPr lang="en-US" dirty="0">
              <a:solidFill>
                <a:srgbClr val="4A852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52624" y="3472057"/>
            <a:ext cx="1463485" cy="194050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šablon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sr-Latn-RS" dirty="0">
                <a:solidFill>
                  <a:srgbClr val="0070C0"/>
                </a:solidFill>
              </a:rPr>
              <a:t>podaci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(dinamički sadržaj)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60269" y="3732068"/>
            <a:ext cx="1118570" cy="0"/>
          </a:xfrm>
          <a:prstGeom prst="straightConnector1">
            <a:avLst/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60269" y="5174384"/>
            <a:ext cx="1118570" cy="0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42324" y="4442308"/>
            <a:ext cx="111857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81135" y="3970882"/>
            <a:ext cx="8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</a:t>
            </a:r>
          </a:p>
        </p:txBody>
      </p:sp>
      <p:sp>
        <p:nvSpPr>
          <p:cNvPr id="14" name="Cloud 13"/>
          <p:cNvSpPr/>
          <p:nvPr/>
        </p:nvSpPr>
        <p:spPr>
          <a:xfrm>
            <a:off x="2446165" y="4204278"/>
            <a:ext cx="3089593" cy="2618566"/>
          </a:xfrm>
          <a:prstGeom prst="cloud">
            <a:avLst/>
          </a:prstGeom>
          <a:noFill/>
          <a:ln w="25400">
            <a:solidFill>
              <a:srgbClr val="08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podaci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09925" y="3088315"/>
            <a:ext cx="786859" cy="0"/>
          </a:xfrm>
          <a:prstGeom prst="straightConnector1">
            <a:avLst/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20515" y="4836700"/>
            <a:ext cx="2245410" cy="51568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servlet context</a:t>
            </a:r>
          </a:p>
        </p:txBody>
      </p:sp>
      <p:sp>
        <p:nvSpPr>
          <p:cNvPr id="24" name="Oval 23"/>
          <p:cNvSpPr/>
          <p:nvPr/>
        </p:nvSpPr>
        <p:spPr>
          <a:xfrm>
            <a:off x="2820515" y="5380712"/>
            <a:ext cx="2245410" cy="51568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http session</a:t>
            </a:r>
          </a:p>
        </p:txBody>
      </p:sp>
      <p:sp>
        <p:nvSpPr>
          <p:cNvPr id="25" name="Oval 24"/>
          <p:cNvSpPr/>
          <p:nvPr/>
        </p:nvSpPr>
        <p:spPr>
          <a:xfrm>
            <a:off x="2820515" y="5942165"/>
            <a:ext cx="2245410" cy="51568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13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09043" y="4308614"/>
            <a:ext cx="2245410" cy="51568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i="1">
                <a:solidFill>
                  <a:schemeClr val="tx1"/>
                </a:solidFill>
              </a:rPr>
              <a:t>Spring bean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1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Čitanje </a:t>
            </a:r>
            <a:r>
              <a:rPr lang="sr-Latn-RS" sz="4000">
                <a:latin typeface="+mn-lt"/>
              </a:rPr>
              <a:t>iz </a:t>
            </a:r>
            <a:r>
              <a:rPr lang="sr-Latn-RS" sz="4000" i="1">
                <a:latin typeface="+mn-lt"/>
              </a:rPr>
              <a:t>Spring Bean</a:t>
            </a:r>
            <a:r>
              <a:rPr lang="sr-Latn-RS" sz="4000">
                <a:latin typeface="+mn-lt"/>
              </a:rPr>
              <a:t>-a</a:t>
            </a:r>
            <a:endParaRPr lang="en-US" sz="4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9991" y="5643265"/>
            <a:ext cx="10810874" cy="369332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F007F"/>
                </a:solidFill>
                <a:latin typeface="Consolas" panose="020B0609020204030204" pitchFamily="49" charset="0"/>
              </a:rPr>
              <a:t>th:</a:t>
            </a:r>
            <a:r>
              <a:rPr lang="sr-Latn-RS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"${@memorijaAplikacije.get('</a:t>
            </a:r>
            <a:r>
              <a:rPr lang="en-US" b="1">
                <a:solidFill>
                  <a:srgbClr val="2A00FF"/>
                </a:solidFill>
                <a:latin typeface="Consolas"/>
              </a:rPr>
              <a:t>korisnik1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').eMail}"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sr-Latn-RS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sr-Latn-RS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9991" y="1663114"/>
            <a:ext cx="10810874" cy="3323987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646464"/>
                </a:solidFill>
                <a:latin typeface="Consolas"/>
              </a:rPr>
              <a:t>@Configuration</a:t>
            </a:r>
          </a:p>
          <a:p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SecondConfiguration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WebMvcConfigurer{</a:t>
            </a:r>
          </a:p>
          <a:p>
            <a:endParaRPr lang="en-US" sz="1400">
              <a:latin typeface="Consolas"/>
            </a:endParaRPr>
          </a:p>
          <a:p>
            <a:r>
              <a:rPr lang="en-US" sz="1400">
                <a:solidFill>
                  <a:srgbClr val="646464"/>
                </a:solidFill>
                <a:latin typeface="Consolas"/>
              </a:rPr>
              <a:t>@Bean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(name= {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"memorijaAplikacije"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}, initMethod=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"init"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, destroyMethod=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"destroy"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MemorijaAplikacije getMemorijaAplikacije() {</a:t>
            </a:r>
          </a:p>
          <a:p>
            <a:r>
              <a:rPr lang="sr-Latn-RS" sz="1400" b="1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MemorijaAplikacije();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  <a:endParaRPr lang="en-US" sz="1400">
              <a:latin typeface="Consolas"/>
            </a:endParaRPr>
          </a:p>
          <a:p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MemorijaAplikacije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HashMap {</a:t>
            </a:r>
          </a:p>
          <a:p>
            <a:endParaRPr lang="en-US" sz="1400">
              <a:latin typeface="Consolas"/>
            </a:endParaRPr>
          </a:p>
          <a:p>
            <a:r>
              <a:rPr lang="sr-Latn-RS" sz="1400" b="1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init() {</a:t>
            </a:r>
            <a:endParaRPr lang="sr-Latn-RS" sz="1400" b="1">
              <a:solidFill>
                <a:srgbClr val="000000"/>
              </a:solidFill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Korisnik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korisnik1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Korisnik(</a:t>
            </a:r>
            <a:r>
              <a:rPr lang="en-US" sz="1400" b="1">
                <a:solidFill>
                  <a:srgbClr val="2A00FF"/>
                </a:solidFill>
                <a:latin typeface="Consolas"/>
              </a:rPr>
              <a:t>"</a:t>
            </a:r>
            <a:r>
              <a:rPr lang="sr-Latn-RS" sz="1400" b="1">
                <a:solidFill>
                  <a:srgbClr val="2A00FF"/>
                </a:solidFill>
                <a:latin typeface="Consolas"/>
              </a:rPr>
              <a:t>usernameKor</a:t>
            </a:r>
            <a:r>
              <a:rPr lang="en-US" sz="1400" b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>
                <a:solidFill>
                  <a:srgbClr val="2A00FF"/>
                </a:solidFill>
                <a:latin typeface="Consolas"/>
              </a:rPr>
              <a:t>"</a:t>
            </a:r>
            <a:r>
              <a:rPr lang="sr-Latn-RS" sz="1400" b="1">
                <a:solidFill>
                  <a:srgbClr val="2A00FF"/>
                </a:solidFill>
                <a:latin typeface="Consolas"/>
              </a:rPr>
              <a:t>passKor</a:t>
            </a:r>
            <a:r>
              <a:rPr lang="en-US" sz="1400" b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>
                <a:solidFill>
                  <a:srgbClr val="2A00FF"/>
                </a:solidFill>
                <a:latin typeface="Consolas"/>
              </a:rPr>
              <a:t>"korisnik1@korisnik1"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>
                <a:solidFill>
                  <a:srgbClr val="2A00FF"/>
                </a:solidFill>
                <a:latin typeface="Consolas"/>
              </a:rPr>
              <a:t>"muški"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sr-Latn-RS" sz="1400" b="1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.put(</a:t>
            </a:r>
            <a:r>
              <a:rPr lang="en-US" sz="1400" b="1">
                <a:solidFill>
                  <a:srgbClr val="2A00FF"/>
                </a:solidFill>
                <a:latin typeface="Consolas"/>
              </a:rPr>
              <a:t>"korisnik1"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,korisnik1);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  <a:endParaRPr lang="sr-Latn-RS" sz="1400">
              <a:solidFill>
                <a:srgbClr val="000000"/>
              </a:solidFill>
              <a:latin typeface="Consolas"/>
            </a:endParaRPr>
          </a:p>
          <a:p>
            <a:r>
              <a:rPr lang="sr-Latn-RS" sz="1400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cxnSp>
        <p:nvCxnSpPr>
          <p:cNvPr id="16" name="Curved Connector 15"/>
          <p:cNvCxnSpPr>
            <a:endCxn id="40" idx="0"/>
          </p:cNvCxnSpPr>
          <p:nvPr/>
        </p:nvCxnSpPr>
        <p:spPr>
          <a:xfrm rot="16200000" flipH="1">
            <a:off x="1641416" y="3498581"/>
            <a:ext cx="3001072" cy="1093842"/>
          </a:xfrm>
          <a:prstGeom prst="curvedConnector3">
            <a:avLst>
              <a:gd name="adj1" fmla="val 50000"/>
            </a:avLst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415452" y="5546038"/>
            <a:ext cx="2546841" cy="600075"/>
          </a:xfrm>
          <a:prstGeom prst="ellipse">
            <a:avLst/>
          </a:prstGeom>
          <a:noFill/>
          <a:ln w="25400">
            <a:solidFill>
              <a:srgbClr val="F16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7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Čitanje iz </a:t>
            </a:r>
            <a:r>
              <a:rPr lang="sr-Latn-RS" sz="4000" i="1" dirty="0">
                <a:latin typeface="+mn-lt"/>
              </a:rPr>
              <a:t>servlet context</a:t>
            </a:r>
            <a:r>
              <a:rPr lang="sr-Latn-RS" sz="4000" dirty="0">
                <a:latin typeface="+mn-lt"/>
              </a:rPr>
              <a:t>-a</a:t>
            </a:r>
            <a:endParaRPr lang="en-US" sz="4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9991" y="5643265"/>
            <a:ext cx="10810874" cy="92333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li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brojac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: ${#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servletContext.getAttribute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('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statistikaFilmova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').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…</a:t>
            </a:r>
            <a:endParaRPr lang="en-US" i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382" y="3162414"/>
            <a:ext cx="11552093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@Component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InitServletContextInitializer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ServletContextInitializer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onStartup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servletContext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servletContext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.setAttribute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FilmoviController.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STATISTIKA_FILMOVA_KEY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FilmStatistika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539875" y="1663114"/>
            <a:ext cx="8839200" cy="1323439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FilmoviController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ServletContextAware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STATISTIKA_FILMOVA_KEY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statistikaFilmova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7285919" y="3274451"/>
            <a:ext cx="1433048" cy="857250"/>
          </a:xfrm>
          <a:prstGeom prst="curvedConnector3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H="1">
            <a:off x="7464278" y="4843463"/>
            <a:ext cx="981078" cy="762001"/>
          </a:xfrm>
          <a:prstGeom prst="curvedConnector3">
            <a:avLst>
              <a:gd name="adj1" fmla="val 50000"/>
            </a:avLst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533775" y="5543550"/>
            <a:ext cx="3609975" cy="600075"/>
          </a:xfrm>
          <a:prstGeom prst="ellipse">
            <a:avLst/>
          </a:prstGeom>
          <a:noFill/>
          <a:ln w="25400">
            <a:solidFill>
              <a:srgbClr val="F16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Čitanje iz sesije</a:t>
            </a:r>
            <a:endParaRPr lang="en-US" sz="4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9157" y="2061532"/>
            <a:ext cx="10458450" cy="1323439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FilmoviController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ServletContextAware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POSECENI_FILMOVI_ZA_KORISNIKA_KEY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poseceniFilmoviZaKorisnika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03382" y="3564314"/>
            <a:ext cx="11430000" cy="1815882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@Component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InitHttpSessionListener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HttpSessionListener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sessionCreated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HttpSessionEvent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HttpSession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.getSession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.setAttribute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FilmoviController.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POSECENI_FILMOVI_ZA_KORISNIKA_KEY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&lt;Film&gt;());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698481" y="5559539"/>
            <a:ext cx="8785802" cy="369332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li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itFilm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: ${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session.poseceniFilmoviZaKorisnika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 … 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 rot="5400000">
            <a:off x="7372356" y="3381380"/>
            <a:ext cx="1514475" cy="1400165"/>
          </a:xfrm>
          <a:prstGeom prst="curvedConnector3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>
            <a:off x="6957502" y="5209520"/>
            <a:ext cx="558379" cy="357331"/>
          </a:xfrm>
          <a:prstGeom prst="curvedConnector3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38675" y="5559539"/>
            <a:ext cx="942975" cy="369332"/>
          </a:xfrm>
          <a:prstGeom prst="ellipse">
            <a:avLst/>
          </a:prstGeom>
          <a:noFill/>
          <a:ln w="25400">
            <a:solidFill>
              <a:srgbClr val="F16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Čitanje iz </a:t>
            </a:r>
            <a:r>
              <a:rPr lang="en-US" sz="4000" dirty="0" err="1">
                <a:latin typeface="+mn-lt"/>
              </a:rPr>
              <a:t>modela</a:t>
            </a:r>
            <a:endParaRPr lang="en-US" sz="4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67620" y="4540746"/>
            <a:ext cx="5391150" cy="92333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itFilm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, status: ${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…</a:t>
            </a:r>
            <a:endParaRPr lang="en-US" i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449415" y="2222748"/>
            <a:ext cx="4027960" cy="1495425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i="1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List&lt;Film&gt;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6634167" y="3652839"/>
            <a:ext cx="1066799" cy="847726"/>
          </a:xfrm>
          <a:prstGeom prst="curvedConnector3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7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Tok kontrole</a:t>
            </a:r>
            <a:r>
              <a:rPr lang="en-US" sz="4000" dirty="0">
                <a:latin typeface="+mn-lt"/>
              </a:rPr>
              <a:t>: </a:t>
            </a:r>
            <a:r>
              <a:rPr lang="en-US" sz="4000" dirty="0" err="1">
                <a:latin typeface="+mn-lt"/>
              </a:rPr>
              <a:t>slu</a:t>
            </a:r>
            <a:r>
              <a:rPr lang="sr-Latn-RS" sz="4000" dirty="0">
                <a:latin typeface="+mn-lt"/>
              </a:rPr>
              <a:t>čaj #1</a:t>
            </a:r>
            <a:endParaRPr lang="en-US" sz="4000" dirty="0">
              <a:latin typeface="+mn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72" y="2316596"/>
            <a:ext cx="1981200" cy="34480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620114" y="3994487"/>
            <a:ext cx="1463485" cy="190865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Thymeleaf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06" y="4677978"/>
            <a:ext cx="1244100" cy="1122178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6280150" y="5696814"/>
            <a:ext cx="339964" cy="0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loud 29"/>
          <p:cNvSpPr/>
          <p:nvPr/>
        </p:nvSpPr>
        <p:spPr>
          <a:xfrm>
            <a:off x="3202526" y="4833214"/>
            <a:ext cx="3059258" cy="1824890"/>
          </a:xfrm>
          <a:prstGeom prst="cloud">
            <a:avLst/>
          </a:prstGeom>
          <a:solidFill>
            <a:schemeClr val="bg1"/>
          </a:solidFill>
          <a:ln w="25400">
            <a:solidFill>
              <a:srgbClr val="08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podaci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546541" y="5207795"/>
            <a:ext cx="2245410" cy="51568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servlet context</a:t>
            </a:r>
          </a:p>
        </p:txBody>
      </p:sp>
      <p:sp>
        <p:nvSpPr>
          <p:cNvPr id="33" name="Oval 32"/>
          <p:cNvSpPr/>
          <p:nvPr/>
        </p:nvSpPr>
        <p:spPr>
          <a:xfrm>
            <a:off x="3546541" y="5805814"/>
            <a:ext cx="2245410" cy="51568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http session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89600" y="4270373"/>
            <a:ext cx="930514" cy="0"/>
          </a:xfrm>
          <a:prstGeom prst="straightConnector1">
            <a:avLst/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9382" y="1540849"/>
            <a:ext cx="3952875" cy="206210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IndexController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endParaRPr lang="en-US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index() {</a:t>
            </a:r>
          </a:p>
          <a:p>
            <a:r>
              <a:rPr lang="sr-Latn-R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"index"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cxnSp>
        <p:nvCxnSpPr>
          <p:cNvPr id="54" name="Elbow Connector 53"/>
          <p:cNvCxnSpPr/>
          <p:nvPr/>
        </p:nvCxnSpPr>
        <p:spPr>
          <a:xfrm>
            <a:off x="726796" y="3165853"/>
            <a:ext cx="4104505" cy="1104520"/>
          </a:xfrm>
          <a:prstGeom prst="bentConnector3">
            <a:avLst>
              <a:gd name="adj1" fmla="val -4007"/>
            </a:avLst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212370" y="3962640"/>
            <a:ext cx="1463485" cy="194050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r-Latn-RS" i="1" dirty="0">
                <a:solidFill>
                  <a:schemeClr val="tx1"/>
                </a:solidFill>
              </a:rPr>
              <a:t>index.html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sr-Latn-RS" dirty="0">
                <a:solidFill>
                  <a:srgbClr val="0070C0"/>
                </a:solidFill>
              </a:rPr>
              <a:t>podaci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(dinamički sadržaj)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102070" y="4932891"/>
            <a:ext cx="111857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240881" y="4461465"/>
            <a:ext cx="8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0686056" y="4932891"/>
            <a:ext cx="111857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764697" y="4461465"/>
            <a:ext cx="9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odgovor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202257" y="2222019"/>
            <a:ext cx="752372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483477" y="1795657"/>
            <a:ext cx="87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zahtev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7009" y="2373359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6726"/>
                </a:solidFill>
              </a:rPr>
              <a:t>bez</a:t>
            </a:r>
            <a:r>
              <a:rPr lang="en-US" dirty="0"/>
              <a:t> </a:t>
            </a:r>
            <a:r>
              <a:rPr lang="en-US" dirty="0">
                <a:solidFill>
                  <a:srgbClr val="F16726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F16726"/>
                </a:solidFill>
                <a:latin typeface="Consolas" panose="020B0609020204030204" pitchFamily="49" charset="0"/>
              </a:rPr>
              <a:t>ResponseBody</a:t>
            </a:r>
            <a:endParaRPr lang="en-US" dirty="0">
              <a:solidFill>
                <a:srgbClr val="F16726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53309" y="2597006"/>
            <a:ext cx="258618" cy="91854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89639" y="3005260"/>
            <a:ext cx="14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6726"/>
                </a:solidFill>
              </a:rPr>
              <a:t>bez </a:t>
            </a:r>
            <a:r>
              <a:rPr lang="en-US" dirty="0">
                <a:solidFill>
                  <a:srgbClr val="F16726"/>
                </a:solidFill>
                <a:latin typeface="Consolas" panose="020B0609020204030204" pitchFamily="49" charset="0"/>
              </a:rPr>
              <a:t>".html"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480224" y="3189928"/>
            <a:ext cx="246632" cy="3221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18</a:t>
            </a:fld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546541" y="4723384"/>
            <a:ext cx="2245410" cy="51568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i="1">
                <a:solidFill>
                  <a:schemeClr val="tx1"/>
                </a:solidFill>
              </a:rPr>
              <a:t>Spring bean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2B58CC-A677-4156-A7A7-0B534A6A7ED6}"/>
              </a:ext>
            </a:extLst>
          </p:cNvPr>
          <p:cNvSpPr/>
          <p:nvPr/>
        </p:nvSpPr>
        <p:spPr>
          <a:xfrm>
            <a:off x="402227" y="5723478"/>
            <a:ext cx="1668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b="1" dirty="0" err="1">
                <a:solidFill>
                  <a:srgbClr val="FF0000"/>
                </a:solidFill>
              </a:rPr>
              <a:t>Index</a:t>
            </a:r>
            <a:r>
              <a:rPr lang="en-US" b="1" dirty="0">
                <a:solidFill>
                  <a:srgbClr val="FF0000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126245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Tok kontrole</a:t>
            </a:r>
            <a:r>
              <a:rPr lang="en-US" sz="4000" dirty="0">
                <a:latin typeface="+mn-lt"/>
              </a:rPr>
              <a:t>: </a:t>
            </a:r>
            <a:r>
              <a:rPr lang="en-US" sz="4000" dirty="0" err="1">
                <a:latin typeface="+mn-lt"/>
              </a:rPr>
              <a:t>slu</a:t>
            </a:r>
            <a:r>
              <a:rPr lang="sr-Latn-RS" sz="4000" dirty="0">
                <a:latin typeface="+mn-lt"/>
              </a:rPr>
              <a:t>čaj #1</a:t>
            </a:r>
            <a:endParaRPr lang="en-US" sz="4000" dirty="0">
              <a:latin typeface="+mn-lt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zahtev stiže do </a:t>
            </a:r>
            <a:r>
              <a:rPr lang="sr-Latn-RS" i="1" dirty="0"/>
              <a:t>controller</a:t>
            </a:r>
            <a:r>
              <a:rPr lang="sr-Latn-RS" dirty="0"/>
              <a:t>-a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i="1" dirty="0"/>
              <a:t>controller</a:t>
            </a:r>
            <a:r>
              <a:rPr lang="sr-Latn-RS" dirty="0"/>
              <a:t> prosleđuje </a:t>
            </a:r>
            <a:r>
              <a:rPr lang="sr-Latn-RS" i="1" dirty="0"/>
              <a:t>Thymeleaf</a:t>
            </a:r>
            <a:r>
              <a:rPr lang="sr-Latn-RS" dirty="0"/>
              <a:t>-u </a:t>
            </a:r>
            <a:r>
              <a:rPr lang="sr-Latn-RS" dirty="0">
                <a:solidFill>
                  <a:srgbClr val="0070C0"/>
                </a:solidFill>
              </a:rPr>
              <a:t>naziv</a:t>
            </a:r>
            <a:r>
              <a:rPr lang="sr-Latn-RS" i="1" dirty="0">
                <a:solidFill>
                  <a:srgbClr val="0070C0"/>
                </a:solidFill>
              </a:rPr>
              <a:t> šablona</a:t>
            </a:r>
          </a:p>
          <a:p>
            <a:pPr marL="514350" indent="-514350">
              <a:buFont typeface="+mj-lt"/>
              <a:buAutoNum type="arabicPeriod"/>
            </a:pPr>
            <a:endParaRPr lang="sr-Latn-RS" dirty="0"/>
          </a:p>
          <a:p>
            <a:pPr algn="just"/>
            <a:r>
              <a:rPr lang="sr-Latn-RS" dirty="0"/>
              <a:t>koristi se kada potrebno generisati dinamički HTML sadržaj na osnovu podataka koji se nalaze isključivo </a:t>
            </a:r>
            <a:r>
              <a:rPr lang="sr-Latn-RS"/>
              <a:t>u </a:t>
            </a:r>
            <a:r>
              <a:rPr lang="sr-Latn-RS" i="1"/>
              <a:t>Spring bean</a:t>
            </a:r>
            <a:r>
              <a:rPr lang="sr-Latn-RS"/>
              <a:t>-u, </a:t>
            </a:r>
            <a:r>
              <a:rPr lang="sr-Latn-RS" i="1"/>
              <a:t>servlet </a:t>
            </a:r>
            <a:r>
              <a:rPr lang="sr-Latn-RS" i="1" dirty="0"/>
              <a:t>context</a:t>
            </a:r>
            <a:r>
              <a:rPr lang="sr-Latn-RS" dirty="0"/>
              <a:t>-u i/ili u sesiji, npr. da li je korisnik prijavljen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8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Sadr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žaj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Nedostaci dosadašnjeg pristupa u generisanju dinamičkog HTML sadržaja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i="1" dirty="0"/>
              <a:t>Template engine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i="1" dirty="0"/>
              <a:t>Thymeleaf</a:t>
            </a:r>
          </a:p>
          <a:p>
            <a:pPr marL="971550" lvl="1" indent="-514350">
              <a:buFont typeface="+mj-lt"/>
              <a:buAutoNum type="romanUcPeriod"/>
            </a:pPr>
            <a:r>
              <a:rPr lang="sr-Latn-RS"/>
              <a:t>Podešavanje</a:t>
            </a:r>
            <a:endParaRPr lang="en-US"/>
          </a:p>
          <a:p>
            <a:pPr marL="971550" lvl="1" indent="-514350">
              <a:buFont typeface="+mj-lt"/>
              <a:buAutoNum type="romanUcPeriod"/>
            </a:pPr>
            <a:r>
              <a:rPr lang="sr-Latn-RS"/>
              <a:t>izvori podataka</a:t>
            </a:r>
            <a:endParaRPr lang="en-US"/>
          </a:p>
          <a:p>
            <a:pPr marL="971550" lvl="1" indent="-514350">
              <a:buFont typeface="+mj-lt"/>
              <a:buAutoNum type="romanUcPeriod"/>
            </a:pPr>
            <a:r>
              <a:rPr lang="sr-Latn-RS"/>
              <a:t>tok kontrole</a:t>
            </a:r>
            <a:endParaRPr lang="en-US"/>
          </a:p>
          <a:p>
            <a:pPr marL="971550" lvl="1" indent="-514350">
              <a:buFont typeface="+mj-lt"/>
              <a:buAutoNum type="romanUcPeriod"/>
            </a:pPr>
            <a:r>
              <a:rPr lang="sr-Latn-RS"/>
              <a:t>standardni dijalekat</a:t>
            </a:r>
            <a:endParaRPr lang="sr-Latn-RS" dirty="0"/>
          </a:p>
          <a:p>
            <a:pPr marL="971550" lvl="1" indent="-514350">
              <a:buFont typeface="+mj-lt"/>
              <a:buAutoNum type="romanUcPeriod"/>
            </a:pPr>
            <a:r>
              <a:rPr lang="sr-Latn-RS"/>
              <a:t>Izrazi</a:t>
            </a:r>
            <a:r>
              <a:rPr lang="en-US"/>
              <a:t> (variable, selection, link, message, fragments)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/>
              <a:t>Literali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/>
              <a:t>Operatori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/>
              <a:t>Kori</a:t>
            </a:r>
            <a:r>
              <a:rPr lang="sr-Latn-RS"/>
              <a:t>šćenje ugrađenih objekata</a:t>
            </a:r>
            <a:endParaRPr lang="en-US"/>
          </a:p>
          <a:p>
            <a:pPr marL="971550" lvl="1" indent="-514350">
              <a:buFont typeface="+mj-lt"/>
              <a:buAutoNum type="romanUcPeriod"/>
            </a:pPr>
            <a:r>
              <a:rPr lang="en-US"/>
              <a:t>Flexible layouts</a:t>
            </a:r>
            <a:endParaRPr lang="sr-Latn-RS" dirty="0"/>
          </a:p>
          <a:p>
            <a:pPr marL="971550" lvl="1" indent="-514350">
              <a:buFont typeface="+mj-lt"/>
              <a:buAutoNum type="romanUcPeriod"/>
            </a:pPr>
            <a:r>
              <a:rPr lang="sr-Latn-RS" dirty="0"/>
              <a:t>načini </a:t>
            </a:r>
            <a:r>
              <a:rPr lang="sr-Latn-RS"/>
              <a:t>popunjavanja šablona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/>
              <a:t>Uslovni prikaz HTML elementa i atributa</a:t>
            </a:r>
            <a:endParaRPr lang="sr-Latn-RS"/>
          </a:p>
          <a:p>
            <a:pPr marL="971550" lvl="1" indent="-514350">
              <a:buFont typeface="+mj-lt"/>
              <a:buAutoNum type="romanUcPeriod"/>
            </a:pPr>
            <a:r>
              <a:rPr lang="en-US"/>
              <a:t>Ponavljanje HTML elemenata</a:t>
            </a:r>
            <a:endParaRPr lang="sr-Latn-RS"/>
          </a:p>
          <a:p>
            <a:pPr marL="971550" lvl="1" indent="-514350">
              <a:buFont typeface="+mj-lt"/>
              <a:buAutoNum type="romanUcPeriod"/>
            </a:pPr>
            <a:r>
              <a:rPr lang="en-US"/>
              <a:t>Blokovi</a:t>
            </a:r>
            <a:endParaRPr lang="sr-Latn-RS"/>
          </a:p>
          <a:p>
            <a:pPr marL="514350" indent="-514350">
              <a:buFont typeface="+mj-lt"/>
              <a:buAutoNum type="arabicPeriod"/>
            </a:pPr>
            <a:r>
              <a:rPr lang="en-US"/>
              <a:t>USE CASE korišćenje Thymeleaf za BIoskop web aplikaciju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Zaklju</a:t>
            </a:r>
            <a:r>
              <a:rPr lang="sr-Latn-RS"/>
              <a:t>č</a:t>
            </a:r>
            <a:r>
              <a:rPr lang="en-US"/>
              <a:t>ak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/>
              <a:t>Ideja za vežbu</a:t>
            </a:r>
            <a:endParaRPr lang="sr-Latn-RS" dirty="0"/>
          </a:p>
          <a:p>
            <a:pPr marL="971550" lvl="1" indent="-514350">
              <a:buFont typeface="+mj-lt"/>
              <a:buAutoNum type="romanUcPeriod"/>
            </a:pPr>
            <a:endParaRPr lang="sr-Latn-RS" dirty="0"/>
          </a:p>
          <a:p>
            <a:pPr marL="971550" lvl="1" indent="-514350">
              <a:buFont typeface="+mj-lt"/>
              <a:buAutoNum type="romanUcPeriod"/>
            </a:pPr>
            <a:endParaRPr lang="sr-Latn-RS" dirty="0"/>
          </a:p>
          <a:p>
            <a:pPr marL="971550" lvl="1" indent="-514350">
              <a:buFont typeface="+mj-lt"/>
              <a:buAutoNum type="romanUcPeriod"/>
            </a:pPr>
            <a:endParaRPr lang="sr-Latn-RS" dirty="0"/>
          </a:p>
          <a:p>
            <a:pPr marL="971550" lvl="1" indent="-514350">
              <a:buFont typeface="+mj-lt"/>
              <a:buAutoNum type="romanU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562" y="2316596"/>
            <a:ext cx="1981200" cy="344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Tok kontrole</a:t>
            </a:r>
            <a:r>
              <a:rPr lang="en-US" sz="4000" dirty="0">
                <a:latin typeface="+mn-lt"/>
              </a:rPr>
              <a:t>: </a:t>
            </a:r>
            <a:r>
              <a:rPr lang="en-US" sz="4000" dirty="0" err="1">
                <a:latin typeface="+mn-lt"/>
              </a:rPr>
              <a:t>slu</a:t>
            </a:r>
            <a:r>
              <a:rPr lang="sr-Latn-RS" sz="4000" dirty="0">
                <a:latin typeface="+mn-lt"/>
              </a:rPr>
              <a:t>čaj #2</a:t>
            </a:r>
            <a:endParaRPr lang="en-US" sz="4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5415" y="3988362"/>
            <a:ext cx="1463485" cy="190865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Thymeleaf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07" y="4671853"/>
            <a:ext cx="1244100" cy="1122178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7712364" y="5404364"/>
            <a:ext cx="433051" cy="0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loud 29"/>
          <p:cNvSpPr/>
          <p:nvPr/>
        </p:nvSpPr>
        <p:spPr>
          <a:xfrm>
            <a:off x="4727827" y="4827089"/>
            <a:ext cx="3059258" cy="1824890"/>
          </a:xfrm>
          <a:prstGeom prst="cloud">
            <a:avLst/>
          </a:prstGeom>
          <a:solidFill>
            <a:schemeClr val="bg1"/>
          </a:solidFill>
          <a:ln w="25400">
            <a:solidFill>
              <a:srgbClr val="08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podaci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071842" y="5201670"/>
            <a:ext cx="2245410" cy="51568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servlet context</a:t>
            </a:r>
          </a:p>
        </p:txBody>
      </p:sp>
      <p:sp>
        <p:nvSpPr>
          <p:cNvPr id="33" name="Oval 32"/>
          <p:cNvSpPr/>
          <p:nvPr/>
        </p:nvSpPr>
        <p:spPr>
          <a:xfrm>
            <a:off x="5071842" y="5799689"/>
            <a:ext cx="2245410" cy="51568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http session</a:t>
            </a:r>
          </a:p>
        </p:txBody>
      </p:sp>
      <p:cxnSp>
        <p:nvCxnSpPr>
          <p:cNvPr id="54" name="Elbow Connector 53"/>
          <p:cNvCxnSpPr/>
          <p:nvPr/>
        </p:nvCxnSpPr>
        <p:spPr>
          <a:xfrm>
            <a:off x="726796" y="3165853"/>
            <a:ext cx="1499023" cy="942109"/>
          </a:xfrm>
          <a:prstGeom prst="bentConnector3">
            <a:avLst>
              <a:gd name="adj1" fmla="val -9767"/>
            </a:avLst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103418" y="4087269"/>
            <a:ext cx="1628737" cy="20693"/>
          </a:xfrm>
          <a:prstGeom prst="straightConnector1">
            <a:avLst/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989525" y="3956515"/>
            <a:ext cx="1463485" cy="194050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r-Latn-RS" i="1" dirty="0">
                <a:solidFill>
                  <a:schemeClr val="tx1"/>
                </a:solidFill>
              </a:rPr>
              <a:t>film.html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sr-Latn-RS" dirty="0">
                <a:solidFill>
                  <a:srgbClr val="0070C0"/>
                </a:solidFill>
              </a:rPr>
              <a:t>podaci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(dinamički sadržaj)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72366" y="5946040"/>
            <a:ext cx="9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odgovor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913745" y="2222019"/>
            <a:ext cx="68122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483477" y="1795657"/>
            <a:ext cx="87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zahtev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7009" y="2373359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6726"/>
                </a:solidFill>
              </a:rPr>
              <a:t>bez</a:t>
            </a:r>
            <a:r>
              <a:rPr lang="en-US" dirty="0"/>
              <a:t> </a:t>
            </a:r>
            <a:r>
              <a:rPr lang="en-US" dirty="0">
                <a:solidFill>
                  <a:srgbClr val="F16726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F16726"/>
                </a:solidFill>
                <a:latin typeface="Consolas" panose="020B0609020204030204" pitchFamily="49" charset="0"/>
              </a:rPr>
              <a:t>ResponseBody</a:t>
            </a:r>
            <a:endParaRPr lang="en-US" dirty="0">
              <a:solidFill>
                <a:srgbClr val="F16726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53309" y="2597006"/>
            <a:ext cx="258618" cy="91854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89639" y="3005260"/>
            <a:ext cx="14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6726"/>
                </a:solidFill>
              </a:rPr>
              <a:t>bez </a:t>
            </a:r>
            <a:r>
              <a:rPr lang="en-US" dirty="0">
                <a:solidFill>
                  <a:srgbClr val="F16726"/>
                </a:solidFill>
                <a:latin typeface="Consolas" panose="020B0609020204030204" pitchFamily="49" charset="0"/>
              </a:rPr>
              <a:t>".html"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480224" y="3189928"/>
            <a:ext cx="246632" cy="3221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49382" y="1541872"/>
            <a:ext cx="4664363" cy="28623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FilmoviController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"/Details"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ModelAndView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details(</a:t>
            </a: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@RequestParam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r-Latn-R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Film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film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filmService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r-Latn-R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Zanr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zanrovi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zanrService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ModelAndView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rezultat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ModelAndView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"film"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r-Latn-RS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rezultat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"film"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film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r-Latn-RS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rezultat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zanrovi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rezultat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648595" y="4926766"/>
            <a:ext cx="33996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11007" y="5497523"/>
            <a:ext cx="2878429" cy="12004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   "film"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 Film</a:t>
            </a:r>
            <a:endParaRPr lang="sr-Latn-R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sr-Latn-RS" sz="1200" dirty="0">
                <a:solidFill>
                  <a:srgbClr val="2A00FF"/>
                </a:solidFill>
                <a:latin typeface="Consolas" panose="020B0609020204030204" pitchFamily="49" charset="0"/>
              </a:rPr>
              <a:t>z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anrovi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 List&lt;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Zanr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lang="sr-Latn-R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sr-Latn-R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25692" y="4555199"/>
            <a:ext cx="3635356" cy="2212430"/>
          </a:xfrm>
          <a:prstGeom prst="ellipse">
            <a:avLst/>
          </a:prstGeom>
          <a:noFill/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ModelAndView</a:t>
            </a:r>
            <a:endParaRPr lang="en-US" i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"film"</a:t>
            </a:r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sr-Latn-R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425699" y="4922821"/>
            <a:ext cx="33996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412161" y="5946040"/>
            <a:ext cx="81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</a:t>
            </a:r>
          </a:p>
        </p:txBody>
      </p:sp>
      <p:cxnSp>
        <p:nvCxnSpPr>
          <p:cNvPr id="9" name="Curved Connector 8"/>
          <p:cNvCxnSpPr/>
          <p:nvPr/>
        </p:nvCxnSpPr>
        <p:spPr>
          <a:xfrm>
            <a:off x="6705600" y="3943927"/>
            <a:ext cx="1439815" cy="320321"/>
          </a:xfrm>
          <a:prstGeom prst="curvedConnector3">
            <a:avLst/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flipV="1">
            <a:off x="2770828" y="3956515"/>
            <a:ext cx="3140445" cy="1406924"/>
          </a:xfrm>
          <a:prstGeom prst="curvedConnector3">
            <a:avLst/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31" idx="6"/>
          </p:cNvCxnSpPr>
          <p:nvPr/>
        </p:nvCxnSpPr>
        <p:spPr>
          <a:xfrm>
            <a:off x="3789436" y="6097745"/>
            <a:ext cx="2121837" cy="669884"/>
          </a:xfrm>
          <a:prstGeom prst="curvedConnector3">
            <a:avLst/>
          </a:prstGeom>
          <a:ln w="50800">
            <a:solidFill>
              <a:srgbClr val="087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flipV="1">
            <a:off x="6742954" y="5739535"/>
            <a:ext cx="1388146" cy="1028094"/>
          </a:xfrm>
          <a:prstGeom prst="curvedConnector3">
            <a:avLst>
              <a:gd name="adj1" fmla="val 50000"/>
            </a:avLst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11273" y="6767629"/>
            <a:ext cx="870527" cy="0"/>
          </a:xfrm>
          <a:prstGeom prst="line">
            <a:avLst/>
          </a:prstGeom>
          <a:ln w="50800">
            <a:solidFill>
              <a:srgbClr val="087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34" idx="2"/>
          </p:cNvCxnSpPr>
          <p:nvPr/>
        </p:nvCxnSpPr>
        <p:spPr>
          <a:xfrm rot="5400000">
            <a:off x="-215674" y="4828636"/>
            <a:ext cx="1574145" cy="91411"/>
          </a:xfrm>
          <a:prstGeom prst="bentConnector4">
            <a:avLst>
              <a:gd name="adj1" fmla="val 781"/>
              <a:gd name="adj2" fmla="val 531955"/>
            </a:avLst>
          </a:prstGeom>
          <a:ln w="50800" cmpd="sng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rot="5400000">
            <a:off x="-216641" y="4768903"/>
            <a:ext cx="1574145" cy="91411"/>
          </a:xfrm>
          <a:prstGeom prst="bentConnector4">
            <a:avLst>
              <a:gd name="adj1" fmla="val 781"/>
              <a:gd name="adj2" fmla="val 602685"/>
            </a:avLst>
          </a:prstGeom>
          <a:ln w="50800" cmpd="sng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694465" y="1741139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6726"/>
                </a:solidFill>
              </a:rPr>
              <a:t>bez</a:t>
            </a:r>
            <a:r>
              <a:rPr lang="en-US" dirty="0"/>
              <a:t> </a:t>
            </a:r>
            <a:r>
              <a:rPr lang="en-US" dirty="0">
                <a:solidFill>
                  <a:srgbClr val="F16726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F16726"/>
                </a:solidFill>
                <a:latin typeface="Consolas" panose="020B0609020204030204" pitchFamily="49" charset="0"/>
              </a:rPr>
              <a:t>ResponseBody</a:t>
            </a:r>
            <a:endParaRPr lang="en-US" dirty="0">
              <a:solidFill>
                <a:srgbClr val="F16726"/>
              </a:solidFill>
              <a:latin typeface="Consolas" panose="020B0609020204030204" pitchFamily="49" charset="0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2770828" y="1964786"/>
            <a:ext cx="928555" cy="391318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219150" y="3977665"/>
            <a:ext cx="14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6726"/>
                </a:solidFill>
              </a:rPr>
              <a:t>bez </a:t>
            </a:r>
            <a:r>
              <a:rPr lang="en-US" dirty="0">
                <a:solidFill>
                  <a:srgbClr val="F16726"/>
                </a:solidFill>
                <a:latin typeface="Consolas" panose="020B0609020204030204" pitchFamily="49" charset="0"/>
              </a:rPr>
              <a:t>".html"</a:t>
            </a:r>
          </a:p>
        </p:txBody>
      </p:sp>
      <p:cxnSp>
        <p:nvCxnSpPr>
          <p:cNvPr id="145" name="Straight Arrow Connector 144"/>
          <p:cNvCxnSpPr>
            <a:stCxn id="144" idx="0"/>
          </p:cNvCxnSpPr>
          <p:nvPr/>
        </p:nvCxnSpPr>
        <p:spPr>
          <a:xfrm flipV="1">
            <a:off x="3959863" y="3483979"/>
            <a:ext cx="381187" cy="493686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4097315" y="3214254"/>
            <a:ext cx="567752" cy="220071"/>
          </a:xfrm>
          <a:prstGeom prst="ellipse">
            <a:avLst/>
          </a:prstGeom>
          <a:noFill/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195635" y="3264882"/>
            <a:ext cx="1672077" cy="662574"/>
          </a:xfrm>
          <a:prstGeom prst="ellipse">
            <a:avLst/>
          </a:prstGeom>
          <a:noFill/>
          <a:ln w="25400">
            <a:solidFill>
              <a:srgbClr val="08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20</a:t>
            </a:fld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071842" y="4723384"/>
            <a:ext cx="2245410" cy="51568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i="1">
                <a:solidFill>
                  <a:schemeClr val="tx1"/>
                </a:solidFill>
              </a:rPr>
              <a:t>Spring bean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56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Tok kontrole</a:t>
            </a:r>
            <a:r>
              <a:rPr lang="en-US" sz="4000" dirty="0">
                <a:latin typeface="+mn-lt"/>
              </a:rPr>
              <a:t>: </a:t>
            </a:r>
            <a:r>
              <a:rPr lang="en-US" sz="4000" dirty="0" err="1">
                <a:latin typeface="+mn-lt"/>
              </a:rPr>
              <a:t>slu</a:t>
            </a:r>
            <a:r>
              <a:rPr lang="sr-Latn-RS" sz="4000" dirty="0">
                <a:latin typeface="+mn-lt"/>
              </a:rPr>
              <a:t>čaj #2</a:t>
            </a:r>
            <a:endParaRPr lang="en-US" sz="4000" dirty="0">
              <a:latin typeface="+mn-lt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zahtev stiže do </a:t>
            </a:r>
            <a:r>
              <a:rPr lang="sr-Latn-RS" i="1" dirty="0"/>
              <a:t>controller</a:t>
            </a:r>
            <a:r>
              <a:rPr lang="sr-Latn-RS" dirty="0"/>
              <a:t>-a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i="1" dirty="0"/>
              <a:t>controller</a:t>
            </a:r>
            <a:r>
              <a:rPr lang="sr-Latn-RS" dirty="0"/>
              <a:t> kreira </a:t>
            </a:r>
            <a:r>
              <a:rPr lang="sr-Latn-RS" i="1" dirty="0">
                <a:solidFill>
                  <a:srgbClr val="0070C0"/>
                </a:solidFill>
              </a:rPr>
              <a:t>ModelAndView</a:t>
            </a:r>
            <a:r>
              <a:rPr lang="sr-Latn-RS" dirty="0">
                <a:solidFill>
                  <a:srgbClr val="0070C0"/>
                </a:solidFill>
              </a:rPr>
              <a:t> objekat</a:t>
            </a:r>
            <a:r>
              <a:rPr lang="sr-Latn-RS" dirty="0"/>
              <a:t> koji sadrži </a:t>
            </a:r>
            <a:r>
              <a:rPr lang="sr-Latn-RS" dirty="0">
                <a:solidFill>
                  <a:srgbClr val="0070C0"/>
                </a:solidFill>
              </a:rPr>
              <a:t>naziv šablona zajedno sa podacima</a:t>
            </a:r>
            <a:r>
              <a:rPr lang="sr-Latn-RS" dirty="0"/>
              <a:t> i prosleđuje ga </a:t>
            </a:r>
            <a:r>
              <a:rPr lang="sr-Latn-RS" i="1" dirty="0"/>
              <a:t>Thymeleaf</a:t>
            </a:r>
            <a:r>
              <a:rPr lang="sr-Latn-RS" dirty="0"/>
              <a:t>-u</a:t>
            </a:r>
          </a:p>
          <a:p>
            <a:pPr marL="514350" indent="-514350">
              <a:buFont typeface="+mj-lt"/>
              <a:buAutoNum type="arabicPeriod"/>
            </a:pPr>
            <a:endParaRPr lang="sr-Latn-RS" dirty="0"/>
          </a:p>
          <a:p>
            <a:pPr algn="just"/>
            <a:r>
              <a:rPr lang="sr-Latn-RS" dirty="0"/>
              <a:t>koristi se kada potrebno generisati dinamički HTML sadržaj na osnovu podataka koji su dobijeni iz servisnog sloja (čitanje iz baze, obrada i sl.)</a:t>
            </a:r>
          </a:p>
          <a:p>
            <a:pPr algn="just"/>
            <a:r>
              <a:rPr lang="sr-Latn-RS" dirty="0"/>
              <a:t>ako je potrebno (a često jeste), dodatno je moguće pročitati podatke i </a:t>
            </a:r>
            <a:r>
              <a:rPr lang="sr-Latn-RS"/>
              <a:t>iz </a:t>
            </a:r>
            <a:r>
              <a:rPr lang="sr-Latn-RS" i="1"/>
              <a:t>Spring Bean</a:t>
            </a:r>
            <a:r>
              <a:rPr lang="sr-Latn-RS"/>
              <a:t>-a, </a:t>
            </a:r>
            <a:r>
              <a:rPr lang="sr-Latn-RS" i="1"/>
              <a:t>servlet </a:t>
            </a:r>
            <a:r>
              <a:rPr lang="sr-Latn-RS" i="1" dirty="0"/>
              <a:t>context</a:t>
            </a:r>
            <a:r>
              <a:rPr lang="sr-Latn-RS" dirty="0"/>
              <a:t>-a i/ili sesije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7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562" y="2316596"/>
            <a:ext cx="1981200" cy="344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Tok kontrole</a:t>
            </a:r>
            <a:r>
              <a:rPr lang="en-US" sz="4000" dirty="0">
                <a:latin typeface="+mn-lt"/>
              </a:rPr>
              <a:t>: </a:t>
            </a:r>
            <a:r>
              <a:rPr lang="en-US" sz="4000" dirty="0" err="1">
                <a:latin typeface="+mn-lt"/>
              </a:rPr>
              <a:t>slu</a:t>
            </a:r>
            <a:r>
              <a:rPr lang="sr-Latn-RS" sz="4000" dirty="0">
                <a:latin typeface="+mn-lt"/>
              </a:rPr>
              <a:t>čaj #2 – varijacija 2</a:t>
            </a:r>
            <a:endParaRPr lang="en-US" sz="4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5415" y="3988362"/>
            <a:ext cx="1463485" cy="190865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Thymeleaf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07" y="4671853"/>
            <a:ext cx="1244100" cy="1122178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7712364" y="5404364"/>
            <a:ext cx="433051" cy="0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loud 29"/>
          <p:cNvSpPr/>
          <p:nvPr/>
        </p:nvSpPr>
        <p:spPr>
          <a:xfrm>
            <a:off x="4727827" y="4827089"/>
            <a:ext cx="3059258" cy="1824890"/>
          </a:xfrm>
          <a:prstGeom prst="cloud">
            <a:avLst/>
          </a:prstGeom>
          <a:solidFill>
            <a:schemeClr val="bg1"/>
          </a:solidFill>
          <a:ln w="25400">
            <a:solidFill>
              <a:srgbClr val="08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podaci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071842" y="5201670"/>
            <a:ext cx="2245410" cy="51568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servlet context</a:t>
            </a:r>
          </a:p>
        </p:txBody>
      </p:sp>
      <p:sp>
        <p:nvSpPr>
          <p:cNvPr id="33" name="Oval 32"/>
          <p:cNvSpPr/>
          <p:nvPr/>
        </p:nvSpPr>
        <p:spPr>
          <a:xfrm>
            <a:off x="5071842" y="5799689"/>
            <a:ext cx="2245410" cy="51568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http session</a:t>
            </a:r>
          </a:p>
        </p:txBody>
      </p:sp>
      <p:cxnSp>
        <p:nvCxnSpPr>
          <p:cNvPr id="54" name="Elbow Connector 53"/>
          <p:cNvCxnSpPr/>
          <p:nvPr/>
        </p:nvCxnSpPr>
        <p:spPr>
          <a:xfrm>
            <a:off x="726796" y="3165853"/>
            <a:ext cx="1499023" cy="942109"/>
          </a:xfrm>
          <a:prstGeom prst="bentConnector3">
            <a:avLst>
              <a:gd name="adj1" fmla="val -9767"/>
            </a:avLst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103418" y="4087269"/>
            <a:ext cx="1628737" cy="20693"/>
          </a:xfrm>
          <a:prstGeom prst="straightConnector1">
            <a:avLst/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989525" y="3956515"/>
            <a:ext cx="1463485" cy="194050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r-Latn-RS" i="1" dirty="0">
                <a:solidFill>
                  <a:schemeClr val="tx1"/>
                </a:solidFill>
              </a:rPr>
              <a:t>film.html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sr-Latn-RS" dirty="0">
                <a:solidFill>
                  <a:srgbClr val="0070C0"/>
                </a:solidFill>
              </a:rPr>
              <a:t>podaci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(dinamički sadržaj)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72366" y="5946040"/>
            <a:ext cx="9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odgovor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913745" y="2222019"/>
            <a:ext cx="68122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483477" y="1795657"/>
            <a:ext cx="87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zahtev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7009" y="2373359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6726"/>
                </a:solidFill>
              </a:rPr>
              <a:t>bez</a:t>
            </a:r>
            <a:r>
              <a:rPr lang="en-US" dirty="0"/>
              <a:t> </a:t>
            </a:r>
            <a:r>
              <a:rPr lang="en-US" dirty="0">
                <a:solidFill>
                  <a:srgbClr val="F16726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F16726"/>
                </a:solidFill>
                <a:latin typeface="Consolas" panose="020B0609020204030204" pitchFamily="49" charset="0"/>
              </a:rPr>
              <a:t>ResponseBody</a:t>
            </a:r>
            <a:endParaRPr lang="en-US" dirty="0">
              <a:solidFill>
                <a:srgbClr val="F16726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53309" y="2597006"/>
            <a:ext cx="258618" cy="91854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89639" y="3005260"/>
            <a:ext cx="14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6726"/>
                </a:solidFill>
              </a:rPr>
              <a:t>bez </a:t>
            </a:r>
            <a:r>
              <a:rPr lang="en-US" dirty="0">
                <a:solidFill>
                  <a:srgbClr val="F16726"/>
                </a:solidFill>
                <a:latin typeface="Consolas" panose="020B0609020204030204" pitchFamily="49" charset="0"/>
              </a:rPr>
              <a:t>".html"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480224" y="3189928"/>
            <a:ext cx="246632" cy="3221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49382" y="1541872"/>
            <a:ext cx="4664363" cy="2954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FilmoviController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"/Details"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details(</a:t>
            </a: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@RequestParam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sr-Latn-RS" sz="1200" dirty="0">
                <a:solidFill>
                  <a:srgbClr val="6A3E3E"/>
                </a:solidFill>
                <a:latin typeface="Consolas" panose="020B0609020204030204" pitchFamily="49" charset="0"/>
              </a:rPr>
              <a:t>,</a:t>
            </a:r>
            <a:r>
              <a:rPr lang="sr-Latn-R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ModelMap</a:t>
            </a:r>
            <a:r>
              <a:rPr lang="sr-Latn-R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r-Latn-R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Film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film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filmService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r-Latn-R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Zanr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zanrovi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zanrService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sr-Latn-R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nsolas" panose="020B0609020204030204" pitchFamily="49" charset="0"/>
              </a:rPr>
              <a:t>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"film"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film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r-Latn-RS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sr-Latn-R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nsolas" panose="020B0609020204030204" pitchFamily="49" charset="0"/>
              </a:rPr>
              <a:t>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zanrovi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"film"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648595" y="4926766"/>
            <a:ext cx="33996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11007" y="5497523"/>
            <a:ext cx="2878429" cy="12004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   "film"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 Film</a:t>
            </a:r>
            <a:endParaRPr lang="sr-Latn-R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sr-Latn-RS" sz="1200" dirty="0">
                <a:solidFill>
                  <a:srgbClr val="2A00FF"/>
                </a:solidFill>
                <a:latin typeface="Consolas" panose="020B0609020204030204" pitchFamily="49" charset="0"/>
              </a:rPr>
              <a:t>z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anrovi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 List&lt;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Zanr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lang="sr-Latn-R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sr-Latn-R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25692" y="4555199"/>
            <a:ext cx="3635356" cy="2212430"/>
          </a:xfrm>
          <a:prstGeom prst="ellipse">
            <a:avLst/>
          </a:prstGeom>
          <a:noFill/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"film"</a:t>
            </a:r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sr-Latn-R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425699" y="4922821"/>
            <a:ext cx="33996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412161" y="5946040"/>
            <a:ext cx="81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</a:t>
            </a:r>
          </a:p>
        </p:txBody>
      </p:sp>
      <p:cxnSp>
        <p:nvCxnSpPr>
          <p:cNvPr id="9" name="Curved Connector 8"/>
          <p:cNvCxnSpPr/>
          <p:nvPr/>
        </p:nvCxnSpPr>
        <p:spPr>
          <a:xfrm>
            <a:off x="6705600" y="3943927"/>
            <a:ext cx="1439815" cy="320321"/>
          </a:xfrm>
          <a:prstGeom prst="curvedConnector3">
            <a:avLst/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flipV="1">
            <a:off x="2770828" y="3956515"/>
            <a:ext cx="3140445" cy="1406924"/>
          </a:xfrm>
          <a:prstGeom prst="curvedConnector3">
            <a:avLst/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31" idx="6"/>
          </p:cNvCxnSpPr>
          <p:nvPr/>
        </p:nvCxnSpPr>
        <p:spPr>
          <a:xfrm>
            <a:off x="3789436" y="6097745"/>
            <a:ext cx="2121837" cy="669884"/>
          </a:xfrm>
          <a:prstGeom prst="curvedConnector3">
            <a:avLst/>
          </a:prstGeom>
          <a:ln w="50800">
            <a:solidFill>
              <a:srgbClr val="087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flipV="1">
            <a:off x="6742954" y="5739535"/>
            <a:ext cx="1388146" cy="1028094"/>
          </a:xfrm>
          <a:prstGeom prst="curvedConnector3">
            <a:avLst>
              <a:gd name="adj1" fmla="val 50000"/>
            </a:avLst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11273" y="6767629"/>
            <a:ext cx="870527" cy="0"/>
          </a:xfrm>
          <a:prstGeom prst="line">
            <a:avLst/>
          </a:prstGeom>
          <a:ln w="50800">
            <a:solidFill>
              <a:srgbClr val="087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cxnSpLocks/>
          </p:cNvCxnSpPr>
          <p:nvPr/>
        </p:nvCxnSpPr>
        <p:spPr>
          <a:xfrm rot="16200000" flipH="1">
            <a:off x="-542293" y="4635182"/>
            <a:ext cx="2310207" cy="614917"/>
          </a:xfrm>
          <a:prstGeom prst="bentConnector2">
            <a:avLst/>
          </a:prstGeom>
          <a:ln w="50800" cmpd="sng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rot="5400000">
            <a:off x="-188690" y="4873178"/>
            <a:ext cx="1574145" cy="91411"/>
          </a:xfrm>
          <a:prstGeom prst="bentConnector4">
            <a:avLst>
              <a:gd name="adj1" fmla="val 781"/>
              <a:gd name="adj2" fmla="val 602685"/>
            </a:avLst>
          </a:prstGeom>
          <a:ln w="50800" cmpd="sng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694465" y="1741139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6726"/>
                </a:solidFill>
              </a:rPr>
              <a:t>bez</a:t>
            </a:r>
            <a:r>
              <a:rPr lang="en-US" dirty="0"/>
              <a:t> </a:t>
            </a:r>
            <a:r>
              <a:rPr lang="en-US" dirty="0">
                <a:solidFill>
                  <a:srgbClr val="F16726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F16726"/>
                </a:solidFill>
                <a:latin typeface="Consolas" panose="020B0609020204030204" pitchFamily="49" charset="0"/>
              </a:rPr>
              <a:t>ResponseBody</a:t>
            </a:r>
            <a:endParaRPr lang="en-US" dirty="0">
              <a:solidFill>
                <a:srgbClr val="F16726"/>
              </a:solidFill>
              <a:latin typeface="Consolas" panose="020B0609020204030204" pitchFamily="49" charset="0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2770828" y="1964786"/>
            <a:ext cx="928555" cy="391318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219150" y="3977665"/>
            <a:ext cx="14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6726"/>
                </a:solidFill>
              </a:rPr>
              <a:t>bez </a:t>
            </a:r>
            <a:r>
              <a:rPr lang="en-US" dirty="0">
                <a:solidFill>
                  <a:srgbClr val="F16726"/>
                </a:solidFill>
                <a:latin typeface="Consolas" panose="020B0609020204030204" pitchFamily="49" charset="0"/>
              </a:rPr>
              <a:t>".html"</a:t>
            </a:r>
          </a:p>
        </p:txBody>
      </p:sp>
      <p:cxnSp>
        <p:nvCxnSpPr>
          <p:cNvPr id="145" name="Straight Arrow Connector 144"/>
          <p:cNvCxnSpPr>
            <a:cxnSpLocks/>
          </p:cNvCxnSpPr>
          <p:nvPr/>
        </p:nvCxnSpPr>
        <p:spPr>
          <a:xfrm flipH="1">
            <a:off x="1921931" y="4115310"/>
            <a:ext cx="1120079" cy="62622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22</a:t>
            </a:fld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071842" y="4723384"/>
            <a:ext cx="2245410" cy="51568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i="1">
                <a:solidFill>
                  <a:schemeClr val="tx1"/>
                </a:solidFill>
              </a:rPr>
              <a:t>Spring bean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31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Tok kontrole</a:t>
            </a:r>
            <a:r>
              <a:rPr lang="en-US" sz="4000" dirty="0">
                <a:latin typeface="+mn-lt"/>
              </a:rPr>
              <a:t>: </a:t>
            </a:r>
            <a:r>
              <a:rPr lang="en-US" sz="4000" dirty="0" err="1">
                <a:latin typeface="+mn-lt"/>
              </a:rPr>
              <a:t>slu</a:t>
            </a:r>
            <a:r>
              <a:rPr lang="sr-Latn-RS" sz="4000" dirty="0">
                <a:latin typeface="+mn-lt"/>
              </a:rPr>
              <a:t>čaj #2 – varijacija 2</a:t>
            </a:r>
            <a:endParaRPr lang="en-US" sz="4000" dirty="0">
              <a:latin typeface="+mn-lt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zahtev stiže do </a:t>
            </a:r>
            <a:r>
              <a:rPr lang="sr-Latn-RS" i="1" dirty="0"/>
              <a:t>controller</a:t>
            </a:r>
            <a:r>
              <a:rPr lang="sr-Latn-RS" dirty="0"/>
              <a:t>-a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i="1" dirty="0" err="1"/>
              <a:t>controller</a:t>
            </a:r>
            <a:r>
              <a:rPr lang="sr-Latn-RS" dirty="0"/>
              <a:t> popunjava </a:t>
            </a:r>
            <a:r>
              <a:rPr lang="sr-Latn-RS" i="1" dirty="0" err="1">
                <a:solidFill>
                  <a:srgbClr val="0070C0"/>
                </a:solidFill>
              </a:rPr>
              <a:t>ModelMap</a:t>
            </a:r>
            <a:r>
              <a:rPr lang="sr-Latn-RS" dirty="0">
                <a:solidFill>
                  <a:srgbClr val="0070C0"/>
                </a:solidFill>
              </a:rPr>
              <a:t> objekat</a:t>
            </a:r>
            <a:r>
              <a:rPr lang="sr-Latn-RS" dirty="0"/>
              <a:t> koji sadrži </a:t>
            </a:r>
            <a:r>
              <a:rPr lang="sr-Latn-RS" dirty="0">
                <a:solidFill>
                  <a:srgbClr val="0070C0"/>
                </a:solidFill>
              </a:rPr>
              <a:t>podatke</a:t>
            </a:r>
            <a:r>
              <a:rPr lang="sr-Latn-RS" dirty="0"/>
              <a:t> i vraća </a:t>
            </a:r>
            <a:r>
              <a:rPr lang="sr-Latn-RS" dirty="0">
                <a:solidFill>
                  <a:srgbClr val="0070C0"/>
                </a:solidFill>
              </a:rPr>
              <a:t>naziv šablona </a:t>
            </a:r>
            <a:r>
              <a:rPr lang="sr-Latn-RS" dirty="0"/>
              <a:t>koji prosleđuje </a:t>
            </a:r>
            <a:r>
              <a:rPr lang="sr-Latn-RS" i="1" dirty="0" err="1"/>
              <a:t>Thymeleaf</a:t>
            </a:r>
            <a:r>
              <a:rPr lang="sr-Latn-RS" dirty="0"/>
              <a:t>-u</a:t>
            </a:r>
          </a:p>
          <a:p>
            <a:pPr marL="514350" indent="-514350">
              <a:buFont typeface="+mj-lt"/>
              <a:buAutoNum type="arabicPeriod"/>
            </a:pPr>
            <a:endParaRPr lang="sr-Latn-RS" dirty="0"/>
          </a:p>
          <a:p>
            <a:pPr algn="just"/>
            <a:r>
              <a:rPr lang="sr-Latn-RS" dirty="0"/>
              <a:t>koristi se kada potrebno generisati dinamički HTML sadržaj na osnovu podataka koji su dobijeni iz servisnog sloja (čitanje iz baze, obrada i sl.)</a:t>
            </a:r>
          </a:p>
          <a:p>
            <a:pPr algn="just"/>
            <a:r>
              <a:rPr lang="sr-Latn-RS" dirty="0"/>
              <a:t>ako je potrebno (a često jeste), dodatno je moguće pročitati podatke i iz </a:t>
            </a:r>
            <a:r>
              <a:rPr lang="sr-Latn-RS" i="1" dirty="0" err="1"/>
              <a:t>Spring</a:t>
            </a:r>
            <a:r>
              <a:rPr lang="sr-Latn-RS" i="1" dirty="0"/>
              <a:t> </a:t>
            </a:r>
            <a:r>
              <a:rPr lang="sr-Latn-RS" i="1" dirty="0" err="1"/>
              <a:t>Bean</a:t>
            </a:r>
            <a:r>
              <a:rPr lang="sr-Latn-RS" dirty="0"/>
              <a:t>-a, </a:t>
            </a:r>
            <a:r>
              <a:rPr lang="sr-Latn-RS" i="1" dirty="0" err="1"/>
              <a:t>servlet</a:t>
            </a:r>
            <a:r>
              <a:rPr lang="sr-Latn-RS" i="1" dirty="0"/>
              <a:t> context</a:t>
            </a:r>
            <a:r>
              <a:rPr lang="sr-Latn-RS" dirty="0"/>
              <a:t>-a i/ili sesije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B3BEE-8D7B-4E43-ABB4-B367EAD08335}"/>
              </a:ext>
            </a:extLst>
          </p:cNvPr>
          <p:cNvSpPr/>
          <p:nvPr/>
        </p:nvSpPr>
        <p:spPr>
          <a:xfrm>
            <a:off x="6696377" y="6021181"/>
            <a:ext cx="4627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IzvoriPodatakaController</a:t>
            </a:r>
            <a:r>
              <a:rPr lang="sr-Latn-RS" b="1" dirty="0">
                <a:solidFill>
                  <a:srgbClr val="FF0000"/>
                </a:solidFill>
              </a:rPr>
              <a:t> i </a:t>
            </a:r>
            <a:r>
              <a:rPr lang="sr-Latn-RS" b="1" dirty="0" err="1">
                <a:solidFill>
                  <a:srgbClr val="FF0000"/>
                </a:solidFill>
              </a:rPr>
              <a:t>i</a:t>
            </a:r>
            <a:r>
              <a:rPr lang="en-US" b="1" dirty="0" err="1">
                <a:solidFill>
                  <a:srgbClr val="FF0000"/>
                </a:solidFill>
              </a:rPr>
              <a:t>zvoriPodataka</a:t>
            </a:r>
            <a:r>
              <a:rPr lang="sr-Latn-RS" b="1" dirty="0">
                <a:solidFill>
                  <a:srgbClr val="FF0000"/>
                </a:solidFill>
              </a:rPr>
              <a:t>.html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r-Latn-RS" dirty="0"/>
              <a:t>U kontekstu HTML dokumenata, </a:t>
            </a:r>
            <a:r>
              <a:rPr lang="sr-Latn-RS" dirty="0">
                <a:solidFill>
                  <a:srgbClr val="0878BE"/>
                </a:solidFill>
              </a:rPr>
              <a:t>šablon je moguće popuniti na sledeće načine</a:t>
            </a:r>
            <a:r>
              <a:rPr lang="sr-Latn-RS" dirty="0"/>
              <a:t>:</a:t>
            </a:r>
          </a:p>
          <a:p>
            <a:pPr lvl="1" algn="just"/>
            <a:r>
              <a:rPr lang="sr-Latn-RS" dirty="0"/>
              <a:t>popunjavanjem tekstualnog sadržaja elemenata</a:t>
            </a:r>
          </a:p>
          <a:p>
            <a:pPr lvl="1" algn="just"/>
            <a:r>
              <a:rPr lang="sr-Latn-RS" dirty="0"/>
              <a:t>popunjavanjem vrednosti atributa</a:t>
            </a:r>
          </a:p>
          <a:p>
            <a:pPr lvl="1" algn="just"/>
            <a:r>
              <a:rPr lang="sr-Latn-RS" dirty="0"/>
              <a:t>uslovnim prikazom elemenata i atributa</a:t>
            </a:r>
          </a:p>
          <a:p>
            <a:pPr lvl="1" algn="just"/>
            <a:r>
              <a:rPr lang="sr-Latn-RS" dirty="0"/>
              <a:t>ponavljanjem elemenata ili grupe elemenata</a:t>
            </a:r>
          </a:p>
          <a:p>
            <a:pPr algn="just"/>
            <a:r>
              <a:rPr lang="sr-Latn-RS" dirty="0"/>
              <a:t>način pisanja specifikacije na osnovu koje će </a:t>
            </a:r>
            <a:r>
              <a:rPr lang="sr-Latn-RS" i="1" dirty="0"/>
              <a:t>Thymeleaf</a:t>
            </a:r>
            <a:r>
              <a:rPr lang="sr-Latn-RS" dirty="0"/>
              <a:t> popuniti HTML šablon se naziva </a:t>
            </a:r>
            <a:r>
              <a:rPr lang="sr-Latn-RS" dirty="0">
                <a:solidFill>
                  <a:srgbClr val="0878BE"/>
                </a:solidFill>
              </a:rPr>
              <a:t>dijalekat</a:t>
            </a:r>
          </a:p>
          <a:p>
            <a:pPr algn="just"/>
            <a:r>
              <a:rPr lang="sr-Latn-RS" i="1" dirty="0"/>
              <a:t>Thymeleaf</a:t>
            </a:r>
            <a:r>
              <a:rPr lang="sr-Latn-RS" dirty="0"/>
              <a:t> podržava više dijalekata</a:t>
            </a:r>
          </a:p>
          <a:p>
            <a:pPr algn="just">
              <a:buClr>
                <a:schemeClr val="tx1"/>
              </a:buClr>
            </a:pPr>
            <a:r>
              <a:rPr lang="sr-Latn-RS" dirty="0">
                <a:solidFill>
                  <a:srgbClr val="0878BE"/>
                </a:solidFill>
              </a:rPr>
              <a:t>Standardni dijalekat </a:t>
            </a:r>
            <a:r>
              <a:rPr lang="sr-Latn-RS" dirty="0"/>
              <a:t>predviđa </a:t>
            </a:r>
            <a:r>
              <a:rPr lang="sr-Latn-RS" dirty="0">
                <a:solidFill>
                  <a:srgbClr val="0878BE"/>
                </a:solidFill>
              </a:rPr>
              <a:t>posebne HTML atribute</a:t>
            </a:r>
            <a:r>
              <a:rPr lang="sr-Latn-RS" dirty="0"/>
              <a:t> za specifikaciju načina popunjavanja šablona</a:t>
            </a:r>
          </a:p>
          <a:p>
            <a:pPr algn="just">
              <a:buClr>
                <a:schemeClr val="tx1"/>
              </a:buClr>
            </a:pPr>
            <a:r>
              <a:rPr lang="sr-Latn-RS" dirty="0">
                <a:solidFill>
                  <a:srgbClr val="0878BE"/>
                </a:solidFill>
              </a:rPr>
              <a:t>atribut specificira </a:t>
            </a:r>
            <a:r>
              <a:rPr lang="sr-Latn-RS" u="sng" dirty="0">
                <a:solidFill>
                  <a:srgbClr val="0878BE"/>
                </a:solidFill>
              </a:rPr>
              <a:t>šta</a:t>
            </a:r>
            <a:r>
              <a:rPr lang="sr-Latn-RS" dirty="0">
                <a:solidFill>
                  <a:srgbClr val="0878BE"/>
                </a:solidFill>
              </a:rPr>
              <a:t> </a:t>
            </a:r>
            <a:r>
              <a:rPr lang="sr-Latn-RS" i="1" dirty="0"/>
              <a:t>Thymeleaf</a:t>
            </a:r>
            <a:r>
              <a:rPr lang="sr-Latn-RS" dirty="0"/>
              <a:t> treba da obavi za element u okviru kog je naveden, a </a:t>
            </a:r>
            <a:r>
              <a:rPr lang="sr-Latn-RS" dirty="0">
                <a:solidFill>
                  <a:srgbClr val="0878BE"/>
                </a:solidFill>
              </a:rPr>
              <a:t>vrednost atributa specificira </a:t>
            </a:r>
            <a:r>
              <a:rPr lang="sr-Latn-RS" u="sng" dirty="0">
                <a:solidFill>
                  <a:srgbClr val="0878BE"/>
                </a:solidFill>
              </a:rPr>
              <a:t>kako</a:t>
            </a:r>
            <a:r>
              <a:rPr lang="sr-Latn-RS" dirty="0">
                <a:solidFill>
                  <a:srgbClr val="0878BE"/>
                </a:solidFill>
              </a:rPr>
              <a:t> </a:t>
            </a:r>
            <a:r>
              <a:rPr lang="sr-Latn-RS" dirty="0"/>
              <a:t>će to da se obavi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1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9382" y="2849581"/>
            <a:ext cx="1168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tabela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caption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Žanrovi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caption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r. br.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th:each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tZanr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, status: ${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status.index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+ 1}"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"|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Details?id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=${itZanr.id}|"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${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itZanr.naziv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"|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Filmovi?zanrId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=${itZanr.id}|"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filmovi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Standardni dijalekat</a:t>
            </a:r>
            <a:endParaRPr lang="en-US" sz="4000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3683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/>
              <a:t>oblik: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element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th:atribut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izraz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>
              <a:buClr>
                <a:schemeClr val="tx1"/>
              </a:buClr>
            </a:pPr>
            <a:endParaRPr lang="sr-Latn-RS" alt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1165723" y="4630956"/>
            <a:ext cx="4061437" cy="245844"/>
          </a:xfrm>
          <a:prstGeom prst="rect">
            <a:avLst/>
          </a:prstGeom>
          <a:noFill/>
          <a:ln w="25400">
            <a:solidFill>
              <a:srgbClr val="31A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1903" y="4876800"/>
            <a:ext cx="3285407" cy="245844"/>
          </a:xfrm>
          <a:prstGeom prst="rect">
            <a:avLst/>
          </a:prstGeom>
          <a:noFill/>
          <a:ln w="25400">
            <a:solidFill>
              <a:srgbClr val="31A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01934" y="5122644"/>
            <a:ext cx="7436356" cy="245844"/>
          </a:xfrm>
          <a:prstGeom prst="rect">
            <a:avLst/>
          </a:prstGeom>
          <a:noFill/>
          <a:ln w="25400">
            <a:solidFill>
              <a:srgbClr val="31A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01934" y="5368488"/>
            <a:ext cx="4335804" cy="245844"/>
          </a:xfrm>
          <a:prstGeom prst="rect">
            <a:avLst/>
          </a:prstGeom>
          <a:noFill/>
          <a:ln w="25400">
            <a:solidFill>
              <a:srgbClr val="31A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96439" y="1480729"/>
            <a:ext cx="3639257" cy="735544"/>
          </a:xfrm>
          <a:prstGeom prst="rect">
            <a:avLst/>
          </a:prstGeom>
          <a:noFill/>
          <a:ln w="57150">
            <a:solidFill>
              <a:srgbClr val="EA2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9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Izrazi</a:t>
            </a:r>
            <a:endParaRPr lang="en-US" sz="4000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3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vrednost atributa je tipično određena </a:t>
            </a:r>
            <a:r>
              <a:rPr lang="sr-Latn-RS" dirty="0">
                <a:solidFill>
                  <a:srgbClr val="0878BE"/>
                </a:solidFill>
              </a:rPr>
              <a:t>izrazima</a:t>
            </a:r>
          </a:p>
          <a:p>
            <a:r>
              <a:rPr lang="sr-Latn-RS" dirty="0"/>
              <a:t>izračunavanje izraza rezultuje nekom </a:t>
            </a:r>
            <a:r>
              <a:rPr lang="sr-Latn-RS" dirty="0">
                <a:solidFill>
                  <a:srgbClr val="0878BE"/>
                </a:solidFill>
              </a:rPr>
              <a:t>vrednošću</a:t>
            </a:r>
            <a:r>
              <a:rPr lang="sr-Latn-RS" dirty="0"/>
              <a:t> određenog tipa (tekstualnog, numeričkog, </a:t>
            </a:r>
            <a:r>
              <a:rPr lang="sr-Latn-RS" i="1" dirty="0"/>
              <a:t>boolean</a:t>
            </a:r>
            <a:r>
              <a:rPr lang="sr-Latn-RS" dirty="0"/>
              <a:t>, </a:t>
            </a:r>
            <a:r>
              <a:rPr lang="sr-Latn-RS" i="1" dirty="0"/>
              <a:t>null</a:t>
            </a:r>
            <a:r>
              <a:rPr lang="sr-Latn-RS" dirty="0"/>
              <a:t> i sl.,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li </a:t>
            </a:r>
            <a:r>
              <a:rPr lang="en-US" dirty="0" err="1"/>
              <a:t>mo</a:t>
            </a:r>
            <a:r>
              <a:rPr lang="sr-Latn-RS" dirty="0"/>
              <a:t>že biti i referenca na objekat)</a:t>
            </a:r>
          </a:p>
          <a:p>
            <a:pPr marL="0" indent="0">
              <a:buNone/>
            </a:pPr>
            <a:r>
              <a:rPr lang="sr-Latn-RS" dirty="0"/>
              <a:t>postoji </a:t>
            </a:r>
            <a:r>
              <a:rPr lang="sr-Latn-RS" dirty="0">
                <a:solidFill>
                  <a:srgbClr val="0878BE"/>
                </a:solidFill>
              </a:rPr>
              <a:t>više vrsta izraza </a:t>
            </a:r>
            <a:r>
              <a:rPr lang="sr-Latn-RS" dirty="0"/>
              <a:t>od kojih ćemo se ograničiti na:</a:t>
            </a:r>
          </a:p>
          <a:p>
            <a:pPr lvl="1">
              <a:buClr>
                <a:schemeClr val="tx1"/>
              </a:buClr>
            </a:pP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${...}</a:t>
            </a:r>
            <a:r>
              <a:rPr lang="en-US" altLang="en-US" dirty="0">
                <a:solidFill>
                  <a:srgbClr val="0878BE"/>
                </a:solidFill>
              </a:rPr>
              <a:t> </a:t>
            </a:r>
            <a:r>
              <a:rPr lang="sr-Latn-RS" altLang="en-US" dirty="0"/>
              <a:t>	</a:t>
            </a:r>
            <a:r>
              <a:rPr lang="en-US" altLang="en-US" dirty="0"/>
              <a:t>: </a:t>
            </a:r>
            <a:r>
              <a:rPr lang="en-US" altLang="en-US" i="1" dirty="0"/>
              <a:t>variable expressions</a:t>
            </a:r>
            <a:r>
              <a:rPr lang="sr-Latn-RS" altLang="en-US" i="1" dirty="0"/>
              <a:t>	</a:t>
            </a:r>
            <a:r>
              <a:rPr lang="sr-Latn-RS" altLang="en-US" i="1"/>
              <a:t>	</a:t>
            </a:r>
            <a:r>
              <a:rPr lang="sr-Latn-RS" altLang="en-US"/>
              <a:t>(</a:t>
            </a:r>
            <a:r>
              <a:rPr lang="sr-Latn-RS" altLang="en-US" b="1"/>
              <a:t>dodela vrednosti </a:t>
            </a:r>
            <a:r>
              <a:rPr lang="sr-Latn-RS" altLang="en-US"/>
              <a:t>na osnovu izraza koji sadrži promenljive)</a:t>
            </a:r>
          </a:p>
          <a:p>
            <a:pPr lvl="1">
              <a:buClr>
                <a:schemeClr val="tx1"/>
              </a:buClr>
            </a:pP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*{...}</a:t>
            </a:r>
            <a:r>
              <a:rPr lang="en-US" altLang="en-US">
                <a:solidFill>
                  <a:srgbClr val="0878BE"/>
                </a:solidFill>
              </a:rPr>
              <a:t> </a:t>
            </a:r>
            <a:r>
              <a:rPr lang="sr-Latn-RS" altLang="en-US"/>
              <a:t>	</a:t>
            </a:r>
            <a:r>
              <a:rPr lang="en-US" altLang="en-US"/>
              <a:t>: </a:t>
            </a:r>
            <a:r>
              <a:rPr lang="en-US"/>
              <a:t>selection </a:t>
            </a:r>
            <a:r>
              <a:rPr lang="en-US" altLang="en-US" i="1"/>
              <a:t>expressions</a:t>
            </a:r>
            <a:r>
              <a:rPr lang="sr-Latn-RS" altLang="en-US" i="1"/>
              <a:t>	</a:t>
            </a:r>
            <a:r>
              <a:rPr lang="sr-Latn-RS" altLang="en-US"/>
              <a:t>(</a:t>
            </a:r>
            <a:r>
              <a:rPr lang="sr-Latn-RS" altLang="en-US" b="1"/>
              <a:t>dodela vrednosti </a:t>
            </a:r>
            <a:r>
              <a:rPr lang="sr-Latn-RS" altLang="en-US"/>
              <a:t>na osnovu izraza koji pristupa delovima prethodno odabranog objekta)</a:t>
            </a:r>
            <a:endParaRPr lang="en-US" altLang="en-US"/>
          </a:p>
          <a:p>
            <a:pPr lvl="1">
              <a:buClr>
                <a:schemeClr val="tx1"/>
              </a:buClr>
            </a:pP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#{...}</a:t>
            </a:r>
            <a:r>
              <a:rPr lang="en-US" altLang="en-US">
                <a:solidFill>
                  <a:srgbClr val="0878BE"/>
                </a:solidFill>
              </a:rPr>
              <a:t> </a:t>
            </a:r>
            <a:r>
              <a:rPr lang="sr-Latn-RS" altLang="en-US"/>
              <a:t>	</a:t>
            </a:r>
            <a:r>
              <a:rPr lang="en-US" altLang="en-US"/>
              <a:t>: </a:t>
            </a:r>
            <a:r>
              <a:rPr lang="en-US"/>
              <a:t>message (i18) </a:t>
            </a:r>
            <a:r>
              <a:rPr lang="en-US" altLang="en-US" i="1"/>
              <a:t>expressions</a:t>
            </a:r>
            <a:r>
              <a:rPr lang="sr-Latn-RS" altLang="en-US" i="1"/>
              <a:t>	</a:t>
            </a:r>
            <a:r>
              <a:rPr lang="sr-Latn-RS" altLang="en-US"/>
              <a:t>(</a:t>
            </a:r>
            <a:r>
              <a:rPr lang="en-US" altLang="en-US" b="1"/>
              <a:t>pribavljanje locale secifi</a:t>
            </a:r>
            <a:r>
              <a:rPr lang="sr-Latn-RS" altLang="en-US" b="1"/>
              <a:t>č</a:t>
            </a:r>
            <a:r>
              <a:rPr lang="en-US" altLang="en-US" b="1"/>
              <a:t>nih poruka</a:t>
            </a:r>
            <a:r>
              <a:rPr lang="sr-Latn-RS" altLang="en-US"/>
              <a:t> iz spoljnjeg izvora)</a:t>
            </a:r>
            <a:endParaRPr lang="sr-Latn-RS" altLang="en-US" dirty="0"/>
          </a:p>
          <a:p>
            <a:pPr lvl="1">
              <a:buClr>
                <a:schemeClr val="tx1"/>
              </a:buClr>
            </a:pP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@{...}</a:t>
            </a:r>
            <a:r>
              <a:rPr lang="en-US" altLang="en-US" dirty="0">
                <a:solidFill>
                  <a:srgbClr val="0878BE"/>
                </a:solidFill>
              </a:rPr>
              <a:t> </a:t>
            </a:r>
            <a:r>
              <a:rPr lang="sr-Latn-RS" altLang="en-US" dirty="0"/>
              <a:t>	</a:t>
            </a:r>
            <a:r>
              <a:rPr lang="en-US" altLang="en-US" dirty="0"/>
              <a:t>: </a:t>
            </a:r>
            <a:r>
              <a:rPr lang="en-US" altLang="en-US" i="1" dirty="0"/>
              <a:t>link (URL) expressions</a:t>
            </a:r>
            <a:r>
              <a:rPr lang="sr-Latn-RS" altLang="en-US" i="1" dirty="0"/>
              <a:t>	</a:t>
            </a:r>
            <a:r>
              <a:rPr lang="sr-Latn-RS" altLang="en-US" dirty="0"/>
              <a:t>(</a:t>
            </a:r>
            <a:r>
              <a:rPr lang="en-US" b="1" dirty="0" err="1"/>
              <a:t>formira</a:t>
            </a:r>
            <a:r>
              <a:rPr lang="sr-Latn-RS" b="1" dirty="0"/>
              <a:t>ju</a:t>
            </a:r>
            <a:r>
              <a:rPr lang="en-US" b="1" dirty="0"/>
              <a:t> </a:t>
            </a:r>
            <a:r>
              <a:rPr lang="sr-Latn-RS" b="1" dirty="0"/>
              <a:t>URL-ove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sr-Latn-RS" dirty="0"/>
              <a:t>čni </a:t>
            </a:r>
            <a:r>
              <a:rPr lang="sr-Latn-RS"/>
              <a:t>URL</a:t>
            </a:r>
            <a:r>
              <a:rPr lang="sr-Latn-RS" altLang="en-US"/>
              <a:t>)</a:t>
            </a:r>
            <a:endParaRPr lang="en-US" altLang="en-US"/>
          </a:p>
          <a:p>
            <a:pPr lvl="1">
              <a:buClr>
                <a:schemeClr val="tx1"/>
              </a:buClr>
            </a:pP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~{...}</a:t>
            </a:r>
            <a:r>
              <a:rPr lang="en-US" altLang="en-US">
                <a:solidFill>
                  <a:srgbClr val="0878BE"/>
                </a:solidFill>
              </a:rPr>
              <a:t> </a:t>
            </a:r>
            <a:r>
              <a:rPr lang="sr-Latn-RS" altLang="en-US"/>
              <a:t>	</a:t>
            </a:r>
            <a:r>
              <a:rPr lang="en-US" altLang="en-US"/>
              <a:t>: f</a:t>
            </a:r>
            <a:r>
              <a:rPr lang="en-US"/>
              <a:t>ragment expressions</a:t>
            </a:r>
            <a:r>
              <a:rPr lang="sr-Latn-RS" altLang="en-US" i="1"/>
              <a:t>	</a:t>
            </a:r>
            <a:r>
              <a:rPr lang="sr-Latn-RS" altLang="en-US"/>
              <a:t>(</a:t>
            </a:r>
            <a:r>
              <a:rPr lang="en-US" altLang="en-US" b="1"/>
              <a:t>pribavljanje fragemnata drugih HTML stranica</a:t>
            </a:r>
            <a:r>
              <a:rPr lang="sr-Latn-RS" altLang="en-US"/>
              <a:t>)</a:t>
            </a:r>
          </a:p>
          <a:p>
            <a:pPr>
              <a:buClr>
                <a:schemeClr val="tx1"/>
              </a:buClr>
            </a:pPr>
            <a:r>
              <a:rPr lang="sr-Latn-RS" altLang="en-US"/>
              <a:t>ostatak </a:t>
            </a:r>
            <a:r>
              <a:rPr lang="sr-Latn-RS" altLang="en-US" dirty="0"/>
              <a:t>se može pronaći na sledećoj adresi: </a:t>
            </a:r>
            <a:r>
              <a:rPr lang="sr-Latn-RS" dirty="0">
                <a:hlinkClick r:id="rId3"/>
              </a:rPr>
              <a:t>https://www.thymeleaf.org/doc/articles/standarddialect5minutes.html</a:t>
            </a:r>
            <a:endParaRPr lang="sr-Latn-RS" dirty="0"/>
          </a:p>
          <a:p>
            <a:pPr>
              <a:buClr>
                <a:schemeClr val="tx1"/>
              </a:buClr>
            </a:pPr>
            <a:endParaRPr lang="sr-Latn-RS" alt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err="1">
                <a:latin typeface="+mn-lt"/>
              </a:rPr>
              <a:t>Izrazi</a:t>
            </a:r>
            <a:r>
              <a:rPr lang="en-US" sz="4000">
                <a:latin typeface="+mn-lt"/>
              </a:rPr>
              <a:t> - </a:t>
            </a:r>
            <a:r>
              <a:rPr lang="en-US" sz="4000" i="1">
                <a:latin typeface="+mn-lt"/>
              </a:rPr>
              <a:t>variable expressions</a:t>
            </a:r>
            <a:endParaRPr lang="en-US" sz="4000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479477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10000"/>
          </a:bodyPr>
          <a:lstStyle/>
          <a:p>
            <a:r>
              <a:rPr lang="en-US"/>
              <a:t>predstavljaju Object-Graph Navigation Language (</a:t>
            </a:r>
            <a:r>
              <a:rPr lang="en-US" b="1"/>
              <a:t>OGNL</a:t>
            </a:r>
            <a:r>
              <a:rPr lang="en-US"/>
              <a:t>) expressions. </a:t>
            </a:r>
          </a:p>
          <a:p>
            <a:pPr lvl="1"/>
            <a:r>
              <a:rPr lang="en-US" b="1"/>
              <a:t>OGNL </a:t>
            </a:r>
            <a:r>
              <a:rPr lang="en-US"/>
              <a:t>je open source </a:t>
            </a:r>
            <a:r>
              <a:rPr lang="en-US" b="1"/>
              <a:t>Expression</a:t>
            </a:r>
            <a:r>
              <a:rPr lang="en-US"/>
              <a:t> Language (EL) za Java je</a:t>
            </a:r>
            <a:r>
              <a:rPr lang="sr-Latn-RS"/>
              <a:t>z</a:t>
            </a:r>
            <a:r>
              <a:rPr lang="en-US"/>
              <a:t>ik</a:t>
            </a:r>
          </a:p>
          <a:p>
            <a:r>
              <a:rPr lang="sr-Latn-RS" i="1"/>
              <a:t>V</a:t>
            </a:r>
            <a:r>
              <a:rPr lang="en-US" i="1"/>
              <a:t>ariable expressions </a:t>
            </a:r>
            <a:r>
              <a:rPr lang="en-US" altLang="en-US"/>
              <a:t>se izvr</a:t>
            </a:r>
            <a:r>
              <a:rPr lang="sr-Latn-RS" altLang="en-US"/>
              <a:t>š</a:t>
            </a:r>
            <a:r>
              <a:rPr lang="en-US" altLang="en-US"/>
              <a:t>avaju</a:t>
            </a:r>
            <a:r>
              <a:rPr lang="sr-Latn-RS" altLang="en-US"/>
              <a:t> nad </a:t>
            </a:r>
            <a:r>
              <a:rPr lang="en-US" b="1" i="1"/>
              <a:t>context</a:t>
            </a:r>
            <a:r>
              <a:rPr lang="sr-Latn-RS" b="1" i="1"/>
              <a:t> promenljivama </a:t>
            </a:r>
            <a:r>
              <a:rPr lang="sr-Latn-RS" i="1"/>
              <a:t>koje se u Spring-u još nazivaju i </a:t>
            </a:r>
            <a:r>
              <a:rPr lang="en-US" b="1" i="1"/>
              <a:t>model attributes</a:t>
            </a:r>
            <a:r>
              <a:rPr lang="sr-Latn-RS"/>
              <a:t> </a:t>
            </a:r>
            <a:r>
              <a:rPr lang="sr-Latn-RS" i="1"/>
              <a:t>promenljive </a:t>
            </a:r>
            <a:r>
              <a:rPr lang="en-US" i="1"/>
              <a:t>(</a:t>
            </a:r>
            <a:r>
              <a:rPr lang="sr-Latn-RS" i="1"/>
              <a:t>u Handler metodama se u Model dodaju a</a:t>
            </a:r>
            <a:r>
              <a:rPr lang="en-US" i="1"/>
              <a:t>tibuti </a:t>
            </a:r>
            <a:r>
              <a:rPr lang="sr-Latn-RS" i="1"/>
              <a:t>po principu ključ i vrednost.</a:t>
            </a:r>
            <a:r>
              <a:rPr lang="en-US" i="1"/>
              <a:t> </a:t>
            </a:r>
            <a:r>
              <a:rPr lang="sr-Latn-RS" i="1"/>
              <a:t>U</a:t>
            </a:r>
            <a:r>
              <a:rPr lang="en-US" i="1"/>
              <a:t> parametar metode </a:t>
            </a:r>
            <a:r>
              <a:rPr lang="en-US">
                <a:solidFill>
                  <a:srgbClr val="000000"/>
                </a:solidFill>
                <a:latin typeface="Consolas"/>
              </a:rPr>
              <a:t>ModelMap </a:t>
            </a:r>
            <a:r>
              <a:rPr lang="en-US">
                <a:solidFill>
                  <a:srgbClr val="6A3E3E"/>
                </a:solidFill>
                <a:latin typeface="Consolas"/>
              </a:rPr>
              <a:t>map </a:t>
            </a:r>
            <a:r>
              <a:rPr lang="en-US" i="1"/>
              <a:t>ili povratavrednost metode </a:t>
            </a:r>
            <a:r>
              <a:rPr lang="en-US">
                <a:solidFill>
                  <a:srgbClr val="000000"/>
                </a:solidFill>
                <a:latin typeface="Consolas"/>
              </a:rPr>
              <a:t>ModelAndView</a:t>
            </a:r>
            <a:r>
              <a:rPr lang="sr-Latn-RS" i="1"/>
              <a:t>, a zatim se model </a:t>
            </a:r>
            <a:r>
              <a:rPr lang="en-US" i="1"/>
              <a:t>prosle</a:t>
            </a:r>
            <a:r>
              <a:rPr lang="sr-Latn-RS" i="1"/>
              <a:t>đuje pogledu)</a:t>
            </a:r>
            <a:endParaRPr lang="en-US" altLang="en-US"/>
          </a:p>
          <a:p>
            <a:r>
              <a:rPr lang="sr-Latn-RS" altLang="en-US"/>
              <a:t>Koriste se za </a:t>
            </a:r>
            <a:r>
              <a:rPr lang="sr-Latn-RS" altLang="en-US" b="1"/>
              <a:t>dodelu vrednosti </a:t>
            </a:r>
            <a:r>
              <a:rPr lang="sr-Latn-RS" altLang="en-US"/>
              <a:t>na definisanoj poziciji u HTML na osnovu izraza koji sadrži </a:t>
            </a:r>
            <a:r>
              <a:rPr lang="sr-Latn-RS" altLang="en-US">
                <a:solidFill>
                  <a:srgbClr val="0878BE"/>
                </a:solidFill>
              </a:rPr>
              <a:t>promenljive</a:t>
            </a:r>
            <a:endParaRPr lang="sr-Latn-RS" altLang="en-US" dirty="0">
              <a:solidFill>
                <a:srgbClr val="0878BE"/>
              </a:solidFill>
            </a:endParaRPr>
          </a:p>
          <a:p>
            <a:r>
              <a:rPr lang="en-US" dirty="0" err="1"/>
              <a:t>oblik</a:t>
            </a:r>
            <a:r>
              <a:rPr lang="en-US" dirty="0"/>
              <a:t>: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${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identifikator.property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identifikator</a:t>
            </a:r>
            <a:r>
              <a:rPr lang="sr-Latn-RS" altLang="en-US"/>
              <a:t> predstavlja </a:t>
            </a:r>
            <a:r>
              <a:rPr lang="sr-Latn-RS" altLang="en-US" b="1"/>
              <a:t>ključ</a:t>
            </a:r>
            <a:r>
              <a:rPr lang="sr-Latn-RS" altLang="en-US"/>
              <a:t> pod kojim se objekat dodat u model, dok 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property </a:t>
            </a:r>
            <a:r>
              <a:rPr lang="sr-Latn-RS" altLang="en-US"/>
              <a:t>predstavlja </a:t>
            </a:r>
            <a:r>
              <a:rPr lang="sr-Latn-RS" altLang="en-US" b="1"/>
              <a:t>atribut </a:t>
            </a:r>
            <a:r>
              <a:rPr lang="sr-Latn-RS" altLang="en-US"/>
              <a:t>objekta.</a:t>
            </a:r>
          </a:p>
          <a:p>
            <a:r>
              <a:rPr lang="en-US" altLang="en-US"/>
              <a:t>da </a:t>
            </a:r>
            <a:r>
              <a:rPr lang="en-US" altLang="en-US" dirty="0"/>
              <a:t>bi se </a:t>
            </a:r>
            <a:r>
              <a:rPr lang="en-US" altLang="en-US" dirty="0" err="1"/>
              <a:t>atibuti</a:t>
            </a:r>
            <a:r>
              <a:rPr lang="en-US" altLang="en-US" dirty="0"/>
              <a:t> </a:t>
            </a:r>
            <a:r>
              <a:rPr lang="sr-Latn-RS" altLang="en-US" dirty="0"/>
              <a:t>objekata</a:t>
            </a:r>
            <a:r>
              <a:rPr lang="en-US" altLang="en-US" dirty="0"/>
              <a:t> </a:t>
            </a:r>
            <a:r>
              <a:rPr lang="en-US" altLang="en-US" dirty="0" err="1"/>
              <a:t>mogli</a:t>
            </a:r>
            <a:r>
              <a:rPr lang="en-US" altLang="en-US" dirty="0"/>
              <a:t> </a:t>
            </a:r>
            <a:r>
              <a:rPr lang="sr-Latn-RS" altLang="en-US" dirty="0"/>
              <a:t>čitati, oni moraju imati </a:t>
            </a:r>
            <a:r>
              <a:rPr lang="sr-Latn-RS" altLang="en-US"/>
              <a:t>implementirane </a:t>
            </a:r>
            <a:r>
              <a:rPr lang="sr-Latn-RS" altLang="en-US" i="1">
                <a:solidFill>
                  <a:srgbClr val="0878BE"/>
                </a:solidFill>
              </a:rPr>
              <a:t>getter</a:t>
            </a:r>
            <a:r>
              <a:rPr lang="sr-Latn-RS" altLang="en-US">
                <a:solidFill>
                  <a:srgbClr val="0878BE"/>
                </a:solidFill>
              </a:rPr>
              <a:t>-e</a:t>
            </a:r>
            <a:endParaRPr lang="en-US" altLang="en-US">
              <a:solidFill>
                <a:srgbClr val="0878B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35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85172" y="3409149"/>
            <a:ext cx="414821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Zanr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naziv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Zanr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(Long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naziv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naziv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naziv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25582" y="5542345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"hidden"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"${zanr.id}"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2871" y="4428689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zanr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err="1">
                <a:latin typeface="+mn-lt"/>
              </a:rPr>
              <a:t>Izrazi</a:t>
            </a:r>
            <a:r>
              <a:rPr lang="en-US" sz="4000">
                <a:latin typeface="+mn-lt"/>
              </a:rPr>
              <a:t> - </a:t>
            </a:r>
            <a:r>
              <a:rPr lang="en-US" sz="4000" i="1">
                <a:latin typeface="+mn-lt"/>
              </a:rPr>
              <a:t>variable expressions</a:t>
            </a:r>
            <a:endParaRPr lang="en-US" sz="4000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171656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/>
          </a:bodyPr>
          <a:lstStyle/>
          <a:p>
            <a:r>
              <a:rPr lang="sr-Latn-RS" altLang="en-US" b="1"/>
              <a:t>dodela vrednosti </a:t>
            </a:r>
            <a:r>
              <a:rPr lang="sr-Latn-RS" altLang="en-US"/>
              <a:t>na osnovu izraza koji sadrži </a:t>
            </a:r>
            <a:r>
              <a:rPr lang="sr-Latn-RS" altLang="en-US">
                <a:solidFill>
                  <a:srgbClr val="0878BE"/>
                </a:solidFill>
              </a:rPr>
              <a:t>promenljive</a:t>
            </a:r>
            <a:endParaRPr lang="sr-Latn-RS" altLang="en-US" dirty="0">
              <a:solidFill>
                <a:srgbClr val="0878BE"/>
              </a:solidFill>
            </a:endParaRPr>
          </a:p>
          <a:p>
            <a:r>
              <a:rPr lang="en-US" dirty="0" err="1"/>
              <a:t>oblik</a:t>
            </a:r>
            <a:r>
              <a:rPr lang="en-US" dirty="0"/>
              <a:t>: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${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identifikator.property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en-US" dirty="0"/>
              <a:t>da bi se </a:t>
            </a:r>
            <a:r>
              <a:rPr lang="en-US" altLang="en-US" dirty="0" err="1"/>
              <a:t>atibuti</a:t>
            </a:r>
            <a:r>
              <a:rPr lang="en-US" altLang="en-US" dirty="0"/>
              <a:t> </a:t>
            </a:r>
            <a:r>
              <a:rPr lang="sr-Latn-RS" altLang="en-US" dirty="0"/>
              <a:t>objekata</a:t>
            </a:r>
            <a:r>
              <a:rPr lang="en-US" altLang="en-US" dirty="0"/>
              <a:t> </a:t>
            </a:r>
            <a:r>
              <a:rPr lang="en-US" altLang="en-US" dirty="0" err="1"/>
              <a:t>mogli</a:t>
            </a:r>
            <a:r>
              <a:rPr lang="en-US" altLang="en-US" dirty="0"/>
              <a:t> </a:t>
            </a:r>
            <a:r>
              <a:rPr lang="sr-Latn-RS" altLang="en-US" dirty="0"/>
              <a:t>čitati, oni moraju imati implementirane </a:t>
            </a:r>
            <a:r>
              <a:rPr lang="sr-Latn-RS" altLang="en-US" i="1" dirty="0">
                <a:solidFill>
                  <a:srgbClr val="0878BE"/>
                </a:solidFill>
              </a:rPr>
              <a:t>getter</a:t>
            </a:r>
            <a:r>
              <a:rPr lang="sr-Latn-RS" altLang="en-US" dirty="0">
                <a:solidFill>
                  <a:srgbClr val="0878BE"/>
                </a:solidFill>
              </a:rPr>
              <a:t>-e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045358" y="4503676"/>
            <a:ext cx="402739" cy="247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045358" y="4503676"/>
            <a:ext cx="402739" cy="2476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401091" y="4503676"/>
            <a:ext cx="188026" cy="238408"/>
          </a:xfrm>
          <a:prstGeom prst="ellipse">
            <a:avLst/>
          </a:prstGeom>
          <a:noFill/>
          <a:ln w="25400">
            <a:solidFill>
              <a:srgbClr val="31A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01091" y="5616566"/>
            <a:ext cx="188026" cy="238408"/>
          </a:xfrm>
          <a:prstGeom prst="ellipse">
            <a:avLst/>
          </a:prstGeom>
          <a:noFill/>
          <a:ln w="25400">
            <a:solidFill>
              <a:srgbClr val="31A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>
            <a:off x="6495104" y="4742084"/>
            <a:ext cx="0" cy="874482"/>
          </a:xfrm>
          <a:prstGeom prst="straightConnector1">
            <a:avLst/>
          </a:prstGeom>
          <a:ln w="381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2768" y="3631874"/>
            <a:ext cx="2406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u="sng" dirty="0"/>
              <a:t>samo</a:t>
            </a:r>
            <a:r>
              <a:rPr lang="sr-Latn-RS" sz="2400" dirty="0"/>
              <a:t> </a:t>
            </a:r>
            <a:r>
              <a:rPr lang="sr-Latn-RS" sz="2400" dirty="0">
                <a:solidFill>
                  <a:srgbClr val="31AC4A"/>
                </a:solidFill>
              </a:rPr>
              <a:t>prvi</a:t>
            </a:r>
            <a:r>
              <a:rPr lang="sr-Latn-RS" sz="2400" dirty="0"/>
              <a:t> karakter nakon </a:t>
            </a:r>
            <a:r>
              <a:rPr lang="en-US" sz="2400" i="1" dirty="0"/>
              <a:t>get</a:t>
            </a:r>
            <a:r>
              <a:rPr lang="sr-Latn-RS" sz="2400" dirty="0"/>
              <a:t> prefiksa se umanjuje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5" name="Curved Connector 24"/>
          <p:cNvCxnSpPr>
            <a:endCxn id="10" idx="3"/>
          </p:cNvCxnSpPr>
          <p:nvPr/>
        </p:nvCxnSpPr>
        <p:spPr>
          <a:xfrm rot="10800000">
            <a:off x="7037184" y="4613356"/>
            <a:ext cx="1090816" cy="1085481"/>
          </a:xfrm>
          <a:prstGeom prst="curvedConnector3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59972" y="5854974"/>
            <a:ext cx="399394" cy="447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269" y="6364691"/>
            <a:ext cx="1176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/>
              <a:t>Objekat klase </a:t>
            </a:r>
            <a:r>
              <a:rPr lang="sr-Latn-RS" sz="2400">
                <a:solidFill>
                  <a:srgbClr val="FF0000"/>
                </a:solidFill>
              </a:rPr>
              <a:t>Zanr</a:t>
            </a:r>
            <a:r>
              <a:rPr lang="sr-Latn-RS" sz="2400"/>
              <a:t> pod ključem </a:t>
            </a:r>
            <a:r>
              <a:rPr lang="sr-Latn-RS" sz="2400">
                <a:solidFill>
                  <a:srgbClr val="FF0000"/>
                </a:solidFill>
              </a:rPr>
              <a:t>zanr</a:t>
            </a:r>
            <a:r>
              <a:rPr lang="sr-Latn-RS" sz="2400"/>
              <a:t> je bio prethodno dodat u </a:t>
            </a:r>
            <a:r>
              <a:rPr lang="sr-Latn-RS" sz="2400">
                <a:solidFill>
                  <a:srgbClr val="FF0000"/>
                </a:solidFill>
              </a:rPr>
              <a:t>Model</a:t>
            </a:r>
            <a:r>
              <a:rPr lang="sr-Latn-RS" sz="2400"/>
              <a:t> i prosleđen pogledu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26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20152" y="3409149"/>
            <a:ext cx="52132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FilmStatistika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Map&lt;Long,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FilmBrojac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popularniFilmovi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FilmStatistika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popularniFilmovi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popularniFilmovi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290742" y="4450831"/>
            <a:ext cx="3214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statistikaFilmova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4220" y="6286462"/>
            <a:ext cx="930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horizontalni-meni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th:unless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statistikaFilmova.empty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576879" y="4496676"/>
            <a:ext cx="188026" cy="238408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116090" y="6403631"/>
            <a:ext cx="188026" cy="238408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>
            <a:off x="5670892" y="4735084"/>
            <a:ext cx="2539211" cy="16685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2768" y="3631874"/>
            <a:ext cx="2406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u="sng" dirty="0"/>
              <a:t>samo</a:t>
            </a:r>
            <a:r>
              <a:rPr lang="sr-Latn-RS" sz="2400" dirty="0"/>
              <a:t> </a:t>
            </a:r>
            <a:r>
              <a:rPr lang="sr-Latn-RS" sz="2400" dirty="0">
                <a:solidFill>
                  <a:srgbClr val="31AC4A"/>
                </a:solidFill>
              </a:rPr>
              <a:t>prvi</a:t>
            </a:r>
            <a:r>
              <a:rPr lang="sr-Latn-RS" sz="2400" dirty="0"/>
              <a:t> karakter nakon </a:t>
            </a:r>
            <a:r>
              <a:rPr lang="en-US" sz="2400" i="1" dirty="0"/>
              <a:t>is</a:t>
            </a:r>
            <a:r>
              <a:rPr lang="sr-Latn-RS" sz="2400" dirty="0"/>
              <a:t> prefiksa se umanjuje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296058" y="4503676"/>
            <a:ext cx="402739" cy="247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296058" y="4503676"/>
            <a:ext cx="402739" cy="2476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171656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/>
          </a:bodyPr>
          <a:lstStyle/>
          <a:p>
            <a:r>
              <a:rPr lang="sr-Latn-RS" altLang="en-US" b="1"/>
              <a:t>dodela vrednosti </a:t>
            </a:r>
            <a:r>
              <a:rPr lang="sr-Latn-RS" altLang="en-US"/>
              <a:t>na osnovu izraza koji sadrži </a:t>
            </a:r>
            <a:r>
              <a:rPr lang="sr-Latn-RS" altLang="en-US">
                <a:solidFill>
                  <a:srgbClr val="0878BE"/>
                </a:solidFill>
              </a:rPr>
              <a:t>promenljive</a:t>
            </a:r>
          </a:p>
          <a:p>
            <a:r>
              <a:rPr lang="en-US"/>
              <a:t>oblik</a:t>
            </a:r>
            <a:r>
              <a:rPr lang="en-US" dirty="0"/>
              <a:t>: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${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identifikator.property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en-US" dirty="0"/>
              <a:t>da bi se </a:t>
            </a:r>
            <a:r>
              <a:rPr lang="en-US" altLang="en-US" dirty="0" err="1"/>
              <a:t>atibuti</a:t>
            </a:r>
            <a:r>
              <a:rPr lang="en-US" altLang="en-US" dirty="0"/>
              <a:t> </a:t>
            </a:r>
            <a:r>
              <a:rPr lang="sr-Latn-RS" altLang="en-US" dirty="0"/>
              <a:t>objekata</a:t>
            </a:r>
            <a:r>
              <a:rPr lang="en-US" altLang="en-US" dirty="0"/>
              <a:t> </a:t>
            </a:r>
            <a:r>
              <a:rPr lang="en-US" altLang="en-US" dirty="0" err="1"/>
              <a:t>mogli</a:t>
            </a:r>
            <a:r>
              <a:rPr lang="en-US" altLang="en-US" dirty="0"/>
              <a:t> </a:t>
            </a:r>
            <a:r>
              <a:rPr lang="sr-Latn-RS" altLang="en-US" dirty="0"/>
              <a:t>čitati, oni moraju imati implementirane </a:t>
            </a:r>
            <a:r>
              <a:rPr lang="sr-Latn-RS" altLang="en-US" i="1" dirty="0">
                <a:solidFill>
                  <a:srgbClr val="0878BE"/>
                </a:solidFill>
              </a:rPr>
              <a:t>getter</a:t>
            </a:r>
            <a:r>
              <a:rPr lang="sr-Latn-RS" altLang="en-US" dirty="0">
                <a:solidFill>
                  <a:srgbClr val="0878BE"/>
                </a:solidFill>
              </a:rPr>
              <a:t>-e</a:t>
            </a:r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6400800" y="4655128"/>
            <a:ext cx="701966" cy="646547"/>
          </a:xfrm>
          <a:prstGeom prst="curvedConnector3">
            <a:avLst>
              <a:gd name="adj1" fmla="val 50000"/>
            </a:avLst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29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err="1">
                <a:latin typeface="+mn-lt"/>
              </a:rPr>
              <a:t>Izrazi</a:t>
            </a:r>
            <a:r>
              <a:rPr lang="en-US" sz="4000">
                <a:latin typeface="+mn-lt"/>
              </a:rPr>
              <a:t> - </a:t>
            </a:r>
            <a:r>
              <a:rPr lang="en-US" sz="4000" i="1">
                <a:latin typeface="+mn-lt"/>
              </a:rPr>
              <a:t>variable expressions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04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4"/>
            <a:ext cx="11684000" cy="12050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Nedostaci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dosada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šnjeg pristupa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u generisanju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dinami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čkog HTML sadržaja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9418"/>
            <a:ext cx="11684000" cy="5043055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stranica</a:t>
            </a:r>
            <a:r>
              <a:rPr lang="en-US" dirty="0"/>
              <a:t> (HTML)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programska</a:t>
            </a:r>
            <a:r>
              <a:rPr lang="en-US" dirty="0"/>
              <a:t> </a:t>
            </a:r>
            <a:r>
              <a:rPr lang="en-US" dirty="0" err="1"/>
              <a:t>obrada</a:t>
            </a:r>
            <a:r>
              <a:rPr lang="en-US" dirty="0"/>
              <a:t> (</a:t>
            </a:r>
            <a:r>
              <a:rPr lang="en-US" i="1" dirty="0"/>
              <a:t>Java</a:t>
            </a:r>
            <a:r>
              <a:rPr lang="en-US" dirty="0"/>
              <a:t>)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pomešani</a:t>
            </a:r>
            <a:r>
              <a:rPr lang="en-US" dirty="0"/>
              <a:t> u </a:t>
            </a:r>
            <a:r>
              <a:rPr lang="en-US" dirty="0" err="1"/>
              <a:t>istim</a:t>
            </a:r>
            <a:r>
              <a:rPr lang="en-US" dirty="0"/>
              <a:t> </a:t>
            </a:r>
            <a:r>
              <a:rPr lang="en-US" dirty="0" err="1"/>
              <a:t>datotekama</a:t>
            </a:r>
            <a:endParaRPr lang="sr-Latn-RS" dirty="0"/>
          </a:p>
          <a:p>
            <a:r>
              <a:rPr lang="pl-PL" dirty="0"/>
              <a:t>teško je razdvojiti funkcije dizajnera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programera</a:t>
            </a:r>
            <a:endParaRPr lang="sr-Latn-RS" dirty="0"/>
          </a:p>
          <a:p>
            <a:r>
              <a:rPr lang="sr-Latn-RS" dirty="0"/>
              <a:t>jako je nepraktično rukovati HTML kodom unutar </a:t>
            </a:r>
            <a:r>
              <a:rPr lang="sr-Latn-RS" i="1" dirty="0"/>
              <a:t>String</a:t>
            </a:r>
            <a:r>
              <a:rPr lang="sr-Latn-RS" dirty="0"/>
              <a:t> literala u </a:t>
            </a:r>
            <a:r>
              <a:rPr lang="sr-Latn-RS" i="1" dirty="0"/>
              <a:t>Java</a:t>
            </a:r>
            <a:r>
              <a:rPr lang="sr-Latn-RS" dirty="0"/>
              <a:t> klasama</a:t>
            </a:r>
            <a:endParaRPr lang="en-US" dirty="0"/>
          </a:p>
          <a:p>
            <a:r>
              <a:rPr lang="pl-PL" dirty="0"/>
              <a:t>svaka promena u izgledu stranice zahteva</a:t>
            </a:r>
            <a:r>
              <a:rPr lang="en-US" dirty="0"/>
              <a:t> </a:t>
            </a:r>
            <a:r>
              <a:rPr lang="en-US" dirty="0" err="1"/>
              <a:t>kompajliranje</a:t>
            </a:r>
            <a:r>
              <a:rPr lang="en-US" dirty="0"/>
              <a:t> </a:t>
            </a:r>
            <a:r>
              <a:rPr lang="en-US" i="1" dirty="0"/>
              <a:t>controller</a:t>
            </a:r>
            <a:r>
              <a:rPr lang="en-US" dirty="0"/>
              <a:t>-a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ponovno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(</a:t>
            </a:r>
            <a:r>
              <a:rPr lang="en-US" i="1" dirty="0"/>
              <a:t>Eclipse</a:t>
            </a:r>
            <a:r>
              <a:rPr lang="en-US" dirty="0"/>
              <a:t> </a:t>
            </a:r>
            <a:r>
              <a:rPr lang="en-US" dirty="0" err="1"/>
              <a:t>dodu</a:t>
            </a:r>
            <a:r>
              <a:rPr lang="sr-Latn-RS" dirty="0"/>
              <a:t>še ovo obavlja automatski i brzo)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817719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i="1" dirty="0"/>
              <a:t>property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sr-Latn-RS" dirty="0"/>
              <a:t>đe objekat, može se čitati i </a:t>
            </a:r>
            <a:r>
              <a:rPr lang="en-US" i="1" dirty="0"/>
              <a:t>property</a:t>
            </a:r>
            <a:r>
              <a:rPr lang="en-US" dirty="0"/>
              <a:t> tog </a:t>
            </a:r>
            <a:r>
              <a:rPr lang="en-US" dirty="0" err="1"/>
              <a:t>objekta</a:t>
            </a:r>
            <a:r>
              <a:rPr lang="en-US" dirty="0"/>
              <a:t>, </a:t>
            </a:r>
            <a:r>
              <a:rPr lang="en-US" dirty="0" err="1"/>
              <a:t>itd</a:t>
            </a:r>
            <a:r>
              <a:rPr lang="en-US" dirty="0"/>
              <a:t>. do </a:t>
            </a:r>
            <a:r>
              <a:rPr lang="en-US" dirty="0" err="1"/>
              <a:t>proizvoljne</a:t>
            </a:r>
            <a:r>
              <a:rPr lang="en-US" dirty="0"/>
              <a:t> </a:t>
            </a:r>
            <a:r>
              <a:rPr lang="en-US" dirty="0" err="1"/>
              <a:t>dubine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3972508" y="3915486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projekcija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.getFilm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5738" y="4377634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${projekcija.film.id}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err="1">
                <a:latin typeface="+mn-lt"/>
              </a:rPr>
              <a:t>Izrazi</a:t>
            </a:r>
            <a:r>
              <a:rPr lang="en-US" sz="4000">
                <a:latin typeface="+mn-lt"/>
              </a:rPr>
              <a:t> - </a:t>
            </a:r>
            <a:r>
              <a:rPr lang="en-US" sz="4000" i="1">
                <a:latin typeface="+mn-lt"/>
              </a:rPr>
              <a:t>variable expressions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4199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Upis</a:t>
            </a:r>
            <a:r>
              <a:rPr lang="en-US" sz="4000" dirty="0">
                <a:latin typeface="+mn-lt"/>
              </a:rPr>
              <a:t> </a:t>
            </a:r>
            <a:r>
              <a:rPr lang="sr-Latn-RS" sz="4000" dirty="0">
                <a:latin typeface="+mn-lt"/>
              </a:rPr>
              <a:t>tekstualnog </a:t>
            </a:r>
            <a:r>
              <a:rPr lang="en-US" sz="4000" dirty="0" err="1">
                <a:latin typeface="+mn-lt"/>
              </a:rPr>
              <a:t>sadr</a:t>
            </a:r>
            <a:r>
              <a:rPr lang="sr-Latn-RS" sz="4000" dirty="0">
                <a:latin typeface="+mn-lt"/>
              </a:rPr>
              <a:t>žaja</a:t>
            </a:r>
            <a:r>
              <a:rPr lang="en-US" sz="4000" dirty="0">
                <a:latin typeface="+mn-lt"/>
              </a:rPr>
              <a:t> u HTML </a:t>
            </a:r>
            <a:r>
              <a:rPr lang="en-US" sz="4000" dirty="0" err="1">
                <a:latin typeface="+mn-lt"/>
              </a:rPr>
              <a:t>elemente</a:t>
            </a:r>
            <a:endParaRPr lang="en-US" sz="40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18983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/>
              <a:t>u element se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(</a:t>
            </a:r>
            <a:r>
              <a:rPr lang="en-US" dirty="0" err="1"/>
              <a:t>nestandardni</a:t>
            </a:r>
            <a:r>
              <a:rPr lang="en-US" dirty="0"/>
              <a:t>) HTML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endParaRPr lang="en-US" dirty="0">
              <a:solidFill>
                <a:srgbClr val="7F007F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tog </a:t>
            </a:r>
            <a:r>
              <a:rPr lang="en-US" dirty="0" err="1"/>
              <a:t>atributa</a:t>
            </a:r>
            <a:r>
              <a:rPr lang="en-US" dirty="0"/>
              <a:t> se </a:t>
            </a:r>
            <a:r>
              <a:rPr lang="en-US" dirty="0" err="1"/>
              <a:t>navodi</a:t>
            </a:r>
            <a:r>
              <a:rPr lang="en-US" dirty="0"/>
              <a:t> </a:t>
            </a:r>
            <a:r>
              <a:rPr lang="en-US" dirty="0" err="1">
                <a:solidFill>
                  <a:srgbClr val="2A00FF"/>
                </a:solidFill>
              </a:rPr>
              <a:t>izraz</a:t>
            </a:r>
            <a:endParaRPr lang="en-US" dirty="0">
              <a:solidFill>
                <a:srgbClr val="2A00FF"/>
              </a:solidFill>
            </a:endParaRPr>
          </a:p>
          <a:p>
            <a:r>
              <a:rPr lang="en-US" dirty="0" err="1"/>
              <a:t>nakon</a:t>
            </a:r>
            <a:r>
              <a:rPr lang="en-US" dirty="0"/>
              <a:t> </a:t>
            </a:r>
            <a:r>
              <a:rPr lang="sr-Latn-RS" dirty="0"/>
              <a:t>popunjavanja šablona (</a:t>
            </a:r>
            <a:r>
              <a:rPr lang="sr-Latn-RS" i="1" dirty="0"/>
              <a:t>render</a:t>
            </a:r>
            <a:r>
              <a:rPr lang="sr-Latn-RS" dirty="0"/>
              <a:t>-ovanja), atribut će </a:t>
            </a:r>
            <a:r>
              <a:rPr lang="sr-Latn-RS" u="sng" dirty="0"/>
              <a:t>nestati</a:t>
            </a:r>
            <a:r>
              <a:rPr lang="sr-Latn-RS" dirty="0"/>
              <a:t>, a vrednost izraza će se upisati u sadržaj elementa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32070" y="4492413"/>
            <a:ext cx="9161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trajanje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"${film.trajanje}"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sr-Latn-RS">
                <a:latin typeface="Consolas" panose="020B0609020204030204" pitchFamily="49" charset="0"/>
              </a:rPr>
              <a:t>neki tekst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62998" y="5748437"/>
            <a:ext cx="4456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trajanje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182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95275" y="3777796"/>
            <a:ext cx="879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trajanje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:&lt;/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&gt;&lt;td&gt;"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film.getTrajanje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"&lt;/td&gt;&lt;/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&gt;\r\n"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935851" y="5212632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93274" y="5166292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6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Upis</a:t>
            </a:r>
            <a:r>
              <a:rPr lang="en-US" sz="4000" dirty="0">
                <a:latin typeface="+mn-lt"/>
              </a:rPr>
              <a:t> </a:t>
            </a:r>
            <a:r>
              <a:rPr lang="sr-Latn-RS" sz="4000" dirty="0">
                <a:latin typeface="+mn-lt"/>
              </a:rPr>
              <a:t>vrednosti </a:t>
            </a:r>
            <a:r>
              <a:rPr lang="en-US" sz="4000">
                <a:latin typeface="+mn-lt"/>
              </a:rPr>
              <a:t>HTML </a:t>
            </a:r>
            <a:r>
              <a:rPr lang="sr-Latn-RS" sz="4000">
                <a:latin typeface="+mn-lt"/>
              </a:rPr>
              <a:t>atributa (bilo kog)</a:t>
            </a:r>
            <a:endParaRPr lang="en-US" sz="40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18983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/>
              <a:t>bilo koji standardni HTML atribut se proširuje prefiksom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tog </a:t>
            </a:r>
            <a:r>
              <a:rPr lang="en-US" dirty="0" err="1"/>
              <a:t>atributa</a:t>
            </a:r>
            <a:r>
              <a:rPr lang="en-US" dirty="0"/>
              <a:t> se </a:t>
            </a:r>
            <a:r>
              <a:rPr lang="en-US" dirty="0" err="1"/>
              <a:t>navodi</a:t>
            </a:r>
            <a:r>
              <a:rPr lang="en-US" dirty="0"/>
              <a:t> </a:t>
            </a:r>
            <a:r>
              <a:rPr lang="en-US" dirty="0" err="1">
                <a:solidFill>
                  <a:srgbClr val="2A00FF"/>
                </a:solidFill>
              </a:rPr>
              <a:t>izraz</a:t>
            </a:r>
            <a:endParaRPr lang="en-US" dirty="0">
              <a:solidFill>
                <a:srgbClr val="2A00FF"/>
              </a:solidFill>
            </a:endParaRPr>
          </a:p>
          <a:p>
            <a:r>
              <a:rPr lang="en-US" dirty="0" err="1"/>
              <a:t>nakon</a:t>
            </a:r>
            <a:r>
              <a:rPr lang="en-US" dirty="0"/>
              <a:t> </a:t>
            </a:r>
            <a:r>
              <a:rPr lang="sr-Latn-RS" dirty="0"/>
              <a:t>popunjavanja šablona (</a:t>
            </a:r>
            <a:r>
              <a:rPr lang="sr-Latn-RS" i="1" dirty="0"/>
              <a:t>render</a:t>
            </a:r>
            <a:r>
              <a:rPr lang="sr-Latn-RS" dirty="0"/>
              <a:t>-ovanja), atribut će </a:t>
            </a:r>
            <a:r>
              <a:rPr lang="sr-Latn-RS" u="sng" dirty="0"/>
              <a:t>ostati</a:t>
            </a:r>
            <a:r>
              <a:rPr lang="sr-Latn-RS" dirty="0"/>
              <a:t>, a vrednost izraza će se upisati u vrednost atributa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2589" y="5321536"/>
            <a:ext cx="942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"&lt;input type=\"hidden\" name=\"id\" value=\""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film.getId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"\"/&gt;\r\n"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21757" y="5652093"/>
            <a:ext cx="7023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"hidden"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"${film.id}"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59991" y="3882717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base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baseURL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8173" y="3552160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"&lt;base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=\""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baseURL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"\"&gt;\r\n"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72955" y="458260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base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Bioskop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73531" y="6351982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"hidden"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49526" y="4252049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06949" y="4205709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58762" y="6041794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6185" y="5995454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06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259605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/>
              <a:t>U okviru </a:t>
            </a:r>
            <a:r>
              <a:rPr lang="sr-Latn-RS" dirty="0" err="1"/>
              <a:t>Thymeleaf</a:t>
            </a:r>
            <a:r>
              <a:rPr lang="sr-Latn-RS" dirty="0"/>
              <a:t> izraza moguće je </a:t>
            </a:r>
            <a:r>
              <a:rPr lang="sr-Latn-RS" dirty="0" err="1"/>
              <a:t>korićenje</a:t>
            </a:r>
            <a:r>
              <a:rPr lang="sr-Latn-RS" dirty="0"/>
              <a:t> </a:t>
            </a:r>
            <a:r>
              <a:rPr lang="sr-Latn-RS" dirty="0" err="1"/>
              <a:t>literala</a:t>
            </a:r>
            <a:r>
              <a:rPr lang="sr-Latn-RS" dirty="0"/>
              <a:t>:</a:t>
            </a:r>
          </a:p>
          <a:p>
            <a:pPr lvl="1"/>
            <a:r>
              <a:rPr lang="en-US" i="1" dirty="0"/>
              <a:t>Text literals: 'one text', 'Another one!',…</a:t>
            </a:r>
          </a:p>
          <a:p>
            <a:pPr lvl="1"/>
            <a:r>
              <a:rPr lang="en-US" i="1" dirty="0"/>
              <a:t>Number literals: 0, 34, 3.0, 12.3,…</a:t>
            </a:r>
          </a:p>
          <a:p>
            <a:pPr lvl="1"/>
            <a:r>
              <a:rPr lang="en-US" i="1" dirty="0"/>
              <a:t>Boolean literals: true, false</a:t>
            </a:r>
          </a:p>
          <a:p>
            <a:pPr lvl="1"/>
            <a:r>
              <a:rPr lang="en-US" i="1" dirty="0"/>
              <a:t>Null literal: null</a:t>
            </a:r>
          </a:p>
          <a:p>
            <a:pPr lvl="1"/>
            <a:r>
              <a:rPr lang="en-US" i="1" dirty="0"/>
              <a:t>Literal tokens: </a:t>
            </a:r>
            <a:r>
              <a:rPr lang="en-US" i="1" dirty="0" err="1"/>
              <a:t>jedan</a:t>
            </a:r>
            <a:r>
              <a:rPr lang="en-US" i="1" dirty="0"/>
              <a:t>, </a:t>
            </a:r>
            <a:r>
              <a:rPr lang="en-US" i="1" dirty="0" err="1"/>
              <a:t>nekiTekst</a:t>
            </a:r>
            <a:r>
              <a:rPr lang="en-US" i="1" dirty="0"/>
              <a:t>, </a:t>
            </a:r>
            <a:r>
              <a:rPr lang="en-US" i="1" dirty="0" err="1"/>
              <a:t>moj.Tekst</a:t>
            </a:r>
            <a:r>
              <a:rPr lang="en-US" i="1" dirty="0"/>
              <a:t>, moj.Tekst2, 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Literali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8197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1358272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i="1"/>
              <a:t>Text literals</a:t>
            </a:r>
            <a:r>
              <a:rPr lang="sr-Latn-RS" i="1"/>
              <a:t> – predstavljaju karatere u stringu koji se navode između jednostrukih apostrofa 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'tekst'</a:t>
            </a:r>
            <a:r>
              <a:rPr lang="sr-Latn-RS" i="1"/>
              <a:t>. Ako je potrebno navesti karakter jednostruki apostrof tada se on eskejpuje 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'rekao 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\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va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ži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\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' kako da ne'</a:t>
            </a:r>
            <a:r>
              <a:rPr lang="sr-Latn-RS" i="1"/>
              <a:t>.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Literali - Text literals</a:t>
            </a:r>
            <a:endParaRPr lang="en-US" sz="4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755" y="3676328"/>
            <a:ext cx="10110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h</a:t>
            </a:r>
            <a:r>
              <a:rPr lang="sr-Latn-RS">
                <a:solidFill>
                  <a:srgbClr val="3F7F7F"/>
                </a:solidFill>
                <a:latin typeface="Consolas"/>
              </a:rPr>
              <a:t>3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r>
              <a:rPr lang="en-US">
                <a:solidFill>
                  <a:srgbClr val="000000"/>
                </a:solidFill>
                <a:latin typeface="Consolas"/>
              </a:rPr>
              <a:t>Text Literals</a:t>
            </a:r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h</a:t>
            </a:r>
            <a:r>
              <a:rPr lang="sr-Latn-RS">
                <a:solidFill>
                  <a:srgbClr val="3F7F7F"/>
                </a:solidFill>
                <a:latin typeface="Consolas"/>
              </a:rPr>
              <a:t>3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p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>
                <a:solidFill>
                  <a:srgbClr val="000000"/>
                </a:solidFill>
                <a:latin typeface="Consolas"/>
              </a:rPr>
              <a:t>	</a:t>
            </a:r>
            <a:r>
              <a:rPr lang="en-US">
                <a:solidFill>
                  <a:srgbClr val="000000"/>
                </a:solidFill>
                <a:latin typeface="Consolas"/>
              </a:rPr>
              <a:t>Pera je 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span </a:t>
            </a:r>
            <a:r>
              <a:rPr lang="en-US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"'rekao \'važi\' kako da ne'"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>
                <a:solidFill>
                  <a:srgbClr val="000000"/>
                </a:solidFill>
                <a:latin typeface="Consolas"/>
              </a:rPr>
              <a:t> Jovane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>
                <a:solidFill>
                  <a:srgbClr val="000000"/>
                </a:solidFill>
                <a:latin typeface="Consolas"/>
              </a:rPr>
              <a:t>.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p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67230" y="4696112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4653" y="4649772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859" y="5302404"/>
            <a:ext cx="30495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165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501"/>
            <a:ext cx="11684000" cy="878768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i="1"/>
              <a:t>Number literals</a:t>
            </a:r>
            <a:r>
              <a:rPr lang="sr-Latn-RS" i="1"/>
              <a:t> – predstavljaju brojeve nad kojima je moguće raditi aritmetičke operacije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Literali - Number literals</a:t>
            </a:r>
            <a:endParaRPr lang="en-US" sz="4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754" y="3214663"/>
            <a:ext cx="10110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h3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r>
              <a:rPr lang="en-US">
                <a:solidFill>
                  <a:srgbClr val="000000"/>
                </a:solidFill>
                <a:latin typeface="Consolas"/>
              </a:rPr>
              <a:t>Number Literals</a:t>
            </a:r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h3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>
                <a:solidFill>
                  <a:srgbClr val="008080"/>
                </a:solidFill>
                <a:latin typeface="Consolas"/>
              </a:rPr>
              <a:t>&lt;</a:t>
            </a:r>
            <a:r>
              <a:rPr lang="pl-PL">
                <a:solidFill>
                  <a:srgbClr val="3F7F7F"/>
                </a:solidFill>
                <a:latin typeface="Consolas"/>
              </a:rPr>
              <a:t>p</a:t>
            </a:r>
            <a:r>
              <a:rPr lang="pl-PL">
                <a:solidFill>
                  <a:srgbClr val="008080"/>
                </a:solidFill>
                <a:latin typeface="Consolas"/>
              </a:rPr>
              <a:t>&gt;</a:t>
            </a:r>
            <a:r>
              <a:rPr lang="pl-PL">
                <a:solidFill>
                  <a:srgbClr val="000000"/>
                </a:solidFill>
                <a:latin typeface="Consolas"/>
              </a:rPr>
              <a:t>Trenutna godina je </a:t>
            </a:r>
            <a:r>
              <a:rPr lang="pl-PL">
                <a:solidFill>
                  <a:srgbClr val="008080"/>
                </a:solidFill>
                <a:latin typeface="Consolas"/>
              </a:rPr>
              <a:t>&lt;</a:t>
            </a:r>
            <a:r>
              <a:rPr lang="pl-PL">
                <a:solidFill>
                  <a:srgbClr val="3F7F7F"/>
                </a:solidFill>
                <a:latin typeface="Consolas"/>
              </a:rPr>
              <a:t>span </a:t>
            </a:r>
            <a:r>
              <a:rPr lang="pl-PL">
                <a:solidFill>
                  <a:srgbClr val="7F007F"/>
                </a:solidFill>
                <a:latin typeface="Consolas"/>
              </a:rPr>
              <a:t>th:text</a:t>
            </a:r>
            <a:r>
              <a:rPr lang="pl-PL">
                <a:solidFill>
                  <a:srgbClr val="000000"/>
                </a:solidFill>
                <a:latin typeface="Consolas"/>
              </a:rPr>
              <a:t>=</a:t>
            </a:r>
            <a:r>
              <a:rPr lang="pl-PL" i="1">
                <a:solidFill>
                  <a:srgbClr val="2A00FF"/>
                </a:solidFill>
                <a:latin typeface="Consolas"/>
              </a:rPr>
              <a:t>"2020"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&gt;</a:t>
            </a:r>
            <a:r>
              <a:rPr lang="pl-PL" i="1">
                <a:solidFill>
                  <a:srgbClr val="000000"/>
                </a:solidFill>
                <a:latin typeface="Consolas"/>
              </a:rPr>
              <a:t>neki tekst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i="1">
                <a:solidFill>
                  <a:srgbClr val="3F7F7F"/>
                </a:solidFill>
                <a:latin typeface="Consolas"/>
              </a:rPr>
              <a:t>span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&gt;</a:t>
            </a:r>
            <a:r>
              <a:rPr lang="pl-PL" i="1">
                <a:solidFill>
                  <a:srgbClr val="000000"/>
                </a:solidFill>
                <a:latin typeface="Consolas"/>
              </a:rPr>
              <a:t>.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i="1">
                <a:solidFill>
                  <a:srgbClr val="3F7F7F"/>
                </a:solidFill>
                <a:latin typeface="Consolas"/>
              </a:rPr>
              <a:t>p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>
                <a:solidFill>
                  <a:srgbClr val="008080"/>
                </a:solidFill>
                <a:latin typeface="Consolas"/>
              </a:rPr>
              <a:t>&lt;</a:t>
            </a:r>
            <a:r>
              <a:rPr lang="pl-PL">
                <a:solidFill>
                  <a:srgbClr val="3F7F7F"/>
                </a:solidFill>
                <a:latin typeface="Consolas"/>
              </a:rPr>
              <a:t>p</a:t>
            </a:r>
            <a:r>
              <a:rPr lang="pl-PL">
                <a:solidFill>
                  <a:srgbClr val="008080"/>
                </a:solidFill>
                <a:latin typeface="Consolas"/>
              </a:rPr>
              <a:t>&gt;</a:t>
            </a:r>
            <a:r>
              <a:rPr lang="pl-PL">
                <a:solidFill>
                  <a:srgbClr val="000000"/>
                </a:solidFill>
                <a:latin typeface="Consolas"/>
              </a:rPr>
              <a:t>Naredna godina je </a:t>
            </a:r>
            <a:r>
              <a:rPr lang="pl-PL">
                <a:solidFill>
                  <a:srgbClr val="008080"/>
                </a:solidFill>
                <a:latin typeface="Consolas"/>
              </a:rPr>
              <a:t>&lt;</a:t>
            </a:r>
            <a:r>
              <a:rPr lang="pl-PL">
                <a:solidFill>
                  <a:srgbClr val="3F7F7F"/>
                </a:solidFill>
                <a:latin typeface="Consolas"/>
              </a:rPr>
              <a:t>span </a:t>
            </a:r>
            <a:r>
              <a:rPr lang="pl-PL">
                <a:solidFill>
                  <a:srgbClr val="7F007F"/>
                </a:solidFill>
                <a:latin typeface="Consolas"/>
              </a:rPr>
              <a:t>th:text</a:t>
            </a:r>
            <a:r>
              <a:rPr lang="pl-PL">
                <a:solidFill>
                  <a:srgbClr val="000000"/>
                </a:solidFill>
                <a:latin typeface="Consolas"/>
              </a:rPr>
              <a:t>=</a:t>
            </a:r>
            <a:r>
              <a:rPr lang="pl-PL" i="1">
                <a:solidFill>
                  <a:srgbClr val="2A00FF"/>
                </a:solidFill>
                <a:latin typeface="Consolas"/>
              </a:rPr>
              <a:t>"2020 + 1"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&gt;</a:t>
            </a:r>
            <a:r>
              <a:rPr lang="pl-PL" i="1">
                <a:solidFill>
                  <a:srgbClr val="000000"/>
                </a:solidFill>
                <a:latin typeface="Consolas"/>
              </a:rPr>
              <a:t>neki tekst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i="1">
                <a:solidFill>
                  <a:srgbClr val="3F7F7F"/>
                </a:solidFill>
                <a:latin typeface="Consolas"/>
              </a:rPr>
              <a:t>span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&gt;</a:t>
            </a:r>
            <a:r>
              <a:rPr lang="pl-PL" i="1">
                <a:solidFill>
                  <a:srgbClr val="000000"/>
                </a:solidFill>
                <a:latin typeface="Consolas"/>
              </a:rPr>
              <a:t>.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i="1">
                <a:solidFill>
                  <a:srgbClr val="3F7F7F"/>
                </a:solidFill>
                <a:latin typeface="Consolas"/>
              </a:rPr>
              <a:t>p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&gt;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67230" y="4346035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41636" y="4314949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610" y="4895502"/>
            <a:ext cx="2506662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504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501"/>
            <a:ext cx="11684000" cy="878768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/>
              <a:t>Boolean </a:t>
            </a:r>
            <a:r>
              <a:rPr lang="en-US" i="1"/>
              <a:t>literals</a:t>
            </a:r>
            <a:r>
              <a:rPr lang="sr-Latn-RS" i="1"/>
              <a:t> – predstavljaju vrednost true ili false nad kojima je moguće raditi logičke operacije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Literali – Boolean literals</a:t>
            </a:r>
            <a:endParaRPr lang="en-US" sz="4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1" y="2868707"/>
            <a:ext cx="11684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h3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r>
              <a:rPr lang="en-US">
                <a:solidFill>
                  <a:srgbClr val="000000"/>
                </a:solidFill>
                <a:latin typeface="Consolas"/>
              </a:rPr>
              <a:t>Boolean Literals</a:t>
            </a:r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h3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p </a:t>
            </a:r>
            <a:r>
              <a:rPr lang="en-US">
                <a:solidFill>
                  <a:srgbClr val="7F007F"/>
                </a:solidFill>
                <a:latin typeface="Consolas"/>
              </a:rPr>
              <a:t>th:if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"5&gt;3 == true"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>
                <a:solidFill>
                  <a:srgbClr val="000000"/>
                </a:solidFill>
                <a:latin typeface="Consolas"/>
              </a:rPr>
              <a:t>Tekst se ispisuje ako je izraz "5</a:t>
            </a:r>
            <a:r>
              <a:rPr lang="en-US" i="1">
                <a:solidFill>
                  <a:srgbClr val="2A00FF"/>
                </a:solidFill>
                <a:latin typeface="Consolas"/>
              </a:rPr>
              <a:t>&amp;gt;</a:t>
            </a:r>
            <a:r>
              <a:rPr lang="en-US" i="1">
                <a:solidFill>
                  <a:srgbClr val="000000"/>
                </a:solidFill>
                <a:latin typeface="Consolas"/>
              </a:rPr>
              <a:t>3 == true" tačan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>
                <a:solidFill>
                  <a:srgbClr val="000000"/>
                </a:solidFill>
                <a:latin typeface="Consolas"/>
              </a:rPr>
              <a:t>.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p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p </a:t>
            </a:r>
            <a:r>
              <a:rPr lang="en-US">
                <a:solidFill>
                  <a:srgbClr val="7F007F"/>
                </a:solidFill>
                <a:latin typeface="Consolas"/>
              </a:rPr>
              <a:t>th:if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"5&lt;3 == false"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>
                <a:solidFill>
                  <a:srgbClr val="000000"/>
                </a:solidFill>
                <a:latin typeface="Consolas"/>
              </a:rPr>
              <a:t>Tekst se ispisuje ako je izraz "5</a:t>
            </a:r>
            <a:r>
              <a:rPr lang="en-US" i="1">
                <a:solidFill>
                  <a:srgbClr val="2A00FF"/>
                </a:solidFill>
                <a:latin typeface="Consolas"/>
              </a:rPr>
              <a:t>&amp;lt;</a:t>
            </a:r>
            <a:r>
              <a:rPr lang="en-US" i="1">
                <a:solidFill>
                  <a:srgbClr val="000000"/>
                </a:solidFill>
                <a:latin typeface="Consolas"/>
              </a:rPr>
              <a:t>3 == false" tačan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>
                <a:solidFill>
                  <a:srgbClr val="000000"/>
                </a:solidFill>
                <a:latin typeface="Consolas"/>
              </a:rPr>
              <a:t>.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p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67230" y="4346035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41636" y="4314949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06" y="4852639"/>
            <a:ext cx="498316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65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203287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77500" lnSpcReduction="20000"/>
          </a:bodyPr>
          <a:lstStyle/>
          <a:p>
            <a:r>
              <a:rPr lang="en-US" i="1"/>
              <a:t>Literal tokens</a:t>
            </a:r>
            <a:r>
              <a:rPr lang="sr-Latn-RS" i="1"/>
              <a:t> – predstavljaju simplifikaciju text litarala u kome se tekst sastoji samo od jedne reči (nema razmaka, nema simola </a:t>
            </a:r>
            <a:r>
              <a:rPr lang="en-US" i="1"/>
              <a:t>“,”).</a:t>
            </a:r>
          </a:p>
          <a:p>
            <a:r>
              <a:rPr lang="en-US" i="1"/>
              <a:t>Do</a:t>
            </a:r>
            <a:r>
              <a:rPr lang="sr-Latn-RS" i="1"/>
              <a:t>z</a:t>
            </a:r>
            <a:r>
              <a:rPr lang="en-US" i="1"/>
              <a:t>voljeno je kori</a:t>
            </a:r>
            <a:r>
              <a:rPr lang="sr-Latn-RS" i="1"/>
              <a:t>šćenje </a:t>
            </a:r>
          </a:p>
          <a:p>
            <a:pPr lvl="1"/>
            <a:r>
              <a:rPr lang="sr-Latn-RS"/>
              <a:t>slova</a:t>
            </a:r>
            <a:r>
              <a:rPr lang="sr-Latn-RS" i="1"/>
              <a:t> </a:t>
            </a:r>
            <a:r>
              <a:rPr lang="en-US"/>
              <a:t>(A-Z </a:t>
            </a:r>
            <a:r>
              <a:rPr lang="sr-Latn-RS"/>
              <a:t>i</a:t>
            </a:r>
            <a:r>
              <a:rPr lang="en-US"/>
              <a:t> a-z)</a:t>
            </a:r>
            <a:endParaRPr lang="sr-Latn-RS"/>
          </a:p>
          <a:p>
            <a:pPr lvl="1"/>
            <a:r>
              <a:rPr lang="sr-Latn-RS"/>
              <a:t>brojeva </a:t>
            </a:r>
            <a:r>
              <a:rPr lang="en-US"/>
              <a:t>(</a:t>
            </a:r>
            <a:r>
              <a:rPr lang="sr-Latn-RS"/>
              <a:t>0</a:t>
            </a:r>
            <a:r>
              <a:rPr lang="en-US"/>
              <a:t>-</a:t>
            </a:r>
            <a:r>
              <a:rPr lang="sr-Latn-RS"/>
              <a:t>9</a:t>
            </a:r>
            <a:r>
              <a:rPr lang="en-US"/>
              <a:t>)</a:t>
            </a:r>
            <a:endParaRPr lang="sr-Latn-RS"/>
          </a:p>
          <a:p>
            <a:pPr lvl="1"/>
            <a:r>
              <a:rPr lang="en-US"/>
              <a:t>z</a:t>
            </a:r>
            <a:r>
              <a:rPr lang="sr-Latn-RS"/>
              <a:t>agrada </a:t>
            </a:r>
            <a:r>
              <a:rPr lang="en-US"/>
              <a:t>([ i ])</a:t>
            </a:r>
          </a:p>
          <a:p>
            <a:pPr lvl="1"/>
            <a:r>
              <a:rPr lang="sr-Latn-RS"/>
              <a:t>tačke ( . )</a:t>
            </a:r>
          </a:p>
          <a:p>
            <a:pPr lvl="1"/>
            <a:endParaRPr lang="sr-Latn-RS"/>
          </a:p>
          <a:p>
            <a:pPr lvl="1"/>
            <a:endParaRPr lang="sr-Latn-RS"/>
          </a:p>
          <a:p>
            <a:pPr lvl="1"/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Literali – Literal tokens</a:t>
            </a:r>
            <a:endParaRPr lang="en-US" sz="4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2137" y="4566375"/>
            <a:ext cx="584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h3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r>
              <a:rPr lang="en-US">
                <a:solidFill>
                  <a:srgbClr val="000000"/>
                </a:solidFill>
                <a:latin typeface="Consolas"/>
              </a:rPr>
              <a:t>Literal tokens</a:t>
            </a:r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h3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p </a:t>
            </a:r>
            <a:r>
              <a:rPr lang="en-US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"jedan"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>
                <a:solidFill>
                  <a:srgbClr val="000000"/>
                </a:solidFill>
                <a:latin typeface="Consolas"/>
              </a:rPr>
              <a:t>neki tekst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p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p </a:t>
            </a:r>
            <a:r>
              <a:rPr lang="en-US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"'dva'"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>
                <a:solidFill>
                  <a:srgbClr val="000000"/>
                </a:solidFill>
                <a:latin typeface="Consolas"/>
              </a:rPr>
              <a:t>neki tekst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p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>
                <a:solidFill>
                  <a:srgbClr val="008080"/>
                </a:solidFill>
                <a:latin typeface="Consolas"/>
              </a:rPr>
              <a:t>&lt;</a:t>
            </a:r>
            <a:r>
              <a:rPr lang="pl-PL">
                <a:solidFill>
                  <a:srgbClr val="3F7F7F"/>
                </a:solidFill>
                <a:latin typeface="Consolas"/>
              </a:rPr>
              <a:t>p </a:t>
            </a:r>
            <a:r>
              <a:rPr lang="pl-PL">
                <a:solidFill>
                  <a:srgbClr val="7F007F"/>
                </a:solidFill>
                <a:latin typeface="Consolas"/>
              </a:rPr>
              <a:t>th:text</a:t>
            </a:r>
            <a:r>
              <a:rPr lang="pl-PL">
                <a:solidFill>
                  <a:srgbClr val="000000"/>
                </a:solidFill>
                <a:latin typeface="Consolas"/>
              </a:rPr>
              <a:t>=</a:t>
            </a:r>
            <a:r>
              <a:rPr lang="pl-PL" i="1">
                <a:solidFill>
                  <a:srgbClr val="2A00FF"/>
                </a:solidFill>
                <a:latin typeface="Consolas"/>
              </a:rPr>
              <a:t>"moj.Tekst"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&gt;</a:t>
            </a:r>
            <a:r>
              <a:rPr lang="pl-PL" i="1">
                <a:solidFill>
                  <a:srgbClr val="000000"/>
                </a:solidFill>
                <a:latin typeface="Consolas"/>
              </a:rPr>
              <a:t>neki tekst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i="1">
                <a:solidFill>
                  <a:srgbClr val="3F7F7F"/>
                </a:solidFill>
                <a:latin typeface="Consolas"/>
              </a:rPr>
              <a:t>p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>
                <a:solidFill>
                  <a:srgbClr val="008080"/>
                </a:solidFill>
                <a:latin typeface="Consolas"/>
              </a:rPr>
              <a:t>&lt;</a:t>
            </a:r>
            <a:r>
              <a:rPr lang="pl-PL">
                <a:solidFill>
                  <a:srgbClr val="3F7F7F"/>
                </a:solidFill>
                <a:latin typeface="Consolas"/>
              </a:rPr>
              <a:t>p </a:t>
            </a:r>
            <a:r>
              <a:rPr lang="pl-PL">
                <a:solidFill>
                  <a:srgbClr val="7F007F"/>
                </a:solidFill>
                <a:latin typeface="Consolas"/>
              </a:rPr>
              <a:t>th:text</a:t>
            </a:r>
            <a:r>
              <a:rPr lang="pl-PL">
                <a:solidFill>
                  <a:srgbClr val="000000"/>
                </a:solidFill>
                <a:latin typeface="Consolas"/>
              </a:rPr>
              <a:t>=</a:t>
            </a:r>
            <a:r>
              <a:rPr lang="pl-PL" i="1">
                <a:solidFill>
                  <a:srgbClr val="2A00FF"/>
                </a:solidFill>
                <a:latin typeface="Consolas"/>
              </a:rPr>
              <a:t>"moj.Tekst2"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&gt;</a:t>
            </a:r>
            <a:r>
              <a:rPr lang="pl-PL" i="1">
                <a:solidFill>
                  <a:srgbClr val="000000"/>
                </a:solidFill>
                <a:latin typeface="Consolas"/>
              </a:rPr>
              <a:t>neki tekst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i="1">
                <a:solidFill>
                  <a:srgbClr val="3F7F7F"/>
                </a:solidFill>
                <a:latin typeface="Consolas"/>
              </a:rPr>
              <a:t>p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&gt;</a:t>
            </a:r>
            <a:endParaRPr lang="en-US" i="1">
              <a:solidFill>
                <a:srgbClr val="008080"/>
              </a:solidFill>
              <a:latin typeface="Consola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89010" y="5416551"/>
            <a:ext cx="627189" cy="0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731" y="4578405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718" y="3916512"/>
            <a:ext cx="2316162" cy="251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3093C9-1BB9-49B0-9CE7-C29E8D9C8941}"/>
              </a:ext>
            </a:extLst>
          </p:cNvPr>
          <p:cNvSpPr/>
          <p:nvPr/>
        </p:nvSpPr>
        <p:spPr>
          <a:xfrm>
            <a:off x="4595342" y="6169580"/>
            <a:ext cx="3137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LitaralsController</a:t>
            </a:r>
            <a:r>
              <a:rPr lang="sr-Latn-RS" b="1" dirty="0">
                <a:solidFill>
                  <a:srgbClr val="FF0000"/>
                </a:solidFill>
              </a:rPr>
              <a:t> i literals.html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27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212770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altLang="en-US"/>
              <a:t>U okviru teksta koji procesira Tymeleaf kao izraz </a:t>
            </a:r>
            <a:r>
              <a:rPr lang="sr-Latn-RS"/>
              <a:t>dozvoljeno je korišćenje </a:t>
            </a:r>
            <a:r>
              <a:rPr lang="sr-Latn-RS" b="1"/>
              <a:t>aritmetičkih operatora </a:t>
            </a:r>
            <a:r>
              <a:rPr lang="sr-Latn-RS"/>
              <a:t>ako su vrednosti promenljivih brojevi</a:t>
            </a:r>
            <a:r>
              <a:rPr lang="en-US"/>
              <a:t>, tada je rezultat izraza </a:t>
            </a:r>
            <a:r>
              <a:rPr lang="en-US" b="1"/>
              <a:t>numeri</a:t>
            </a:r>
            <a:r>
              <a:rPr lang="sr-Latn-RS" b="1"/>
              <a:t>č</a:t>
            </a:r>
            <a:r>
              <a:rPr lang="en-US" b="1"/>
              <a:t>ka vrednost</a:t>
            </a:r>
            <a:endParaRPr lang="sr-Latn-RS" b="1">
              <a:solidFill>
                <a:srgbClr val="0878BE"/>
              </a:solidFill>
            </a:endParaRPr>
          </a:p>
          <a:p>
            <a:pPr lvl="1"/>
            <a:r>
              <a:rPr lang="sr-Latn-RS"/>
              <a:t>Binarni operatori </a:t>
            </a:r>
            <a:r>
              <a:rPr lang="en-US"/>
              <a:t>: +, -, *, /, %</a:t>
            </a:r>
          </a:p>
          <a:p>
            <a:pPr lvl="1"/>
            <a:r>
              <a:rPr lang="en-US"/>
              <a:t>Minus </a:t>
            </a:r>
            <a:r>
              <a:rPr lang="sr-Latn-RS"/>
              <a:t>znak </a:t>
            </a:r>
            <a:r>
              <a:rPr lang="en-US"/>
              <a:t>(</a:t>
            </a:r>
            <a:r>
              <a:rPr lang="sr-Latn-RS"/>
              <a:t>unarni</a:t>
            </a:r>
            <a:r>
              <a:rPr lang="en-US"/>
              <a:t> operator): 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38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Operatori – aritmetički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380" y="3783816"/>
            <a:ext cx="98536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/>
              </a:rPr>
              <a:t>Sabiranje 2 + 1 je: </a:t>
            </a:r>
            <a:r>
              <a:rPr lang="en-US" sz="16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6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"2+1"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 neki tekst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6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Oduzimanje 5 - 1 - 1 je: </a:t>
            </a:r>
            <a:r>
              <a:rPr lang="en-US" sz="16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6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"${5 - 1} - 1"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 neki tekst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6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pl-PL" sz="1600">
                <a:solidFill>
                  <a:srgbClr val="000000"/>
                </a:solidFill>
                <a:latin typeface="Consolas"/>
              </a:rPr>
              <a:t>Množenje 10*2 je: </a:t>
            </a:r>
            <a:r>
              <a:rPr lang="pl-PL" sz="160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600">
                <a:solidFill>
                  <a:srgbClr val="3F7F7F"/>
                </a:solidFill>
                <a:latin typeface="Consolas"/>
              </a:rPr>
              <a:t>span </a:t>
            </a:r>
            <a:r>
              <a:rPr lang="pl-PL" sz="1600">
                <a:solidFill>
                  <a:srgbClr val="7F007F"/>
                </a:solidFill>
                <a:latin typeface="Consolas"/>
              </a:rPr>
              <a:t>th:text</a:t>
            </a:r>
            <a:r>
              <a:rPr lang="pl-PL" sz="160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i="1">
                <a:solidFill>
                  <a:srgbClr val="2A00FF"/>
                </a:solidFill>
                <a:latin typeface="Consolas"/>
              </a:rPr>
              <a:t>"10 * 2"</a:t>
            </a:r>
            <a:r>
              <a:rPr lang="pl-PL" sz="1600" i="1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600" i="1">
                <a:solidFill>
                  <a:srgbClr val="000000"/>
                </a:solidFill>
                <a:latin typeface="Consolas"/>
              </a:rPr>
              <a:t> neki tekst</a:t>
            </a:r>
            <a:r>
              <a:rPr lang="pl-PL" sz="1600" i="1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6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pl-PL" sz="16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pl-PL" sz="1600" i="1">
                <a:solidFill>
                  <a:srgbClr val="3F7F7F"/>
                </a:solidFill>
                <a:latin typeface="Consolas"/>
              </a:rPr>
              <a:t>br</a:t>
            </a:r>
            <a:r>
              <a:rPr lang="pl-PL" sz="16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Deljenje 10/2 je: </a:t>
            </a:r>
            <a:r>
              <a:rPr lang="en-US" sz="16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6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"10 / 2"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 neki tekst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6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pl-PL" sz="1600">
                <a:solidFill>
                  <a:srgbClr val="000000"/>
                </a:solidFill>
                <a:latin typeface="Consolas"/>
              </a:rPr>
              <a:t>Ostatak pri deljenju 5%2 je: </a:t>
            </a:r>
            <a:r>
              <a:rPr lang="pl-PL" sz="160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600">
                <a:solidFill>
                  <a:srgbClr val="3F7F7F"/>
                </a:solidFill>
                <a:latin typeface="Consolas"/>
              </a:rPr>
              <a:t>span </a:t>
            </a:r>
            <a:r>
              <a:rPr lang="pl-PL" sz="1600">
                <a:solidFill>
                  <a:srgbClr val="7F007F"/>
                </a:solidFill>
                <a:latin typeface="Consolas"/>
              </a:rPr>
              <a:t>th:text</a:t>
            </a:r>
            <a:r>
              <a:rPr lang="pl-PL" sz="160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i="1">
                <a:solidFill>
                  <a:srgbClr val="2A00FF"/>
                </a:solidFill>
                <a:latin typeface="Consolas"/>
              </a:rPr>
              <a:t>"5 % 2"</a:t>
            </a:r>
            <a:r>
              <a:rPr lang="pl-PL" sz="1600" i="1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600" i="1">
                <a:solidFill>
                  <a:srgbClr val="000000"/>
                </a:solidFill>
                <a:latin typeface="Consolas"/>
              </a:rPr>
              <a:t> neki tekst</a:t>
            </a:r>
            <a:r>
              <a:rPr lang="pl-PL" sz="1600" i="1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6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pl-PL" sz="16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pl-PL" sz="1600" i="1">
                <a:solidFill>
                  <a:srgbClr val="3F7F7F"/>
                </a:solidFill>
                <a:latin typeface="Consolas"/>
              </a:rPr>
              <a:t>br</a:t>
            </a:r>
            <a:r>
              <a:rPr lang="pl-PL" sz="1600" i="1">
                <a:solidFill>
                  <a:srgbClr val="008080"/>
                </a:solidFill>
                <a:latin typeface="Consolas"/>
              </a:rPr>
              <a:t>/&gt;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111" y="5372100"/>
            <a:ext cx="3001962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4742357" y="5107008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16763" y="5075922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30734" y="5675300"/>
            <a:ext cx="3748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OperatorsController</a:t>
            </a:r>
            <a:r>
              <a:rPr lang="sr-Latn-RS" b="1">
                <a:solidFill>
                  <a:srgbClr val="FF0000"/>
                </a:solidFill>
              </a:rPr>
              <a:t> i operators.html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59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130251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altLang="en-US"/>
              <a:t>U okviru samog </a:t>
            </a:r>
            <a:r>
              <a:rPr lang="en-US" i="1"/>
              <a:t>variable expressions</a:t>
            </a:r>
            <a:r>
              <a:rPr lang="sr-Latn-RS" i="1"/>
              <a:t> </a:t>
            </a:r>
            <a:r>
              <a:rPr lang="sr-Latn-RS"/>
              <a:t>dozvoljeno je korišćenje </a:t>
            </a:r>
            <a:r>
              <a:rPr lang="sr-Latn-RS" b="1"/>
              <a:t>operatora + </a:t>
            </a:r>
            <a:r>
              <a:rPr lang="sr-Latn-RS"/>
              <a:t>ako barem jedna od </a:t>
            </a:r>
            <a:r>
              <a:rPr lang="sr-Latn-RS" b="1"/>
              <a:t>vrednosti String</a:t>
            </a:r>
          </a:p>
          <a:p>
            <a:pPr lvl="1"/>
            <a:r>
              <a:rPr lang="sr-Latn-RS"/>
              <a:t>Binarni operator + radi konatenciju teksta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39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Operatori – konkatenacija teksta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381" y="3145754"/>
            <a:ext cx="10132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p </a:t>
            </a:r>
            <a:r>
              <a:rPr lang="en-US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"'ovo je' + ' neki '+ 'tekst'"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>
                <a:solidFill>
                  <a:srgbClr val="000000"/>
                </a:solidFill>
                <a:latin typeface="Consolas"/>
              </a:rPr>
              <a:t>neki tekst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p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>
                <a:solidFill>
                  <a:srgbClr val="008080"/>
                </a:solidFill>
                <a:latin typeface="Consolas"/>
              </a:rPr>
              <a:t>&lt;</a:t>
            </a:r>
            <a:r>
              <a:rPr lang="pl-PL">
                <a:solidFill>
                  <a:srgbClr val="3F7F7F"/>
                </a:solidFill>
                <a:latin typeface="Consolas"/>
              </a:rPr>
              <a:t>p </a:t>
            </a:r>
            <a:r>
              <a:rPr lang="pl-PL">
                <a:solidFill>
                  <a:srgbClr val="7F007F"/>
                </a:solidFill>
                <a:latin typeface="Consolas"/>
              </a:rPr>
              <a:t>th:text</a:t>
            </a:r>
            <a:r>
              <a:rPr lang="pl-PL">
                <a:solidFill>
                  <a:srgbClr val="000000"/>
                </a:solidFill>
                <a:latin typeface="Consolas"/>
              </a:rPr>
              <a:t>=</a:t>
            </a:r>
            <a:r>
              <a:rPr lang="pl-PL" i="1">
                <a:solidFill>
                  <a:srgbClr val="2A00FF"/>
                </a:solidFill>
                <a:latin typeface="Consolas"/>
              </a:rPr>
              <a:t>"'Rezultat zbira 2 i 3 je:' + (2+3)"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&gt;</a:t>
            </a:r>
            <a:r>
              <a:rPr lang="pl-PL" i="1">
                <a:solidFill>
                  <a:srgbClr val="000000"/>
                </a:solidFill>
                <a:latin typeface="Consolas"/>
              </a:rPr>
              <a:t>neki tekst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i="1">
                <a:solidFill>
                  <a:srgbClr val="3F7F7F"/>
                </a:solidFill>
                <a:latin typeface="Consolas"/>
              </a:rPr>
              <a:t>p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>
                <a:solidFill>
                  <a:srgbClr val="008080"/>
                </a:solidFill>
                <a:latin typeface="Consolas"/>
              </a:rPr>
              <a:t>&lt;</a:t>
            </a:r>
            <a:r>
              <a:rPr lang="pl-PL">
                <a:solidFill>
                  <a:srgbClr val="3F7F7F"/>
                </a:solidFill>
                <a:latin typeface="Consolas"/>
              </a:rPr>
              <a:t>p </a:t>
            </a:r>
            <a:r>
              <a:rPr lang="pl-PL">
                <a:solidFill>
                  <a:srgbClr val="7F007F"/>
                </a:solidFill>
                <a:latin typeface="Consolas"/>
              </a:rPr>
              <a:t>th:text</a:t>
            </a:r>
            <a:r>
              <a:rPr lang="pl-PL">
                <a:solidFill>
                  <a:srgbClr val="000000"/>
                </a:solidFill>
                <a:latin typeface="Consolas"/>
              </a:rPr>
              <a:t>=</a:t>
            </a:r>
            <a:r>
              <a:rPr lang="pl-PL" i="1">
                <a:solidFill>
                  <a:srgbClr val="2A00FF"/>
                </a:solidFill>
                <a:latin typeface="Consolas"/>
              </a:rPr>
              <a:t>"'Rezultat zbira 2 i 3 je:' + 2 + 3"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&gt;</a:t>
            </a:r>
            <a:r>
              <a:rPr lang="pl-PL" i="1">
                <a:solidFill>
                  <a:srgbClr val="000000"/>
                </a:solidFill>
                <a:latin typeface="Consolas"/>
              </a:rPr>
              <a:t>neki tekst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i="1">
                <a:solidFill>
                  <a:srgbClr val="3F7F7F"/>
                </a:solidFill>
                <a:latin typeface="Consolas"/>
              </a:rPr>
              <a:t>p</a:t>
            </a:r>
            <a:r>
              <a:rPr lang="pl-PL" i="1">
                <a:solidFill>
                  <a:srgbClr val="008080"/>
                </a:solidFill>
                <a:latin typeface="Consolas"/>
              </a:rPr>
              <a:t>&gt;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29040" y="4203759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03446" y="4172673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02" y="4669341"/>
            <a:ext cx="2554288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13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Template engine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44549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sr-Latn-RS" dirty="0"/>
              <a:t>zameniti </a:t>
            </a:r>
            <a:r>
              <a:rPr lang="sr-Latn-RS" dirty="0">
                <a:solidFill>
                  <a:srgbClr val="FF0000"/>
                </a:solidFill>
              </a:rPr>
              <a:t>mnogo HTML-a </a:t>
            </a:r>
            <a:r>
              <a:rPr lang="sr-Latn-RS" dirty="0"/>
              <a:t>sadržanog u </a:t>
            </a:r>
            <a:r>
              <a:rPr lang="sr-Latn-RS" dirty="0">
                <a:solidFill>
                  <a:srgbClr val="00B050"/>
                </a:solidFill>
              </a:rPr>
              <a:t>malo programskog koda </a:t>
            </a:r>
            <a:r>
              <a:rPr lang="sr-Latn-RS" dirty="0"/>
              <a:t>sa...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Ideja</a:t>
            </a:r>
            <a:endParaRPr lang="en-US" sz="4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614" y="2116578"/>
            <a:ext cx="119187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table class=\"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tabela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\"&gt;\r\n"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lvl="1"/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sz="140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&lt;caption&gt;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Žanrovi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&lt;/caption&gt;\r\n"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pPr lvl="1"/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sz="140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&gt;\r\n"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pPr lvl="1"/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sz="140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&gt;r. br.&lt;/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&gt;\r\n"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pPr lvl="1"/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    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&gt;\r\n"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pPr lvl="1"/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    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&gt;\r\n"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pPr lvl="1"/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&gt;\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r\n"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meni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žanrovi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zanrovi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   out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.append(</a:t>
            </a:r>
          </a:p>
          <a:p>
            <a:pPr lvl="1"/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&gt;\r\n"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pPr lvl="1"/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    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&lt;td&gt;"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"&lt;/td&gt;\r\n"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pPr lvl="1"/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    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&lt;td&gt;&lt;a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=\"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Details?id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zanrovi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"\"&gt;"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zanrovi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getNaziv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"&lt;/a&gt;&lt;/td&gt;\r\n"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pPr lvl="1"/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    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&lt;td&gt;&lt;a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=\"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Filmovi?zanrId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zanrovi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"\"&gt;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&lt;/a&gt;&lt;/td&gt;\r\n"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pPr lvl="1"/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sr-Latn-R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.append(</a:t>
            </a:r>
          </a:p>
          <a:p>
            <a:pPr lvl="1"/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"&lt;/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table&gt;\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r\n"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0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1815473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/>
              <a:t>I</a:t>
            </a:r>
            <a:r>
              <a:rPr lang="en-US"/>
              <a:t>zrazi mogu biti </a:t>
            </a:r>
            <a:r>
              <a:rPr lang="sr-Latn-RS"/>
              <a:t>i</a:t>
            </a:r>
            <a:r>
              <a:rPr lang="en-US"/>
              <a:t> </a:t>
            </a:r>
            <a:r>
              <a:rPr lang="en-US" b="1"/>
              <a:t>logi</a:t>
            </a:r>
            <a:r>
              <a:rPr lang="sr-Latn-RS" b="1"/>
              <a:t>čki</a:t>
            </a:r>
            <a:r>
              <a:rPr lang="sr-Latn-RS"/>
              <a:t>, gde je rezultujuća vrednost True ili False</a:t>
            </a:r>
          </a:p>
          <a:p>
            <a:r>
              <a:rPr lang="sr-Latn-RS"/>
              <a:t>Dozvoljeno je korišćenje relacionih operatora</a:t>
            </a:r>
          </a:p>
          <a:p>
            <a:pPr lvl="1"/>
            <a:r>
              <a:rPr lang="sr-Latn-RS"/>
              <a:t>Operatori poređenja</a:t>
            </a:r>
            <a:r>
              <a:rPr lang="en-US"/>
              <a:t>: &gt;, &lt;, &gt;=, &lt;= (gt, lt, ge, le)</a:t>
            </a:r>
          </a:p>
          <a:p>
            <a:pPr lvl="1"/>
            <a:r>
              <a:rPr lang="sr-Latn-RS"/>
              <a:t>Operatori jednakosti</a:t>
            </a:r>
            <a:r>
              <a:rPr lang="en-US"/>
              <a:t>: ==, != (eq, ne)</a:t>
            </a:r>
            <a:endParaRPr lang="sr-Latn-R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40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b="1"/>
              <a:t>Operatori – relacioni</a:t>
            </a:r>
            <a:endParaRPr lang="en-US" sz="4000" b="1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2" y="3603614"/>
            <a:ext cx="1168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/>
              </a:rPr>
              <a:t>Rezultat 5 &gt; 3 == true je: 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span </a:t>
            </a:r>
            <a:r>
              <a:rPr lang="en-US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"5&gt;3 == true"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Rezultat 5 lt 3 == true je: 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span </a:t>
            </a:r>
            <a:r>
              <a:rPr lang="en-US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"5 lt 3 == true"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Rezultat 5 &gt; 3 == true je: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span </a:t>
            </a:r>
            <a:r>
              <a:rPr lang="en-US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"${5&gt;3} == true"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Rezultat 5 lt 3 == true je: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span </a:t>
            </a:r>
            <a:r>
              <a:rPr lang="en-US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"${5 lt 3} == true"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i="1">
                <a:solidFill>
                  <a:srgbClr val="008080"/>
                </a:solidFill>
                <a:latin typeface="Consolas"/>
              </a:rPr>
              <a:t>/&gt;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06016" y="4939739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80422" y="4908653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71" y="5289816"/>
            <a:ext cx="3049588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549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1782019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/>
              <a:t>I</a:t>
            </a:r>
            <a:r>
              <a:rPr lang="en-US"/>
              <a:t>zrazi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err="1"/>
              <a:t>biti</a:t>
            </a:r>
            <a:r>
              <a:rPr lang="en-US"/>
              <a:t> </a:t>
            </a:r>
            <a:r>
              <a:rPr lang="sr-Latn-RS"/>
              <a:t>i</a:t>
            </a:r>
            <a:r>
              <a:rPr lang="en-US"/>
              <a:t> </a:t>
            </a:r>
            <a:r>
              <a:rPr lang="en-US" b="1" err="1"/>
              <a:t>logi</a:t>
            </a:r>
            <a:r>
              <a:rPr lang="sr-Latn-RS" b="1"/>
              <a:t>čki</a:t>
            </a:r>
            <a:r>
              <a:rPr lang="sr-Latn-RS"/>
              <a:t>, gde je rezultujuća vrednost True ili False</a:t>
            </a:r>
          </a:p>
          <a:p>
            <a:r>
              <a:rPr lang="sr-Latn-RS"/>
              <a:t>Dozvoljeno je korišćenje logičkih opeatora</a:t>
            </a:r>
          </a:p>
          <a:p>
            <a:pPr lvl="1"/>
            <a:r>
              <a:rPr lang="sr-Latn-RS"/>
              <a:t>Binarni operator</a:t>
            </a:r>
            <a:r>
              <a:rPr lang="en-US"/>
              <a:t>: and, or</a:t>
            </a:r>
          </a:p>
          <a:p>
            <a:pPr lvl="1"/>
            <a:r>
              <a:rPr lang="sr-Latn-RS"/>
              <a:t>Logička negacija</a:t>
            </a:r>
            <a:r>
              <a:rPr lang="en-US"/>
              <a:t>(</a:t>
            </a:r>
            <a:r>
              <a:rPr lang="sr-Latn-RS"/>
              <a:t>unarni operator</a:t>
            </a:r>
            <a:r>
              <a:rPr lang="en-US"/>
              <a:t>): !, not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41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b="1" dirty="0"/>
              <a:t>Operatori – logički </a:t>
            </a:r>
            <a:endParaRPr lang="en-US" sz="4000" b="1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2" y="3523775"/>
            <a:ext cx="1168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/>
              </a:rPr>
              <a:t>Rezultat 5%2==1 </a:t>
            </a:r>
            <a:r>
              <a:rPr lang="en-US">
                <a:solidFill>
                  <a:srgbClr val="2A00FF"/>
                </a:solidFill>
                <a:latin typeface="Consolas"/>
              </a:rPr>
              <a:t>&amp;and;</a:t>
            </a:r>
            <a:r>
              <a:rPr lang="en-US">
                <a:solidFill>
                  <a:srgbClr val="000000"/>
                </a:solidFill>
                <a:latin typeface="Consolas"/>
              </a:rPr>
              <a:t> 5</a:t>
            </a:r>
            <a:r>
              <a:rPr lang="en-US">
                <a:solidFill>
                  <a:srgbClr val="2A00FF"/>
                </a:solidFill>
                <a:latin typeface="Consolas"/>
              </a:rPr>
              <a:t>&amp;gt;</a:t>
            </a:r>
            <a:r>
              <a:rPr lang="en-US">
                <a:solidFill>
                  <a:srgbClr val="000000"/>
                </a:solidFill>
                <a:latin typeface="Consolas"/>
              </a:rPr>
              <a:t>3 je: 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span </a:t>
            </a:r>
            <a:r>
              <a:rPr lang="en-US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"5%2==1 and 5&gt;3"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Rezultat 5%2==1 </a:t>
            </a:r>
            <a:r>
              <a:rPr lang="en-US">
                <a:solidFill>
                  <a:srgbClr val="2A00FF"/>
                </a:solidFill>
                <a:latin typeface="Consolas"/>
              </a:rPr>
              <a:t>&amp;and;</a:t>
            </a:r>
            <a:r>
              <a:rPr lang="en-US">
                <a:solidFill>
                  <a:srgbClr val="000000"/>
                </a:solidFill>
                <a:latin typeface="Consolas"/>
              </a:rPr>
              <a:t> 5</a:t>
            </a:r>
            <a:r>
              <a:rPr lang="en-US">
                <a:solidFill>
                  <a:srgbClr val="2A00FF"/>
                </a:solidFill>
                <a:latin typeface="Consolas"/>
              </a:rPr>
              <a:t>&amp;lt;</a:t>
            </a:r>
            <a:r>
              <a:rPr lang="en-US">
                <a:solidFill>
                  <a:srgbClr val="000000"/>
                </a:solidFill>
                <a:latin typeface="Consolas"/>
              </a:rPr>
              <a:t>3 je: 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span </a:t>
            </a:r>
            <a:r>
              <a:rPr lang="en-US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"5%2==1 and 5&lt;3"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Rezultat 5%2==1 </a:t>
            </a:r>
            <a:r>
              <a:rPr lang="en-US">
                <a:solidFill>
                  <a:srgbClr val="2A00FF"/>
                </a:solidFill>
                <a:latin typeface="Consolas"/>
              </a:rPr>
              <a:t>&amp;or;</a:t>
            </a:r>
            <a:r>
              <a:rPr lang="en-US">
                <a:solidFill>
                  <a:srgbClr val="000000"/>
                </a:solidFill>
                <a:latin typeface="Consolas"/>
              </a:rPr>
              <a:t> 5</a:t>
            </a:r>
            <a:r>
              <a:rPr lang="en-US">
                <a:solidFill>
                  <a:srgbClr val="2A00FF"/>
                </a:solidFill>
                <a:latin typeface="Consolas"/>
              </a:rPr>
              <a:t>&amp;lt;</a:t>
            </a:r>
            <a:r>
              <a:rPr lang="en-US">
                <a:solidFill>
                  <a:srgbClr val="000000"/>
                </a:solidFill>
                <a:latin typeface="Consolas"/>
              </a:rPr>
              <a:t>3 je: 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span </a:t>
            </a:r>
            <a:r>
              <a:rPr lang="en-US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"5%2==1 or 5&lt;3"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Rezultat </a:t>
            </a:r>
            <a:r>
              <a:rPr lang="en-US">
                <a:solidFill>
                  <a:srgbClr val="2A00FF"/>
                </a:solidFill>
                <a:latin typeface="Consolas"/>
              </a:rPr>
              <a:t>&amp;not;</a:t>
            </a:r>
            <a:r>
              <a:rPr lang="en-US">
                <a:solidFill>
                  <a:srgbClr val="000000"/>
                </a:solidFill>
                <a:latin typeface="Consolas"/>
              </a:rPr>
              <a:t>(5&gt;3)  je: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span </a:t>
            </a:r>
            <a:r>
              <a:rPr lang="en-US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"not(5&gt;3)"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Rezultat </a:t>
            </a:r>
            <a:r>
              <a:rPr lang="en-US">
                <a:solidFill>
                  <a:srgbClr val="2A00FF"/>
                </a:solidFill>
                <a:latin typeface="Consolas"/>
              </a:rPr>
              <a:t>&amp;not;</a:t>
            </a:r>
            <a:r>
              <a:rPr lang="en-US">
                <a:solidFill>
                  <a:srgbClr val="000000"/>
                </a:solidFill>
                <a:latin typeface="Consolas"/>
              </a:rPr>
              <a:t>(5&gt;3)  je: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span </a:t>
            </a:r>
            <a:r>
              <a:rPr lang="en-US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"!(5&gt;3)"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i="1">
                <a:solidFill>
                  <a:srgbClr val="008080"/>
                </a:solidFill>
                <a:latin typeface="Consolas"/>
              </a:rPr>
              <a:t>/&gt;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31610" y="5032189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06016" y="5001103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70" y="5382266"/>
            <a:ext cx="3449638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322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1952473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/>
              <a:t>Sa ciljem da se postigne veća fleksibilnost izraza OGNL jezika omogućeno je korićenje bazičnih objekata (</a:t>
            </a:r>
            <a:r>
              <a:rPr lang="en-US" b="1" i="1"/>
              <a:t>Basic Objects</a:t>
            </a:r>
            <a:r>
              <a:rPr lang="sr-Latn-RS"/>
              <a:t>) i pomoćnih objekata (</a:t>
            </a:r>
            <a:r>
              <a:rPr lang="sr-Latn-RS" b="1"/>
              <a:t>Utility Objects</a:t>
            </a:r>
            <a:r>
              <a:rPr lang="sr-Latn-RS"/>
              <a:t>) </a:t>
            </a:r>
            <a:endParaRPr lang="en-US" b="1" dirty="0"/>
          </a:p>
          <a:p>
            <a:r>
              <a:rPr lang="sr-Latn-RS"/>
              <a:t>Objekti se pozivaju u </a:t>
            </a:r>
            <a:r>
              <a:rPr lang="en-US"/>
              <a:t>oblik: 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#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naziv_objekta</a:t>
            </a:r>
            <a:endParaRPr lang="en-US" i="1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Korišćenje ugrađenih objekata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0426" y="4578375"/>
            <a:ext cx="1159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https://www.thymeleaf.org/doc/tutorials/3.0/usingthymeleaf.html#appendix-a-expression-basic-objects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426" y="5326521"/>
            <a:ext cx="10632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https://www.thymeleaf.org/doc/tutorials/3.0/usingthymeleaf.html#appendix-b-expression-utility-objects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817778" y="6045303"/>
            <a:ext cx="3177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ObjektiController</a:t>
            </a:r>
            <a:r>
              <a:rPr lang="sr-Latn-RS" b="1" dirty="0">
                <a:solidFill>
                  <a:srgbClr val="FF0000"/>
                </a:solidFill>
              </a:rPr>
              <a:t> i objekti.html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A59C41-8237-4C52-96D0-31DDC8D94BD1}"/>
              </a:ext>
            </a:extLst>
          </p:cNvPr>
          <p:cNvSpPr/>
          <p:nvPr/>
        </p:nvSpPr>
        <p:spPr>
          <a:xfrm>
            <a:off x="7494053" y="977481"/>
            <a:ext cx="2198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Nastavak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naredni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cas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32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5160839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70000" lnSpcReduction="20000"/>
          </a:bodyPr>
          <a:lstStyle/>
          <a:p>
            <a:r>
              <a:rPr lang="sr-Latn-RS"/>
              <a:t>Bazični objekti (</a:t>
            </a:r>
            <a:r>
              <a:rPr lang="en-US" b="1" i="1"/>
              <a:t>Basic Objects</a:t>
            </a:r>
            <a:r>
              <a:rPr lang="sr-Latn-RS"/>
              <a:t>) su:</a:t>
            </a:r>
            <a:endParaRPr lang="en-US" b="1" dirty="0"/>
          </a:p>
          <a:p>
            <a:pPr lvl="1"/>
            <a:r>
              <a:rPr lang="en-US">
                <a:solidFill>
                  <a:srgbClr val="FF0000"/>
                </a:solidFill>
              </a:rPr>
              <a:t>#ctx</a:t>
            </a:r>
            <a:r>
              <a:rPr lang="en-US"/>
              <a:t>: the context object org.thymeleaf.context.WebContext implements IWebContext.</a:t>
            </a:r>
            <a:r>
              <a:rPr lang="sr-Latn-RS"/>
              <a:t> Sadrži ostale navedene ispod </a:t>
            </a:r>
            <a:r>
              <a:rPr lang="en-US" i="1">
                <a:solidFill>
                  <a:srgbClr val="2A00FF"/>
                </a:solidFill>
                <a:latin typeface="Consolas"/>
              </a:rPr>
              <a:t>${#ctx.request}</a:t>
            </a:r>
            <a:endParaRPr lang="sr-Latn-RS" i="1">
              <a:solidFill>
                <a:srgbClr val="2A00FF"/>
              </a:solidFill>
              <a:latin typeface="Consolas"/>
            </a:endParaRPr>
          </a:p>
          <a:p>
            <a:pPr lvl="1"/>
            <a:r>
              <a:rPr lang="en-US">
                <a:solidFill>
                  <a:srgbClr val="FF0000"/>
                </a:solidFill>
              </a:rPr>
              <a:t>#vars</a:t>
            </a:r>
            <a:r>
              <a:rPr lang="en-US"/>
              <a:t>: the context variables.</a:t>
            </a:r>
            <a:r>
              <a:rPr lang="sr-Latn-RS"/>
              <a:t> 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#locale</a:t>
            </a:r>
            <a:r>
              <a:rPr lang="en-US"/>
              <a:t>: the context locale.</a:t>
            </a:r>
            <a:r>
              <a:rPr lang="sr-Latn-RS"/>
              <a:t> Direkna veza sa </a:t>
            </a:r>
            <a:r>
              <a:rPr lang="en-US" b="1"/>
              <a:t>java.util.Locale</a:t>
            </a:r>
            <a:r>
              <a:rPr lang="sr-Latn-RS" b="1"/>
              <a:t> </a:t>
            </a:r>
            <a:r>
              <a:rPr lang="sr-Latn-RS"/>
              <a:t>koji je asociran sa trenutnim zahtevom</a:t>
            </a:r>
            <a:r>
              <a:rPr lang="en-US"/>
              <a:t> </a:t>
            </a:r>
            <a:r>
              <a:rPr lang="en-US" sz="2500" i="1">
                <a:solidFill>
                  <a:srgbClr val="2A00FF"/>
                </a:solidFill>
                <a:latin typeface="Consolas"/>
              </a:rPr>
              <a:t>#locale.language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#request</a:t>
            </a:r>
            <a:r>
              <a:rPr lang="en-US"/>
              <a:t>: (only in Web Contexts) the javax.servlet.http.HttpServletRequest object. Pribavljanje parametra ime </a:t>
            </a:r>
            <a:r>
              <a:rPr lang="en-US" i="1">
                <a:solidFill>
                  <a:srgbClr val="2A00FF"/>
                </a:solidFill>
                <a:latin typeface="Consolas"/>
              </a:rPr>
              <a:t>${#request.getParameter(</a:t>
            </a:r>
            <a:r>
              <a:rPr lang="en-US" sz="2500" i="1">
                <a:solidFill>
                  <a:srgbClr val="2A00FF"/>
                </a:solidFill>
                <a:latin typeface="Consolas"/>
              </a:rPr>
              <a:t>'ime')}</a:t>
            </a:r>
            <a:r>
              <a:rPr lang="en-US" sz="2500"/>
              <a:t>, atributa mojAtribut</a:t>
            </a:r>
            <a:r>
              <a:rPr lang="en-US" i="1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2500" i="1">
                <a:solidFill>
                  <a:srgbClr val="2A00FF"/>
                </a:solidFill>
                <a:latin typeface="Consolas"/>
              </a:rPr>
              <a:t>${#request.getAttribute('mojAtribut')}</a:t>
            </a:r>
            <a:r>
              <a:rPr lang="en-US" i="1"/>
              <a:t> i atributa zaglavlja User-Agent </a:t>
            </a:r>
            <a:r>
              <a:rPr lang="en-US" i="1">
                <a:solidFill>
                  <a:srgbClr val="2A00FF"/>
                </a:solidFill>
                <a:latin typeface="Consolas"/>
              </a:rPr>
              <a:t>${#request.getHeader('User-Agent')}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#response</a:t>
            </a:r>
            <a:r>
              <a:rPr lang="en-US"/>
              <a:t>: (only in Web Contexts) the  javax.servlet.http.HttpServletResponse object. Pribavljanje njegovih vrednosti </a:t>
            </a:r>
            <a:r>
              <a:rPr lang="sr-Latn-RS"/>
              <a:t>iz templejta </a:t>
            </a:r>
            <a:r>
              <a:rPr lang="en-US"/>
              <a:t>nema ba</a:t>
            </a:r>
            <a:r>
              <a:rPr lang="sr-Latn-RS"/>
              <a:t>š</a:t>
            </a:r>
            <a:r>
              <a:rPr lang="en-US"/>
              <a:t> puno smisla jer jo</a:t>
            </a:r>
            <a:r>
              <a:rPr lang="sr-Latn-RS"/>
              <a:t>š</a:t>
            </a:r>
            <a:r>
              <a:rPr lang="en-US"/>
              <a:t> nije objekat formiran</a:t>
            </a:r>
            <a:r>
              <a:rPr lang="sr-Latn-RS"/>
              <a:t> osim ako u kontroleru prethodno ne definišemo neku vrednost </a:t>
            </a:r>
            <a:r>
              <a:rPr lang="en-US" sz="2500" i="1">
                <a:solidFill>
                  <a:srgbClr val="2A00FF"/>
                </a:solidFill>
                <a:latin typeface="Consolas"/>
              </a:rPr>
              <a:t>${#response.getHeader('zaglavlje1')</a:t>
            </a:r>
            <a:r>
              <a:rPr lang="sr-Latn-RS" i="1"/>
              <a:t>.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#servletContext</a:t>
            </a:r>
            <a:r>
              <a:rPr lang="en-US"/>
              <a:t>: (only in Web Contexts) the ServletContext object. Pribavljanje objekta </a:t>
            </a:r>
            <a:r>
              <a:rPr lang="en-US" i="1"/>
              <a:t>statistikaFilmova</a:t>
            </a:r>
            <a:r>
              <a:rPr lang="en-US"/>
              <a:t> </a:t>
            </a:r>
            <a:r>
              <a:rPr lang="en-US" i="1">
                <a:solidFill>
                  <a:srgbClr val="2A00FF"/>
                </a:solidFill>
                <a:latin typeface="Consolas"/>
              </a:rPr>
              <a:t>${#servletContext.getAttribute('statistikaFilmova').filmovi</a:t>
            </a:r>
            <a:r>
              <a:rPr lang="en-US"/>
              <a:t>. </a:t>
            </a:r>
          </a:p>
          <a:p>
            <a:pPr lvl="1"/>
            <a:endParaRPr lang="sr-Latn-RS"/>
          </a:p>
          <a:p>
            <a:pPr lvl="1"/>
            <a:r>
              <a:rPr lang="en-US">
                <a:solidFill>
                  <a:srgbClr val="FF0000"/>
                </a:solidFill>
              </a:rPr>
              <a:t>param</a:t>
            </a:r>
            <a:r>
              <a:rPr lang="en-US"/>
              <a:t>:</a:t>
            </a:r>
            <a:r>
              <a:rPr lang="sr-Latn-RS"/>
              <a:t> </a:t>
            </a:r>
            <a:r>
              <a:rPr lang="en-US"/>
              <a:t>mapping for retrieving request parameters</a:t>
            </a:r>
            <a:r>
              <a:rPr lang="sr-Latn-RS"/>
              <a:t> (query ili data parametri). Pribavljanje parametra ime </a:t>
            </a:r>
            <a:r>
              <a:rPr lang="en-US" i="1">
                <a:solidFill>
                  <a:srgbClr val="2A00FF"/>
                </a:solidFill>
                <a:latin typeface="Consolas"/>
              </a:rPr>
              <a:t>${param.</a:t>
            </a:r>
            <a:r>
              <a:rPr lang="sr-Latn-RS" i="1">
                <a:solidFill>
                  <a:srgbClr val="2A00FF"/>
                </a:solidFill>
                <a:latin typeface="Consolas"/>
              </a:rPr>
              <a:t>ime</a:t>
            </a:r>
            <a:r>
              <a:rPr lang="en-US" i="1">
                <a:solidFill>
                  <a:srgbClr val="2A00FF"/>
                </a:solidFill>
                <a:latin typeface="Consolas"/>
              </a:rPr>
              <a:t>[0]}</a:t>
            </a:r>
            <a:r>
              <a:rPr lang="en-US"/>
              <a:t>. Metode </a:t>
            </a:r>
            <a:r>
              <a:rPr lang="en-US" i="1">
                <a:solidFill>
                  <a:srgbClr val="2A00FF"/>
                </a:solidFill>
                <a:latin typeface="Consolas"/>
              </a:rPr>
              <a:t>${param.size()}</a:t>
            </a:r>
            <a:r>
              <a:rPr lang="en-US"/>
              <a:t>, </a:t>
            </a:r>
            <a:r>
              <a:rPr lang="en-US" i="1">
                <a:solidFill>
                  <a:srgbClr val="2A00FF"/>
                </a:solidFill>
                <a:latin typeface="Consolas"/>
              </a:rPr>
              <a:t>${param.isEmpty()}</a:t>
            </a:r>
            <a:r>
              <a:rPr lang="en-US"/>
              <a:t>, </a:t>
            </a:r>
            <a:r>
              <a:rPr lang="en-US" i="1">
                <a:solidFill>
                  <a:srgbClr val="2A00FF"/>
                </a:solidFill>
                <a:latin typeface="Consolas"/>
              </a:rPr>
              <a:t>${param.containsKey('ime')}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session</a:t>
            </a:r>
            <a:r>
              <a:rPr lang="en-US"/>
              <a:t>: (only in Web Contexts) mapping for retrieving HttpSession object. Pribavljanje objekta prijavljeniKorisnik </a:t>
            </a:r>
            <a:r>
              <a:rPr lang="en-US" i="1">
                <a:solidFill>
                  <a:srgbClr val="2A00FF"/>
                </a:solidFill>
                <a:latin typeface="Consolas"/>
              </a:rPr>
              <a:t>$</a:t>
            </a:r>
            <a:r>
              <a:rPr lang="sr-Latn-RS" i="1">
                <a:solidFill>
                  <a:srgbClr val="2A00FF"/>
                </a:solidFill>
                <a:latin typeface="Consolas"/>
              </a:rPr>
              <a:t>{</a:t>
            </a:r>
            <a:r>
              <a:rPr lang="en-US" i="1">
                <a:solidFill>
                  <a:srgbClr val="2A00FF"/>
                </a:solidFill>
                <a:latin typeface="Consolas"/>
              </a:rPr>
              <a:t>session.prijavljeniKorisnik}</a:t>
            </a:r>
            <a:r>
              <a:rPr lang="en-US"/>
              <a:t>. 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application</a:t>
            </a:r>
            <a:r>
              <a:rPr lang="en-US"/>
              <a:t>: retrieving servlet context attributes </a:t>
            </a:r>
            <a:r>
              <a:rPr lang="en-US" i="1">
                <a:solidFill>
                  <a:srgbClr val="2A00FF"/>
                </a:solidFill>
                <a:latin typeface="Consolas"/>
              </a:rPr>
              <a:t>${application.statistikaFilmova}</a:t>
            </a:r>
            <a:endParaRPr lang="en-US" i="1" dirty="0">
              <a:solidFill>
                <a:srgbClr val="2A00FF"/>
              </a:solidFill>
              <a:latin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Izrazi</a:t>
            </a:r>
            <a:r>
              <a:rPr lang="sr-Latn-RS" sz="4000">
                <a:latin typeface="+mn-lt"/>
              </a:rPr>
              <a:t> – Basic Objects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8187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Izrazi</a:t>
            </a:r>
            <a:r>
              <a:rPr lang="sr-Latn-RS" sz="4000">
                <a:latin typeface="+mn-lt"/>
              </a:rPr>
              <a:t> – Basic Objects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381" y="1482139"/>
            <a:ext cx="1159884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/>
              </a:rPr>
              <a:t>Lokalizacija jezik: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"${#locale.language}"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Parametar zahteva parametar1: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"${#request.getParameter('parametar1')}"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Atribut zahteva tekst1: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"${#request.getAttribute('tekst1')}"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Atribut zahteva korisnik1 (deo korisnickoIme):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"${#request.getAttribute('korisnik1').korisnickoIme}"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Atribut zahteva korisnik2 (deo korisnickoIme):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"${#request.getAttribute('korisnik2').korisnickoIme}"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Atribut zaglavlja zahteva User-Agent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"${#request.getHeader('User-Agent')}"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Atribut zaglavlja odgovora zaglavlje1: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"${#response.getHeader('zaglavlje1')}"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Parametar zahteva parametar1: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th:if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"${param.parametar1} != null" </a:t>
            </a:r>
            <a:r>
              <a:rPr lang="en-US" sz="1400" i="1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"${param.parametar1[0]}"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Atribut sesije prijavljeniKorisnik(deo korisnickoIme):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th:if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"${session.prijavljeniKorisnik} != null" </a:t>
            </a:r>
            <a:r>
              <a:rPr lang="en-US" sz="1400" i="1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"${session.prijavljeniKorisnik.korisnickoIme}"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  <a:endParaRPr lang="en-US" sz="140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57204" y="4400530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1610" y="4369444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7879" y="4390902"/>
            <a:ext cx="6575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http://localhost:8080/Bioskop/Objekti?parametar1=moj</a:t>
            </a:r>
            <a:r>
              <a:rPr lang="sr-Latn-RS" dirty="0"/>
              <a:t>+</a:t>
            </a:r>
            <a:r>
              <a:rPr lang="en-US" dirty="0" err="1"/>
              <a:t>parametar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4760234"/>
            <a:ext cx="5291582" cy="202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795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514968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77500" lnSpcReduction="20000"/>
          </a:bodyPr>
          <a:lstStyle/>
          <a:p>
            <a:r>
              <a:rPr lang="en-US"/>
              <a:t>Pomo</a:t>
            </a:r>
            <a:r>
              <a:rPr lang="sr-Latn-RS"/>
              <a:t>ćni objekti (</a:t>
            </a:r>
            <a:r>
              <a:rPr lang="en-US" b="1" i="1"/>
              <a:t>Utility Objects</a:t>
            </a:r>
            <a:r>
              <a:rPr lang="sr-Latn-RS"/>
              <a:t>) su:</a:t>
            </a:r>
            <a:endParaRPr lang="en-US" b="1" dirty="0"/>
          </a:p>
          <a:p>
            <a:pPr lvl="1"/>
            <a:r>
              <a:rPr lang="en-US"/>
              <a:t>#execInfo: information about the template being processed.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#messages</a:t>
            </a:r>
            <a:r>
              <a:rPr lang="en-US"/>
              <a:t>: methods for obtaining externalized messages inside variables expressions, in the same way as they would be obtained using #{…} syntax.</a:t>
            </a:r>
          </a:p>
          <a:p>
            <a:pPr lvl="1"/>
            <a:r>
              <a:rPr lang="en-US"/>
              <a:t>#uris: methods for escaping parts of URLs/URIs</a:t>
            </a:r>
          </a:p>
          <a:p>
            <a:pPr lvl="1"/>
            <a:r>
              <a:rPr lang="en-US" b="1"/>
              <a:t>#conversions</a:t>
            </a:r>
            <a:r>
              <a:rPr lang="en-US"/>
              <a:t>: methods for executing the configured conversion service (if any).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#dates</a:t>
            </a:r>
            <a:r>
              <a:rPr lang="en-US"/>
              <a:t>: methods for java.util.Date objects: formatting, component extraction, etc.</a:t>
            </a:r>
            <a:endParaRPr lang="sr-Latn-RS"/>
          </a:p>
          <a:p>
            <a:pPr lvl="1"/>
            <a:r>
              <a:rPr lang="en-US" sz="2500" b="1">
                <a:solidFill>
                  <a:srgbClr val="FF0000"/>
                </a:solidFill>
              </a:rPr>
              <a:t>#temporals</a:t>
            </a:r>
            <a:r>
              <a:rPr lang="sr-Latn-RS" sz="2500" b="1">
                <a:solidFill>
                  <a:srgbClr val="FF0000"/>
                </a:solidFill>
              </a:rPr>
              <a:t>: </a:t>
            </a:r>
            <a:r>
              <a:rPr lang="en-US"/>
              <a:t>methods for java.</a:t>
            </a:r>
            <a:r>
              <a:rPr lang="sr-Latn-RS"/>
              <a:t>time.</a:t>
            </a:r>
            <a:r>
              <a:rPr lang="en-US"/>
              <a:t>LocalDate</a:t>
            </a:r>
            <a:r>
              <a:rPr lang="sr-Latn-RS"/>
              <a:t>, </a:t>
            </a:r>
            <a:r>
              <a:rPr lang="en-US"/>
              <a:t>java.</a:t>
            </a:r>
            <a:r>
              <a:rPr lang="sr-Latn-RS"/>
              <a:t>time.</a:t>
            </a:r>
            <a:r>
              <a:rPr lang="en-US"/>
              <a:t>LocalDateTime objects</a:t>
            </a:r>
            <a:r>
              <a:rPr lang="sr-Latn-RS"/>
              <a:t>.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#calendars</a:t>
            </a:r>
            <a:r>
              <a:rPr lang="en-US"/>
              <a:t>: analogous to #dates, but for java.util.Calendar objects.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#numbers</a:t>
            </a:r>
            <a:r>
              <a:rPr lang="en-US"/>
              <a:t>: methods for formatting numeric objects.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#strings</a:t>
            </a:r>
            <a:r>
              <a:rPr lang="en-US"/>
              <a:t>: methods for String objects: contains, startsWith, prepending/appending, etc.</a:t>
            </a:r>
          </a:p>
          <a:p>
            <a:pPr lvl="1"/>
            <a:r>
              <a:rPr lang="en-US" b="1"/>
              <a:t>#objects</a:t>
            </a:r>
            <a:r>
              <a:rPr lang="en-US"/>
              <a:t>: methods for objects in general.</a:t>
            </a:r>
          </a:p>
          <a:p>
            <a:pPr lvl="1"/>
            <a:r>
              <a:rPr lang="en-US" b="1"/>
              <a:t>#bools</a:t>
            </a:r>
            <a:r>
              <a:rPr lang="en-US"/>
              <a:t>: methods for boolean evaluation.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#arrays</a:t>
            </a:r>
            <a:r>
              <a:rPr lang="en-US"/>
              <a:t>: methods for arrays.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#lists</a:t>
            </a:r>
            <a:r>
              <a:rPr lang="en-US"/>
              <a:t>: methods for lists.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#sets</a:t>
            </a:r>
            <a:r>
              <a:rPr lang="en-US"/>
              <a:t>: methods for sets.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#maps</a:t>
            </a:r>
            <a:r>
              <a:rPr lang="en-US"/>
              <a:t>: methods for maps.</a:t>
            </a:r>
          </a:p>
          <a:p>
            <a:pPr lvl="1"/>
            <a:r>
              <a:rPr lang="en-US" b="1"/>
              <a:t>#aggregates</a:t>
            </a:r>
            <a:r>
              <a:rPr lang="en-US"/>
              <a:t>: methods for creating aggregates on arrays or collections.</a:t>
            </a:r>
          </a:p>
          <a:p>
            <a:pPr lvl="1"/>
            <a:r>
              <a:rPr lang="en-US"/>
              <a:t>#ids: methods for dealing with id attributes that might be repeated (for example, as a result of an iteration).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45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Izrazi</a:t>
            </a:r>
            <a:r>
              <a:rPr lang="sr-Latn-RS" sz="4000">
                <a:latin typeface="+mn-lt"/>
              </a:rPr>
              <a:t> - Utility Objects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7771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1122519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 err="1"/>
              <a:t>i</a:t>
            </a:r>
            <a:r>
              <a:rPr lang="en-US" err="1"/>
              <a:t>zrazi</a:t>
            </a:r>
            <a:r>
              <a:rPr lang="en-US"/>
              <a:t> </a:t>
            </a:r>
            <a:r>
              <a:rPr lang="sr-Latn-RS"/>
              <a:t>pomoćnih objekata se koriste za </a:t>
            </a:r>
            <a:r>
              <a:rPr lang="en-US" b="1"/>
              <a:t>pozive </a:t>
            </a:r>
            <a:r>
              <a:rPr lang="en-US" b="1" dirty="0" err="1"/>
              <a:t>ugra</a:t>
            </a:r>
            <a:r>
              <a:rPr lang="sr-Latn-RS" b="1" dirty="0"/>
              <a:t>đenih funkcija</a:t>
            </a:r>
            <a:endParaRPr lang="en-US" b="1" dirty="0"/>
          </a:p>
          <a:p>
            <a:r>
              <a:rPr lang="en-US" dirty="0" err="1"/>
              <a:t>oblik</a:t>
            </a:r>
            <a:r>
              <a:rPr lang="en-US" dirty="0"/>
              <a:t>: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${#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klasa.funkcija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(argument1, argument2, …)}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28485" y="299140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film</a:t>
            </a:r>
            <a:r>
              <a:rPr lang="en-US" dirty="0" err="1">
                <a:latin typeface="Consolas" panose="020B0609020204030204" pitchFamily="49" charset="0"/>
              </a:rPr>
              <a:t>.getZanrovi</a:t>
            </a:r>
            <a:r>
              <a:rPr lang="en-US" dirty="0">
                <a:latin typeface="Consolas" panose="020B0609020204030204" pitchFamily="49" charset="0"/>
              </a:rPr>
              <a:t>().contains(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itZanr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48573" y="3360732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${#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lists.contains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film.zanrovi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itZanr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)}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29337" y="5497102"/>
            <a:ext cx="8416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${#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temporals.format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projekcija.datumIVreme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dd.MM.yyy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HH:mm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')}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176" y="5127770"/>
            <a:ext cx="10822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projekcija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.getDatumIVreme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().format(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DateTimeFormatter.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ofPattern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dd.MM.yyyy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. 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45709" y="5571800"/>
            <a:ext cx="227942" cy="238408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09241" y="5571800"/>
            <a:ext cx="303317" cy="238408"/>
          </a:xfrm>
          <a:prstGeom prst="ellipse">
            <a:avLst/>
          </a:prstGeom>
          <a:noFill/>
          <a:ln w="25400">
            <a:solidFill>
              <a:srgbClr val="F16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91279" y="5912344"/>
            <a:ext cx="313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F16726"/>
                </a:solidFill>
              </a:rPr>
              <a:t>samo prvi karakter nakon prefiksa se umanjuje!</a:t>
            </a:r>
            <a:endParaRPr lang="en-US" dirty="0">
              <a:solidFill>
                <a:srgbClr val="F1672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46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91803" y="4098937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korisnik</a:t>
            </a:r>
            <a:r>
              <a:rPr lang="en-US" dirty="0" err="1">
                <a:latin typeface="Consolas" panose="020B0609020204030204" pitchFamily="49" charset="0"/>
              </a:rPr>
              <a:t>.getPol</a:t>
            </a:r>
            <a:r>
              <a:rPr lang="en-US" dirty="0">
                <a:latin typeface="Consolas" panose="020B0609020204030204" pitchFamily="49" charset="0"/>
              </a:rPr>
              <a:t>().equals(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"mu</a:t>
            </a:r>
            <a:r>
              <a:rPr lang="sr-Latn-RS" i="1" dirty="0">
                <a:solidFill>
                  <a:srgbClr val="2A00FF"/>
                </a:solidFill>
                <a:latin typeface="Consolas" panose="020B0609020204030204" pitchFamily="49" charset="0"/>
              </a:rPr>
              <a:t>ški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85253" y="4415692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${#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strings.equals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sr-Latn-RS" i="1" dirty="0">
                <a:solidFill>
                  <a:srgbClr val="2A00FF"/>
                </a:solidFill>
                <a:latin typeface="Consolas" panose="020B0609020204030204" pitchFamily="49" charset="0"/>
              </a:rPr>
              <a:t>korisnik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.pol, '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muški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')}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Izrazi- Utility Objects</a:t>
            </a:r>
          </a:p>
        </p:txBody>
      </p:sp>
    </p:spTree>
    <p:extLst>
      <p:ext uri="{BB962C8B-B14F-4D97-AF65-F5344CB8AC3E}">
        <p14:creationId xmlns:p14="http://schemas.microsoft.com/office/powerpoint/2010/main" val="2941849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47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Izrazi- Utility Objects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382" y="1767006"/>
            <a:ext cx="1168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/>
              </a:rPr>
              <a:t>Poruke #messages za test1:</a:t>
            </a:r>
            <a:r>
              <a:rPr lang="en-US" sz="16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6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"${#messages.msg('test1')}"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6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6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Poruke #messages za test2 i parametre A, B, C:</a:t>
            </a:r>
            <a:r>
              <a:rPr lang="en-US" sz="16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6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"${#messages.msg('test2','A','B','C')}"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&gt;</a:t>
            </a:r>
            <a:r>
              <a:rPr lang="sr-Latn-RS" sz="1600" i="1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6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/&gt;</a:t>
            </a:r>
            <a:endParaRPr lang="en-US" sz="16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82798" y="2895116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7204" y="2864030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96" y="3810000"/>
            <a:ext cx="911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571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48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Izrazi- Utility Objects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382" y="1767006"/>
            <a:ext cx="1168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/>
              </a:rPr>
              <a:t>Dan od trenutnog Date: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"${#dates.day(standardDate)}"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Formatiranje trenutnog Date: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"${#dates.format(standardDate, 'dd-MM-yyyy HH:mm')}"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Formatiranje trenutnog LocalDate: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"${#temporals.format(localDate, 'dd-MM-yyyy')}"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Formatiranje trenutnog LocalDateTime: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"${#temporals.format(localDateTime, 'dd-MM-yyyy HH:mm')}"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Kreirnje datuma 2020-12-03: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"${#dates.create(2020,12,03)}"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Formatiranje prizvoljnog Date 2020-12-03: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"${#dates.format(#dates.create(2020,12,03), 'dd-MM-yyyy HH:mm')}"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  <a:endParaRPr lang="en-US" sz="14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33986" y="4220151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08392" y="4189065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4776323"/>
            <a:ext cx="5783262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337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49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Izrazi- Utility Objects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382" y="1767006"/>
            <a:ext cx="1168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/>
              </a:rPr>
              <a:t>Formatiranje broja 123.123456 na 2 decimale: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"${#numbers.formatDecimal(123.123456,5,2)}"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Formatiranje broja 123.123456 na 2 decimale sa .: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"${#numbers.formatDecimal(123.123456,0,2,'POINT')}"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Formatiranje broja 123.123456 na 2 decimale sa ,: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"${#numbers.formatDecimal(123.123456,0,2,'COMMA')}"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  <a:endParaRPr lang="en-US" sz="14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33986" y="4220151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08392" y="4189065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4894340"/>
            <a:ext cx="5487988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63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Template engine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44549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…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sr-Latn-RS" dirty="0">
                <a:solidFill>
                  <a:srgbClr val="FF0000"/>
                </a:solidFill>
              </a:rPr>
              <a:t>malo programskog koda </a:t>
            </a:r>
            <a:r>
              <a:rPr lang="sr-Latn-RS" dirty="0"/>
              <a:t>sadržanog u </a:t>
            </a:r>
            <a:r>
              <a:rPr lang="sr-Latn-RS" dirty="0">
                <a:solidFill>
                  <a:srgbClr val="00B050"/>
                </a:solidFill>
              </a:rPr>
              <a:t>mnogo HTML-a</a:t>
            </a:r>
            <a:r>
              <a:rPr lang="sr-Latn-RS" dirty="0"/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Ideja</a:t>
            </a:r>
            <a:endParaRPr lang="en-US" sz="4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3" y="2551420"/>
            <a:ext cx="1168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tabela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caption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Žanrovi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caption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r. br.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th:each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tZanr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, status: ${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status.index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+ 1}"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"|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Details?id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=${itZanr.id}|"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${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itZanr.naziv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"|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Filmovi?zanrId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=${itZanr.id}|"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filmovi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61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50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Izrazi- Utility Objects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382" y="1767006"/>
            <a:ext cx="1168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/>
              </a:rPr>
              <a:t>Provera praznog teksta: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"${#strings.isEmpty('abc')}"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Provera praznog teksta parametar1: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"${#strings.isEmpty(#request.getParameter('parametar1'))}"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Provera sadržanja reči 'dva' u tekstu 'j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dan dva tri':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"${#strings.contains('j</a:t>
            </a:r>
            <a:r>
              <a:rPr lang="sr-Latn-RS" sz="1400" i="1">
                <a:solidFill>
                  <a:srgbClr val="2A00FF"/>
                </a:solidFill>
                <a:latin typeface="Consolas"/>
              </a:rPr>
              <a:t>e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dan dva tri','dva')}"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Zamena sadržanja reči 'dva' sa 'pet' u tekstu 'j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dan dva tri':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span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"${#strings.replace('j</a:t>
            </a:r>
            <a:r>
              <a:rPr lang="sr-Latn-RS" sz="1400" i="1">
                <a:solidFill>
                  <a:srgbClr val="2A00FF"/>
                </a:solidFill>
                <a:latin typeface="Consolas"/>
              </a:rPr>
              <a:t>e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dan dva tri','dva','pet')}"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span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400" i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  <a:endParaRPr lang="en-US" sz="14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33986" y="4220151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08392" y="4189065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7" y="4952401"/>
            <a:ext cx="66611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814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Izrazi </a:t>
            </a:r>
            <a:r>
              <a:rPr lang="en-US" sz="4000">
                <a:latin typeface="+mn-lt"/>
              </a:rPr>
              <a:t>- </a:t>
            </a:r>
            <a:r>
              <a:rPr lang="en-US" sz="4000" i="1">
                <a:latin typeface="+mn-lt"/>
              </a:rPr>
              <a:t>selection expressions</a:t>
            </a:r>
            <a:endParaRPr lang="en-US" sz="4000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193813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sr-Latn-RS"/>
              <a:t>slični </a:t>
            </a:r>
            <a:r>
              <a:rPr lang="en-US"/>
              <a:t>variable expressions</a:t>
            </a:r>
            <a:endParaRPr lang="sr-Latn-RS"/>
          </a:p>
          <a:p>
            <a:r>
              <a:rPr lang="sr-Latn-RS"/>
              <a:t>k</a:t>
            </a:r>
            <a:r>
              <a:rPr lang="en-US" dirty="0" err="1"/>
              <a:t>oriste</a:t>
            </a:r>
            <a:r>
              <a:rPr lang="en-US" dirty="0"/>
              <a:t> se </a:t>
            </a:r>
            <a:r>
              <a:rPr lang="en-US" err="1"/>
              <a:t>za</a:t>
            </a:r>
            <a:r>
              <a:rPr lang="en-US"/>
              <a:t> izračunavaj</a:t>
            </a:r>
            <a:r>
              <a:rPr lang="sr-Latn-RS"/>
              <a:t>e</a:t>
            </a:r>
            <a:r>
              <a:rPr lang="en-US"/>
              <a:t> vrednost</a:t>
            </a:r>
            <a:r>
              <a:rPr lang="sr-Latn-RS"/>
              <a:t>i</a:t>
            </a:r>
            <a:r>
              <a:rPr lang="en-US"/>
              <a:t> </a:t>
            </a:r>
            <a:r>
              <a:rPr lang="sr-Latn-RS" altLang="en-US"/>
              <a:t>za </a:t>
            </a:r>
            <a:r>
              <a:rPr lang="sr-Latn-RS" altLang="en-US">
                <a:solidFill>
                  <a:srgbClr val="0878BE"/>
                </a:solidFill>
              </a:rPr>
              <a:t>prethodno odabrani</a:t>
            </a:r>
            <a:r>
              <a:rPr lang="en-US" altLang="en-US">
                <a:solidFill>
                  <a:srgbClr val="0878BE"/>
                </a:solidFill>
              </a:rPr>
              <a:t> objek</a:t>
            </a:r>
            <a:r>
              <a:rPr lang="sr-Latn-RS" altLang="en-US">
                <a:solidFill>
                  <a:srgbClr val="0878BE"/>
                </a:solidFill>
              </a:rPr>
              <a:t>a</a:t>
            </a:r>
            <a:r>
              <a:rPr lang="en-US" altLang="en-US">
                <a:solidFill>
                  <a:srgbClr val="0878BE"/>
                </a:solidFill>
              </a:rPr>
              <a:t>t</a:t>
            </a:r>
            <a:endParaRPr lang="sr-Latn-RS">
              <a:solidFill>
                <a:srgbClr val="0878BE"/>
              </a:solidFill>
            </a:endParaRPr>
          </a:p>
          <a:p>
            <a:r>
              <a:rPr lang="en-US"/>
              <a:t>oblik: 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*</a:t>
            </a:r>
            <a:r>
              <a:rPr lang="pt-BR" i="1">
                <a:solidFill>
                  <a:srgbClr val="2A00FF"/>
                </a:solidFill>
                <a:latin typeface="Consolas" panose="020B0609020204030204" pitchFamily="49" charset="0"/>
              </a:rPr>
              <a:t>{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property</a:t>
            </a:r>
            <a:r>
              <a:rPr lang="pt-BR" i="1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pt-BR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/>
              <a:t>Obekat se mora prethodno odabrati sa </a:t>
            </a:r>
            <a:r>
              <a:rPr lang="en-US" b="1"/>
              <a:t>th:object</a:t>
            </a:r>
            <a:r>
              <a:rPr lang="en-US"/>
              <a:t> atributom</a:t>
            </a:r>
            <a:endParaRPr lang="sr-Latn-R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4308" y="5093256"/>
            <a:ext cx="68809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zanr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&lt;tr&gt;&lt;t</a:t>
            </a:r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&lt;/t</a:t>
            </a:r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&gt;&lt;td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"*{id}"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&gt;&lt;/td&gt;&lt;tr&gt;</a:t>
            </a:r>
            <a:endParaRPr lang="sr-Latn-R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&lt;tr&gt;&lt;t</a:t>
            </a:r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sr-Latn-RS" i="1" dirty="0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&lt;/t</a:t>
            </a:r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&gt;&lt;td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"*{</a:t>
            </a:r>
            <a:r>
              <a:rPr lang="sr-Latn-RS" i="1" dirty="0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&gt;&lt;/td&gt;&lt;tr&gt;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4308" y="3733620"/>
            <a:ext cx="77829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"&lt;table&gt;\r\n"</a:t>
            </a:r>
          </a:p>
          <a:p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 &lt;tr&gt;&lt;t</a:t>
            </a:r>
            <a:r>
              <a:rPr lang="sr-Latn-RS">
                <a:solidFill>
                  <a:srgbClr val="2A00FF"/>
                </a:solidFill>
                <a:latin typeface="Consolas" panose="020B0609020204030204" pitchFamily="49" charset="0"/>
              </a:rPr>
              <a:t>h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&gt;Id&lt;/t</a:t>
            </a:r>
            <a:r>
              <a:rPr lang="sr-Latn-RS">
                <a:solidFill>
                  <a:srgbClr val="2A00FF"/>
                </a:solidFill>
                <a:latin typeface="Consolas" panose="020B0609020204030204" pitchFamily="49" charset="0"/>
              </a:rPr>
              <a:t>h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&gt;&lt;td&gt;"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+ zanr.getId()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"&lt;/td&gt;&lt;/tr&gt;\r\n"</a:t>
            </a:r>
          </a:p>
          <a:p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 &lt;tr&gt;&lt;t</a:t>
            </a:r>
            <a:r>
              <a:rPr lang="sr-Latn-RS">
                <a:solidFill>
                  <a:srgbClr val="2A00FF"/>
                </a:solidFill>
                <a:latin typeface="Consolas" panose="020B0609020204030204" pitchFamily="49" charset="0"/>
              </a:rPr>
              <a:t>h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&gt;Naziv&lt;/t</a:t>
            </a:r>
            <a:r>
              <a:rPr lang="sr-Latn-RS">
                <a:solidFill>
                  <a:srgbClr val="2A00FF"/>
                </a:solidFill>
                <a:latin typeface="Consolas" panose="020B0609020204030204" pitchFamily="49" charset="0"/>
              </a:rPr>
              <a:t>h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&gt;&lt;td&gt;"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+ zanr.getNaziv()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"&lt;/td&gt;&lt;/tr&gt;\r\n"</a:t>
            </a:r>
          </a:p>
          <a:p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"&lt;/table&gt;\r\n"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4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Izrazi </a:t>
            </a:r>
            <a:r>
              <a:rPr lang="en-US" sz="4000">
                <a:latin typeface="+mn-lt"/>
              </a:rPr>
              <a:t>- </a:t>
            </a:r>
            <a:r>
              <a:rPr lang="en-US" sz="4000" i="1">
                <a:latin typeface="+mn-lt"/>
              </a:rPr>
              <a:t>selection expressions</a:t>
            </a:r>
            <a:endParaRPr lang="en-US" sz="4000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193813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sr-Latn-RS"/>
              <a:t>slični </a:t>
            </a:r>
            <a:r>
              <a:rPr lang="en-US"/>
              <a:t>variable expressions</a:t>
            </a:r>
            <a:endParaRPr lang="sr-Latn-RS"/>
          </a:p>
          <a:p>
            <a:r>
              <a:rPr lang="sr-Latn-RS"/>
              <a:t>k</a:t>
            </a:r>
            <a:r>
              <a:rPr lang="en-US" dirty="0" err="1"/>
              <a:t>oriste</a:t>
            </a:r>
            <a:r>
              <a:rPr lang="en-US" dirty="0"/>
              <a:t> se </a:t>
            </a:r>
            <a:r>
              <a:rPr lang="en-US" err="1"/>
              <a:t>za</a:t>
            </a:r>
            <a:r>
              <a:rPr lang="en-US"/>
              <a:t> izračunavaj</a:t>
            </a:r>
            <a:r>
              <a:rPr lang="sr-Latn-RS"/>
              <a:t>e</a:t>
            </a:r>
            <a:r>
              <a:rPr lang="en-US"/>
              <a:t> vrednost</a:t>
            </a:r>
            <a:r>
              <a:rPr lang="sr-Latn-RS"/>
              <a:t>i</a:t>
            </a:r>
            <a:r>
              <a:rPr lang="en-US"/>
              <a:t> </a:t>
            </a:r>
            <a:r>
              <a:rPr lang="sr-Latn-RS" altLang="en-US"/>
              <a:t>za </a:t>
            </a:r>
            <a:r>
              <a:rPr lang="sr-Latn-RS" altLang="en-US">
                <a:solidFill>
                  <a:srgbClr val="0878BE"/>
                </a:solidFill>
              </a:rPr>
              <a:t>prethodno odabrani</a:t>
            </a:r>
            <a:r>
              <a:rPr lang="en-US" altLang="en-US">
                <a:solidFill>
                  <a:srgbClr val="0878BE"/>
                </a:solidFill>
              </a:rPr>
              <a:t> objek</a:t>
            </a:r>
            <a:r>
              <a:rPr lang="sr-Latn-RS" altLang="en-US">
                <a:solidFill>
                  <a:srgbClr val="0878BE"/>
                </a:solidFill>
              </a:rPr>
              <a:t>a</a:t>
            </a:r>
            <a:r>
              <a:rPr lang="en-US" altLang="en-US">
                <a:solidFill>
                  <a:srgbClr val="0878BE"/>
                </a:solidFill>
              </a:rPr>
              <a:t>t</a:t>
            </a:r>
            <a:endParaRPr lang="sr-Latn-RS">
              <a:solidFill>
                <a:srgbClr val="0878BE"/>
              </a:solidFill>
            </a:endParaRPr>
          </a:p>
          <a:p>
            <a:r>
              <a:rPr lang="en-US"/>
              <a:t>oblik: 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*</a:t>
            </a:r>
            <a:r>
              <a:rPr lang="pt-BR" i="1">
                <a:solidFill>
                  <a:srgbClr val="2A00FF"/>
                </a:solidFill>
                <a:latin typeface="Consolas" panose="020B0609020204030204" pitchFamily="49" charset="0"/>
              </a:rPr>
              <a:t>{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property</a:t>
            </a:r>
            <a:r>
              <a:rPr lang="pt-BR" i="1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pt-BR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/>
              <a:t>Obekat se mora prethodno odabrati sa </a:t>
            </a:r>
            <a:r>
              <a:rPr lang="en-US" b="1"/>
              <a:t>th:object</a:t>
            </a:r>
            <a:r>
              <a:rPr lang="en-US"/>
              <a:t> atributom</a:t>
            </a:r>
            <a:endParaRPr lang="sr-Latn-R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52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9382" y="3657124"/>
            <a:ext cx="68809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>
                <a:solidFill>
                  <a:srgbClr val="7F007F"/>
                </a:solidFill>
                <a:latin typeface="Consolas" panose="020B0609020204030204" pitchFamily="49" charset="0"/>
              </a:rPr>
              <a:t>th:object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"${zanr}"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  &lt;tr&gt;&lt;t</a:t>
            </a:r>
            <a:r>
              <a:rPr lang="sr-Latn-RS">
                <a:solidFill>
                  <a:srgbClr val="008080"/>
                </a:solidFill>
                <a:latin typeface="Consolas" panose="020B0609020204030204" pitchFamily="49" charset="0"/>
              </a:rPr>
              <a:t>h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i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&lt;/t</a:t>
            </a:r>
            <a:r>
              <a:rPr lang="sr-Latn-RS">
                <a:solidFill>
                  <a:srgbClr val="008080"/>
                </a:solidFill>
                <a:latin typeface="Consolas" panose="020B0609020204030204" pitchFamily="49" charset="0"/>
              </a:rPr>
              <a:t>h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&gt;&lt;td </a:t>
            </a:r>
            <a:r>
              <a:rPr lang="en-US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"*{id}"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&gt;&lt;/td&gt;&lt;tr&gt;</a:t>
            </a:r>
            <a:endParaRPr lang="sr-Latn-RS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&lt;tr&gt;&lt;t</a:t>
            </a:r>
            <a:r>
              <a:rPr lang="sr-Latn-RS">
                <a:solidFill>
                  <a:srgbClr val="008080"/>
                </a:solidFill>
                <a:latin typeface="Consolas" panose="020B0609020204030204" pitchFamily="49" charset="0"/>
              </a:rPr>
              <a:t>h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sr-Latn-RS" i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&lt;/t</a:t>
            </a:r>
            <a:r>
              <a:rPr lang="sr-Latn-RS">
                <a:solidFill>
                  <a:srgbClr val="008080"/>
                </a:solidFill>
                <a:latin typeface="Consolas" panose="020B0609020204030204" pitchFamily="49" charset="0"/>
              </a:rPr>
              <a:t>h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&gt;&lt;td </a:t>
            </a:r>
            <a:r>
              <a:rPr lang="en-US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"*{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&gt;&lt;/td&gt;&lt;tr&gt;</a:t>
            </a:r>
          </a:p>
          <a:p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9381" y="5134452"/>
            <a:ext cx="68809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  &lt;tr&gt;&lt;t</a:t>
            </a:r>
            <a:r>
              <a:rPr lang="sr-Latn-RS">
                <a:solidFill>
                  <a:srgbClr val="008080"/>
                </a:solidFill>
                <a:latin typeface="Consolas" panose="020B0609020204030204" pitchFamily="49" charset="0"/>
              </a:rPr>
              <a:t>h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i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&lt;/t</a:t>
            </a:r>
            <a:r>
              <a:rPr lang="sr-Latn-RS">
                <a:solidFill>
                  <a:srgbClr val="008080"/>
                </a:solidFill>
                <a:latin typeface="Consolas" panose="020B0609020204030204" pitchFamily="49" charset="0"/>
              </a:rPr>
              <a:t>h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&gt;&lt;td&gt;</a:t>
            </a:r>
            <a:r>
              <a:rPr lang="sr-Latn-RS" i="1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&lt;/td&gt;&lt;tr&gt;</a:t>
            </a:r>
            <a:endParaRPr lang="sr-Latn-RS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&lt;tr&gt;&lt;t</a:t>
            </a:r>
            <a:r>
              <a:rPr lang="sr-Latn-RS">
                <a:solidFill>
                  <a:srgbClr val="008080"/>
                </a:solidFill>
                <a:latin typeface="Consolas" panose="020B0609020204030204" pitchFamily="49" charset="0"/>
              </a:rPr>
              <a:t>h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sr-Latn-RS" i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&lt;/t</a:t>
            </a:r>
            <a:r>
              <a:rPr lang="sr-Latn-RS">
                <a:solidFill>
                  <a:srgbClr val="008080"/>
                </a:solidFill>
                <a:latin typeface="Consolas" panose="020B0609020204030204" pitchFamily="49" charset="0"/>
              </a:rPr>
              <a:t>h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&gt;&lt;td&gt;</a:t>
            </a:r>
            <a:r>
              <a:rPr lang="sr-Latn-RS" i="1">
                <a:solidFill>
                  <a:srgbClr val="000000"/>
                </a:solidFill>
                <a:latin typeface="Consolas" panose="020B0609020204030204" pitchFamily="49" charset="0"/>
              </a:rPr>
              <a:t>akcija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&lt;/td&gt;&lt;tr&gt;</a:t>
            </a:r>
          </a:p>
          <a:p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07566" y="4770264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4989" y="4723924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3465993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Izrazi </a:t>
            </a:r>
            <a:r>
              <a:rPr lang="en-US" sz="4000">
                <a:latin typeface="+mn-lt"/>
              </a:rPr>
              <a:t>- </a:t>
            </a:r>
            <a:r>
              <a:rPr lang="en-US" sz="4000" i="1">
                <a:latin typeface="+mn-lt"/>
              </a:rPr>
              <a:t>l</a:t>
            </a:r>
            <a:r>
              <a:rPr lang="en-US" altLang="en-US" sz="4000" i="1">
                <a:latin typeface="+mn-lt"/>
              </a:rPr>
              <a:t>ink </a:t>
            </a:r>
            <a:r>
              <a:rPr lang="en-US" altLang="en-US" sz="4000" i="1" dirty="0">
                <a:latin typeface="+mn-lt"/>
              </a:rPr>
              <a:t>(URL</a:t>
            </a:r>
            <a:r>
              <a:rPr lang="en-US" altLang="en-US" sz="4000" i="1">
                <a:latin typeface="+mn-lt"/>
              </a:rPr>
              <a:t>) expressions</a:t>
            </a:r>
            <a:endParaRPr lang="en-US" sz="4000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5152123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sr-Latn-RS" dirty="0" err="1"/>
              <a:t>k</a:t>
            </a:r>
            <a:r>
              <a:rPr lang="en-US" dirty="0" err="1"/>
              <a:t>oriste</a:t>
            </a:r>
            <a:r>
              <a:rPr lang="en-US" dirty="0"/>
              <a:t> se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formiranje</a:t>
            </a:r>
            <a:r>
              <a:rPr lang="en-US" dirty="0"/>
              <a:t> </a:t>
            </a:r>
            <a:r>
              <a:rPr lang="sr-Latn-RS" dirty="0"/>
              <a:t>URL-ova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sr-Latn-RS" dirty="0"/>
              <a:t>čni URL</a:t>
            </a:r>
          </a:p>
          <a:p>
            <a:r>
              <a:rPr lang="sr-Latn-RS" dirty="0"/>
              <a:t>tipično se koriste za popunjavanje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sr-Latn-RS" dirty="0"/>
              <a:t> atributa</a:t>
            </a:r>
          </a:p>
          <a:p>
            <a:r>
              <a:rPr lang="en-US" dirty="0" err="1"/>
              <a:t>oblik</a:t>
            </a:r>
            <a:r>
              <a:rPr lang="en-US" dirty="0"/>
              <a:t>: 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@{/url_nastavak}</a:t>
            </a:r>
            <a:endParaRPr lang="pt-BR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razli</a:t>
            </a:r>
            <a:r>
              <a:rPr lang="sr-Latn-RS" dirty="0" err="1"/>
              <a:t>čiti</a:t>
            </a:r>
            <a:r>
              <a:rPr lang="sr-Latn-RS" dirty="0"/>
              <a:t> tipovi URL</a:t>
            </a:r>
          </a:p>
          <a:p>
            <a:r>
              <a:rPr lang="sr-Latn-RS" dirty="0"/>
              <a:t>Apsolutni URL </a:t>
            </a:r>
            <a:r>
              <a:rPr lang="sr-Latn-RS" i="1" dirty="0">
                <a:solidFill>
                  <a:srgbClr val="2A00FF"/>
                </a:solidFill>
                <a:latin typeface="Consolas" panose="020B0609020204030204" pitchFamily="49" charset="0"/>
              </a:rPr>
              <a:t>http://localhost:8080/Bioskop/Filmovi/Details?id=1</a:t>
            </a:r>
          </a:p>
          <a:p>
            <a:r>
              <a:rPr lang="sr-Latn-RS" dirty="0"/>
              <a:t>Relativni URL se dele na</a:t>
            </a:r>
          </a:p>
          <a:p>
            <a:pPr lvl="1"/>
            <a:r>
              <a:rPr lang="sr-Latn-RS" dirty="0"/>
              <a:t>Relativni u odnosu na stanicu: </a:t>
            </a:r>
            <a:r>
              <a:rPr lang="sr-Latn-R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login.html 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		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 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sr-Latn-R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login.html</a:t>
            </a:r>
          </a:p>
          <a:p>
            <a:pPr lvl="1"/>
            <a:r>
              <a:rPr lang="sr-Latn-RS" dirty="0"/>
              <a:t>Relativni u odnosu na </a:t>
            </a:r>
            <a:r>
              <a:rPr lang="sr-Latn-RS" dirty="0" err="1"/>
              <a:t>context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sr-Latn-RS" dirty="0"/>
              <a:t>će se iz </a:t>
            </a:r>
            <a:r>
              <a:rPr lang="sr-Latn-RS" dirty="0" err="1"/>
              <a:t>contex</a:t>
            </a:r>
            <a:r>
              <a:rPr lang="sr-Latn-RS" dirty="0"/>
              <a:t> objekta automatski dodati ime </a:t>
            </a:r>
            <a:r>
              <a:rPr lang="sr-Latn-RS" dirty="0" err="1"/>
              <a:t>applikacije</a:t>
            </a:r>
            <a:r>
              <a:rPr lang="sr-Latn-RS" dirty="0"/>
              <a:t>: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Details?id</a:t>
            </a:r>
            <a:r>
              <a:rPr lang="sr-Latn-RS" i="1" dirty="0">
                <a:solidFill>
                  <a:srgbClr val="2A00FF"/>
                </a:solidFill>
                <a:latin typeface="Consolas" panose="020B0609020204030204" pitchFamily="49" charset="0"/>
              </a:rPr>
              <a:t>=1    /Bioskop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Details?id</a:t>
            </a:r>
            <a:r>
              <a:rPr lang="sr-Latn-RS" i="1" dirty="0">
                <a:solidFill>
                  <a:srgbClr val="2A00FF"/>
                </a:solidFill>
                <a:latin typeface="Consolas" panose="020B0609020204030204" pitchFamily="49" charset="0"/>
              </a:rPr>
              <a:t>=1</a:t>
            </a:r>
          </a:p>
          <a:p>
            <a:pPr lvl="1"/>
            <a:r>
              <a:rPr lang="sr-Latn-RS" dirty="0"/>
              <a:t>Relativni u odnosu na server, dozvoljava pozivanje druge aplikacije na istom serveru: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~/</a:t>
            </a:r>
            <a:r>
              <a:rPr lang="sr-Latn-R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DrugaAplikacija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sr-Latn-R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OstatakURL</a:t>
            </a:r>
            <a:endParaRPr lang="sr-Latn-RS" i="1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sr-Latn-RS" i="1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53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88586" y="5618809"/>
            <a:ext cx="443567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F75F4D-6AB4-48AC-8564-6CA208A49F59}"/>
              </a:ext>
            </a:extLst>
          </p:cNvPr>
          <p:cNvCxnSpPr/>
          <p:nvPr/>
        </p:nvCxnSpPr>
        <p:spPr>
          <a:xfrm>
            <a:off x="7194128" y="4790134"/>
            <a:ext cx="443567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E91DBF-1042-47ED-ADD9-E4D36C258E7C}"/>
              </a:ext>
            </a:extLst>
          </p:cNvPr>
          <p:cNvSpPr txBox="1"/>
          <p:nvPr/>
        </p:nvSpPr>
        <p:spPr>
          <a:xfrm>
            <a:off x="4146128" y="4238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Bio 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 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/index.html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21124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Izrazi </a:t>
            </a:r>
            <a:r>
              <a:rPr lang="en-US" sz="4000">
                <a:latin typeface="+mn-lt"/>
              </a:rPr>
              <a:t>- </a:t>
            </a:r>
            <a:r>
              <a:rPr lang="en-US" sz="4000" i="1">
                <a:latin typeface="+mn-lt"/>
              </a:rPr>
              <a:t>l</a:t>
            </a:r>
            <a:r>
              <a:rPr lang="en-US" altLang="en-US" sz="4000" i="1">
                <a:latin typeface="+mn-lt"/>
              </a:rPr>
              <a:t>ink </a:t>
            </a:r>
            <a:r>
              <a:rPr lang="en-US" altLang="en-US" sz="4000" i="1" dirty="0">
                <a:latin typeface="+mn-lt"/>
              </a:rPr>
              <a:t>(URL</a:t>
            </a:r>
            <a:r>
              <a:rPr lang="en-US" altLang="en-US" sz="4000" i="1">
                <a:latin typeface="+mn-lt"/>
              </a:rPr>
              <a:t>) expressions</a:t>
            </a:r>
            <a:endParaRPr lang="en-US" sz="4000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6326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/>
          </a:bodyPr>
          <a:lstStyle/>
          <a:p>
            <a:r>
              <a:rPr lang="sr-Latn-RS"/>
              <a:t>Apsolutni URL 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http://localhost:8080/Bioskop/Filmovi/Details?id=1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9382" y="2484939"/>
            <a:ext cx="1168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pt-BR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i="1">
                <a:solidFill>
                  <a:srgbClr val="2A00FF"/>
                </a:solidFill>
                <a:latin typeface="Consolas" panose="020B0609020204030204" pitchFamily="49" charset="0"/>
              </a:rPr>
              <a:t>"@{http://localhost:8080/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Bioskop/Filmovi/Details</a:t>
            </a:r>
            <a:r>
              <a:rPr lang="pt-BR" i="1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pt-BR" i="1">
                <a:solidFill>
                  <a:srgbClr val="2A00FF"/>
                </a:solidFill>
                <a:latin typeface="Consolas" panose="020B0609020204030204" pitchFamily="49" charset="0"/>
              </a:rPr>
              <a:t>d=${itFilm.id})}"</a:t>
            </a:r>
            <a:r>
              <a:rPr lang="pt-B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i="1">
                <a:solidFill>
                  <a:srgbClr val="000000"/>
                </a:solidFill>
                <a:latin typeface="Consolas" panose="020B0609020204030204" pitchFamily="49" charset="0"/>
              </a:rPr>
              <a:t>Avengers: Endgame</a:t>
            </a:r>
            <a:r>
              <a:rPr lang="pt-BR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382" y="3767201"/>
            <a:ext cx="10695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"http://localhost:8080/Bioskop/Filmovi/Details?id=1"</a:t>
            </a:r>
            <a:r>
              <a:rPr lang="en-US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i="1">
                <a:solidFill>
                  <a:srgbClr val="000000"/>
                </a:solidFill>
                <a:latin typeface="Consolas" panose="020B0609020204030204" pitchFamily="49" charset="0"/>
              </a:rPr>
              <a:t>Avengers: Endgame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17621" y="3131270"/>
            <a:ext cx="0" cy="47377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5028" y="2946604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09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Izrazi </a:t>
            </a:r>
            <a:r>
              <a:rPr lang="en-US" sz="4000">
                <a:latin typeface="+mn-lt"/>
              </a:rPr>
              <a:t>- </a:t>
            </a:r>
            <a:r>
              <a:rPr lang="en-US" sz="4000" i="1">
                <a:latin typeface="+mn-lt"/>
              </a:rPr>
              <a:t>l</a:t>
            </a:r>
            <a:r>
              <a:rPr lang="en-US" altLang="en-US" sz="4000" i="1">
                <a:latin typeface="+mn-lt"/>
              </a:rPr>
              <a:t>ink </a:t>
            </a:r>
            <a:r>
              <a:rPr lang="en-US" altLang="en-US" sz="4000" i="1" dirty="0">
                <a:latin typeface="+mn-lt"/>
              </a:rPr>
              <a:t>(URL</a:t>
            </a:r>
            <a:r>
              <a:rPr lang="en-US" altLang="en-US" sz="4000" i="1">
                <a:latin typeface="+mn-lt"/>
              </a:rPr>
              <a:t>) expressions</a:t>
            </a:r>
            <a:endParaRPr lang="en-US" sz="4000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1389419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/>
              <a:t>Relativni u odnosu na context</a:t>
            </a:r>
            <a:r>
              <a:rPr lang="en-US"/>
              <a:t>, gde </a:t>
            </a:r>
            <a:r>
              <a:rPr lang="sr-Latn-RS"/>
              <a:t>će se iz contex objekta automatski dodati ime applikacije 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/Filmovi/Details?id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=1</a:t>
            </a:r>
            <a:endParaRPr lang="sr-Latn-RS"/>
          </a:p>
          <a:p>
            <a:r>
              <a:rPr lang="sr-Latn-RS"/>
              <a:t>b</a:t>
            </a:r>
            <a:r>
              <a:rPr lang="en-US" dirty="0" err="1"/>
              <a:t>azi</a:t>
            </a:r>
            <a:r>
              <a:rPr lang="sr-Latn-RS" dirty="0"/>
              <a:t>čni URL se čita iz </a:t>
            </a:r>
            <a:r>
              <a:rPr lang="sr-Latn-RS" i="1" dirty="0"/>
              <a:t>context </a:t>
            </a:r>
            <a:r>
              <a:rPr lang="sr-Latn-RS" i="1"/>
              <a:t>path</a:t>
            </a:r>
            <a:r>
              <a:rPr lang="sr-Latn-RS"/>
              <a:t>-a aplikacije</a:t>
            </a:r>
            <a:endParaRPr lang="sr-Latn-RS" dirty="0"/>
          </a:p>
        </p:txBody>
      </p:sp>
      <p:sp>
        <p:nvSpPr>
          <p:cNvPr id="8" name="Rectangle 7"/>
          <p:cNvSpPr/>
          <p:nvPr/>
        </p:nvSpPr>
        <p:spPr>
          <a:xfrm>
            <a:off x="2572251" y="3252512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base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"@{/}"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66802" y="325251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base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Bioskop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9382" y="3954201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"@{/Korisnici}"</a:t>
            </a:r>
            <a:r>
              <a:rPr lang="pt-B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korisnici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50040" y="3954201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Bioskop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Korisnici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korisnici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86291" y="3437178"/>
            <a:ext cx="443567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45717" y="4138867"/>
            <a:ext cx="443567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83201" y="3008869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66439" y="3720787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58758" y="4708699"/>
            <a:ext cx="930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pt-BR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i="1">
                <a:solidFill>
                  <a:srgbClr val="2A00FF"/>
                </a:solidFill>
                <a:latin typeface="Consolas" panose="020B0609020204030204" pitchFamily="49" charset="0"/>
              </a:rPr>
              <a:t>"@{/Filmovi/Details(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pt-BR" i="1">
                <a:solidFill>
                  <a:srgbClr val="2A00FF"/>
                </a:solidFill>
                <a:latin typeface="Consolas" panose="020B0609020204030204" pitchFamily="49" charset="0"/>
              </a:rPr>
              <a:t>d=${itFilm.id})}"</a:t>
            </a:r>
            <a:r>
              <a:rPr lang="pt-B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i="1">
                <a:solidFill>
                  <a:srgbClr val="000000"/>
                </a:solidFill>
                <a:latin typeface="Consolas" panose="020B0609020204030204" pitchFamily="49" charset="0"/>
              </a:rPr>
              <a:t>Avengers: Endgame</a:t>
            </a:r>
            <a:r>
              <a:rPr lang="pt-BR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16455" y="6181506"/>
            <a:ext cx="7149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i="1">
                <a:solidFill>
                  <a:srgbClr val="2A00FF"/>
                </a:solidFill>
                <a:latin typeface="Consolas" panose="020B0609020204030204" pitchFamily="49" charset="0"/>
              </a:rPr>
              <a:t>Filmovi/Details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?id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=1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i="1">
                <a:solidFill>
                  <a:srgbClr val="000000"/>
                </a:solidFill>
                <a:latin typeface="Consolas" panose="020B0609020204030204" pitchFamily="49" charset="0"/>
              </a:rPr>
              <a:t>Avengers: Endgame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23933" y="5747611"/>
            <a:ext cx="0" cy="29880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0285" y="5734794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91582" y="5343018"/>
            <a:ext cx="904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pt-BR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i="1">
                <a:solidFill>
                  <a:srgbClr val="2A00FF"/>
                </a:solidFill>
                <a:latin typeface="Consolas" panose="020B0609020204030204" pitchFamily="49" charset="0"/>
              </a:rPr>
              <a:t>"@{/Filmovi/Details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?id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=1</a:t>
            </a:r>
            <a:r>
              <a:rPr lang="pt-BR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i="1">
                <a:solidFill>
                  <a:srgbClr val="000000"/>
                </a:solidFill>
                <a:latin typeface="Consolas" panose="020B0609020204030204" pitchFamily="49" charset="0"/>
              </a:rPr>
              <a:t>Avengers: Endgame</a:t>
            </a:r>
            <a:r>
              <a:rPr lang="pt-BR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04171" y="497666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i="1">
                <a:solidFill>
                  <a:srgbClr val="000000"/>
                </a:solidFill>
                <a:latin typeface="Consolas" panose="020B0609020204030204" pitchFamily="49" charset="0"/>
              </a:rPr>
              <a:t>ili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365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Izrazi </a:t>
            </a:r>
            <a:r>
              <a:rPr lang="en-US" sz="4000">
                <a:latin typeface="+mn-lt"/>
              </a:rPr>
              <a:t>- </a:t>
            </a:r>
            <a:r>
              <a:rPr lang="en-US" sz="4000" i="1">
                <a:latin typeface="+mn-lt"/>
              </a:rPr>
              <a:t>message (i18) expressions</a:t>
            </a:r>
            <a:endParaRPr lang="en-US" sz="4000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193813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sr-Latn-RS"/>
              <a:t>nazivaju se još i </a:t>
            </a:r>
            <a:r>
              <a:rPr lang="en-US" i="1"/>
              <a:t>text externalization</a:t>
            </a:r>
            <a:r>
              <a:rPr lang="sr-Latn-RS" i="1"/>
              <a:t>, </a:t>
            </a:r>
            <a:r>
              <a:rPr lang="en-US" i="1"/>
              <a:t>internationalization</a:t>
            </a:r>
            <a:r>
              <a:rPr lang="en-US"/>
              <a:t> </a:t>
            </a:r>
            <a:r>
              <a:rPr lang="sr-Latn-RS"/>
              <a:t>ili</a:t>
            </a:r>
            <a:r>
              <a:rPr lang="en-US"/>
              <a:t> </a:t>
            </a:r>
            <a:r>
              <a:rPr lang="en-US" i="1"/>
              <a:t>i18n</a:t>
            </a:r>
            <a:endParaRPr lang="sr-Latn-RS"/>
          </a:p>
          <a:p>
            <a:r>
              <a:rPr lang="sr-Latn-RS"/>
              <a:t>k</a:t>
            </a:r>
            <a:r>
              <a:rPr lang="en-US" dirty="0" err="1"/>
              <a:t>oriste</a:t>
            </a:r>
            <a:r>
              <a:rPr lang="en-US" dirty="0"/>
              <a:t> se </a:t>
            </a:r>
            <a:r>
              <a:rPr lang="en-US" err="1"/>
              <a:t>za</a:t>
            </a:r>
            <a:r>
              <a:rPr lang="en-US"/>
              <a:t> pribavljanje </a:t>
            </a:r>
            <a:r>
              <a:rPr lang="en-US">
                <a:solidFill>
                  <a:srgbClr val="0878BE"/>
                </a:solidFill>
              </a:rPr>
              <a:t>locale secifičnih poruka</a:t>
            </a:r>
            <a:r>
              <a:rPr lang="en-US"/>
              <a:t> iz spoljnjeg izvora</a:t>
            </a:r>
            <a:endParaRPr lang="sr-Latn-RS">
              <a:solidFill>
                <a:srgbClr val="0878BE"/>
              </a:solidFill>
            </a:endParaRPr>
          </a:p>
          <a:p>
            <a:r>
              <a:rPr lang="sr-Latn-RS"/>
              <a:t>izvor može biti .property fajl</a:t>
            </a:r>
          </a:p>
          <a:p>
            <a:r>
              <a:rPr lang="en-US"/>
              <a:t>oblik: 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#</a:t>
            </a:r>
            <a:r>
              <a:rPr lang="pt-BR" i="1">
                <a:solidFill>
                  <a:srgbClr val="2A00FF"/>
                </a:solidFill>
                <a:latin typeface="Consolas" panose="020B0609020204030204" pitchFamily="49" charset="0"/>
              </a:rPr>
              <a:t>{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kljč</a:t>
            </a:r>
            <a:r>
              <a:rPr lang="pt-BR" i="1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pt-BR" i="1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8644" y="4492413"/>
            <a:ext cx="11074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sr-Latn-R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i="1" dirty="0">
                <a:solidFill>
                  <a:srgbClr val="2A00FF"/>
                </a:solidFill>
                <a:latin typeface="Consolas" panose="020B0609020204030204" pitchFamily="49" charset="0"/>
              </a:rPr>
              <a:t>#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{</a:t>
            </a:r>
            <a:r>
              <a:rPr lang="sr-Latn-R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filmovi.film.trajanje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film.trajanje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62998" y="5748437"/>
            <a:ext cx="4456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trajanje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182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35851" y="5212632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93274" y="5166292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768" y="3631874"/>
            <a:ext cx="720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/>
              <a:t>filmovi.film.trajanje=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trajanje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3017" y="6229969"/>
            <a:ext cx="549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InternacionalizacijaController</a:t>
            </a:r>
            <a:r>
              <a:rPr lang="sr-Latn-RS" b="1" dirty="0">
                <a:solidFill>
                  <a:srgbClr val="FF0000"/>
                </a:solidFill>
              </a:rPr>
              <a:t> i internacionalizacija.html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453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Izrazi </a:t>
            </a:r>
            <a:r>
              <a:rPr lang="en-US" sz="4000">
                <a:latin typeface="+mn-lt"/>
              </a:rPr>
              <a:t>- </a:t>
            </a:r>
            <a:r>
              <a:rPr lang="en-US" sz="4000" i="1">
                <a:latin typeface="+mn-lt"/>
              </a:rPr>
              <a:t>fragment expressions</a:t>
            </a:r>
            <a:endParaRPr lang="en-US" sz="4000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475939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k</a:t>
            </a:r>
            <a:r>
              <a:rPr lang="en-US" dirty="0" err="1"/>
              <a:t>oriste</a:t>
            </a:r>
            <a:r>
              <a:rPr lang="en-US" dirty="0"/>
              <a:t> se za </a:t>
            </a:r>
            <a:r>
              <a:rPr lang="en-US" dirty="0" err="1"/>
              <a:t>pribavljanje</a:t>
            </a:r>
            <a:r>
              <a:rPr lang="en-US" dirty="0"/>
              <a:t> </a:t>
            </a:r>
            <a:r>
              <a:rPr lang="en-US" dirty="0" err="1">
                <a:solidFill>
                  <a:srgbClr val="0878BE"/>
                </a:solidFill>
              </a:rPr>
              <a:t>fragmenata</a:t>
            </a:r>
            <a:r>
              <a:rPr lang="en-US" dirty="0">
                <a:solidFill>
                  <a:srgbClr val="0878BE"/>
                </a:solidFill>
              </a:rPr>
              <a:t> </a:t>
            </a:r>
            <a:r>
              <a:rPr lang="en-US" dirty="0" err="1">
                <a:solidFill>
                  <a:srgbClr val="0878BE"/>
                </a:solidFill>
              </a:rPr>
              <a:t>drugih</a:t>
            </a:r>
            <a:r>
              <a:rPr lang="en-US" dirty="0">
                <a:solidFill>
                  <a:srgbClr val="0878BE"/>
                </a:solidFill>
              </a:rPr>
              <a:t> HTML </a:t>
            </a:r>
            <a:r>
              <a:rPr lang="en-US" dirty="0" err="1">
                <a:solidFill>
                  <a:srgbClr val="0878BE"/>
                </a:solidFill>
              </a:rPr>
              <a:t>stranica</a:t>
            </a:r>
            <a:r>
              <a:rPr lang="en-US" dirty="0"/>
              <a:t> </a:t>
            </a:r>
          </a:p>
          <a:p>
            <a:r>
              <a:rPr lang="en-US" dirty="0" err="1"/>
              <a:t>cilj</a:t>
            </a:r>
            <a:r>
              <a:rPr lang="en-US" dirty="0"/>
              <a:t> je </a:t>
            </a:r>
            <a:r>
              <a:rPr lang="en-US" dirty="0" err="1"/>
              <a:t>ponovno</a:t>
            </a:r>
            <a:r>
              <a:rPr lang="en-US" dirty="0"/>
              <a:t> </a:t>
            </a:r>
            <a:r>
              <a:rPr lang="en-US" dirty="0" err="1"/>
              <a:t>iskori</a:t>
            </a:r>
            <a:r>
              <a:rPr lang="sr-Latn-RS" dirty="0" err="1"/>
              <a:t>šć</a:t>
            </a:r>
            <a:r>
              <a:rPr lang="en-US" dirty="0" err="1"/>
              <a:t>enje</a:t>
            </a:r>
            <a:r>
              <a:rPr lang="sr-Latn-RS" dirty="0"/>
              <a:t> često ponavljanih delova HTML stanice (npr. sekcije </a:t>
            </a:r>
            <a:r>
              <a:rPr lang="sr-Latn-RS" i="1" dirty="0" err="1"/>
              <a:t>header</a:t>
            </a:r>
            <a:r>
              <a:rPr lang="sr-Latn-RS" dirty="0"/>
              <a:t> i </a:t>
            </a:r>
            <a:r>
              <a:rPr lang="sr-Latn-RS" dirty="0" err="1"/>
              <a:t>fotter</a:t>
            </a:r>
            <a:r>
              <a:rPr lang="sr-Latn-RS" dirty="0"/>
              <a:t>)</a:t>
            </a:r>
            <a:endParaRPr lang="en-US" dirty="0"/>
          </a:p>
          <a:p>
            <a:r>
              <a:rPr lang="en-US" b="1" dirty="0"/>
              <a:t>U </a:t>
            </a:r>
            <a:r>
              <a:rPr lang="en-US" b="1" dirty="0" err="1"/>
              <a:t>posmatranu</a:t>
            </a:r>
            <a:r>
              <a:rPr lang="en-US" b="1" dirty="0"/>
              <a:t> html </a:t>
            </a:r>
            <a:r>
              <a:rPr lang="en-US" b="1" dirty="0" err="1"/>
              <a:t>stranicu</a:t>
            </a:r>
            <a:r>
              <a:rPr lang="en-US" b="1" dirty="0"/>
              <a:t> </a:t>
            </a:r>
            <a:r>
              <a:rPr lang="en-US" b="1" dirty="0" err="1"/>
              <a:t>ubacujem</a:t>
            </a:r>
            <a:r>
              <a:rPr lang="en-US" b="1" dirty="0"/>
              <a:t> </a:t>
            </a:r>
            <a:r>
              <a:rPr lang="en-US" b="1" dirty="0" err="1"/>
              <a:t>delove</a:t>
            </a:r>
            <a:r>
              <a:rPr lang="en-US" b="1" dirty="0"/>
              <a:t> </a:t>
            </a:r>
            <a:r>
              <a:rPr lang="en-US" b="1" dirty="0" err="1"/>
              <a:t>drugih</a:t>
            </a:r>
            <a:r>
              <a:rPr lang="en-US" b="1" dirty="0"/>
              <a:t> </a:t>
            </a:r>
            <a:r>
              <a:rPr lang="en-US" b="1" dirty="0" err="1"/>
              <a:t>stranica</a:t>
            </a:r>
            <a:endParaRPr lang="sr-Latn-RS" b="1" dirty="0"/>
          </a:p>
          <a:p>
            <a:r>
              <a:rPr lang="sr-Latn-RS" dirty="0"/>
              <a:t>Fragmenti ste mogu kreirati u </a:t>
            </a:r>
            <a:r>
              <a:rPr lang="sr-Latn-RS" dirty="0" err="1"/>
              <a:t>posebim</a:t>
            </a:r>
            <a:r>
              <a:rPr lang="sr-Latn-RS" dirty="0"/>
              <a:t> stranicama ili u jednoj stanici</a:t>
            </a:r>
            <a:br>
              <a:rPr lang="sr-Latn-RS" dirty="0"/>
            </a:br>
            <a:r>
              <a:rPr lang="en-US" dirty="0" err="1"/>
              <a:t>oblik</a:t>
            </a:r>
            <a:r>
              <a:rPr lang="sr-Latn-RS" dirty="0"/>
              <a:t>: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El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ementZaKojiSeFragmentDefinise</a:t>
            </a:r>
            <a:r>
              <a:rPr lang="sr-Latn-R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nazivFragmenta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dirty="0"/>
          </a:p>
          <a:p>
            <a:r>
              <a:rPr lang="sr-Latn-RS" dirty="0"/>
              <a:t>Postoje 3 osnovna načina za uključivanje sadržaj </a:t>
            </a:r>
            <a:r>
              <a:rPr lang="sr-Latn-RS" dirty="0" err="1"/>
              <a:t>fragemnata</a:t>
            </a:r>
            <a:endParaRPr lang="sr-Latn-RS" dirty="0"/>
          </a:p>
          <a:p>
            <a:pPr lvl="1"/>
            <a:r>
              <a:rPr lang="en-US" dirty="0"/>
              <a:t>insert – </a:t>
            </a:r>
            <a:r>
              <a:rPr lang="sr-Latn-RS" dirty="0"/>
              <a:t>u elementu se </a:t>
            </a:r>
            <a:r>
              <a:rPr lang="sr-Latn-RS" dirty="0" err="1"/>
              <a:t>insertuje</a:t>
            </a:r>
            <a:r>
              <a:rPr lang="sr-Latn-RS" dirty="0"/>
              <a:t> element koji je definisan kao fragment</a:t>
            </a:r>
            <a:endParaRPr lang="en-US" dirty="0"/>
          </a:p>
          <a:p>
            <a:pPr lvl="1"/>
            <a:r>
              <a:rPr lang="en-US" dirty="0"/>
              <a:t>replace –</a:t>
            </a:r>
            <a:r>
              <a:rPr lang="sr-Latn-RS" dirty="0"/>
              <a:t> element se menja sa elementom koji je definisan kao fragment</a:t>
            </a:r>
            <a:endParaRPr lang="en-US" dirty="0"/>
          </a:p>
          <a:p>
            <a:pPr lvl="1"/>
            <a:r>
              <a:rPr lang="en-US" dirty="0"/>
              <a:t>include –</a:t>
            </a:r>
            <a:r>
              <a:rPr lang="sr-Latn-RS" dirty="0"/>
              <a:t>uključivanje sadržaja - </a:t>
            </a:r>
            <a:r>
              <a:rPr lang="sr-Latn-RS" dirty="0" err="1"/>
              <a:t>depricated</a:t>
            </a:r>
            <a:r>
              <a:rPr lang="sr-Latn-RS" dirty="0"/>
              <a:t> </a:t>
            </a:r>
            <a:r>
              <a:rPr lang="en-US" dirty="0"/>
              <a:t>legacy code</a:t>
            </a:r>
          </a:p>
          <a:p>
            <a:r>
              <a:rPr lang="en-US" dirty="0" err="1"/>
              <a:t>oblik</a:t>
            </a:r>
            <a:r>
              <a:rPr lang="en-US" dirty="0"/>
              <a:t>: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El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ementZaKojiSeFragmentUkljucuje</a:t>
            </a:r>
            <a:r>
              <a:rPr lang="sr-Latn-R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:</a:t>
            </a:r>
            <a:r>
              <a:rPr lang="sr-Latn-RS" dirty="0">
                <a:solidFill>
                  <a:srgbClr val="7F007F"/>
                </a:solidFill>
                <a:latin typeface="Consolas" panose="020B0609020204030204" pitchFamily="49" charset="0"/>
              </a:rPr>
              <a:t>insert=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"~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nazivHTMLstranice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i="1" dirty="0">
                <a:solidFill>
                  <a:srgbClr val="2A00FF"/>
                </a:solidFill>
                <a:latin typeface="Consolas" panose="020B0609020204030204" pitchFamily="49" charset="0"/>
              </a:rPr>
              <a:t>:: 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nazivFragmenta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hlinkClick r:id="rId2"/>
              </a:rPr>
              <a:t>https://www.baeldung.com/spring-thymeleaf-fragments</a:t>
            </a:r>
            <a:r>
              <a:rPr lang="sr-Latn-RS" dirty="0"/>
              <a:t> </a:t>
            </a:r>
          </a:p>
          <a:p>
            <a:r>
              <a:rPr lang="sr-Latn-RS" dirty="0">
                <a:hlinkClick r:id="rId3"/>
              </a:rPr>
              <a:t>https://www.thymeleaf.org/doc/tutorials/3.0/usingthymeleaf.html#template-layout</a:t>
            </a:r>
            <a:r>
              <a:rPr lang="sr-Latn-RS" dirty="0"/>
              <a:t> </a:t>
            </a:r>
          </a:p>
          <a:p>
            <a:pPr marL="0" indent="0">
              <a:buNone/>
            </a:pPr>
            <a:endParaRPr lang="pt-BR" i="1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BFDF3B-8740-4E23-BE45-9C99EDCF315B}"/>
              </a:ext>
            </a:extLst>
          </p:cNvPr>
          <p:cNvCxnSpPr>
            <a:cxnSpLocks/>
          </p:cNvCxnSpPr>
          <p:nvPr/>
        </p:nvCxnSpPr>
        <p:spPr>
          <a:xfrm flipH="1">
            <a:off x="6970929" y="4308706"/>
            <a:ext cx="2270348" cy="6356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6DDCE4E-25E3-4B82-955A-B2D096E1E3B2}"/>
              </a:ext>
            </a:extLst>
          </p:cNvPr>
          <p:cNvSpPr/>
          <p:nvPr/>
        </p:nvSpPr>
        <p:spPr>
          <a:xfrm>
            <a:off x="8990042" y="3916917"/>
            <a:ext cx="92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Npr</a:t>
            </a:r>
            <a:r>
              <a:rPr lang="en-US" b="1" dirty="0">
                <a:solidFill>
                  <a:srgbClr val="FF0000"/>
                </a:solidFill>
              </a:rPr>
              <a:t>. div</a:t>
            </a:r>
          </a:p>
        </p:txBody>
      </p:sp>
    </p:spTree>
    <p:extLst>
      <p:ext uri="{BB962C8B-B14F-4D97-AF65-F5344CB8AC3E}">
        <p14:creationId xmlns:p14="http://schemas.microsoft.com/office/powerpoint/2010/main" val="3876288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Izrazi </a:t>
            </a:r>
            <a:r>
              <a:rPr lang="en-US" sz="4000">
                <a:latin typeface="+mn-lt"/>
              </a:rPr>
              <a:t>- </a:t>
            </a:r>
            <a:r>
              <a:rPr lang="en-US" sz="4000" i="1">
                <a:latin typeface="+mn-lt"/>
              </a:rPr>
              <a:t>fragment expressions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382" y="1663622"/>
            <a:ext cx="858238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fragmenti.html</a:t>
            </a:r>
          </a:p>
          <a:p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header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th:insert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"~{fragments/general.html :: header}"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Consolas"/>
              </a:rPr>
              <a:t>header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  <a:endParaRPr lang="sr-Latn-RS" i="1" dirty="0">
              <a:solidFill>
                <a:srgbClr val="008080"/>
              </a:solidFill>
              <a:latin typeface="Consolas"/>
            </a:endParaRPr>
          </a:p>
          <a:p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h2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sr-Latn-RS" i="1" dirty="0">
                <a:solidFill>
                  <a:srgbClr val="000000"/>
                </a:solidFill>
                <a:latin typeface="Consolas"/>
              </a:rPr>
              <a:t>Rad sa fragmentima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Consolas"/>
              </a:rPr>
              <a:t>h2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  <a:endParaRPr lang="sr-Latn-RS" i="1" dirty="0">
              <a:solidFill>
                <a:srgbClr val="008080"/>
              </a:solidFill>
              <a:latin typeface="Consolas"/>
            </a:endParaRPr>
          </a:p>
          <a:p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th:replace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"~{fragments/general.html :: footer}"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160577" y="2886128"/>
            <a:ext cx="0" cy="399532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08807" y="2901228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9382" y="3304432"/>
            <a:ext cx="480913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general.html</a:t>
            </a:r>
          </a:p>
          <a:p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th:fragment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"header"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&lt;p&gt;</a:t>
            </a:r>
            <a:r>
              <a:rPr lang="sr-Latn-RS" i="1" dirty="0">
                <a:solidFill>
                  <a:srgbClr val="000000"/>
                </a:solidFill>
                <a:latin typeface="Consolas"/>
              </a:rPr>
              <a:t>Neki tekst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u 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zaglavlju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&lt;/p&gt;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h2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sr-Latn-RS" i="1" dirty="0">
                <a:solidFill>
                  <a:srgbClr val="000000"/>
                </a:solidFill>
                <a:latin typeface="Consolas"/>
              </a:rPr>
              <a:t>Opšta stranica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Consolas"/>
              </a:rPr>
              <a:t>h2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footer </a:t>
            </a:r>
            <a:r>
              <a:rPr lang="en-US" dirty="0" err="1">
                <a:solidFill>
                  <a:srgbClr val="7F007F"/>
                </a:solidFill>
                <a:latin typeface="Consolas"/>
              </a:rPr>
              <a:t>th:fragment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"footer"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/>
              </a:rPr>
              <a:t>	&lt;p&gt;</a:t>
            </a:r>
            <a:r>
              <a:rPr lang="sr-Latn-RS" i="1" dirty="0">
                <a:solidFill>
                  <a:srgbClr val="000000"/>
                </a:solidFill>
                <a:latin typeface="Consolas"/>
              </a:rPr>
              <a:t>Neki tekst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u 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podno</a:t>
            </a:r>
            <a:r>
              <a:rPr lang="sr-Latn-RS" i="1" dirty="0">
                <a:solidFill>
                  <a:srgbClr val="000000"/>
                </a:solidFill>
                <a:latin typeface="Consolas"/>
              </a:rPr>
              <a:t>ž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ju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&lt;/p&gt;</a:t>
            </a:r>
            <a:endParaRPr lang="en-US" i="1" dirty="0">
              <a:solidFill>
                <a:srgbClr val="008080"/>
              </a:solidFill>
              <a:latin typeface="Consolas"/>
            </a:endParaRPr>
          </a:p>
          <a:p>
            <a:r>
              <a:rPr lang="en-US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footer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07958" y="3242628"/>
            <a:ext cx="672542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fragmenti.html</a:t>
            </a:r>
          </a:p>
          <a:p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header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</a:t>
            </a:r>
            <a:endParaRPr lang="sr-Latn-RS" i="1" dirty="0">
              <a:solidFill>
                <a:srgbClr val="000000"/>
              </a:solidFill>
              <a:latin typeface="Consolas"/>
            </a:endParaRPr>
          </a:p>
          <a:p>
            <a:r>
              <a:rPr lang="sr-Latn-RS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 dirty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&lt;p&gt;</a:t>
            </a:r>
            <a:r>
              <a:rPr lang="sr-Latn-RS" i="1" dirty="0">
                <a:solidFill>
                  <a:srgbClr val="000000"/>
                </a:solidFill>
                <a:latin typeface="Consolas"/>
              </a:rPr>
              <a:t>Neki tekst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u 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zaglavlju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&lt;/p&gt;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sr-Latn-RS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Consolas"/>
              </a:rPr>
              <a:t>header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  <a:endParaRPr lang="sr-Latn-RS" i="1" dirty="0">
              <a:solidFill>
                <a:srgbClr val="008080"/>
              </a:solidFill>
              <a:latin typeface="Consolas"/>
            </a:endParaRPr>
          </a:p>
          <a:p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h2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sr-Latn-RS" i="1" dirty="0">
                <a:solidFill>
                  <a:srgbClr val="000000"/>
                </a:solidFill>
                <a:latin typeface="Consolas"/>
              </a:rPr>
              <a:t>Rad sa fragmentima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Consolas"/>
              </a:rPr>
              <a:t>h2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  <a:endParaRPr lang="sr-Latn-RS" i="1" dirty="0">
              <a:solidFill>
                <a:srgbClr val="008080"/>
              </a:solidFill>
              <a:latin typeface="Consolas"/>
            </a:endParaRPr>
          </a:p>
          <a:p>
            <a:r>
              <a:rPr lang="en-US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footer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</a:t>
            </a:r>
            <a:endParaRPr lang="sr-Latn-RS" i="1" dirty="0">
              <a:solidFill>
                <a:srgbClr val="000000"/>
              </a:solidFill>
              <a:latin typeface="Consolas"/>
            </a:endParaRPr>
          </a:p>
          <a:p>
            <a:r>
              <a:rPr lang="sr-Latn-RS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&lt;p&gt;</a:t>
            </a:r>
            <a:r>
              <a:rPr lang="sr-Latn-RS" i="1" dirty="0">
                <a:solidFill>
                  <a:srgbClr val="000000"/>
                </a:solidFill>
                <a:latin typeface="Consolas"/>
              </a:rPr>
              <a:t>Neki tekst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u 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podno</a:t>
            </a:r>
            <a:r>
              <a:rPr lang="sr-Latn-RS" i="1" dirty="0">
                <a:solidFill>
                  <a:srgbClr val="000000"/>
                </a:solidFill>
                <a:latin typeface="Consolas"/>
              </a:rPr>
              <a:t>ž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ju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&lt;/p&gt;</a:t>
            </a:r>
            <a:endParaRPr lang="sr-Latn-RS" i="1" dirty="0">
              <a:solidFill>
                <a:srgbClr val="000000"/>
              </a:solidFill>
              <a:latin typeface="Consolas"/>
            </a:endParaRPr>
          </a:p>
          <a:p>
            <a:r>
              <a:rPr lang="en-US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/>
              </a:rPr>
              <a:t>footer</a:t>
            </a:r>
            <a:r>
              <a:rPr lang="en-US" i="1" dirty="0">
                <a:solidFill>
                  <a:srgbClr val="008080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69031" y="2910573"/>
            <a:ext cx="30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3017" y="6229969"/>
            <a:ext cx="377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FragmentiController</a:t>
            </a:r>
            <a:r>
              <a:rPr lang="sr-Latn-RS" b="1" dirty="0">
                <a:solidFill>
                  <a:srgbClr val="FF0000"/>
                </a:solidFill>
              </a:rPr>
              <a:t> i fragmenti.html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898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Flexible layouts</a:t>
            </a:r>
            <a:endParaRPr lang="en-US" sz="4000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475939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/>
              <a:t>Osnovna ideja je da se napravi fleksibilni prostorni raspored stranica koji nije vi</a:t>
            </a:r>
            <a:r>
              <a:rPr lang="sr-Latn-RS"/>
              <a:t>š</a:t>
            </a:r>
            <a:r>
              <a:rPr lang="en-US"/>
              <a:t>e samo jednostavno ubacivnje fragmenat</a:t>
            </a:r>
            <a:r>
              <a:rPr lang="sr-Latn-RS"/>
              <a:t>a.</a:t>
            </a:r>
          </a:p>
          <a:p>
            <a:r>
              <a:rPr lang="sr-Latn-RS"/>
              <a:t>Kreirati fragmente tako da oni dobijaju podatke iz templejta koji ih pozivaju kao npr. naslov stanice</a:t>
            </a:r>
            <a:endParaRPr lang="en-US"/>
          </a:p>
          <a:p>
            <a:r>
              <a:rPr lang="en-US" b="1"/>
              <a:t>Delove posmatrane html stranice ubacujem u drugu stranicu u kojoj je definisan prostorni raspored svih stranica</a:t>
            </a:r>
            <a:endParaRPr lang="sr-Latn-RS" b="1"/>
          </a:p>
          <a:p>
            <a:endParaRPr lang="sr-Latn-RS"/>
          </a:p>
          <a:p>
            <a:endParaRPr lang="pt-BR" i="1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Template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algn="just"/>
            <a:r>
              <a:rPr lang="en-US" dirty="0" err="1"/>
              <a:t>softverska</a:t>
            </a:r>
            <a:r>
              <a:rPr lang="en-US" dirty="0"/>
              <a:t> </a:t>
            </a:r>
            <a:r>
              <a:rPr lang="en-US" dirty="0" err="1"/>
              <a:t>komponenta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 da</a:t>
            </a:r>
            <a:r>
              <a:rPr lang="sr-Latn-RS" dirty="0"/>
              <a:t> </a:t>
            </a:r>
            <a:r>
              <a:rPr lang="sr-Latn-RS" dirty="0">
                <a:solidFill>
                  <a:srgbClr val="0878BE"/>
                </a:solidFill>
              </a:rPr>
              <a:t>automatski</a:t>
            </a:r>
            <a:r>
              <a:rPr lang="en-US" dirty="0"/>
              <a:t> u </a:t>
            </a:r>
            <a:r>
              <a:rPr lang="en-US" dirty="0" err="1"/>
              <a:t>proizvoljan</a:t>
            </a:r>
            <a:r>
              <a:rPr lang="en-US" dirty="0"/>
              <a:t> </a:t>
            </a:r>
            <a:r>
              <a:rPr lang="en-US" dirty="0" err="1"/>
              <a:t>tekstualni</a:t>
            </a:r>
            <a:r>
              <a:rPr lang="en-US" dirty="0"/>
              <a:t> </a:t>
            </a:r>
            <a:r>
              <a:rPr lang="sr-Latn-RS" dirty="0"/>
              <a:t>šablon, napisan određenom sintaksom, </a:t>
            </a:r>
            <a:r>
              <a:rPr lang="sr-Latn-RS" dirty="0">
                <a:solidFill>
                  <a:srgbClr val="0878BE"/>
                </a:solidFill>
              </a:rPr>
              <a:t>ubaci</a:t>
            </a:r>
            <a:r>
              <a:rPr lang="sr-Latn-RS" dirty="0"/>
              <a:t> odgovarajuće </a:t>
            </a:r>
            <a:r>
              <a:rPr lang="sr-Latn-RS" dirty="0">
                <a:solidFill>
                  <a:srgbClr val="0878BE"/>
                </a:solidFill>
              </a:rPr>
              <a:t>podatke</a:t>
            </a:r>
            <a:r>
              <a:rPr lang="sr-Latn-RS" dirty="0"/>
              <a:t> na posebno</a:t>
            </a:r>
            <a:r>
              <a:rPr lang="en-US" dirty="0"/>
              <a:t> </a:t>
            </a:r>
            <a:r>
              <a:rPr lang="en-US" dirty="0" err="1"/>
              <a:t>unapred</a:t>
            </a:r>
            <a:r>
              <a:rPr lang="sr-Latn-RS" dirty="0"/>
              <a:t> obeležena mesta i na </a:t>
            </a:r>
            <a:r>
              <a:rPr lang="en-US" dirty="0" err="1"/>
              <a:t>specificirani</a:t>
            </a:r>
            <a:r>
              <a:rPr lang="sr-Latn-RS" dirty="0"/>
              <a:t> način</a:t>
            </a:r>
          </a:p>
          <a:p>
            <a:pPr algn="just"/>
            <a:r>
              <a:rPr lang="sr-Latn-RS" i="1" dirty="0"/>
              <a:t>template engine </a:t>
            </a:r>
            <a:r>
              <a:rPr lang="sr-Latn-RS" dirty="0"/>
              <a:t>može biti deo </a:t>
            </a:r>
            <a:r>
              <a:rPr lang="sr-Latn-RS" i="1" dirty="0"/>
              <a:t>framework</a:t>
            </a:r>
            <a:r>
              <a:rPr lang="sr-Latn-RS" dirty="0"/>
              <a:t>-a ili može biti </a:t>
            </a:r>
            <a:r>
              <a:rPr lang="sr-Latn-RS" i="1" dirty="0"/>
              <a:t>3rd-party</a:t>
            </a:r>
            <a:r>
              <a:rPr lang="sr-Latn-RS" dirty="0"/>
              <a:t> biblioteka</a:t>
            </a:r>
            <a:endParaRPr lang="en-US" dirty="0"/>
          </a:p>
          <a:p>
            <a:pPr algn="just"/>
            <a:r>
              <a:rPr lang="sr-Latn-RS" dirty="0" err="1"/>
              <a:t>p</a:t>
            </a:r>
            <a:r>
              <a:rPr lang="en-US" dirty="0" err="1"/>
              <a:t>rogramer</a:t>
            </a:r>
            <a:r>
              <a:rPr lang="en-US" dirty="0"/>
              <a:t> pi</a:t>
            </a:r>
            <a:r>
              <a:rPr lang="sr-Latn-RS" dirty="0"/>
              <a:t>še statičke </a:t>
            </a:r>
            <a:r>
              <a:rPr lang="sr-Latn-RS" dirty="0">
                <a:solidFill>
                  <a:srgbClr val="0878BE"/>
                </a:solidFill>
              </a:rPr>
              <a:t>tekstualne šablone </a:t>
            </a:r>
            <a:r>
              <a:rPr lang="sr-Latn-RS" dirty="0"/>
              <a:t>u pogodnom </a:t>
            </a:r>
            <a:r>
              <a:rPr lang="sr-Latn-RS" i="1" dirty="0"/>
              <a:t>editor</a:t>
            </a:r>
            <a:r>
              <a:rPr lang="sr-Latn-RS" dirty="0"/>
              <a:t>-u za odabranu sintaksu, a zatim šablone </a:t>
            </a:r>
            <a:r>
              <a:rPr lang="sr-Latn-RS" dirty="0">
                <a:solidFill>
                  <a:srgbClr val="0878BE"/>
                </a:solidFill>
              </a:rPr>
              <a:t>dopunjuje specifikacijom</a:t>
            </a:r>
            <a:r>
              <a:rPr lang="sr-Latn-RS" dirty="0"/>
              <a:t> na osnovu koje će </a:t>
            </a:r>
            <a:r>
              <a:rPr lang="sr-Latn-RS" i="1" dirty="0"/>
              <a:t>template </a:t>
            </a:r>
            <a:r>
              <a:rPr lang="sr-Latn-RS" i="1" dirty="0" err="1"/>
              <a:t>engine</a:t>
            </a:r>
            <a:r>
              <a:rPr lang="sr-Latn-RS" i="1" dirty="0"/>
              <a:t> </a:t>
            </a:r>
            <a:r>
              <a:rPr lang="sr-Latn-RS" b="1" dirty="0"/>
              <a:t>za vreme izvršavanja </a:t>
            </a:r>
            <a:r>
              <a:rPr lang="sr-Latn-RS" dirty="0"/>
              <a:t>ubaciti odgovarajuće podatke</a:t>
            </a:r>
          </a:p>
          <a:p>
            <a:pPr algn="just"/>
            <a:r>
              <a:rPr lang="sr-Latn-RS" dirty="0"/>
              <a:t>način pisanja specifikacije zavisi od samog </a:t>
            </a:r>
            <a:r>
              <a:rPr lang="sr-Latn-RS" i="1" dirty="0"/>
              <a:t>template engine</a:t>
            </a:r>
            <a:r>
              <a:rPr lang="sr-Latn-RS" dirty="0"/>
              <a:t>-a</a:t>
            </a:r>
          </a:p>
          <a:p>
            <a:pPr algn="just"/>
            <a:r>
              <a:rPr lang="sr-Latn-RS" i="1" dirty="0"/>
              <a:t>template engine</a:t>
            </a:r>
            <a:r>
              <a:rPr lang="sr-Latn-RS" dirty="0"/>
              <a:t>-u je pored tekstualnog šablona sa specifikacijom potreban i </a:t>
            </a:r>
            <a:r>
              <a:rPr lang="sr-Latn-RS" dirty="0">
                <a:solidFill>
                  <a:srgbClr val="0878BE"/>
                </a:solidFill>
              </a:rPr>
              <a:t>izvor podataka </a:t>
            </a:r>
            <a:r>
              <a:rPr lang="sr-Latn-RS" dirty="0"/>
              <a:t>da bi proizveo konačan rezultat</a:t>
            </a:r>
          </a:p>
          <a:p>
            <a:pPr algn="just"/>
            <a:r>
              <a:rPr lang="sr-Latn-RS" dirty="0"/>
              <a:t>ako je šablon statički HTML dokument, tada iz njega nastaje </a:t>
            </a:r>
            <a:r>
              <a:rPr lang="sr-Latn-RS" dirty="0">
                <a:solidFill>
                  <a:srgbClr val="0878BE"/>
                </a:solidFill>
              </a:rPr>
              <a:t>dinamički HTML </a:t>
            </a:r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86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Izrazi </a:t>
            </a:r>
            <a:r>
              <a:rPr lang="en-US" sz="4000">
                <a:latin typeface="+mn-lt"/>
              </a:rPr>
              <a:t>- </a:t>
            </a:r>
            <a:r>
              <a:rPr lang="en-US" sz="4000" i="1">
                <a:latin typeface="+mn-lt"/>
              </a:rPr>
              <a:t>fragment expressions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382" y="1663622"/>
            <a:ext cx="116840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r-Latn-RS" sz="1400" dirty="0">
                <a:solidFill>
                  <a:srgbClr val="FF0000"/>
                </a:solidFill>
                <a:latin typeface="Consolas" panose="020B0609020204030204" pitchFamily="49" charset="0"/>
              </a:rPr>
              <a:t>raspored.html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DOCTYPE 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html&gt;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html </a:t>
            </a:r>
            <a:r>
              <a:rPr lang="en-US" sz="1400" dirty="0" err="1">
                <a:solidFill>
                  <a:srgbClr val="7F007F"/>
                </a:solidFill>
                <a:latin typeface="Consolas"/>
              </a:rPr>
              <a:t>th:replace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"~{fragments/layout.html :: 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zajednick</a:t>
            </a:r>
            <a:r>
              <a:rPr lang="sr-Latn-RS" sz="1400" i="1" dirty="0">
                <a:solidFill>
                  <a:srgbClr val="2A00FF"/>
                </a:solidFill>
                <a:latin typeface="Consolas"/>
              </a:rPr>
              <a:t>a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Stranica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(~{::title},~{::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centralniDiv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})}"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sz="1400" i="1" dirty="0">
              <a:solidFill>
                <a:srgbClr val="008080"/>
              </a:solidFill>
              <a:latin typeface="Consolas"/>
            </a:endParaRP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title </a:t>
            </a:r>
            <a:r>
              <a:rPr lang="en-US" sz="1400" dirty="0" err="1">
                <a:solidFill>
                  <a:srgbClr val="7F007F"/>
                </a:solidFill>
                <a:latin typeface="Consolas"/>
              </a:rPr>
              <a:t>th:text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"'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Fleksibilni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 layout'"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 dirty="0">
                <a:solidFill>
                  <a:srgbClr val="3F7F7F"/>
                </a:solidFill>
                <a:latin typeface="Consolas"/>
              </a:rPr>
              <a:t>title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sz="1400" dirty="0" err="1">
                <a:solidFill>
                  <a:srgbClr val="7F007F"/>
                </a:solidFill>
                <a:latin typeface="Consolas"/>
              </a:rPr>
              <a:t>th:fragment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centralniDiv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h2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Naslov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fleksibilnog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layouta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h2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p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Tekst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fleksibilnog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layouta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p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6231" y="5453051"/>
            <a:ext cx="30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2338" y="5822383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>
                <a:solidFill>
                  <a:srgbClr val="FF0000"/>
                </a:solidFill>
                <a:latin typeface="Consolas" panose="020B0609020204030204" pitchFamily="49" charset="0"/>
              </a:rPr>
              <a:t>layout.html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A6DC1-208C-48C2-BBB1-08AFBFFF3341}"/>
              </a:ext>
            </a:extLst>
          </p:cNvPr>
          <p:cNvSpPr/>
          <p:nvPr/>
        </p:nvSpPr>
        <p:spPr>
          <a:xfrm>
            <a:off x="5803017" y="6229969"/>
            <a:ext cx="3557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RasporedController</a:t>
            </a:r>
            <a:r>
              <a:rPr lang="sr-Latn-RS" b="1" dirty="0">
                <a:solidFill>
                  <a:srgbClr val="FF0000"/>
                </a:solidFill>
              </a:rPr>
              <a:t> i </a:t>
            </a:r>
            <a:r>
              <a:rPr lang="en-US" b="1" dirty="0" err="1">
                <a:solidFill>
                  <a:srgbClr val="FF0000"/>
                </a:solidFill>
              </a:rPr>
              <a:t>raspored</a:t>
            </a:r>
            <a:r>
              <a:rPr lang="sr-Latn-RS" b="1" dirty="0">
                <a:solidFill>
                  <a:srgbClr val="FF0000"/>
                </a:solidFill>
              </a:rPr>
              <a:t>.html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88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Izrazi </a:t>
            </a:r>
            <a:r>
              <a:rPr lang="en-US" sz="4000">
                <a:latin typeface="+mn-lt"/>
              </a:rPr>
              <a:t>- </a:t>
            </a:r>
            <a:r>
              <a:rPr lang="en-US" sz="4000" i="1">
                <a:latin typeface="+mn-lt"/>
              </a:rPr>
              <a:t>fragment expressions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382" y="1663622"/>
            <a:ext cx="11684000" cy="41857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r-Latn-RS" sz="1400" dirty="0">
                <a:solidFill>
                  <a:srgbClr val="FF0000"/>
                </a:solidFill>
                <a:latin typeface="Consolas" panose="020B0609020204030204" pitchFamily="49" charset="0"/>
              </a:rPr>
              <a:t>layout.html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DOCTYPE 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html&gt;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html </a:t>
            </a:r>
            <a:r>
              <a:rPr lang="en-US" sz="1400" dirty="0" err="1">
                <a:solidFill>
                  <a:srgbClr val="7F007F"/>
                </a:solidFill>
                <a:latin typeface="Consolas"/>
              </a:rPr>
              <a:t>th:fragment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zajednick</a:t>
            </a:r>
            <a:r>
              <a:rPr lang="sr-Latn-RS" sz="1400" i="1" dirty="0">
                <a:solidFill>
                  <a:srgbClr val="2A00FF"/>
                </a:solidFill>
                <a:latin typeface="Consolas"/>
              </a:rPr>
              <a:t>a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Stranica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(title, 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centralniDiv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)"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meta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title </a:t>
            </a:r>
            <a:r>
              <a:rPr lang="en-US" sz="1400" dirty="0" err="1">
                <a:solidFill>
                  <a:srgbClr val="7F007F"/>
                </a:solidFill>
                <a:latin typeface="Consolas"/>
              </a:rPr>
              <a:t>th:replace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"${title}"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neki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naslov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koji se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menja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i="1" dirty="0">
                <a:solidFill>
                  <a:srgbClr val="3F7F7F"/>
                </a:solidFill>
                <a:latin typeface="Consolas"/>
              </a:rPr>
              <a:t>title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header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</a:t>
            </a:r>
            <a:endParaRPr lang="sr-Latn-RS" sz="1400" i="1" dirty="0">
              <a:solidFill>
                <a:srgbClr val="000000"/>
              </a:solidFill>
              <a:latin typeface="Consolas"/>
            </a:endParaRP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&lt;p&gt;</a:t>
            </a:r>
            <a:r>
              <a:rPr lang="sr-Latn-RS" sz="1400" i="1" dirty="0">
                <a:solidFill>
                  <a:srgbClr val="000000"/>
                </a:solidFill>
                <a:latin typeface="Consolas"/>
              </a:rPr>
              <a:t>Neki tekst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u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zaglavlju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&lt;/p&gt;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i="1" dirty="0">
                <a:solidFill>
                  <a:srgbClr val="3F7F7F"/>
                </a:solidFill>
                <a:latin typeface="Consolas"/>
              </a:rPr>
              <a:t>header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endParaRPr lang="sr-Latn-RS" sz="1400" i="1" dirty="0">
              <a:solidFill>
                <a:srgbClr val="008080"/>
              </a:solidFill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sz="1400" dirty="0" err="1">
                <a:solidFill>
                  <a:srgbClr val="7F007F"/>
                </a:solidFill>
                <a:latin typeface="Consolas"/>
              </a:rPr>
              <a:t>th:replace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"${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centralniDiv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}"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centralni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deo koji se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menja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i="1" dirty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endParaRPr lang="sr-Latn-RS" sz="1400" i="1" dirty="0">
              <a:solidFill>
                <a:srgbClr val="008080"/>
              </a:solidFill>
              <a:latin typeface="Consolas"/>
            </a:endParaRPr>
          </a:p>
          <a:p>
            <a:endParaRPr lang="en-US" sz="1400" i="1" dirty="0">
              <a:solidFill>
                <a:srgbClr val="008080"/>
              </a:solidFill>
              <a:latin typeface="Consolas"/>
            </a:endParaRP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footer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</a:t>
            </a:r>
            <a:endParaRPr lang="sr-Latn-RS" sz="1400" i="1" dirty="0">
              <a:solidFill>
                <a:srgbClr val="000000"/>
              </a:solidFill>
              <a:latin typeface="Consolas"/>
            </a:endParaRP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&lt;p&gt;</a:t>
            </a:r>
            <a:r>
              <a:rPr lang="sr-Latn-RS" sz="1400" i="1" dirty="0">
                <a:solidFill>
                  <a:srgbClr val="000000"/>
                </a:solidFill>
                <a:latin typeface="Consolas"/>
              </a:rPr>
              <a:t>Neki tekst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u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podno</a:t>
            </a:r>
            <a:r>
              <a:rPr lang="sr-Latn-RS" sz="1400" i="1" dirty="0">
                <a:solidFill>
                  <a:srgbClr val="000000"/>
                </a:solidFill>
                <a:latin typeface="Consolas"/>
              </a:rPr>
              <a:t>ž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ju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&lt;/p&gt;</a:t>
            </a:r>
            <a:endParaRPr lang="sr-Latn-RS" sz="1400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footer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endParaRPr lang="en-US" sz="1400" dirty="0">
              <a:latin typeface="Consolas"/>
            </a:endParaRP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45033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Izrazi </a:t>
            </a:r>
            <a:r>
              <a:rPr lang="en-US" sz="4000">
                <a:latin typeface="+mn-lt"/>
              </a:rPr>
              <a:t>- </a:t>
            </a:r>
            <a:r>
              <a:rPr lang="en-US" sz="4000" i="1">
                <a:latin typeface="+mn-lt"/>
              </a:rPr>
              <a:t>fragment expressions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382" y="1461927"/>
            <a:ext cx="11684000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r-Latn-RS" sz="1400" dirty="0">
                <a:solidFill>
                  <a:srgbClr val="FF0000"/>
                </a:solidFill>
                <a:latin typeface="Consolas" panose="020B0609020204030204" pitchFamily="49" charset="0"/>
              </a:rPr>
              <a:t>raspored.html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DOCTYPE 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html&gt;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meta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title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Fleksibilni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 layout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i="1" dirty="0">
                <a:solidFill>
                  <a:srgbClr val="3F7F7F"/>
                </a:solidFill>
                <a:latin typeface="Consolas"/>
              </a:rPr>
              <a:t>title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header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</a:t>
            </a:r>
            <a:endParaRPr lang="sr-Latn-RS" sz="1400" i="1" dirty="0">
              <a:solidFill>
                <a:srgbClr val="000000"/>
              </a:solidFill>
              <a:latin typeface="Consolas"/>
            </a:endParaRP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&lt;p&gt;</a:t>
            </a:r>
            <a:r>
              <a:rPr lang="sr-Latn-RS" sz="1400" i="1" dirty="0">
                <a:solidFill>
                  <a:srgbClr val="000000"/>
                </a:solidFill>
                <a:latin typeface="Consolas"/>
              </a:rPr>
              <a:t>Neki tekst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u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zaglavlju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&lt;/p&gt;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r>
              <a:rPr lang="sr-Latn-RS" sz="1400" i="1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i="1" dirty="0">
                <a:solidFill>
                  <a:srgbClr val="3F7F7F"/>
                </a:solidFill>
                <a:latin typeface="Consolas"/>
              </a:rPr>
              <a:t>header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endParaRPr lang="sr-Latn-RS" sz="1400" i="1" dirty="0">
              <a:solidFill>
                <a:srgbClr val="008080"/>
              </a:solidFill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h2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Naslov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fleksibilnog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layouta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h2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p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Tekst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fleksibilnog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layouta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p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  <a:endParaRPr lang="en-US" sz="1400" i="1" dirty="0">
              <a:solidFill>
                <a:srgbClr val="008080"/>
              </a:solidFill>
              <a:latin typeface="Consolas"/>
            </a:endParaRP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footer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</a:t>
            </a:r>
            <a:endParaRPr lang="sr-Latn-RS" sz="1400" i="1" dirty="0">
              <a:solidFill>
                <a:srgbClr val="000000"/>
              </a:solidFill>
              <a:latin typeface="Consolas"/>
            </a:endParaRPr>
          </a:p>
          <a:p>
            <a:r>
              <a:rPr lang="sr-Latn-RS" sz="1400" dirty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&lt;p&gt;</a:t>
            </a:r>
            <a:r>
              <a:rPr lang="sr-Latn-RS" sz="1400" i="1" dirty="0">
                <a:solidFill>
                  <a:srgbClr val="000000"/>
                </a:solidFill>
                <a:latin typeface="Consolas"/>
              </a:rPr>
              <a:t>Neki tekst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u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podno</a:t>
            </a:r>
            <a:r>
              <a:rPr lang="sr-Latn-RS" sz="1400" i="1" dirty="0">
                <a:solidFill>
                  <a:srgbClr val="000000"/>
                </a:solidFill>
                <a:latin typeface="Consolas"/>
              </a:rPr>
              <a:t>ž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ju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&lt;/p&gt;</a:t>
            </a:r>
            <a:endParaRPr lang="sr-Latn-RS" sz="1400" i="1" dirty="0">
              <a:solidFill>
                <a:srgbClr val="000000"/>
              </a:solidFill>
              <a:latin typeface="Consolas"/>
            </a:endParaRPr>
          </a:p>
          <a:p>
            <a:r>
              <a:rPr lang="sr-Latn-RS" sz="1400" i="1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footer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endParaRPr lang="en-US" sz="1400" dirty="0">
              <a:latin typeface="Consolas"/>
            </a:endParaRP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803017" y="6229969"/>
            <a:ext cx="3557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RasporedController</a:t>
            </a:r>
            <a:r>
              <a:rPr lang="sr-Latn-RS" b="1">
                <a:solidFill>
                  <a:srgbClr val="FF0000"/>
                </a:solidFill>
              </a:rPr>
              <a:t> i raspored.html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146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Supstitucija</a:t>
            </a:r>
            <a:endParaRPr lang="en-US" sz="4000" dirty="0"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382" y="1574498"/>
            <a:ext cx="11684000" cy="298699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važi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err="1"/>
              <a:t>tekstualni</a:t>
            </a:r>
            <a:r>
              <a:rPr lang="en-US"/>
              <a:t> izraz</a:t>
            </a:r>
            <a:r>
              <a:rPr lang="sr-Latn-RS"/>
              <a:t>, koristi se za formiranje tekstualnog izraza</a:t>
            </a:r>
          </a:p>
          <a:p>
            <a:r>
              <a:rPr lang="sr-Latn-RS"/>
              <a:t>umesto </a:t>
            </a:r>
            <a:r>
              <a:rPr lang="en-US"/>
              <a:t>stadardnog formiranja teksta 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l-PL" i="1">
                <a:solidFill>
                  <a:srgbClr val="2A00FF"/>
                </a:solidFill>
                <a:latin typeface="Consolas"/>
              </a:rPr>
              <a:t>'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neki tekst</a:t>
            </a:r>
            <a:r>
              <a:rPr lang="pl-PL" i="1">
                <a:solidFill>
                  <a:srgbClr val="2A00FF"/>
                </a:solidFill>
                <a:latin typeface="Consolas"/>
              </a:rPr>
              <a:t>'</a:t>
            </a:r>
            <a:r>
              <a:rPr lang="en-US" i="1">
                <a:solidFill>
                  <a:srgbClr val="2A00FF"/>
                </a:solidFill>
                <a:latin typeface="Consolas"/>
              </a:rPr>
              <a:t> + ${varijabla} +</a:t>
            </a:r>
            <a:r>
              <a:rPr lang="pl-PL" i="1">
                <a:solidFill>
                  <a:srgbClr val="2A00FF"/>
                </a:solidFill>
                <a:latin typeface="Consolas"/>
              </a:rPr>
              <a:t>'</a:t>
            </a:r>
            <a:r>
              <a:rPr lang="en-US" i="1">
                <a:solidFill>
                  <a:srgbClr val="2A00FF"/>
                </a:solidFill>
                <a:latin typeface="Consolas"/>
              </a:rPr>
              <a:t>neki tekst</a:t>
            </a:r>
            <a:r>
              <a:rPr lang="pl-PL" i="1">
                <a:solidFill>
                  <a:srgbClr val="2A00FF"/>
                </a:solidFill>
                <a:latin typeface="Consolas"/>
              </a:rPr>
              <a:t>'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en-US" dirty="0"/>
          </a:p>
          <a:p>
            <a:r>
              <a:rPr lang="en-US"/>
              <a:t>ume</a:t>
            </a:r>
            <a:r>
              <a:rPr lang="sr-Latn-RS"/>
              <a:t>će </a:t>
            </a:r>
            <a:r>
              <a:rPr lang="en-US"/>
              <a:t>izraz se </a:t>
            </a:r>
            <a:r>
              <a:rPr lang="sr-Latn-RS"/>
              <a:t>između </a:t>
            </a:r>
            <a:r>
              <a:rPr lang="sr-Latn-RS" dirty="0"/>
              <a:t>znakova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|</a:t>
            </a:r>
            <a:r>
              <a:rPr lang="sr-Latn-RS" dirty="0"/>
              <a:t> zajedno sa statičkim tekstom</a:t>
            </a:r>
            <a:endParaRPr lang="en-US" dirty="0">
              <a:solidFill>
                <a:srgbClr val="0878BE"/>
              </a:solidFill>
            </a:endParaRPr>
          </a:p>
          <a:p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popunjavanja</a:t>
            </a:r>
            <a:r>
              <a:rPr lang="en-US" dirty="0"/>
              <a:t> </a:t>
            </a:r>
            <a:r>
              <a:rPr lang="sr-Latn-RS" dirty="0"/>
              <a:t>šablona (</a:t>
            </a:r>
            <a:r>
              <a:rPr lang="sr-Latn-RS" i="1" dirty="0"/>
              <a:t>render</a:t>
            </a:r>
            <a:r>
              <a:rPr lang="sr-Latn-RS" dirty="0"/>
              <a:t>-ovanja),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</a:t>
            </a:r>
            <a:r>
              <a:rPr lang="sr-Latn-RS" dirty="0"/>
              <a:t>će se dodati na tekst između znakova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| </a:t>
            </a:r>
          </a:p>
          <a:p>
            <a:r>
              <a:rPr lang="en-US" dirty="0" err="1"/>
              <a:t>oblik</a:t>
            </a:r>
            <a:r>
              <a:rPr lang="en-US" dirty="0"/>
              <a:t>: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|</a:t>
            </a:r>
            <a:r>
              <a:rPr lang="en-US" i="1" dirty="0" err="1">
                <a:latin typeface="Consolas" panose="020B0609020204030204" pitchFamily="49" charset="0"/>
              </a:rPr>
              <a:t>stati</a:t>
            </a:r>
            <a:r>
              <a:rPr lang="sr-Latn-RS" i="1">
                <a:latin typeface="Consolas" panose="020B0609020204030204" pitchFamily="49" charset="0"/>
              </a:rPr>
              <a:t>čki</a:t>
            </a:r>
            <a:r>
              <a:rPr lang="en-US" i="1">
                <a:latin typeface="Consolas" panose="020B0609020204030204" pitchFamily="49" charset="0"/>
              </a:rPr>
              <a:t>_tekst</a:t>
            </a:r>
            <a:r>
              <a:rPr lang="sr-Latn-RS" i="1">
                <a:latin typeface="Consolas" panose="020B0609020204030204" pitchFamily="49" charset="0"/>
              </a:rPr>
              <a:t> 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izraz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|</a:t>
            </a:r>
            <a:endParaRPr lang="en-US" dirty="0">
              <a:solidFill>
                <a:srgbClr val="0878BE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382" y="4908414"/>
            <a:ext cx="10565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standardnog</a:t>
            </a:r>
            <a:r>
              <a:rPr lang="en-US" dirty="0"/>
              <a:t> </a:t>
            </a:r>
            <a:r>
              <a:rPr lang="en-US" dirty="0" err="1"/>
              <a:t>formiranja</a:t>
            </a:r>
            <a:r>
              <a:rPr lang="en-US" dirty="0"/>
              <a:t> </a:t>
            </a:r>
            <a:r>
              <a:rPr lang="en-US" dirty="0" err="1"/>
              <a:t>teksta</a:t>
            </a:r>
            <a:br>
              <a:rPr lang="en-US" dirty="0">
                <a:solidFill>
                  <a:srgbClr val="008080"/>
                </a:solidFill>
                <a:latin typeface="Consolas"/>
              </a:rPr>
            </a:br>
            <a:r>
              <a:rPr lang="pl-PL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dirty="0">
                <a:solidFill>
                  <a:srgbClr val="3F7F7F"/>
                </a:solidFill>
                <a:latin typeface="Consolas"/>
              </a:rPr>
              <a:t>p </a:t>
            </a:r>
            <a:r>
              <a:rPr lang="pl-PL" dirty="0">
                <a:solidFill>
                  <a:srgbClr val="7F007F"/>
                </a:solidFill>
                <a:latin typeface="Consolas"/>
              </a:rPr>
              <a:t>th:text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i="1" dirty="0">
                <a:solidFill>
                  <a:srgbClr val="2A00FF"/>
                </a:solidFill>
                <a:latin typeface="Consolas"/>
              </a:rPr>
              <a:t>"'Rezultat zbira 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promenljive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 a</a:t>
            </a:r>
            <a:r>
              <a:rPr lang="pl-PL" i="1" dirty="0">
                <a:solidFill>
                  <a:srgbClr val="2A00FF"/>
                </a:solidFill>
                <a:latin typeface="Consolas"/>
              </a:rPr>
              <a:t> i 3 je:' +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${a+3} + </a:t>
            </a:r>
            <a:r>
              <a:rPr lang="pl-PL" i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!</a:t>
            </a:r>
            <a:r>
              <a:rPr lang="pl-PL" i="1" dirty="0">
                <a:solidFill>
                  <a:srgbClr val="2A00FF"/>
                </a:solidFill>
                <a:latin typeface="Consolas"/>
              </a:rPr>
              <a:t>'"</a:t>
            </a:r>
            <a:r>
              <a:rPr lang="pl-PL" i="1" dirty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pl-PL" i="1" dirty="0">
                <a:solidFill>
                  <a:srgbClr val="3F7F7F"/>
                </a:solidFill>
                <a:latin typeface="Consolas"/>
              </a:rPr>
              <a:t>p</a:t>
            </a:r>
            <a:r>
              <a:rPr lang="pl-PL" i="1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9382" y="5765007"/>
            <a:ext cx="10565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supstitucija</a:t>
            </a:r>
            <a:br>
              <a:rPr lang="en-US" dirty="0">
                <a:solidFill>
                  <a:srgbClr val="008080"/>
                </a:solidFill>
                <a:latin typeface="Consolas"/>
              </a:rPr>
            </a:br>
            <a:r>
              <a:rPr lang="pl-PL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dirty="0">
                <a:solidFill>
                  <a:srgbClr val="3F7F7F"/>
                </a:solidFill>
                <a:latin typeface="Consolas"/>
              </a:rPr>
              <a:t>p </a:t>
            </a:r>
            <a:r>
              <a:rPr lang="pl-PL" dirty="0">
                <a:solidFill>
                  <a:srgbClr val="7F007F"/>
                </a:solidFill>
                <a:latin typeface="Consolas"/>
              </a:rPr>
              <a:t>th:text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|</a:t>
            </a:r>
            <a:r>
              <a:rPr lang="pl-PL" i="1" dirty="0">
                <a:solidFill>
                  <a:srgbClr val="2A00FF"/>
                </a:solidFill>
                <a:latin typeface="Consolas"/>
              </a:rPr>
              <a:t>Rezultat zbira 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promenljive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 a</a:t>
            </a:r>
            <a:r>
              <a:rPr lang="pl-PL" i="1" dirty="0">
                <a:solidFill>
                  <a:srgbClr val="2A00FF"/>
                </a:solidFill>
                <a:latin typeface="Consolas"/>
              </a:rPr>
              <a:t> i 3 je: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${a+3}!|</a:t>
            </a:r>
            <a:r>
              <a:rPr lang="pl-PL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i="1" dirty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pl-PL" i="1" dirty="0">
                <a:solidFill>
                  <a:srgbClr val="3F7F7F"/>
                </a:solidFill>
                <a:latin typeface="Consolas"/>
              </a:rPr>
              <a:t>p</a:t>
            </a:r>
            <a:r>
              <a:rPr lang="pl-PL" i="1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658932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Supstitucija</a:t>
            </a:r>
            <a:endParaRPr lang="en-US" sz="4000" dirty="0">
              <a:latin typeface="+mn-lt"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5211618" y="3968964"/>
            <a:ext cx="221673" cy="2036618"/>
          </a:xfrm>
          <a:prstGeom prst="rightBrace">
            <a:avLst/>
          </a:prstGeom>
          <a:ln w="25400" cap="flat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53316" y="5146737"/>
            <a:ext cx="173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statički tekst</a:t>
            </a:r>
            <a:endParaRPr lang="en-US" sz="2400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6860309" y="4449256"/>
            <a:ext cx="221674" cy="1076037"/>
          </a:xfrm>
          <a:prstGeom prst="rightBrace">
            <a:avLst/>
          </a:prstGeom>
          <a:ln w="25400">
            <a:solidFill>
              <a:srgbClr val="087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78B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8814" y="5118092"/>
            <a:ext cx="16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dirty="0">
                <a:solidFill>
                  <a:srgbClr val="0878BE"/>
                </a:solidFill>
              </a:rPr>
              <a:t>izraz</a:t>
            </a:r>
            <a:endParaRPr lang="en-US" sz="2400" dirty="0">
              <a:solidFill>
                <a:srgbClr val="0878BE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382" y="1574498"/>
            <a:ext cx="11684000" cy="233875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/>
              <a:t>važi </a:t>
            </a:r>
            <a:r>
              <a:rPr lang="en-US"/>
              <a:t>za bilo koji tekstualni izraz</a:t>
            </a:r>
            <a:r>
              <a:rPr lang="sr-Latn-RS"/>
              <a:t>, koristi se za formiranje tekstualnog izraza</a:t>
            </a:r>
          </a:p>
          <a:p>
            <a:r>
              <a:rPr lang="sr-Latn-RS"/>
              <a:t>umesto </a:t>
            </a:r>
            <a:r>
              <a:rPr lang="en-US"/>
              <a:t>stadardnog formiranja teksta 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l-PL" i="1">
                <a:solidFill>
                  <a:srgbClr val="2A00FF"/>
                </a:solidFill>
                <a:latin typeface="Consolas"/>
              </a:rPr>
              <a:t>'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neki tekst</a:t>
            </a:r>
            <a:r>
              <a:rPr lang="pl-PL" i="1">
                <a:solidFill>
                  <a:srgbClr val="2A00FF"/>
                </a:solidFill>
                <a:latin typeface="Consolas"/>
              </a:rPr>
              <a:t>'</a:t>
            </a:r>
            <a:r>
              <a:rPr lang="en-US" i="1">
                <a:solidFill>
                  <a:srgbClr val="2A00FF"/>
                </a:solidFill>
                <a:latin typeface="Consolas"/>
              </a:rPr>
              <a:t> + ${varijabla} +</a:t>
            </a:r>
            <a:r>
              <a:rPr lang="pl-PL" i="1">
                <a:solidFill>
                  <a:srgbClr val="2A00FF"/>
                </a:solidFill>
                <a:latin typeface="Consolas"/>
              </a:rPr>
              <a:t>'</a:t>
            </a:r>
            <a:r>
              <a:rPr lang="en-US" i="1">
                <a:solidFill>
                  <a:srgbClr val="2A00FF"/>
                </a:solidFill>
                <a:latin typeface="Consolas"/>
              </a:rPr>
              <a:t>neki tekst</a:t>
            </a:r>
            <a:r>
              <a:rPr lang="pl-PL" i="1">
                <a:solidFill>
                  <a:srgbClr val="2A00FF"/>
                </a:solidFill>
                <a:latin typeface="Consolas"/>
              </a:rPr>
              <a:t>'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en-US"/>
          </a:p>
          <a:p>
            <a:r>
              <a:rPr lang="en-US"/>
              <a:t>ume</a:t>
            </a:r>
            <a:r>
              <a:rPr lang="sr-Latn-RS"/>
              <a:t>će </a:t>
            </a:r>
            <a:r>
              <a:rPr lang="en-US"/>
              <a:t>izraz se </a:t>
            </a:r>
            <a:r>
              <a:rPr lang="sr-Latn-RS"/>
              <a:t>između znakova 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|</a:t>
            </a:r>
            <a:r>
              <a:rPr lang="sr-Latn-RS"/>
              <a:t> zajedno sa statičkim tekstom</a:t>
            </a:r>
            <a:endParaRPr lang="en-US">
              <a:solidFill>
                <a:srgbClr val="0878BE"/>
              </a:solidFill>
            </a:endParaRPr>
          </a:p>
          <a:p>
            <a:r>
              <a:rPr lang="en-US"/>
              <a:t>nakon popunjavanja </a:t>
            </a:r>
            <a:r>
              <a:rPr lang="sr-Latn-RS"/>
              <a:t>šablona (</a:t>
            </a:r>
            <a:r>
              <a:rPr lang="sr-Latn-RS" i="1"/>
              <a:t>render</a:t>
            </a:r>
            <a:r>
              <a:rPr lang="sr-Latn-RS"/>
              <a:t>-ovanja), </a:t>
            </a:r>
            <a:r>
              <a:rPr lang="en-US"/>
              <a:t>vrednost izraza </a:t>
            </a:r>
            <a:r>
              <a:rPr lang="sr-Latn-RS"/>
              <a:t>će se dodati na tekst između znakova 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| </a:t>
            </a:r>
          </a:p>
          <a:p>
            <a:r>
              <a:rPr lang="en-US"/>
              <a:t>oblik: 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|</a:t>
            </a:r>
            <a:r>
              <a:rPr lang="en-US" i="1">
                <a:latin typeface="Consolas" panose="020B0609020204030204" pitchFamily="49" charset="0"/>
              </a:rPr>
              <a:t>stati</a:t>
            </a:r>
            <a:r>
              <a:rPr lang="sr-Latn-RS" i="1">
                <a:latin typeface="Consolas" panose="020B0609020204030204" pitchFamily="49" charset="0"/>
              </a:rPr>
              <a:t>čki</a:t>
            </a:r>
            <a:r>
              <a:rPr lang="en-US" i="1">
                <a:latin typeface="Consolas" panose="020B0609020204030204" pitchFamily="49" charset="0"/>
              </a:rPr>
              <a:t>_tekst</a:t>
            </a:r>
            <a:r>
              <a:rPr lang="sr-Latn-RS" i="1">
                <a:latin typeface="Consolas" panose="020B0609020204030204" pitchFamily="49" charset="0"/>
              </a:rPr>
              <a:t> 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izraz|</a:t>
            </a:r>
            <a:endParaRPr lang="en-US">
              <a:solidFill>
                <a:srgbClr val="0878B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382" y="4161524"/>
            <a:ext cx="1168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&gt;&lt;td&gt;&lt;a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=\"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Projekcije?filmId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"\"&gt;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projekcije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&lt;/a&gt;&lt;/td&gt;&lt;/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&gt;\r\n"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62888" y="4500078"/>
            <a:ext cx="97905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"|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Projekcije?filmId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=${film.id}|"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projekcije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818405" y="6136297"/>
            <a:ext cx="8079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Projekcije?filmId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sr-Latn-R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projekcije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34169" y="5692311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91592" y="5645971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85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Definisanje lokalnih promenlivih</a:t>
            </a:r>
            <a:endParaRPr lang="en-US" sz="4000" dirty="0"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382" y="1574498"/>
            <a:ext cx="11684000" cy="316477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/>
              <a:t>Dozvoljeno je definisanje lokalnih prmenlijvih koje će biti vidljive samo u elementu u kojem su definisane</a:t>
            </a:r>
          </a:p>
          <a:p>
            <a:r>
              <a:rPr lang="sr-Latn-RS"/>
              <a:t>Navedi promeljiva i njena vrednost u atributu </a:t>
            </a:r>
            <a:r>
              <a:rPr lang="en-US">
                <a:solidFill>
                  <a:srgbClr val="7F007F"/>
                </a:solidFill>
                <a:latin typeface="Consolas" panose="020B0609020204030204" pitchFamily="49" charset="0"/>
              </a:rPr>
              <a:t>th:with</a:t>
            </a:r>
            <a:endParaRPr lang="sr-Latn-RS">
              <a:solidFill>
                <a:srgbClr val="7F007F"/>
              </a:solidFill>
              <a:latin typeface="Consolas" panose="020B0609020204030204" pitchFamily="49" charset="0"/>
            </a:endParaRPr>
          </a:p>
          <a:p>
            <a:r>
              <a:rPr lang="en-US"/>
              <a:t>oblik:</a:t>
            </a:r>
            <a:r>
              <a:rPr lang="en-US" i="1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endParaRPr lang="sr-Latn-RS" i="1">
              <a:solidFill>
                <a:srgbClr val="7F00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element </a:t>
            </a:r>
            <a:r>
              <a:rPr lang="en-US">
                <a:solidFill>
                  <a:srgbClr val="7F007F"/>
                </a:solidFill>
                <a:latin typeface="Consolas" panose="020B0609020204030204" pitchFamily="49" charset="0"/>
              </a:rPr>
              <a:t>th:</a:t>
            </a:r>
            <a:r>
              <a:rPr lang="sr-Latn-RS">
                <a:solidFill>
                  <a:srgbClr val="7F007F"/>
                </a:solidFill>
                <a:latin typeface="Consolas" panose="020B0609020204030204" pitchFamily="49" charset="0"/>
              </a:rPr>
              <a:t>with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nazivLokProm=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${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promenljiva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i="1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element </a:t>
            </a:r>
            <a:r>
              <a:rPr lang="en-US">
                <a:solidFill>
                  <a:srgbClr val="7F007F"/>
                </a:solidFill>
                <a:latin typeface="Consolas" panose="020B0609020204030204" pitchFamily="49" charset="0"/>
              </a:rPr>
              <a:t>th:</a:t>
            </a:r>
            <a:r>
              <a:rPr lang="sr-Latn-RS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nazivLokProm</a:t>
            </a:r>
            <a:r>
              <a:rPr lang="sr-Cyrl-RS" i="1">
                <a:solidFill>
                  <a:srgbClr val="2A00FF"/>
                </a:solidFill>
                <a:latin typeface="Consolas" panose="020B0609020204030204" pitchFamily="49" charset="0"/>
              </a:rPr>
              <a:t>.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atribut</a:t>
            </a:r>
            <a:r>
              <a:rPr lang="sr-Cyrl-RS" i="1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 &lt;/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element</a:t>
            </a:r>
            <a:r>
              <a:rPr lang="en-US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element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rgbClr val="0878B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49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Uslovni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izraz</a:t>
            </a:r>
            <a:endParaRPr lang="en-US" sz="40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86021" y="3859014"/>
            <a:ext cx="7639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itK</a:t>
            </a:r>
            <a:r>
              <a:rPr lang="sr-Latn-RS" i="1" dirty="0">
                <a:solidFill>
                  <a:srgbClr val="2A00FF"/>
                </a:solidFill>
                <a:latin typeface="Consolas" panose="020B0609020204030204" pitchFamily="49" charset="0"/>
              </a:rPr>
              <a:t>orisnik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.administrator}? </a:t>
            </a:r>
            <a:r>
              <a:rPr lang="en-US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'd</a:t>
            </a:r>
            <a:r>
              <a:rPr lang="sr-Cyrl-RS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а</a:t>
            </a:r>
            <a:r>
              <a:rPr lang="en-US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sr-Cyrl-RS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'ne'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15325" y="4985717"/>
            <a:ext cx="1571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da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15324" y="5927754"/>
            <a:ext cx="1571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ne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43715" y="4431993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01138" y="4385653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20233" y="5456735"/>
            <a:ext cx="361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66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9382" y="1574498"/>
            <a:ext cx="11684000" cy="1169376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Uslovni izraz je namenjen za izvr</a:t>
            </a:r>
            <a:r>
              <a:rPr lang="sr-Latn-RS"/>
              <a:t>š</a:t>
            </a:r>
            <a:r>
              <a:rPr lang="en-US"/>
              <a:t>avanje jednog od dva ponu</a:t>
            </a:r>
            <a:r>
              <a:rPr lang="sr-Latn-RS"/>
              <a:t>đ</a:t>
            </a:r>
            <a:r>
              <a:rPr lang="en-US"/>
              <a:t>ena i</a:t>
            </a:r>
            <a:r>
              <a:rPr lang="sr-Latn-RS"/>
              <a:t>z</a:t>
            </a:r>
            <a:r>
              <a:rPr lang="en-US"/>
              <a:t>ra</a:t>
            </a:r>
            <a:r>
              <a:rPr lang="sr-Latn-RS"/>
              <a:t>z</a:t>
            </a:r>
            <a:r>
              <a:rPr lang="en-US"/>
              <a:t>a u zavisnosti od re</a:t>
            </a:r>
            <a:r>
              <a:rPr lang="sr-Latn-RS"/>
              <a:t>z</a:t>
            </a:r>
            <a:r>
              <a:rPr lang="en-US"/>
              <a:t>ultata evaluacije uslova</a:t>
            </a:r>
            <a:endParaRPr lang="sr-Latn-RS"/>
          </a:p>
          <a:p>
            <a:r>
              <a:rPr lang="sr-Latn-RS"/>
              <a:t>Sva tri dela izraza (</a:t>
            </a:r>
            <a:r>
              <a:rPr lang="sr-Latn-RS" b="1"/>
              <a:t>condition</a:t>
            </a:r>
            <a:r>
              <a:rPr lang="sr-Latn-RS"/>
              <a:t>, </a:t>
            </a:r>
            <a:r>
              <a:rPr lang="sr-Latn-RS" b="1"/>
              <a:t>then</a:t>
            </a:r>
            <a:r>
              <a:rPr lang="sr-Latn-RS"/>
              <a:t> i </a:t>
            </a:r>
            <a:r>
              <a:rPr lang="sr-Latn-RS" b="1"/>
              <a:t>else</a:t>
            </a:r>
            <a:r>
              <a:rPr lang="sr-Latn-RS"/>
              <a:t>)  su izrazi za sebe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87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Čitanje parametara iz URL-a</a:t>
            </a:r>
            <a:endParaRPr lang="en-US" sz="4000" dirty="0">
              <a:latin typeface="+mn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924619" y="3426916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82042" y="3380576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98009" y="2807597"/>
            <a:ext cx="7853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"search"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param.naziv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7" y="3953555"/>
            <a:ext cx="2381250" cy="3714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974224" y="4425062"/>
            <a:ext cx="599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"search"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823200" y="2826068"/>
            <a:ext cx="711200" cy="369333"/>
          </a:xfrm>
          <a:prstGeom prst="ellipse">
            <a:avLst/>
          </a:prstGeom>
          <a:noFill/>
          <a:ln w="25400">
            <a:solidFill>
              <a:srgbClr val="F16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27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>
                <a:latin typeface="+mn-lt"/>
              </a:rPr>
              <a:t>Elvis</a:t>
            </a:r>
            <a:r>
              <a:rPr lang="en-US" sz="4000">
                <a:latin typeface="+mn-lt"/>
              </a:rPr>
              <a:t> operator</a:t>
            </a:r>
            <a:r>
              <a:rPr lang="sr-Latn-RS" sz="4000">
                <a:latin typeface="+mn-lt"/>
              </a:rPr>
              <a:t> – Predefinisani uslovni izraz</a:t>
            </a:r>
            <a:endParaRPr lang="en-US" sz="4000" dirty="0">
              <a:latin typeface="+mn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924619" y="3714281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82042" y="3667941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01137" y="5262725"/>
            <a:ext cx="361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47734" y="3124517"/>
            <a:ext cx="8487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"search"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param.naziv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}?: ''"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70" y="4377963"/>
            <a:ext cx="2381250" cy="3714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82877" y="4849470"/>
            <a:ext cx="599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"search"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92218" y="6195113"/>
            <a:ext cx="599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"search"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77" y="5788636"/>
            <a:ext cx="1685925" cy="37147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49382" y="1574498"/>
            <a:ext cx="11684000" cy="1169376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/>
              <a:t>Predstavlja specijalizaciju uslovnog izraza u kome se ne navodi </a:t>
            </a:r>
            <a:r>
              <a:rPr lang="sr-Latn-RS" b="1"/>
              <a:t>then</a:t>
            </a:r>
            <a:r>
              <a:rPr lang="sr-Latn-RS"/>
              <a:t> deo.</a:t>
            </a:r>
          </a:p>
          <a:p>
            <a:r>
              <a:rPr lang="sr-Latn-RS"/>
              <a:t>Vrednost then dela je predefinisana i predstavlja zapravo vrednost varijable navedene u </a:t>
            </a:r>
            <a:r>
              <a:rPr lang="sr-Latn-RS" b="1"/>
              <a:t>condition </a:t>
            </a:r>
            <a:r>
              <a:rPr lang="sr-Latn-RS"/>
              <a:t>delu tj. u uslovu izraza.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173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Uslovn</a:t>
            </a:r>
            <a:r>
              <a:rPr lang="sr-Latn-RS" sz="4000" dirty="0">
                <a:latin typeface="+mn-lt"/>
              </a:rPr>
              <a:t>i prikaz</a:t>
            </a:r>
            <a:r>
              <a:rPr lang="en-US" sz="4000" dirty="0">
                <a:latin typeface="+mn-lt"/>
              </a:rPr>
              <a:t> HTML</a:t>
            </a:r>
            <a:r>
              <a:rPr lang="sr-Latn-RS" sz="4000" dirty="0">
                <a:latin typeface="+mn-lt"/>
              </a:rPr>
              <a:t> elementa</a:t>
            </a:r>
            <a:endParaRPr lang="en-US" sz="40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504797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/>
              <a:t>ako se </a:t>
            </a:r>
            <a:r>
              <a:rPr lang="en-US" dirty="0"/>
              <a:t>u </a:t>
            </a:r>
            <a:r>
              <a:rPr lang="en-US" dirty="0" err="1"/>
              <a:t>elementu</a:t>
            </a:r>
            <a:r>
              <a:rPr lang="en-US" dirty="0"/>
              <a:t> </a:t>
            </a:r>
            <a:r>
              <a:rPr lang="sr-Latn-RS" dirty="0"/>
              <a:t>navede atribut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th:if</a:t>
            </a:r>
            <a:r>
              <a:rPr lang="sr-Latn-RS" dirty="0"/>
              <a:t>, </a:t>
            </a:r>
            <a:r>
              <a:rPr lang="sr-Latn-RS" dirty="0">
                <a:solidFill>
                  <a:srgbClr val="0070C0"/>
                </a:solidFill>
              </a:rPr>
              <a:t>element </a:t>
            </a:r>
            <a:r>
              <a:rPr lang="en-US" u="sng" dirty="0" err="1"/>
              <a:t>zajedno</a:t>
            </a:r>
            <a:r>
              <a:rPr lang="en-US" u="sng" dirty="0"/>
              <a:t> </a:t>
            </a:r>
            <a:r>
              <a:rPr lang="en-US" u="sng" dirty="0" err="1"/>
              <a:t>sa</a:t>
            </a:r>
            <a:r>
              <a:rPr lang="en-US" u="sng" dirty="0"/>
              <a:t> </a:t>
            </a:r>
            <a:r>
              <a:rPr lang="en-US" u="sng" dirty="0" err="1"/>
              <a:t>svojim</a:t>
            </a:r>
            <a:r>
              <a:rPr lang="en-US" u="sng" dirty="0"/>
              <a:t> </a:t>
            </a:r>
            <a:r>
              <a:rPr lang="en-US" u="sng" dirty="0" err="1"/>
              <a:t>podelementima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r-Latn-RS" dirty="0"/>
              <a:t>se </a:t>
            </a:r>
            <a:r>
              <a:rPr lang="sr-Latn-RS" dirty="0">
                <a:solidFill>
                  <a:srgbClr val="0070C0"/>
                </a:solidFill>
              </a:rPr>
              <a:t>prikazuje ako je logička vrednost izraza </a:t>
            </a:r>
            <a:r>
              <a:rPr lang="sr-Latn-RS" u="sng" dirty="0">
                <a:solidFill>
                  <a:srgbClr val="0070C0"/>
                </a:solidFill>
              </a:rPr>
              <a:t>tačna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dirty="0" err="1"/>
              <a:t>oblik</a:t>
            </a:r>
            <a:r>
              <a:rPr lang="en-US" dirty="0"/>
              <a:t>: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element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uslov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&gt;…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ako se </a:t>
            </a:r>
            <a:r>
              <a:rPr lang="en-US" dirty="0"/>
              <a:t>u </a:t>
            </a:r>
            <a:r>
              <a:rPr lang="en-US" dirty="0" err="1"/>
              <a:t>elementu</a:t>
            </a:r>
            <a:r>
              <a:rPr lang="en-US" dirty="0"/>
              <a:t> </a:t>
            </a:r>
            <a:r>
              <a:rPr lang="sr-Latn-RS" dirty="0"/>
              <a:t>navede atribut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:</a:t>
            </a:r>
            <a:r>
              <a:rPr lang="sr-Latn-RS" dirty="0">
                <a:solidFill>
                  <a:srgbClr val="7F007F"/>
                </a:solidFill>
                <a:latin typeface="Consolas" panose="020B0609020204030204" pitchFamily="49" charset="0"/>
              </a:rPr>
              <a:t>unless</a:t>
            </a:r>
            <a:r>
              <a:rPr lang="sr-Latn-RS" dirty="0"/>
              <a:t>, </a:t>
            </a:r>
            <a:r>
              <a:rPr lang="sr-Latn-RS" dirty="0">
                <a:solidFill>
                  <a:srgbClr val="0070C0"/>
                </a:solidFill>
              </a:rPr>
              <a:t>element </a:t>
            </a:r>
            <a:r>
              <a:rPr lang="en-US" u="sng" dirty="0" err="1"/>
              <a:t>zajedno</a:t>
            </a:r>
            <a:r>
              <a:rPr lang="en-US" u="sng" dirty="0"/>
              <a:t> </a:t>
            </a:r>
            <a:r>
              <a:rPr lang="en-US" u="sng" dirty="0" err="1"/>
              <a:t>sa</a:t>
            </a:r>
            <a:r>
              <a:rPr lang="en-US" u="sng" dirty="0"/>
              <a:t> </a:t>
            </a:r>
            <a:r>
              <a:rPr lang="en-US" u="sng" dirty="0" err="1"/>
              <a:t>svojim</a:t>
            </a:r>
            <a:r>
              <a:rPr lang="en-US" u="sng" dirty="0"/>
              <a:t> </a:t>
            </a:r>
            <a:r>
              <a:rPr lang="en-US" u="sng" dirty="0" err="1"/>
              <a:t>podelementima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r-Latn-RS" dirty="0"/>
              <a:t>se </a:t>
            </a:r>
            <a:r>
              <a:rPr lang="sr-Latn-RS" dirty="0">
                <a:solidFill>
                  <a:srgbClr val="0070C0"/>
                </a:solidFill>
              </a:rPr>
              <a:t>prikazuje ako je logička vrednost izraza </a:t>
            </a:r>
            <a:r>
              <a:rPr lang="sr-Latn-RS" u="sng" dirty="0">
                <a:solidFill>
                  <a:srgbClr val="0070C0"/>
                </a:solidFill>
              </a:rPr>
              <a:t>netačna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dirty="0" err="1"/>
              <a:t>oblik</a:t>
            </a:r>
            <a:r>
              <a:rPr lang="en-US" dirty="0"/>
              <a:t>: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element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th:unless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uslov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&gt;…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sr-Latn-R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Template engine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Ideja</a:t>
            </a:r>
            <a:endParaRPr lang="en-US" sz="4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02564" y="2936285"/>
            <a:ext cx="1463485" cy="190865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i="1" dirty="0">
                <a:solidFill>
                  <a:schemeClr val="accent6">
                    <a:lumMod val="75000"/>
                  </a:schemeClr>
                </a:solidFill>
              </a:rPr>
              <a:t>Template Engine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6" y="3619776"/>
            <a:ext cx="1244100" cy="11221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20509" y="1574499"/>
            <a:ext cx="1463485" cy="194050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šablon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sr-Latn-RS" dirty="0">
                <a:solidFill>
                  <a:srgbClr val="4A8522"/>
                </a:solidFill>
              </a:rPr>
              <a:t>specifikacija</a:t>
            </a:r>
            <a:endParaRPr lang="en-US" dirty="0">
              <a:solidFill>
                <a:srgbClr val="4A852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76349" y="2936285"/>
            <a:ext cx="1463485" cy="194050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šablon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sr-Latn-RS" dirty="0">
                <a:solidFill>
                  <a:srgbClr val="0070C0"/>
                </a:solidFill>
              </a:rPr>
              <a:t>podaci</a:t>
            </a:r>
          </a:p>
          <a:p>
            <a:pPr algn="ctr"/>
            <a:r>
              <a:rPr lang="sr-Latn-RS" dirty="0">
                <a:solidFill>
                  <a:schemeClr val="tx1"/>
                </a:solidFill>
              </a:rPr>
              <a:t>(dinamički sadržaj)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83994" y="3196296"/>
            <a:ext cx="111857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83994" y="4638612"/>
            <a:ext cx="111857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66049" y="3906536"/>
            <a:ext cx="111857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04860" y="3435110"/>
            <a:ext cx="8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</a:t>
            </a:r>
          </a:p>
        </p:txBody>
      </p:sp>
      <p:sp>
        <p:nvSpPr>
          <p:cNvPr id="25" name="Cloud 24"/>
          <p:cNvSpPr/>
          <p:nvPr/>
        </p:nvSpPr>
        <p:spPr>
          <a:xfrm>
            <a:off x="1769890" y="3668506"/>
            <a:ext cx="3089593" cy="26185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podaci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44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Uslovn</a:t>
            </a:r>
            <a:r>
              <a:rPr lang="sr-Latn-RS" sz="4000" dirty="0">
                <a:latin typeface="+mn-lt"/>
              </a:rPr>
              <a:t>i prikaz</a:t>
            </a:r>
            <a:r>
              <a:rPr lang="en-US" sz="4000" dirty="0">
                <a:latin typeface="+mn-lt"/>
              </a:rPr>
              <a:t> HTML</a:t>
            </a:r>
            <a:r>
              <a:rPr lang="sr-Latn-RS" sz="4000" dirty="0">
                <a:latin typeface="+mn-lt"/>
              </a:rPr>
              <a:t> elementa</a:t>
            </a:r>
            <a:endParaRPr lang="en-US" sz="4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18389" y="2783207"/>
            <a:ext cx="681499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sz="14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korisnik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400">
                <a:solidFill>
                  <a:srgbClr val="7F007F"/>
                </a:solidFill>
                <a:latin typeface="Consolas" panose="020B0609020204030204" pitchFamily="49" charset="0"/>
              </a:rPr>
              <a:t>th:</a:t>
            </a:r>
            <a:r>
              <a:rPr lang="sr-Latn-RS" sz="1400">
                <a:solidFill>
                  <a:srgbClr val="7F007F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sz="1400" i="1" err="1">
                <a:solidFill>
                  <a:srgbClr val="2A00FF"/>
                </a:solidFill>
                <a:latin typeface="Consolas" panose="020B0609020204030204" pitchFamily="49" charset="0"/>
              </a:rPr>
              <a:t>prijavljeniKorisnik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400" i="1">
                <a:solidFill>
                  <a:srgbClr val="2A00FF"/>
                </a:solidFill>
                <a:latin typeface="Consolas" panose="020B0609020204030204" pitchFamily="49" charset="0"/>
              </a:rPr>
              <a:t>!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= 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null}"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sr-Latn-RS" sz="14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008080"/>
                </a:solidFill>
                <a:latin typeface="Consolas" panose="020B0609020204030204" pitchFamily="49" charset="0"/>
              </a:rPr>
              <a:t>...</a:t>
            </a:r>
          </a:p>
          <a:p>
            <a:endParaRPr lang="sr-Latn-R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sz="14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korisnik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400">
                <a:solidFill>
                  <a:srgbClr val="7F007F"/>
                </a:solidFill>
                <a:latin typeface="Consolas" panose="020B0609020204030204" pitchFamily="49" charset="0"/>
              </a:rPr>
              <a:t>th:</a:t>
            </a:r>
            <a:r>
              <a:rPr lang="sr-Latn-RS" sz="1400">
                <a:solidFill>
                  <a:srgbClr val="7F007F"/>
                </a:solidFill>
                <a:latin typeface="Consolas" panose="020B0609020204030204" pitchFamily="49" charset="0"/>
              </a:rPr>
              <a:t>unless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sz="1400" i="1" err="1">
                <a:solidFill>
                  <a:srgbClr val="2A00FF"/>
                </a:solidFill>
                <a:latin typeface="Consolas" panose="020B0609020204030204" pitchFamily="49" charset="0"/>
              </a:rPr>
              <a:t>prijavljeniKorisnik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400" i="1">
                <a:solidFill>
                  <a:srgbClr val="2A00FF"/>
                </a:solidFill>
                <a:latin typeface="Consolas" panose="020B0609020204030204" pitchFamily="49" charset="0"/>
              </a:rPr>
              <a:t>!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= 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null}"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en-US" sz="1400" i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008080"/>
                </a:solidFill>
                <a:latin typeface="Consolas" panose="020B0609020204030204" pitchFamily="49" charset="0"/>
              </a:rPr>
              <a:t>...</a:t>
            </a:r>
          </a:p>
          <a:p>
            <a:endParaRPr lang="sr-Latn-R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382" y="2152962"/>
            <a:ext cx="434108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prijavljeniKorisnik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r-Latn-R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sr-Latn-RS" sz="1400" dirty="0">
                <a:solidFill>
                  <a:srgbClr val="2A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"&lt;table class=\"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korisnik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\"&gt;\r\n"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2A00FF"/>
                </a:solidFill>
                <a:latin typeface="Consolas" panose="020B0609020204030204" pitchFamily="49" charset="0"/>
              </a:rPr>
              <a:t>        ...</a:t>
            </a:r>
          </a:p>
          <a:p>
            <a:endParaRPr lang="sr-Latn-RS" sz="14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2A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"&lt;/table&gt;\r\n"</a:t>
            </a: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r-Latn-R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sr-Latn-RS" sz="1400" dirty="0">
                <a:solidFill>
                  <a:srgbClr val="2A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"&lt;table class=\"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korisnik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\"&gt;\r\n"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2A00FF"/>
                </a:solidFill>
                <a:latin typeface="Consolas" panose="020B0609020204030204" pitchFamily="49" charset="0"/>
              </a:rPr>
              <a:t>         ...</a:t>
            </a:r>
          </a:p>
          <a:p>
            <a:endParaRPr lang="sr-Latn-RS" sz="14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2A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"&lt;/table&gt;\r\n"</a:t>
            </a: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9593022" y="1821598"/>
            <a:ext cx="237352" cy="2849814"/>
          </a:xfrm>
          <a:prstGeom prst="rightBrace">
            <a:avLst/>
          </a:prstGeom>
          <a:ln w="25400">
            <a:solidFill>
              <a:srgbClr val="087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78B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9273" y="3379922"/>
            <a:ext cx="8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878BE"/>
                </a:solidFill>
              </a:rPr>
              <a:t>uslov</a:t>
            </a:r>
            <a:endParaRPr lang="en-US" dirty="0">
              <a:solidFill>
                <a:srgbClr val="0878BE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9995133" y="3060395"/>
            <a:ext cx="237352" cy="2849814"/>
          </a:xfrm>
          <a:prstGeom prst="rightBrace">
            <a:avLst/>
          </a:prstGeom>
          <a:ln w="25400">
            <a:solidFill>
              <a:srgbClr val="087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78B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98177" y="4650962"/>
            <a:ext cx="8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878BE"/>
                </a:solidFill>
              </a:rPr>
              <a:t>uslov</a:t>
            </a:r>
            <a:endParaRPr lang="en-US" dirty="0">
              <a:solidFill>
                <a:srgbClr val="0878B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37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Uslovn</a:t>
            </a:r>
            <a:r>
              <a:rPr lang="sr-Latn-RS" sz="4000" dirty="0">
                <a:latin typeface="+mn-lt"/>
              </a:rPr>
              <a:t>i prikaz </a:t>
            </a:r>
            <a:r>
              <a:rPr lang="en-US" sz="4000" dirty="0">
                <a:latin typeface="+mn-lt"/>
              </a:rPr>
              <a:t>HTML </a:t>
            </a:r>
            <a:r>
              <a:rPr lang="sr-Latn-RS" sz="4000" dirty="0">
                <a:latin typeface="+mn-lt"/>
              </a:rPr>
              <a:t>atributa</a:t>
            </a:r>
            <a:endParaRPr lang="en-US" sz="40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448265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sr-Latn-RS" dirty="0" err="1"/>
              <a:t>a</a:t>
            </a:r>
            <a:r>
              <a:rPr lang="en-US" dirty="0" err="1"/>
              <a:t>tribut</a:t>
            </a:r>
            <a:r>
              <a:rPr lang="en-US" dirty="0"/>
              <a:t> </a:t>
            </a:r>
            <a:r>
              <a:rPr lang="sr-Latn-RS" dirty="0"/>
              <a:t>će se prikazati </a:t>
            </a:r>
            <a:r>
              <a:rPr lang="sr-Latn-RS" dirty="0">
                <a:solidFill>
                  <a:srgbClr val="0070C0"/>
                </a:solidFill>
              </a:rPr>
              <a:t>ako je logička vrednost izraza tačna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61836" y="3135772"/>
            <a:ext cx="8659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film.getZanrovi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().contains(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itZanr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sr-Latn-R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"&lt;input type=\"checkbox\" checked/&gt;&lt;span&gt;"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itZanr.getNaziv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+</a:t>
            </a:r>
            <a:r>
              <a:rPr lang="sr-Latn-R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"&lt;/span&gt;&lt;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/&gt;\r\n"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r-Latn-R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"&lt;input type=\"checkbox\"/&gt;&lt;span&gt;"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itZanr.getNaziv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"&lt;/span&gt;&lt;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/&gt;\r\n"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24345" y="4862631"/>
            <a:ext cx="10534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"checkbox"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th:checked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"${#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lists.contains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film.zanrovi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itZanr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)}"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/&gt;&lt;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span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itZanr.naziv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span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69527" y="3066471"/>
            <a:ext cx="0" cy="267854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04691" y="3939309"/>
            <a:ext cx="0" cy="267542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94182" y="4866935"/>
            <a:ext cx="655782" cy="276999"/>
          </a:xfrm>
          <a:prstGeom prst="ellipse">
            <a:avLst/>
          </a:prstGeom>
          <a:noFill/>
          <a:ln w="25400">
            <a:solidFill>
              <a:srgbClr val="F16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401440" y="3592532"/>
            <a:ext cx="237352" cy="3331549"/>
          </a:xfrm>
          <a:prstGeom prst="rightBrace">
            <a:avLst/>
          </a:prstGeom>
          <a:ln w="25400">
            <a:solidFill>
              <a:srgbClr val="087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78B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89244" y="5441621"/>
            <a:ext cx="86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878BE"/>
                </a:solidFill>
              </a:rPr>
              <a:t>uslov</a:t>
            </a:r>
            <a:endParaRPr lang="en-US" dirty="0">
              <a:solidFill>
                <a:srgbClr val="0878B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165927" y="3080356"/>
            <a:ext cx="2941781" cy="364808"/>
          </a:xfrm>
          <a:prstGeom prst="ellipse">
            <a:avLst/>
          </a:prstGeom>
          <a:noFill/>
          <a:ln w="25400">
            <a:solidFill>
              <a:srgbClr val="08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74077" y="2715215"/>
            <a:ext cx="92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878BE"/>
                </a:solidFill>
              </a:rPr>
              <a:t>uslov</a:t>
            </a:r>
            <a:endParaRPr lang="en-US" dirty="0">
              <a:solidFill>
                <a:srgbClr val="0878B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4110" y="4465138"/>
            <a:ext cx="115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16726"/>
                </a:solidFill>
              </a:rPr>
              <a:t>atribut</a:t>
            </a:r>
            <a:endParaRPr lang="en-US" dirty="0">
              <a:solidFill>
                <a:srgbClr val="F1672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338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Uslovn</a:t>
            </a:r>
            <a:r>
              <a:rPr lang="sr-Latn-RS" sz="4000" dirty="0">
                <a:latin typeface="+mn-lt"/>
              </a:rPr>
              <a:t>i prikaz</a:t>
            </a:r>
            <a:r>
              <a:rPr lang="en-US" sz="4000" dirty="0">
                <a:latin typeface="+mn-lt"/>
              </a:rPr>
              <a:t> HTML</a:t>
            </a:r>
            <a:r>
              <a:rPr lang="sr-Latn-RS" sz="4000" dirty="0">
                <a:latin typeface="+mn-lt"/>
              </a:rPr>
              <a:t> elementa</a:t>
            </a:r>
            <a:endParaRPr lang="en-US" sz="40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504797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/>
              <a:t>ako se </a:t>
            </a:r>
            <a:r>
              <a:rPr lang="en-US"/>
              <a:t>u </a:t>
            </a:r>
            <a:r>
              <a:rPr lang="sr-Latn-RS"/>
              <a:t>nad</a:t>
            </a:r>
            <a:r>
              <a:rPr lang="en-US"/>
              <a:t>elementu </a:t>
            </a:r>
            <a:r>
              <a:rPr lang="sr-Latn-RS" dirty="0"/>
              <a:t>navede </a:t>
            </a:r>
            <a:r>
              <a:rPr lang="sr-Latn-RS"/>
              <a:t>atribut </a:t>
            </a:r>
            <a:r>
              <a:rPr lang="en-US">
                <a:solidFill>
                  <a:srgbClr val="7F007F"/>
                </a:solidFill>
                <a:latin typeface="Consolas" panose="020B0609020204030204" pitchFamily="49" charset="0"/>
              </a:rPr>
              <a:t>th:</a:t>
            </a:r>
            <a:r>
              <a:rPr lang="sr-Latn-RS">
                <a:solidFill>
                  <a:srgbClr val="7F007F"/>
                </a:solidFill>
                <a:latin typeface="Consolas" panose="020B0609020204030204" pitchFamily="49" charset="0"/>
              </a:rPr>
              <a:t>switch</a:t>
            </a:r>
            <a:r>
              <a:rPr lang="sr-Latn-RS"/>
              <a:t> i u elementu se navede atribut </a:t>
            </a:r>
            <a:r>
              <a:rPr lang="en-US">
                <a:solidFill>
                  <a:srgbClr val="7F007F"/>
                </a:solidFill>
                <a:latin typeface="Consolas" panose="020B0609020204030204" pitchFamily="49" charset="0"/>
              </a:rPr>
              <a:t>th:</a:t>
            </a:r>
            <a:r>
              <a:rPr lang="sr-Latn-RS">
                <a:solidFill>
                  <a:srgbClr val="7F007F"/>
                </a:solidFill>
                <a:latin typeface="Consolas" panose="020B0609020204030204" pitchFamily="49" charset="0"/>
              </a:rPr>
              <a:t>case, </a:t>
            </a:r>
            <a:r>
              <a:rPr lang="sr-Latn-RS"/>
              <a:t>tada </a:t>
            </a:r>
            <a:r>
              <a:rPr lang="sr-Latn-RS">
                <a:solidFill>
                  <a:srgbClr val="0070C0"/>
                </a:solidFill>
              </a:rPr>
              <a:t>element </a:t>
            </a:r>
            <a:r>
              <a:rPr lang="en-US" u="sng" dirty="0" err="1"/>
              <a:t>zajedno</a:t>
            </a:r>
            <a:r>
              <a:rPr lang="en-US" u="sng" dirty="0"/>
              <a:t> </a:t>
            </a:r>
            <a:r>
              <a:rPr lang="en-US" u="sng" dirty="0" err="1"/>
              <a:t>sa</a:t>
            </a:r>
            <a:r>
              <a:rPr lang="en-US" u="sng" dirty="0"/>
              <a:t> </a:t>
            </a:r>
            <a:r>
              <a:rPr lang="en-US" u="sng" dirty="0" err="1"/>
              <a:t>svojim</a:t>
            </a:r>
            <a:r>
              <a:rPr lang="en-US" u="sng" dirty="0"/>
              <a:t> </a:t>
            </a:r>
            <a:r>
              <a:rPr lang="en-US" u="sng" dirty="0" err="1"/>
              <a:t>podelementima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r-Latn-RS" dirty="0"/>
              <a:t>se </a:t>
            </a:r>
            <a:r>
              <a:rPr lang="sr-Latn-RS" dirty="0">
                <a:solidFill>
                  <a:srgbClr val="0070C0"/>
                </a:solidFill>
              </a:rPr>
              <a:t>prikazuje </a:t>
            </a:r>
            <a:r>
              <a:rPr lang="sr-Latn-RS">
                <a:solidFill>
                  <a:srgbClr val="0070C0"/>
                </a:solidFill>
              </a:rPr>
              <a:t>ako vrednost elementa odgovara vrednosti promenljive definisane u nadelementu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/>
              <a:t>Odgovara sintaksi </a:t>
            </a:r>
            <a:r>
              <a:rPr lang="en-US" b="1"/>
              <a:t>switch</a:t>
            </a:r>
            <a:r>
              <a:rPr lang="en-US"/>
              <a:t> strukture u Javi</a:t>
            </a:r>
          </a:p>
          <a:p>
            <a:r>
              <a:rPr lang="en-US"/>
              <a:t>oblik:</a:t>
            </a:r>
            <a:r>
              <a:rPr lang="en-US" i="1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endParaRPr lang="sr-Latn-RS" i="1">
              <a:solidFill>
                <a:srgbClr val="7F00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element </a:t>
            </a:r>
            <a:r>
              <a:rPr lang="en-US">
                <a:solidFill>
                  <a:srgbClr val="7F007F"/>
                </a:solidFill>
                <a:latin typeface="Consolas" panose="020B0609020204030204" pitchFamily="49" charset="0"/>
              </a:rPr>
              <a:t>th:</a:t>
            </a:r>
            <a:r>
              <a:rPr lang="sr-Latn-RS">
                <a:solidFill>
                  <a:srgbClr val="7F007F"/>
                </a:solidFill>
                <a:latin typeface="Consolas" panose="020B0609020204030204" pitchFamily="49" charset="0"/>
              </a:rPr>
              <a:t>switch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promenljiva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i="1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element </a:t>
            </a:r>
            <a:r>
              <a:rPr lang="en-US">
                <a:solidFill>
                  <a:srgbClr val="7F007F"/>
                </a:solidFill>
                <a:latin typeface="Consolas" panose="020B0609020204030204" pitchFamily="49" charset="0"/>
              </a:rPr>
              <a:t>th:case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"vrednost1"</a:t>
            </a:r>
            <a:r>
              <a:rPr lang="en-US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 &lt;/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element</a:t>
            </a:r>
            <a:r>
              <a:rPr lang="en-US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element </a:t>
            </a:r>
            <a:r>
              <a:rPr lang="en-US">
                <a:solidFill>
                  <a:srgbClr val="7F007F"/>
                </a:solidFill>
                <a:latin typeface="Consolas" panose="020B0609020204030204" pitchFamily="49" charset="0"/>
              </a:rPr>
              <a:t>th:case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sr-Latn-RS" i="1">
                <a:solidFill>
                  <a:srgbClr val="2A00FF"/>
                </a:solidFill>
                <a:latin typeface="Consolas" panose="020B0609020204030204" pitchFamily="49" charset="0"/>
              </a:rPr>
              <a:t>promenljiva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2}"</a:t>
            </a:r>
            <a:r>
              <a:rPr lang="en-US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 &lt;/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element</a:t>
            </a:r>
            <a:r>
              <a:rPr lang="en-US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i="1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r-Latn-R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63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Uslovn</a:t>
            </a:r>
            <a:r>
              <a:rPr lang="sr-Latn-RS" sz="4000" dirty="0">
                <a:latin typeface="+mn-lt"/>
              </a:rPr>
              <a:t>i prikaz</a:t>
            </a:r>
            <a:r>
              <a:rPr lang="en-US" sz="4000" dirty="0">
                <a:latin typeface="+mn-lt"/>
              </a:rPr>
              <a:t> HTML</a:t>
            </a:r>
            <a:r>
              <a:rPr lang="sr-Latn-RS" sz="4000" dirty="0">
                <a:latin typeface="+mn-lt"/>
              </a:rPr>
              <a:t> elementa</a:t>
            </a:r>
            <a:endParaRPr lang="en-US" sz="4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4761" y="2219093"/>
            <a:ext cx="7750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div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7F007F"/>
                </a:solidFill>
                <a:latin typeface="Consolas"/>
              </a:rPr>
              <a:t>th:switch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"${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prijavljeniKorisnik.uloga</a:t>
            </a:r>
            <a:r>
              <a:rPr lang="en-US" i="1">
                <a:solidFill>
                  <a:srgbClr val="2A00FF"/>
                </a:solidFill>
                <a:latin typeface="Consolas"/>
              </a:rPr>
              <a:t>}"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p </a:t>
            </a:r>
            <a:r>
              <a:rPr lang="en-US">
                <a:solidFill>
                  <a:srgbClr val="7F007F"/>
                </a:solidFill>
                <a:latin typeface="Consolas"/>
              </a:rPr>
              <a:t>th:case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"'admin'"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>
                <a:solidFill>
                  <a:srgbClr val="000000"/>
                </a:solidFill>
                <a:latin typeface="Consolas"/>
              </a:rPr>
              <a:t>Korisnik je administrator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p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p </a:t>
            </a:r>
            <a:r>
              <a:rPr lang="en-US">
                <a:solidFill>
                  <a:srgbClr val="7F007F"/>
                </a:solidFill>
                <a:latin typeface="Consolas"/>
              </a:rPr>
              <a:t>th:case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/>
              </a:rPr>
              <a:t>"#{roles.manager}"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i="1">
                <a:solidFill>
                  <a:srgbClr val="000000"/>
                </a:solidFill>
                <a:latin typeface="Consolas"/>
              </a:rPr>
              <a:t>Korisnik je </a:t>
            </a:r>
            <a:r>
              <a:rPr lang="sr-Latn-RS" i="1">
                <a:solidFill>
                  <a:srgbClr val="000000"/>
                </a:solidFill>
                <a:latin typeface="Consolas"/>
              </a:rPr>
              <a:t>menadžer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i="1">
                <a:solidFill>
                  <a:srgbClr val="3F7F7F"/>
                </a:solidFill>
                <a:latin typeface="Consolas"/>
              </a:rPr>
              <a:t>p</a:t>
            </a:r>
            <a:r>
              <a:rPr lang="en-US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div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endParaRPr lang="sr-Latn-RS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76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Ponavljanje</a:t>
            </a:r>
            <a:r>
              <a:rPr lang="en-US" sz="4000" dirty="0">
                <a:latin typeface="+mn-lt"/>
              </a:rPr>
              <a:t> </a:t>
            </a:r>
            <a:r>
              <a:rPr lang="sr-Latn-RS" sz="4000" dirty="0">
                <a:latin typeface="+mn-lt"/>
              </a:rPr>
              <a:t>HTML </a:t>
            </a:r>
            <a:r>
              <a:rPr lang="en-US" sz="4000" dirty="0" err="1">
                <a:latin typeface="+mn-lt"/>
              </a:rPr>
              <a:t>elemenata</a:t>
            </a:r>
            <a:endParaRPr lang="en-US" sz="40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29502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ako se </a:t>
            </a:r>
            <a:r>
              <a:rPr lang="en-US" dirty="0"/>
              <a:t>u </a:t>
            </a:r>
            <a:r>
              <a:rPr lang="en-US" dirty="0" err="1"/>
              <a:t>elementu</a:t>
            </a:r>
            <a:r>
              <a:rPr lang="en-US" dirty="0"/>
              <a:t> </a:t>
            </a:r>
            <a:r>
              <a:rPr lang="sr-Latn-RS" dirty="0"/>
              <a:t>navede atribut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th:each</a:t>
            </a:r>
            <a:r>
              <a:rPr lang="sr-Latn-RS" dirty="0"/>
              <a:t>, </a:t>
            </a:r>
            <a:r>
              <a:rPr lang="sr-Latn-RS" dirty="0">
                <a:solidFill>
                  <a:srgbClr val="0070C0"/>
                </a:solidFill>
              </a:rPr>
              <a:t>element </a:t>
            </a:r>
            <a:r>
              <a:rPr lang="en-US" u="sng" dirty="0" err="1"/>
              <a:t>zajedno</a:t>
            </a:r>
            <a:r>
              <a:rPr lang="en-US" u="sng" dirty="0"/>
              <a:t> </a:t>
            </a:r>
            <a:r>
              <a:rPr lang="en-US" u="sng" dirty="0" err="1"/>
              <a:t>sa</a:t>
            </a:r>
            <a:r>
              <a:rPr lang="en-US" u="sng" dirty="0"/>
              <a:t> </a:t>
            </a:r>
            <a:r>
              <a:rPr lang="en-US" u="sng" dirty="0" err="1"/>
              <a:t>svojim</a:t>
            </a:r>
            <a:r>
              <a:rPr lang="en-US" u="sng" dirty="0"/>
              <a:t> </a:t>
            </a:r>
            <a:r>
              <a:rPr lang="en-US" u="sng" dirty="0" err="1"/>
              <a:t>podelementima</a:t>
            </a:r>
            <a:r>
              <a:rPr lang="en-US" dirty="0"/>
              <a:t> </a:t>
            </a:r>
            <a:r>
              <a:rPr lang="sr-Latn-RS" dirty="0"/>
              <a:t>se </a:t>
            </a:r>
            <a:r>
              <a:rPr lang="en-US" dirty="0" err="1">
                <a:solidFill>
                  <a:srgbClr val="0070C0"/>
                </a:solidFill>
              </a:rPr>
              <a:t>ponavlja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svaki</a:t>
            </a:r>
            <a:r>
              <a:rPr lang="en-US" dirty="0">
                <a:solidFill>
                  <a:srgbClr val="0070C0"/>
                </a:solidFill>
              </a:rPr>
              <a:t> element </a:t>
            </a:r>
            <a:r>
              <a:rPr lang="en-US" dirty="0" err="1">
                <a:solidFill>
                  <a:srgbClr val="0070C0"/>
                </a:solidFill>
              </a:rPr>
              <a:t>kolekcije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odre</a:t>
            </a:r>
            <a:r>
              <a:rPr lang="sr-Latn-RS" dirty="0"/>
              <a:t>đena izrazom</a:t>
            </a:r>
          </a:p>
          <a:p>
            <a:r>
              <a:rPr lang="en-US" dirty="0" err="1"/>
              <a:t>oblik</a:t>
            </a:r>
            <a:r>
              <a:rPr lang="en-US" dirty="0"/>
              <a:t>: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3F7F7F"/>
                </a:solidFill>
                <a:latin typeface="Consolas" panose="020B0609020204030204" pitchFamily="49" charset="0"/>
              </a:rPr>
              <a:t>element </a:t>
            </a:r>
            <a:r>
              <a:rPr lang="en-US" sz="2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th:each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element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sr-Latn-R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status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: ${</a:t>
            </a:r>
            <a:r>
              <a:rPr lang="en-US" sz="2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kolekcija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sz="2200" i="1" dirty="0">
                <a:solidFill>
                  <a:srgbClr val="008080"/>
                </a:solidFill>
                <a:latin typeface="Consolas" panose="020B0609020204030204" pitchFamily="49" charset="0"/>
              </a:rPr>
              <a:t>&gt;…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3F7F7F"/>
                </a:solidFill>
                <a:latin typeface="Consolas" panose="020B0609020204030204" pitchFamily="49" charset="0"/>
              </a:rPr>
              <a:t>element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Clr>
                <a:schemeClr val="tx1"/>
              </a:buClr>
            </a:pPr>
            <a:r>
              <a:rPr lang="sr-Latn-RS" i="1" dirty="0">
                <a:solidFill>
                  <a:srgbClr val="2A00FF"/>
                </a:solidFill>
                <a:latin typeface="Consolas" panose="020B0609020204030204" pitchFamily="49" charset="0"/>
              </a:rPr>
              <a:t>element</a:t>
            </a:r>
            <a:r>
              <a:rPr lang="sr-Latn-RS" dirty="0"/>
              <a:t> promenljiva poprima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 </a:t>
            </a:r>
            <a:r>
              <a:rPr lang="en-US" dirty="0" err="1"/>
              <a:t>kolekcije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sr-Latn-RS" i="1" dirty="0">
                <a:solidFill>
                  <a:srgbClr val="2A00FF"/>
                </a:solidFill>
                <a:latin typeface="Consolas" panose="020B0609020204030204" pitchFamily="49" charset="0"/>
              </a:rPr>
              <a:t>status</a:t>
            </a:r>
            <a:r>
              <a:rPr lang="sr-Latn-RS" dirty="0"/>
              <a:t> je pomoćna promenljiva koja sadrži dodatne informacije o iteraciji kroz elemente kolekcije: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index</a:t>
            </a:r>
            <a:r>
              <a:rPr lang="en-US" dirty="0"/>
              <a:t>:</a:t>
            </a:r>
            <a:r>
              <a:rPr lang="sr-Latn-RS" dirty="0"/>
              <a:t>		indeks tekuće iteracije, počevši od 0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/>
              <a:t>count</a:t>
            </a:r>
            <a:r>
              <a:rPr lang="en-US"/>
              <a:t>:</a:t>
            </a:r>
            <a:r>
              <a:rPr lang="sr-Latn-RS"/>
              <a:t>		broj pr</a:t>
            </a:r>
            <a:r>
              <a:rPr lang="en-US"/>
              <a:t>e</a:t>
            </a:r>
            <a:r>
              <a:rPr lang="sr-Latn-RS"/>
              <a:t>đenih elemenata kolekcije, počevši od 1</a:t>
            </a:r>
            <a:endParaRPr lang="en-US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/>
              <a:t>size</a:t>
            </a:r>
            <a:r>
              <a:rPr lang="en-US" dirty="0"/>
              <a:t>:</a:t>
            </a:r>
            <a:r>
              <a:rPr lang="sr-Latn-RS" dirty="0"/>
              <a:t>		ukupan broj </a:t>
            </a:r>
            <a:r>
              <a:rPr lang="sr-Latn-RS"/>
              <a:t>elemenata kolekcije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b="1"/>
              <a:t>current:		</a:t>
            </a:r>
            <a:r>
              <a:rPr lang="sr-Latn-RS"/>
              <a:t>predstavlja vrednost element promenljive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even/odd</a:t>
            </a:r>
            <a:r>
              <a:rPr lang="en-US" dirty="0"/>
              <a:t>:</a:t>
            </a:r>
            <a:r>
              <a:rPr lang="sr-Latn-RS" dirty="0"/>
              <a:t>	vraća </a:t>
            </a:r>
            <a:r>
              <a:rPr lang="sr-Latn-RS" i="1" dirty="0"/>
              <a:t>true</a:t>
            </a:r>
            <a:r>
              <a:rPr lang="sr-Latn-RS" dirty="0"/>
              <a:t> ako je indeks tekuće iteracije neparan/paran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first</a:t>
            </a:r>
            <a:r>
              <a:rPr lang="en-US" dirty="0"/>
              <a:t>:</a:t>
            </a:r>
            <a:r>
              <a:rPr lang="sr-Latn-RS" dirty="0"/>
              <a:t>		vraća </a:t>
            </a:r>
            <a:r>
              <a:rPr lang="sr-Latn-RS" i="1" dirty="0"/>
              <a:t>true</a:t>
            </a:r>
            <a:r>
              <a:rPr lang="sr-Latn-RS" dirty="0"/>
              <a:t> ako je tekući element prvi u kolekciji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last</a:t>
            </a:r>
            <a:r>
              <a:rPr lang="en-US" dirty="0"/>
              <a:t>:</a:t>
            </a:r>
            <a:r>
              <a:rPr lang="sr-Latn-RS" dirty="0"/>
              <a:t>		vraća </a:t>
            </a:r>
            <a:r>
              <a:rPr lang="sr-Latn-RS" i="1" dirty="0"/>
              <a:t>true</a:t>
            </a:r>
            <a:r>
              <a:rPr lang="sr-Latn-RS" dirty="0"/>
              <a:t> ako je tekući element poslednji u kolekciji</a:t>
            </a:r>
            <a:endParaRPr lang="en-US" dirty="0"/>
          </a:p>
          <a:p>
            <a:endParaRPr lang="sr-Latn-RS" dirty="0"/>
          </a:p>
          <a:p>
            <a:pPr marL="0" indent="0">
              <a:buNone/>
            </a:pPr>
            <a:endParaRPr lang="en-US" dirty="0"/>
          </a:p>
          <a:p>
            <a:endParaRPr lang="en-US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657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Ponavljanje</a:t>
            </a:r>
            <a:r>
              <a:rPr lang="en-US" sz="4000" dirty="0">
                <a:latin typeface="+mn-lt"/>
              </a:rPr>
              <a:t> </a:t>
            </a:r>
            <a:r>
              <a:rPr lang="sr-Latn-RS" sz="4000" dirty="0">
                <a:latin typeface="+mn-lt"/>
              </a:rPr>
              <a:t>HTML </a:t>
            </a:r>
            <a:r>
              <a:rPr lang="en-US" sz="4000" dirty="0" err="1">
                <a:latin typeface="+mn-lt"/>
              </a:rPr>
              <a:t>elemenata</a:t>
            </a:r>
            <a:endParaRPr lang="en-US" sz="4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1734" y="1482139"/>
            <a:ext cx="79792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tabela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caption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Žanrovi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caption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r. br.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tZanr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sr-Latn-R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status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${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sr-Latn-R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status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.index + 1}"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"|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Details?id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=${</a:t>
            </a:r>
            <a:r>
              <a:rPr lang="sr-Latn-R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tZanr.id}|"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${</a:t>
            </a:r>
            <a:r>
              <a:rPr lang="sr-Latn-R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tZanr.naziv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"|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Filmovi?zanrId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=${</a:t>
            </a:r>
            <a:r>
              <a:rPr lang="sr-Latn-R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tZanr.id}|"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filmovi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101734" y="3236465"/>
            <a:ext cx="601703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tabela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caption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Žanrovi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caption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r. br.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  <a:endParaRPr lang="en-US" sz="12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td&gt;</a:t>
            </a:r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Details?id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=1"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latin typeface="Consolas" panose="020B0609020204030204" pitchFamily="49" charset="0"/>
              </a:rPr>
              <a:t>naučna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fantastika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Filmovi?zanrId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=1"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filmovi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  <a:endParaRPr lang="en-US" sz="12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td&gt;</a:t>
            </a:r>
            <a:r>
              <a:rPr lang="en-US" sz="1200" dirty="0">
                <a:latin typeface="Consolas" panose="020B0609020204030204" pitchFamily="49" charset="0"/>
              </a:rPr>
              <a:t>2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Details?id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=2"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latin typeface="Consolas" panose="020B0609020204030204" pitchFamily="49" charset="0"/>
              </a:rPr>
              <a:t>akcija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Filmovi?zanrId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=2"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filmovi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  <a:endParaRPr lang="en-US" sz="12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td&gt;</a:t>
            </a:r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Details?id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=3"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latin typeface="Consolas" panose="020B0609020204030204" pitchFamily="49" charset="0"/>
              </a:rPr>
              <a:t>komedija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Filmovi?zanrId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=3"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filmovi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55116" y="3028091"/>
            <a:ext cx="0" cy="350077"/>
          </a:xfrm>
          <a:prstGeom prst="straightConnector1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2539" y="2981751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AC4A"/>
                </a:solidFill>
              </a:rPr>
              <a:t>render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93818" y="2078182"/>
            <a:ext cx="7499927" cy="748145"/>
          </a:xfrm>
          <a:prstGeom prst="rect">
            <a:avLst/>
          </a:prstGeom>
          <a:noFill/>
          <a:ln w="25400">
            <a:solidFill>
              <a:srgbClr val="F16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76187" y="2831503"/>
            <a:ext cx="3505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tZanr</a:t>
            </a:r>
            <a:r>
              <a:rPr lang="en-US" sz="2400" dirty="0">
                <a:solidFill>
                  <a:srgbClr val="F16726"/>
                </a:solidFill>
              </a:rPr>
              <a:t> </a:t>
            </a:r>
            <a:r>
              <a:rPr lang="en-US" sz="2400" dirty="0" err="1">
                <a:solidFill>
                  <a:srgbClr val="F16726"/>
                </a:solidFill>
              </a:rPr>
              <a:t>i</a:t>
            </a:r>
            <a:r>
              <a:rPr lang="en-US" sz="2400" dirty="0">
                <a:solidFill>
                  <a:srgbClr val="F16726"/>
                </a:solidFill>
              </a:rPr>
              <a:t> </a:t>
            </a:r>
            <a:r>
              <a:rPr lang="sr-Latn-R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status</a:t>
            </a:r>
            <a:r>
              <a:rPr lang="en-US" sz="2400" dirty="0">
                <a:solidFill>
                  <a:srgbClr val="F16726"/>
                </a:solidFill>
              </a:rPr>
              <a:t> </a:t>
            </a:r>
            <a:r>
              <a:rPr lang="sr-Latn-RS" sz="2400" dirty="0">
                <a:solidFill>
                  <a:srgbClr val="F16726"/>
                </a:solidFill>
              </a:rPr>
              <a:t>su lokalne </a:t>
            </a:r>
            <a:r>
              <a:rPr lang="en-US" sz="2400" dirty="0" err="1">
                <a:solidFill>
                  <a:srgbClr val="F16726"/>
                </a:solidFill>
              </a:rPr>
              <a:t>promenljive</a:t>
            </a:r>
            <a:r>
              <a:rPr lang="sr-Latn-RS" sz="2400" dirty="0">
                <a:solidFill>
                  <a:srgbClr val="F16726"/>
                </a:solidFill>
              </a:rPr>
              <a:t> koje</a:t>
            </a:r>
            <a:r>
              <a:rPr lang="en-US" sz="2400" dirty="0">
                <a:solidFill>
                  <a:srgbClr val="F16726"/>
                </a:solidFill>
              </a:rPr>
              <a:t> </a:t>
            </a:r>
            <a:r>
              <a:rPr lang="sr-Latn-RS" sz="2400" dirty="0">
                <a:solidFill>
                  <a:srgbClr val="F16726"/>
                </a:solidFill>
              </a:rPr>
              <a:t>su dostupne u svim podelementima</a:t>
            </a:r>
            <a:endParaRPr lang="en-US" sz="2400" dirty="0">
              <a:solidFill>
                <a:srgbClr val="F1672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04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Blokovi</a:t>
            </a:r>
            <a:endParaRPr lang="en-US" sz="40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3819538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algn="just"/>
            <a:r>
              <a:rPr lang="sr-Latn-RS" dirty="0"/>
              <a:t>a</a:t>
            </a:r>
            <a:r>
              <a:rPr lang="en-US" dirty="0" err="1"/>
              <a:t>ko</a:t>
            </a:r>
            <a:r>
              <a:rPr lang="en-US" dirty="0"/>
              <a:t> vi</a:t>
            </a:r>
            <a:r>
              <a:rPr lang="sr-Latn-RS" dirty="0"/>
              <a:t>še elemenata treba da se uslovno prikažu ili ponavljaju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th:if</a:t>
            </a:r>
            <a:r>
              <a:rPr lang="sr-Latn-R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:</a:t>
            </a:r>
            <a:r>
              <a:rPr lang="sr-Latn-RS" dirty="0">
                <a:solidFill>
                  <a:srgbClr val="7F007F"/>
                </a:solidFill>
                <a:latin typeface="Consolas" panose="020B0609020204030204" pitchFamily="49" charset="0"/>
              </a:rPr>
              <a:t>unless</a:t>
            </a:r>
            <a:r>
              <a:rPr lang="sr-Latn-RS" dirty="0"/>
              <a:t> ili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:</a:t>
            </a:r>
            <a:r>
              <a:rPr lang="sr-Latn-RS" dirty="0">
                <a:solidFill>
                  <a:srgbClr val="7F007F"/>
                </a:solidFill>
                <a:latin typeface="Consolas" panose="020B0609020204030204" pitchFamily="49" charset="0"/>
              </a:rPr>
              <a:t>each</a:t>
            </a:r>
            <a:r>
              <a:rPr lang="sr-Latn-RS" dirty="0"/>
              <a:t> atributi se mogu dodeliti njihovom zajedničkom nadelementu (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sr-Latn-RS" dirty="0"/>
              <a:t>, </a:t>
            </a:r>
            <a:r>
              <a:rPr lang="sr-Latn-RS" dirty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sr-Latn-RS" dirty="0"/>
              <a:t>, </a:t>
            </a:r>
            <a:r>
              <a:rPr lang="sr-Latn-RS" dirty="0">
                <a:solidFill>
                  <a:srgbClr val="3F7F7F"/>
                </a:solidFill>
                <a:latin typeface="Consolas" panose="020B0609020204030204" pitchFamily="49" charset="0"/>
              </a:rPr>
              <a:t>ul</a:t>
            </a:r>
            <a:r>
              <a:rPr lang="sr-Latn-RS" dirty="0"/>
              <a:t> , i sl.) ako struktura HTML dokumenta to dozvoljava</a:t>
            </a:r>
          </a:p>
          <a:p>
            <a:pPr algn="just"/>
            <a:r>
              <a:rPr lang="sr-Latn-RS" dirty="0"/>
              <a:t>ako elementi nemaju pogodan zajednički nadelement, oni se tada </a:t>
            </a:r>
            <a:r>
              <a:rPr lang="en-US" dirty="0" err="1"/>
              <a:t>teoretski</a:t>
            </a:r>
            <a:r>
              <a:rPr lang="en-US" dirty="0"/>
              <a:t> </a:t>
            </a:r>
            <a:r>
              <a:rPr lang="sr-Latn-RS" dirty="0"/>
              <a:t>mogu grupisati unutar </a:t>
            </a:r>
            <a:r>
              <a:rPr lang="sr-Latn-RS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sr-Latn-RS" dirty="0">
                <a:solidFill>
                  <a:srgbClr val="3F7F7F"/>
                </a:solidFill>
              </a:rPr>
              <a:t> </a:t>
            </a:r>
            <a:r>
              <a:rPr lang="sr-Latn-RS" dirty="0"/>
              <a:t>ili </a:t>
            </a:r>
            <a:r>
              <a:rPr lang="sr-Latn-RS" dirty="0">
                <a:solidFill>
                  <a:srgbClr val="3F7F7F"/>
                </a:solidFill>
                <a:latin typeface="Consolas" panose="020B0609020204030204" pitchFamily="49" charset="0"/>
              </a:rPr>
              <a:t>span</a:t>
            </a:r>
            <a:r>
              <a:rPr lang="sr-Latn-RS" dirty="0"/>
              <a:t> elemenata</a:t>
            </a:r>
            <a:endParaRPr lang="en-US" dirty="0"/>
          </a:p>
          <a:p>
            <a:pPr algn="just"/>
            <a:r>
              <a:rPr lang="sr-Latn-RS" dirty="0"/>
              <a:t>ako bi grupisanje unutar </a:t>
            </a:r>
            <a:r>
              <a:rPr lang="sr-Latn-RS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sr-Latn-RS" dirty="0">
                <a:solidFill>
                  <a:srgbClr val="3F7F7F"/>
                </a:solidFill>
              </a:rPr>
              <a:t> </a:t>
            </a:r>
            <a:r>
              <a:rPr lang="sr-Latn-RS" dirty="0"/>
              <a:t>ili </a:t>
            </a:r>
            <a:r>
              <a:rPr lang="sr-Latn-RS" dirty="0">
                <a:solidFill>
                  <a:srgbClr val="3F7F7F"/>
                </a:solidFill>
                <a:latin typeface="Consolas" panose="020B0609020204030204" pitchFamily="49" charset="0"/>
              </a:rPr>
              <a:t>span</a:t>
            </a:r>
            <a:r>
              <a:rPr lang="sr-Latn-RS" dirty="0"/>
              <a:t> elemenata dovelo do nepravilno formiranog HTML dokumenta, elementi koji se grupišu se mogu navesti unutar posebnog (nestandardnog) 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th:block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9382" y="5634180"/>
            <a:ext cx="3084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th:block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th:if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"${…}"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th:block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3309" y="5634180"/>
            <a:ext cx="379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th:block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:</a:t>
            </a:r>
            <a:r>
              <a:rPr lang="sr-Latn-RS" dirty="0">
                <a:solidFill>
                  <a:srgbClr val="7F007F"/>
                </a:solidFill>
                <a:latin typeface="Consolas" panose="020B0609020204030204" pitchFamily="49" charset="0"/>
              </a:rPr>
              <a:t>unless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"${…}"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th:block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10601" y="5634180"/>
            <a:ext cx="3322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th:block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th:each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"${…}"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th:block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82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Blokovi</a:t>
            </a:r>
            <a:endParaRPr lang="en-US" sz="4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200" y="3281918"/>
            <a:ext cx="1177636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Filmovi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/Edit"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session.prijavljeniKorisnik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!= null and 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session.prijavljeniKorisnik.administrator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"hidden"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"${film.id}"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"forma"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caption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Film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caption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film.naziv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žanr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th:block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itZanr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${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"checkbox"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zanrId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"${itZanr.id}"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th:checked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"${#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lists.contains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film.zanrovi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itZanr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)}"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sr-Latn-RS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span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itZanr.naziv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span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th:block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trajanje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"number"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min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film.trajanje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trajanje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"|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Projekcije?filmId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=${film.id}|"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projekcije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Izmeni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050473" y="4996866"/>
            <a:ext cx="9790545" cy="323273"/>
          </a:xfrm>
          <a:prstGeom prst="rect">
            <a:avLst/>
          </a:prstGeom>
          <a:noFill/>
          <a:ln w="25400">
            <a:solidFill>
              <a:srgbClr val="F16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6726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162259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pPr algn="just"/>
            <a:r>
              <a:rPr lang="sr-Latn-RS" dirty="0"/>
              <a:t>samo </a:t>
            </a:r>
            <a:r>
              <a:rPr lang="sr-Latn-RS" dirty="0">
                <a:solidFill>
                  <a:srgbClr val="F16726"/>
                </a:solidFill>
              </a:rPr>
              <a:t>obeleženi</a:t>
            </a:r>
            <a:r>
              <a:rPr lang="sr-Latn-RS" dirty="0"/>
              <a:t> elementi treba da se ponavljaju ali tako da ostanu unutar jednog 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sr-Latn-RS" dirty="0"/>
              <a:t> elementa</a:t>
            </a:r>
          </a:p>
          <a:p>
            <a:pPr algn="just"/>
            <a:r>
              <a:rPr lang="sr-Latn-RS" dirty="0"/>
              <a:t>ne smeju da se gupišu u </a:t>
            </a:r>
            <a:r>
              <a:rPr lang="sr-Latn-RS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sr-Latn-RS" dirty="0"/>
              <a:t> element jer bi se on tada nalazio unutar </a:t>
            </a:r>
            <a:r>
              <a:rPr lang="sr-Latn-RS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sr-Latn-RS" dirty="0"/>
              <a:t> elementa, a to onda ne bi bilo ispravno po HTML standardu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809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Case study – CRUD bioskop veb aplikacija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noFill/>
          </a:ln>
        </p:spPr>
        <p:txBody>
          <a:bodyPr/>
          <a:lstStyle/>
          <a:p>
            <a:r>
              <a:rPr lang="en-US"/>
              <a:t>USE CASE korišćenje Thymeleaf za BIoskop web aplikaciju</a:t>
            </a:r>
            <a:endParaRPr lang="sr-Latn-RS" i="1"/>
          </a:p>
          <a:p>
            <a:r>
              <a:rPr lang="sr-Latn-RS" i="1"/>
              <a:t>com.ftn.PrviMavenVebProjekat</a:t>
            </a:r>
            <a:r>
              <a:rPr lang="sr-Latn-RS" i="1" dirty="0"/>
              <a:t>:</a:t>
            </a:r>
          </a:p>
          <a:p>
            <a:pPr lvl="1"/>
            <a:r>
              <a:rPr lang="en-US" i="1" dirty="0"/>
              <a:t>IndexController.java</a:t>
            </a:r>
            <a:r>
              <a:rPr lang="en-US" dirty="0"/>
              <a:t>, </a:t>
            </a:r>
            <a:r>
              <a:rPr lang="en-US" i="1" dirty="0"/>
              <a:t>index.html</a:t>
            </a:r>
          </a:p>
          <a:p>
            <a:pPr lvl="1"/>
            <a:r>
              <a:rPr lang="en-US" i="1" dirty="0"/>
              <a:t>FilmoviController.java</a:t>
            </a:r>
            <a:r>
              <a:rPr lang="en-US" dirty="0"/>
              <a:t>, </a:t>
            </a:r>
            <a:r>
              <a:rPr lang="en-US" i="1" dirty="0"/>
              <a:t>filmovi.html</a:t>
            </a:r>
            <a:r>
              <a:rPr lang="en-US" dirty="0"/>
              <a:t>, </a:t>
            </a:r>
            <a:r>
              <a:rPr lang="en-US" i="1" dirty="0"/>
              <a:t>dodavanjeFilma.html, film.html</a:t>
            </a:r>
            <a:endParaRPr lang="sr-Latn-R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51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Zaključak</a:t>
            </a:r>
            <a:endParaRPr lang="en-US" sz="4000" dirty="0">
              <a:latin typeface="+mn-lt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 err="1"/>
              <a:t>Priprema</a:t>
            </a:r>
            <a:r>
              <a:rPr lang="en-US" dirty="0"/>
              <a:t>/</a:t>
            </a:r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se</a:t>
            </a:r>
            <a:r>
              <a:rPr lang="sr-Latn-RS" dirty="0"/>
              <a:t> sada</a:t>
            </a:r>
            <a:r>
              <a:rPr lang="en-US" dirty="0"/>
              <a:t> </a:t>
            </a:r>
            <a:r>
              <a:rPr lang="en-US" dirty="0" err="1"/>
              <a:t>nalaze</a:t>
            </a:r>
            <a:r>
              <a:rPr lang="en-US" dirty="0"/>
              <a:t> u </a:t>
            </a:r>
            <a:r>
              <a:rPr lang="en-US" dirty="0" err="1"/>
              <a:t>razli</a:t>
            </a:r>
            <a:r>
              <a:rPr lang="sr-Latn-RS" dirty="0"/>
              <a:t>čitim datotekama!</a:t>
            </a:r>
            <a:endParaRPr lang="sr-Latn-RS" dirty="0">
              <a:solidFill>
                <a:schemeClr val="accent2"/>
              </a:solidFill>
            </a:endParaRPr>
          </a:p>
          <a:p>
            <a:r>
              <a:rPr lang="sr-Latn-RS" dirty="0"/>
              <a:t>HTML kod je mnogo lakše </a:t>
            </a:r>
            <a:r>
              <a:rPr lang="sr-Latn-RS" i="1" dirty="0"/>
              <a:t>debug</a:t>
            </a:r>
            <a:r>
              <a:rPr lang="sr-Latn-RS" dirty="0"/>
              <a:t>-ovati u HTML </a:t>
            </a:r>
            <a:r>
              <a:rPr lang="sr-Latn-RS" i="1" dirty="0"/>
              <a:t>editor</a:t>
            </a:r>
            <a:r>
              <a:rPr lang="sr-Latn-RS" dirty="0"/>
              <a:t>-u nasuprot tome kad bi bio zapisan u </a:t>
            </a:r>
            <a:r>
              <a:rPr lang="sr-Latn-RS" i="1" dirty="0"/>
              <a:t>String</a:t>
            </a:r>
            <a:r>
              <a:rPr lang="sr-Latn-RS" dirty="0"/>
              <a:t> literalima u </a:t>
            </a:r>
            <a:r>
              <a:rPr lang="sr-Latn-RS" i="1" dirty="0"/>
              <a:t>controller</a:t>
            </a:r>
            <a:r>
              <a:rPr lang="sr-Latn-RS" dirty="0"/>
              <a:t>-ima!</a:t>
            </a:r>
          </a:p>
          <a:p>
            <a:r>
              <a:rPr lang="sr-Latn-RS" dirty="0"/>
              <a:t>Programski kod je mnogo lakše </a:t>
            </a:r>
            <a:r>
              <a:rPr lang="sr-Latn-RS" i="1" dirty="0"/>
              <a:t>debug</a:t>
            </a:r>
            <a:r>
              <a:rPr lang="sr-Latn-RS" dirty="0"/>
              <a:t>-ovati u </a:t>
            </a:r>
            <a:r>
              <a:rPr lang="sr-Latn-RS" i="1" dirty="0"/>
              <a:t>controller</a:t>
            </a:r>
            <a:r>
              <a:rPr lang="sr-Latn-RS" dirty="0"/>
              <a:t>-ima!</a:t>
            </a:r>
          </a:p>
          <a:p>
            <a:endParaRPr lang="sr-Latn-RS" dirty="0"/>
          </a:p>
          <a:p>
            <a:r>
              <a:rPr lang="sr-Latn-RS" i="1" dirty="0"/>
              <a:t>Thymeleaf</a:t>
            </a:r>
            <a:r>
              <a:rPr lang="sr-Latn-RS" dirty="0"/>
              <a:t> korisititi kada god je potrebno dinamičko generisanje HTML sadržaja!</a:t>
            </a:r>
          </a:p>
          <a:p>
            <a:r>
              <a:rPr lang="sr-Latn-RS" dirty="0"/>
              <a:t>HTML kod nikada više ne upisivati u </a:t>
            </a:r>
            <a:r>
              <a:rPr lang="sr-Latn-RS" i="1" dirty="0"/>
              <a:t>String</a:t>
            </a:r>
            <a:r>
              <a:rPr lang="sr-Latn-RS" dirty="0"/>
              <a:t> literale u </a:t>
            </a:r>
            <a:r>
              <a:rPr lang="sr-Latn-RS" i="1" dirty="0"/>
              <a:t>controller</a:t>
            </a:r>
            <a:r>
              <a:rPr lang="sr-Latn-RS" dirty="0"/>
              <a:t>-ima!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7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9382" y="3111961"/>
            <a:ext cx="11684000" cy="3510512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algn="just"/>
            <a:r>
              <a:rPr lang="en-US" dirty="0" err="1"/>
              <a:t>moderan</a:t>
            </a:r>
            <a:r>
              <a:rPr lang="sr-Latn-RS" dirty="0"/>
              <a:t> </a:t>
            </a:r>
            <a:r>
              <a:rPr lang="sr-Latn-RS" i="1" dirty="0"/>
              <a:t>open source </a:t>
            </a:r>
            <a:r>
              <a:rPr lang="en-US" i="1" dirty="0"/>
              <a:t>template engine </a:t>
            </a:r>
            <a:r>
              <a:rPr lang="en-US" dirty="0" err="1"/>
              <a:t>baziran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i="1" dirty="0">
                <a:solidFill>
                  <a:srgbClr val="0878BE"/>
                </a:solidFill>
              </a:rPr>
              <a:t>Java</a:t>
            </a:r>
            <a:r>
              <a:rPr lang="en-US" dirty="0"/>
              <a:t>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jeziku</a:t>
            </a:r>
            <a:endParaRPr lang="sr-Latn-RS" dirty="0"/>
          </a:p>
          <a:p>
            <a:pPr algn="just"/>
            <a:r>
              <a:rPr lang="sr-Latn-RS" dirty="0"/>
              <a:t>m</a:t>
            </a:r>
            <a:r>
              <a:rPr lang="en-US" dirty="0"/>
              <a:t>o</a:t>
            </a:r>
            <a:r>
              <a:rPr lang="sr-Latn-RS" dirty="0"/>
              <a:t>že se koristiti u sklopu web aplikacija ili samostalno za druge namene</a:t>
            </a:r>
          </a:p>
          <a:p>
            <a:pPr algn="just"/>
            <a:r>
              <a:rPr lang="sr-Latn-RS" dirty="0"/>
              <a:t>podržava XML, XHTML i </a:t>
            </a:r>
            <a:r>
              <a:rPr lang="sr-Latn-RS" dirty="0">
                <a:solidFill>
                  <a:srgbClr val="0878BE"/>
                </a:solidFill>
              </a:rPr>
              <a:t>HTML5</a:t>
            </a:r>
            <a:r>
              <a:rPr lang="sr-Latn-RS" dirty="0"/>
              <a:t> sintakse</a:t>
            </a:r>
          </a:p>
          <a:p>
            <a:r>
              <a:rPr lang="sr-Latn-RS" dirty="0"/>
              <a:t>dobro integrisan u </a:t>
            </a:r>
            <a:r>
              <a:rPr lang="en-US" i="1" dirty="0">
                <a:solidFill>
                  <a:srgbClr val="0878BE"/>
                </a:solidFill>
              </a:rPr>
              <a:t>Spring Framework</a:t>
            </a:r>
            <a:r>
              <a:rPr lang="sr-Latn-RS" dirty="0"/>
              <a:t>, pa se u sklopu njega vrlo jednostavno koristi za generisanje dinamičkog HTML sadržaja od strane servera</a:t>
            </a:r>
            <a:endParaRPr lang="en-US" dirty="0"/>
          </a:p>
          <a:p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5" y="1043709"/>
            <a:ext cx="1889060" cy="1892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16582" y="1759256"/>
            <a:ext cx="314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i="1" dirty="0"/>
              <a:t>t</a:t>
            </a:r>
            <a:r>
              <a:rPr lang="en-US" sz="2400" i="1" dirty="0" err="1"/>
              <a:t>hyme</a:t>
            </a:r>
            <a:r>
              <a:rPr lang="en-US" sz="2400" dirty="0"/>
              <a:t> = </a:t>
            </a:r>
            <a:r>
              <a:rPr lang="en-US" sz="2400" dirty="0" err="1"/>
              <a:t>maj</a:t>
            </a:r>
            <a:r>
              <a:rPr lang="sr-Latn-RS" sz="2400" dirty="0"/>
              <a:t>čina dušica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89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2763325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/>
              <a:t>Pokušajte da </a:t>
            </a:r>
            <a:r>
              <a:rPr lang="en-US"/>
              <a:t>kopletnu aplikaciju prebacite tako</a:t>
            </a:r>
            <a:r>
              <a:rPr lang="sr-Latn-RS"/>
              <a:t> </a:t>
            </a:r>
            <a:r>
              <a:rPr lang="en-US"/>
              <a:t>da koristi Thymeleaf. </a:t>
            </a:r>
            <a:r>
              <a:rPr lang="sr-Latn-RS"/>
              <a:t>Implementirati generisanje dinamičkog HTML sadržaja </a:t>
            </a:r>
            <a:r>
              <a:rPr lang="en-US"/>
              <a:t>uz pomo</a:t>
            </a:r>
            <a:r>
              <a:rPr lang="sr-Latn-RS"/>
              <a:t>ć </a:t>
            </a:r>
            <a:r>
              <a:rPr lang="sr-Latn-RS" i="1"/>
              <a:t>Thymeleaf</a:t>
            </a:r>
            <a:r>
              <a:rPr lang="sr-Latn-RS"/>
              <a:t>-a.</a:t>
            </a:r>
          </a:p>
          <a:p>
            <a:r>
              <a:rPr lang="en-US"/>
              <a:t>I</a:t>
            </a:r>
            <a:r>
              <a:rPr lang="sr-Latn-RS"/>
              <a:t>z</a:t>
            </a:r>
            <a:r>
              <a:rPr lang="en-US"/>
              <a:t> svih kontrolera ukoniti </a:t>
            </a:r>
            <a:r>
              <a:rPr lang="sr-Latn-RS"/>
              <a:t>kod kojim oni </a:t>
            </a:r>
            <a:r>
              <a:rPr lang="en-US"/>
              <a:t>vra</a:t>
            </a:r>
            <a:r>
              <a:rPr lang="sr-Latn-RS"/>
              <a:t>ćaju html. </a:t>
            </a:r>
          </a:p>
          <a:p>
            <a:r>
              <a:rPr lang="sr-Latn-RS"/>
              <a:t>Definisati neophodne HTML templejte. HTML templejti moraju da podrže internacionalizaciju sadržaja, potrebo je koristiti fleksibilni prostori raspored stanica.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Vežbanje posle predavanja</a:t>
            </a:r>
            <a:endParaRPr lang="sv-SE" sz="4000">
              <a:latin typeface="+mn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Case study – CRUD bioskop veb aplikacija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09612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Dodatni materijali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noFill/>
          </a:ln>
        </p:spPr>
        <p:txBody>
          <a:bodyPr/>
          <a:lstStyle/>
          <a:p>
            <a:r>
              <a:rPr lang="sr-Latn-RS" dirty="0">
                <a:hlinkClick r:id="rId3"/>
              </a:rPr>
              <a:t>https://www.thymeleaf.org/doc/articles/standarddialect5minutes.html</a:t>
            </a:r>
          </a:p>
          <a:p>
            <a:r>
              <a:rPr lang="sr-Latn-RS" dirty="0">
                <a:hlinkClick r:id="rId3"/>
              </a:rPr>
              <a:t>https://www.thymeleaf.org/doc/tutorials/3.0/usingthymeleaf.html</a:t>
            </a:r>
            <a:endParaRPr lang="sr-Latn-RS" dirty="0"/>
          </a:p>
          <a:p>
            <a:r>
              <a:rPr lang="sr-Latn-RS" dirty="0">
                <a:hlinkClick r:id="rId4"/>
              </a:rPr>
              <a:t>https://www.baeldung.com/spring-thymeleaf-fragments</a:t>
            </a:r>
            <a:r>
              <a:rPr lang="sr-Latn-RS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Eclipse plugin </a:t>
            </a:r>
            <a:r>
              <a:rPr lang="en-US" dirty="0" err="1"/>
              <a:t>Thymeleaf</a:t>
            </a:r>
            <a:r>
              <a:rPr lang="en-US" dirty="0"/>
              <a:t> Plugin for Eclipse </a:t>
            </a:r>
            <a:r>
              <a:rPr lang="en-US" dirty="0">
                <a:hlinkClick r:id="rId5"/>
              </a:rPr>
              <a:t>https://marketplace.eclipse.org/content/thymeleaf-plugin-eclipse</a:t>
            </a:r>
            <a:r>
              <a:rPr lang="en-US" dirty="0"/>
              <a:t> </a:t>
            </a:r>
          </a:p>
          <a:p>
            <a:r>
              <a:rPr lang="en-US" dirty="0" err="1"/>
              <a:t>Dodati</a:t>
            </a:r>
            <a:r>
              <a:rPr lang="en-US" dirty="0"/>
              <a:t> u html &lt;html </a:t>
            </a:r>
            <a:r>
              <a:rPr lang="en-US" dirty="0" err="1"/>
              <a:t>xmlns:th</a:t>
            </a:r>
            <a:r>
              <a:rPr lang="en-US" dirty="0"/>
              <a:t>=</a:t>
            </a:r>
            <a:r>
              <a:rPr lang="en-US" i="1" dirty="0"/>
              <a:t>"http://www.thymeleaf.org"&gt;</a:t>
            </a:r>
          </a:p>
          <a:p>
            <a:r>
              <a:rPr lang="en-US" i="1" dirty="0"/>
              <a:t>Primer u objekti.html</a:t>
            </a:r>
            <a:endParaRPr lang="en-U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81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83" y="4894920"/>
            <a:ext cx="76708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8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Thymeleaf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Arhitektura</a:t>
            </a:r>
            <a:endParaRPr lang="en-US" sz="4000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3254" y="1192721"/>
            <a:ext cx="11220128" cy="5296769"/>
            <a:chOff x="249383" y="1061156"/>
            <a:chExt cx="11220128" cy="5296769"/>
          </a:xfrm>
        </p:grpSpPr>
        <p:grpSp>
          <p:nvGrpSpPr>
            <p:cNvPr id="6" name="Group 5"/>
            <p:cNvGrpSpPr/>
            <p:nvPr/>
          </p:nvGrpSpPr>
          <p:grpSpPr>
            <a:xfrm>
              <a:off x="249383" y="1061156"/>
              <a:ext cx="11220128" cy="5296769"/>
              <a:chOff x="249383" y="1061156"/>
              <a:chExt cx="11220128" cy="529676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9383" y="1061156"/>
                <a:ext cx="11220128" cy="5296769"/>
                <a:chOff x="249383" y="1061156"/>
                <a:chExt cx="11220128" cy="5296769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650247" y="4301091"/>
                  <a:ext cx="1307022" cy="738664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0878BE"/>
                      </a:solidFill>
                    </a:rPr>
                    <a:t>gives View </a:t>
                  </a:r>
                  <a:r>
                    <a:rPr lang="sr-Latn-RS" sz="1400" dirty="0">
                      <a:solidFill>
                        <a:srgbClr val="0878BE"/>
                      </a:solidFill>
                    </a:rPr>
                    <a:t>name </a:t>
                  </a:r>
                  <a:r>
                    <a:rPr lang="en-US" sz="1400" dirty="0">
                      <a:solidFill>
                        <a:srgbClr val="0878BE"/>
                      </a:solidFill>
                    </a:rPr>
                    <a:t>and Model</a:t>
                  </a:r>
                  <a:endParaRPr lang="sr-Latn-RS" sz="1400" dirty="0">
                    <a:solidFill>
                      <a:srgbClr val="0878BE"/>
                    </a:solidFill>
                  </a:endParaRPr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383" y="3209040"/>
                  <a:ext cx="1658440" cy="630761"/>
                </a:xfrm>
                <a:prstGeom prst="rect">
                  <a:avLst/>
                </a:prstGeom>
              </p:spPr>
            </p:pic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027308" y="3373285"/>
                  <a:ext cx="588927" cy="0"/>
                </a:xfrm>
                <a:prstGeom prst="straightConnector1">
                  <a:avLst/>
                </a:prstGeom>
                <a:ln w="38100">
                  <a:solidFill>
                    <a:srgbClr val="0878B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2044241" y="3524420"/>
                  <a:ext cx="555058" cy="0"/>
                </a:xfrm>
                <a:prstGeom prst="straightConnector1">
                  <a:avLst/>
                </a:prstGeom>
                <a:ln w="38100">
                  <a:solidFill>
                    <a:srgbClr val="0878B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1625136" y="2764433"/>
                  <a:ext cx="139326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HTTP Request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564000" y="3790928"/>
                  <a:ext cx="139326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HTTP Response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093170" y="3566141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000">
                      <a:solidFill>
                        <a:schemeClr val="tx2"/>
                      </a:solidFill>
                    </a:rPr>
                    <a:t>8</a:t>
                  </a:r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093170" y="3072210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2"/>
                      </a:solidFill>
                    </a:rPr>
                    <a:t>1</a:t>
                  </a: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2809345" y="2984380"/>
                  <a:ext cx="1367546" cy="9144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/>
                    <a:t>DispatcherServlet</a:t>
                  </a:r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5384800" y="2965226"/>
                  <a:ext cx="1367546" cy="914400"/>
                </a:xfrm>
                <a:prstGeom prst="roundRect">
                  <a:avLst/>
                </a:prstGeom>
                <a:solidFill>
                  <a:srgbClr val="F16726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Controller </a:t>
                  </a: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198523" y="3372948"/>
                  <a:ext cx="1186277" cy="337"/>
                </a:xfrm>
                <a:prstGeom prst="straightConnector1">
                  <a:avLst/>
                </a:prstGeom>
                <a:ln w="38100">
                  <a:solidFill>
                    <a:srgbClr val="0878B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4721106" y="3588009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000">
                      <a:solidFill>
                        <a:schemeClr val="tx2"/>
                      </a:solidFill>
                    </a:rPr>
                    <a:t>5</a:t>
                  </a:r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504272" y="3029110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000">
                      <a:solidFill>
                        <a:schemeClr val="tx2"/>
                      </a:solidFill>
                    </a:rPr>
                    <a:t>2</a:t>
                  </a:r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6812563" y="3400363"/>
                  <a:ext cx="588927" cy="0"/>
                </a:xfrm>
                <a:prstGeom prst="straightConnector1">
                  <a:avLst/>
                </a:prstGeom>
                <a:ln w="38100">
                  <a:solidFill>
                    <a:srgbClr val="0878B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6780563" y="3551498"/>
                  <a:ext cx="555058" cy="0"/>
                </a:xfrm>
                <a:prstGeom prst="straightConnector1">
                  <a:avLst/>
                </a:prstGeom>
                <a:ln w="38100">
                  <a:solidFill>
                    <a:srgbClr val="0878B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/>
                <p:nvPr/>
              </p:nvSpPr>
              <p:spPr>
                <a:xfrm>
                  <a:off x="6829492" y="3593219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000">
                      <a:solidFill>
                        <a:schemeClr val="tx2"/>
                      </a:solidFill>
                    </a:rPr>
                    <a:t>4</a:t>
                  </a:r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6877470" y="3063917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000">
                      <a:solidFill>
                        <a:schemeClr val="tx2"/>
                      </a:solidFill>
                    </a:rPr>
                    <a:t>3</a:t>
                  </a:r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7401489" y="2984381"/>
                  <a:ext cx="1516719" cy="914400"/>
                </a:xfrm>
                <a:prstGeom prst="roundRect">
                  <a:avLst/>
                </a:prstGeom>
                <a:solidFill>
                  <a:srgbClr val="F16726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Service </a:t>
                  </a:r>
                  <a:r>
                    <a:rPr lang="sr-Latn-RS"/>
                    <a:t>Layer </a:t>
                  </a:r>
                  <a:r>
                    <a:rPr lang="en-US"/>
                    <a:t>(Business Logic)</a:t>
                  </a:r>
                </a:p>
              </p:txBody>
            </p:sp>
            <p:sp>
              <p:nvSpPr>
                <p:cNvPr id="29" name="Flowchart: Magnetic Disk 28"/>
                <p:cNvSpPr/>
                <p:nvPr/>
              </p:nvSpPr>
              <p:spPr>
                <a:xfrm>
                  <a:off x="7475663" y="5714459"/>
                  <a:ext cx="1219200" cy="643466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Database</a:t>
                  </a:r>
                </a:p>
              </p:txBody>
            </p:sp>
            <p:cxnSp>
              <p:nvCxnSpPr>
                <p:cNvPr id="30" name="Straight Arrow Connector 29"/>
                <p:cNvCxnSpPr>
                  <a:stCxn id="31" idx="0"/>
                </p:cNvCxnSpPr>
                <p:nvPr/>
              </p:nvCxnSpPr>
              <p:spPr>
                <a:xfrm flipV="1">
                  <a:off x="8085263" y="3861669"/>
                  <a:ext cx="0" cy="477820"/>
                </a:xfrm>
                <a:prstGeom prst="straightConnector1">
                  <a:avLst/>
                </a:prstGeom>
                <a:ln w="38100">
                  <a:solidFill>
                    <a:srgbClr val="0878BE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ounded Rectangle 30"/>
                <p:cNvSpPr/>
                <p:nvPr/>
              </p:nvSpPr>
              <p:spPr>
                <a:xfrm>
                  <a:off x="7401490" y="4339489"/>
                  <a:ext cx="1367546" cy="914400"/>
                </a:xfrm>
                <a:prstGeom prst="roundRect">
                  <a:avLst/>
                </a:prstGeom>
                <a:solidFill>
                  <a:srgbClr val="F16726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/>
                    <a:t>PersistanceLayer </a:t>
                  </a:r>
                  <a:r>
                    <a:rPr lang="en-US"/>
                    <a:t>(Data Access)</a:t>
                  </a:r>
                </a:p>
              </p:txBody>
            </p: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8082050" y="5224260"/>
                  <a:ext cx="0" cy="477820"/>
                </a:xfrm>
                <a:prstGeom prst="straightConnector1">
                  <a:avLst/>
                </a:prstGeom>
                <a:ln w="38100">
                  <a:solidFill>
                    <a:srgbClr val="0878BE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4504272" y="2676603"/>
                  <a:ext cx="542364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calls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805036" y="2790899"/>
                  <a:ext cx="542364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calls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801028" y="3859704"/>
                  <a:ext cx="916325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returns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566038" y="3861669"/>
                  <a:ext cx="1847334" cy="523220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0878BE"/>
                      </a:solidFill>
                    </a:rPr>
                    <a:t>returns View name and Model</a:t>
                  </a:r>
                  <a:endParaRPr lang="sr-Latn-RS" sz="1400" dirty="0">
                    <a:solidFill>
                      <a:srgbClr val="0878BE"/>
                    </a:solidFill>
                  </a:endParaRPr>
                </a:p>
              </p:txBody>
            </p:sp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4377" y="2538187"/>
                  <a:ext cx="361244" cy="36124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5448" y="4100579"/>
                  <a:ext cx="361244" cy="361244"/>
                </a:xfrm>
                <a:prstGeom prst="rect">
                  <a:avLst/>
                </a:prstGeom>
              </p:spPr>
            </p:pic>
            <p:sp>
              <p:nvSpPr>
                <p:cNvPr id="39" name="TextBox 38"/>
                <p:cNvSpPr txBox="1"/>
                <p:nvPr/>
              </p:nvSpPr>
              <p:spPr>
                <a:xfrm>
                  <a:off x="8236700" y="3946690"/>
                  <a:ext cx="1133064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CRUD calls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2810031" y="4902427"/>
                  <a:ext cx="1367546" cy="914400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/>
                    <a:t>View</a:t>
                  </a:r>
                  <a:r>
                    <a:rPr lang="en-US"/>
                    <a:t> engine</a:t>
                  </a: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841592" y="4262019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000">
                      <a:solidFill>
                        <a:schemeClr val="tx2"/>
                      </a:solidFill>
                    </a:rPr>
                    <a:t>6</a:t>
                  </a:r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224" y="3566141"/>
                  <a:ext cx="361244" cy="361244"/>
                </a:xfrm>
                <a:prstGeom prst="rect">
                  <a:avLst/>
                </a:prstGeom>
              </p:spPr>
            </p:pic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6306" y="4508945"/>
                  <a:ext cx="361244" cy="361244"/>
                </a:xfrm>
                <a:prstGeom prst="rect">
                  <a:avLst/>
                </a:prstGeom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3970874" y="4535679"/>
                  <a:ext cx="133371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0878BE"/>
                      </a:solidFill>
                    </a:rPr>
                    <a:t>returns HTML</a:t>
                  </a:r>
                  <a:endParaRPr lang="sr-Latn-RS" sz="1400" dirty="0">
                    <a:solidFill>
                      <a:srgbClr val="0878BE"/>
                    </a:solidFill>
                  </a:endParaRP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719691" y="4281201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000">
                      <a:solidFill>
                        <a:schemeClr val="tx2"/>
                      </a:solidFill>
                    </a:rPr>
                    <a:t>7</a:t>
                  </a:r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7879644" y="1061156"/>
                  <a:ext cx="3589867" cy="1439689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8003822" y="1221358"/>
                  <a:ext cx="925689" cy="23485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8003822" y="1626705"/>
                  <a:ext cx="925689" cy="234852"/>
                </a:xfrm>
                <a:prstGeom prst="rect">
                  <a:avLst/>
                </a:prstGeom>
                <a:solidFill>
                  <a:srgbClr val="F16726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8006372" y="2013957"/>
                  <a:ext cx="925689" cy="23485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8932062" y="1149266"/>
                  <a:ext cx="242456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/>
                    <a:t>Provided by Spring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932061" y="1548543"/>
                  <a:ext cx="251069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/>
                    <a:t>Implemented by developers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8929511" y="1944211"/>
                  <a:ext cx="25106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/>
                    <a:t>Provided by Spring or 3th party library</a:t>
                  </a:r>
                </a:p>
              </p:txBody>
            </p:sp>
          </p:grpSp>
          <p:cxnSp>
            <p:nvCxnSpPr>
              <p:cNvPr id="9" name="Straight Arrow Connector 8"/>
              <p:cNvCxnSpPr>
                <a:stCxn id="19" idx="2"/>
                <a:endCxn id="40" idx="0"/>
              </p:cNvCxnSpPr>
              <p:nvPr/>
            </p:nvCxnSpPr>
            <p:spPr>
              <a:xfrm>
                <a:off x="3493118" y="3898780"/>
                <a:ext cx="686" cy="1003647"/>
              </a:xfrm>
              <a:prstGeom prst="straightConnector1">
                <a:avLst/>
              </a:prstGeom>
              <a:ln w="38100">
                <a:solidFill>
                  <a:srgbClr val="0878B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46204" y="3892047"/>
                <a:ext cx="686" cy="1003647"/>
              </a:xfrm>
              <a:prstGeom prst="straightConnector1">
                <a:avLst/>
              </a:prstGeom>
              <a:ln w="38100">
                <a:solidFill>
                  <a:srgbClr val="0878BE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 flipV="1">
              <a:off x="4182315" y="3522935"/>
              <a:ext cx="1186277" cy="337"/>
            </a:xfrm>
            <a:prstGeom prst="straightConnector1">
              <a:avLst/>
            </a:prstGeom>
            <a:ln w="38100">
              <a:solidFill>
                <a:srgbClr val="0878BE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79" y="5594735"/>
            <a:ext cx="916553" cy="91834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311173" y="5287762"/>
            <a:ext cx="96714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b="1" dirty="0" err="1">
                <a:solidFill>
                  <a:srgbClr val="005F0F"/>
                </a:solidFill>
              </a:rPr>
              <a:t>Thymeleaf</a:t>
            </a:r>
            <a:endParaRPr lang="sr-Latn-RS" sz="1400" b="1" dirty="0">
              <a:solidFill>
                <a:srgbClr val="005F0F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9120</Words>
  <Application>Microsoft Office PowerPoint</Application>
  <PresentationFormat>Widescreen</PresentationFormat>
  <Paragraphs>1159</Paragraphs>
  <Slides>81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Calibri Light</vt:lpstr>
      <vt:lpstr>Consolas</vt:lpstr>
      <vt:lpstr>Courier New</vt:lpstr>
      <vt:lpstr>Office Theme</vt:lpstr>
      <vt:lpstr>Osnove web programiranja</vt:lpstr>
      <vt:lpstr>Sadržaj</vt:lpstr>
      <vt:lpstr>Nedostaci dosadašnjeg pristupa u generisanju dinamičkog HTML sadržaja</vt:lpstr>
      <vt:lpstr>Template engine</vt:lpstr>
      <vt:lpstr>Template engine</vt:lpstr>
      <vt:lpstr>Template engine</vt:lpstr>
      <vt:lpstr>Template engine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Thymeleaf</vt:lpstr>
      <vt:lpstr>Case study – CRUD bioskop veb aplikacija</vt:lpstr>
      <vt:lpstr>Thymeleaf</vt:lpstr>
      <vt:lpstr>Case study – CRUD bioskop veb aplikacija</vt:lpstr>
      <vt:lpstr>Dodatni materijali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Milos</dc:creator>
  <cp:lastModifiedBy>Siniša</cp:lastModifiedBy>
  <cp:revision>483</cp:revision>
  <dcterms:created xsi:type="dcterms:W3CDTF">2020-03-26T12:06:01Z</dcterms:created>
  <dcterms:modified xsi:type="dcterms:W3CDTF">2021-12-09T18:01:11Z</dcterms:modified>
</cp:coreProperties>
</file>